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8" r:id="rId2"/>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C4CAD7C-6106-439B-8BCB-9609117DBB7C}" type="datetimeFigureOut">
              <a:rPr lang="es-CO" smtClean="0"/>
              <a:t>30/04/2019</a:t>
            </a:fld>
            <a:endParaRPr lang="es-CO"/>
          </a:p>
        </p:txBody>
      </p:sp>
      <p:sp>
        <p:nvSpPr>
          <p:cNvPr id="5" name="Footer Placeholder 4"/>
          <p:cNvSpPr>
            <a:spLocks noGrp="1"/>
          </p:cNvSpPr>
          <p:nvPr>
            <p:ph type="ftr" sz="quarter" idx="11"/>
          </p:nvPr>
        </p:nvSpPr>
        <p:spPr>
          <a:xfrm>
            <a:off x="1876424" y="5410201"/>
            <a:ext cx="5124886" cy="365125"/>
          </a:xfrm>
        </p:spPr>
        <p:txBody>
          <a:bodyPr/>
          <a:lstStyle/>
          <a:p>
            <a:endParaRPr lang="es-CO"/>
          </a:p>
        </p:txBody>
      </p:sp>
      <p:sp>
        <p:nvSpPr>
          <p:cNvPr id="6" name="Slide Number Placeholder 5"/>
          <p:cNvSpPr>
            <a:spLocks noGrp="1"/>
          </p:cNvSpPr>
          <p:nvPr>
            <p:ph type="sldNum" sz="quarter" idx="12"/>
          </p:nvPr>
        </p:nvSpPr>
        <p:spPr>
          <a:xfrm>
            <a:off x="9896911" y="5410199"/>
            <a:ext cx="771089" cy="365125"/>
          </a:xfrm>
        </p:spPr>
        <p:txBody>
          <a:bodyPr/>
          <a:lstStyle/>
          <a:p>
            <a:fld id="{555BF8CB-BDA6-4396-9F42-2A768BB587FE}" type="slidenum">
              <a:rPr lang="es-CO" smtClean="0"/>
              <a:t>‹Nº›</a:t>
            </a:fld>
            <a:endParaRPr lang="es-CO"/>
          </a:p>
        </p:txBody>
      </p:sp>
    </p:spTree>
    <p:extLst>
      <p:ext uri="{BB962C8B-B14F-4D97-AF65-F5344CB8AC3E}">
        <p14:creationId xmlns:p14="http://schemas.microsoft.com/office/powerpoint/2010/main" val="4105887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C4CAD7C-6106-439B-8BCB-9609117DBB7C}" type="datetimeFigureOut">
              <a:rPr lang="es-CO" smtClean="0"/>
              <a:t>30/04/2019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55BF8CB-BDA6-4396-9F42-2A768BB587FE}" type="slidenum">
              <a:rPr lang="es-CO" smtClean="0"/>
              <a:t>‹Nº›</a:t>
            </a:fld>
            <a:endParaRPr lang="es-CO"/>
          </a:p>
        </p:txBody>
      </p:sp>
    </p:spTree>
    <p:extLst>
      <p:ext uri="{BB962C8B-B14F-4D97-AF65-F5344CB8AC3E}">
        <p14:creationId xmlns:p14="http://schemas.microsoft.com/office/powerpoint/2010/main" val="3918923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C4CAD7C-6106-439B-8BCB-9609117DBB7C}" type="datetimeFigureOut">
              <a:rPr lang="es-CO" smtClean="0"/>
              <a:t>30/04/2019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55BF8CB-BDA6-4396-9F42-2A768BB587FE}" type="slidenum">
              <a:rPr lang="es-CO" smtClean="0"/>
              <a:t>‹Nº›</a:t>
            </a:fld>
            <a:endParaRPr lang="es-CO"/>
          </a:p>
        </p:txBody>
      </p:sp>
    </p:spTree>
    <p:extLst>
      <p:ext uri="{BB962C8B-B14F-4D97-AF65-F5344CB8AC3E}">
        <p14:creationId xmlns:p14="http://schemas.microsoft.com/office/powerpoint/2010/main" val="2362495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C4CAD7C-6106-439B-8BCB-9609117DBB7C}" type="datetimeFigureOut">
              <a:rPr lang="es-CO" smtClean="0"/>
              <a:t>30/04/2019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55BF8CB-BDA6-4396-9F42-2A768BB587FE}" type="slidenum">
              <a:rPr lang="es-CO" smtClean="0"/>
              <a:t>‹Nº›</a:t>
            </a:fld>
            <a:endParaRPr lang="es-CO"/>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93956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C4CAD7C-6106-439B-8BCB-9609117DBB7C}" type="datetimeFigureOut">
              <a:rPr lang="es-CO" smtClean="0"/>
              <a:t>30/04/2019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55BF8CB-BDA6-4396-9F42-2A768BB587FE}" type="slidenum">
              <a:rPr lang="es-CO" smtClean="0"/>
              <a:t>‹Nº›</a:t>
            </a:fld>
            <a:endParaRPr lang="es-CO"/>
          </a:p>
        </p:txBody>
      </p:sp>
    </p:spTree>
    <p:extLst>
      <p:ext uri="{BB962C8B-B14F-4D97-AF65-F5344CB8AC3E}">
        <p14:creationId xmlns:p14="http://schemas.microsoft.com/office/powerpoint/2010/main" val="3259730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C4CAD7C-6106-439B-8BCB-9609117DBB7C}" type="datetimeFigureOut">
              <a:rPr lang="es-CO" smtClean="0"/>
              <a:t>30/04/2019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55BF8CB-BDA6-4396-9F42-2A768BB587FE}" type="slidenum">
              <a:rPr lang="es-CO" smtClean="0"/>
              <a:t>‹Nº›</a:t>
            </a:fld>
            <a:endParaRPr lang="es-CO"/>
          </a:p>
        </p:txBody>
      </p:sp>
    </p:spTree>
    <p:extLst>
      <p:ext uri="{BB962C8B-B14F-4D97-AF65-F5344CB8AC3E}">
        <p14:creationId xmlns:p14="http://schemas.microsoft.com/office/powerpoint/2010/main" val="1585123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C4CAD7C-6106-439B-8BCB-9609117DBB7C}" type="datetimeFigureOut">
              <a:rPr lang="es-CO" smtClean="0"/>
              <a:t>30/04/2019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55BF8CB-BDA6-4396-9F42-2A768BB587FE}" type="slidenum">
              <a:rPr lang="es-CO" smtClean="0"/>
              <a:t>‹Nº›</a:t>
            </a:fld>
            <a:endParaRPr lang="es-CO"/>
          </a:p>
        </p:txBody>
      </p:sp>
    </p:spTree>
    <p:extLst>
      <p:ext uri="{BB962C8B-B14F-4D97-AF65-F5344CB8AC3E}">
        <p14:creationId xmlns:p14="http://schemas.microsoft.com/office/powerpoint/2010/main" val="4168112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C4CAD7C-6106-439B-8BCB-9609117DBB7C}" type="datetimeFigureOut">
              <a:rPr lang="es-CO" smtClean="0"/>
              <a:t>30/04/2019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55BF8CB-BDA6-4396-9F42-2A768BB587FE}" type="slidenum">
              <a:rPr lang="es-CO" smtClean="0"/>
              <a:t>‹Nº›</a:t>
            </a:fld>
            <a:endParaRPr lang="es-CO"/>
          </a:p>
        </p:txBody>
      </p:sp>
    </p:spTree>
    <p:extLst>
      <p:ext uri="{BB962C8B-B14F-4D97-AF65-F5344CB8AC3E}">
        <p14:creationId xmlns:p14="http://schemas.microsoft.com/office/powerpoint/2010/main" val="3026189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C4CAD7C-6106-439B-8BCB-9609117DBB7C}" type="datetimeFigureOut">
              <a:rPr lang="es-CO" smtClean="0"/>
              <a:t>30/04/2019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55BF8CB-BDA6-4396-9F42-2A768BB587FE}" type="slidenum">
              <a:rPr lang="es-CO" smtClean="0"/>
              <a:t>‹Nº›</a:t>
            </a:fld>
            <a:endParaRPr lang="es-CO"/>
          </a:p>
        </p:txBody>
      </p:sp>
    </p:spTree>
    <p:extLst>
      <p:ext uri="{BB962C8B-B14F-4D97-AF65-F5344CB8AC3E}">
        <p14:creationId xmlns:p14="http://schemas.microsoft.com/office/powerpoint/2010/main" val="3139906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C4CAD7C-6106-439B-8BCB-9609117DBB7C}" type="datetimeFigureOut">
              <a:rPr lang="es-CO" smtClean="0"/>
              <a:t>30/04/2019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55BF8CB-BDA6-4396-9F42-2A768BB587FE}" type="slidenum">
              <a:rPr lang="es-CO" smtClean="0"/>
              <a:t>‹Nº›</a:t>
            </a:fld>
            <a:endParaRPr lang="es-CO"/>
          </a:p>
        </p:txBody>
      </p:sp>
    </p:spTree>
    <p:extLst>
      <p:ext uri="{BB962C8B-B14F-4D97-AF65-F5344CB8AC3E}">
        <p14:creationId xmlns:p14="http://schemas.microsoft.com/office/powerpoint/2010/main" val="865875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C4CAD7C-6106-439B-8BCB-9609117DBB7C}" type="datetimeFigureOut">
              <a:rPr lang="es-CO" smtClean="0"/>
              <a:t>30/04/2019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55BF8CB-BDA6-4396-9F42-2A768BB587FE}" type="slidenum">
              <a:rPr lang="es-CO" smtClean="0"/>
              <a:t>‹Nº›</a:t>
            </a:fld>
            <a:endParaRPr lang="es-CO"/>
          </a:p>
        </p:txBody>
      </p:sp>
    </p:spTree>
    <p:extLst>
      <p:ext uri="{BB962C8B-B14F-4D97-AF65-F5344CB8AC3E}">
        <p14:creationId xmlns:p14="http://schemas.microsoft.com/office/powerpoint/2010/main" val="882663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C4CAD7C-6106-439B-8BCB-9609117DBB7C}" type="datetimeFigureOut">
              <a:rPr lang="es-CO" smtClean="0"/>
              <a:t>30/04/2019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55BF8CB-BDA6-4396-9F42-2A768BB587FE}" type="slidenum">
              <a:rPr lang="es-CO" smtClean="0"/>
              <a:t>‹Nº›</a:t>
            </a:fld>
            <a:endParaRPr lang="es-CO"/>
          </a:p>
        </p:txBody>
      </p:sp>
    </p:spTree>
    <p:extLst>
      <p:ext uri="{BB962C8B-B14F-4D97-AF65-F5344CB8AC3E}">
        <p14:creationId xmlns:p14="http://schemas.microsoft.com/office/powerpoint/2010/main" val="260000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C4CAD7C-6106-439B-8BCB-9609117DBB7C}" type="datetimeFigureOut">
              <a:rPr lang="es-CO" smtClean="0"/>
              <a:t>30/04/2019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55BF8CB-BDA6-4396-9F42-2A768BB587FE}" type="slidenum">
              <a:rPr lang="es-CO" smtClean="0"/>
              <a:t>‹Nº›</a:t>
            </a:fld>
            <a:endParaRPr lang="es-CO"/>
          </a:p>
        </p:txBody>
      </p:sp>
    </p:spTree>
    <p:extLst>
      <p:ext uri="{BB962C8B-B14F-4D97-AF65-F5344CB8AC3E}">
        <p14:creationId xmlns:p14="http://schemas.microsoft.com/office/powerpoint/2010/main" val="339746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C4CAD7C-6106-439B-8BCB-9609117DBB7C}" type="datetimeFigureOut">
              <a:rPr lang="es-CO" smtClean="0"/>
              <a:t>30/04/2019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55BF8CB-BDA6-4396-9F42-2A768BB587FE}" type="slidenum">
              <a:rPr lang="es-CO" smtClean="0"/>
              <a:t>‹Nº›</a:t>
            </a:fld>
            <a:endParaRPr lang="es-CO"/>
          </a:p>
        </p:txBody>
      </p:sp>
    </p:spTree>
    <p:extLst>
      <p:ext uri="{BB962C8B-B14F-4D97-AF65-F5344CB8AC3E}">
        <p14:creationId xmlns:p14="http://schemas.microsoft.com/office/powerpoint/2010/main" val="1645452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4CAD7C-6106-439B-8BCB-9609117DBB7C}" type="datetimeFigureOut">
              <a:rPr lang="es-CO" smtClean="0"/>
              <a:t>30/04/2019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555BF8CB-BDA6-4396-9F42-2A768BB587FE}" type="slidenum">
              <a:rPr lang="es-CO" smtClean="0"/>
              <a:t>‹Nº›</a:t>
            </a:fld>
            <a:endParaRPr lang="es-CO"/>
          </a:p>
        </p:txBody>
      </p:sp>
    </p:spTree>
    <p:extLst>
      <p:ext uri="{BB962C8B-B14F-4D97-AF65-F5344CB8AC3E}">
        <p14:creationId xmlns:p14="http://schemas.microsoft.com/office/powerpoint/2010/main" val="292957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C4CAD7C-6106-439B-8BCB-9609117DBB7C}" type="datetimeFigureOut">
              <a:rPr lang="es-CO" smtClean="0"/>
              <a:t>30/04/2019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55BF8CB-BDA6-4396-9F42-2A768BB587FE}" type="slidenum">
              <a:rPr lang="es-CO" smtClean="0"/>
              <a:t>‹Nº›</a:t>
            </a:fld>
            <a:endParaRPr lang="es-CO"/>
          </a:p>
        </p:txBody>
      </p:sp>
    </p:spTree>
    <p:extLst>
      <p:ext uri="{BB962C8B-B14F-4D97-AF65-F5344CB8AC3E}">
        <p14:creationId xmlns:p14="http://schemas.microsoft.com/office/powerpoint/2010/main" val="2054247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C4CAD7C-6106-439B-8BCB-9609117DBB7C}" type="datetimeFigureOut">
              <a:rPr lang="es-CO" smtClean="0"/>
              <a:t>30/04/2019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55BF8CB-BDA6-4396-9F42-2A768BB587FE}" type="slidenum">
              <a:rPr lang="es-CO" smtClean="0"/>
              <a:t>‹Nº›</a:t>
            </a:fld>
            <a:endParaRPr lang="es-CO"/>
          </a:p>
        </p:txBody>
      </p:sp>
    </p:spTree>
    <p:extLst>
      <p:ext uri="{BB962C8B-B14F-4D97-AF65-F5344CB8AC3E}">
        <p14:creationId xmlns:p14="http://schemas.microsoft.com/office/powerpoint/2010/main" val="4127601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C4CAD7C-6106-439B-8BCB-9609117DBB7C}" type="datetimeFigureOut">
              <a:rPr lang="es-CO" smtClean="0"/>
              <a:t>30/04/2019</a:t>
            </a:fld>
            <a:endParaRPr lang="es-CO"/>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5BF8CB-BDA6-4396-9F42-2A768BB587FE}" type="slidenum">
              <a:rPr lang="es-CO" smtClean="0"/>
              <a:t>‹Nº›</a:t>
            </a:fld>
            <a:endParaRPr lang="es-CO"/>
          </a:p>
        </p:txBody>
      </p:sp>
    </p:spTree>
    <p:extLst>
      <p:ext uri="{BB962C8B-B14F-4D97-AF65-F5344CB8AC3E}">
        <p14:creationId xmlns:p14="http://schemas.microsoft.com/office/powerpoint/2010/main" val="129149923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890F7F-0A26-44C4-BFA5-E97B734B26B3}"/>
              </a:ext>
            </a:extLst>
          </p:cNvPr>
          <p:cNvSpPr>
            <a:spLocks noGrp="1"/>
          </p:cNvSpPr>
          <p:nvPr>
            <p:ph type="ctrTitle"/>
          </p:nvPr>
        </p:nvSpPr>
        <p:spPr>
          <a:xfrm>
            <a:off x="1876424" y="398325"/>
            <a:ext cx="8791575" cy="1455876"/>
          </a:xfrm>
        </p:spPr>
        <p:txBody>
          <a:bodyPr/>
          <a:lstStyle/>
          <a:p>
            <a:r>
              <a:rPr lang="es-CO" dirty="0"/>
              <a:t>Instituto tecnológico quito</a:t>
            </a:r>
          </a:p>
        </p:txBody>
      </p:sp>
      <p:sp>
        <p:nvSpPr>
          <p:cNvPr id="3" name="Subtítulo 2">
            <a:extLst>
              <a:ext uri="{FF2B5EF4-FFF2-40B4-BE49-F238E27FC236}">
                <a16:creationId xmlns:a16="http://schemas.microsoft.com/office/drawing/2014/main" id="{DDB59D26-E959-4AB8-84BC-DC2E9C569409}"/>
              </a:ext>
            </a:extLst>
          </p:cNvPr>
          <p:cNvSpPr>
            <a:spLocks noGrp="1"/>
          </p:cNvSpPr>
          <p:nvPr>
            <p:ph type="subTitle" idx="1"/>
          </p:nvPr>
        </p:nvSpPr>
        <p:spPr>
          <a:xfrm>
            <a:off x="1335777" y="2594873"/>
            <a:ext cx="9520446" cy="2626484"/>
          </a:xfrm>
        </p:spPr>
        <p:txBody>
          <a:bodyPr>
            <a:normAutofit/>
          </a:bodyPr>
          <a:lstStyle/>
          <a:p>
            <a:r>
              <a:rPr lang="es-CO" sz="3200" dirty="0"/>
              <a:t>Integrantes: Bryan Padilla         </a:t>
            </a:r>
          </a:p>
          <a:p>
            <a:r>
              <a:rPr lang="es-CO" sz="3200" dirty="0"/>
              <a:t>                      Gabriel Fierro                                                     curso:2° semestre “A” </a:t>
            </a:r>
          </a:p>
        </p:txBody>
      </p:sp>
      <p:pic>
        <p:nvPicPr>
          <p:cNvPr id="5" name="Imagen 4" descr="Red">
            <a:extLst>
              <a:ext uri="{FF2B5EF4-FFF2-40B4-BE49-F238E27FC236}">
                <a16:creationId xmlns:a16="http://schemas.microsoft.com/office/drawing/2014/main" id="{3A451E83-66C1-4453-81D0-3A96090BC71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53580" y="2594873"/>
            <a:ext cx="3985481" cy="2744801"/>
          </a:xfrm>
          <a:prstGeom prst="rect">
            <a:avLst/>
          </a:prstGeom>
          <a:noFill/>
          <a:ln>
            <a:noFill/>
          </a:ln>
        </p:spPr>
      </p:pic>
    </p:spTree>
    <p:extLst>
      <p:ext uri="{BB962C8B-B14F-4D97-AF65-F5344CB8AC3E}">
        <p14:creationId xmlns:p14="http://schemas.microsoft.com/office/powerpoint/2010/main" val="1238817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071714-34E1-4092-8C5C-B17B61AFACD6}"/>
              </a:ext>
            </a:extLst>
          </p:cNvPr>
          <p:cNvSpPr>
            <a:spLocks noGrp="1"/>
          </p:cNvSpPr>
          <p:nvPr>
            <p:ph type="title"/>
          </p:nvPr>
        </p:nvSpPr>
        <p:spPr>
          <a:xfrm>
            <a:off x="1141413" y="101683"/>
            <a:ext cx="9905998" cy="1478570"/>
          </a:xfrm>
        </p:spPr>
        <p:txBody>
          <a:bodyPr/>
          <a:lstStyle/>
          <a:p>
            <a:r>
              <a:rPr lang="es-EC" b="1" dirty="0">
                <a:solidFill>
                  <a:srgbClr val="FF0000"/>
                </a:solidFill>
              </a:rPr>
              <a:t>MEDIOS DE TRANSMISIÓN</a:t>
            </a:r>
            <a:endParaRPr lang="es-CO" dirty="0">
              <a:solidFill>
                <a:srgbClr val="FF0000"/>
              </a:solidFill>
            </a:endParaRPr>
          </a:p>
        </p:txBody>
      </p:sp>
      <p:sp>
        <p:nvSpPr>
          <p:cNvPr id="3" name="Marcador de contenido 2">
            <a:extLst>
              <a:ext uri="{FF2B5EF4-FFF2-40B4-BE49-F238E27FC236}">
                <a16:creationId xmlns:a16="http://schemas.microsoft.com/office/drawing/2014/main" id="{B6DA5FF1-E091-4E25-A814-44440043E59B}"/>
              </a:ext>
            </a:extLst>
          </p:cNvPr>
          <p:cNvSpPr>
            <a:spLocks noGrp="1"/>
          </p:cNvSpPr>
          <p:nvPr>
            <p:ph idx="1"/>
          </p:nvPr>
        </p:nvSpPr>
        <p:spPr>
          <a:xfrm>
            <a:off x="1022142" y="1202565"/>
            <a:ext cx="9905999" cy="3541714"/>
          </a:xfrm>
        </p:spPr>
        <p:txBody>
          <a:bodyPr>
            <a:normAutofit fontScale="70000" lnSpcReduction="20000"/>
          </a:bodyPr>
          <a:lstStyle/>
          <a:p>
            <a:r>
              <a:rPr lang="es-EC" dirty="0"/>
              <a:t>Los medios de transmisión son las vías por las cuales se comunican los datos. Dependiendo de la forma de conducir la señal a través del medio o soporte físico, se pueden clasificar en dos grandes grupos:</a:t>
            </a:r>
            <a:endParaRPr lang="es-CO" dirty="0"/>
          </a:p>
          <a:p>
            <a:r>
              <a:rPr lang="es-EC" dirty="0"/>
              <a:t>medios de transmisión guiados o alámbricos.</a:t>
            </a:r>
            <a:endParaRPr lang="es-CO" dirty="0"/>
          </a:p>
          <a:p>
            <a:r>
              <a:rPr lang="es-EC" dirty="0"/>
              <a:t>medios de transmisión no guiados o inalámbricos.</a:t>
            </a:r>
            <a:endParaRPr lang="es-CO" dirty="0"/>
          </a:p>
          <a:p>
            <a:r>
              <a:rPr lang="es-EC" dirty="0"/>
              <a:t>Los medios de transmisión son las vías por las cuales se comunican los datos. Dependiendo de la forma de conducir la señal a través del medio o soporte físico, se pueden clasificar en dos grandes grupos:</a:t>
            </a:r>
            <a:endParaRPr lang="es-CO" dirty="0"/>
          </a:p>
          <a:p>
            <a:r>
              <a:rPr lang="es-EC" dirty="0"/>
              <a:t>medios de transmisión guiados o alámbricos.</a:t>
            </a:r>
            <a:endParaRPr lang="es-CO" dirty="0"/>
          </a:p>
          <a:p>
            <a:r>
              <a:rPr lang="es-EC" dirty="0"/>
              <a:t>medios de transmisión no guiados o inalámbricos.</a:t>
            </a:r>
            <a:endParaRPr lang="es-CO" dirty="0"/>
          </a:p>
          <a:p>
            <a:endParaRPr lang="es-CO" dirty="0"/>
          </a:p>
        </p:txBody>
      </p:sp>
      <p:pic>
        <p:nvPicPr>
          <p:cNvPr id="4" name="Imagen 3" descr="Resultado de imagen para Medios de transmisiÃ³n">
            <a:extLst>
              <a:ext uri="{FF2B5EF4-FFF2-40B4-BE49-F238E27FC236}">
                <a16:creationId xmlns:a16="http://schemas.microsoft.com/office/drawing/2014/main" id="{5B6AB4FF-8B7B-481A-B763-8E79DF7CE45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75121" y="4126244"/>
            <a:ext cx="5400040" cy="2157095"/>
          </a:xfrm>
          <a:prstGeom prst="rect">
            <a:avLst/>
          </a:prstGeom>
          <a:noFill/>
          <a:ln>
            <a:noFill/>
          </a:ln>
        </p:spPr>
      </p:pic>
    </p:spTree>
    <p:extLst>
      <p:ext uri="{BB962C8B-B14F-4D97-AF65-F5344CB8AC3E}">
        <p14:creationId xmlns:p14="http://schemas.microsoft.com/office/powerpoint/2010/main" val="1712557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F1DBD-C157-4284-8356-664150CE3BAE}"/>
              </a:ext>
            </a:extLst>
          </p:cNvPr>
          <p:cNvSpPr>
            <a:spLocks noGrp="1"/>
          </p:cNvSpPr>
          <p:nvPr>
            <p:ph type="title"/>
          </p:nvPr>
        </p:nvSpPr>
        <p:spPr>
          <a:xfrm>
            <a:off x="1141412" y="327514"/>
            <a:ext cx="9905998" cy="1478570"/>
          </a:xfrm>
        </p:spPr>
        <p:txBody>
          <a:bodyPr/>
          <a:lstStyle/>
          <a:p>
            <a:r>
              <a:rPr lang="es-EC" b="1" dirty="0">
                <a:solidFill>
                  <a:srgbClr val="FF0000"/>
                </a:solidFill>
              </a:rPr>
              <a:t>DISEÑO DE UNA RED BÁSICA JERÁRQUICA</a:t>
            </a:r>
            <a:br>
              <a:rPr lang="es-CO" dirty="0">
                <a:solidFill>
                  <a:srgbClr val="FF0000"/>
                </a:solidFill>
              </a:rPr>
            </a:br>
            <a:endParaRPr lang="es-CO" dirty="0">
              <a:solidFill>
                <a:srgbClr val="FF0000"/>
              </a:solidFill>
            </a:endParaRPr>
          </a:p>
        </p:txBody>
      </p:sp>
      <p:sp>
        <p:nvSpPr>
          <p:cNvPr id="3" name="Marcador de contenido 2">
            <a:extLst>
              <a:ext uri="{FF2B5EF4-FFF2-40B4-BE49-F238E27FC236}">
                <a16:creationId xmlns:a16="http://schemas.microsoft.com/office/drawing/2014/main" id="{C60BB83A-D580-4C82-982D-5F481ED4B5DE}"/>
              </a:ext>
            </a:extLst>
          </p:cNvPr>
          <p:cNvSpPr>
            <a:spLocks noGrp="1"/>
          </p:cNvSpPr>
          <p:nvPr>
            <p:ph idx="1"/>
          </p:nvPr>
        </p:nvSpPr>
        <p:spPr>
          <a:xfrm>
            <a:off x="1141411" y="1268826"/>
            <a:ext cx="9905999" cy="3541714"/>
          </a:xfrm>
        </p:spPr>
        <p:txBody>
          <a:bodyPr/>
          <a:lstStyle/>
          <a:p>
            <a:r>
              <a:rPr lang="es-EC" dirty="0"/>
              <a:t>Un </a:t>
            </a:r>
            <a:r>
              <a:rPr lang="es-EC" dirty="0" err="1"/>
              <a:t>router</a:t>
            </a:r>
            <a:r>
              <a:rPr lang="es-EC" dirty="0"/>
              <a:t> el cual enruta el camino hacia el </a:t>
            </a:r>
            <a:r>
              <a:rPr lang="es-EC" dirty="0" err="1"/>
              <a:t>switch</a:t>
            </a:r>
            <a:r>
              <a:rPr lang="es-EC" dirty="0"/>
              <a:t> el cual se encuentra conectado a tres computadoras. Cada una de ellas recibe diferente información y envía información entre ellas. También recibe y envía paquetes al </a:t>
            </a:r>
            <a:r>
              <a:rPr lang="es-EC" dirty="0" err="1"/>
              <a:t>router</a:t>
            </a:r>
            <a:r>
              <a:rPr lang="es-EC" dirty="0"/>
              <a:t>.</a:t>
            </a:r>
            <a:endParaRPr lang="es-CO" dirty="0"/>
          </a:p>
          <a:p>
            <a:endParaRPr lang="es-CO" dirty="0"/>
          </a:p>
        </p:txBody>
      </p:sp>
      <p:pic>
        <p:nvPicPr>
          <p:cNvPr id="4" name="Imagen 3">
            <a:extLst>
              <a:ext uri="{FF2B5EF4-FFF2-40B4-BE49-F238E27FC236}">
                <a16:creationId xmlns:a16="http://schemas.microsoft.com/office/drawing/2014/main" id="{A5A79868-9F20-40F6-BAE8-F60687D94EC4}"/>
              </a:ext>
            </a:extLst>
          </p:cNvPr>
          <p:cNvPicPr/>
          <p:nvPr/>
        </p:nvPicPr>
        <p:blipFill rotWithShape="1">
          <a:blip r:embed="rId2"/>
          <a:srcRect l="24023" t="27816" r="45977" b="33563"/>
          <a:stretch/>
        </p:blipFill>
        <p:spPr>
          <a:xfrm>
            <a:off x="3618686" y="3121571"/>
            <a:ext cx="4584410" cy="2986335"/>
          </a:xfrm>
          <a:prstGeom prst="rect">
            <a:avLst/>
          </a:prstGeom>
        </p:spPr>
      </p:pic>
    </p:spTree>
    <p:extLst>
      <p:ext uri="{BB962C8B-B14F-4D97-AF65-F5344CB8AC3E}">
        <p14:creationId xmlns:p14="http://schemas.microsoft.com/office/powerpoint/2010/main" val="3194367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E08382-8E45-4893-8628-17B460F9C03C}"/>
              </a:ext>
            </a:extLst>
          </p:cNvPr>
          <p:cNvSpPr>
            <a:spLocks noGrp="1"/>
          </p:cNvSpPr>
          <p:nvPr>
            <p:ph type="title"/>
          </p:nvPr>
        </p:nvSpPr>
        <p:spPr>
          <a:xfrm>
            <a:off x="1260683" y="128188"/>
            <a:ext cx="9905998" cy="1478570"/>
          </a:xfrm>
        </p:spPr>
        <p:txBody>
          <a:bodyPr/>
          <a:lstStyle/>
          <a:p>
            <a:r>
              <a:rPr lang="es-EC" b="1" dirty="0">
                <a:solidFill>
                  <a:srgbClr val="FF0000"/>
                </a:solidFill>
              </a:rPr>
              <a:t>MODELO OSI</a:t>
            </a:r>
            <a:endParaRPr lang="es-CO" dirty="0">
              <a:solidFill>
                <a:srgbClr val="FF0000"/>
              </a:solidFill>
            </a:endParaRPr>
          </a:p>
        </p:txBody>
      </p:sp>
      <p:sp>
        <p:nvSpPr>
          <p:cNvPr id="3" name="Marcador de contenido 2">
            <a:extLst>
              <a:ext uri="{FF2B5EF4-FFF2-40B4-BE49-F238E27FC236}">
                <a16:creationId xmlns:a16="http://schemas.microsoft.com/office/drawing/2014/main" id="{38311F59-BDAE-4207-A0C3-E4C07A7CBA06}"/>
              </a:ext>
            </a:extLst>
          </p:cNvPr>
          <p:cNvSpPr>
            <a:spLocks noGrp="1"/>
          </p:cNvSpPr>
          <p:nvPr>
            <p:ph idx="1"/>
          </p:nvPr>
        </p:nvSpPr>
        <p:spPr>
          <a:xfrm>
            <a:off x="1025319" y="1348339"/>
            <a:ext cx="5388733" cy="4787418"/>
          </a:xfrm>
        </p:spPr>
        <p:txBody>
          <a:bodyPr>
            <a:normAutofit/>
          </a:bodyPr>
          <a:lstStyle/>
          <a:p>
            <a:r>
              <a:rPr lang="es-EC" dirty="0"/>
              <a:t>Los programas de aplicación realizan la comunicación y la interfaz hombre-máquina que permite al humano utilizar la red.  Este modelo, que considera la cadena como un todo monolítico, es poco práctico, pues el más pequeño cambio puede implicar alterar todos sus elementos.</a:t>
            </a:r>
            <a:endParaRPr lang="es-CO" dirty="0"/>
          </a:p>
          <a:p>
            <a:endParaRPr lang="es-CO" dirty="0"/>
          </a:p>
        </p:txBody>
      </p:sp>
      <p:pic>
        <p:nvPicPr>
          <p:cNvPr id="4" name="Imagen 3" descr="Pila OSI">
            <a:extLst>
              <a:ext uri="{FF2B5EF4-FFF2-40B4-BE49-F238E27FC236}">
                <a16:creationId xmlns:a16="http://schemas.microsoft.com/office/drawing/2014/main" id="{E1FB16F7-4A0E-44E4-9262-993E6A7A63A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93987" y="573087"/>
            <a:ext cx="4037330" cy="5711825"/>
          </a:xfrm>
          <a:prstGeom prst="rect">
            <a:avLst/>
          </a:prstGeom>
          <a:noFill/>
          <a:ln>
            <a:noFill/>
          </a:ln>
        </p:spPr>
      </p:pic>
    </p:spTree>
    <p:extLst>
      <p:ext uri="{BB962C8B-B14F-4D97-AF65-F5344CB8AC3E}">
        <p14:creationId xmlns:p14="http://schemas.microsoft.com/office/powerpoint/2010/main" val="354024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9D02F3-2FE9-4AA1-9F49-5931187F2B12}"/>
              </a:ext>
            </a:extLst>
          </p:cNvPr>
          <p:cNvSpPr>
            <a:spLocks noGrp="1"/>
          </p:cNvSpPr>
          <p:nvPr>
            <p:ph type="title"/>
          </p:nvPr>
        </p:nvSpPr>
        <p:spPr>
          <a:xfrm>
            <a:off x="1141413" y="0"/>
            <a:ext cx="9905998" cy="1478570"/>
          </a:xfrm>
        </p:spPr>
        <p:txBody>
          <a:bodyPr/>
          <a:lstStyle/>
          <a:p>
            <a:r>
              <a:rPr lang="es-EC" b="1" dirty="0">
                <a:solidFill>
                  <a:srgbClr val="FF0000"/>
                </a:solidFill>
              </a:rPr>
              <a:t>RIP PROTOCOLO</a:t>
            </a:r>
            <a:endParaRPr lang="es-CO" dirty="0">
              <a:solidFill>
                <a:srgbClr val="FF0000"/>
              </a:solidFill>
            </a:endParaRPr>
          </a:p>
        </p:txBody>
      </p:sp>
      <p:sp>
        <p:nvSpPr>
          <p:cNvPr id="3" name="Marcador de contenido 2">
            <a:extLst>
              <a:ext uri="{FF2B5EF4-FFF2-40B4-BE49-F238E27FC236}">
                <a16:creationId xmlns:a16="http://schemas.microsoft.com/office/drawing/2014/main" id="{C3C14FC1-E732-418D-9400-72C1EC8248FE}"/>
              </a:ext>
            </a:extLst>
          </p:cNvPr>
          <p:cNvSpPr>
            <a:spLocks noGrp="1"/>
          </p:cNvSpPr>
          <p:nvPr>
            <p:ph idx="1"/>
          </p:nvPr>
        </p:nvSpPr>
        <p:spPr>
          <a:xfrm>
            <a:off x="1141412" y="1282078"/>
            <a:ext cx="9905999" cy="3541714"/>
          </a:xfrm>
        </p:spPr>
        <p:txBody>
          <a:bodyPr/>
          <a:lstStyle/>
          <a:p>
            <a:r>
              <a:rPr lang="es-EC" dirty="0"/>
              <a:t>RIP es un protocolo de encaminamiento interno, es decir para la parte interna de la red, la que no está conectada al </a:t>
            </a:r>
            <a:r>
              <a:rPr lang="es-EC" dirty="0" err="1"/>
              <a:t>backbone</a:t>
            </a:r>
            <a:r>
              <a:rPr lang="es-EC" dirty="0"/>
              <a:t> de Internet. Es muy usado en sistemas de conexión a internet como </a:t>
            </a:r>
            <a:r>
              <a:rPr lang="es-EC" dirty="0" err="1"/>
              <a:t>infovia</a:t>
            </a:r>
            <a:r>
              <a:rPr lang="es-EC" dirty="0"/>
              <a:t>, en el que muchos usuarios se conectan a una red y pueden acceder por lugares distintos.</a:t>
            </a:r>
            <a:endParaRPr lang="es-CO" dirty="0"/>
          </a:p>
          <a:p>
            <a:endParaRPr lang="es-CO" dirty="0"/>
          </a:p>
        </p:txBody>
      </p:sp>
      <p:pic>
        <p:nvPicPr>
          <p:cNvPr id="4" name="Imagen 3" descr="siac-funcionamiento">
            <a:extLst>
              <a:ext uri="{FF2B5EF4-FFF2-40B4-BE49-F238E27FC236}">
                <a16:creationId xmlns:a16="http://schemas.microsoft.com/office/drawing/2014/main" id="{A8F42603-1632-4BC8-9F89-CE88AF8D793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73326" y="3204128"/>
            <a:ext cx="4682780" cy="3239328"/>
          </a:xfrm>
          <a:prstGeom prst="rect">
            <a:avLst/>
          </a:prstGeom>
          <a:noFill/>
          <a:ln>
            <a:noFill/>
          </a:ln>
        </p:spPr>
      </p:pic>
    </p:spTree>
    <p:extLst>
      <p:ext uri="{BB962C8B-B14F-4D97-AF65-F5344CB8AC3E}">
        <p14:creationId xmlns:p14="http://schemas.microsoft.com/office/powerpoint/2010/main" val="2981836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31DC64-CD5D-4A75-938B-001CCB6A9D8F}"/>
              </a:ext>
            </a:extLst>
          </p:cNvPr>
          <p:cNvSpPr>
            <a:spLocks noGrp="1"/>
          </p:cNvSpPr>
          <p:nvPr>
            <p:ph type="title"/>
          </p:nvPr>
        </p:nvSpPr>
        <p:spPr>
          <a:xfrm>
            <a:off x="1141412" y="0"/>
            <a:ext cx="9905998" cy="1478570"/>
          </a:xfrm>
        </p:spPr>
        <p:txBody>
          <a:bodyPr/>
          <a:lstStyle/>
          <a:p>
            <a:pPr algn="ctr"/>
            <a:r>
              <a:rPr lang="es-EC" b="1" dirty="0">
                <a:solidFill>
                  <a:srgbClr val="FF0000"/>
                </a:solidFill>
              </a:rPr>
              <a:t>VLSM</a:t>
            </a:r>
            <a:endParaRPr lang="es-CO" dirty="0">
              <a:solidFill>
                <a:srgbClr val="FF0000"/>
              </a:solidFill>
            </a:endParaRPr>
          </a:p>
        </p:txBody>
      </p:sp>
      <p:sp>
        <p:nvSpPr>
          <p:cNvPr id="3" name="Marcador de contenido 2">
            <a:extLst>
              <a:ext uri="{FF2B5EF4-FFF2-40B4-BE49-F238E27FC236}">
                <a16:creationId xmlns:a16="http://schemas.microsoft.com/office/drawing/2014/main" id="{EC9ED56E-B89A-4B91-9A57-FF2D11668DAD}"/>
              </a:ext>
            </a:extLst>
          </p:cNvPr>
          <p:cNvSpPr>
            <a:spLocks noGrp="1"/>
          </p:cNvSpPr>
          <p:nvPr>
            <p:ph idx="1"/>
          </p:nvPr>
        </p:nvSpPr>
        <p:spPr>
          <a:xfrm>
            <a:off x="1141411" y="1189313"/>
            <a:ext cx="9905999" cy="3541714"/>
          </a:xfrm>
        </p:spPr>
        <p:txBody>
          <a:bodyPr/>
          <a:lstStyle/>
          <a:p>
            <a:r>
              <a:rPr lang="es-EC" dirty="0"/>
              <a:t>Si se utiliza una máscara de subred de tamaño fijo; es decir, la misma máscara para todas las subredes, todas las subredes van a tener el mismo tamaño. Así, por ejemplo, si la subred más grande necesita 200 equipos, todas las subredes tendrán un tamaño de 254 direcciones IP (utilizando 8 bits para 8 se le asigna también una dirección de subred con 254 direcciones IP, está desperdiciando las restantes 244 direcciones. </a:t>
            </a:r>
            <a:endParaRPr lang="es-CO" dirty="0"/>
          </a:p>
        </p:txBody>
      </p:sp>
      <p:pic>
        <p:nvPicPr>
          <p:cNvPr id="4" name="Imagen 3" descr="Resultado de imagen para vlsm">
            <a:extLst>
              <a:ext uri="{FF2B5EF4-FFF2-40B4-BE49-F238E27FC236}">
                <a16:creationId xmlns:a16="http://schemas.microsoft.com/office/drawing/2014/main" id="{B35AF4CA-7D8C-40D5-AAD1-1FBB5E67DC0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54936" y="4003289"/>
            <a:ext cx="4118003" cy="2251738"/>
          </a:xfrm>
          <a:prstGeom prst="rect">
            <a:avLst/>
          </a:prstGeom>
          <a:noFill/>
          <a:ln>
            <a:noFill/>
          </a:ln>
        </p:spPr>
      </p:pic>
    </p:spTree>
    <p:extLst>
      <p:ext uri="{BB962C8B-B14F-4D97-AF65-F5344CB8AC3E}">
        <p14:creationId xmlns:p14="http://schemas.microsoft.com/office/powerpoint/2010/main" val="2241321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A0F7B41-CF69-4E4F-B206-BE881E4CA84D}"/>
              </a:ext>
            </a:extLst>
          </p:cNvPr>
          <p:cNvSpPr>
            <a:spLocks noGrp="1"/>
          </p:cNvSpPr>
          <p:nvPr>
            <p:ph idx="1"/>
          </p:nvPr>
        </p:nvSpPr>
        <p:spPr>
          <a:xfrm>
            <a:off x="1249018" y="1374843"/>
            <a:ext cx="9905999" cy="4482618"/>
          </a:xfrm>
        </p:spPr>
        <p:txBody>
          <a:bodyPr>
            <a:normAutofit fontScale="92500" lnSpcReduction="10000"/>
          </a:bodyPr>
          <a:lstStyle/>
          <a:p>
            <a:r>
              <a:rPr lang="es-EC" sz="3200" dirty="0"/>
              <a:t>Durante las últimas décadas el desarrollo de las computadoras ha venido evolucionando de manera muy rápida, a tal punto que se han venido creado nuevas formas de comunicación, que cada vez son más aceptadas por el mundo actual.</a:t>
            </a:r>
          </a:p>
          <a:p>
            <a:r>
              <a:rPr lang="es-EC" sz="3200" dirty="0"/>
              <a:t>En este trabajo se pudo obtener información sobre los Cables par Trenzado, de las diferentes formas de Redes, de los MODEM</a:t>
            </a:r>
            <a:endParaRPr lang="es-CO" sz="3200" dirty="0"/>
          </a:p>
          <a:p>
            <a:endParaRPr lang="es-CO" dirty="0"/>
          </a:p>
        </p:txBody>
      </p:sp>
      <p:sp>
        <p:nvSpPr>
          <p:cNvPr id="4" name="Rectángulo 3">
            <a:extLst>
              <a:ext uri="{FF2B5EF4-FFF2-40B4-BE49-F238E27FC236}">
                <a16:creationId xmlns:a16="http://schemas.microsoft.com/office/drawing/2014/main" id="{52EB8CC2-1849-40D4-B7E8-9CD4A98B01BA}"/>
              </a:ext>
            </a:extLst>
          </p:cNvPr>
          <p:cNvSpPr/>
          <p:nvPr/>
        </p:nvSpPr>
        <p:spPr>
          <a:xfrm>
            <a:off x="4649988" y="474628"/>
            <a:ext cx="3553108" cy="707886"/>
          </a:xfrm>
          <a:prstGeom prst="rect">
            <a:avLst/>
          </a:prstGeom>
        </p:spPr>
        <p:txBody>
          <a:bodyPr wrap="square">
            <a:spAutoFit/>
          </a:bodyPr>
          <a:lstStyle/>
          <a:p>
            <a:r>
              <a:rPr lang="es-EC" sz="4000" b="1" dirty="0">
                <a:solidFill>
                  <a:srgbClr val="FF0000"/>
                </a:solidFill>
              </a:rPr>
              <a:t>CONCLUCION</a:t>
            </a:r>
            <a:endParaRPr lang="es-CO" sz="4000" dirty="0">
              <a:solidFill>
                <a:srgbClr val="FF0000"/>
              </a:solidFill>
            </a:endParaRPr>
          </a:p>
        </p:txBody>
      </p:sp>
    </p:spTree>
    <p:extLst>
      <p:ext uri="{BB962C8B-B14F-4D97-AF65-F5344CB8AC3E}">
        <p14:creationId xmlns:p14="http://schemas.microsoft.com/office/powerpoint/2010/main" val="1837168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3FFC3467-3F81-4154-ADC2-D572BD6EAD28}"/>
              </a:ext>
            </a:extLst>
          </p:cNvPr>
          <p:cNvSpPr>
            <a:spLocks noGrp="1"/>
          </p:cNvSpPr>
          <p:nvPr>
            <p:ph type="subTitle" idx="1"/>
          </p:nvPr>
        </p:nvSpPr>
        <p:spPr>
          <a:xfrm>
            <a:off x="1524000" y="967409"/>
            <a:ext cx="9144000" cy="5473147"/>
          </a:xfrm>
        </p:spPr>
        <p:txBody>
          <a:bodyPr>
            <a:normAutofit/>
          </a:bodyPr>
          <a:lstStyle/>
          <a:p>
            <a:r>
              <a:rPr lang="es-EC" sz="8600" b="1" dirty="0">
                <a:solidFill>
                  <a:srgbClr val="FF0000"/>
                </a:solidFill>
              </a:rPr>
              <a:t>QUÉ ES UNA RED </a:t>
            </a:r>
            <a:endParaRPr lang="es-CO" sz="8600" dirty="0">
              <a:solidFill>
                <a:srgbClr val="FF0000"/>
              </a:solidFill>
            </a:endParaRPr>
          </a:p>
          <a:p>
            <a:r>
              <a:rPr lang="es-EC" dirty="0"/>
              <a:t>En informática, se entiende por red (usualmente red informática o red de computadoras) a la interconexión de un número determinado de computadores (o de redes, a su vez) mediante dispositivos alámbricos o inalámbricos que, mediante impulsos eléctricos, ondas electromagnéticas u otros medios físicos, les permiten enviar y recibir información en paquetes de datos, compartir sus recursos y actuar como un conjunto organizado.</a:t>
            </a:r>
            <a:endParaRPr lang="es-CO" dirty="0"/>
          </a:p>
          <a:p>
            <a:endParaRPr lang="es-CO" dirty="0"/>
          </a:p>
        </p:txBody>
      </p:sp>
    </p:spTree>
    <p:extLst>
      <p:ext uri="{BB962C8B-B14F-4D97-AF65-F5344CB8AC3E}">
        <p14:creationId xmlns:p14="http://schemas.microsoft.com/office/powerpoint/2010/main" val="2816705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960DB6A-91C7-4CCA-BB80-7A1959BCB349}"/>
              </a:ext>
            </a:extLst>
          </p:cNvPr>
          <p:cNvSpPr>
            <a:spLocks noGrp="1"/>
          </p:cNvSpPr>
          <p:nvPr>
            <p:ph idx="1"/>
          </p:nvPr>
        </p:nvSpPr>
        <p:spPr>
          <a:xfrm>
            <a:off x="1141412" y="1327790"/>
            <a:ext cx="6828881" cy="4404270"/>
          </a:xfrm>
        </p:spPr>
        <p:txBody>
          <a:bodyPr>
            <a:normAutofit fontScale="92500" lnSpcReduction="20000"/>
          </a:bodyPr>
          <a:lstStyle/>
          <a:p>
            <a:r>
              <a:rPr lang="es-EC" dirty="0"/>
              <a:t>Las redes se clasifican atendiendo a sus dimensiones en:</a:t>
            </a:r>
            <a:endParaRPr lang="es-CO" dirty="0"/>
          </a:p>
          <a:p>
            <a:pPr lvl="0"/>
            <a:r>
              <a:rPr lang="es-EC" b="1" dirty="0"/>
              <a:t>LAN.</a:t>
            </a:r>
            <a:r>
              <a:rPr lang="es-EC" dirty="0"/>
              <a:t> Red de Área Local Son las redes de menor envergadura, como las que podemos instalar en nuestro departamento.</a:t>
            </a:r>
            <a:endParaRPr lang="es-CO" dirty="0"/>
          </a:p>
          <a:p>
            <a:r>
              <a:rPr lang="es-EC" b="1" dirty="0"/>
              <a:t>MAN.</a:t>
            </a:r>
            <a:r>
              <a:rPr lang="es-EC" dirty="0"/>
              <a:t> Red de Área Metropolitana Se trata de redes de tamaño mediano, óptimas para un campus universitario o el edificio de una biblioteca o empresa de varios pisos, incluso para una porción de una ciudad.</a:t>
            </a:r>
          </a:p>
          <a:p>
            <a:r>
              <a:rPr lang="es-EC" b="1" dirty="0"/>
              <a:t>WAN</a:t>
            </a:r>
            <a:r>
              <a:rPr lang="es-EC" dirty="0"/>
              <a:t>. Red de Área Amplia. Aquí entran las redes de mayor tamaño y alcance, como las redes globales o como Internet</a:t>
            </a:r>
            <a:endParaRPr lang="es-CO" dirty="0"/>
          </a:p>
        </p:txBody>
      </p:sp>
      <p:sp>
        <p:nvSpPr>
          <p:cNvPr id="8" name="Rectángulo 7">
            <a:extLst>
              <a:ext uri="{FF2B5EF4-FFF2-40B4-BE49-F238E27FC236}">
                <a16:creationId xmlns:a16="http://schemas.microsoft.com/office/drawing/2014/main" id="{59FB772B-9CF0-46AB-953D-94C52F6EFB22}"/>
              </a:ext>
            </a:extLst>
          </p:cNvPr>
          <p:cNvSpPr/>
          <p:nvPr/>
        </p:nvSpPr>
        <p:spPr>
          <a:xfrm>
            <a:off x="1387799" y="404460"/>
            <a:ext cx="5627143" cy="923330"/>
          </a:xfrm>
          <a:prstGeom prst="rect">
            <a:avLst/>
          </a:prstGeom>
        </p:spPr>
        <p:txBody>
          <a:bodyPr wrap="square">
            <a:spAutoFit/>
          </a:bodyPr>
          <a:lstStyle/>
          <a:p>
            <a:r>
              <a:rPr lang="es-EC" sz="5400" b="1" dirty="0">
                <a:solidFill>
                  <a:srgbClr val="FF0000"/>
                </a:solidFill>
              </a:rPr>
              <a:t>TIPOS DE RED</a:t>
            </a:r>
            <a:endParaRPr lang="es-CO" sz="5400" dirty="0">
              <a:solidFill>
                <a:srgbClr val="FF0000"/>
              </a:solidFill>
            </a:endParaRPr>
          </a:p>
        </p:txBody>
      </p:sp>
      <p:pic>
        <p:nvPicPr>
          <p:cNvPr id="11" name="Imagen 10" descr="Red WAN">
            <a:extLst>
              <a:ext uri="{FF2B5EF4-FFF2-40B4-BE49-F238E27FC236}">
                <a16:creationId xmlns:a16="http://schemas.microsoft.com/office/drawing/2014/main" id="{C834CD5A-5CB9-46EA-AFEF-B1F1AEE5871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289854" y="2042192"/>
            <a:ext cx="3351687" cy="2093079"/>
          </a:xfrm>
          <a:prstGeom prst="rect">
            <a:avLst/>
          </a:prstGeom>
          <a:noFill/>
          <a:ln>
            <a:noFill/>
          </a:ln>
        </p:spPr>
      </p:pic>
    </p:spTree>
    <p:extLst>
      <p:ext uri="{BB962C8B-B14F-4D97-AF65-F5344CB8AC3E}">
        <p14:creationId xmlns:p14="http://schemas.microsoft.com/office/powerpoint/2010/main" val="3702656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8D1603-9408-420E-B4D8-DA0F741385C5}"/>
              </a:ext>
            </a:extLst>
          </p:cNvPr>
          <p:cNvSpPr>
            <a:spLocks noGrp="1"/>
          </p:cNvSpPr>
          <p:nvPr>
            <p:ph type="title"/>
          </p:nvPr>
        </p:nvSpPr>
        <p:spPr>
          <a:xfrm>
            <a:off x="1275841" y="127199"/>
            <a:ext cx="9640318" cy="1128395"/>
          </a:xfrm>
        </p:spPr>
        <p:txBody>
          <a:bodyPr/>
          <a:lstStyle/>
          <a:p>
            <a:r>
              <a:rPr lang="es-EC" b="1" dirty="0">
                <a:solidFill>
                  <a:srgbClr val="FF0000"/>
                </a:solidFill>
              </a:rPr>
              <a:t>REDES DE TELECOMUNICACION </a:t>
            </a:r>
            <a:endParaRPr lang="es-CO" dirty="0">
              <a:solidFill>
                <a:srgbClr val="FF0000"/>
              </a:solidFill>
            </a:endParaRPr>
          </a:p>
        </p:txBody>
      </p:sp>
      <p:sp>
        <p:nvSpPr>
          <p:cNvPr id="3" name="Marcador de contenido 2">
            <a:extLst>
              <a:ext uri="{FF2B5EF4-FFF2-40B4-BE49-F238E27FC236}">
                <a16:creationId xmlns:a16="http://schemas.microsoft.com/office/drawing/2014/main" id="{6F60376B-19C7-4150-A0AF-6B2EDC320C99}"/>
              </a:ext>
            </a:extLst>
          </p:cNvPr>
          <p:cNvSpPr>
            <a:spLocks noGrp="1"/>
          </p:cNvSpPr>
          <p:nvPr>
            <p:ph idx="1"/>
          </p:nvPr>
        </p:nvSpPr>
        <p:spPr>
          <a:xfrm>
            <a:off x="1143000" y="1255594"/>
            <a:ext cx="9905999" cy="3541714"/>
          </a:xfrm>
        </p:spPr>
        <p:txBody>
          <a:bodyPr/>
          <a:lstStyle/>
          <a:p>
            <a:r>
              <a:rPr lang="es-EC" dirty="0"/>
              <a:t>Formar Ingenieros en Redes y Telecomunicaciones, con una adecuada base de conocimientos científicos y tecnológicos, capaces de diseñar, implantar, operar equipos, sistemas y componentes en las áreas de redes de datos y telecomunicaciones, con creatividad y espíritu crítico.</a:t>
            </a:r>
            <a:endParaRPr lang="es-CO" dirty="0"/>
          </a:p>
        </p:txBody>
      </p:sp>
      <p:sp>
        <p:nvSpPr>
          <p:cNvPr id="4" name="Rectángulo 3">
            <a:extLst>
              <a:ext uri="{FF2B5EF4-FFF2-40B4-BE49-F238E27FC236}">
                <a16:creationId xmlns:a16="http://schemas.microsoft.com/office/drawing/2014/main" id="{610EB326-1F12-4B7C-9F3C-FC61EE77964F}"/>
              </a:ext>
            </a:extLst>
          </p:cNvPr>
          <p:cNvSpPr/>
          <p:nvPr/>
        </p:nvSpPr>
        <p:spPr>
          <a:xfrm>
            <a:off x="1464860" y="3500372"/>
            <a:ext cx="6096000" cy="2152256"/>
          </a:xfrm>
          <a:prstGeom prst="rect">
            <a:avLst/>
          </a:prstGeom>
        </p:spPr>
        <p:txBody>
          <a:bodyPr>
            <a:spAutoFit/>
          </a:bodyPr>
          <a:lstStyle/>
          <a:p>
            <a:pPr marL="342900" lvl="0" indent="-342900" algn="just">
              <a:lnSpc>
                <a:spcPct val="107000"/>
              </a:lnSpc>
              <a:spcAft>
                <a:spcPts val="0"/>
              </a:spcAft>
              <a:buFont typeface="Symbol" panose="05050102010706020507" pitchFamily="18" charset="2"/>
              <a:buChar char=""/>
            </a:pPr>
            <a:r>
              <a:rPr lang="es-EC" dirty="0">
                <a:latin typeface="Times New Roman" panose="02020603050405020304" pitchFamily="18" charset="0"/>
                <a:ea typeface="Calibri" panose="020F0502020204030204" pitchFamily="34" charset="0"/>
                <a:cs typeface="Times New Roman" panose="02020603050405020304" pitchFamily="18" charset="0"/>
              </a:rPr>
              <a:t>Comunicación entre personas y equipos. </a:t>
            </a: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s-EC" dirty="0">
                <a:latin typeface="Times New Roman" panose="02020603050405020304" pitchFamily="18" charset="0"/>
                <a:ea typeface="Calibri" panose="020F0502020204030204" pitchFamily="34" charset="0"/>
                <a:cs typeface="Times New Roman" panose="02020603050405020304" pitchFamily="18" charset="0"/>
              </a:rPr>
              <a:t>Compartir recursos computacionales. </a:t>
            </a: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s-EC" dirty="0">
                <a:latin typeface="Times New Roman" panose="02020603050405020304" pitchFamily="18" charset="0"/>
                <a:ea typeface="Calibri" panose="020F0502020204030204" pitchFamily="34" charset="0"/>
                <a:cs typeface="Times New Roman" panose="02020603050405020304" pitchFamily="18" charset="0"/>
              </a:rPr>
              <a:t>Disponibilidad de Hardware y software. </a:t>
            </a: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s-EC" dirty="0">
                <a:latin typeface="Times New Roman" panose="02020603050405020304" pitchFamily="18" charset="0"/>
                <a:ea typeface="Calibri" panose="020F0502020204030204" pitchFamily="34" charset="0"/>
                <a:cs typeface="Times New Roman" panose="02020603050405020304" pitchFamily="18" charset="0"/>
              </a:rPr>
              <a:t>Gestión y creación de servicios. </a:t>
            </a: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s-EC" dirty="0">
                <a:latin typeface="Times New Roman" panose="02020603050405020304" pitchFamily="18" charset="0"/>
                <a:ea typeface="Calibri" panose="020F0502020204030204" pitchFamily="34" charset="0"/>
                <a:cs typeface="Times New Roman" panose="02020603050405020304" pitchFamily="18" charset="0"/>
              </a:rPr>
              <a:t>Incremento en la fiabilidad de los sistemas. </a:t>
            </a: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s-EC" dirty="0">
                <a:latin typeface="Times New Roman" panose="02020603050405020304" pitchFamily="18" charset="0"/>
                <a:ea typeface="Calibri" panose="020F0502020204030204" pitchFamily="34" charset="0"/>
                <a:cs typeface="Times New Roman" panose="02020603050405020304" pitchFamily="18" charset="0"/>
              </a:rPr>
              <a:t>Acceso a información distribuida. </a:t>
            </a: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EC" dirty="0">
                <a:latin typeface="Times New Roman" panose="02020603050405020304" pitchFamily="18" charset="0"/>
                <a:ea typeface="Calibri" panose="020F0502020204030204" pitchFamily="34" charset="0"/>
                <a:cs typeface="Times New Roman" panose="02020603050405020304" pitchFamily="18" charset="0"/>
              </a:rPr>
              <a:t>Extraer y correlacionar información. </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495C7157-00BC-47BA-809E-B7487AF2D824}"/>
              </a:ext>
            </a:extLst>
          </p:cNvPr>
          <p:cNvPicPr/>
          <p:nvPr/>
        </p:nvPicPr>
        <p:blipFill rotWithShape="1">
          <a:blip r:embed="rId2"/>
          <a:srcRect l="10230" t="65517" r="15287" b="11494"/>
          <a:stretch/>
        </p:blipFill>
        <p:spPr>
          <a:xfrm>
            <a:off x="6330248" y="3855037"/>
            <a:ext cx="5400040" cy="1249680"/>
          </a:xfrm>
          <a:prstGeom prst="rect">
            <a:avLst/>
          </a:prstGeom>
        </p:spPr>
      </p:pic>
    </p:spTree>
    <p:extLst>
      <p:ext uri="{BB962C8B-B14F-4D97-AF65-F5344CB8AC3E}">
        <p14:creationId xmlns:p14="http://schemas.microsoft.com/office/powerpoint/2010/main" val="397113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792000-1B75-4445-B221-006B851A089D}"/>
              </a:ext>
            </a:extLst>
          </p:cNvPr>
          <p:cNvSpPr>
            <a:spLocks noGrp="1"/>
          </p:cNvSpPr>
          <p:nvPr>
            <p:ph type="title"/>
          </p:nvPr>
        </p:nvSpPr>
        <p:spPr>
          <a:xfrm>
            <a:off x="1141412" y="212034"/>
            <a:ext cx="9905998" cy="1248949"/>
          </a:xfrm>
        </p:spPr>
        <p:txBody>
          <a:bodyPr/>
          <a:lstStyle/>
          <a:p>
            <a:r>
              <a:rPr lang="es-EC" b="1" dirty="0">
                <a:solidFill>
                  <a:srgbClr val="FF0000"/>
                </a:solidFill>
              </a:rPr>
              <a:t>ELEMENTOS</a:t>
            </a:r>
            <a:r>
              <a:rPr lang="es-EC" b="1" dirty="0"/>
              <a:t> </a:t>
            </a:r>
            <a:r>
              <a:rPr lang="es-EC" b="1" dirty="0">
                <a:solidFill>
                  <a:srgbClr val="FF0000"/>
                </a:solidFill>
              </a:rPr>
              <a:t>BÁSICOS DE UNA RED</a:t>
            </a:r>
            <a:endParaRPr lang="es-CO" dirty="0">
              <a:solidFill>
                <a:srgbClr val="FF0000"/>
              </a:solidFill>
            </a:endParaRPr>
          </a:p>
        </p:txBody>
      </p:sp>
      <p:sp>
        <p:nvSpPr>
          <p:cNvPr id="3" name="Marcador de contenido 2">
            <a:extLst>
              <a:ext uri="{FF2B5EF4-FFF2-40B4-BE49-F238E27FC236}">
                <a16:creationId xmlns:a16="http://schemas.microsoft.com/office/drawing/2014/main" id="{3296A251-4835-4BEB-9BA1-765C93381AAF}"/>
              </a:ext>
            </a:extLst>
          </p:cNvPr>
          <p:cNvSpPr>
            <a:spLocks noGrp="1"/>
          </p:cNvSpPr>
          <p:nvPr>
            <p:ph idx="1"/>
          </p:nvPr>
        </p:nvSpPr>
        <p:spPr/>
        <p:txBody>
          <a:bodyPr>
            <a:normAutofit fontScale="92500" lnSpcReduction="10000"/>
          </a:bodyPr>
          <a:lstStyle/>
          <a:p>
            <a:r>
              <a:rPr lang="es-EC" b="1" dirty="0"/>
              <a:t>ELEMENTOS DE UNA RED</a:t>
            </a:r>
          </a:p>
          <a:p>
            <a:r>
              <a:rPr lang="es-EC" b="1" dirty="0"/>
              <a:t>ESTACIONES DE TRABAJO</a:t>
            </a:r>
          </a:p>
          <a:p>
            <a:r>
              <a:rPr lang="es-EC" b="1" dirty="0"/>
              <a:t>SERVIDORES</a:t>
            </a:r>
          </a:p>
          <a:p>
            <a:r>
              <a:rPr lang="es-EC" b="1" dirty="0"/>
              <a:t>TARJETA DE INTERFAZ DE RED </a:t>
            </a:r>
          </a:p>
          <a:p>
            <a:r>
              <a:rPr lang="es-EC" b="1" dirty="0"/>
              <a:t>CABLEADO LAN </a:t>
            </a:r>
          </a:p>
          <a:p>
            <a:r>
              <a:rPr lang="es-EC" b="1" dirty="0"/>
              <a:t>SWITCH</a:t>
            </a:r>
          </a:p>
          <a:p>
            <a:r>
              <a:rPr lang="es-EC" b="1" dirty="0"/>
              <a:t>ADAPTADOR USB WIFI:</a:t>
            </a:r>
            <a:endParaRPr lang="es-CO" dirty="0"/>
          </a:p>
        </p:txBody>
      </p:sp>
      <p:pic>
        <p:nvPicPr>
          <p:cNvPr id="4" name="Imagen 3" descr="Resultado de imagen para Elementos bÃ¡sicos de una red">
            <a:extLst>
              <a:ext uri="{FF2B5EF4-FFF2-40B4-BE49-F238E27FC236}">
                <a16:creationId xmlns:a16="http://schemas.microsoft.com/office/drawing/2014/main" id="{5EE532A2-7438-405D-BFCE-60B68EAA83C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249487"/>
            <a:ext cx="4606843" cy="3541714"/>
          </a:xfrm>
          <a:prstGeom prst="rect">
            <a:avLst/>
          </a:prstGeom>
          <a:noFill/>
          <a:ln>
            <a:noFill/>
          </a:ln>
        </p:spPr>
      </p:pic>
    </p:spTree>
    <p:extLst>
      <p:ext uri="{BB962C8B-B14F-4D97-AF65-F5344CB8AC3E}">
        <p14:creationId xmlns:p14="http://schemas.microsoft.com/office/powerpoint/2010/main" val="3637929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1BBCD3-C737-455A-88CD-C077585C0261}"/>
              </a:ext>
            </a:extLst>
          </p:cNvPr>
          <p:cNvSpPr>
            <a:spLocks noGrp="1"/>
          </p:cNvSpPr>
          <p:nvPr>
            <p:ph type="title"/>
          </p:nvPr>
        </p:nvSpPr>
        <p:spPr>
          <a:xfrm>
            <a:off x="1141413" y="327514"/>
            <a:ext cx="9905998" cy="1478570"/>
          </a:xfrm>
        </p:spPr>
        <p:txBody>
          <a:bodyPr/>
          <a:lstStyle/>
          <a:p>
            <a:r>
              <a:rPr lang="es-EC" b="1" dirty="0">
                <a:solidFill>
                  <a:srgbClr val="FF0000"/>
                </a:solidFill>
              </a:rPr>
              <a:t>QUE ES INTERNET</a:t>
            </a:r>
            <a:br>
              <a:rPr lang="es-CO" dirty="0"/>
            </a:br>
            <a:endParaRPr lang="es-CO" dirty="0"/>
          </a:p>
        </p:txBody>
      </p:sp>
      <p:sp>
        <p:nvSpPr>
          <p:cNvPr id="3" name="Marcador de contenido 2">
            <a:extLst>
              <a:ext uri="{FF2B5EF4-FFF2-40B4-BE49-F238E27FC236}">
                <a16:creationId xmlns:a16="http://schemas.microsoft.com/office/drawing/2014/main" id="{968E8C1A-DC7E-4640-B0D4-E2DC31B135E5}"/>
              </a:ext>
            </a:extLst>
          </p:cNvPr>
          <p:cNvSpPr>
            <a:spLocks noGrp="1"/>
          </p:cNvSpPr>
          <p:nvPr>
            <p:ph idx="1"/>
          </p:nvPr>
        </p:nvSpPr>
        <p:spPr>
          <a:xfrm>
            <a:off x="1141413" y="1321834"/>
            <a:ext cx="9905999" cy="3541714"/>
          </a:xfrm>
        </p:spPr>
        <p:txBody>
          <a:bodyPr/>
          <a:lstStyle/>
          <a:p>
            <a:r>
              <a:rPr lang="es-EC" dirty="0"/>
              <a:t>Técnicamente el internet se puede definir como un grupo de redes de ordenadores que se encuentran interconectadas, pero su funcionamiento no se adapta a un solo tipo de ordenador, a un medio físico privilegiado, a un tipo de red en concreto y a ninguna tecnología inclusiva de conexión, ya que se trata de una red dinámica y flexible, que puede ser adaptada a distintos contextos tecnológicamente hablando.</a:t>
            </a:r>
            <a:endParaRPr lang="es-CO" dirty="0"/>
          </a:p>
          <a:p>
            <a:endParaRPr lang="es-CO" dirty="0"/>
          </a:p>
        </p:txBody>
      </p:sp>
      <p:pic>
        <p:nvPicPr>
          <p:cNvPr id="4" name="Imagen 3" descr="Resultado de imagen para Que es internet">
            <a:extLst>
              <a:ext uri="{FF2B5EF4-FFF2-40B4-BE49-F238E27FC236}">
                <a16:creationId xmlns:a16="http://schemas.microsoft.com/office/drawing/2014/main" id="{5FC4BEDF-580C-45DC-A7F7-FF76CF9C2C4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3530" y="4112605"/>
            <a:ext cx="3084679" cy="2182177"/>
          </a:xfrm>
          <a:prstGeom prst="rect">
            <a:avLst/>
          </a:prstGeom>
          <a:noFill/>
          <a:ln>
            <a:noFill/>
          </a:ln>
        </p:spPr>
      </p:pic>
    </p:spTree>
    <p:extLst>
      <p:ext uri="{BB962C8B-B14F-4D97-AF65-F5344CB8AC3E}">
        <p14:creationId xmlns:p14="http://schemas.microsoft.com/office/powerpoint/2010/main" val="1990568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7D2F46-13D5-4D06-8E29-D22F1F9D6188}"/>
              </a:ext>
            </a:extLst>
          </p:cNvPr>
          <p:cNvSpPr>
            <a:spLocks noGrp="1"/>
          </p:cNvSpPr>
          <p:nvPr>
            <p:ph type="title"/>
          </p:nvPr>
        </p:nvSpPr>
        <p:spPr>
          <a:xfrm>
            <a:off x="1141412" y="327514"/>
            <a:ext cx="9905998" cy="1478570"/>
          </a:xfrm>
        </p:spPr>
        <p:txBody>
          <a:bodyPr/>
          <a:lstStyle/>
          <a:p>
            <a:r>
              <a:rPr lang="es-EC" b="1" dirty="0">
                <a:solidFill>
                  <a:srgbClr val="FF0000"/>
                </a:solidFill>
              </a:rPr>
              <a:t>IDENTIFICADOR DE UNA RED</a:t>
            </a:r>
            <a:br>
              <a:rPr lang="es-CO" dirty="0"/>
            </a:br>
            <a:endParaRPr lang="es-CO" dirty="0"/>
          </a:p>
        </p:txBody>
      </p:sp>
      <p:sp>
        <p:nvSpPr>
          <p:cNvPr id="3" name="Marcador de contenido 2">
            <a:extLst>
              <a:ext uri="{FF2B5EF4-FFF2-40B4-BE49-F238E27FC236}">
                <a16:creationId xmlns:a16="http://schemas.microsoft.com/office/drawing/2014/main" id="{1263859A-5130-48E9-AD8E-B4B4C460A363}"/>
              </a:ext>
            </a:extLst>
          </p:cNvPr>
          <p:cNvSpPr>
            <a:spLocks noGrp="1"/>
          </p:cNvSpPr>
          <p:nvPr>
            <p:ph idx="1"/>
          </p:nvPr>
        </p:nvSpPr>
        <p:spPr>
          <a:xfrm>
            <a:off x="1141411" y="1414600"/>
            <a:ext cx="9905999" cy="3541714"/>
          </a:xfrm>
        </p:spPr>
        <p:txBody>
          <a:bodyPr/>
          <a:lstStyle/>
          <a:p>
            <a:r>
              <a:rPr lang="es-EC" dirty="0"/>
              <a:t>Es la identificación de la RED, es una dirección IP (IPv4), son los octetos situados al principio de la dirección del Host que identifica una máquina en una red.</a:t>
            </a:r>
            <a:endParaRPr lang="es-CO" dirty="0"/>
          </a:p>
          <a:p>
            <a:endParaRPr lang="es-CO" dirty="0"/>
          </a:p>
        </p:txBody>
      </p:sp>
      <p:pic>
        <p:nvPicPr>
          <p:cNvPr id="4" name="Imagen 3" descr="Resultado de imagen para IDENTIFICADOR DE UNA RED">
            <a:extLst>
              <a:ext uri="{FF2B5EF4-FFF2-40B4-BE49-F238E27FC236}">
                <a16:creationId xmlns:a16="http://schemas.microsoft.com/office/drawing/2014/main" id="{A62B7C67-AF6A-4235-B0D0-228150101E7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33395" y="3185457"/>
            <a:ext cx="5515610" cy="2505075"/>
          </a:xfrm>
          <a:prstGeom prst="rect">
            <a:avLst/>
          </a:prstGeom>
          <a:noFill/>
          <a:ln>
            <a:noFill/>
          </a:ln>
        </p:spPr>
      </p:pic>
    </p:spTree>
    <p:extLst>
      <p:ext uri="{BB962C8B-B14F-4D97-AF65-F5344CB8AC3E}">
        <p14:creationId xmlns:p14="http://schemas.microsoft.com/office/powerpoint/2010/main" val="2359122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9F2592-02AD-4BC8-AFB7-17EAFC2AA193}"/>
              </a:ext>
            </a:extLst>
          </p:cNvPr>
          <p:cNvSpPr>
            <a:spLocks noGrp="1"/>
          </p:cNvSpPr>
          <p:nvPr>
            <p:ph type="title"/>
          </p:nvPr>
        </p:nvSpPr>
        <p:spPr>
          <a:xfrm>
            <a:off x="1141413" y="207701"/>
            <a:ext cx="9905998" cy="1478570"/>
          </a:xfrm>
        </p:spPr>
        <p:txBody>
          <a:bodyPr/>
          <a:lstStyle/>
          <a:p>
            <a:r>
              <a:rPr lang="es-EC" b="1" dirty="0">
                <a:solidFill>
                  <a:srgbClr val="FF0000"/>
                </a:solidFill>
              </a:rPr>
              <a:t>QUE ES PROTOCOLO</a:t>
            </a:r>
            <a:endParaRPr lang="es-CO" dirty="0">
              <a:solidFill>
                <a:srgbClr val="FF0000"/>
              </a:solidFill>
            </a:endParaRPr>
          </a:p>
        </p:txBody>
      </p:sp>
      <p:sp>
        <p:nvSpPr>
          <p:cNvPr id="3" name="Marcador de contenido 2">
            <a:extLst>
              <a:ext uri="{FF2B5EF4-FFF2-40B4-BE49-F238E27FC236}">
                <a16:creationId xmlns:a16="http://schemas.microsoft.com/office/drawing/2014/main" id="{07674149-2625-4192-BCAC-004B440BDA27}"/>
              </a:ext>
            </a:extLst>
          </p:cNvPr>
          <p:cNvSpPr>
            <a:spLocks noGrp="1"/>
          </p:cNvSpPr>
          <p:nvPr>
            <p:ph idx="1"/>
          </p:nvPr>
        </p:nvSpPr>
        <p:spPr>
          <a:xfrm>
            <a:off x="1141412" y="1388095"/>
            <a:ext cx="9905999" cy="3541714"/>
          </a:xfrm>
        </p:spPr>
        <p:txBody>
          <a:bodyPr/>
          <a:lstStyle/>
          <a:p>
            <a:r>
              <a:rPr lang="es-EC" dirty="0"/>
              <a:t>El protocolo, en su definición más utilizada, hace referencia a distintas conductas y reglas que las personas en una determinada sociedad deberán conocer y respetar en ocasiones específicas, tales como en ámbitos oficiales por una razón en especial o porque posee algún cargo que requiere de este protocolo.</a:t>
            </a:r>
            <a:endParaRPr lang="es-CO" dirty="0"/>
          </a:p>
        </p:txBody>
      </p:sp>
      <p:pic>
        <p:nvPicPr>
          <p:cNvPr id="5" name="Imagen 4" descr="Resultado de imagen para protocolo">
            <a:extLst>
              <a:ext uri="{FF2B5EF4-FFF2-40B4-BE49-F238E27FC236}">
                <a16:creationId xmlns:a16="http://schemas.microsoft.com/office/drawing/2014/main" id="{8E90A34F-4512-4FB0-BE97-24B54C21284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04872" y="3620493"/>
            <a:ext cx="3521145" cy="2392751"/>
          </a:xfrm>
          <a:prstGeom prst="rect">
            <a:avLst/>
          </a:prstGeom>
          <a:noFill/>
          <a:ln>
            <a:noFill/>
          </a:ln>
        </p:spPr>
      </p:pic>
    </p:spTree>
    <p:extLst>
      <p:ext uri="{BB962C8B-B14F-4D97-AF65-F5344CB8AC3E}">
        <p14:creationId xmlns:p14="http://schemas.microsoft.com/office/powerpoint/2010/main" val="42088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E1A612-9409-4D84-9D1C-E78D6000DF41}"/>
              </a:ext>
            </a:extLst>
          </p:cNvPr>
          <p:cNvSpPr>
            <a:spLocks noGrp="1"/>
          </p:cNvSpPr>
          <p:nvPr>
            <p:ph type="title"/>
          </p:nvPr>
        </p:nvSpPr>
        <p:spPr>
          <a:xfrm>
            <a:off x="1141412" y="327514"/>
            <a:ext cx="9905998" cy="1478570"/>
          </a:xfrm>
        </p:spPr>
        <p:txBody>
          <a:bodyPr/>
          <a:lstStyle/>
          <a:p>
            <a:r>
              <a:rPr lang="es-EC" b="1" dirty="0">
                <a:solidFill>
                  <a:srgbClr val="FF0000"/>
                </a:solidFill>
              </a:rPr>
              <a:t>PROTOCOLO IP</a:t>
            </a:r>
            <a:br>
              <a:rPr lang="es-CO" dirty="0">
                <a:solidFill>
                  <a:srgbClr val="FF0000"/>
                </a:solidFill>
              </a:rPr>
            </a:br>
            <a:endParaRPr lang="es-CO" dirty="0">
              <a:solidFill>
                <a:srgbClr val="FF0000"/>
              </a:solidFill>
            </a:endParaRPr>
          </a:p>
        </p:txBody>
      </p:sp>
      <p:sp>
        <p:nvSpPr>
          <p:cNvPr id="3" name="Marcador de contenido 2">
            <a:extLst>
              <a:ext uri="{FF2B5EF4-FFF2-40B4-BE49-F238E27FC236}">
                <a16:creationId xmlns:a16="http://schemas.microsoft.com/office/drawing/2014/main" id="{4BF0CEFF-E93B-415B-BC3C-47E46B02AE43}"/>
              </a:ext>
            </a:extLst>
          </p:cNvPr>
          <p:cNvSpPr>
            <a:spLocks noGrp="1"/>
          </p:cNvSpPr>
          <p:nvPr>
            <p:ph idx="1"/>
          </p:nvPr>
        </p:nvSpPr>
        <p:spPr>
          <a:xfrm>
            <a:off x="1141412" y="1374844"/>
            <a:ext cx="9905999" cy="3541714"/>
          </a:xfrm>
        </p:spPr>
        <p:txBody>
          <a:bodyPr>
            <a:normAutofit fontScale="70000" lnSpcReduction="20000"/>
          </a:bodyPr>
          <a:lstStyle/>
          <a:p>
            <a:r>
              <a:rPr lang="es-EC" dirty="0"/>
              <a:t>Las principales características de este protocolo son:</a:t>
            </a:r>
            <a:endParaRPr lang="es-CO" dirty="0"/>
          </a:p>
          <a:p>
            <a:pPr lvl="0"/>
            <a:r>
              <a:rPr lang="es-EC" dirty="0"/>
              <a:t>Protocolo orientado a no conexión.</a:t>
            </a:r>
            <a:endParaRPr lang="es-CO" dirty="0"/>
          </a:p>
          <a:p>
            <a:pPr lvl="0"/>
            <a:r>
              <a:rPr lang="es-EC" dirty="0"/>
              <a:t>Fragmenta paquetes si es necesario.</a:t>
            </a:r>
            <a:endParaRPr lang="es-CO" dirty="0"/>
          </a:p>
          <a:p>
            <a:pPr lvl="0"/>
            <a:r>
              <a:rPr lang="es-EC" dirty="0"/>
              <a:t>Direccionamiento mediante direcciones lógicas IP de 32 bits.</a:t>
            </a:r>
            <a:endParaRPr lang="es-CO" dirty="0"/>
          </a:p>
          <a:p>
            <a:pPr lvl="0"/>
            <a:r>
              <a:rPr lang="es-EC" dirty="0"/>
              <a:t>Si un paquete no es recibido, este permanecerá en la red durante un tiempo finito.</a:t>
            </a:r>
            <a:endParaRPr lang="es-CO" dirty="0"/>
          </a:p>
          <a:p>
            <a:pPr lvl="0"/>
            <a:r>
              <a:rPr lang="es-EC" dirty="0"/>
              <a:t>Realiza el "mejor esfuerzo" para la distribución de paquetes.</a:t>
            </a:r>
            <a:endParaRPr lang="es-CO" dirty="0"/>
          </a:p>
          <a:p>
            <a:pPr lvl="0"/>
            <a:r>
              <a:rPr lang="es-EC" dirty="0"/>
              <a:t>Tamaño máximo del paquete de 65635 bytes.</a:t>
            </a:r>
            <a:endParaRPr lang="es-CO" dirty="0"/>
          </a:p>
          <a:p>
            <a:pPr lvl="0"/>
            <a:r>
              <a:rPr lang="es-EC" dirty="0"/>
              <a:t>Sólo ser realiza verificación por suma al encabezado del paquete, no a los datos éste que contiene.</a:t>
            </a:r>
            <a:endParaRPr lang="es-CO" dirty="0"/>
          </a:p>
          <a:p>
            <a:endParaRPr lang="es-CO" dirty="0"/>
          </a:p>
        </p:txBody>
      </p:sp>
      <p:pic>
        <p:nvPicPr>
          <p:cNvPr id="4" name="Imagen 3" descr="http://neo.lcc.uma.es/evirtual/cdd/graficos/clien-ser.gif">
            <a:extLst>
              <a:ext uri="{FF2B5EF4-FFF2-40B4-BE49-F238E27FC236}">
                <a16:creationId xmlns:a16="http://schemas.microsoft.com/office/drawing/2014/main" id="{B019540A-83C7-459C-88E4-BAF04C22323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46792" y="4606276"/>
            <a:ext cx="4488815" cy="2018665"/>
          </a:xfrm>
          <a:prstGeom prst="rect">
            <a:avLst/>
          </a:prstGeom>
          <a:noFill/>
          <a:ln>
            <a:noFill/>
          </a:ln>
        </p:spPr>
      </p:pic>
      <p:pic>
        <p:nvPicPr>
          <p:cNvPr id="5" name="Imagen 4" descr="https://upload.wikimedia.org/wikipedia/commons/thumb/1/1c/Cliente-Servidor.png/250px-Cliente-Servidor.png">
            <a:extLst>
              <a:ext uri="{FF2B5EF4-FFF2-40B4-BE49-F238E27FC236}">
                <a16:creationId xmlns:a16="http://schemas.microsoft.com/office/drawing/2014/main" id="{07BD8529-8EFE-43DB-9F83-286F8E2A6B0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17833" y="758842"/>
            <a:ext cx="3331845" cy="1590675"/>
          </a:xfrm>
          <a:prstGeom prst="rect">
            <a:avLst/>
          </a:prstGeom>
          <a:noFill/>
          <a:ln>
            <a:noFill/>
          </a:ln>
        </p:spPr>
      </p:pic>
    </p:spTree>
    <p:extLst>
      <p:ext uri="{BB962C8B-B14F-4D97-AF65-F5344CB8AC3E}">
        <p14:creationId xmlns:p14="http://schemas.microsoft.com/office/powerpoint/2010/main" val="2508842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26</TotalTime>
  <Words>883</Words>
  <Application>Microsoft Office PowerPoint</Application>
  <PresentationFormat>Panorámica</PresentationFormat>
  <Paragraphs>60</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Symbol</vt:lpstr>
      <vt:lpstr>Times New Roman</vt:lpstr>
      <vt:lpstr>Tw Cen MT</vt:lpstr>
      <vt:lpstr>Circuito</vt:lpstr>
      <vt:lpstr>Instituto tecnológico quito</vt:lpstr>
      <vt:lpstr>Presentación de PowerPoint</vt:lpstr>
      <vt:lpstr>Presentación de PowerPoint</vt:lpstr>
      <vt:lpstr>REDES DE TELECOMUNICACION </vt:lpstr>
      <vt:lpstr>ELEMENTOS BÁSICOS DE UNA RED</vt:lpstr>
      <vt:lpstr>QUE ES INTERNET </vt:lpstr>
      <vt:lpstr>IDENTIFICADOR DE UNA RED </vt:lpstr>
      <vt:lpstr>QUE ES PROTOCOLO</vt:lpstr>
      <vt:lpstr>PROTOCOLO IP </vt:lpstr>
      <vt:lpstr>MEDIOS DE TRANSMISIÓN</vt:lpstr>
      <vt:lpstr>DISEÑO DE UNA RED BÁSICA JERÁRQUICA </vt:lpstr>
      <vt:lpstr>MODELO OSI</vt:lpstr>
      <vt:lpstr>RIP PROTOCOLO</vt:lpstr>
      <vt:lpstr>VLSM</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tecnológico quito</dc:title>
  <dc:creator>gabriel alejandro fierro</dc:creator>
  <cp:lastModifiedBy>gabriel alejandro fierro</cp:lastModifiedBy>
  <cp:revision>4</cp:revision>
  <dcterms:created xsi:type="dcterms:W3CDTF">2019-04-30T14:00:08Z</dcterms:created>
  <dcterms:modified xsi:type="dcterms:W3CDTF">2019-04-30T14:27:02Z</dcterms:modified>
</cp:coreProperties>
</file>