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3" r:id="rId6"/>
    <p:sldId id="264" r:id="rId7"/>
    <p:sldId id="265" r:id="rId8"/>
    <p:sldId id="260" r:id="rId9"/>
    <p:sldId id="266" r:id="rId10"/>
    <p:sldId id="268" r:id="rId11"/>
    <p:sldId id="269" r:id="rId12"/>
    <p:sldId id="270" r:id="rId13"/>
    <p:sldId id="271" r:id="rId14"/>
    <p:sldId id="267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457990-51BA-48B9-AC44-82FF1C979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808D422-4E4B-4F18-A76C-81548C284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6193180-CAEB-4B02-AE4D-B5F18345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3968E7A-0C79-4A32-AD3F-47B40072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47192C2-2D9D-4195-9BBF-DCEDCA75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40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F77A8C-5BB3-44FF-B2E6-CE983A10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41A5657-A059-4EA9-97A1-59F9842E9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695D594-DF31-484E-84E8-D39E2C14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267742-B8E0-4510-91E1-3F64E53A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402EB0-FBC6-4EB8-865B-6EC58C9F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229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984DD34-BEA2-4F1C-A035-E05493C7F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6F4C9D5-74EA-457F-89B8-16551AFEF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B07CB90-7673-4281-8DC5-ACC87237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1B36FE-D208-4978-A599-0C15BF3A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D7157F-B097-4188-B9D4-92FBC2CE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35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21469E-3EA6-4DBC-A84F-6EA498CA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E39D87-B24B-4E1B-91D7-0324D691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0B80897-36D2-4CE4-A857-B6BF2DD0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B9B030-A4B3-4CD2-886C-3145EAB4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BA048D-9812-49AE-8987-9831C686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179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86357A-7B80-41C8-A70F-318064BB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1E6B7D-3C96-4696-A704-468D45C3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004EBC2-A6DC-449C-BB0B-8780E052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9C8A52-E8EB-459B-9DD7-E5203DDB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1A1121-0CF2-4863-A7BB-1E593B3D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47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C3862C-A905-41BA-B919-CA0B933B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5137F3-A513-4D32-B863-A56D3288C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2150C2-69B0-479A-920D-0B81D28C6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D12ADB5-7FBC-45C8-BB93-4BF8EEA9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D21E97A-FE1C-4DB0-A7BC-0AB98AF1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6850BA8-FC67-4A9C-A6E3-67FBA1E9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916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BE867C-C017-4AE5-A15D-BCB65161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848D338-21F5-4221-986E-8386B2393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C72B575-83F5-4721-AF5E-7DDA397D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70F9604-8F07-4CF5-828C-D9C440053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66BFF9C-EC36-468B-9E57-95B9EE97C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7312519-3AD8-4081-AD94-B5F9F0E0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21B1305-98BE-4F7F-9610-91D79083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860589B-2F56-4414-B7A0-2BEF8790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4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DD4BD2-4E30-4588-9F59-9FCE4735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28FEB25-3276-4744-A024-93DB842B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FE72243-CF12-4B1B-A76C-DF4354F1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9CD9245-A2B1-4125-ABE5-13443F28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19EB606-1107-49C1-AD05-293E9D96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5BDE3E2-E799-45BF-A976-D95D5325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F816E86-8125-472A-80C7-458A5471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2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4D2800-1AF8-4B57-AE15-1D88C195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9099E82-AB27-461F-B20D-63631C3E5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100BEC5-CF76-49EC-8024-7E1B7D090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508203-B1AE-482B-AEE1-D1DA7B50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28403D8-AB38-46F9-9410-1D9810AD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FA5A677-DF21-4FD9-AEFA-AF796DC0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16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0BEB3B-04B0-472A-B341-A556B190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20EE8ED-9268-450D-B8CD-8F5C922D4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2806F20-7718-4ED7-B4E7-65BEC661A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A2C0698-B207-47F0-B2C8-E6CBB970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E779FB3-B238-4139-9985-15E88BC2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493CD63-69FB-49EA-BB23-94D7601F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687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4F58252-CD0D-4E15-8BEC-D357B85E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6CE85DA-EC6A-4525-B4F4-4F8B7E14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D4928C6-FE01-4562-8F31-2F349625B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3E9F-C399-45FD-B142-6D4D31B748E0}" type="datetimeFigureOut">
              <a:rPr lang="nb-NO" smtClean="0"/>
              <a:t>2022-04-21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A9C7C49-CA4B-4138-B1D1-2422519C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FBD56E-7D2C-4B88-8A4A-AF5C3AEB6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BCCB-38BB-4715-A3BC-9900DBFB0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79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E1C014-59C9-4AED-965E-F12E510F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Deep Learning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A8D911-A9B0-4F3C-922B-17465C46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Maskinlæring basert på kunstige nevrale nettverk (ANN) som er algoritmer inspirer av biologiske nevrale nettverk i en hjerne.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327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8B1669D6-819C-486C-BB5F-0C0035DF0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72" y="1764859"/>
            <a:ext cx="9907383" cy="408679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80DBCD4-6EEC-4BDD-AA5A-319F8B8B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Kan vi stole på modellens anbefalinger?</a:t>
            </a:r>
          </a:p>
        </p:txBody>
      </p:sp>
    </p:spTree>
    <p:extLst>
      <p:ext uri="{BB962C8B-B14F-4D97-AF65-F5344CB8AC3E}">
        <p14:creationId xmlns:p14="http://schemas.microsoft.com/office/powerpoint/2010/main" val="254526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 descr="Et bilde som inneholder tekst&#10;&#10;Automatisk generert beskrivelse">
            <a:extLst>
              <a:ext uri="{FF2B5EF4-FFF2-40B4-BE49-F238E27FC236}">
                <a16:creationId xmlns:a16="http://schemas.microsoft.com/office/drawing/2014/main" id="{84CDD016-92FE-4581-8066-81280655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33" y="1665234"/>
            <a:ext cx="7102325" cy="516532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80DBCD4-6EEC-4BDD-AA5A-319F8B8B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Er den rettferdig?</a:t>
            </a:r>
          </a:p>
        </p:txBody>
      </p:sp>
    </p:spTree>
    <p:extLst>
      <p:ext uri="{BB962C8B-B14F-4D97-AF65-F5344CB8AC3E}">
        <p14:creationId xmlns:p14="http://schemas.microsoft.com/office/powerpoint/2010/main" val="156783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0DBCD4-6EEC-4BDD-AA5A-319F8B8B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Vil den fungere ute i det fri?</a:t>
            </a:r>
          </a:p>
        </p:txBody>
      </p:sp>
      <p:pic>
        <p:nvPicPr>
          <p:cNvPr id="13" name="Bilde 12" descr="Et bilde som inneholder tekst&#10;&#10;Automatisk generert beskrivelse">
            <a:extLst>
              <a:ext uri="{FF2B5EF4-FFF2-40B4-BE49-F238E27FC236}">
                <a16:creationId xmlns:a16="http://schemas.microsoft.com/office/drawing/2014/main" id="{E00C0D95-1172-4F66-8622-E83F3ADD6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36" y="1857375"/>
            <a:ext cx="4700928" cy="44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0DBCD4-6EEC-4BDD-AA5A-319F8B8B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fungerer ikke modellen?!</a:t>
            </a:r>
          </a:p>
        </p:txBody>
      </p:sp>
      <p:pic>
        <p:nvPicPr>
          <p:cNvPr id="17" name="Bilde 16" descr="Et bilde som inneholder tekst, skriver&#10;&#10;Automatisk generert beskrivelse">
            <a:extLst>
              <a:ext uri="{FF2B5EF4-FFF2-40B4-BE49-F238E27FC236}">
                <a16:creationId xmlns:a16="http://schemas.microsoft.com/office/drawing/2014/main" id="{98028C77-41A1-4D85-9929-B45858391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82" y="1825625"/>
            <a:ext cx="4699105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5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638180-C1B0-46EA-BDE3-1C51759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Explainable AI (XAI)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64C173-CDFB-4220-9D4D-76305649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XAI ønsker å la algoritmene</a:t>
            </a:r>
          </a:p>
          <a:p>
            <a:pPr lvl="1"/>
            <a:r>
              <a:rPr lang="nb-NO" dirty="0"/>
              <a:t>Tilby en forklaring på resultat</a:t>
            </a:r>
          </a:p>
          <a:p>
            <a:pPr lvl="1"/>
            <a:r>
              <a:rPr lang="nb-NO" dirty="0"/>
              <a:t>Karakterisere sine styrker og svakheter</a:t>
            </a:r>
          </a:p>
          <a:p>
            <a:pPr lvl="1"/>
            <a:r>
              <a:rPr lang="nb-NO" dirty="0"/>
              <a:t>Vise at de oppfyller sosiale, moralske, og juridiske lover og regler</a:t>
            </a:r>
          </a:p>
          <a:p>
            <a:pPr lvl="1"/>
            <a:r>
              <a:rPr lang="nb-NO" dirty="0"/>
              <a:t>Vise det på en måte som er forståelig for mennesker</a:t>
            </a:r>
          </a:p>
          <a:p>
            <a:endParaRPr lang="nb-NO" i="1" dirty="0"/>
          </a:p>
          <a:p>
            <a:endParaRPr lang="nb-NO" i="1" dirty="0"/>
          </a:p>
        </p:txBody>
      </p:sp>
      <p:pic>
        <p:nvPicPr>
          <p:cNvPr id="12290" name="Picture 2" descr="Comparing black-box vs. white-box modeling | by Tamanna - | Medium">
            <a:extLst>
              <a:ext uri="{FF2B5EF4-FFF2-40B4-BE49-F238E27FC236}">
                <a16:creationId xmlns:a16="http://schemas.microsoft.com/office/drawing/2014/main" id="{10E1CFD5-1AAE-4E78-ADC5-D5AA604FA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33" y="4001294"/>
            <a:ext cx="5249191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3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144EE-A34B-4E9E-9530-85A3F8F0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Hvordan?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4F04E8-ED8E-4C36-9168-BBBE9F97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Velge algoritmer som er forståelige for oss</a:t>
            </a:r>
          </a:p>
        </p:txBody>
      </p:sp>
      <p:pic>
        <p:nvPicPr>
          <p:cNvPr id="13314" name="Picture 2" descr="The great AI debate: Interpretability | by Kirthi Shankar Sivamani | The  Startup | Medium">
            <a:extLst>
              <a:ext uri="{FF2B5EF4-FFF2-40B4-BE49-F238E27FC236}">
                <a16:creationId xmlns:a16="http://schemas.microsoft.com/office/drawing/2014/main" id="{E15AF801-1497-4D10-B02E-21141051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2009" y="1863801"/>
            <a:ext cx="6627980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7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144EE-A34B-4E9E-9530-85A3F8F0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4F04E8-ED8E-4C36-9168-BBBE9F97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Velge algoritmer som selv kan gi en forklaring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1804126-3873-4609-8613-4D43856A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914635"/>
            <a:ext cx="9429750" cy="25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5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144EE-A34B-4E9E-9530-85A3F8F0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4F04E8-ED8E-4C36-9168-BBBE9F97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Benytte forståelige modeller til å modellere oppførsel til komplekse modeller</a:t>
            </a: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492577C6-87FB-4967-85B1-4718278FC6A4}"/>
              </a:ext>
            </a:extLst>
          </p:cNvPr>
          <p:cNvGrpSpPr/>
          <p:nvPr/>
        </p:nvGrpSpPr>
        <p:grpSpPr>
          <a:xfrm>
            <a:off x="2112949" y="2750389"/>
            <a:ext cx="6800850" cy="3732371"/>
            <a:chOff x="2695575" y="2760504"/>
            <a:chExt cx="6800850" cy="3732371"/>
          </a:xfrm>
        </p:grpSpPr>
        <p:pic>
          <p:nvPicPr>
            <p:cNvPr id="6" name="Bilde 5">
              <a:extLst>
                <a:ext uri="{FF2B5EF4-FFF2-40B4-BE49-F238E27FC236}">
                  <a16:creationId xmlns:a16="http://schemas.microsoft.com/office/drawing/2014/main" id="{6B0115EB-79D9-4B21-8E10-9542F72C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5575" y="2760504"/>
              <a:ext cx="6800850" cy="3732371"/>
            </a:xfrm>
            <a:prstGeom prst="rect">
              <a:avLst/>
            </a:prstGeom>
          </p:spPr>
        </p:pic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FF2D0C04-5397-45CE-8EA7-C111D5928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19939" b="30822"/>
            <a:stretch/>
          </p:blipFill>
          <p:spPr>
            <a:xfrm>
              <a:off x="7224642" y="2806086"/>
              <a:ext cx="83883" cy="217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04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E1C014-59C9-4AED-965E-F12E510F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Kunstige Nevrale Nettverk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1AA8D911-A9B0-4F3C-922B-17465C46F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The universal approximation theorem of feed-forward neural networks states that every continuous function on a compact subset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can be arbitrary well approximated by a feed-forward neural network with one hidden layer, a finite number of neurons, and some mild assumptions about the activation function</a:t>
                </a:r>
              </a:p>
              <a:p>
                <a:pPr marL="0" indent="0">
                  <a:buNone/>
                </a:pPr>
                <a:endParaRPr lang="nb-NO" i="1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1AA8D911-A9B0-4F3C-922B-17465C46F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10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E1C014-59C9-4AED-965E-F12E510F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Kunstige Nevrale Nettverk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A8D911-A9B0-4F3C-922B-17465C46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er </a:t>
            </a:r>
            <a:r>
              <a:rPr lang="en-US" dirty="0" err="1"/>
              <a:t>en</a:t>
            </a:r>
            <a:r>
              <a:rPr lang="en-US" dirty="0"/>
              <a:t> neuron?</a:t>
            </a:r>
            <a:endParaRPr lang="nb-NO" dirty="0"/>
          </a:p>
        </p:txBody>
      </p:sp>
      <p:pic>
        <p:nvPicPr>
          <p:cNvPr id="24" name="Bilde 23">
            <a:extLst>
              <a:ext uri="{FF2B5EF4-FFF2-40B4-BE49-F238E27FC236}">
                <a16:creationId xmlns:a16="http://schemas.microsoft.com/office/drawing/2014/main" id="{60EF86D9-CDD2-43A1-978F-8BDF0AD3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38" y="2730000"/>
            <a:ext cx="912622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E1C014-59C9-4AED-965E-F12E510F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Kunstige Nevrale Nettverk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A8D911-A9B0-4F3C-922B-17465C46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er et “feed-forward” nervalt nettverk</a:t>
            </a:r>
            <a:r>
              <a:rPr lang="en-US" i="1" dirty="0"/>
              <a:t>?</a:t>
            </a:r>
            <a:endParaRPr lang="nb-NO" i="1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A96EEE4-7A2F-43BD-9524-2AC384A8E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59" y="2883446"/>
            <a:ext cx="5755891" cy="31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E1C014-59C9-4AED-965E-F12E510F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Kunstige Nevrale Nettverk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A8D911-A9B0-4F3C-922B-17465C46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Hvordan kan den approximere en hvilken som helt kontinuerlig funksjon i et kompakt rom til en vilkårlig nøyaktighet?</a:t>
            </a:r>
            <a:endParaRPr lang="nb-NO" i="1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C9AA1D7D-D3C2-409A-936E-7BE1C8A06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24" y="4044496"/>
            <a:ext cx="3825676" cy="177528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EA480B7-9A3E-4482-888F-893269D0D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82" y="2849955"/>
            <a:ext cx="3342776" cy="3327008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2BDDB94-C03C-4E79-9397-5085CF75F6D3}"/>
              </a:ext>
            </a:extLst>
          </p:cNvPr>
          <p:cNvSpPr txBox="1"/>
          <p:nvPr/>
        </p:nvSpPr>
        <p:spPr>
          <a:xfrm>
            <a:off x="2097542" y="6308209"/>
            <a:ext cx="21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Enkel approximering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AA94433F-FD29-4873-8265-0AFB613AF1B4}"/>
              </a:ext>
            </a:extLst>
          </p:cNvPr>
          <p:cNvSpPr txBox="1"/>
          <p:nvPr/>
        </p:nvSpPr>
        <p:spPr>
          <a:xfrm>
            <a:off x="7170194" y="6308209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Kompleks approximering</a:t>
            </a:r>
          </a:p>
        </p:txBody>
      </p:sp>
    </p:spTree>
    <p:extLst>
      <p:ext uri="{BB962C8B-B14F-4D97-AF65-F5344CB8AC3E}">
        <p14:creationId xmlns:p14="http://schemas.microsoft.com/office/powerpoint/2010/main" val="134999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E1C014-59C9-4AED-965E-F12E510F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Dypt nevralt nettverk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A8D911-A9B0-4F3C-922B-17465C46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The number of linear regions in a feed-forward neural network grows exponentially with depth  𝐿  and polynomial with the number of neurons  𝑛  per hidden layer. Therefore, the number of linear regions grows much faster for deep architectures compared to shallow architectures with  𝑛𝐿  hidden neurons</a:t>
            </a:r>
            <a:endParaRPr lang="nb-NO" sz="2400" i="1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1DE222D7-DEA9-4DE3-B188-9226A1DE0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29000"/>
            <a:ext cx="8096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96B468A7-F0F4-4959-9842-D6D24EDAC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"/>
          <a:stretch/>
        </p:blipFill>
        <p:spPr>
          <a:xfrm>
            <a:off x="5857875" y="3114675"/>
            <a:ext cx="6334125" cy="374332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FE1C014-59C9-4AED-965E-F12E510F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trenes et nevralt nettverk?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A8D911-A9B0-4F3C-922B-17465C46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4351338"/>
          </a:xfrm>
        </p:spPr>
        <p:txBody>
          <a:bodyPr>
            <a:normAutofit/>
          </a:bodyPr>
          <a:lstStyle/>
          <a:p>
            <a:r>
              <a:rPr lang="nb-NO" sz="2400" dirty="0"/>
              <a:t>Predikerer ved et </a:t>
            </a:r>
            <a:r>
              <a:rPr lang="nb-NO" sz="2400" i="1" dirty="0"/>
              <a:t>forward pass</a:t>
            </a:r>
          </a:p>
          <a:p>
            <a:pPr lvl="1"/>
            <a:r>
              <a:rPr lang="nb-NO" sz="2000" dirty="0"/>
              <a:t>Et datapunkt vandrer igjennom nettet</a:t>
            </a:r>
          </a:p>
          <a:p>
            <a:r>
              <a:rPr lang="nb-NO" sz="2400" dirty="0"/>
              <a:t>Trener deretter ved et </a:t>
            </a:r>
            <a:r>
              <a:rPr lang="nb-NO" sz="2400" i="1" dirty="0"/>
              <a:t>backward pass</a:t>
            </a:r>
          </a:p>
          <a:p>
            <a:pPr lvl="1"/>
            <a:r>
              <a:rPr lang="nb-NO" sz="2000" dirty="0"/>
              <a:t>En </a:t>
            </a:r>
            <a:r>
              <a:rPr lang="nb-NO" sz="2000" i="1" dirty="0"/>
              <a:t>loss function</a:t>
            </a:r>
            <a:r>
              <a:rPr lang="nb-NO" sz="2000" dirty="0"/>
              <a:t> gir et mål på prediksjonsfeil</a:t>
            </a:r>
          </a:p>
          <a:p>
            <a:pPr lvl="1"/>
            <a:r>
              <a:rPr lang="nb-NO" sz="2000" i="1" dirty="0"/>
              <a:t>Backpropagation</a:t>
            </a:r>
          </a:p>
          <a:p>
            <a:pPr lvl="2"/>
            <a:r>
              <a:rPr lang="nb-NO" sz="1600" dirty="0"/>
              <a:t>1)</a:t>
            </a:r>
            <a:r>
              <a:rPr lang="nb-NO" sz="1600" i="1" dirty="0"/>
              <a:t> </a:t>
            </a:r>
            <a:r>
              <a:rPr lang="nb-NO" sz="1600" dirty="0"/>
              <a:t>beregner gradienten til tapsfunksjonen med respekt til koeffisientene ved hjelp av </a:t>
            </a:r>
            <a:r>
              <a:rPr lang="nb-NO" sz="1600" i="1" dirty="0"/>
              <a:t>kjerneregelen</a:t>
            </a:r>
            <a:endParaRPr lang="nb-NO" sz="1600" dirty="0"/>
          </a:p>
          <a:p>
            <a:pPr lvl="2"/>
            <a:r>
              <a:rPr lang="nb-NO" sz="1600" dirty="0"/>
              <a:t>2) oppdaterer koeffisientene ved hjelp av </a:t>
            </a:r>
            <a:r>
              <a:rPr lang="nb-NO" sz="1600" i="1" dirty="0"/>
              <a:t>deltaregelen</a:t>
            </a:r>
            <a:r>
              <a:rPr lang="nb-NO" sz="1600" dirty="0"/>
              <a:t> og tapsverdier</a:t>
            </a:r>
          </a:p>
          <a:p>
            <a:pPr lvl="2"/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53530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990583-37A6-456C-896A-F6860080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dyp læring så nyttig?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5B68C33F-2C8B-4DEB-9E5F-0E604086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4351338"/>
          </a:xfrm>
        </p:spPr>
        <p:txBody>
          <a:bodyPr>
            <a:normAutofit lnSpcReduction="10000"/>
          </a:bodyPr>
          <a:lstStyle/>
          <a:p>
            <a:r>
              <a:rPr lang="nb-NO" sz="2400" dirty="0"/>
              <a:t>Nyttig for komplekse datastrukturer slik som:</a:t>
            </a:r>
          </a:p>
          <a:p>
            <a:pPr lvl="1"/>
            <a:r>
              <a:rPr lang="nb-NO" sz="2000" dirty="0"/>
              <a:t>Språk og tekst</a:t>
            </a:r>
          </a:p>
          <a:p>
            <a:pPr lvl="1"/>
            <a:r>
              <a:rPr lang="nb-NO" sz="2000" dirty="0"/>
              <a:t>Bilder og videoer</a:t>
            </a:r>
          </a:p>
          <a:p>
            <a:pPr lvl="1"/>
            <a:r>
              <a:rPr lang="nb-NO" sz="2000" dirty="0"/>
              <a:t>Lyd og signaler</a:t>
            </a:r>
          </a:p>
          <a:p>
            <a:pPr lvl="1"/>
            <a:r>
              <a:rPr lang="nb-NO" sz="2000" dirty="0"/>
              <a:t>Tidsserier</a:t>
            </a:r>
          </a:p>
          <a:p>
            <a:pPr lvl="1"/>
            <a:r>
              <a:rPr lang="nb-NO" sz="2000" dirty="0"/>
              <a:t>Kombinasjoner av nevnte datastrukturer</a:t>
            </a:r>
          </a:p>
          <a:p>
            <a:pPr lvl="1"/>
            <a:endParaRPr lang="nb-NO" sz="2000" dirty="0"/>
          </a:p>
          <a:p>
            <a:r>
              <a:rPr lang="nb-NO" sz="2400" dirty="0"/>
              <a:t>Nytteområder</a:t>
            </a:r>
          </a:p>
          <a:p>
            <a:pPr lvl="1"/>
            <a:r>
              <a:rPr lang="nb-NO" sz="2000" dirty="0"/>
              <a:t>Natural Language Processing (NLP)</a:t>
            </a:r>
          </a:p>
          <a:p>
            <a:pPr lvl="1"/>
            <a:r>
              <a:rPr lang="nb-NO" sz="2000" dirty="0"/>
              <a:t>Bildeprosessering</a:t>
            </a:r>
          </a:p>
          <a:p>
            <a:pPr lvl="1"/>
            <a:r>
              <a:rPr lang="nb-NO" sz="2000" dirty="0"/>
              <a:t>Signalprosessering</a:t>
            </a:r>
          </a:p>
          <a:p>
            <a:pPr lvl="1"/>
            <a:r>
              <a:rPr lang="nb-NO" sz="2000" dirty="0"/>
              <a:t>Tidsserie-prediksjon</a:t>
            </a:r>
          </a:p>
          <a:p>
            <a:pPr lvl="1"/>
            <a:r>
              <a:rPr lang="nb-NO" sz="2000" dirty="0"/>
              <a:t>Selvforsterkende læring</a:t>
            </a:r>
          </a:p>
          <a:p>
            <a:pPr lvl="1"/>
            <a:endParaRPr lang="nb-NO" sz="1200" dirty="0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85149D59-E55B-4627-AEAC-C48A84D8C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02" y="2486024"/>
            <a:ext cx="578155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638180-C1B0-46EA-BDE3-1C51759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Explainable AI (XAI)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64C173-CDFB-4220-9D4D-76305649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Mens algoritmene blir mer sofistikerte, minker vår mulighet til å forstå dem, og de opptrer som </a:t>
            </a:r>
            <a:r>
              <a:rPr lang="nb-NO" i="1" dirty="0" err="1"/>
              <a:t>black</a:t>
            </a:r>
            <a:r>
              <a:rPr lang="nb-NO" i="1" dirty="0"/>
              <a:t> </a:t>
            </a:r>
            <a:r>
              <a:rPr lang="nb-NO" i="1" dirty="0" err="1"/>
              <a:t>boxes</a:t>
            </a:r>
            <a:r>
              <a:rPr lang="nb-NO" i="1" dirty="0"/>
              <a:t>.</a:t>
            </a:r>
          </a:p>
          <a:p>
            <a:r>
              <a:rPr lang="nb-NO" dirty="0"/>
              <a:t>Kan vi stole på dem?</a:t>
            </a:r>
          </a:p>
          <a:p>
            <a:endParaRPr lang="nb-NO" i="1" dirty="0"/>
          </a:p>
          <a:p>
            <a:endParaRPr lang="nb-NO" i="1" dirty="0"/>
          </a:p>
        </p:txBody>
      </p:sp>
      <p:pic>
        <p:nvPicPr>
          <p:cNvPr id="5122" name="Picture 2" descr="Are most machine learning models black boxes? - Quora">
            <a:extLst>
              <a:ext uri="{FF2B5EF4-FFF2-40B4-BE49-F238E27FC236}">
                <a16:creationId xmlns:a16="http://schemas.microsoft.com/office/drawing/2014/main" id="{0027F159-D55F-41EB-B56E-51D5C7BB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3740150"/>
            <a:ext cx="39719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9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395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Office-tema</vt:lpstr>
      <vt:lpstr>Deep Learning</vt:lpstr>
      <vt:lpstr>Kunstige Nevrale Nettverk</vt:lpstr>
      <vt:lpstr>Kunstige Nevrale Nettverk</vt:lpstr>
      <vt:lpstr>Kunstige Nevrale Nettverk</vt:lpstr>
      <vt:lpstr>Kunstige Nevrale Nettverk</vt:lpstr>
      <vt:lpstr>Dypt nevralt nettverk</vt:lpstr>
      <vt:lpstr>Hvordan trenes et nevralt nettverk?</vt:lpstr>
      <vt:lpstr>Hvorfor er dyp læring så nyttig?</vt:lpstr>
      <vt:lpstr>Explainable AI (XAI)</vt:lpstr>
      <vt:lpstr>Kan vi stole på modellens anbefalinger?</vt:lpstr>
      <vt:lpstr>Er den rettferdig?</vt:lpstr>
      <vt:lpstr>Vil den fungere ute i det fri?</vt:lpstr>
      <vt:lpstr>Hvorfor fungerer ikke modellen?!</vt:lpstr>
      <vt:lpstr>Explainable AI (XAI)</vt:lpstr>
      <vt:lpstr>Hvordan?</vt:lpstr>
      <vt:lpstr>Hvordan?</vt:lpstr>
      <vt:lpstr>Hvordan?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Andreas Thyholt Henriksen</dc:creator>
  <cp:lastModifiedBy>Andreas Thyholt Henriksen</cp:lastModifiedBy>
  <cp:revision>3</cp:revision>
  <dcterms:created xsi:type="dcterms:W3CDTF">2022-04-21T20:18:47Z</dcterms:created>
  <dcterms:modified xsi:type="dcterms:W3CDTF">2022-04-22T00:20:41Z</dcterms:modified>
</cp:coreProperties>
</file>