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99a60ef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99a60ef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9af22e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9af22e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9af22ee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9af22ee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9af22ee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9af22ee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9af8130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9af8130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9af8130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9af8130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9af8130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9af8130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9af8130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9af8130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9af8130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9af8130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9bc836b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9bc836b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98badac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98badac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9bc836b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9bc836b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9bc836b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9bc836b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9bc836b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9bc836b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9bc836b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9bc836b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9bc836b7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9bc836b7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b7e6ef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b7e6ef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9de2c28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9de2c2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b7e6efc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b7e6efc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b7e6efc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bb7e6efc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b7e6efc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b7e6efc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98badac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98badac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9de2c28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9de2c28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b7e6efc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b7e6efc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9de2c289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9de2c289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9de2c289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9de2c2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9de2c289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9de2c289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9de2c289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9de2c289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9de2c289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69de2c289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9de2c289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9de2c28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9de2c289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9de2c289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9de2c289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9de2c289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98badac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98badac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9e8776f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9e8776f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9e8776f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9e8776f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98badac3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98badac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98badac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98badac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99a60ef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99a60ef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99a60e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99a60e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99a60ef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99a60ef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 Structures and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Binary Search - Code</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GB" sz="1390">
                <a:latin typeface="Courier New"/>
                <a:ea typeface="Courier New"/>
                <a:cs typeface="Courier New"/>
                <a:sym typeface="Courier New"/>
              </a:rPr>
              <a:t>def binary_search(arr, target):</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low, high = 0, len(arr) - 1</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while low &lt;= high:</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mid = (low + high) // 2</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if arr[mid] == target: # target found</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return mid</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elif arr[mid] &lt; target: # </a:t>
            </a:r>
            <a:r>
              <a:rPr lang="en-GB" sz="1390">
                <a:latin typeface="Courier New"/>
                <a:ea typeface="Courier New"/>
                <a:cs typeface="Courier New"/>
                <a:sym typeface="Courier New"/>
              </a:rPr>
              <a:t>target is positioned at the right side of the array</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low = mid + 1</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else: # target is positioned at the left side of the array</a:t>
            </a:r>
            <a:endParaRPr sz="1390">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en-GB" sz="1390">
                <a:latin typeface="Courier New"/>
                <a:ea typeface="Courier New"/>
                <a:cs typeface="Courier New"/>
                <a:sym typeface="Courier New"/>
              </a:rPr>
              <a:t>			high = mid - 1</a:t>
            </a:r>
            <a:endParaRPr sz="1390">
              <a:latin typeface="Courier New"/>
              <a:ea typeface="Courier New"/>
              <a:cs typeface="Courier New"/>
              <a:sym typeface="Courier New"/>
            </a:endParaRPr>
          </a:p>
          <a:p>
            <a:pPr indent="0" lvl="0" marL="0" rtl="0" algn="l">
              <a:lnSpc>
                <a:spcPct val="95000"/>
              </a:lnSpc>
              <a:spcBef>
                <a:spcPts val="1200"/>
              </a:spcBef>
              <a:spcAft>
                <a:spcPts val="1200"/>
              </a:spcAft>
              <a:buSzPts val="605"/>
              <a:buNone/>
            </a:pPr>
            <a:r>
              <a:rPr lang="en-GB" sz="1390">
                <a:latin typeface="Courier New"/>
                <a:ea typeface="Courier New"/>
                <a:cs typeface="Courier New"/>
                <a:sym typeface="Courier New"/>
              </a:rPr>
              <a:t>	return -1 # not found</a:t>
            </a:r>
            <a:endParaRPr sz="139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 Table Search</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a hash table?</a:t>
            </a:r>
            <a:endParaRPr/>
          </a:p>
          <a:p>
            <a:pPr indent="0" lvl="0" marL="0" rtl="0" algn="l">
              <a:spcBef>
                <a:spcPts val="1200"/>
              </a:spcBef>
              <a:spcAft>
                <a:spcPts val="1200"/>
              </a:spcAft>
              <a:buNone/>
            </a:pPr>
            <a:r>
              <a:t/>
            </a:r>
            <a:endParaRPr/>
          </a:p>
        </p:txBody>
      </p:sp>
      <p:pic>
        <p:nvPicPr>
          <p:cNvPr descr="hashtable" id="119" name="Google Shape;119;p23"/>
          <p:cNvPicPr preferRelativeResize="0"/>
          <p:nvPr/>
        </p:nvPicPr>
        <p:blipFill>
          <a:blip r:embed="rId3">
            <a:alphaModFix/>
          </a:blip>
          <a:stretch>
            <a:fillRect/>
          </a:stretch>
        </p:blipFill>
        <p:spPr>
          <a:xfrm>
            <a:off x="2356675" y="1590200"/>
            <a:ext cx="4430650" cy="3233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 Table Search</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In order to store a key-value pair in a hash table, we have to hash the key first.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Hashing is the process of mapping keys to an index in the hash 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u="sng"/>
              <a:t>Sample hash function:</a:t>
            </a:r>
            <a:endParaRPr u="sng"/>
          </a:p>
          <a:p>
            <a:pPr indent="0" lvl="0" marL="0" rtl="0" algn="l">
              <a:spcBef>
                <a:spcPts val="1200"/>
              </a:spcBef>
              <a:spcAft>
                <a:spcPts val="0"/>
              </a:spcAft>
              <a:buNone/>
            </a:pPr>
            <a:r>
              <a:rPr lang="en-GB"/>
              <a:t>def hash(key):</a:t>
            </a:r>
            <a:endParaRPr/>
          </a:p>
          <a:p>
            <a:pPr indent="0" lvl="0" marL="0" rtl="0" algn="l">
              <a:spcBef>
                <a:spcPts val="1200"/>
              </a:spcBef>
              <a:spcAft>
                <a:spcPts val="0"/>
              </a:spcAft>
              <a:buNone/>
            </a:pPr>
            <a:r>
              <a:rPr lang="en-GB"/>
              <a:t>	return sum(ord(char) for char in key) % len(hash_table)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preferably modulus with a prime number to reduce collisions.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 Table Search</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hash function in the previous slide has a time complexity of O(len(key)) since we are processing the entire key using a for loop.</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With a proper hash function, this is usually done in O(1) constant time.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A hash table search simply accepts the key and value and determines if the value at the key position matches the target using the hash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 Table Search - Code</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GB" sz="1020">
                <a:latin typeface="Courier New"/>
                <a:ea typeface="Courier New"/>
                <a:cs typeface="Courier New"/>
                <a:sym typeface="Courier New"/>
              </a:rPr>
              <a:t>hash_table = [None] * 11 # initialise a hash table with size 11</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def hash(key):</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total = 0</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for i in range(len(key)):</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total += ord(key[i])</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return total % len(hash_table)</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def search(key, value):</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hashed_key = hash(key)</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if hash_table[hashed_key] == value:</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return hashed_key</a:t>
            </a:r>
            <a:endParaRPr sz="1020">
              <a:latin typeface="Courier New"/>
              <a:ea typeface="Courier New"/>
              <a:cs typeface="Courier New"/>
              <a:sym typeface="Courier New"/>
            </a:endParaRPr>
          </a:p>
          <a:p>
            <a:pPr indent="0" lvl="0" marL="0" rtl="0" algn="l">
              <a:lnSpc>
                <a:spcPct val="95000"/>
              </a:lnSpc>
              <a:spcBef>
                <a:spcPts val="1200"/>
              </a:spcBef>
              <a:spcAft>
                <a:spcPts val="1200"/>
              </a:spcAft>
              <a:buSzPts val="440"/>
              <a:buNone/>
            </a:pPr>
            <a:r>
              <a:rPr lang="en-GB" sz="1020">
                <a:latin typeface="Courier New"/>
                <a:ea typeface="Courier New"/>
                <a:cs typeface="Courier New"/>
                <a:sym typeface="Courier New"/>
              </a:rPr>
              <a:t>	return -1 # not found</a:t>
            </a:r>
            <a:endParaRPr sz="102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 Table Search</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GB"/>
              <a:t>Previously, I briefly stated that the calculated hash should </a:t>
            </a:r>
            <a:r>
              <a:rPr lang="en-GB"/>
              <a:t>modulo</a:t>
            </a:r>
            <a:r>
              <a:rPr lang="en-GB"/>
              <a:t> a prime number due to collisions.</a:t>
            </a:r>
            <a:endParaRPr/>
          </a:p>
          <a:p>
            <a:pPr indent="0" lvl="0" marL="457200" rtl="0" algn="l">
              <a:spcBef>
                <a:spcPts val="1200"/>
              </a:spcBef>
              <a:spcAft>
                <a:spcPts val="0"/>
              </a:spcAft>
              <a:buNone/>
            </a:pPr>
            <a:r>
              <a:t/>
            </a:r>
            <a:endParaRPr sz="623"/>
          </a:p>
          <a:p>
            <a:pPr indent="-325755" lvl="0" marL="457200" rtl="0" algn="l">
              <a:spcBef>
                <a:spcPts val="1200"/>
              </a:spcBef>
              <a:spcAft>
                <a:spcPts val="0"/>
              </a:spcAft>
              <a:buSzPct val="100000"/>
              <a:buChar char="-"/>
            </a:pPr>
            <a:r>
              <a:rPr lang="en-GB"/>
              <a:t>A good hashing function will minimise the chance of </a:t>
            </a:r>
            <a:r>
              <a:rPr lang="en-GB"/>
              <a:t>occurring</a:t>
            </a:r>
            <a:r>
              <a:rPr lang="en-GB"/>
              <a:t> a collision.</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GB"/>
              <a:t>Here are some guiding principles to a good hashing function:</a:t>
            </a:r>
            <a:endParaRPr/>
          </a:p>
          <a:p>
            <a:pPr indent="-325755" lvl="0" marL="457200" rtl="0" algn="l">
              <a:spcBef>
                <a:spcPts val="1200"/>
              </a:spcBef>
              <a:spcAft>
                <a:spcPts val="0"/>
              </a:spcAft>
              <a:buSzPct val="100000"/>
              <a:buAutoNum type="arabicPeriod"/>
            </a:pPr>
            <a:r>
              <a:rPr lang="en-GB"/>
              <a:t>The hashing function must be deterministic. This means that a given input will always produce the same output.</a:t>
            </a:r>
            <a:endParaRPr/>
          </a:p>
          <a:p>
            <a:pPr indent="-325755" lvl="0" marL="457200" rtl="0" algn="l">
              <a:spcBef>
                <a:spcPts val="0"/>
              </a:spcBef>
              <a:spcAft>
                <a:spcPts val="0"/>
              </a:spcAft>
              <a:buSzPct val="100000"/>
              <a:buAutoNum type="arabicPeriod"/>
            </a:pPr>
            <a:r>
              <a:rPr lang="en-GB"/>
              <a:t>The hashing function must have uniformity. It should produce uniformly distributed outputs.</a:t>
            </a:r>
            <a:endParaRPr/>
          </a:p>
          <a:p>
            <a:pPr indent="-325755" lvl="0" marL="457200" rtl="0" algn="l">
              <a:spcBef>
                <a:spcPts val="0"/>
              </a:spcBef>
              <a:spcAft>
                <a:spcPts val="0"/>
              </a:spcAft>
              <a:buSzPct val="100000"/>
              <a:buAutoNum type="arabicPeriod"/>
            </a:pPr>
            <a:r>
              <a:rPr lang="en-GB"/>
              <a:t>It must be one-directional. The original data cannot be retrieved from its hash.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 Table Search</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GB"/>
              <a:t>However, all good hashing functions have a chance of encountering collisions.</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GB"/>
              <a:t>As such, there must be measures to ensure that these </a:t>
            </a:r>
            <a:r>
              <a:rPr lang="en-GB"/>
              <a:t>collisions are handled gracefully.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There are three common types of collision handling methods used:</a:t>
            </a:r>
            <a:endParaRPr/>
          </a:p>
          <a:p>
            <a:pPr indent="-334327" lvl="0" marL="457200" rtl="0" algn="l">
              <a:spcBef>
                <a:spcPts val="1200"/>
              </a:spcBef>
              <a:spcAft>
                <a:spcPts val="0"/>
              </a:spcAft>
              <a:buSzPct val="100000"/>
              <a:buAutoNum type="arabicPeriod"/>
            </a:pPr>
            <a:r>
              <a:rPr lang="en-GB"/>
              <a:t>Linear probing</a:t>
            </a:r>
            <a:endParaRPr/>
          </a:p>
          <a:p>
            <a:pPr indent="-334327" lvl="0" marL="457200" rtl="0" algn="l">
              <a:spcBef>
                <a:spcPts val="0"/>
              </a:spcBef>
              <a:spcAft>
                <a:spcPts val="0"/>
              </a:spcAft>
              <a:buSzPct val="100000"/>
              <a:buAutoNum type="arabicPeriod"/>
            </a:pPr>
            <a:r>
              <a:rPr lang="en-GB"/>
              <a:t>Quadratic probing</a:t>
            </a:r>
            <a:endParaRPr/>
          </a:p>
          <a:p>
            <a:pPr indent="-334327" lvl="0" marL="457200" rtl="0" algn="l">
              <a:spcBef>
                <a:spcPts val="0"/>
              </a:spcBef>
              <a:spcAft>
                <a:spcPts val="0"/>
              </a:spcAft>
              <a:buSzPct val="100000"/>
              <a:buAutoNum type="arabicPeriod"/>
            </a:pPr>
            <a:r>
              <a:rPr lang="en-GB"/>
              <a:t>Chaining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 Table Search</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Linear Probing</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Insertion Sort</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Insertion Sort builds the final sorted array one at a time.</a:t>
            </a:r>
            <a:endParaRPr/>
          </a:p>
          <a:p>
            <a:pPr indent="-342900" lvl="0" marL="457200" rtl="0" algn="l">
              <a:spcBef>
                <a:spcPts val="0"/>
              </a:spcBef>
              <a:spcAft>
                <a:spcPts val="0"/>
              </a:spcAft>
              <a:buSzPts val="1800"/>
              <a:buChar char="-"/>
            </a:pPr>
            <a:r>
              <a:rPr lang="en-GB"/>
              <a:t>There is an outer loop for i in range(len(arr)) and an inner loop. At the end of each outer loop, we preserve the invariant that index between 0 and i must be sorted. The inner loop removes arr[i] and find the correct position to its left to insert.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Time complexity: O(n</a:t>
            </a:r>
            <a:r>
              <a:rPr baseline="30000" lang="en-GB"/>
              <a:t>2</a:t>
            </a:r>
            <a:r>
              <a:rPr lang="en-GB"/>
              <a:t>) - Quadratic</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31"/>
          <p:cNvPicPr preferRelativeResize="0"/>
          <p:nvPr/>
        </p:nvPicPr>
        <p:blipFill>
          <a:blip r:embed="rId3">
            <a:alphaModFix/>
          </a:blip>
          <a:stretch>
            <a:fillRect/>
          </a:stretch>
        </p:blipFill>
        <p:spPr>
          <a:xfrm>
            <a:off x="2852725" y="476250"/>
            <a:ext cx="3438525" cy="4191000"/>
          </a:xfrm>
          <a:prstGeom prst="rect">
            <a:avLst/>
          </a:prstGeom>
          <a:noFill/>
          <a:ln>
            <a:noFill/>
          </a:ln>
        </p:spPr>
      </p:pic>
      <p:sp>
        <p:nvSpPr>
          <p:cNvPr id="169" name="Google Shape;169;p31"/>
          <p:cNvSpPr txBox="1"/>
          <p:nvPr/>
        </p:nvSpPr>
        <p:spPr>
          <a:xfrm>
            <a:off x="119575" y="2067850"/>
            <a:ext cx="337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1 + 2 + 3 + 4 + … + (N-1) ≈ </a:t>
            </a:r>
            <a:endParaRPr sz="1800">
              <a:solidFill>
                <a:schemeClr val="dk2"/>
              </a:solidFill>
            </a:endParaRPr>
          </a:p>
        </p:txBody>
      </p:sp>
      <p:pic>
        <p:nvPicPr>
          <p:cNvPr id="170" name="Google Shape;170;p31"/>
          <p:cNvPicPr preferRelativeResize="0"/>
          <p:nvPr/>
        </p:nvPicPr>
        <p:blipFill>
          <a:blip r:embed="rId4">
            <a:alphaModFix/>
          </a:blip>
          <a:stretch>
            <a:fillRect/>
          </a:stretch>
        </p:blipFill>
        <p:spPr>
          <a:xfrm>
            <a:off x="119575" y="2638100"/>
            <a:ext cx="3008075" cy="641725"/>
          </a:xfrm>
          <a:prstGeom prst="rect">
            <a:avLst/>
          </a:prstGeom>
          <a:noFill/>
          <a:ln>
            <a:noFill/>
          </a:ln>
        </p:spPr>
      </p:pic>
      <p:sp>
        <p:nvSpPr>
          <p:cNvPr id="171" name="Google Shape;171;p31"/>
          <p:cNvSpPr txBox="1"/>
          <p:nvPr/>
        </p:nvSpPr>
        <p:spPr>
          <a:xfrm>
            <a:off x="119575" y="3388375"/>
            <a:ext cx="242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as N tends to infinity.</a:t>
            </a:r>
            <a:endParaRPr sz="1800">
              <a:solidFill>
                <a:schemeClr val="dk2"/>
              </a:solidFill>
            </a:endParaRPr>
          </a:p>
        </p:txBody>
      </p:sp>
      <p:sp>
        <p:nvSpPr>
          <p:cNvPr id="172" name="Google Shape;172;p31"/>
          <p:cNvSpPr txBox="1"/>
          <p:nvPr/>
        </p:nvSpPr>
        <p:spPr>
          <a:xfrm>
            <a:off x="6397500" y="4127700"/>
            <a:ext cx="2746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Source:</a:t>
            </a:r>
            <a:endParaRPr sz="1800">
              <a:solidFill>
                <a:schemeClr val="dk2"/>
              </a:solidFill>
            </a:endParaRPr>
          </a:p>
          <a:p>
            <a:pPr indent="0" lvl="0" marL="0" rtl="0" algn="l">
              <a:spcBef>
                <a:spcPts val="0"/>
              </a:spcBef>
              <a:spcAft>
                <a:spcPts val="0"/>
              </a:spcAft>
              <a:buNone/>
            </a:pPr>
            <a:r>
              <a:rPr lang="en-GB" sz="1800">
                <a:solidFill>
                  <a:schemeClr val="dk2"/>
                </a:solidFill>
              </a:rPr>
              <a:t>https://bteccomputing.co.uk/insertion-sort/</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5215000" y="2594975"/>
            <a:ext cx="3035848" cy="2202802"/>
          </a:xfrm>
          <a:prstGeom prst="rect">
            <a:avLst/>
          </a:prstGeom>
          <a:noFill/>
          <a:ln>
            <a:noFill/>
          </a:ln>
        </p:spPr>
      </p:pic>
      <p:sp>
        <p:nvSpPr>
          <p:cNvPr id="60" name="Google Shape;60;p14"/>
          <p:cNvSpPr txBox="1"/>
          <p:nvPr/>
        </p:nvSpPr>
        <p:spPr>
          <a:xfrm>
            <a:off x="5863575" y="1164313"/>
            <a:ext cx="289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Web Browsers</a:t>
            </a:r>
            <a:endParaRPr b="1" sz="2000">
              <a:solidFill>
                <a:schemeClr val="dk1"/>
              </a:solidFill>
            </a:endParaRPr>
          </a:p>
        </p:txBody>
      </p:sp>
      <p:sp>
        <p:nvSpPr>
          <p:cNvPr id="61" name="Google Shape;61;p14"/>
          <p:cNvSpPr txBox="1"/>
          <p:nvPr/>
        </p:nvSpPr>
        <p:spPr>
          <a:xfrm>
            <a:off x="1201700" y="3450075"/>
            <a:ext cx="339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Social Media Algorithms</a:t>
            </a:r>
            <a:endParaRPr b="1" sz="2000">
              <a:solidFill>
                <a:schemeClr val="dk1"/>
              </a:solidFill>
            </a:endParaRPr>
          </a:p>
        </p:txBody>
      </p:sp>
      <p:pic>
        <p:nvPicPr>
          <p:cNvPr id="62" name="Google Shape;62;p14"/>
          <p:cNvPicPr preferRelativeResize="0"/>
          <p:nvPr/>
        </p:nvPicPr>
        <p:blipFill>
          <a:blip r:embed="rId4">
            <a:alphaModFix/>
          </a:blip>
          <a:stretch>
            <a:fillRect/>
          </a:stretch>
        </p:blipFill>
        <p:spPr>
          <a:xfrm>
            <a:off x="517525" y="368950"/>
            <a:ext cx="3916096" cy="220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Insertion Sort - Code</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GB" sz="5707">
                <a:latin typeface="Courier New"/>
                <a:ea typeface="Courier New"/>
                <a:cs typeface="Courier New"/>
                <a:sym typeface="Courier New"/>
              </a:rPr>
              <a:t>def insertion_sort(arr):</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res = arr[:] # creating a copy so that it does not modify the original array</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for i in range(1, len(res)):</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temp = res[i]</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j = i - 1</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while j &gt;= 0 and temp &lt; res[j]:</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res[j+1] = res[j] # shift element at j to j+1</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j -= 1</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res[j+1] = temp # inserting temp to the correct position</a:t>
            </a:r>
            <a:endParaRPr sz="5707">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GB" sz="5707">
                <a:latin typeface="Courier New"/>
                <a:ea typeface="Courier New"/>
                <a:cs typeface="Courier New"/>
                <a:sym typeface="Courier New"/>
              </a:rPr>
              <a:t>    return res</a:t>
            </a:r>
            <a:endParaRPr sz="5707">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1200"/>
              </a:spcAft>
              <a:buNone/>
            </a:pPr>
            <a:r>
              <a:rPr lang="en-GB"/>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Bubble Sort</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Bubble sort is the process of stepping through the list, comparing adjacent elements if they are in the correct order and swapping them if they are in the wrong order.</a:t>
            </a:r>
            <a:endParaRPr/>
          </a:p>
          <a:p>
            <a:pPr indent="-342900" lvl="0" marL="457200" rtl="0" algn="l">
              <a:spcBef>
                <a:spcPts val="0"/>
              </a:spcBef>
              <a:spcAft>
                <a:spcPts val="0"/>
              </a:spcAft>
              <a:buSzPts val="1800"/>
              <a:buChar char="-"/>
            </a:pPr>
            <a:r>
              <a:rPr lang="en-GB"/>
              <a:t>Bubble sort also possesses an invariant that at the end of the i-th iteration, the i-th maximum element will be in the correct position (at arr[-i-1]), as it bubbles up to the right, hence its name, "bubble sort"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Time complexity: O(n</a:t>
            </a:r>
            <a:r>
              <a:rPr baseline="30000" lang="en-GB"/>
              <a:t>2</a:t>
            </a:r>
            <a:r>
              <a:rPr lang="en-GB"/>
              <a:t>)</a:t>
            </a:r>
            <a:endParaRPr baseline="30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Bubble Sort</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Let arr = [3, 5, 2, 1, 6, 4]</a:t>
            </a:r>
            <a:endParaRPr/>
          </a:p>
          <a:p>
            <a:pPr indent="0" lvl="0" marL="0" rtl="0" algn="l">
              <a:spcBef>
                <a:spcPts val="1200"/>
              </a:spcBef>
              <a:spcAft>
                <a:spcPts val="0"/>
              </a:spcAft>
              <a:buNone/>
            </a:pPr>
            <a:br>
              <a:rPr lang="en-GB"/>
            </a:br>
            <a:r>
              <a:rPr lang="en-GB"/>
              <a:t>First iteration = [3, 2, 1, 5, 4, 6]</a:t>
            </a:r>
            <a:endParaRPr/>
          </a:p>
          <a:p>
            <a:pPr indent="0" lvl="0" marL="0" rtl="0" algn="l">
              <a:spcBef>
                <a:spcPts val="1200"/>
              </a:spcBef>
              <a:spcAft>
                <a:spcPts val="0"/>
              </a:spcAft>
              <a:buNone/>
            </a:pPr>
            <a:r>
              <a:rPr lang="en-GB"/>
              <a:t>Second iteration = [2, 1, 3, 4, 5, 6]</a:t>
            </a:r>
            <a:endParaRPr/>
          </a:p>
          <a:p>
            <a:pPr indent="0" lvl="0" marL="0" rtl="0" algn="l">
              <a:spcBef>
                <a:spcPts val="1200"/>
              </a:spcBef>
              <a:spcAft>
                <a:spcPts val="0"/>
              </a:spcAft>
              <a:buNone/>
            </a:pPr>
            <a:r>
              <a:rPr lang="en-GB"/>
              <a:t>…</a:t>
            </a:r>
            <a:endParaRPr/>
          </a:p>
          <a:p>
            <a:pPr indent="0" lvl="0" marL="0" rtl="0" algn="l">
              <a:spcBef>
                <a:spcPts val="1200"/>
              </a:spcBef>
              <a:spcAft>
                <a:spcPts val="1200"/>
              </a:spcAft>
              <a:buNone/>
            </a:pPr>
            <a:r>
              <a:rPr lang="en-GB"/>
              <a:t>Result = [1, 2, 3, 4, 5, 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Bubble Sort - Code</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def bubble_sort(arr):</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res = arr[:]</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for i in range(len(res)):</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for j in range(len(res)-1):</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if res[j] &gt; res[j+1]:</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res[j], res[j+1] = res[j+1], res[j]</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	return res</a:t>
            </a:r>
            <a:endParaRPr>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Bubble Sort</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Improvements that can be made:</a:t>
            </a:r>
            <a:endParaRPr/>
          </a:p>
          <a:p>
            <a:pPr indent="-342900" lvl="0" marL="457200" rtl="0" algn="l">
              <a:spcBef>
                <a:spcPts val="1200"/>
              </a:spcBef>
              <a:spcAft>
                <a:spcPts val="0"/>
              </a:spcAft>
              <a:buSzPts val="1800"/>
              <a:buChar char="-"/>
            </a:pPr>
            <a:r>
              <a:rPr lang="en-GB"/>
              <a:t>For each iteration in the list, set a swap variable to False, if a swap occurs, set swap to True. After the iteration, if swap is False, it means that the array is already sorted, so return the </a:t>
            </a:r>
            <a:r>
              <a:rPr lang="en-GB"/>
              <a:t>result directly. (Best time complexity of 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Sort</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Quick Sort selects a pivot from the array, and partition them into smaller subarrays based on their position relative to the pivot in a sorted array.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Time complexity: O(n log n) - Quasilinear</a:t>
            </a:r>
            <a:endParaRPr/>
          </a:p>
          <a:p>
            <a:pPr indent="-342900" lvl="0" marL="457200" rtl="0" algn="l">
              <a:spcBef>
                <a:spcPts val="0"/>
              </a:spcBef>
              <a:spcAft>
                <a:spcPts val="0"/>
              </a:spcAft>
              <a:buSzPts val="1800"/>
              <a:buChar char="-"/>
            </a:pPr>
            <a:r>
              <a:rPr lang="en-GB"/>
              <a:t>But the worst case time complexity for quicksort is O(n</a:t>
            </a:r>
            <a:r>
              <a:rPr baseline="30000" lang="en-GB"/>
              <a:t>2</a:t>
            </a:r>
            <a:r>
              <a:rPr lang="en-GB"/>
              <a:t>)</a:t>
            </a:r>
            <a:endParaRPr baseline="30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Sort</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8"/>
          <p:cNvPicPr preferRelativeResize="0"/>
          <p:nvPr/>
        </p:nvPicPr>
        <p:blipFill>
          <a:blip r:embed="rId3">
            <a:alphaModFix/>
          </a:blip>
          <a:stretch>
            <a:fillRect/>
          </a:stretch>
        </p:blipFill>
        <p:spPr>
          <a:xfrm>
            <a:off x="2297275" y="1152475"/>
            <a:ext cx="4768117" cy="3388113"/>
          </a:xfrm>
          <a:prstGeom prst="rect">
            <a:avLst/>
          </a:prstGeom>
          <a:noFill/>
          <a:ln>
            <a:noFill/>
          </a:ln>
        </p:spPr>
      </p:pic>
      <p:sp>
        <p:nvSpPr>
          <p:cNvPr id="216" name="Google Shape;216;p38"/>
          <p:cNvSpPr txBox="1"/>
          <p:nvPr/>
        </p:nvSpPr>
        <p:spPr>
          <a:xfrm>
            <a:off x="3565800" y="4703625"/>
            <a:ext cx="557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Source: https://www.techiedelight.com/es/quicksort/</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Sort</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is the worst case time complexity for </a:t>
            </a:r>
            <a:r>
              <a:rPr lang="en-GB"/>
              <a:t>quicksort</a:t>
            </a:r>
            <a:r>
              <a:rPr lang="en-GB"/>
              <a:t> O(n</a:t>
            </a:r>
            <a:r>
              <a:rPr baseline="30000" lang="en-GB"/>
              <a:t>2</a:t>
            </a:r>
            <a:r>
              <a:rPr lang="en-GB"/>
              <a:t>)?</a:t>
            </a:r>
            <a:endParaRPr/>
          </a:p>
          <a:p>
            <a:pPr indent="-317500" lvl="1" marL="914400" rtl="0" algn="l">
              <a:spcBef>
                <a:spcPts val="0"/>
              </a:spcBef>
              <a:spcAft>
                <a:spcPts val="0"/>
              </a:spcAft>
              <a:buSzPts val="1400"/>
              <a:buChar char="-"/>
            </a:pPr>
            <a:r>
              <a:rPr lang="en-GB"/>
              <a:t>In the worst case scenario, every element in the array will all be lesser than pivot or all greater than pivot, and if this happens for the subarrays as well, it will take n+(n-1)+(n-2)+...1 comparisons, which is O(n</a:t>
            </a:r>
            <a:r>
              <a:rPr baseline="30000" lang="en-GB"/>
              <a:t>2</a:t>
            </a:r>
            <a:r>
              <a:rPr lang="en-GB"/>
              <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How to minimise the probability of this happening?</a:t>
            </a:r>
            <a:endParaRPr/>
          </a:p>
          <a:p>
            <a:pPr indent="-317500" lvl="1" marL="914400" rtl="0" algn="l">
              <a:spcBef>
                <a:spcPts val="0"/>
              </a:spcBef>
              <a:spcAft>
                <a:spcPts val="0"/>
              </a:spcAft>
              <a:buSzPts val="1400"/>
              <a:buChar char="-"/>
            </a:pPr>
            <a:r>
              <a:rPr lang="en-GB"/>
              <a:t>The optimal pivot should be the median. However, it is difficult to find the median, because you need to know the value of all elements.</a:t>
            </a:r>
            <a:endParaRPr/>
          </a:p>
          <a:p>
            <a:pPr indent="-317500" lvl="1" marL="914400" rtl="0" algn="l">
              <a:spcBef>
                <a:spcPts val="0"/>
              </a:spcBef>
              <a:spcAft>
                <a:spcPts val="0"/>
              </a:spcAft>
              <a:buSzPts val="1400"/>
              <a:buChar char="-"/>
            </a:pPr>
            <a:r>
              <a:rPr lang="en-GB"/>
              <a:t>Hence, one realistic method is to select a random pivot from the array. This works because it is statistically more likely for the random pivot to be close to the median, which will ensure a somewhat equal spread of left and right.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Sort - Code</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GB" sz="1020">
                <a:latin typeface="Courier New"/>
                <a:ea typeface="Courier New"/>
                <a:cs typeface="Courier New"/>
                <a:sym typeface="Courier New"/>
              </a:rPr>
              <a:t>def quick_sort(arr):</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if len(arr) &lt;= 1:</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return arr</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mid = (low + high) // 2 # let pivot be the middle element</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left, middle, right = [], [], []</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for num in arr:</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if num == arr[mid]:</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middle.append(num)</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elif num &lt; arr[mid]: # is lesser than pivot</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left.append(num)</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else: # is greater than pivot</a:t>
            </a:r>
            <a:endParaRPr sz="1020">
              <a:latin typeface="Courier New"/>
              <a:ea typeface="Courier New"/>
              <a:cs typeface="Courier New"/>
              <a:sym typeface="Courier New"/>
            </a:endParaRPr>
          </a:p>
          <a:p>
            <a:pPr indent="0" lvl="0" marL="0" rtl="0" algn="l">
              <a:lnSpc>
                <a:spcPct val="95000"/>
              </a:lnSpc>
              <a:spcBef>
                <a:spcPts val="1200"/>
              </a:spcBef>
              <a:spcAft>
                <a:spcPts val="0"/>
              </a:spcAft>
              <a:buSzPts val="440"/>
              <a:buNone/>
            </a:pPr>
            <a:r>
              <a:rPr lang="en-GB" sz="1020">
                <a:latin typeface="Courier New"/>
                <a:ea typeface="Courier New"/>
                <a:cs typeface="Courier New"/>
                <a:sym typeface="Courier New"/>
              </a:rPr>
              <a:t>			right.append(num)</a:t>
            </a:r>
            <a:endParaRPr sz="1020">
              <a:latin typeface="Courier New"/>
              <a:ea typeface="Courier New"/>
              <a:cs typeface="Courier New"/>
              <a:sym typeface="Courier New"/>
            </a:endParaRPr>
          </a:p>
          <a:p>
            <a:pPr indent="0" lvl="0" marL="0" rtl="0" algn="l">
              <a:lnSpc>
                <a:spcPct val="95000"/>
              </a:lnSpc>
              <a:spcBef>
                <a:spcPts val="1200"/>
              </a:spcBef>
              <a:spcAft>
                <a:spcPts val="1200"/>
              </a:spcAft>
              <a:buSzPts val="440"/>
              <a:buNone/>
            </a:pPr>
            <a:r>
              <a:rPr lang="en-GB" sz="1020">
                <a:latin typeface="Courier New"/>
                <a:ea typeface="Courier New"/>
                <a:cs typeface="Courier New"/>
                <a:sym typeface="Courier New"/>
              </a:rPr>
              <a:t>	return quick_sort(left) + middle + quick_sort(right)</a:t>
            </a:r>
            <a:endParaRPr sz="102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Merge Sort</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Merge Sort divides the array into smaller subarrays until it cannot be divided anymore, then merging the two sorted subarrays repeatedly.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Time complexity: O(n log 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68" name="Google Shape;68;p15"/>
          <p:cNvSpPr txBox="1"/>
          <p:nvPr>
            <p:ph idx="1" type="body"/>
          </p:nvPr>
        </p:nvSpPr>
        <p:spPr>
          <a:xfrm>
            <a:off x="311700" y="1152475"/>
            <a:ext cx="8570700" cy="3915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GB"/>
              <a:t>Introduction to Time Complexity</a:t>
            </a:r>
            <a:endParaRPr/>
          </a:p>
          <a:p>
            <a:pPr indent="-342900" lvl="0" marL="457200" rtl="0" algn="l">
              <a:spcBef>
                <a:spcPts val="0"/>
              </a:spcBef>
              <a:spcAft>
                <a:spcPts val="0"/>
              </a:spcAft>
              <a:buSzPts val="1800"/>
              <a:buAutoNum type="arabicPeriod"/>
            </a:pPr>
            <a:r>
              <a:rPr lang="en-GB"/>
              <a:t>Searching Algorithms</a:t>
            </a:r>
            <a:endParaRPr/>
          </a:p>
          <a:p>
            <a:pPr indent="-317500" lvl="1" marL="914400" rtl="0" algn="l">
              <a:spcBef>
                <a:spcPts val="0"/>
              </a:spcBef>
              <a:spcAft>
                <a:spcPts val="0"/>
              </a:spcAft>
              <a:buSzPts val="1400"/>
              <a:buAutoNum type="alphaLcPeriod"/>
            </a:pPr>
            <a:r>
              <a:rPr lang="en-GB"/>
              <a:t>Linear search</a:t>
            </a:r>
            <a:endParaRPr/>
          </a:p>
          <a:p>
            <a:pPr indent="-317500" lvl="1" marL="914400" rtl="0" algn="l">
              <a:spcBef>
                <a:spcPts val="0"/>
              </a:spcBef>
              <a:spcAft>
                <a:spcPts val="0"/>
              </a:spcAft>
              <a:buSzPts val="1400"/>
              <a:buAutoNum type="alphaLcPeriod"/>
            </a:pPr>
            <a:r>
              <a:rPr lang="en-GB"/>
              <a:t>Binary search</a:t>
            </a:r>
            <a:endParaRPr/>
          </a:p>
          <a:p>
            <a:pPr indent="-317500" lvl="1" marL="914400" rtl="0" algn="l">
              <a:spcBef>
                <a:spcPts val="0"/>
              </a:spcBef>
              <a:spcAft>
                <a:spcPts val="0"/>
              </a:spcAft>
              <a:buSzPts val="1400"/>
              <a:buAutoNum type="alphaLcPeriod"/>
            </a:pPr>
            <a:r>
              <a:rPr lang="en-GB"/>
              <a:t>Hash table search</a:t>
            </a:r>
            <a:endParaRPr/>
          </a:p>
          <a:p>
            <a:pPr indent="-342900" lvl="0" marL="457200" rtl="0" algn="l">
              <a:spcBef>
                <a:spcPts val="0"/>
              </a:spcBef>
              <a:spcAft>
                <a:spcPts val="0"/>
              </a:spcAft>
              <a:buSzPts val="1800"/>
              <a:buAutoNum type="arabicPeriod"/>
            </a:pPr>
            <a:r>
              <a:rPr lang="en-GB"/>
              <a:t>Sorting Algorithms</a:t>
            </a:r>
            <a:endParaRPr/>
          </a:p>
          <a:p>
            <a:pPr indent="-317500" lvl="1" marL="914400" rtl="0" algn="l">
              <a:spcBef>
                <a:spcPts val="0"/>
              </a:spcBef>
              <a:spcAft>
                <a:spcPts val="0"/>
              </a:spcAft>
              <a:buSzPts val="1400"/>
              <a:buAutoNum type="alphaLcPeriod"/>
            </a:pPr>
            <a:r>
              <a:rPr lang="en-GB"/>
              <a:t>Insertion Sort</a:t>
            </a:r>
            <a:endParaRPr/>
          </a:p>
          <a:p>
            <a:pPr indent="-317500" lvl="1" marL="914400" rtl="0" algn="l">
              <a:spcBef>
                <a:spcPts val="0"/>
              </a:spcBef>
              <a:spcAft>
                <a:spcPts val="0"/>
              </a:spcAft>
              <a:buSzPts val="1400"/>
              <a:buAutoNum type="alphaLcPeriod"/>
            </a:pPr>
            <a:r>
              <a:rPr lang="en-GB"/>
              <a:t>Bubble Sort</a:t>
            </a:r>
            <a:endParaRPr/>
          </a:p>
          <a:p>
            <a:pPr indent="-317500" lvl="1" marL="914400" rtl="0" algn="l">
              <a:spcBef>
                <a:spcPts val="0"/>
              </a:spcBef>
              <a:spcAft>
                <a:spcPts val="0"/>
              </a:spcAft>
              <a:buSzPts val="1400"/>
              <a:buAutoNum type="alphaLcPeriod"/>
            </a:pPr>
            <a:r>
              <a:rPr lang="en-GB"/>
              <a:t>Quick Sort</a:t>
            </a:r>
            <a:endParaRPr/>
          </a:p>
          <a:p>
            <a:pPr indent="-317500" lvl="1" marL="914400" rtl="0" algn="l">
              <a:spcBef>
                <a:spcPts val="0"/>
              </a:spcBef>
              <a:spcAft>
                <a:spcPts val="0"/>
              </a:spcAft>
              <a:buSzPts val="1400"/>
              <a:buAutoNum type="alphaLcPeriod"/>
            </a:pPr>
            <a:r>
              <a:rPr lang="en-GB"/>
              <a:t>Merge Sort</a:t>
            </a:r>
            <a:endParaRPr/>
          </a:p>
          <a:p>
            <a:pPr indent="-342900" lvl="0" marL="457200" rtl="0" algn="l">
              <a:spcBef>
                <a:spcPts val="0"/>
              </a:spcBef>
              <a:spcAft>
                <a:spcPts val="0"/>
              </a:spcAft>
              <a:buSzPts val="1800"/>
              <a:buAutoNum type="arabicPeriod"/>
            </a:pPr>
            <a:r>
              <a:rPr lang="en-GB"/>
              <a:t>Data Structures</a:t>
            </a:r>
            <a:endParaRPr/>
          </a:p>
          <a:p>
            <a:pPr indent="-317500" lvl="1" marL="914400" rtl="0" algn="l">
              <a:spcBef>
                <a:spcPts val="0"/>
              </a:spcBef>
              <a:spcAft>
                <a:spcPts val="0"/>
              </a:spcAft>
              <a:buSzPts val="1400"/>
              <a:buAutoNum type="alphaLcPeriod"/>
            </a:pPr>
            <a:r>
              <a:rPr lang="en-GB"/>
              <a:t>Stack</a:t>
            </a:r>
            <a:endParaRPr/>
          </a:p>
          <a:p>
            <a:pPr indent="-317500" lvl="1" marL="914400" rtl="0" algn="l">
              <a:spcBef>
                <a:spcPts val="0"/>
              </a:spcBef>
              <a:spcAft>
                <a:spcPts val="0"/>
              </a:spcAft>
              <a:buSzPts val="1400"/>
              <a:buAutoNum type="alphaLcPeriod"/>
            </a:pPr>
            <a:r>
              <a:rPr lang="en-GB"/>
              <a:t>Queue</a:t>
            </a:r>
            <a:endParaRPr/>
          </a:p>
          <a:p>
            <a:pPr indent="-317500" lvl="1" marL="914400" rtl="0" algn="l">
              <a:spcBef>
                <a:spcPts val="0"/>
              </a:spcBef>
              <a:spcAft>
                <a:spcPts val="0"/>
              </a:spcAft>
              <a:buSzPts val="1400"/>
              <a:buAutoNum type="alphaLcPeriod"/>
            </a:pPr>
            <a:r>
              <a:rPr lang="en-GB"/>
              <a:t>Linked List</a:t>
            </a:r>
            <a:endParaRPr/>
          </a:p>
          <a:p>
            <a:pPr indent="-317500" lvl="1" marL="914400" rtl="0" algn="l">
              <a:spcBef>
                <a:spcPts val="0"/>
              </a:spcBef>
              <a:spcAft>
                <a:spcPts val="0"/>
              </a:spcAft>
              <a:buSzPts val="1400"/>
              <a:buAutoNum type="alphaLcPeriod"/>
            </a:pPr>
            <a:r>
              <a:rPr lang="en-GB"/>
              <a:t>Binary Tree</a:t>
            </a:r>
            <a:endParaRPr/>
          </a:p>
          <a:p>
            <a:pPr indent="-317500" lvl="1" marL="914400" rtl="0" algn="l">
              <a:spcBef>
                <a:spcPts val="0"/>
              </a:spcBef>
              <a:spcAft>
                <a:spcPts val="0"/>
              </a:spcAft>
              <a:buSzPts val="1400"/>
              <a:buAutoNum type="alphaLcPeriod"/>
            </a:pPr>
            <a:r>
              <a:rPr lang="en-GB"/>
              <a:t>Binary Search Tree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Merge Sort</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42"/>
          <p:cNvPicPr preferRelativeResize="0"/>
          <p:nvPr/>
        </p:nvPicPr>
        <p:blipFill>
          <a:blip r:embed="rId3">
            <a:alphaModFix/>
          </a:blip>
          <a:stretch>
            <a:fillRect/>
          </a:stretch>
        </p:blipFill>
        <p:spPr>
          <a:xfrm>
            <a:off x="2669400" y="926675"/>
            <a:ext cx="3805201" cy="3868000"/>
          </a:xfrm>
          <a:prstGeom prst="rect">
            <a:avLst/>
          </a:prstGeom>
          <a:noFill/>
          <a:ln>
            <a:noFill/>
          </a:ln>
        </p:spPr>
      </p:pic>
      <p:sp>
        <p:nvSpPr>
          <p:cNvPr id="242" name="Google Shape;242;p42"/>
          <p:cNvSpPr txBox="1"/>
          <p:nvPr/>
        </p:nvSpPr>
        <p:spPr>
          <a:xfrm>
            <a:off x="3727300" y="4703625"/>
            <a:ext cx="541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Source: https://www.programiz.com/dsa/merge-sort</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Merge Sort - Code</a:t>
            </a:r>
            <a:endParaRPr/>
          </a:p>
        </p:txBody>
      </p:sp>
      <p:sp>
        <p:nvSpPr>
          <p:cNvPr id="248" name="Google Shape;248;p4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n-GB" sz="1020">
                <a:latin typeface="Courier New"/>
                <a:ea typeface="Courier New"/>
                <a:cs typeface="Courier New"/>
                <a:sym typeface="Courier New"/>
              </a:rPr>
              <a:t>def merge(left, right):</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merged_list = []</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i = j = 0</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while i &lt; len(left) and j &lt; len(right):</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if left[i] &lt; right[j]:</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merged_list.append(left[i])</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i += 1</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else:</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merged_list.append(right[j])</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j += 1</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merged_list += left[i:]</a:t>
            </a:r>
            <a:endParaRPr sz="1020">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440"/>
              <a:buFont typeface="Arial"/>
              <a:buNone/>
            </a:pPr>
            <a:r>
              <a:rPr lang="en-GB" sz="1020">
                <a:latin typeface="Courier New"/>
                <a:ea typeface="Courier New"/>
                <a:cs typeface="Courier New"/>
                <a:sym typeface="Courier New"/>
              </a:rPr>
              <a:t>    merged_list += right[j:]</a:t>
            </a:r>
            <a:endParaRPr sz="1020">
              <a:latin typeface="Courier New"/>
              <a:ea typeface="Courier New"/>
              <a:cs typeface="Courier New"/>
              <a:sym typeface="Courier New"/>
            </a:endParaRPr>
          </a:p>
          <a:p>
            <a:pPr indent="0" lvl="0" marL="0" rtl="0" algn="l">
              <a:lnSpc>
                <a:spcPct val="95000"/>
              </a:lnSpc>
              <a:spcBef>
                <a:spcPts val="1200"/>
              </a:spcBef>
              <a:spcAft>
                <a:spcPts val="1200"/>
              </a:spcAft>
              <a:buSzPts val="440"/>
              <a:buNone/>
            </a:pPr>
            <a:r>
              <a:rPr lang="en-GB" sz="1020">
                <a:latin typeface="Courier New"/>
                <a:ea typeface="Courier New"/>
                <a:cs typeface="Courier New"/>
                <a:sym typeface="Courier New"/>
              </a:rPr>
              <a:t>    return merged_list</a:t>
            </a:r>
            <a:endParaRPr sz="1020">
              <a:latin typeface="Courier New"/>
              <a:ea typeface="Courier New"/>
              <a:cs typeface="Courier New"/>
              <a:sym typeface="Courier New"/>
            </a:endParaRPr>
          </a:p>
        </p:txBody>
      </p:sp>
      <p:sp>
        <p:nvSpPr>
          <p:cNvPr id="249" name="Google Shape;249;p43"/>
          <p:cNvSpPr txBox="1"/>
          <p:nvPr/>
        </p:nvSpPr>
        <p:spPr>
          <a:xfrm>
            <a:off x="4572000" y="1152475"/>
            <a:ext cx="4260300" cy="256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2"/>
                </a:solidFill>
                <a:latin typeface="Courier New"/>
                <a:ea typeface="Courier New"/>
                <a:cs typeface="Courier New"/>
                <a:sym typeface="Courier New"/>
              </a:rPr>
              <a:t>def merge_sort(arr):</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2"/>
                </a:solidFill>
                <a:latin typeface="Courier New"/>
                <a:ea typeface="Courier New"/>
                <a:cs typeface="Courier New"/>
                <a:sym typeface="Courier New"/>
              </a:rPr>
              <a:t>    if len(arr) &lt;= 1:</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2"/>
                </a:solidFill>
                <a:latin typeface="Courier New"/>
                <a:ea typeface="Courier New"/>
                <a:cs typeface="Courier New"/>
                <a:sym typeface="Courier New"/>
              </a:rPr>
              <a:t>        return arr</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2"/>
                </a:solidFill>
                <a:latin typeface="Courier New"/>
                <a:ea typeface="Courier New"/>
                <a:cs typeface="Courier New"/>
                <a:sym typeface="Courier New"/>
              </a:rPr>
              <a:t>    mid = len(arr)//2</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2"/>
                </a:solidFill>
                <a:latin typeface="Courier New"/>
                <a:ea typeface="Courier New"/>
                <a:cs typeface="Courier New"/>
                <a:sym typeface="Courier New"/>
              </a:rPr>
              <a:t>    left = merge_sort(arr[:mid])</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2"/>
                </a:solidFill>
                <a:latin typeface="Courier New"/>
                <a:ea typeface="Courier New"/>
                <a:cs typeface="Courier New"/>
                <a:sym typeface="Courier New"/>
              </a:rPr>
              <a:t>    right = merge_sort(arr[mid:])</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lang="en-GB" sz="1200">
                <a:solidFill>
                  <a:schemeClr val="dk2"/>
                </a:solidFill>
                <a:latin typeface="Courier New"/>
                <a:ea typeface="Courier New"/>
                <a:cs typeface="Courier New"/>
                <a:sym typeface="Courier New"/>
              </a:rPr>
              <a:t>    return merge(left, right)</a:t>
            </a:r>
            <a:endParaRPr sz="1200">
              <a:solidFill>
                <a:schemeClr val="dk2"/>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Theory Questions</a:t>
            </a:r>
            <a:endParaRPr/>
          </a:p>
        </p:txBody>
      </p:sp>
      <p:sp>
        <p:nvSpPr>
          <p:cNvPr id="255" name="Google Shape;25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Explain one advantage of using merge sort over insertion sort.</a:t>
            </a:r>
            <a:endParaRPr/>
          </a:p>
          <a:p>
            <a:pPr indent="0" lvl="0" marL="457200" rtl="0" algn="l">
              <a:spcBef>
                <a:spcPts val="1200"/>
              </a:spcBef>
              <a:spcAft>
                <a:spcPts val="0"/>
              </a:spcAft>
              <a:buNone/>
            </a:pPr>
            <a:r>
              <a:rPr lang="en-GB">
                <a:solidFill>
                  <a:srgbClr val="FF0000"/>
                </a:solidFill>
              </a:rPr>
              <a:t>Merge sort is quicker than insertion sort as merge sort has a time complexity of O(n log n) compared to insertion </a:t>
            </a:r>
            <a:r>
              <a:rPr lang="en-GB">
                <a:solidFill>
                  <a:srgbClr val="FF0000"/>
                </a:solidFill>
              </a:rPr>
              <a:t>sort</a:t>
            </a:r>
            <a:r>
              <a:rPr lang="en-GB">
                <a:solidFill>
                  <a:srgbClr val="FF0000"/>
                </a:solidFill>
              </a:rPr>
              <a:t> O(n</a:t>
            </a:r>
            <a:r>
              <a:rPr baseline="30000" lang="en-GB">
                <a:solidFill>
                  <a:srgbClr val="FF0000"/>
                </a:solidFill>
              </a:rPr>
              <a:t>2</a:t>
            </a:r>
            <a:r>
              <a:rPr lang="en-GB">
                <a:solidFill>
                  <a:srgbClr val="FF0000"/>
                </a:solidFill>
              </a:rPr>
              <a:t>) time complexity.</a:t>
            </a:r>
            <a:endParaRPr>
              <a:solidFill>
                <a:srgbClr val="FF0000"/>
              </a:solidFill>
            </a:endParaRPr>
          </a:p>
          <a:p>
            <a:pPr indent="-342900" lvl="0" marL="457200" rtl="0" algn="l">
              <a:spcBef>
                <a:spcPts val="1200"/>
              </a:spcBef>
              <a:spcAft>
                <a:spcPts val="0"/>
              </a:spcAft>
              <a:buSzPts val="1800"/>
              <a:buChar char="-"/>
            </a:pPr>
            <a:r>
              <a:rPr lang="en-GB"/>
              <a:t>Explain one advantage of using insertion sort over merge sort.</a:t>
            </a:r>
            <a:endParaRPr/>
          </a:p>
          <a:p>
            <a:pPr indent="0" lvl="0" marL="457200" rtl="0" algn="l">
              <a:spcBef>
                <a:spcPts val="1200"/>
              </a:spcBef>
              <a:spcAft>
                <a:spcPts val="1200"/>
              </a:spcAft>
              <a:buNone/>
            </a:pPr>
            <a:r>
              <a:rPr lang="en-GB">
                <a:solidFill>
                  <a:srgbClr val="FF0000"/>
                </a:solidFill>
              </a:rPr>
              <a:t>Insertion sort is more memory </a:t>
            </a:r>
            <a:r>
              <a:rPr lang="en-GB">
                <a:solidFill>
                  <a:srgbClr val="FF0000"/>
                </a:solidFill>
              </a:rPr>
              <a:t>efficient</a:t>
            </a:r>
            <a:r>
              <a:rPr lang="en-GB">
                <a:solidFill>
                  <a:srgbClr val="FF0000"/>
                </a:solidFill>
              </a:rPr>
              <a:t> compared to merge sort as merge sort incurs additional memory costs from recursive calls, which uses an </a:t>
            </a:r>
            <a:r>
              <a:rPr lang="en-GB">
                <a:solidFill>
                  <a:srgbClr val="FF0000"/>
                </a:solidFill>
              </a:rPr>
              <a:t>implicit stack, while insertion sort is implemented iteratively, and hence is more memory efficient.</a:t>
            </a:r>
            <a:endParaRPr>
              <a:solidFill>
                <a:srgbClr val="FF0000"/>
              </a:solidFill>
            </a:endParaRPr>
          </a:p>
        </p:txBody>
      </p:sp>
      <p:sp>
        <p:nvSpPr>
          <p:cNvPr id="256" name="Google Shape;256;p44"/>
          <p:cNvSpPr/>
          <p:nvPr/>
        </p:nvSpPr>
        <p:spPr>
          <a:xfrm>
            <a:off x="682725" y="1665300"/>
            <a:ext cx="7968900" cy="68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7" name="Google Shape;257;p44"/>
          <p:cNvSpPr/>
          <p:nvPr/>
        </p:nvSpPr>
        <p:spPr>
          <a:xfrm>
            <a:off x="737475" y="2901025"/>
            <a:ext cx="7968900" cy="178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Theory Questions</a:t>
            </a:r>
            <a:endParaRPr/>
          </a:p>
        </p:txBody>
      </p:sp>
      <p:sp>
        <p:nvSpPr>
          <p:cNvPr id="263" name="Google Shape;26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Explain one advantage of using merge sort over insertion sort.</a:t>
            </a:r>
            <a:endParaRPr/>
          </a:p>
          <a:p>
            <a:pPr indent="0" lvl="0" marL="457200" rtl="0" algn="l">
              <a:spcBef>
                <a:spcPts val="1200"/>
              </a:spcBef>
              <a:spcAft>
                <a:spcPts val="0"/>
              </a:spcAft>
              <a:buNone/>
            </a:pPr>
            <a:r>
              <a:rPr lang="en-GB">
                <a:solidFill>
                  <a:srgbClr val="FF0000"/>
                </a:solidFill>
              </a:rPr>
              <a:t>Merge sort is quicker than insertion sort as merge sort has a time complexity of O(n log n) compared to insertion sort O(n</a:t>
            </a:r>
            <a:r>
              <a:rPr baseline="30000" lang="en-GB">
                <a:solidFill>
                  <a:srgbClr val="FF0000"/>
                </a:solidFill>
              </a:rPr>
              <a:t>2</a:t>
            </a:r>
            <a:r>
              <a:rPr lang="en-GB">
                <a:solidFill>
                  <a:srgbClr val="FF0000"/>
                </a:solidFill>
              </a:rPr>
              <a:t>) time complexity.</a:t>
            </a:r>
            <a:endParaRPr>
              <a:solidFill>
                <a:srgbClr val="FF0000"/>
              </a:solidFill>
            </a:endParaRPr>
          </a:p>
          <a:p>
            <a:pPr indent="-342900" lvl="0" marL="457200" rtl="0" algn="l">
              <a:spcBef>
                <a:spcPts val="1200"/>
              </a:spcBef>
              <a:spcAft>
                <a:spcPts val="0"/>
              </a:spcAft>
              <a:buSzPts val="1800"/>
              <a:buChar char="-"/>
            </a:pPr>
            <a:r>
              <a:rPr lang="en-GB"/>
              <a:t>Explain one advantage of using insertion sort over merge sort.</a:t>
            </a:r>
            <a:endParaRPr/>
          </a:p>
          <a:p>
            <a:pPr indent="0" lvl="0" marL="457200" rtl="0" algn="l">
              <a:spcBef>
                <a:spcPts val="1200"/>
              </a:spcBef>
              <a:spcAft>
                <a:spcPts val="1200"/>
              </a:spcAft>
              <a:buNone/>
            </a:pPr>
            <a:r>
              <a:rPr lang="en-GB">
                <a:solidFill>
                  <a:srgbClr val="FF0000"/>
                </a:solidFill>
              </a:rPr>
              <a:t>Insertion sort is more memory efficient compared to merge sort as merge sort incurs additional memory costs from recursive calls, which uses an implicit stack, while insertion sort is implemented iteratively, and hence is more memory efficient.</a:t>
            </a: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Theory Questions</a:t>
            </a:r>
            <a:endParaRPr/>
          </a:p>
        </p:txBody>
      </p:sp>
      <p:sp>
        <p:nvSpPr>
          <p:cNvPr id="269" name="Google Shape;26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Explain one advantage of using merge sort over quicksort.</a:t>
            </a:r>
            <a:endParaRPr/>
          </a:p>
          <a:p>
            <a:pPr indent="0" lvl="0" marL="457200" rtl="0" algn="l">
              <a:spcBef>
                <a:spcPts val="1200"/>
              </a:spcBef>
              <a:spcAft>
                <a:spcPts val="0"/>
              </a:spcAft>
              <a:buNone/>
            </a:pPr>
            <a:r>
              <a:rPr lang="en-GB">
                <a:solidFill>
                  <a:srgbClr val="FF0000"/>
                </a:solidFill>
              </a:rPr>
              <a:t>Quicksort has a worst case time complexity of O(n</a:t>
            </a:r>
            <a:r>
              <a:rPr baseline="30000" lang="en-GB">
                <a:solidFill>
                  <a:srgbClr val="FF0000"/>
                </a:solidFill>
              </a:rPr>
              <a:t>2</a:t>
            </a:r>
            <a:r>
              <a:rPr lang="en-GB">
                <a:solidFill>
                  <a:srgbClr val="FF0000"/>
                </a:solidFill>
              </a:rPr>
              <a:t>) while it is O(n log n) for merge sort.</a:t>
            </a:r>
            <a:endParaRPr>
              <a:solidFill>
                <a:srgbClr val="FF0000"/>
              </a:solidFill>
            </a:endParaRPr>
          </a:p>
          <a:p>
            <a:pPr indent="-342900" lvl="0" marL="457200" rtl="0" algn="l">
              <a:spcBef>
                <a:spcPts val="1200"/>
              </a:spcBef>
              <a:spcAft>
                <a:spcPts val="0"/>
              </a:spcAft>
              <a:buSzPts val="1800"/>
              <a:buChar char="-"/>
            </a:pPr>
            <a:r>
              <a:rPr lang="en-GB"/>
              <a:t>Explain one advantage of using quicksort over merge sort.</a:t>
            </a:r>
            <a:endParaRPr/>
          </a:p>
          <a:p>
            <a:pPr indent="0" lvl="0" marL="457200" rtl="0" algn="l">
              <a:spcBef>
                <a:spcPts val="1200"/>
              </a:spcBef>
              <a:spcAft>
                <a:spcPts val="0"/>
              </a:spcAft>
              <a:buNone/>
            </a:pPr>
            <a:r>
              <a:rPr lang="en-GB">
                <a:solidFill>
                  <a:srgbClr val="FF0000"/>
                </a:solidFill>
              </a:rPr>
              <a:t>Quicksort is usually done in place while merge sort requires a list to store the stored subarrays, hence quicksort is more memory efficient compared to merge sort.</a:t>
            </a:r>
            <a:endParaRPr/>
          </a:p>
          <a:p>
            <a:pPr indent="0" lvl="0" marL="457200" rtl="0" algn="l">
              <a:spcBef>
                <a:spcPts val="1200"/>
              </a:spcBef>
              <a:spcAft>
                <a:spcPts val="1200"/>
              </a:spcAft>
              <a:buNone/>
            </a:pPr>
            <a:r>
              <a:t/>
            </a:r>
            <a:endParaRPr/>
          </a:p>
        </p:txBody>
      </p:sp>
      <p:sp>
        <p:nvSpPr>
          <p:cNvPr id="270" name="Google Shape;270;p46"/>
          <p:cNvSpPr/>
          <p:nvPr/>
        </p:nvSpPr>
        <p:spPr>
          <a:xfrm>
            <a:off x="682725" y="1665300"/>
            <a:ext cx="7968900" cy="68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1" name="Google Shape;271;p46"/>
          <p:cNvSpPr/>
          <p:nvPr/>
        </p:nvSpPr>
        <p:spPr>
          <a:xfrm>
            <a:off x="863400" y="2890225"/>
            <a:ext cx="7968900" cy="103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Theory Questions</a:t>
            </a:r>
            <a:endParaRPr/>
          </a:p>
        </p:txBody>
      </p:sp>
      <p:sp>
        <p:nvSpPr>
          <p:cNvPr id="277" name="Google Shape;27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Explain one advantage of using merge sort over quicksort.</a:t>
            </a:r>
            <a:endParaRPr/>
          </a:p>
          <a:p>
            <a:pPr indent="0" lvl="0" marL="457200" rtl="0" algn="l">
              <a:spcBef>
                <a:spcPts val="1200"/>
              </a:spcBef>
              <a:spcAft>
                <a:spcPts val="0"/>
              </a:spcAft>
              <a:buNone/>
            </a:pPr>
            <a:r>
              <a:rPr lang="en-GB">
                <a:solidFill>
                  <a:srgbClr val="FF0000"/>
                </a:solidFill>
              </a:rPr>
              <a:t>Quicksort has a worst case time complexity of O(n</a:t>
            </a:r>
            <a:r>
              <a:rPr baseline="30000" lang="en-GB">
                <a:solidFill>
                  <a:srgbClr val="FF0000"/>
                </a:solidFill>
              </a:rPr>
              <a:t>2</a:t>
            </a:r>
            <a:r>
              <a:rPr lang="en-GB">
                <a:solidFill>
                  <a:srgbClr val="FF0000"/>
                </a:solidFill>
              </a:rPr>
              <a:t>) while it is O(n log n) for merge sort.</a:t>
            </a:r>
            <a:endParaRPr>
              <a:solidFill>
                <a:srgbClr val="FF0000"/>
              </a:solidFill>
            </a:endParaRPr>
          </a:p>
          <a:p>
            <a:pPr indent="-342900" lvl="0" marL="457200" rtl="0" algn="l">
              <a:spcBef>
                <a:spcPts val="1200"/>
              </a:spcBef>
              <a:spcAft>
                <a:spcPts val="0"/>
              </a:spcAft>
              <a:buSzPts val="1800"/>
              <a:buChar char="-"/>
            </a:pPr>
            <a:r>
              <a:rPr lang="en-GB"/>
              <a:t>Explain one advantage of using quicksort over merge sort.</a:t>
            </a:r>
            <a:endParaRPr/>
          </a:p>
          <a:p>
            <a:pPr indent="0" lvl="0" marL="457200" rtl="0" algn="l">
              <a:spcBef>
                <a:spcPts val="1200"/>
              </a:spcBef>
              <a:spcAft>
                <a:spcPts val="0"/>
              </a:spcAft>
              <a:buNone/>
            </a:pPr>
            <a:r>
              <a:rPr lang="en-GB">
                <a:solidFill>
                  <a:srgbClr val="FF0000"/>
                </a:solidFill>
              </a:rPr>
              <a:t>Quicksort is usually done in place while merge sort requires a list to store the stored subarrays, hence quicksort is more memory efficient compared to merge sort.</a:t>
            </a:r>
            <a:endParaRPr/>
          </a:p>
          <a:p>
            <a:pPr indent="0" lvl="0" marL="45720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Theory Questions</a:t>
            </a:r>
            <a:endParaRPr/>
          </a:p>
        </p:txBody>
      </p:sp>
      <p:sp>
        <p:nvSpPr>
          <p:cNvPr id="283" name="Google Shape;28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Implement binary search iteratively using </a:t>
            </a:r>
            <a:r>
              <a:rPr lang="en-GB"/>
              <a:t>pseudocode</a:t>
            </a:r>
            <a:r>
              <a:rPr lang="en-GB"/>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Theory</a:t>
            </a:r>
            <a:r>
              <a:rPr lang="en-GB"/>
              <a:t> Questions</a:t>
            </a:r>
            <a:endParaRPr/>
          </a:p>
        </p:txBody>
      </p:sp>
      <p:sp>
        <p:nvSpPr>
          <p:cNvPr id="289" name="Google Shape;28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GB" sz="1085"/>
              <a:t>FUNCTION binary_search(arr, target)</a:t>
            </a:r>
            <a:endParaRPr sz="1085"/>
          </a:p>
          <a:p>
            <a:pPr indent="0" lvl="0" marL="457200" rtl="0" algn="l">
              <a:lnSpc>
                <a:spcPct val="95000"/>
              </a:lnSpc>
              <a:spcBef>
                <a:spcPts val="1200"/>
              </a:spcBef>
              <a:spcAft>
                <a:spcPts val="0"/>
              </a:spcAft>
              <a:buSzPts val="358"/>
              <a:buNone/>
            </a:pPr>
            <a:r>
              <a:rPr lang="en-GB" sz="1085"/>
              <a:t>low = 0, high = LEN(arr) - 1</a:t>
            </a:r>
            <a:endParaRPr sz="1085"/>
          </a:p>
          <a:p>
            <a:pPr indent="0" lvl="0" marL="457200" rtl="0" algn="l">
              <a:lnSpc>
                <a:spcPct val="95000"/>
              </a:lnSpc>
              <a:spcBef>
                <a:spcPts val="1200"/>
              </a:spcBef>
              <a:spcAft>
                <a:spcPts val="0"/>
              </a:spcAft>
              <a:buSzPts val="358"/>
              <a:buNone/>
            </a:pPr>
            <a:r>
              <a:rPr lang="en-GB" sz="1085"/>
              <a:t>WHILE low &lt;= high THEN</a:t>
            </a:r>
            <a:endParaRPr sz="1085"/>
          </a:p>
          <a:p>
            <a:pPr indent="0" lvl="0" marL="457200" rtl="0" algn="l">
              <a:lnSpc>
                <a:spcPct val="95000"/>
              </a:lnSpc>
              <a:spcBef>
                <a:spcPts val="1200"/>
              </a:spcBef>
              <a:spcAft>
                <a:spcPts val="0"/>
              </a:spcAft>
              <a:buSzPts val="358"/>
              <a:buNone/>
            </a:pPr>
            <a:r>
              <a:rPr lang="en-GB" sz="1085"/>
              <a:t>	mid = (low + high) // 2</a:t>
            </a:r>
            <a:endParaRPr sz="1085"/>
          </a:p>
          <a:p>
            <a:pPr indent="0" lvl="0" marL="457200" rtl="0" algn="l">
              <a:lnSpc>
                <a:spcPct val="95000"/>
              </a:lnSpc>
              <a:spcBef>
                <a:spcPts val="1200"/>
              </a:spcBef>
              <a:spcAft>
                <a:spcPts val="0"/>
              </a:spcAft>
              <a:buSzPts val="358"/>
              <a:buNone/>
            </a:pPr>
            <a:r>
              <a:rPr lang="en-GB" sz="1085"/>
              <a:t>	IF arr[mid] == target THEN</a:t>
            </a:r>
            <a:endParaRPr sz="1085"/>
          </a:p>
          <a:p>
            <a:pPr indent="0" lvl="0" marL="457200" rtl="0" algn="l">
              <a:lnSpc>
                <a:spcPct val="95000"/>
              </a:lnSpc>
              <a:spcBef>
                <a:spcPts val="1200"/>
              </a:spcBef>
              <a:spcAft>
                <a:spcPts val="0"/>
              </a:spcAft>
              <a:buSzPts val="358"/>
              <a:buNone/>
            </a:pPr>
            <a:r>
              <a:rPr lang="en-GB" sz="1085"/>
              <a:t>		RETURN mid</a:t>
            </a:r>
            <a:endParaRPr sz="1085"/>
          </a:p>
          <a:p>
            <a:pPr indent="0" lvl="0" marL="457200" rtl="0" algn="l">
              <a:lnSpc>
                <a:spcPct val="95000"/>
              </a:lnSpc>
              <a:spcBef>
                <a:spcPts val="1200"/>
              </a:spcBef>
              <a:spcAft>
                <a:spcPts val="0"/>
              </a:spcAft>
              <a:buSzPts val="358"/>
              <a:buNone/>
            </a:pPr>
            <a:r>
              <a:rPr lang="en-GB" sz="1085"/>
              <a:t>	ELSE IF target &lt; arr[mid] THEN</a:t>
            </a:r>
            <a:endParaRPr sz="1085"/>
          </a:p>
          <a:p>
            <a:pPr indent="0" lvl="0" marL="457200" rtl="0" algn="l">
              <a:lnSpc>
                <a:spcPct val="95000"/>
              </a:lnSpc>
              <a:spcBef>
                <a:spcPts val="1200"/>
              </a:spcBef>
              <a:spcAft>
                <a:spcPts val="0"/>
              </a:spcAft>
              <a:buSzPts val="358"/>
              <a:buNone/>
            </a:pPr>
            <a:r>
              <a:rPr lang="en-GB" sz="1085"/>
              <a:t>		high = mid - 1</a:t>
            </a:r>
            <a:endParaRPr sz="1085"/>
          </a:p>
          <a:p>
            <a:pPr indent="0" lvl="0" marL="457200" rtl="0" algn="l">
              <a:lnSpc>
                <a:spcPct val="95000"/>
              </a:lnSpc>
              <a:spcBef>
                <a:spcPts val="1200"/>
              </a:spcBef>
              <a:spcAft>
                <a:spcPts val="0"/>
              </a:spcAft>
              <a:buSzPts val="358"/>
              <a:buNone/>
            </a:pPr>
            <a:r>
              <a:rPr lang="en-GB" sz="1085"/>
              <a:t>	ELSE</a:t>
            </a:r>
            <a:endParaRPr sz="1085"/>
          </a:p>
          <a:p>
            <a:pPr indent="0" lvl="0" marL="457200" rtl="0" algn="l">
              <a:lnSpc>
                <a:spcPct val="95000"/>
              </a:lnSpc>
              <a:spcBef>
                <a:spcPts val="1200"/>
              </a:spcBef>
              <a:spcAft>
                <a:spcPts val="0"/>
              </a:spcAft>
              <a:buSzPts val="358"/>
              <a:buNone/>
            </a:pPr>
            <a:r>
              <a:rPr lang="en-GB" sz="1085"/>
              <a:t>		low = mid + 1</a:t>
            </a:r>
            <a:endParaRPr sz="1085"/>
          </a:p>
          <a:p>
            <a:pPr indent="0" lvl="0" marL="457200" rtl="0" algn="l">
              <a:lnSpc>
                <a:spcPct val="95000"/>
              </a:lnSpc>
              <a:spcBef>
                <a:spcPts val="1200"/>
              </a:spcBef>
              <a:spcAft>
                <a:spcPts val="0"/>
              </a:spcAft>
              <a:buSzPts val="358"/>
              <a:buNone/>
            </a:pPr>
            <a:r>
              <a:rPr lang="en-GB" sz="1085"/>
              <a:t>	ENDIF</a:t>
            </a:r>
            <a:endParaRPr sz="1085"/>
          </a:p>
          <a:p>
            <a:pPr indent="0" lvl="0" marL="457200" rtl="0" algn="l">
              <a:lnSpc>
                <a:spcPct val="95000"/>
              </a:lnSpc>
              <a:spcBef>
                <a:spcPts val="1200"/>
              </a:spcBef>
              <a:spcAft>
                <a:spcPts val="0"/>
              </a:spcAft>
              <a:buSzPts val="358"/>
              <a:buNone/>
            </a:pPr>
            <a:r>
              <a:rPr lang="en-GB" sz="1085"/>
              <a:t>ENDWHILE</a:t>
            </a:r>
            <a:endParaRPr sz="1085"/>
          </a:p>
          <a:p>
            <a:pPr indent="0" lvl="0" marL="0" rtl="0" algn="l">
              <a:lnSpc>
                <a:spcPct val="95000"/>
              </a:lnSpc>
              <a:spcBef>
                <a:spcPts val="1200"/>
              </a:spcBef>
              <a:spcAft>
                <a:spcPts val="1200"/>
              </a:spcAft>
              <a:buSzPts val="358"/>
              <a:buNone/>
            </a:pPr>
            <a:r>
              <a:rPr lang="en-GB" sz="1085"/>
              <a:t>ENDFUNCTION</a:t>
            </a:r>
            <a:endParaRPr sz="1085"/>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Stack</a:t>
            </a:r>
            <a:endParaRPr/>
          </a:p>
        </p:txBody>
      </p:sp>
      <p:sp>
        <p:nvSpPr>
          <p:cNvPr id="295" name="Google Shape;29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Stack is a data structure which supports two operations, push and pop.</a:t>
            </a:r>
            <a:endParaRPr/>
          </a:p>
          <a:p>
            <a:pPr indent="-342900" lvl="0" marL="457200" rtl="0" algn="l">
              <a:spcBef>
                <a:spcPts val="0"/>
              </a:spcBef>
              <a:spcAft>
                <a:spcPts val="0"/>
              </a:spcAft>
              <a:buSzPts val="1800"/>
              <a:buChar char="-"/>
            </a:pPr>
            <a:r>
              <a:rPr lang="en-GB"/>
              <a:t>Stack follows the first in last out principle (FIFO). The first element to be pushed into the stack is the last element to be popped out of the stack.</a:t>
            </a:r>
            <a:endParaRPr/>
          </a:p>
          <a:p>
            <a:pPr indent="-342900" lvl="0" marL="457200" rtl="0" algn="l">
              <a:spcBef>
                <a:spcPts val="0"/>
              </a:spcBef>
              <a:spcAft>
                <a:spcPts val="0"/>
              </a:spcAft>
              <a:buSzPts val="1800"/>
              <a:buChar char="-"/>
            </a:pPr>
            <a:r>
              <a:rPr lang="en-GB"/>
              <a:t>Stack can be implemented with static memory or dynamic memory.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Stack</a:t>
            </a:r>
            <a:endParaRPr/>
          </a:p>
        </p:txBody>
      </p:sp>
      <p:sp>
        <p:nvSpPr>
          <p:cNvPr id="301" name="Google Shape;30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2" name="Google Shape;302;p51"/>
          <p:cNvPicPr preferRelativeResize="0"/>
          <p:nvPr/>
        </p:nvPicPr>
        <p:blipFill>
          <a:blip r:embed="rId3">
            <a:alphaModFix/>
          </a:blip>
          <a:stretch>
            <a:fillRect/>
          </a:stretch>
        </p:blipFill>
        <p:spPr>
          <a:xfrm>
            <a:off x="2715117" y="1671713"/>
            <a:ext cx="4013607" cy="2377925"/>
          </a:xfrm>
          <a:prstGeom prst="rect">
            <a:avLst/>
          </a:prstGeom>
          <a:noFill/>
          <a:ln>
            <a:noFill/>
          </a:ln>
        </p:spPr>
      </p:pic>
      <p:sp>
        <p:nvSpPr>
          <p:cNvPr id="303" name="Google Shape;303;p51"/>
          <p:cNvSpPr txBox="1"/>
          <p:nvPr/>
        </p:nvSpPr>
        <p:spPr>
          <a:xfrm>
            <a:off x="4303925" y="4703625"/>
            <a:ext cx="50478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Source: https://www.programiz.com/dsa/stack</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Time Complexity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What is time complexity?</a:t>
            </a:r>
            <a:endParaRPr/>
          </a:p>
          <a:p>
            <a:pPr indent="-325755" lvl="0" marL="457200" rtl="0" algn="l">
              <a:spcBef>
                <a:spcPts val="1200"/>
              </a:spcBef>
              <a:spcAft>
                <a:spcPts val="0"/>
              </a:spcAft>
              <a:buSzPct val="100000"/>
              <a:buChar char="-"/>
            </a:pPr>
            <a:r>
              <a:rPr lang="en-GB"/>
              <a:t>Describes the amount of computer time it takes to run an algorithm.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Measured using the Big-O Notation!</a:t>
            </a:r>
            <a:endParaRPr/>
          </a:p>
          <a:p>
            <a:pPr indent="0" lvl="0" marL="0" rtl="0" algn="l">
              <a:spcBef>
                <a:spcPts val="1200"/>
              </a:spcBef>
              <a:spcAft>
                <a:spcPts val="0"/>
              </a:spcAft>
              <a:buNone/>
            </a:pPr>
            <a:r>
              <a:rPr lang="en-GB"/>
              <a:t>etc. O(n), O(log n), O(n</a:t>
            </a:r>
            <a:r>
              <a:rPr baseline="30000" lang="en-GB"/>
              <a:t>2</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will go through the different time complexities as we learn the various algorithms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Stack</a:t>
            </a:r>
            <a:endParaRPr/>
          </a:p>
        </p:txBody>
      </p:sp>
      <p:sp>
        <p:nvSpPr>
          <p:cNvPr id="309" name="Google Shape;30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To implement a dynamic stack using arrays, just use list append and pop to perform push and pop operations respectively.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Static Stack - Code</a:t>
            </a:r>
            <a:endParaRPr/>
          </a:p>
        </p:txBody>
      </p:sp>
      <p:sp>
        <p:nvSpPr>
          <p:cNvPr id="315" name="Google Shape;315;p53"/>
          <p:cNvSpPr txBox="1"/>
          <p:nvPr>
            <p:ph idx="1" type="body"/>
          </p:nvPr>
        </p:nvSpPr>
        <p:spPr>
          <a:xfrm>
            <a:off x="311700" y="1152475"/>
            <a:ext cx="8720700" cy="3990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class Stack:									def pop(self):</a:t>
            </a:r>
            <a:endParaRPr/>
          </a:p>
          <a:p>
            <a:pPr indent="0" lvl="0" marL="0" rtl="0" algn="l">
              <a:spcBef>
                <a:spcPts val="1200"/>
              </a:spcBef>
              <a:spcAft>
                <a:spcPts val="0"/>
              </a:spcAft>
              <a:buNone/>
            </a:pPr>
            <a:r>
              <a:rPr lang="en-GB"/>
              <a:t>	def __init__(self, max_size):							if self.top == -1:</a:t>
            </a:r>
            <a:endParaRPr/>
          </a:p>
          <a:p>
            <a:pPr indent="0" lvl="0" marL="0" rtl="0" algn="l">
              <a:spcBef>
                <a:spcPts val="1200"/>
              </a:spcBef>
              <a:spcAft>
                <a:spcPts val="0"/>
              </a:spcAft>
              <a:buNone/>
            </a:pPr>
            <a:r>
              <a:rPr lang="en-GB"/>
              <a:t>		self.max_size = max_size							print("Pop failed. Stack is empty.")</a:t>
            </a:r>
            <a:endParaRPr/>
          </a:p>
          <a:p>
            <a:pPr indent="0" lvl="0" marL="914400" rtl="0" algn="l">
              <a:spcBef>
                <a:spcPts val="1200"/>
              </a:spcBef>
              <a:spcAft>
                <a:spcPts val="0"/>
              </a:spcAft>
              <a:buNone/>
            </a:pPr>
            <a:r>
              <a:rPr lang="en-GB"/>
              <a:t>self.stack = [None for i in range(self.max_size)]				return</a:t>
            </a:r>
            <a:endParaRPr/>
          </a:p>
          <a:p>
            <a:pPr indent="0" lvl="0" marL="914400" rtl="0" algn="l">
              <a:spcBef>
                <a:spcPts val="1200"/>
              </a:spcBef>
              <a:spcAft>
                <a:spcPts val="0"/>
              </a:spcAft>
              <a:buNone/>
            </a:pPr>
            <a:r>
              <a:rPr lang="en-GB"/>
              <a:t>self.top = -1								temp = self.stack[self.top]	</a:t>
            </a:r>
            <a:endParaRPr/>
          </a:p>
          <a:p>
            <a:pPr indent="0" lvl="0" marL="0" rtl="0" algn="l">
              <a:spcBef>
                <a:spcPts val="1200"/>
              </a:spcBef>
              <a:spcAft>
                <a:spcPts val="0"/>
              </a:spcAft>
              <a:buNone/>
            </a:pPr>
            <a:r>
              <a:rPr lang="en-GB"/>
              <a:t>											self.stack[self.top] = None</a:t>
            </a:r>
            <a:endParaRPr/>
          </a:p>
          <a:p>
            <a:pPr indent="457200" lvl="0" marL="0" rtl="0" algn="l">
              <a:spcBef>
                <a:spcPts val="1200"/>
              </a:spcBef>
              <a:spcAft>
                <a:spcPts val="0"/>
              </a:spcAft>
              <a:buNone/>
            </a:pPr>
            <a:r>
              <a:rPr lang="en-GB"/>
              <a:t>def push(self, val):								self.top -= 1</a:t>
            </a:r>
            <a:endParaRPr/>
          </a:p>
          <a:p>
            <a:pPr indent="0" lvl="0" marL="0" rtl="0" algn="l">
              <a:spcBef>
                <a:spcPts val="1200"/>
              </a:spcBef>
              <a:spcAft>
                <a:spcPts val="0"/>
              </a:spcAft>
              <a:buNone/>
            </a:pPr>
            <a:r>
              <a:rPr lang="en-GB"/>
              <a:t>		if self.top == self.max_size - 1:					return temp</a:t>
            </a:r>
            <a:endParaRPr/>
          </a:p>
          <a:p>
            <a:pPr indent="0" lvl="0" marL="0" rtl="0" algn="l">
              <a:spcBef>
                <a:spcPts val="1200"/>
              </a:spcBef>
              <a:spcAft>
                <a:spcPts val="0"/>
              </a:spcAft>
              <a:buNone/>
            </a:pPr>
            <a:r>
              <a:rPr lang="en-GB"/>
              <a:t>			print("Push failed. Stack is full")</a:t>
            </a:r>
            <a:endParaRPr/>
          </a:p>
          <a:p>
            <a:pPr indent="0" lvl="0" marL="0" rtl="0" algn="l">
              <a:spcBef>
                <a:spcPts val="1200"/>
              </a:spcBef>
              <a:spcAft>
                <a:spcPts val="0"/>
              </a:spcAft>
              <a:buNone/>
            </a:pPr>
            <a:r>
              <a:rPr lang="en-GB"/>
              <a:t>			return</a:t>
            </a:r>
            <a:endParaRPr/>
          </a:p>
          <a:p>
            <a:pPr indent="0" lvl="0" marL="0" rtl="0" algn="l">
              <a:spcBef>
                <a:spcPts val="1200"/>
              </a:spcBef>
              <a:spcAft>
                <a:spcPts val="0"/>
              </a:spcAft>
              <a:buNone/>
            </a:pPr>
            <a:r>
              <a:rPr lang="en-GB"/>
              <a:t>		self.top += 1</a:t>
            </a:r>
            <a:endParaRPr/>
          </a:p>
          <a:p>
            <a:pPr indent="0" lvl="0" marL="0" rtl="0" algn="l">
              <a:spcBef>
                <a:spcPts val="1200"/>
              </a:spcBef>
              <a:spcAft>
                <a:spcPts val="1200"/>
              </a:spcAft>
              <a:buNone/>
            </a:pPr>
            <a:r>
              <a:rPr lang="en-GB"/>
              <a:t>		self.stack[self.top] = val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Search</a:t>
            </a:r>
            <a:endParaRPr/>
          </a:p>
        </p:txBody>
      </p:sp>
      <p:pic>
        <p:nvPicPr>
          <p:cNvPr id="80" name="Google Shape;80;p17"/>
          <p:cNvPicPr preferRelativeResize="0"/>
          <p:nvPr/>
        </p:nvPicPr>
        <p:blipFill>
          <a:blip r:embed="rId3">
            <a:alphaModFix/>
          </a:blip>
          <a:stretch>
            <a:fillRect/>
          </a:stretch>
        </p:blipFill>
        <p:spPr>
          <a:xfrm>
            <a:off x="1770975" y="1349850"/>
            <a:ext cx="5946575" cy="2443800"/>
          </a:xfrm>
          <a:prstGeom prst="rect">
            <a:avLst/>
          </a:prstGeom>
          <a:noFill/>
          <a:ln>
            <a:noFill/>
          </a:ln>
        </p:spPr>
      </p:pic>
      <p:sp>
        <p:nvSpPr>
          <p:cNvPr id="81" name="Google Shape;81;p17"/>
          <p:cNvSpPr txBox="1"/>
          <p:nvPr/>
        </p:nvSpPr>
        <p:spPr>
          <a:xfrm>
            <a:off x="4572000" y="4404600"/>
            <a:ext cx="457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rPr>
              <a:t>Source: https://www.tutorialspoint.com/data_structures_algorithms/images/linear_search.gif</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Search</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Most basic form of searching a particular value from an array</a:t>
            </a:r>
            <a:endParaRPr/>
          </a:p>
          <a:p>
            <a:pPr indent="-342900" lvl="0" marL="457200" rtl="0" algn="l">
              <a:spcBef>
                <a:spcPts val="0"/>
              </a:spcBef>
              <a:spcAft>
                <a:spcPts val="0"/>
              </a:spcAft>
              <a:buSzPts val="1800"/>
              <a:buChar char="-"/>
            </a:pPr>
            <a:r>
              <a:rPr lang="en-GB"/>
              <a:t>Start from the start of the list/array, move through the list until a particular value is found.</a:t>
            </a:r>
            <a:endParaRPr/>
          </a:p>
          <a:p>
            <a:pPr indent="-342900" lvl="0" marL="457200" rtl="0" algn="l">
              <a:spcBef>
                <a:spcPts val="0"/>
              </a:spcBef>
              <a:spcAft>
                <a:spcPts val="0"/>
              </a:spcAft>
              <a:buSzPts val="1800"/>
              <a:buChar char="-"/>
            </a:pPr>
            <a:r>
              <a:rPr lang="en-GB"/>
              <a:t>Returns the index where the value is found.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Time complexity: O(n) - linear</a:t>
            </a:r>
            <a:endParaRPr/>
          </a:p>
          <a:p>
            <a:pPr indent="0" lvl="0" marL="0" rtl="0" algn="l">
              <a:spcBef>
                <a:spcPts val="1200"/>
              </a:spcBef>
              <a:spcAft>
                <a:spcPts val="1200"/>
              </a:spcAft>
              <a:buNone/>
            </a:pPr>
            <a:r>
              <a:rPr lang="en-GB"/>
              <a:t>Worst case time complexity happens when the value is found at the last position of the array of size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Search - Code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def linear_search(arr, target):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for i in range(len(arr)):</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if arr[i] == target: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return i</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	return -1 # target cannot be found in array</a:t>
            </a:r>
            <a:endParaRPr>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Binary Search</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Uses a divide and conquer approach</a:t>
            </a:r>
            <a:endParaRPr/>
          </a:p>
          <a:p>
            <a:pPr indent="-342900" lvl="0" marL="457200" rtl="0" algn="l">
              <a:spcBef>
                <a:spcPts val="0"/>
              </a:spcBef>
              <a:spcAft>
                <a:spcPts val="0"/>
              </a:spcAft>
              <a:buSzPts val="1800"/>
              <a:buChar char="-"/>
            </a:pPr>
            <a:r>
              <a:rPr lang="en-GB"/>
              <a:t>It will test the middle index of the list, and reject half of the list that does not contain the required value.</a:t>
            </a:r>
            <a:endParaRPr/>
          </a:p>
          <a:p>
            <a:pPr indent="-342900" lvl="0" marL="457200" rtl="0" algn="l">
              <a:spcBef>
                <a:spcPts val="0"/>
              </a:spcBef>
              <a:spcAft>
                <a:spcPts val="0"/>
              </a:spcAft>
              <a:buSzPts val="1800"/>
              <a:buChar char="-"/>
            </a:pPr>
            <a:r>
              <a:rPr lang="en-GB"/>
              <a:t>Array </a:t>
            </a:r>
            <a:r>
              <a:rPr b="1" lang="en-GB"/>
              <a:t>MUST</a:t>
            </a:r>
            <a:r>
              <a:rPr lang="en-GB"/>
              <a:t> be sorted, if not it will not work as intended.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Time complexity: O(log n) - </a:t>
            </a:r>
            <a:r>
              <a:rPr lang="en-GB"/>
              <a:t>logarithmic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Binary Search</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Target = 41</a:t>
            </a:r>
            <a:endParaRPr/>
          </a:p>
        </p:txBody>
      </p:sp>
      <p:pic>
        <p:nvPicPr>
          <p:cNvPr id="106" name="Google Shape;106;p21"/>
          <p:cNvPicPr preferRelativeResize="0"/>
          <p:nvPr/>
        </p:nvPicPr>
        <p:blipFill>
          <a:blip r:embed="rId3">
            <a:alphaModFix/>
          </a:blip>
          <a:stretch>
            <a:fillRect/>
          </a:stretch>
        </p:blipFill>
        <p:spPr>
          <a:xfrm>
            <a:off x="2095975" y="95725"/>
            <a:ext cx="4952049" cy="4952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