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7"/>
  </p:notesMasterIdLst>
  <p:handoutMasterIdLst>
    <p:handoutMasterId r:id="rId18"/>
  </p:handoutMasterIdLst>
  <p:sldIdLst>
    <p:sldId id="256" r:id="rId5"/>
    <p:sldId id="271" r:id="rId6"/>
    <p:sldId id="281" r:id="rId7"/>
    <p:sldId id="280" r:id="rId8"/>
    <p:sldId id="257" r:id="rId9"/>
    <p:sldId id="275" r:id="rId10"/>
    <p:sldId id="283" r:id="rId11"/>
    <p:sldId id="284" r:id="rId12"/>
    <p:sldId id="285" r:id="rId13"/>
    <p:sldId id="286" r:id="rId14"/>
    <p:sldId id="287" r:id="rId15"/>
    <p:sldId id="28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</p14:sldIdLst>
        </p14:section>
        <p14:section name="Design, Morph, Annotate, Work Together, Tell Me" id="{B9B51309-D148-4332-87C2-07BE32FBCA3B}">
          <p14:sldIdLst>
            <p14:sldId id="271"/>
            <p14:sldId id="281"/>
            <p14:sldId id="280"/>
            <p14:sldId id="257"/>
            <p14:sldId id="275"/>
            <p14:sldId id="283"/>
            <p14:sldId id="284"/>
            <p14:sldId id="285"/>
            <p14:sldId id="286"/>
            <p14:sldId id="287"/>
            <p14:sldId id="288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241" autoAdjust="0"/>
  </p:normalViewPr>
  <p:slideViewPr>
    <p:cSldViewPr snapToGrid="0">
      <p:cViewPr varScale="1">
        <p:scale>
          <a:sx n="104" d="100"/>
          <a:sy n="104" d="100"/>
        </p:scale>
        <p:origin x="8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qwabfn1\Desktop\HBFOBIN\SQL_exercise\Coffee_shop_analysiscode_exce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[Coffee_shop_analysiscode_excel.xlsx]StoreRevenueContribution!PivotTable7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Revenue</a:t>
            </a:r>
            <a:r>
              <a:rPr lang="en-US" baseline="0"/>
              <a:t> Contribution By Each Store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3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4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1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7"/>
        <c:spPr>
          <a:solidFill>
            <a:schemeClr val="accent1"/>
          </a:solidFill>
          <a:ln>
            <a:noFill/>
          </a:ln>
          <a:effectLst/>
          <a:sp3d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  <a:sp3d/>
        </c:spPr>
      </c:pivotFmt>
    </c:pivotFmts>
    <c:view3D>
      <c:rotX val="15"/>
      <c:rotY val="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StoreRevenueContribution!$B$3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1-F28A-41EE-B6A4-937B76723EE3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3-F28A-41EE-B6A4-937B76723EE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/>
              <a:sp3d/>
            </c:spPr>
            <c:extLst>
              <c:ext xmlns:c16="http://schemas.microsoft.com/office/drawing/2014/chart" uri="{C3380CC4-5D6E-409C-BE32-E72D297353CC}">
                <c16:uniqueId val="{00000005-F28A-41EE-B6A4-937B76723EE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StoreRevenueContribution!$A$4:$A$7</c:f>
              <c:strCache>
                <c:ptCount val="3"/>
                <c:pt idx="0">
                  <c:v>Astoria</c:v>
                </c:pt>
                <c:pt idx="1">
                  <c:v>Hell's Kitchen</c:v>
                </c:pt>
                <c:pt idx="2">
                  <c:v>Lower Manhattan</c:v>
                </c:pt>
              </c:strCache>
            </c:strRef>
          </c:cat>
          <c:val>
            <c:numRef>
              <c:f>StoreRevenueContribution!$B$4:$B$7</c:f>
              <c:numCache>
                <c:formatCode>General</c:formatCode>
                <c:ptCount val="3"/>
                <c:pt idx="0">
                  <c:v>232243.91000000943</c:v>
                </c:pt>
                <c:pt idx="1">
                  <c:v>236511.17000000985</c:v>
                </c:pt>
                <c:pt idx="2">
                  <c:v>230057.25000000754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28A-41EE-B6A4-937B76723EE3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</c:pie3D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254950" y="262784"/>
            <a:ext cx="11682101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207" y="448056"/>
            <a:ext cx="6877119" cy="640080"/>
          </a:xfrm>
        </p:spPr>
        <p:txBody>
          <a:bodyPr anchor="b" anchorCtr="0">
            <a:normAutofit/>
          </a:bodyPr>
          <a:lstStyle>
            <a:lvl1pPr>
              <a:defRPr sz="28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539496" y="1435608"/>
            <a:ext cx="44165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192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254951" y="262784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254950" y="262784"/>
            <a:ext cx="11682101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1208" y="1536192"/>
            <a:ext cx="6876288" cy="640080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539496" y="2560320"/>
            <a:ext cx="9445752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24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12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256032" y="265176"/>
            <a:ext cx="11683049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800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21208" y="448056"/>
            <a:ext cx="6876288" cy="64008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9496" y="1435608"/>
            <a:ext cx="4416552" cy="39776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9496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2039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75904" y="62039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604434" y="1196392"/>
            <a:ext cx="10983132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</p:sldLayoutIdLst>
  <p:txStyles>
    <p:titleStyle>
      <a:lvl1pPr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Tx/>
        <a:buNone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6pPr>
      <a:lvl7pPr marL="25146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7pPr>
      <a:lvl8pPr marL="2971800" indent="-228600" algn="l" defTabSz="914400" rtl="0" eaLnBrk="1" latinLnBrk="0" hangingPunct="1">
        <a:lnSpc>
          <a:spcPct val="15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lang="en-US" sz="1200" kern="1200" dirty="0" smtClean="0">
          <a:solidFill>
            <a:schemeClr val="tx1"/>
          </a:solidFill>
          <a:latin typeface="+mn-lt"/>
          <a:ea typeface="+mn-ea"/>
          <a:cs typeface="+mn-cs"/>
        </a:defRPr>
      </a:lvl8pPr>
      <a:lvl9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None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164324"/>
            <a:ext cx="10515600" cy="2387600"/>
          </a:xfrm>
        </p:spPr>
        <p:txBody>
          <a:bodyPr anchor="ctr" anchorCtr="0">
            <a:normAutofit/>
          </a:bodyPr>
          <a:lstStyle/>
          <a:p>
            <a:r>
              <a:rPr lang="en-US" sz="4800" b="1" dirty="0">
                <a:latin typeface="Arial Narrow" panose="020B0606020202030204" pitchFamily="34" charset="0"/>
              </a:rPr>
              <a:t>Bright Coffee Shop  Sales Data Analysis</a:t>
            </a:r>
            <a:br>
              <a:rPr lang="en-US" sz="4800" b="1" dirty="0">
                <a:latin typeface="Arial Narrow" panose="020B0606020202030204" pitchFamily="34" charset="0"/>
              </a:rPr>
            </a:br>
            <a:r>
              <a:rPr lang="en-US" sz="4800" b="1" dirty="0">
                <a:latin typeface="Arial Narrow" panose="020B0606020202030204" pitchFamily="34" charset="0"/>
              </a:rPr>
              <a:t>For Period January 2023-June2023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855620" y="3247937"/>
            <a:ext cx="9582736" cy="2247699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+mj-lt"/>
              </a:rPr>
              <a:t>Store Locations: Astoria, Hell's Kitchen and Lower Manhattan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PowerPoint program icon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670216" y="5193062"/>
            <a:ext cx="822960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B6C6E1-9770-197B-109A-34BC919D7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1708DD5-E2E9-E0BA-7957-9E7628628E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Executive Summary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C165CD9F-F6FE-4C61-36D3-521B9C515D57}"/>
              </a:ext>
            </a:extLst>
          </p:cNvPr>
          <p:cNvSpPr txBox="1">
            <a:spLocks/>
          </p:cNvSpPr>
          <p:nvPr/>
        </p:nvSpPr>
        <p:spPr>
          <a:xfrm>
            <a:off x="541609" y="1296099"/>
            <a:ext cx="5110161" cy="5021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All three coffee shops has almost similar revenue/sales.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shops are busier in the mornings.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Coffee and Tea are the most sold products.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Bright Coffee Shops operate for 7 days from 06:00 until 21:00</a:t>
            </a:r>
          </a:p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overall generated revenue is </a:t>
            </a:r>
            <a:r>
              <a:rPr lang="en-ZA" b="1" dirty="0"/>
              <a:t>R698 812.33 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ZA" dirty="0">
                <a:latin typeface="Segoe UI" panose="020B0502040204020203" pitchFamily="34" charset="0"/>
                <a:cs typeface="Segoe UI" panose="020B0502040204020203" pitchFamily="34" charset="0"/>
              </a:rPr>
              <a:t>Location contribution to total Revenue: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Astoria	                    R232 243.91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Hell's Kitchen	     	R236 511.17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pt-BR" dirty="0">
                <a:latin typeface="Segoe UI" panose="020B0502040204020203" pitchFamily="34" charset="0"/>
                <a:cs typeface="Segoe UI" panose="020B0502040204020203" pitchFamily="34" charset="0"/>
              </a:rPr>
              <a:t>Lower Manhattan  	R230 057.25  </a:t>
            </a:r>
          </a:p>
          <a:p>
            <a:pPr marL="0" indent="0">
              <a:spcAft>
                <a:spcPts val="2000"/>
              </a:spcAft>
              <a:buNone/>
            </a:pPr>
            <a:endParaRPr lang="en-ZA" b="1" dirty="0"/>
          </a:p>
          <a:p>
            <a:pPr marL="0" indent="0">
              <a:spcAft>
                <a:spcPts val="2000"/>
              </a:spcAft>
              <a:buNone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11786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46A1F-E4AB-6364-9BD4-772863D6D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DBDDC06-A80E-394B-9BD9-9B6AD2A993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Recommendations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343B1695-DC12-8BB0-DA3D-B5BA68786C01}"/>
              </a:ext>
            </a:extLst>
          </p:cNvPr>
          <p:cNvSpPr txBox="1">
            <a:spLocks/>
          </p:cNvSpPr>
          <p:nvPr/>
        </p:nvSpPr>
        <p:spPr>
          <a:xfrm>
            <a:off x="541609" y="1296099"/>
            <a:ext cx="5110161" cy="5021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ZA" dirty="0"/>
          </a:p>
          <a:p>
            <a:r>
              <a:rPr lang="en-ZA" dirty="0"/>
              <a:t>Marketing campaigns during slow time slots </a:t>
            </a:r>
          </a:p>
          <a:p>
            <a:r>
              <a:rPr lang="en-ZA" dirty="0"/>
              <a:t>Stock more of the best-selling items </a:t>
            </a:r>
          </a:p>
          <a:p>
            <a:r>
              <a:rPr lang="en-ZA" dirty="0"/>
              <a:t>Promote underperforming products </a:t>
            </a:r>
          </a:p>
          <a:p>
            <a:endParaRPr lang="en-ZA" dirty="0"/>
          </a:p>
          <a:p>
            <a:pPr marL="0" indent="0">
              <a:spcAft>
                <a:spcPts val="2000"/>
              </a:spcAft>
              <a:buNone/>
            </a:pPr>
            <a:endParaRPr lang="en-ZA" b="1" dirty="0"/>
          </a:p>
          <a:p>
            <a:pPr marL="0" indent="0">
              <a:spcAft>
                <a:spcPts val="2000"/>
              </a:spcAft>
              <a:buNone/>
            </a:pPr>
            <a:endParaRPr lang="en-US" b="1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1200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D9B77-C038-07B9-030C-435E0F1A6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D5DB9CCE-6CFA-6FE9-1D78-3E9DFFF28FC5}"/>
              </a:ext>
            </a:extLst>
          </p:cNvPr>
          <p:cNvSpPr txBox="1">
            <a:spLocks/>
          </p:cNvSpPr>
          <p:nvPr/>
        </p:nvSpPr>
        <p:spPr>
          <a:xfrm>
            <a:off x="3728155" y="3180317"/>
            <a:ext cx="5110161" cy="50215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ZA" sz="7200" dirty="0">
                <a:solidFill>
                  <a:schemeClr val="accent1"/>
                </a:solidFill>
                <a:latin typeface="Arial Narrow" panose="020B0606020202030204" pitchFamily="34" charset="0"/>
              </a:rPr>
              <a:t>Thank you</a:t>
            </a:r>
          </a:p>
          <a:p>
            <a:pPr marL="0" indent="0">
              <a:spcAft>
                <a:spcPts val="2000"/>
              </a:spcAft>
              <a:buNone/>
            </a:pPr>
            <a:endParaRPr lang="en-ZA" b="1" dirty="0">
              <a:solidFill>
                <a:schemeClr val="accent1"/>
              </a:solidFill>
            </a:endParaRPr>
          </a:p>
          <a:p>
            <a:pPr marL="0" indent="0">
              <a:spcAft>
                <a:spcPts val="2000"/>
              </a:spcAft>
              <a:buNone/>
            </a:pPr>
            <a:endParaRPr lang="en-US" b="1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schemeClr val="accent1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17318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Sales/Revenue Analysis For Bright Coffee Shop for Period 1 Jan 2023-30 June 2023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524708"/>
            <a:ext cx="9372411" cy="38715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This presentation provides an in-depth  review of sales performance across the Bright coffee shops for  the period 1 Jan 2023-30 June 2023. Bright Coffee Shop has generated Total Revenue of  </a:t>
            </a:r>
            <a:r>
              <a:rPr lang="en-ZA" sz="1600" dirty="0"/>
              <a:t>R698 812.33 .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ZA" sz="1600" dirty="0">
                <a:latin typeface="Segoe UI" panose="020B0502040204020203" pitchFamily="34" charset="0"/>
                <a:cs typeface="Segoe UI" panose="020B0502040204020203" pitchFamily="34" charset="0"/>
              </a:rPr>
              <a:t>Location contribution to total Revenue: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en-US" sz="1600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Astoria	                    R232 243.91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Hell's Kitchen	     R236 511.17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r>
              <a:rPr lang="pt-BR" sz="1600" dirty="0">
                <a:latin typeface="Segoe UI" panose="020B0502040204020203" pitchFamily="34" charset="0"/>
                <a:cs typeface="Segoe UI" panose="020B0502040204020203" pitchFamily="34" charset="0"/>
              </a:rPr>
              <a:t>Lower Manhattan  	     R230 057.25  </a:t>
            </a:r>
          </a:p>
          <a:p>
            <a:pPr marL="0" lvl="0" indent="0">
              <a:spcAft>
                <a:spcPts val="600"/>
              </a:spcAft>
              <a:buNone/>
              <a:defRPr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5ED65D95-8DD3-5FEB-87A2-3FE860474C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14176567"/>
              </p:ext>
            </p:extLst>
          </p:nvPr>
        </p:nvGraphicFramePr>
        <p:xfrm>
          <a:off x="4105564" y="287943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Total Revenue Per Location[Jan-Jun]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0" y="1431010"/>
            <a:ext cx="4557164" cy="479088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generated by different Locations in the past 6 months. Hell’s Kitchen has higher revenue followed by Astoria and Lower Manhattan.</a:t>
            </a: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lnSpc>
                <a:spcPts val="1800"/>
              </a:lnSpc>
              <a:spcBef>
                <a:spcPts val="1000"/>
              </a:spcBef>
              <a:spcAft>
                <a:spcPts val="600"/>
              </a:spcAft>
              <a:buNone/>
            </a:pPr>
            <a:endParaRPr lang="en-US" sz="1200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622FC7-792D-2CC1-381E-5E1F40B28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210" y="2187924"/>
            <a:ext cx="6868484" cy="3277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36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Hourly Revenue</a:t>
            </a:r>
            <a:endParaRPr lang="en-US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ontent Placeholder 17"/>
          <p:cNvSpPr txBox="1">
            <a:spLocks/>
          </p:cNvSpPr>
          <p:nvPr/>
        </p:nvSpPr>
        <p:spPr>
          <a:xfrm>
            <a:off x="154385" y="1616442"/>
            <a:ext cx="4185634" cy="14708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This is an hourly revenue per location. Based on the data, the revenue is higher from morning until late afternoon in all  three locations.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solidFill>
                <a:prstClr val="black">
                  <a:lumMod val="75000"/>
                  <a:lumOff val="25000"/>
                </a:prst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cxnSp>
        <p:nvCxnSpPr>
          <p:cNvPr id="20" name="Straight Connector 1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6296866" y="1472431"/>
            <a:ext cx="0" cy="4892634"/>
          </a:xfrm>
          <a:prstGeom prst="line">
            <a:avLst/>
          </a:prstGeom>
          <a:ln w="9525">
            <a:solidFill>
              <a:schemeClr val="bg2">
                <a:lumMod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 descr="Small light blue circle inside a large dark blue circle"/>
          <p:cNvSpPr/>
          <p:nvPr/>
        </p:nvSpPr>
        <p:spPr bwMode="ltGray">
          <a:xfrm>
            <a:off x="8086223" y="2796642"/>
            <a:ext cx="2148929" cy="2101759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E6ED95F-338F-291D-FE31-982D0EC33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9093" y="1423942"/>
            <a:ext cx="7342906" cy="476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8336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Working together in real time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4294967295"/>
          </p:nvPr>
        </p:nvSpPr>
        <p:spPr>
          <a:xfrm>
            <a:off x="541611" y="1431010"/>
            <a:ext cx="4413626" cy="3978275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ts val="1800"/>
              </a:lnSpc>
              <a:spcAft>
                <a:spcPts val="600"/>
              </a:spcAft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Total Revenue generated by different Locations Month on Month. The month-on-month revenue for all locations ranges between R26.000-R56000.The revenue increases gradually from month one until month six.</a:t>
            </a:r>
          </a:p>
        </p:txBody>
      </p:sp>
      <p:grpSp>
        <p:nvGrpSpPr>
          <p:cNvPr id="36" name="Group 35" descr="Small circle with number 2 inside indicating step 2"/>
          <p:cNvGrpSpPr/>
          <p:nvPr/>
        </p:nvGrpSpPr>
        <p:grpSpPr bwMode="blackWhite">
          <a:xfrm>
            <a:off x="4249102" y="4531632"/>
            <a:ext cx="558179" cy="409838"/>
            <a:chOff x="6953426" y="711274"/>
            <a:chExt cx="558179" cy="409838"/>
          </a:xfrm>
        </p:grpSpPr>
        <p:sp>
          <p:nvSpPr>
            <p:cNvPr id="37" name="Oval 36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 descr="Number 2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2</a:t>
              </a:r>
            </a:p>
          </p:txBody>
        </p:sp>
      </p:grpSp>
      <p:sp>
        <p:nvSpPr>
          <p:cNvPr id="43" name="Content Placeholder 17"/>
          <p:cNvSpPr txBox="1">
            <a:spLocks/>
          </p:cNvSpPr>
          <p:nvPr/>
        </p:nvSpPr>
        <p:spPr>
          <a:xfrm>
            <a:off x="4747855" y="4571824"/>
            <a:ext cx="3106367" cy="13240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When other people are in the presentation, a marker shows who is on which slide…</a:t>
            </a:r>
          </a:p>
        </p:txBody>
      </p:sp>
      <p:grpSp>
        <p:nvGrpSpPr>
          <p:cNvPr id="39" name="Group 38" descr="Small circle with number 3 inside  indicating step 3"/>
          <p:cNvGrpSpPr/>
          <p:nvPr/>
        </p:nvGrpSpPr>
        <p:grpSpPr bwMode="blackWhite">
          <a:xfrm>
            <a:off x="7930921" y="4531632"/>
            <a:ext cx="558179" cy="409838"/>
            <a:chOff x="6953426" y="711274"/>
            <a:chExt cx="558179" cy="409838"/>
          </a:xfrm>
        </p:grpSpPr>
        <p:sp>
          <p:nvSpPr>
            <p:cNvPr id="40" name="Oval 39" descr="Small circle"/>
            <p:cNvSpPr/>
            <p:nvPr/>
          </p:nvSpPr>
          <p:spPr bwMode="blackWhite">
            <a:xfrm>
              <a:off x="7025069" y="711274"/>
              <a:ext cx="409838" cy="409838"/>
            </a:xfrm>
            <a:prstGeom prst="ellipse">
              <a:avLst/>
            </a:prstGeom>
            <a:solidFill>
              <a:srgbClr val="D2472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1" name="TextBox 40" descr="Number 3"/>
            <p:cNvSpPr txBox="1"/>
            <p:nvPr/>
          </p:nvSpPr>
          <p:spPr bwMode="blackWhite">
            <a:xfrm>
              <a:off x="6953426" y="727564"/>
              <a:ext cx="5581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bg1"/>
                  </a:solidFill>
                  <a:latin typeface="Segoe UI Semibold" panose="020B0702040204020203" pitchFamily="34" charset="0"/>
                  <a:cs typeface="Segoe UI Semibold" panose="020B0702040204020203" pitchFamily="34" charset="0"/>
                </a:rPr>
                <a:t>3</a:t>
              </a:r>
            </a:p>
          </p:txBody>
        </p:sp>
      </p:grpSp>
      <p:sp>
        <p:nvSpPr>
          <p:cNvPr id="44" name="Content Placeholder 17"/>
          <p:cNvSpPr txBox="1">
            <a:spLocks/>
          </p:cNvSpPr>
          <p:nvPr/>
        </p:nvSpPr>
        <p:spPr>
          <a:xfrm>
            <a:off x="8429668" y="4571824"/>
            <a:ext cx="2658635" cy="6977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…and the part of the slide they're editing.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2DE541-2585-CD8B-3226-94E9A0FF5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9102" y="2103649"/>
            <a:ext cx="7195898" cy="3305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676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Product_Category_Sales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Products category sales in different locations month-on-month. Coffee and tea are the most sold products in all locations.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FE8F2F9-20A5-B80E-8954-8054398442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392" y="2236114"/>
            <a:ext cx="8737600" cy="2922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668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E25012-2982-F677-CF76-680230F4B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4FCA88D-1ABF-1E5A-66CC-97E09F00B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Top 10 Revenue Generating Products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8FE94511-0E82-BC86-2EC5-042B4FA33ED2}"/>
              </a:ext>
            </a:extLst>
          </p:cNvPr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Top 10 revenue generating Products category sales in different locations month-on-month. Coffee and tea are the most sold products in all locations that contribute high revenue.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B0BCF4-A511-4B6A-57E7-EA0932C517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575" y="2283768"/>
            <a:ext cx="7935432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4934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271B4-A22F-7F93-AD1B-B552FAE89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0C7FEAB-F0C2-9F32-56EA-EC4E7B04C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Revenue Based on Time of the day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78567D44-6923-5587-76B0-5C2A6FB69E34}"/>
              </a:ext>
            </a:extLst>
          </p:cNvPr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The revenue is being provided based on the time of the day. Based on the data, more revenue/sales is generated  in the morning.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17B632-A09D-201D-8106-8877C9BDE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762" y="2424072"/>
            <a:ext cx="10797309" cy="3585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0627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8BFA29-9D4F-012B-F6D9-2728B935A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ACB74CF-3F09-9DBD-EA36-1DBD625EF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Segoe UI Light" panose="020B0502040204020203" pitchFamily="34" charset="0"/>
                <a:cs typeface="Segoe UI Light" panose="020B0502040204020203" pitchFamily="34" charset="0"/>
              </a:rPr>
              <a:t>Weekday Vs Weekends Sales Split</a:t>
            </a:r>
          </a:p>
        </p:txBody>
      </p:sp>
      <p:sp>
        <p:nvSpPr>
          <p:cNvPr id="38" name="Content Placeholder 17">
            <a:extLst>
              <a:ext uri="{FF2B5EF4-FFF2-40B4-BE49-F238E27FC236}">
                <a16:creationId xmlns:a16="http://schemas.microsoft.com/office/drawing/2014/main" id="{57A2D623-8186-73B1-D4AB-620F4A01DEF9}"/>
              </a:ext>
            </a:extLst>
          </p:cNvPr>
          <p:cNvSpPr txBox="1">
            <a:spLocks/>
          </p:cNvSpPr>
          <p:nvPr/>
        </p:nvSpPr>
        <p:spPr>
          <a:xfrm>
            <a:off x="541609" y="1296100"/>
            <a:ext cx="5110161" cy="12364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Aft>
                <a:spcPts val="2000"/>
              </a:spcAft>
              <a:buNone/>
            </a:pPr>
            <a:r>
              <a:rPr 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More sales takes place more during the week in comparison to weekends.</a:t>
            </a:r>
          </a:p>
          <a:p>
            <a:pPr marL="0" indent="0">
              <a:spcAft>
                <a:spcPts val="2000"/>
              </a:spcAft>
              <a:buNone/>
            </a:pP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D22247-52E6-74FF-4100-A56CC257E7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676" y="1952419"/>
            <a:ext cx="10726647" cy="295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9248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>
</file>

<file path=ppt/theme/theme1.xml><?xml version="1.0" encoding="utf-8"?>
<a:theme xmlns:a="http://schemas.openxmlformats.org/drawingml/2006/main" name="Cust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108_Win32 v2" id="{08D89365-2E4C-432D-9349-8DF9B80AEEA1}" vid="{010FF314-90DF-4A21-BD0D-ADCBA34234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563EE24-83AF-4B4D-B45B-11D1ECD436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2FC9C26-AD58-4393-99DE-F67958CF6A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A3EE4EA-81C0-48D0-BEBD-A2EFD6B38B4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{FCCF6B32-C867-4858-BB31-43D267D81EA6}tf10001108_win32</Template>
  <TotalTime>99</TotalTime>
  <Words>428</Words>
  <Application>Microsoft Office PowerPoint</Application>
  <PresentationFormat>Widescreen</PresentationFormat>
  <Paragraphs>59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Arial Narrow</vt:lpstr>
      <vt:lpstr>Calibri</vt:lpstr>
      <vt:lpstr>Segoe UI</vt:lpstr>
      <vt:lpstr>Segoe UI Light</vt:lpstr>
      <vt:lpstr>Segoe UI Semibold</vt:lpstr>
      <vt:lpstr>Custom</vt:lpstr>
      <vt:lpstr>Bright Coffee Shop  Sales Data Analysis For Period January 2023-June2023</vt:lpstr>
      <vt:lpstr>Sales/Revenue Analysis For Bright Coffee Shop for Period 1 Jan 2023-30 June 2023</vt:lpstr>
      <vt:lpstr>Total Revenue Per Location[Jan-Jun]</vt:lpstr>
      <vt:lpstr>Hourly Revenue</vt:lpstr>
      <vt:lpstr>Working together in real time</vt:lpstr>
      <vt:lpstr>Product_Category_Sales</vt:lpstr>
      <vt:lpstr>Top 10 Revenue Generating Products</vt:lpstr>
      <vt:lpstr>Revenue Based on Time of the day</vt:lpstr>
      <vt:lpstr>Weekday Vs Weekends Sales Split</vt:lpstr>
      <vt:lpstr>Executive Summary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Fundile Gqwabaza (FNH)</dc:creator>
  <cp:keywords/>
  <cp:lastModifiedBy>Fundile Gqwabaza (FNH)</cp:lastModifiedBy>
  <cp:revision>21</cp:revision>
  <dcterms:created xsi:type="dcterms:W3CDTF">2025-10-25T07:22:03Z</dcterms:created>
  <dcterms:modified xsi:type="dcterms:W3CDTF">2025-10-25T09:01:29Z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