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c27f039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c27f039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6c27f0399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cbd4f08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cbd4f08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6cbd4f08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3453d06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3453d06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93453d065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6c27f039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6c27f039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46c27f039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6baa00cc9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6baa00cc9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46baa00cc9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c27f039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6c27f039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46c27f0399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4fcd6482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4fcd6482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44fcd6482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c27f039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6c27f039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46c27f039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6cbd4f08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6cbd4f08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46cbd4f08c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cbd4f08c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cbd4f08c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46cbd4f08c_0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3742f59e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3742f59e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6cbd4f08c_0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6cbd4f08c_0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46cbd4f08c_0_2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cbd4f08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6cbd4f08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46cbd4f08c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6cbd4f08c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6cbd4f08c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46cbd4f08c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6cbd4f08c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6cbd4f08c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46cbd4f08c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6cbd4f08c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6cbd4f08c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46cbd4f08c_0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6cbd4f08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6cbd4f08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6cbd4f08c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cbd4f08c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cbd4f08c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46cbd4f08c_0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4fcd6482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4fcd6482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44fcd6482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baa00cc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baa00cc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the time I started at Funding Circle, this article by Martin Kleppman was doing the rounds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nd </a:t>
            </a:r>
            <a:endParaRPr/>
          </a:p>
        </p:txBody>
      </p:sp>
      <p:sp>
        <p:nvSpPr>
          <p:cNvPr id="153" name="Google Shape;153;g46baa00cc9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f6d9caee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f6d9caee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There's lots of talks, articles, and even books now that talk about the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systems built this this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3f6d9caee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f6d9cae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3f6d9cae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3f6d9cae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c27f03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c27f03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46c27f039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cbd4f08c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cbd4f08c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6cbd4f08c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c27f039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c27f039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6c27f039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Image Slide">
  <p:cSld name="Title Imag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4878000" y="2610000"/>
            <a:ext cx="6631200" cy="356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1281600" lIns="640800" spcFirstLastPara="1" rIns="640800" wrap="square" tIns="3600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421600" y="5313600"/>
            <a:ext cx="4820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347" y="685800"/>
            <a:ext cx="1622545" cy="544237"/>
          </a:xfrm>
          <a:prstGeom prst="rect">
            <a:avLst/>
          </a:prstGeom>
          <a:noFill/>
          <a:ln>
            <a:noFill/>
          </a:ln>
          <a:effectLst>
            <a:outerShdw blurRad="406400" sx="102000" rotWithShape="0" algn="ctr" sy="102000">
              <a:schemeClr val="dk1">
                <a:alpha val="47843"/>
              </a:schemeClr>
            </a:outerShdw>
          </a:effectLst>
        </p:spPr>
      </p:pic>
      <p:cxnSp>
        <p:nvCxnSpPr>
          <p:cNvPr id="19" name="Google Shape;19;p2"/>
          <p:cNvCxnSpPr/>
          <p:nvPr/>
        </p:nvCxnSpPr>
        <p:spPr>
          <a:xfrm>
            <a:off x="5514779" y="5066029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177200" y="802800"/>
            <a:ext cx="36072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177200" y="4402800"/>
            <a:ext cx="35064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1" name="Google Shape;81;p11"/>
          <p:cNvCxnSpPr/>
          <p:nvPr/>
        </p:nvCxnSpPr>
        <p:spPr>
          <a:xfrm>
            <a:off x="1282642" y="4189546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2" name="Google Shape;8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5799600" y="882000"/>
            <a:ext cx="5367600" cy="50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rgbClr val="4145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5486400" y="950400"/>
            <a:ext cx="5335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4200"/>
              <a:buFont typeface="Arial"/>
              <a:buNone/>
              <a:defRPr b="1" i="0" sz="42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/>
          <p:nvPr>
            <p:ph idx="2" type="pic"/>
          </p:nvPr>
        </p:nvSpPr>
        <p:spPr>
          <a:xfrm>
            <a:off x="684000" y="939600"/>
            <a:ext cx="3736800" cy="497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2"/>
          <p:cNvCxnSpPr/>
          <p:nvPr/>
        </p:nvCxnSpPr>
        <p:spPr>
          <a:xfrm>
            <a:off x="5537200" y="2525695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5436000" y="2761200"/>
            <a:ext cx="51948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556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rgbClr val="4145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3351600" y="2822400"/>
            <a:ext cx="5486400" cy="1034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554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245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3351600" y="4330800"/>
            <a:ext cx="5486400" cy="34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23850" lvl="0" marL="457200" marR="0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-"/>
              <a:defRPr b="0" i="0" sz="1500" u="none" cap="none" strike="noStrike">
                <a:solidFill>
                  <a:srgbClr val="9396A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8" name="Google Shape;98;p13"/>
          <p:cNvCxnSpPr/>
          <p:nvPr/>
        </p:nvCxnSpPr>
        <p:spPr>
          <a:xfrm>
            <a:off x="5821680" y="2568388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3"/>
          <p:cNvSpPr txBox="1"/>
          <p:nvPr/>
        </p:nvSpPr>
        <p:spPr>
          <a:xfrm>
            <a:off x="2755392" y="1767884"/>
            <a:ext cx="6681216" cy="945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sz="5300">
              <a:solidFill>
                <a:srgbClr val="7522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2">
  <p:cSld name="Quote 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type="ctrTitle"/>
          </p:nvPr>
        </p:nvSpPr>
        <p:spPr>
          <a:xfrm>
            <a:off x="493200" y="3481200"/>
            <a:ext cx="4726800" cy="26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00" lIns="457200" spcFirstLastPara="1" rIns="457200" wrap="square" tIns="4572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820800" y="5511600"/>
            <a:ext cx="3866400" cy="312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Open Sans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ld Statement">
  <p:cSld name="Bold Statem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389600" y="2104372"/>
            <a:ext cx="9410400" cy="13912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4200"/>
              <a:buFont typeface="Arial"/>
              <a:buNone/>
              <a:defRPr b="1" i="0" sz="42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5"/>
          <p:cNvCxnSpPr/>
          <p:nvPr/>
        </p:nvCxnSpPr>
        <p:spPr>
          <a:xfrm>
            <a:off x="5818635" y="3628744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Layout">
  <p:cSld name="Closing Layou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587600" y="2008800"/>
            <a:ext cx="3366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4200"/>
              <a:buFont typeface="Arial"/>
              <a:buNone/>
              <a:defRPr b="1" i="0" sz="42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>
            <a:off x="1679888" y="4244936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5799600" y="3470400"/>
            <a:ext cx="6037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6B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42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5799600" y="3945600"/>
            <a:ext cx="6037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6B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2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" type="blank">
  <p:cSld name="BLANK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9245" y="3017520"/>
            <a:ext cx="2453509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8"/>
          <p:cNvCxnSpPr/>
          <p:nvPr/>
        </p:nvCxnSpPr>
        <p:spPr>
          <a:xfrm>
            <a:off x="763543" y="1219282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4878000" y="2610000"/>
            <a:ext cx="6631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81600" lIns="640800" spcFirstLastPara="1" rIns="640800" wrap="square" tIns="3600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5421600" y="5313600"/>
            <a:ext cx="4820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347" y="685800"/>
            <a:ext cx="1622545" cy="544237"/>
          </a:xfrm>
          <a:prstGeom prst="rect">
            <a:avLst/>
          </a:prstGeom>
          <a:noFill/>
          <a:ln>
            <a:noFill/>
          </a:ln>
          <a:effectLst>
            <a:outerShdw blurRad="406400" sx="102000" rotWithShape="0" algn="ctr" sy="102000">
              <a:schemeClr val="dk1">
                <a:alpha val="47843"/>
              </a:schemeClr>
            </a:outerShdw>
          </a:effectLst>
        </p:spPr>
      </p:pic>
      <p:cxnSp>
        <p:nvCxnSpPr>
          <p:cNvPr id="24" name="Google Shape;24;p3"/>
          <p:cNvCxnSpPr/>
          <p:nvPr/>
        </p:nvCxnSpPr>
        <p:spPr>
          <a:xfrm>
            <a:off x="5514779" y="5066029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 Slide">
  <p:cSld name="Title 2 Slide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1670400" y="1134000"/>
            <a:ext cx="8816400" cy="19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1" i="0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670400" y="3477600"/>
            <a:ext cx="88164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1671319" y="3236992"/>
            <a:ext cx="865239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7292" y="5297178"/>
            <a:ext cx="1560963" cy="52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verview">
  <p:cSld name="Overview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587600" y="2008800"/>
            <a:ext cx="3366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4200"/>
              <a:buFont typeface="Arial"/>
              <a:buNone/>
              <a:defRPr b="1" i="0" sz="42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130000" y="1454400"/>
            <a:ext cx="5842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pen Sans"/>
              <a:buNone/>
              <a:defRPr b="0" i="0" sz="1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5"/>
          <p:cNvCxnSpPr/>
          <p:nvPr/>
        </p:nvCxnSpPr>
        <p:spPr>
          <a:xfrm>
            <a:off x="1679888" y="4244936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587600" y="1144800"/>
            <a:ext cx="8820000" cy="30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587600" y="4474800"/>
            <a:ext cx="4820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/>
          <a:lstStyle>
            <a:lvl1pPr indent="-2286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0" i="0" sz="2000" u="none" cap="none" strike="noStrike">
                <a:solidFill>
                  <a:srgbClr val="8B8B8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None/>
              <a:defRPr b="0" i="0" sz="1800" u="none" cap="none" strike="noStrike">
                <a:solidFill>
                  <a:srgbClr val="8B8B8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B8B8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41" name="Google Shape;41;p6"/>
          <p:cNvCxnSpPr/>
          <p:nvPr/>
        </p:nvCxnSpPr>
        <p:spPr>
          <a:xfrm>
            <a:off x="1679888" y="4259224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 and Content">
  <p:cSld name="Title, Sub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87600" y="1436400"/>
            <a:ext cx="10796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763543" y="1219282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87600" y="1828800"/>
            <a:ext cx="90936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763543" y="1219282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8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87388" y="1407600"/>
            <a:ext cx="909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mparison">
  <p:cSld name="Title and 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87600" y="1274400"/>
            <a:ext cx="51588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303600" y="1274400"/>
            <a:ext cx="5202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763543" y="1219282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687388" y="1929600"/>
            <a:ext cx="5159375" cy="4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6303599" y="1929600"/>
            <a:ext cx="520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923" y="6434081"/>
            <a:ext cx="255296" cy="256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0"/>
          <p:cNvCxnSpPr/>
          <p:nvPr/>
        </p:nvCxnSpPr>
        <p:spPr>
          <a:xfrm>
            <a:off x="763543" y="1219282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87388" y="1407600"/>
            <a:ext cx="5159375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6303599" y="1407600"/>
            <a:ext cx="5202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7600" y="1407600"/>
            <a:ext cx="909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-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145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ucidchart.com/documents/edit/ac64c60d-2887-4c10-afae-8214601bf930/1?callback=close&amp;name=slides&amp;callback_type=back&amp;v=1670&amp;s=373.75646636242004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email@fundingcirc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ucidchart.com/documents/edit/ac64c60d-2887-4c10-afae-8214601bf930/2?callback=close&amp;name=slides&amp;callback_type=back&amp;v=1670&amp;s=438.78523991802547" TargetMode="External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" l="0" r="0" t="2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type="ctrTitle"/>
          </p:nvPr>
        </p:nvSpPr>
        <p:spPr>
          <a:xfrm>
            <a:off x="4878000" y="2610000"/>
            <a:ext cx="6631200" cy="356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1281600" lIns="640800" spcFirstLastPara="1" rIns="640800" wrap="square" tIns="36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en-GB"/>
              <a:t>The Test Machine</a:t>
            </a:r>
            <a:endParaRPr b="1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5421600" y="5313600"/>
            <a:ext cx="4820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Open Sans"/>
              <a:buNone/>
            </a:pPr>
            <a:r>
              <a:rPr lang="en-GB"/>
              <a:t>Patterns for testing asynchronous systems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347" y="685800"/>
            <a:ext cx="1622545" cy="544237"/>
          </a:xfrm>
          <a:prstGeom prst="rect">
            <a:avLst/>
          </a:prstGeom>
          <a:noFill/>
          <a:ln>
            <a:noFill/>
          </a:ln>
          <a:effectLst>
            <a:outerShdw blurRad="406400" sx="102000" rotWithShape="0" algn="ctr" sy="102000">
              <a:schemeClr val="dk1">
                <a:alpha val="47843"/>
              </a:schemeClr>
            </a:outerShdw>
          </a:effectLst>
        </p:spPr>
      </p:pic>
      <p:cxnSp>
        <p:nvCxnSpPr>
          <p:cNvPr id="138" name="Google Shape;138;p20"/>
          <p:cNvCxnSpPr/>
          <p:nvPr/>
        </p:nvCxnSpPr>
        <p:spPr>
          <a:xfrm>
            <a:off x="5514779" y="5066029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8918532" y="0"/>
            <a:ext cx="305524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125" y="2054850"/>
            <a:ext cx="8185750" cy="209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9"/>
          <p:cNvCxnSpPr/>
          <p:nvPr/>
        </p:nvCxnSpPr>
        <p:spPr>
          <a:xfrm>
            <a:off x="2761600" y="6052425"/>
            <a:ext cx="1473000" cy="14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In-Memory Test </a:t>
            </a:r>
            <a:r>
              <a:rPr lang="en-GB"/>
              <a:t>Services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4">
            <a:alphaModFix/>
          </a:blip>
          <a:srcRect b="0" l="53190" r="0" t="0"/>
          <a:stretch/>
        </p:blipFill>
        <p:spPr>
          <a:xfrm>
            <a:off x="9665625" y="410400"/>
            <a:ext cx="13376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Topics, Tables</a:t>
            </a:r>
            <a:endParaRPr/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650" y="2248575"/>
            <a:ext cx="84010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4">
            <a:alphaModFix/>
          </a:blip>
          <a:srcRect b="0" l="0" r="49969" t="0"/>
          <a:stretch/>
        </p:blipFill>
        <p:spPr>
          <a:xfrm>
            <a:off x="9754900" y="577313"/>
            <a:ext cx="14296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with-fixtures</a:t>
            </a:r>
            <a:endParaRPr/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0" y="1404775"/>
            <a:ext cx="67437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0" l="0" r="49969" t="0"/>
          <a:stretch/>
        </p:blipFill>
        <p:spPr>
          <a:xfrm>
            <a:off x="9754900" y="577313"/>
            <a:ext cx="14296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0" y="3881275"/>
            <a:ext cx="9697350" cy="20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1389600" y="2104372"/>
            <a:ext cx="9410400" cy="139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TopologyTestDriver</a:t>
            </a:r>
            <a:endParaRPr/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7" name="Google Shape;247;p33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687600" y="1274400"/>
            <a:ext cx="5158800" cy="65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 Test</a:t>
            </a:r>
            <a:endParaRPr/>
          </a:p>
        </p:txBody>
      </p:sp>
      <p:sp>
        <p:nvSpPr>
          <p:cNvPr id="249" name="Google Shape;249;p33"/>
          <p:cNvSpPr txBox="1"/>
          <p:nvPr>
            <p:ph idx="2" type="body"/>
          </p:nvPr>
        </p:nvSpPr>
        <p:spPr>
          <a:xfrm>
            <a:off x="6303600" y="1274400"/>
            <a:ext cx="5202000" cy="65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Test Runner</a:t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00" y="2484525"/>
            <a:ext cx="4542326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400" y="2484525"/>
            <a:ext cx="4729221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 rotWithShape="1">
          <a:blip r:embed="rId5">
            <a:alphaModFix/>
          </a:blip>
          <a:srcRect b="0" l="0" r="49969" t="0"/>
          <a:stretch/>
        </p:blipFill>
        <p:spPr>
          <a:xfrm>
            <a:off x="9754900" y="577313"/>
            <a:ext cx="14296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389600" y="2104372"/>
            <a:ext cx="9410400" cy="139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Definitions</a:t>
            </a:r>
            <a:endParaRPr/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#1 (imperative)</a:t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75" y="1543050"/>
            <a:ext cx="763905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 rotWithShape="1">
          <a:blip r:embed="rId4">
            <a:alphaModFix/>
          </a:blip>
          <a:srcRect b="0" l="53190" r="0" t="0"/>
          <a:stretch/>
        </p:blipFill>
        <p:spPr>
          <a:xfrm>
            <a:off x="9665625" y="410400"/>
            <a:ext cx="13376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1389600" y="2104372"/>
            <a:ext cx="9410400" cy="139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Asynchronous System?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Asynchronous Tests!</a:t>
            </a:r>
            <a:endParaRPr/>
          </a:p>
        </p:txBody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#2 (</a:t>
            </a:r>
            <a:r>
              <a:rPr lang="en-GB"/>
              <a:t>declarative</a:t>
            </a:r>
            <a:r>
              <a:rPr lang="en-GB"/>
              <a:t>)</a:t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975" y="1534238"/>
            <a:ext cx="7685475" cy="37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 rotWithShape="1">
          <a:blip r:embed="rId4">
            <a:alphaModFix/>
          </a:blip>
          <a:srcRect b="0" l="0" r="49969" t="0"/>
          <a:stretch/>
        </p:blipFill>
        <p:spPr>
          <a:xfrm>
            <a:off x="9754900" y="577313"/>
            <a:ext cx="14296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+ Hammock Time</a:t>
            </a:r>
            <a:endParaRPr/>
          </a:p>
        </p:txBody>
      </p:sp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475" y="2100263"/>
            <a:ext cx="64008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1"/>
          <p:cNvCxnSpPr/>
          <p:nvPr/>
        </p:nvCxnSpPr>
        <p:spPr>
          <a:xfrm>
            <a:off x="1679888" y="4244936"/>
            <a:ext cx="548640" cy="0"/>
          </a:xfrm>
          <a:prstGeom prst="straightConnector1">
            <a:avLst/>
          </a:prstGeom>
          <a:noFill/>
          <a:ln cap="flat" cmpd="sng" w="38100">
            <a:solidFill>
              <a:srgbClr val="FF6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1"/>
          <p:cNvSpPr txBox="1"/>
          <p:nvPr>
            <p:ph type="title"/>
          </p:nvPr>
        </p:nvSpPr>
        <p:spPr>
          <a:xfrm>
            <a:off x="1587600" y="2008800"/>
            <a:ext cx="3366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4200"/>
              <a:buFont typeface="Arial"/>
              <a:buNone/>
            </a:pPr>
            <a:r>
              <a:rPr b="1" i="0" lang="en-GB" sz="42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4200" u="none" cap="none" strike="noStrike">
              <a:solidFill>
                <a:srgbClr val="752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130000" y="1454400"/>
            <a:ext cx="5842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Open Sans"/>
              <a:buNone/>
            </a:pPr>
            <a:r>
              <a:rPr lang="en-GB"/>
              <a:t>Event Backbone at Funding Circle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Open Sans"/>
              <a:buNone/>
            </a:pPr>
            <a:r>
              <a:rPr lang="en-GB"/>
              <a:t>Lessons Learned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Open Sans"/>
              <a:buNone/>
            </a:pPr>
            <a:r>
              <a:rPr lang="en-GB"/>
              <a:t>The Test Machine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Open Sans"/>
              <a:buNone/>
            </a:pPr>
            <a:r>
              <a:rPr lang="en-GB"/>
              <a:t>Questions?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45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177200" y="802800"/>
            <a:ext cx="36072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3300"/>
              <a:buFont typeface="Arial"/>
              <a:buNone/>
            </a:pPr>
            <a:r>
              <a:rPr lang="en-GB"/>
              <a:t>The Test Machine </a:t>
            </a:r>
            <a:endParaRPr b="1" i="0" sz="3300" u="none" cap="none" strike="noStrike">
              <a:solidFill>
                <a:srgbClr val="752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9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9" name="Google Shape;299;p39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45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400" y="1638350"/>
            <a:ext cx="4746707" cy="3429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Commands</a:t>
            </a:r>
            <a:endParaRPr/>
          </a:p>
        </p:txBody>
      </p:sp>
      <p:sp>
        <p:nvSpPr>
          <p:cNvPr id="307" name="Google Shape;307;p40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925" y="2555450"/>
            <a:ext cx="5772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1389600" y="2104372"/>
            <a:ext cx="9410400" cy="139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code is data too!</a:t>
            </a:r>
            <a:endParaRPr/>
          </a:p>
        </p:txBody>
      </p:sp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2" name="Google Shape;3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25" y="1796588"/>
            <a:ext cx="7685475" cy="37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all data!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“Full-Stack Test” Distilled</a:t>
            </a:r>
            <a:endParaRPr/>
          </a:p>
        </p:txBody>
      </p:sp>
      <p:sp>
        <p:nvSpPr>
          <p:cNvPr id="330" name="Google Shape;330;p43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340650"/>
            <a:ext cx="86868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 familiar?</a:t>
            </a:r>
            <a:endParaRPr/>
          </a:p>
        </p:txBody>
      </p:sp>
      <p:sp>
        <p:nvSpPr>
          <p:cNvPr id="338" name="Google Shape;338;p44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687600" y="1274400"/>
            <a:ext cx="5158800" cy="65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Unit Test</a:t>
            </a:r>
            <a:endParaRPr/>
          </a:p>
        </p:txBody>
      </p:sp>
      <p:sp>
        <p:nvSpPr>
          <p:cNvPr id="340" name="Google Shape;340;p44"/>
          <p:cNvSpPr txBox="1"/>
          <p:nvPr>
            <p:ph idx="2" type="body"/>
          </p:nvPr>
        </p:nvSpPr>
        <p:spPr>
          <a:xfrm>
            <a:off x="6303600" y="1274400"/>
            <a:ext cx="5202000" cy="65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Full-Stack Test</a:t>
            </a:r>
            <a:endParaRPr/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00" y="2430750"/>
            <a:ext cx="5289225" cy="26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00" y="2430750"/>
            <a:ext cx="5512500" cy="29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in Software Testing</a:t>
            </a:r>
            <a:endParaRPr/>
          </a:p>
        </p:txBody>
      </p:sp>
      <p:sp>
        <p:nvSpPr>
          <p:cNvPr id="349" name="Google Shape;349;p45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50" y="1481475"/>
            <a:ext cx="9942825" cy="40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/>
          <p:nvPr/>
        </p:nvSpPr>
        <p:spPr>
          <a:xfrm>
            <a:off x="1089300" y="5484750"/>
            <a:ext cx="8806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--Kaner &amp; Bach (Lessons Learned in Software Testing, Wiley, 2001)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via </a:t>
            </a:r>
            <a:r>
              <a:rPr lang="en-GB"/>
              <a:t>https://medium.com/@copyconstruct/testing-microservices-the-sane-way-9bb31d158c16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Transports</a:t>
            </a:r>
            <a:endParaRPr/>
          </a:p>
        </p:txBody>
      </p:sp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687388" y="1407600"/>
            <a:ext cx="5159400" cy="480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SzPts val="3600"/>
              <a:buChar char="•"/>
            </a:pPr>
            <a:r>
              <a:rPr lang="en-GB" sz="3600">
                <a:solidFill>
                  <a:schemeClr val="accent1"/>
                </a:solidFill>
              </a:rPr>
              <a:t>Identity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GB" sz="3600"/>
              <a:t>TopologyTestDriver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GB" sz="3600"/>
              <a:t>Kafka (direct)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GB" sz="3600"/>
              <a:t>Kafka (remote via rest proxy)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1587600" y="1144800"/>
            <a:ext cx="8820000" cy="30204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lang="en-GB"/>
              <a:t>Don’t hope that events will turn out the way you want, welcome events in whichever way they happen: this is the path to </a:t>
            </a:r>
            <a:r>
              <a:rPr lang="en-GB" strike="sngStrike"/>
              <a:t>peace </a:t>
            </a:r>
            <a:r>
              <a:rPr lang="en-GB"/>
              <a:t>reliable tests”</a:t>
            </a:r>
            <a:endParaRPr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1587600" y="4474800"/>
            <a:ext cx="7591800" cy="579600"/>
          </a:xfrm>
          <a:prstGeom prst="rect">
            <a:avLst/>
          </a:prstGeom>
        </p:spPr>
        <p:txBody>
          <a:bodyPr anchorCtr="0" anchor="t" bIns="45700" lIns="90000" spcFirstLastPara="1" rIns="90000" wrap="square" tIns="457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(with apologies to)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-- </a:t>
            </a:r>
            <a:r>
              <a:rPr lang="en-GB"/>
              <a:t>Epictetus</a:t>
            </a:r>
            <a:r>
              <a:rPr lang="en-GB"/>
              <a:t> (https://twitter.com/dailystoic/status/1041346154435207168)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1587600" y="2008800"/>
            <a:ext cx="3366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4200"/>
              <a:buFont typeface="Arial"/>
              <a:buNone/>
            </a:pPr>
            <a:r>
              <a:rPr b="1" i="0" lang="en-GB" sz="4200" u="none" cap="none" strike="noStrike">
                <a:solidFill>
                  <a:srgbClr val="75227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4200" u="none" cap="none" strike="noStrike">
              <a:solidFill>
                <a:srgbClr val="752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8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8"/>
          <p:cNvSpPr txBox="1"/>
          <p:nvPr>
            <p:ph idx="1" type="body"/>
          </p:nvPr>
        </p:nvSpPr>
        <p:spPr>
          <a:xfrm>
            <a:off x="5799600" y="3470400"/>
            <a:ext cx="6037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6B00"/>
              </a:buClr>
              <a:buSzPts val="1600"/>
              <a:buFont typeface="Arial"/>
              <a:buNone/>
            </a:pPr>
            <a:r>
              <a:rPr lang="en-GB"/>
              <a:t>Andy Chambers</a:t>
            </a:r>
            <a:endParaRPr b="1" i="0" sz="1600" u="none" cap="none" strike="noStrike">
              <a:solidFill>
                <a:srgbClr val="4245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8"/>
          <p:cNvSpPr txBox="1"/>
          <p:nvPr>
            <p:ph idx="2" type="body"/>
          </p:nvPr>
        </p:nvSpPr>
        <p:spPr>
          <a:xfrm>
            <a:off x="5799600" y="3945600"/>
            <a:ext cx="6037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6B00"/>
              </a:buClr>
              <a:buSzPts val="1600"/>
              <a:buFont typeface="Arial"/>
              <a:buNone/>
            </a:pPr>
            <a:r>
              <a:rPr lang="en-GB"/>
              <a:t>Software Engineer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6B00"/>
              </a:buClr>
              <a:buSzPts val="16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achambers@fundingcircle.com</a:t>
            </a:r>
            <a:endParaRPr b="0" i="0" sz="1600" u="none" cap="none" strike="noStrike">
              <a:solidFill>
                <a:srgbClr val="4245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6B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24554"/>
                </a:solidFill>
                <a:latin typeface="Roboto"/>
                <a:ea typeface="Roboto"/>
                <a:cs typeface="Roboto"/>
                <a:sym typeface="Roboto"/>
              </a:rPr>
              <a:t>71 Queen Victoria Street, London. EC4V 4AY</a:t>
            </a:r>
            <a:endParaRPr b="0" i="0" sz="1600" u="none" cap="none" strike="noStrike">
              <a:solidFill>
                <a:srgbClr val="4245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8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45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389600" y="2104372"/>
            <a:ext cx="9410400" cy="139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“Turning the database inside out”</a:t>
            </a:r>
            <a:endParaRPr/>
          </a:p>
        </p:txBody>
      </p:sp>
      <p:sp>
        <p:nvSpPr>
          <p:cNvPr id="156" name="Google Shape;156;p22"/>
          <p:cNvSpPr txBox="1"/>
          <p:nvPr>
            <p:ph idx="4294967295" type="body"/>
          </p:nvPr>
        </p:nvSpPr>
        <p:spPr>
          <a:xfrm>
            <a:off x="1587600" y="4474800"/>
            <a:ext cx="8154600" cy="57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-- Martin Kleppmann (https://www.confluent.io/blog/turning-the-database-inside-out-with-apache-samza/)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1587600" y="1144800"/>
            <a:ext cx="8820000" cy="30204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“Capture all the changes as a sequence of events”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1587600" y="4474800"/>
            <a:ext cx="6711900" cy="579600"/>
          </a:xfrm>
          <a:prstGeom prst="rect">
            <a:avLst/>
          </a:prstGeom>
        </p:spPr>
        <p:txBody>
          <a:bodyPr anchorCtr="0" anchor="t" bIns="45700" lIns="90000" spcFirstLastPara="1" rIns="90000" wrap="square" tIns="457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--Martin Fowler (https://martinfowler.com/eaaDev/EventSourcing.html)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27D"/>
              </a:buClr>
              <a:buSzPts val="3300"/>
              <a:buFont typeface="Arial"/>
              <a:buNone/>
            </a:pPr>
            <a:r>
              <a:rPr lang="en-GB"/>
              <a:t>Event Backbone</a:t>
            </a:r>
            <a:endParaRPr b="1" i="0" sz="3300" u="none" cap="none" strike="noStrike">
              <a:solidFill>
                <a:srgbClr val="752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>
            <p:ph idx="11" type="ftr"/>
          </p:nvPr>
        </p:nvSpPr>
        <p:spPr>
          <a:xfrm>
            <a:off x="687600" y="6433200"/>
            <a:ext cx="103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45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75" y="1657100"/>
            <a:ext cx="96012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1587600" y="2008800"/>
            <a:ext cx="3366000" cy="215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0" name="Google Shape;180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150" y="703663"/>
            <a:ext cx="5572573" cy="545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587600" y="1144800"/>
            <a:ext cx="8820000" cy="30204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587600" y="4474800"/>
            <a:ext cx="4820400" cy="579600"/>
          </a:xfrm>
          <a:prstGeom prst="rect">
            <a:avLst/>
          </a:prstGeom>
        </p:spPr>
        <p:txBody>
          <a:bodyPr anchorCtr="0" anchor="t" bIns="45700" lIns="90000" spcFirstLastPara="1" rIns="90000" wrap="square" tIns="457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Notes from the trenches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687600" y="410400"/>
            <a:ext cx="10821600" cy="67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testing primitives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025" y="1619550"/>
            <a:ext cx="7580100" cy="3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 rotWithShape="1">
          <a:blip r:embed="rId4">
            <a:alphaModFix/>
          </a:blip>
          <a:srcRect b="0" l="0" r="49969" t="0"/>
          <a:stretch/>
        </p:blipFill>
        <p:spPr>
          <a:xfrm>
            <a:off x="9754900" y="577313"/>
            <a:ext cx="14296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1389600" y="2104372"/>
            <a:ext cx="9410400" cy="139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</a:t>
            </a:r>
            <a:r>
              <a:rPr lang="en-GB"/>
              <a:t>Fixtures?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11525541" y="6433200"/>
            <a:ext cx="507600" cy="30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Funding_Circle_palette">
      <a:dk1>
        <a:srgbClr val="262838"/>
      </a:dk1>
      <a:lt1>
        <a:srgbClr val="FFFFFF"/>
      </a:lt1>
      <a:dk2>
        <a:srgbClr val="F7F7FE"/>
      </a:dk2>
      <a:lt2>
        <a:srgbClr val="9396A7"/>
      </a:lt2>
      <a:accent1>
        <a:srgbClr val="414554"/>
      </a:accent1>
      <a:accent2>
        <a:srgbClr val="009BDE"/>
      </a:accent2>
      <a:accent3>
        <a:srgbClr val="34B576"/>
      </a:accent3>
      <a:accent4>
        <a:srgbClr val="A95BA6"/>
      </a:accent4>
      <a:accent5>
        <a:srgbClr val="FF6B00"/>
      </a:accent5>
      <a:accent6>
        <a:srgbClr val="FFCD00"/>
      </a:accent6>
      <a:hlink>
        <a:srgbClr val="009BDE"/>
      </a:hlink>
      <a:folHlink>
        <a:srgbClr val="6FC5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