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329" r:id="rId3"/>
    <p:sldId id="322" r:id="rId4"/>
    <p:sldId id="323" r:id="rId5"/>
    <p:sldId id="324" r:id="rId6"/>
    <p:sldId id="325" r:id="rId7"/>
    <p:sldId id="326" r:id="rId8"/>
    <p:sldId id="279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C96FF7C-10B5-4ABA-9BCD-128AAC2C704F}">
  <a:tblStyle styleId="{EC96FF7C-10B5-4ABA-9BCD-128AAC2C704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743" autoAdjust="0"/>
  </p:normalViewPr>
  <p:slideViewPr>
    <p:cSldViewPr>
      <p:cViewPr varScale="1">
        <p:scale>
          <a:sx n="148" d="100"/>
          <a:sy n="148" d="100"/>
        </p:scale>
        <p:origin x="543" y="6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089DE82B-723B-4626-AFFD-A00DCC72537B}"/>
    <pc:docChg chg="addSld modSld">
      <pc:chgData name="" userId="" providerId="" clId="Web-{089DE82B-723B-4626-AFFD-A00DCC72537B}" dt="2018-05-29T20:07:42.025" v="71" actId="20577"/>
      <pc:docMkLst>
        <pc:docMk/>
      </pc:docMkLst>
      <pc:sldChg chg="modSp">
        <pc:chgData name="" userId="" providerId="" clId="Web-{089DE82B-723B-4626-AFFD-A00DCC72537B}" dt="2018-05-29T20:05:32.226" v="49" actId="20577"/>
        <pc:sldMkLst>
          <pc:docMk/>
          <pc:sldMk cId="3917360602" sldId="319"/>
        </pc:sldMkLst>
        <pc:spChg chg="mod">
          <ac:chgData name="" userId="" providerId="" clId="Web-{089DE82B-723B-4626-AFFD-A00DCC72537B}" dt="2018-05-29T20:05:32.226" v="49" actId="20577"/>
          <ac:spMkLst>
            <pc:docMk/>
            <pc:sldMk cId="3917360602" sldId="319"/>
            <ac:spMk id="4" creationId="{00000000-0000-0000-0000-000000000000}"/>
          </ac:spMkLst>
        </pc:spChg>
      </pc:sldChg>
      <pc:sldChg chg="modSp add replId">
        <pc:chgData name="" userId="" providerId="" clId="Web-{089DE82B-723B-4626-AFFD-A00DCC72537B}" dt="2018-05-29T20:07:42.025" v="71" actId="20577"/>
        <pc:sldMkLst>
          <pc:docMk/>
          <pc:sldMk cId="644023257" sldId="320"/>
        </pc:sldMkLst>
        <pc:spChg chg="mod">
          <ac:chgData name="" userId="" providerId="" clId="Web-{089DE82B-723B-4626-AFFD-A00DCC72537B}" dt="2018-05-29T20:07:42.025" v="71" actId="20577"/>
          <ac:spMkLst>
            <pc:docMk/>
            <pc:sldMk cId="644023257" sldId="320"/>
            <ac:spMk id="4" creationId="{00000000-0000-0000-0000-000000000000}"/>
          </ac:spMkLst>
        </pc:spChg>
      </pc:sldChg>
    </pc:docChg>
  </pc:docChgLst>
  <pc:docChgLst>
    <pc:chgData clId="Web-{43CDF77B-3857-469D-9970-96717E47A944}"/>
    <pc:docChg chg="modSld">
      <pc:chgData name="" userId="" providerId="" clId="Web-{43CDF77B-3857-469D-9970-96717E47A944}" dt="2018-04-12T14:04:12.730" v="34"/>
      <pc:docMkLst>
        <pc:docMk/>
      </pc:docMkLst>
      <pc:sldChg chg="modSp">
        <pc:chgData name="" userId="" providerId="" clId="Web-{43CDF77B-3857-469D-9970-96717E47A944}" dt="2018-04-12T14:04:12.730" v="34"/>
        <pc:sldMkLst>
          <pc:docMk/>
          <pc:sldMk cId="2058157860" sldId="311"/>
        </pc:sldMkLst>
        <pc:spChg chg="mod">
          <ac:chgData name="" userId="" providerId="" clId="Web-{43CDF77B-3857-469D-9970-96717E47A944}" dt="2018-04-12T14:04:12.730" v="34"/>
          <ac:spMkLst>
            <pc:docMk/>
            <pc:sldMk cId="2058157860" sldId="311"/>
            <ac:spMk id="4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0865620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49718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53757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97486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52143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57807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14776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Shape 3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22222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-11025" y="-11025"/>
            <a:ext cx="9144000" cy="5143500"/>
          </a:xfrm>
          <a:prstGeom prst="rect">
            <a:avLst/>
          </a:prstGeom>
          <a:solidFill>
            <a:srgbClr val="222222">
              <a:alpha val="64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5086350" y="-38100"/>
            <a:ext cx="4114800" cy="5219700"/>
          </a:xfrm>
          <a:custGeom>
            <a:avLst/>
            <a:gdLst/>
            <a:ahLst/>
            <a:cxnLst/>
            <a:rect l="0" t="0" r="0" b="0"/>
            <a:pathLst>
              <a:path w="164592" h="208788" extrusionOk="0">
                <a:moveTo>
                  <a:pt x="0" y="1524"/>
                </a:moveTo>
                <a:lnTo>
                  <a:pt x="107442" y="208788"/>
                </a:lnTo>
                <a:lnTo>
                  <a:pt x="164592" y="208788"/>
                </a:lnTo>
                <a:lnTo>
                  <a:pt x="164592" y="0"/>
                </a:lnTo>
                <a:close/>
              </a:path>
            </a:pathLst>
          </a:custGeom>
          <a:solidFill>
            <a:srgbClr val="FF8700">
              <a:alpha val="85380"/>
            </a:srgbClr>
          </a:solidFill>
          <a:ln>
            <a:noFill/>
          </a:ln>
        </p:spPr>
      </p:sp>
      <p:sp>
        <p:nvSpPr>
          <p:cNvPr id="12" name="Shape 12"/>
          <p:cNvSpPr/>
          <p:nvPr/>
        </p:nvSpPr>
        <p:spPr>
          <a:xfrm flipH="1">
            <a:off x="-418950" y="4394400"/>
            <a:ext cx="8172300" cy="749100"/>
          </a:xfrm>
          <a:prstGeom prst="parallelogram">
            <a:avLst>
              <a:gd name="adj" fmla="val 51542"/>
            </a:avLst>
          </a:prstGeom>
          <a:solidFill>
            <a:srgbClr val="FFFFFF">
              <a:alpha val="17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13" name="Shape 13"/>
          <p:cNvSpPr/>
          <p:nvPr/>
        </p:nvSpPr>
        <p:spPr>
          <a:xfrm flipH="1">
            <a:off x="1028475" y="4166400"/>
            <a:ext cx="8369700" cy="228000"/>
          </a:xfrm>
          <a:prstGeom prst="parallelogram">
            <a:avLst>
              <a:gd name="adj" fmla="val 51542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1028475" y="0"/>
            <a:ext cx="5238600" cy="4020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-55075" y="-38100"/>
            <a:ext cx="3312625" cy="5214650"/>
          </a:xfrm>
          <a:custGeom>
            <a:avLst/>
            <a:gdLst/>
            <a:ahLst/>
            <a:cxnLst/>
            <a:rect l="0" t="0" r="0" b="0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42" name="Shape 42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Shape 43"/>
          <p:cNvSpPr/>
          <p:nvPr/>
        </p:nvSpPr>
        <p:spPr>
          <a:xfrm flipH="1">
            <a:off x="472134" y="-9525"/>
            <a:ext cx="518400" cy="749100"/>
          </a:xfrm>
          <a:prstGeom prst="parallelogram">
            <a:avLst>
              <a:gd name="adj" fmla="val 75009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Shape 44"/>
          <p:cNvSpPr/>
          <p:nvPr/>
        </p:nvSpPr>
        <p:spPr>
          <a:xfrm flipH="1">
            <a:off x="742953" y="272850"/>
            <a:ext cx="75057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Shape 45"/>
          <p:cNvSpPr/>
          <p:nvPr/>
        </p:nvSpPr>
        <p:spPr>
          <a:xfrm flipH="1">
            <a:off x="7861618" y="272850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Shape 46"/>
          <p:cNvSpPr/>
          <p:nvPr/>
        </p:nvSpPr>
        <p:spPr>
          <a:xfrm flipH="1">
            <a:off x="990375" y="4925850"/>
            <a:ext cx="8369700" cy="2280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1101375" y="1311550"/>
            <a:ext cx="3681900" cy="3537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SzPts val="2600"/>
              <a:buChar char="▸"/>
              <a:defRPr sz="2600"/>
            </a:lvl1pPr>
            <a:lvl2pPr marL="914400" lvl="1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2pPr>
            <a:lvl3pPr marL="1371600" lvl="2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3pPr>
            <a:lvl4pPr marL="1828800" lvl="3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4pPr>
            <a:lvl5pPr marL="2286000" lvl="4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5pPr>
            <a:lvl6pPr marL="2743200" lvl="5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6pPr>
            <a:lvl7pPr marL="3200400" lvl="6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7pPr>
            <a:lvl8pPr marL="3657600" lvl="7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8pPr>
            <a:lvl9pPr marL="4114800" lvl="8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2"/>
          </p:nvPr>
        </p:nvSpPr>
        <p:spPr>
          <a:xfrm>
            <a:off x="5004949" y="1311550"/>
            <a:ext cx="3681900" cy="3537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SzPts val="2600"/>
              <a:buChar char="▸"/>
              <a:defRPr sz="2600"/>
            </a:lvl1pPr>
            <a:lvl2pPr marL="914400" lvl="1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2pPr>
            <a:lvl3pPr marL="1371600" lvl="2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3pPr>
            <a:lvl4pPr marL="1828800" lvl="3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4pPr>
            <a:lvl5pPr marL="2286000" lvl="4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5pPr>
            <a:lvl6pPr marL="2743200" lvl="5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6pPr>
            <a:lvl7pPr marL="3200400" lvl="6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7pPr>
            <a:lvl8pPr marL="3657600" lvl="7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8pPr>
            <a:lvl9pPr marL="4114800" lvl="8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inverted">
  <p:cSld name="BLANK_1">
    <p:bg>
      <p:bgPr>
        <a:solidFill>
          <a:srgbClr val="22222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/>
        </p:nvSpPr>
        <p:spPr>
          <a:xfrm>
            <a:off x="-55075" y="-38100"/>
            <a:ext cx="3312625" cy="5214650"/>
          </a:xfrm>
          <a:custGeom>
            <a:avLst/>
            <a:gdLst/>
            <a:ahLst/>
            <a:cxnLst/>
            <a:rect l="0" t="0" r="0" b="0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</p:sp>
      <p:sp>
        <p:nvSpPr>
          <p:cNvPr id="97" name="Shape 97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 flipH="1">
            <a:off x="472134" y="-9525"/>
            <a:ext cx="518400" cy="749100"/>
          </a:xfrm>
          <a:prstGeom prst="parallelogram">
            <a:avLst>
              <a:gd name="adj" fmla="val 75009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Shape 99"/>
          <p:cNvSpPr/>
          <p:nvPr/>
        </p:nvSpPr>
        <p:spPr>
          <a:xfrm flipH="1">
            <a:off x="990375" y="4925850"/>
            <a:ext cx="8369700" cy="2280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04900" y="1200150"/>
            <a:ext cx="75819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rgbClr val="FF8700"/>
              </a:buClr>
              <a:buSzPts val="3000"/>
              <a:buFont typeface="Roboto"/>
              <a:buChar char="▸"/>
              <a:defRPr sz="30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Roboto"/>
              <a:buChar char="▹"/>
              <a:defRPr sz="24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Roboto"/>
              <a:buChar char="▹"/>
              <a:defRPr sz="24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buNone/>
              <a:defRPr sz="1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buNone/>
              <a:defRPr sz="1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buNone/>
              <a:defRPr sz="1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buNone/>
              <a:defRPr sz="1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buNone/>
              <a:defRPr sz="1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buNone/>
              <a:defRPr sz="1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buNone/>
              <a:defRPr sz="1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buNone/>
              <a:defRPr sz="1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8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mailto:datascienceoilgas@gmail.com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05"/>
          <p:cNvSpPr txBox="1">
            <a:spLocks/>
          </p:cNvSpPr>
          <p:nvPr/>
        </p:nvSpPr>
        <p:spPr>
          <a:xfrm>
            <a:off x="632460" y="590550"/>
            <a:ext cx="8511540" cy="4061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Dosis"/>
              <a:buNone/>
              <a:defRPr sz="52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Dosis"/>
              <a:buNone/>
              <a:defRPr sz="52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Dosis"/>
              <a:buNone/>
              <a:defRPr sz="52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Dosis"/>
              <a:buNone/>
              <a:defRPr sz="52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Dosis"/>
              <a:buNone/>
              <a:defRPr sz="52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Dosis"/>
              <a:buNone/>
              <a:defRPr sz="52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Dosis"/>
              <a:buNone/>
              <a:defRPr sz="52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Dosis"/>
              <a:buNone/>
              <a:defRPr sz="52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Dosis"/>
              <a:buNone/>
              <a:defRPr sz="52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UNTAPPED Energy 2018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4000" dirty="0">
                <a:solidFill>
                  <a:schemeClr val="bg1"/>
                </a:solidFill>
              </a:rPr>
              <a:t>test for GIT collaboration</a:t>
            </a:r>
          </a:p>
          <a:p>
            <a:r>
              <a:rPr lang="en-US" sz="4000" dirty="0">
                <a:solidFill>
                  <a:schemeClr val="bg1"/>
                </a:solidFill>
              </a:rPr>
              <a:t>Collaboration test for GIT</a:t>
            </a:r>
            <a:br>
              <a:rPr lang="en-US" sz="4000" dirty="0">
                <a:solidFill>
                  <a:schemeClr val="bg1"/>
                </a:solidFill>
              </a:rPr>
            </a:br>
            <a:br>
              <a:rPr lang="en-US" sz="4000" dirty="0">
                <a:solidFill>
                  <a:schemeClr val="bg1"/>
                </a:solidFill>
              </a:rPr>
            </a:br>
            <a:r>
              <a:rPr lang="en-US" sz="4000" dirty="0" err="1">
                <a:solidFill>
                  <a:schemeClr val="bg1"/>
                </a:solidFill>
              </a:rPr>
              <a:t>Datathon</a:t>
            </a:r>
            <a:r>
              <a:rPr lang="en-US" sz="4000" dirty="0">
                <a:solidFill>
                  <a:schemeClr val="bg1"/>
                </a:solidFill>
              </a:rPr>
              <a:t> Workshop</a:t>
            </a:r>
          </a:p>
          <a:p>
            <a:r>
              <a:rPr lang="en-US" sz="4000" dirty="0">
                <a:solidFill>
                  <a:schemeClr val="bg1"/>
                </a:solidFill>
              </a:rPr>
              <a:t>Presented by Geoff </a:t>
            </a:r>
            <a:r>
              <a:rPr lang="en-US" sz="4000" dirty="0" err="1">
                <a:solidFill>
                  <a:schemeClr val="bg1"/>
                </a:solidFill>
              </a:rPr>
              <a:t>Zakaib</a:t>
            </a:r>
            <a:br>
              <a:rPr lang="en-US" sz="4000" dirty="0">
                <a:solidFill>
                  <a:schemeClr val="tx1"/>
                </a:solidFill>
              </a:rPr>
            </a:br>
            <a:endParaRPr lang="en-US" sz="4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DATATHON BASICS</a:t>
            </a:r>
            <a:endParaRPr dirty="0"/>
          </a:p>
        </p:txBody>
      </p:sp>
      <p:sp>
        <p:nvSpPr>
          <p:cNvPr id="114" name="Shape 114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1143000" y="1123950"/>
            <a:ext cx="7620000" cy="3537900"/>
          </a:xfrm>
        </p:spPr>
        <p:txBody>
          <a:bodyPr/>
          <a:lstStyle/>
          <a:p>
            <a:r>
              <a:rPr lang="en-US" dirty="0"/>
              <a:t>What is a Datathon?</a:t>
            </a:r>
          </a:p>
          <a:p>
            <a:pPr marL="914400"/>
            <a:r>
              <a:rPr lang="en-US" sz="2400" dirty="0"/>
              <a:t>Data for Good previous events</a:t>
            </a:r>
            <a:endParaRPr lang="en-US" sz="2400" dirty="0">
              <a:solidFill>
                <a:schemeClr val="tx1"/>
              </a:solidFill>
            </a:endParaRPr>
          </a:p>
          <a:p>
            <a:r>
              <a:rPr lang="en-US" dirty="0"/>
              <a:t>Keys to Success</a:t>
            </a:r>
            <a:endParaRPr lang="en-US" dirty="0">
              <a:solidFill>
                <a:schemeClr val="tx1"/>
              </a:solidFill>
            </a:endParaRPr>
          </a:p>
          <a:p>
            <a:pPr marL="914400"/>
            <a:r>
              <a:rPr lang="en-US" sz="2400" dirty="0"/>
              <a:t>Pre-event</a:t>
            </a:r>
            <a:endParaRPr lang="en-US" sz="2400" dirty="0">
              <a:solidFill>
                <a:schemeClr val="tx1"/>
              </a:solidFill>
            </a:endParaRPr>
          </a:p>
          <a:p>
            <a:pPr marL="914400"/>
            <a:r>
              <a:rPr lang="en-US" sz="2400" dirty="0"/>
              <a:t>During the event</a:t>
            </a:r>
            <a:endParaRPr lang="en-US" sz="2400" dirty="0">
              <a:solidFill>
                <a:schemeClr val="tx1"/>
              </a:solidFill>
            </a:endParaRPr>
          </a:p>
          <a:p>
            <a:pPr marL="914400"/>
            <a:r>
              <a:rPr lang="en-US" sz="2400" dirty="0"/>
              <a:t>Post-event</a:t>
            </a:r>
            <a:endParaRPr lang="en-US" sz="2400" dirty="0">
              <a:solidFill>
                <a:schemeClr val="tx1"/>
              </a:solidFill>
            </a:endParaRPr>
          </a:p>
          <a:p>
            <a:r>
              <a:rPr lang="en-US" dirty="0"/>
              <a:t>Suggestions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786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dirty="0"/>
              <a:t>What is a </a:t>
            </a:r>
            <a:r>
              <a:rPr lang="en" dirty="0" err="1"/>
              <a:t>Datathon</a:t>
            </a:r>
            <a:r>
              <a:rPr lang="en" dirty="0"/>
              <a:t>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4" name="Shape 114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1143000" y="1123950"/>
            <a:ext cx="7620000" cy="3537900"/>
          </a:xfrm>
        </p:spPr>
        <p:txBody>
          <a:bodyPr/>
          <a:lstStyle/>
          <a:p>
            <a:r>
              <a:rPr lang="en-US" dirty="0"/>
              <a:t>2014 – Commuter Challenge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/>
              <a:t>2015 – Distress Centre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/>
              <a:t>2016 – Women’s Emergency Shelter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/>
              <a:t>2017 – Calgary Foundation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321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dirty="0"/>
              <a:t>Keys to Success – Pre-event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4" name="Shape 114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1143000" y="971550"/>
            <a:ext cx="7934325" cy="3537900"/>
          </a:xfrm>
        </p:spPr>
        <p:txBody>
          <a:bodyPr/>
          <a:lstStyle/>
          <a:p>
            <a:r>
              <a:rPr lang="en-US" dirty="0"/>
              <a:t>Engage subject matter experts</a:t>
            </a:r>
          </a:p>
          <a:p>
            <a:r>
              <a:rPr lang="en-US" dirty="0"/>
              <a:t>Prepare initial list of objectives (questions)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/>
              <a:t>Discover and curate data sources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/>
              <a:t>Prepare revised list of objectives (questions)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/>
              <a:t>Group objectives by topic and/or skill set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/>
              <a:t>Develop resources to accelerate use of data</a:t>
            </a:r>
            <a:endParaRPr lang="en-US" dirty="0">
              <a:solidFill>
                <a:schemeClr val="tx1"/>
              </a:solidFill>
            </a:endParaRPr>
          </a:p>
          <a:p>
            <a:pPr marL="914400"/>
            <a:r>
              <a:rPr lang="en-US" sz="2400" dirty="0"/>
              <a:t>Content and context (i.e. data dictionary)</a:t>
            </a:r>
            <a:endParaRPr lang="en-US" sz="2400" dirty="0">
              <a:solidFill>
                <a:schemeClr val="tx1"/>
              </a:solidFill>
            </a:endParaRPr>
          </a:p>
          <a:p>
            <a:pPr marL="914400"/>
            <a:r>
              <a:rPr lang="en-US" sz="2400" dirty="0"/>
              <a:t>Data access (i.e. organization, early release)</a:t>
            </a:r>
            <a:endParaRPr lang="en-US" sz="2400" dirty="0">
              <a:solidFill>
                <a:schemeClr val="tx1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961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dirty="0"/>
              <a:t>Keys to Success – During the event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4" name="Shape 114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1143000" y="1045368"/>
            <a:ext cx="7934325" cy="3537900"/>
          </a:xfrm>
        </p:spPr>
        <p:txBody>
          <a:bodyPr/>
          <a:lstStyle/>
          <a:p>
            <a:r>
              <a:rPr lang="en-US" dirty="0"/>
              <a:t>Availability of subject matter experts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/>
              <a:t>Formation of teams within Pod based on interest in objectives and skill set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/>
              <a:t>Clear instructions on data access and use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/>
              <a:t>Comfortable working environment for teams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/>
              <a:t>Collaboration platform that is efficient / effective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/>
              <a:t>Curiosity and passion</a:t>
            </a:r>
            <a:endParaRPr lang="en-US" dirty="0">
              <a:solidFill>
                <a:schemeClr val="tx1"/>
              </a:solidFill>
            </a:endParaRPr>
          </a:p>
          <a:p>
            <a:pPr marL="914400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107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dirty="0"/>
              <a:t>Keys to Success – Post-event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4" name="Shape 114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1143000" y="1045368"/>
            <a:ext cx="7934325" cy="3537900"/>
          </a:xfrm>
        </p:spPr>
        <p:txBody>
          <a:bodyPr/>
          <a:lstStyle/>
          <a:p>
            <a:r>
              <a:rPr lang="en-US" dirty="0"/>
              <a:t>Gather final presentations / analytics / code and organize within a logical file structure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/>
              <a:t>Select one member from each team as contact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/>
              <a:t>Solicit volunteers to prepare summary report and other documentation for the Pod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/>
              <a:t>Review initial drafts of summary report with subject matter experts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/>
              <a:t>Wide release of summary report</a:t>
            </a:r>
            <a:endParaRPr lang="en-US" dirty="0">
              <a:solidFill>
                <a:schemeClr val="tx1"/>
              </a:solidFill>
            </a:endParaRPr>
          </a:p>
          <a:p>
            <a:pPr marL="914400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332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dirty="0"/>
              <a:t>Suggestions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4" name="Shape 114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1143000" y="1045368"/>
            <a:ext cx="7934325" cy="3537900"/>
          </a:xfrm>
        </p:spPr>
        <p:txBody>
          <a:bodyPr/>
          <a:lstStyle/>
          <a:p>
            <a:r>
              <a:rPr lang="en-US" dirty="0"/>
              <a:t>Preparation for the </a:t>
            </a:r>
            <a:r>
              <a:rPr lang="en-US" dirty="0" err="1"/>
              <a:t>datathon</a:t>
            </a:r>
            <a:r>
              <a:rPr lang="en-US" dirty="0"/>
              <a:t> will take significant time and energy so get started now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/>
              <a:t>Solicit volunteers for Pod and clearly delegate responsibility for key tasks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/>
              <a:t>Be aware of planning resources that are available and attend co-ordination meetings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/>
              <a:t>Network with other Pods to share learnings and leverage effort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  <a:p>
            <a:pPr marL="914400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915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305" name="Shape 305"/>
          <p:cNvSpPr txBox="1">
            <a:spLocks noGrp="1"/>
          </p:cNvSpPr>
          <p:nvPr>
            <p:ph type="ctrTitle" idx="4294967295"/>
          </p:nvPr>
        </p:nvSpPr>
        <p:spPr>
          <a:xfrm>
            <a:off x="1033300" y="1583350"/>
            <a:ext cx="6672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rgbClr val="FF8700"/>
                </a:solidFill>
              </a:rPr>
              <a:t>THANKS!</a:t>
            </a:r>
            <a:endParaRPr sz="6000" dirty="0">
              <a:solidFill>
                <a:srgbClr val="FF8700"/>
              </a:solidFill>
            </a:endParaRPr>
          </a:p>
        </p:txBody>
      </p:sp>
      <p:sp>
        <p:nvSpPr>
          <p:cNvPr id="306" name="Shape 306"/>
          <p:cNvSpPr txBox="1">
            <a:spLocks noGrp="1"/>
          </p:cNvSpPr>
          <p:nvPr>
            <p:ph type="subTitle" idx="4294967295"/>
          </p:nvPr>
        </p:nvSpPr>
        <p:spPr>
          <a:xfrm>
            <a:off x="1033300" y="2630575"/>
            <a:ext cx="71850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rgbClr val="FFFFFF"/>
                </a:solidFill>
              </a:rPr>
              <a:t>Any questions?  </a:t>
            </a:r>
            <a:r>
              <a:rPr lang="en-US" sz="2400" b="1" dirty="0">
                <a:solidFill>
                  <a:srgbClr val="FFFFFF"/>
                </a:solidFill>
              </a:rPr>
              <a:t>Ask Geoff </a:t>
            </a:r>
            <a:r>
              <a:rPr lang="en-US" sz="2400" b="1" dirty="0" err="1">
                <a:solidFill>
                  <a:srgbClr val="FFFFFF"/>
                </a:solidFill>
              </a:rPr>
              <a:t>Zakaib</a:t>
            </a:r>
            <a:r>
              <a:rPr lang="en-US" sz="2400" b="1" dirty="0">
                <a:solidFill>
                  <a:srgbClr val="FFFFFF"/>
                </a:solidFill>
              </a:rPr>
              <a:t>:</a:t>
            </a:r>
            <a:endParaRPr sz="2400" b="1" dirty="0">
              <a:solidFill>
                <a:srgbClr val="FFFFFF"/>
              </a:solidFill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dirty="0">
                <a:solidFill>
                  <a:srgbClr val="FFFFFF"/>
                </a:solidFill>
                <a:hlinkClick r:id="rId3"/>
              </a:rPr>
              <a:t>datascienceoilgas@gmail.com</a:t>
            </a:r>
            <a:endParaRPr lang="en" sz="2400" dirty="0">
              <a:solidFill>
                <a:srgbClr val="FFFFFF"/>
              </a:solidFill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dirty="0">
                <a:solidFill>
                  <a:srgbClr val="FFFFFF"/>
                </a:solidFill>
              </a:rPr>
              <a:t>www.untappedenergy.ca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" sz="2400" b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illiam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</TotalTime>
  <Words>290</Words>
  <Application>Microsoft Office PowerPoint</Application>
  <PresentationFormat>On-screen Show (16:9)</PresentationFormat>
  <Paragraphs>58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Dosis</vt:lpstr>
      <vt:lpstr>Roboto</vt:lpstr>
      <vt:lpstr>William template</vt:lpstr>
      <vt:lpstr>PowerPoint Presentation</vt:lpstr>
      <vt:lpstr>DATATHON BASICS</vt:lpstr>
      <vt:lpstr>What is a Datathon?</vt:lpstr>
      <vt:lpstr>Keys to Success – Pre-event</vt:lpstr>
      <vt:lpstr>Keys to Success – During the event</vt:lpstr>
      <vt:lpstr>Keys to Success – Post-event</vt:lpstr>
      <vt:lpstr>Suggestions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UNTAPPED 2018 Oil and Gas Datathon  Launch Event</dc:title>
  <dc:creator>Chan, Timothy</dc:creator>
  <cp:lastModifiedBy>Regina Chan</cp:lastModifiedBy>
  <cp:revision>125</cp:revision>
  <dcterms:modified xsi:type="dcterms:W3CDTF">2018-10-08T12:24:07Z</dcterms:modified>
</cp:coreProperties>
</file>