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b="def" i="def"/>
      <a:tcStyle>
        <a:tcBdr/>
        <a:fill>
          <a:solidFill>
            <a:srgbClr val="E7EC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b="def" i="def"/>
      <a:tcStyle>
        <a:tcBdr/>
        <a:fill>
          <a:solidFill>
            <a:srgbClr val="ED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b="def" i="def"/>
      <a:tcStyle>
        <a:tcBdr/>
        <a:fill>
          <a:solidFill>
            <a:srgbClr val="EE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a:p>
        </p:txBody>
      </p:sp>
      <p:sp>
        <p:nvSpPr>
          <p:cNvPr id="39" name="Shape 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Shape 47"/>
          <p:cNvSpPr/>
          <p:nvPr>
            <p:ph type="sldImg"/>
          </p:nvPr>
        </p:nvSpPr>
        <p:spPr>
          <a:prstGeom prst="rect">
            <a:avLst/>
          </a:prstGeom>
        </p:spPr>
        <p:txBody>
          <a:bodyPr/>
          <a:lstStyle/>
          <a:p>
            <a:pPr/>
          </a:p>
        </p:txBody>
      </p:sp>
      <p:sp>
        <p:nvSpPr>
          <p:cNvPr id="48" name="Shape 48"/>
          <p:cNvSpPr/>
          <p:nvPr>
            <p:ph type="body" sz="quarter" idx="1"/>
          </p:nvPr>
        </p:nvSpPr>
        <p:spPr>
          <a:prstGeom prst="rect">
            <a:avLst/>
          </a:prstGeom>
        </p:spPr>
        <p:txBody>
          <a:bodyPr/>
          <a:lstStyle/>
          <a:p>
            <a:pPr>
              <a:defRPr sz="1600"/>
            </a:pPr>
            <a:r>
              <a:t>Why is a culture of safety important?</a:t>
            </a:r>
          </a:p>
          <a:p>
            <a:pPr marL="285750" indent="-285750">
              <a:buSzPct val="100000"/>
              <a:buChar char="-"/>
              <a:defRPr sz="1600"/>
            </a:pPr>
            <a:r>
              <a:t>This is a great example.  The 2010 Deep Water Horizon blowout.  </a:t>
            </a:r>
          </a:p>
          <a:p>
            <a:pPr marL="285750" indent="-285750">
              <a:buSzPct val="100000"/>
              <a:buChar char="-"/>
              <a:defRPr sz="1600"/>
            </a:pPr>
            <a:r>
              <a:t>One of the causes of the blowout was rushing to get a cement job done.  Nitrogen was added to the cement to cure or harden the cement quicker.  </a:t>
            </a:r>
          </a:p>
          <a:p>
            <a:pPr marL="285750" indent="-285750">
              <a:buSzPct val="100000"/>
              <a:buChar char="-"/>
              <a:defRPr sz="1600"/>
            </a:pPr>
            <a:r>
              <a:t>This weakened the concrete and it could not withstand the building pressure. </a:t>
            </a:r>
          </a:p>
          <a:p>
            <a:pPr marL="285750" indent="-285750">
              <a:buSzPct val="100000"/>
              <a:buChar char="-"/>
              <a:defRPr sz="1600"/>
            </a:pPr>
            <a:r>
              <a:t>Nitrogen infused concrete was used before in 2008 by a BP owned rig in the Caspian Sea </a:t>
            </a:r>
            <a:r>
              <a:t>resulting in a blowout, 211 workers had to be evacuated.  </a:t>
            </a:r>
            <a:r>
              <a:t>- </a:t>
            </a:r>
            <a:r>
              <a:t>You have to ask ‘What </a:t>
            </a:r>
            <a:r>
              <a:t>lessons </a:t>
            </a:r>
            <a:r>
              <a:t>were </a:t>
            </a:r>
            <a:r>
              <a:t>learned</a:t>
            </a:r>
            <a:r>
              <a:t> or implemented?’</a:t>
            </a:r>
          </a:p>
          <a:p>
            <a:pPr marL="285750" indent="-285750">
              <a:buSzPct val="100000"/>
              <a:buChar char="-"/>
              <a:defRPr sz="1600"/>
            </a:pPr>
            <a:r>
              <a:t>This blowout resulted in an environmental disaster in the Gulf of Mexico impacting thousands and affecting tourism</a:t>
            </a:r>
          </a:p>
          <a:p>
            <a:pPr marL="285750" indent="-285750">
              <a:buSzPct val="100000"/>
              <a:buChar char="-"/>
              <a:defRPr sz="1600"/>
            </a:pPr>
            <a:r>
              <a:t>BP lost a quarter of its market share to this event, with billions spent in compensation and the cleanup</a:t>
            </a:r>
          </a:p>
          <a:p>
            <a:pPr marL="285750" indent="-285750">
              <a:buSzPct val="100000"/>
              <a:buChar char="-"/>
              <a:defRPr sz="1600"/>
            </a:pPr>
            <a:r>
              <a:t>An offshore drilling moratorium lasting 10 months caused 30 rigs to be shut down leaving thousands unemployed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Shape 53"/>
          <p:cNvSpPr/>
          <p:nvPr>
            <p:ph type="sldImg"/>
          </p:nvPr>
        </p:nvSpPr>
        <p:spPr>
          <a:prstGeom prst="rect">
            <a:avLst/>
          </a:prstGeom>
        </p:spPr>
        <p:txBody>
          <a:bodyPr/>
          <a:lstStyle/>
          <a:p>
            <a:pPr/>
          </a:p>
        </p:txBody>
      </p:sp>
      <p:sp>
        <p:nvSpPr>
          <p:cNvPr id="54" name="Shape 54"/>
          <p:cNvSpPr/>
          <p:nvPr>
            <p:ph type="body" sz="quarter" idx="1"/>
          </p:nvPr>
        </p:nvSpPr>
        <p:spPr>
          <a:prstGeom prst="rect">
            <a:avLst/>
          </a:prstGeom>
        </p:spPr>
        <p:txBody>
          <a:bodyPr/>
          <a:lstStyle/>
          <a:p>
            <a:pPr>
              <a:defRPr sz="1600"/>
            </a:pPr>
            <a:r>
              <a:t>We are looking at ‘What If’</a:t>
            </a:r>
          </a:p>
          <a:p>
            <a:pPr marL="285750" indent="-285750">
              <a:buSzPct val="100000"/>
              <a:buFont typeface="Trebuchet MS"/>
              <a:buChar char="⁻"/>
              <a:defRPr sz="1600"/>
            </a:pPr>
            <a:r>
              <a:t>What if the industry had advanced collaboration</a:t>
            </a:r>
          </a:p>
          <a:p>
            <a:pPr marL="285750" indent="-285750">
              <a:buSzPct val="100000"/>
              <a:buFont typeface="Trebuchet MS"/>
              <a:buChar char="⁻"/>
              <a:defRPr sz="1600"/>
            </a:pPr>
            <a:r>
              <a:t>What if we looked at real time data, not lagging data</a:t>
            </a:r>
          </a:p>
          <a:p>
            <a:pPr marL="285750" indent="-285750">
              <a:buSzPct val="100000"/>
              <a:buFont typeface="Trebuchet MS"/>
              <a:buChar char="⁻"/>
              <a:defRPr sz="1600"/>
            </a:pPr>
            <a:r>
              <a:t>What if we could combine other factors such as attitudes, beliefs, and training into the equation</a:t>
            </a:r>
          </a:p>
          <a:p>
            <a:pPr marL="285750" indent="-285750">
              <a:buSzPct val="100000"/>
              <a:buFont typeface="Trebuchet MS"/>
              <a:buChar char="⁻"/>
              <a:defRPr sz="1600"/>
            </a:pPr>
            <a:r>
              <a:t>What if industry lessons and findings were learned</a:t>
            </a:r>
          </a:p>
          <a:p>
            <a:pPr marL="285750" indent="-285750">
              <a:buSzPct val="100000"/>
              <a:buFont typeface="Trebuchet MS"/>
              <a:buChar char="⁻"/>
              <a:defRPr sz="1600"/>
            </a:pPr>
          </a:p>
          <a:p>
            <a:pPr>
              <a:defRPr sz="1600"/>
            </a:pPr>
            <a:r>
              <a:t>Can data affect an organizations safety culture?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a:p>
        </p:txBody>
      </p:sp>
      <p:sp>
        <p:nvSpPr>
          <p:cNvPr id="66" name="Shape 66"/>
          <p:cNvSpPr/>
          <p:nvPr>
            <p:ph type="body" sz="quarter" idx="1"/>
          </p:nvPr>
        </p:nvSpPr>
        <p:spPr>
          <a:prstGeom prst="rect">
            <a:avLst/>
          </a:prstGeom>
        </p:spPr>
        <p:txBody>
          <a:bodyPr/>
          <a:lstStyle/>
          <a:p>
            <a:pPr>
              <a:defRPr sz="1600"/>
            </a:pPr>
            <a:r>
              <a:t>CRISP-DM major steps: (1) Business Understanding -&gt; (2) Data Understanding -&gt; (3) Data Preparation -&gt; (4) Data Modeling -&gt; (5) Evaluation -&gt; (6) Commercialization</a:t>
            </a:r>
          </a:p>
          <a:p>
            <a:pPr>
              <a:defRPr sz="1600"/>
            </a:pPr>
            <a:r>
              <a:t> </a:t>
            </a:r>
          </a:p>
          <a:p>
            <a:pPr marL="285750" indent="-285750">
              <a:buSzPct val="100000"/>
              <a:buFont typeface="Trebuchet MS"/>
              <a:buChar char="⁻"/>
              <a:defRPr sz="1600"/>
            </a:pPr>
            <a:r>
              <a:t>The objectives of the Health Safety Pod are to look at the first 3 steps: Business Understanding, Data Understanding, and Data Preparation.</a:t>
            </a:r>
          </a:p>
          <a:p>
            <a:pPr marL="285750" indent="-285750">
              <a:buSzPct val="100000"/>
              <a:buFont typeface="Trebuchet MS"/>
              <a:buChar char="⁻"/>
              <a:defRPr sz="1600"/>
            </a:pPr>
            <a:r>
              <a:t>We don’t have a tremendous amount of data, mainly due to privacy and legal issues, so not much for analysis</a:t>
            </a:r>
          </a:p>
          <a:p>
            <a:pPr marL="285750" indent="-285750">
              <a:buSzPct val="100000"/>
              <a:buFont typeface="Trebuchet MS"/>
              <a:buChar char="⁻"/>
              <a:defRPr sz="1600"/>
            </a:pPr>
            <a:r>
              <a:t>On average 80% of a practitioner’s time is spent in the first three steps – and only 20% in the last 3. </a:t>
            </a:r>
          </a:p>
          <a:p>
            <a:pPr marL="285750" indent="-285750">
              <a:buSzPct val="100000"/>
              <a:buFont typeface="Trebuchet MS"/>
              <a:buChar char="⁻"/>
              <a:defRPr sz="1600"/>
            </a:pPr>
            <a:r>
              <a:t>Really, the intent of this weekends exercise is understanding what data is required in the Health Safety world, how can companies collaborate with each other, what needs to be tracked, and how to streamline it all</a:t>
            </a:r>
          </a:p>
          <a:p>
            <a:pPr/>
            <a:r>
              <a:t>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17" name="Title Text"/>
          <p:cNvSpPr txBox="1"/>
          <p:nvPr>
            <p:ph type="title"/>
          </p:nvPr>
        </p:nvSpPr>
        <p:spPr>
          <a:prstGeom prst="rect">
            <a:avLst/>
          </a:prstGeom>
        </p:spPr>
        <p:txBody>
          <a:bodyPr/>
          <a:lstStyle/>
          <a:p>
            <a:pPr/>
            <a:r>
              <a:t>Title Text</a:t>
            </a:r>
          </a:p>
        </p:txBody>
      </p:sp>
      <p:sp>
        <p:nvSpPr>
          <p:cNvPr id="18"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 name="Shape 49"/>
          <p:cNvSpPr txBox="1"/>
          <p:nvPr>
            <p:ph type="body" sz="half" idx="13"/>
          </p:nvPr>
        </p:nvSpPr>
        <p:spPr>
          <a:xfrm>
            <a:off x="5004949" y="1311548"/>
            <a:ext cx="3681901" cy="3537903"/>
          </a:xfrm>
          <a:prstGeom prst="rect">
            <a:avLst/>
          </a:prstGeom>
        </p:spPr>
        <p:txBody>
          <a:bodyPr/>
          <a:lstStyle/>
          <a:p>
            <a:pP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222222"/>
        </a:solidFill>
      </p:bgPr>
    </p:bg>
    <p:spTree>
      <p:nvGrpSpPr>
        <p:cNvPr id="1" name=""/>
        <p:cNvGrpSpPr/>
        <p:nvPr/>
      </p:nvGrpSpPr>
      <p:grpSpPr>
        <a:xfrm>
          <a:off x="0" y="0"/>
          <a:ext cx="0" cy="0"/>
          <a:chOff x="0" y="0"/>
          <a:chExt cx="0" cy="0"/>
        </a:xfrm>
      </p:grpSpPr>
      <p:sp>
        <p:nvSpPr>
          <p:cNvPr id="27" name="Shape 10"/>
          <p:cNvSpPr/>
          <p:nvPr/>
        </p:nvSpPr>
        <p:spPr>
          <a:xfrm>
            <a:off x="-11026" y="-11027"/>
            <a:ext cx="9144001" cy="5143503"/>
          </a:xfrm>
          <a:prstGeom prst="rect">
            <a:avLst/>
          </a:prstGeom>
          <a:solidFill>
            <a:srgbClr val="222222">
              <a:alpha val="64620"/>
            </a:srgbClr>
          </a:solidFill>
          <a:ln w="12700">
            <a:miter lim="400000"/>
          </a:ln>
        </p:spPr>
        <p:txBody>
          <a:bodyPr lIns="45718" tIns="45718" rIns="45718" bIns="45718" anchor="ctr"/>
          <a:lstStyle/>
          <a:p>
            <a:pPr>
              <a:defRPr>
                <a:latin typeface="+mn-lt"/>
                <a:ea typeface="+mn-ea"/>
                <a:cs typeface="+mn-cs"/>
                <a:sym typeface="Arial"/>
              </a:defRPr>
            </a:pPr>
          </a:p>
        </p:txBody>
      </p:sp>
      <p:sp>
        <p:nvSpPr>
          <p:cNvPr id="28" name="Shape 11"/>
          <p:cNvSpPr/>
          <p:nvPr/>
        </p:nvSpPr>
        <p:spPr>
          <a:xfrm>
            <a:off x="5086350" y="-38101"/>
            <a:ext cx="4114800" cy="5219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8"/>
                </a:moveTo>
                <a:lnTo>
                  <a:pt x="14100" y="21600"/>
                </a:lnTo>
                <a:lnTo>
                  <a:pt x="21600" y="21600"/>
                </a:lnTo>
                <a:lnTo>
                  <a:pt x="21600" y="0"/>
                </a:lnTo>
                <a:close/>
              </a:path>
            </a:pathLst>
          </a:custGeom>
          <a:solidFill>
            <a:srgbClr val="FF8700">
              <a:alpha val="85380"/>
            </a:srgbClr>
          </a:solidFill>
          <a:ln w="12700">
            <a:miter lim="400000"/>
          </a:ln>
        </p:spPr>
        <p:txBody>
          <a:bodyPr lIns="45718" tIns="45718" rIns="45718" bIns="45718"/>
          <a:lstStyle/>
          <a:p>
            <a:pPr>
              <a:defRPr>
                <a:latin typeface="+mn-lt"/>
                <a:ea typeface="+mn-ea"/>
                <a:cs typeface="+mn-cs"/>
                <a:sym typeface="Arial"/>
              </a:defRPr>
            </a:pPr>
          </a:p>
        </p:txBody>
      </p:sp>
      <p:sp>
        <p:nvSpPr>
          <p:cNvPr id="29" name="Shape 12"/>
          <p:cNvSpPr/>
          <p:nvPr/>
        </p:nvSpPr>
        <p:spPr>
          <a:xfrm flipH="1">
            <a:off x="-418950" y="4394398"/>
            <a:ext cx="8172300" cy="749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20" y="0"/>
                </a:lnTo>
                <a:lnTo>
                  <a:pt x="21600" y="0"/>
                </a:lnTo>
                <a:lnTo>
                  <a:pt x="20580" y="21600"/>
                </a:lnTo>
                <a:close/>
              </a:path>
            </a:pathLst>
          </a:custGeom>
          <a:solidFill>
            <a:srgbClr val="FFFFFF">
              <a:alpha val="17690"/>
            </a:srgbClr>
          </a:solidFill>
          <a:ln w="12700">
            <a:miter lim="400000"/>
          </a:ln>
        </p:spPr>
        <p:txBody>
          <a:bodyPr lIns="45718" tIns="45718" rIns="45718" bIns="45718" anchor="ctr"/>
          <a:lstStyle/>
          <a:p>
            <a:pPr>
              <a:defRPr>
                <a:solidFill>
                  <a:srgbClr val="434343"/>
                </a:solidFill>
                <a:latin typeface="+mn-lt"/>
                <a:ea typeface="+mn-ea"/>
                <a:cs typeface="+mn-cs"/>
                <a:sym typeface="Arial"/>
              </a:defRPr>
            </a:pPr>
          </a:p>
        </p:txBody>
      </p:sp>
      <p:sp>
        <p:nvSpPr>
          <p:cNvPr id="30" name="Shape 13"/>
          <p:cNvSpPr/>
          <p:nvPr/>
        </p:nvSpPr>
        <p:spPr>
          <a:xfrm flipH="1">
            <a:off x="1028474" y="4166399"/>
            <a:ext cx="8369701" cy="22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03" y="0"/>
                </a:lnTo>
                <a:lnTo>
                  <a:pt x="21600" y="0"/>
                </a:lnTo>
                <a:lnTo>
                  <a:pt x="21297" y="21600"/>
                </a:lnTo>
                <a:close/>
              </a:path>
            </a:pathLst>
          </a:custGeom>
          <a:solidFill>
            <a:srgbClr val="FFFFFF"/>
          </a:solidFill>
          <a:ln w="12700">
            <a:miter lim="400000"/>
          </a:ln>
        </p:spPr>
        <p:txBody>
          <a:bodyPr lIns="45718" tIns="45718" rIns="45718" bIns="45718" anchor="ctr"/>
          <a:lstStyle/>
          <a:p>
            <a:pPr>
              <a:defRPr>
                <a:latin typeface="+mn-lt"/>
                <a:ea typeface="+mn-ea"/>
                <a:cs typeface="+mn-cs"/>
                <a:sym typeface="Arial"/>
              </a:defRPr>
            </a:pPr>
          </a:p>
        </p:txBody>
      </p:sp>
      <p:sp>
        <p:nvSpPr>
          <p:cNvPr id="31" name="Title Text"/>
          <p:cNvSpPr txBox="1"/>
          <p:nvPr>
            <p:ph type="title"/>
          </p:nvPr>
        </p:nvSpPr>
        <p:spPr>
          <a:xfrm>
            <a:off x="1028475" y="0"/>
            <a:ext cx="5238602" cy="4020000"/>
          </a:xfrm>
          <a:prstGeom prst="rect">
            <a:avLst/>
          </a:prstGeom>
        </p:spPr>
        <p:txBody>
          <a:bodyPr lIns="91423" tIns="91423" rIns="91423" bIns="91423" anchor="b"/>
          <a:lstStyle>
            <a:lvl1pPr>
              <a:defRPr sz="5200"/>
            </a:lvl1pPr>
          </a:lstStyle>
          <a:p>
            <a:pPr/>
            <a:r>
              <a:t>Title Text</a:t>
            </a:r>
          </a:p>
        </p:txBody>
      </p:sp>
      <p:sp>
        <p:nvSpPr>
          <p:cNvPr id="32" name="Slide Number"/>
          <p:cNvSpPr txBox="1"/>
          <p:nvPr>
            <p:ph type="sldNum" sz="quarter" idx="2"/>
          </p:nvPr>
        </p:nvSpPr>
        <p:spPr>
          <a:xfrm>
            <a:off x="6363605" y="4574238"/>
            <a:ext cx="379190" cy="386049"/>
          </a:xfrm>
          <a:prstGeom prst="rect">
            <a:avLst/>
          </a:prstGeom>
        </p:spPr>
        <p:txBody>
          <a:bodyPr lIns="91423" tIns="91423" rIns="91423" bIns="91423"/>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41"/>
          <p:cNvSpPr/>
          <p:nvPr/>
        </p:nvSpPr>
        <p:spPr>
          <a:xfrm>
            <a:off x="-55076" y="-38101"/>
            <a:ext cx="3312629" cy="5214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463"/>
                </a:moveTo>
                <a:lnTo>
                  <a:pt x="4086" y="0"/>
                </a:lnTo>
                <a:lnTo>
                  <a:pt x="0" y="21"/>
                </a:lnTo>
                <a:lnTo>
                  <a:pt x="216" y="21600"/>
                </a:lnTo>
                <a:close/>
              </a:path>
            </a:pathLst>
          </a:custGeom>
          <a:solidFill>
            <a:srgbClr val="F3F3F3"/>
          </a:solidFill>
          <a:ln w="12700">
            <a:miter lim="400000"/>
          </a:ln>
        </p:spPr>
        <p:txBody>
          <a:bodyPr lIns="45718" tIns="45718" rIns="45718" bIns="45718"/>
          <a:lstStyle/>
          <a:p>
            <a:pPr>
              <a:defRPr>
                <a:latin typeface="+mn-lt"/>
                <a:ea typeface="+mn-ea"/>
                <a:cs typeface="+mn-cs"/>
                <a:sym typeface="Arial"/>
              </a:defRPr>
            </a:pPr>
          </a:p>
        </p:txBody>
      </p:sp>
      <p:sp>
        <p:nvSpPr>
          <p:cNvPr id="3" name="Shape 42"/>
          <p:cNvSpPr/>
          <p:nvPr/>
        </p:nvSpPr>
        <p:spPr>
          <a:xfrm flipH="1">
            <a:off x="-903538" y="-17564"/>
            <a:ext cx="1759201" cy="749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741" y="0"/>
                </a:lnTo>
                <a:lnTo>
                  <a:pt x="21600" y="0"/>
                </a:lnTo>
                <a:lnTo>
                  <a:pt x="16859" y="21600"/>
                </a:lnTo>
                <a:close/>
              </a:path>
            </a:pathLst>
          </a:custGeom>
          <a:solidFill>
            <a:srgbClr val="222222"/>
          </a:solidFill>
          <a:ln w="12700">
            <a:miter lim="400000"/>
          </a:ln>
        </p:spPr>
        <p:txBody>
          <a:bodyPr lIns="45718" tIns="45718" rIns="45718" bIns="45718" anchor="ctr"/>
          <a:lstStyle/>
          <a:p>
            <a:pPr>
              <a:defRPr>
                <a:latin typeface="+mn-lt"/>
                <a:ea typeface="+mn-ea"/>
                <a:cs typeface="+mn-cs"/>
                <a:sym typeface="Arial"/>
              </a:defRPr>
            </a:pPr>
          </a:p>
        </p:txBody>
      </p:sp>
      <p:sp>
        <p:nvSpPr>
          <p:cNvPr id="4" name="Shape 43"/>
          <p:cNvSpPr/>
          <p:nvPr/>
        </p:nvSpPr>
        <p:spPr>
          <a:xfrm flipH="1">
            <a:off x="472134" y="-9528"/>
            <a:ext cx="518404" cy="749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6202" y="0"/>
                </a:lnTo>
                <a:lnTo>
                  <a:pt x="21600" y="0"/>
                </a:lnTo>
                <a:lnTo>
                  <a:pt x="5398" y="21600"/>
                </a:lnTo>
                <a:close/>
              </a:path>
            </a:pathLst>
          </a:custGeom>
          <a:solidFill>
            <a:srgbClr val="FF8700"/>
          </a:solidFill>
          <a:ln w="12700">
            <a:miter lim="400000"/>
          </a:ln>
        </p:spPr>
        <p:txBody>
          <a:bodyPr lIns="45718" tIns="45718" rIns="45718" bIns="45718" anchor="ctr"/>
          <a:lstStyle/>
          <a:p>
            <a:pPr>
              <a:defRPr>
                <a:latin typeface="+mn-lt"/>
                <a:ea typeface="+mn-ea"/>
                <a:cs typeface="+mn-cs"/>
                <a:sym typeface="Arial"/>
              </a:defRPr>
            </a:pPr>
          </a:p>
        </p:txBody>
      </p:sp>
      <p:sp>
        <p:nvSpPr>
          <p:cNvPr id="5" name="Shape 44"/>
          <p:cNvSpPr/>
          <p:nvPr/>
        </p:nvSpPr>
        <p:spPr>
          <a:xfrm flipH="1">
            <a:off x="742951" y="272848"/>
            <a:ext cx="7505705" cy="749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11" y="0"/>
                </a:lnTo>
                <a:lnTo>
                  <a:pt x="21600" y="0"/>
                </a:lnTo>
                <a:lnTo>
                  <a:pt x="20489" y="21600"/>
                </a:lnTo>
                <a:close/>
              </a:path>
            </a:pathLst>
          </a:custGeom>
          <a:solidFill>
            <a:srgbClr val="222222"/>
          </a:solidFill>
          <a:ln w="12700">
            <a:miter lim="400000"/>
          </a:ln>
        </p:spPr>
        <p:txBody>
          <a:bodyPr lIns="45718" tIns="45718" rIns="45718" bIns="45718" anchor="ctr"/>
          <a:lstStyle/>
          <a:p>
            <a:pPr>
              <a:defRPr>
                <a:latin typeface="+mn-lt"/>
                <a:ea typeface="+mn-ea"/>
                <a:cs typeface="+mn-cs"/>
                <a:sym typeface="Arial"/>
              </a:defRPr>
            </a:pPr>
          </a:p>
        </p:txBody>
      </p:sp>
      <p:sp>
        <p:nvSpPr>
          <p:cNvPr id="6" name="Shape 45"/>
          <p:cNvSpPr/>
          <p:nvPr/>
        </p:nvSpPr>
        <p:spPr>
          <a:xfrm flipH="1">
            <a:off x="7861617" y="272848"/>
            <a:ext cx="1759201" cy="749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741" y="0"/>
                </a:lnTo>
                <a:lnTo>
                  <a:pt x="21600" y="0"/>
                </a:lnTo>
                <a:lnTo>
                  <a:pt x="16859" y="21600"/>
                </a:lnTo>
                <a:close/>
              </a:path>
            </a:pathLst>
          </a:custGeom>
          <a:solidFill>
            <a:srgbClr val="FF8700"/>
          </a:solidFill>
          <a:ln w="12700">
            <a:miter lim="400000"/>
          </a:ln>
        </p:spPr>
        <p:txBody>
          <a:bodyPr lIns="45718" tIns="45718" rIns="45718" bIns="45718" anchor="ctr"/>
          <a:lstStyle/>
          <a:p>
            <a:pPr>
              <a:defRPr>
                <a:latin typeface="+mn-lt"/>
                <a:ea typeface="+mn-ea"/>
                <a:cs typeface="+mn-cs"/>
                <a:sym typeface="Arial"/>
              </a:defRPr>
            </a:pPr>
          </a:p>
        </p:txBody>
      </p:sp>
      <p:sp>
        <p:nvSpPr>
          <p:cNvPr id="7" name="Shape 46"/>
          <p:cNvSpPr/>
          <p:nvPr/>
        </p:nvSpPr>
        <p:spPr>
          <a:xfrm flipH="1">
            <a:off x="990372" y="4925850"/>
            <a:ext cx="8369705" cy="228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03" y="0"/>
                </a:lnTo>
                <a:lnTo>
                  <a:pt x="21600" y="0"/>
                </a:lnTo>
                <a:lnTo>
                  <a:pt x="21297" y="21600"/>
                </a:lnTo>
                <a:close/>
              </a:path>
            </a:pathLst>
          </a:custGeom>
          <a:solidFill>
            <a:srgbClr val="FF8700"/>
          </a:solidFill>
          <a:ln w="12700">
            <a:miter lim="400000"/>
          </a:ln>
        </p:spPr>
        <p:txBody>
          <a:bodyPr lIns="45718" tIns="45718" rIns="45718" bIns="45718" anchor="ctr"/>
          <a:lstStyle/>
          <a:p>
            <a:pPr>
              <a:defRPr>
                <a:latin typeface="+mn-lt"/>
                <a:ea typeface="+mn-ea"/>
                <a:cs typeface="+mn-cs"/>
                <a:sym typeface="Arial"/>
              </a:defRPr>
            </a:pPr>
          </a:p>
        </p:txBody>
      </p:sp>
      <p:sp>
        <p:nvSpPr>
          <p:cNvPr id="8" name="Title Text"/>
          <p:cNvSpPr txBox="1"/>
          <p:nvPr>
            <p:ph type="title"/>
          </p:nvPr>
        </p:nvSpPr>
        <p:spPr>
          <a:xfrm>
            <a:off x="1101385" y="272848"/>
            <a:ext cx="7574403" cy="749104"/>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fontScale="100000" lnSpcReduction="0"/>
          </a:bodyPr>
          <a:lstStyle/>
          <a:p>
            <a:pPr/>
            <a:r>
              <a:t>Title Text</a:t>
            </a:r>
          </a:p>
        </p:txBody>
      </p:sp>
      <p:sp>
        <p:nvSpPr>
          <p:cNvPr id="9" name="Body Level One…"/>
          <p:cNvSpPr txBox="1"/>
          <p:nvPr>
            <p:ph type="body" idx="1"/>
          </p:nvPr>
        </p:nvSpPr>
        <p:spPr>
          <a:xfrm>
            <a:off x="1101375" y="1311549"/>
            <a:ext cx="3681901" cy="3537902"/>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07857" y="172827"/>
            <a:ext cx="379186" cy="386045"/>
          </a:xfrm>
          <a:prstGeom prst="rect">
            <a:avLst/>
          </a:prstGeom>
          <a:ln w="12700">
            <a:miter lim="400000"/>
          </a:ln>
        </p:spPr>
        <p:txBody>
          <a:bodyPr wrap="none" lIns="91421" tIns="91421" rIns="91421" bIns="91421" anchor="ctr">
            <a:spAutoFit/>
          </a:bodyPr>
          <a:lstStyle>
            <a:lvl1pPr algn="ctr">
              <a:defRPr b="1" sz="1300">
                <a:solidFill>
                  <a:srgbClr val="FFFFFF"/>
                </a:solidFill>
                <a:latin typeface="Roboto"/>
                <a:ea typeface="Roboto"/>
                <a:cs typeface="Roboto"/>
                <a:sym typeface="Robot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FFFFFF"/>
          </a:solidFill>
          <a:uFillTx/>
          <a:latin typeface="Dosis"/>
          <a:ea typeface="Dosis"/>
          <a:cs typeface="Dosis"/>
          <a:sym typeface="Dosis"/>
        </a:defRPr>
      </a:lvl1pPr>
      <a:lvl2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FFFFFF"/>
          </a:solidFill>
          <a:uFillTx/>
          <a:latin typeface="Dosis"/>
          <a:ea typeface="Dosis"/>
          <a:cs typeface="Dosis"/>
          <a:sym typeface="Dosis"/>
        </a:defRPr>
      </a:lvl2pPr>
      <a:lvl3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FFFFFF"/>
          </a:solidFill>
          <a:uFillTx/>
          <a:latin typeface="Dosis"/>
          <a:ea typeface="Dosis"/>
          <a:cs typeface="Dosis"/>
          <a:sym typeface="Dosis"/>
        </a:defRPr>
      </a:lvl3pPr>
      <a:lvl4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FFFFFF"/>
          </a:solidFill>
          <a:uFillTx/>
          <a:latin typeface="Dosis"/>
          <a:ea typeface="Dosis"/>
          <a:cs typeface="Dosis"/>
          <a:sym typeface="Dosis"/>
        </a:defRPr>
      </a:lvl4pPr>
      <a:lvl5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FFFFFF"/>
          </a:solidFill>
          <a:uFillTx/>
          <a:latin typeface="Dosis"/>
          <a:ea typeface="Dosis"/>
          <a:cs typeface="Dosis"/>
          <a:sym typeface="Dosis"/>
        </a:defRPr>
      </a:lvl5pPr>
      <a:lvl6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FFFFFF"/>
          </a:solidFill>
          <a:uFillTx/>
          <a:latin typeface="Dosis"/>
          <a:ea typeface="Dosis"/>
          <a:cs typeface="Dosis"/>
          <a:sym typeface="Dosis"/>
        </a:defRPr>
      </a:lvl6pPr>
      <a:lvl7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FFFFFF"/>
          </a:solidFill>
          <a:uFillTx/>
          <a:latin typeface="Dosis"/>
          <a:ea typeface="Dosis"/>
          <a:cs typeface="Dosis"/>
          <a:sym typeface="Dosis"/>
        </a:defRPr>
      </a:lvl7pPr>
      <a:lvl8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FFFFFF"/>
          </a:solidFill>
          <a:uFillTx/>
          <a:latin typeface="Dosis"/>
          <a:ea typeface="Dosis"/>
          <a:cs typeface="Dosis"/>
          <a:sym typeface="Dosis"/>
        </a:defRPr>
      </a:lvl8pPr>
      <a:lvl9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FFFFFF"/>
          </a:solidFill>
          <a:uFillTx/>
          <a:latin typeface="Dosis"/>
          <a:ea typeface="Dosis"/>
          <a:cs typeface="Dosis"/>
          <a:sym typeface="Dosis"/>
        </a:defRPr>
      </a:lvl9pPr>
    </p:titleStyle>
    <p:bodyStyle>
      <a:lvl1pPr marL="457200" marR="0" indent="-393700" algn="l" defTabSz="914400" rtl="0" latinLnBrk="0">
        <a:lnSpc>
          <a:spcPct val="100000"/>
        </a:lnSpc>
        <a:spcBef>
          <a:spcPts val="600"/>
        </a:spcBef>
        <a:spcAft>
          <a:spcPts val="0"/>
        </a:spcAft>
        <a:buClr>
          <a:srgbClr val="FF8700"/>
        </a:buClr>
        <a:buSzPts val="2600"/>
        <a:buFont typeface="Helvetica"/>
        <a:buChar char="▸"/>
        <a:tabLst/>
        <a:defRPr b="0" baseline="0" cap="none" i="0" spc="0" strike="noStrike" sz="2600" u="none">
          <a:ln>
            <a:noFill/>
          </a:ln>
          <a:solidFill>
            <a:srgbClr val="222222"/>
          </a:solidFill>
          <a:uFillTx/>
          <a:latin typeface="Roboto"/>
          <a:ea typeface="Roboto"/>
          <a:cs typeface="Roboto"/>
          <a:sym typeface="Roboto"/>
        </a:defRPr>
      </a:lvl1pPr>
      <a:lvl2pPr marL="914400" marR="0" indent="-393700" algn="l" defTabSz="914400" rtl="0" latinLnBrk="0">
        <a:lnSpc>
          <a:spcPct val="100000"/>
        </a:lnSpc>
        <a:spcBef>
          <a:spcPts val="600"/>
        </a:spcBef>
        <a:spcAft>
          <a:spcPts val="0"/>
        </a:spcAft>
        <a:buClr>
          <a:srgbClr val="FF8700"/>
        </a:buClr>
        <a:buSzPts val="2600"/>
        <a:buFont typeface="Helvetica"/>
        <a:buChar char="▹"/>
        <a:tabLst/>
        <a:defRPr b="0" baseline="0" cap="none" i="0" spc="0" strike="noStrike" sz="2600" u="none">
          <a:ln>
            <a:noFill/>
          </a:ln>
          <a:solidFill>
            <a:srgbClr val="222222"/>
          </a:solidFill>
          <a:uFillTx/>
          <a:latin typeface="Roboto"/>
          <a:ea typeface="Roboto"/>
          <a:cs typeface="Roboto"/>
          <a:sym typeface="Roboto"/>
        </a:defRPr>
      </a:lvl2pPr>
      <a:lvl3pPr marL="1371600" marR="0" indent="-393700" algn="l" defTabSz="914400" rtl="0" latinLnBrk="0">
        <a:lnSpc>
          <a:spcPct val="100000"/>
        </a:lnSpc>
        <a:spcBef>
          <a:spcPts val="600"/>
        </a:spcBef>
        <a:spcAft>
          <a:spcPts val="0"/>
        </a:spcAft>
        <a:buClr>
          <a:srgbClr val="FF8700"/>
        </a:buClr>
        <a:buSzPts val="2600"/>
        <a:buFont typeface="Helvetica"/>
        <a:buChar char="▹"/>
        <a:tabLst/>
        <a:defRPr b="0" baseline="0" cap="none" i="0" spc="0" strike="noStrike" sz="2600" u="none">
          <a:ln>
            <a:noFill/>
          </a:ln>
          <a:solidFill>
            <a:srgbClr val="222222"/>
          </a:solidFill>
          <a:uFillTx/>
          <a:latin typeface="Roboto"/>
          <a:ea typeface="Roboto"/>
          <a:cs typeface="Roboto"/>
          <a:sym typeface="Roboto"/>
        </a:defRPr>
      </a:lvl3pPr>
      <a:lvl4pPr marL="1828800" marR="0" indent="-393700" algn="l" defTabSz="914400" rtl="0" latinLnBrk="0">
        <a:lnSpc>
          <a:spcPct val="100000"/>
        </a:lnSpc>
        <a:spcBef>
          <a:spcPts val="600"/>
        </a:spcBef>
        <a:spcAft>
          <a:spcPts val="0"/>
        </a:spcAft>
        <a:buClr>
          <a:srgbClr val="FF8700"/>
        </a:buClr>
        <a:buSzPts val="2600"/>
        <a:buFont typeface="Helvetica"/>
        <a:buChar char="▹"/>
        <a:tabLst/>
        <a:defRPr b="0" baseline="0" cap="none" i="0" spc="0" strike="noStrike" sz="2600" u="none">
          <a:ln>
            <a:noFill/>
          </a:ln>
          <a:solidFill>
            <a:srgbClr val="222222"/>
          </a:solidFill>
          <a:uFillTx/>
          <a:latin typeface="Roboto"/>
          <a:ea typeface="Roboto"/>
          <a:cs typeface="Roboto"/>
          <a:sym typeface="Roboto"/>
        </a:defRPr>
      </a:lvl4pPr>
      <a:lvl5pPr marL="2286000" marR="0" indent="-393700" algn="l" defTabSz="914400" rtl="0" latinLnBrk="0">
        <a:lnSpc>
          <a:spcPct val="100000"/>
        </a:lnSpc>
        <a:spcBef>
          <a:spcPts val="600"/>
        </a:spcBef>
        <a:spcAft>
          <a:spcPts val="0"/>
        </a:spcAft>
        <a:buClr>
          <a:srgbClr val="FF8700"/>
        </a:buClr>
        <a:buSzPts val="2600"/>
        <a:buFont typeface="Helvetica"/>
        <a:buChar char="▹"/>
        <a:tabLst/>
        <a:defRPr b="0" baseline="0" cap="none" i="0" spc="0" strike="noStrike" sz="2600" u="none">
          <a:ln>
            <a:noFill/>
          </a:ln>
          <a:solidFill>
            <a:srgbClr val="222222"/>
          </a:solidFill>
          <a:uFillTx/>
          <a:latin typeface="Roboto"/>
          <a:ea typeface="Roboto"/>
          <a:cs typeface="Roboto"/>
          <a:sym typeface="Roboto"/>
        </a:defRPr>
      </a:lvl5pPr>
      <a:lvl6pPr marL="2743200" marR="0" indent="-393700" algn="l" defTabSz="914400" rtl="0" latinLnBrk="0">
        <a:lnSpc>
          <a:spcPct val="100000"/>
        </a:lnSpc>
        <a:spcBef>
          <a:spcPts val="600"/>
        </a:spcBef>
        <a:spcAft>
          <a:spcPts val="0"/>
        </a:spcAft>
        <a:buClr>
          <a:srgbClr val="FF8700"/>
        </a:buClr>
        <a:buSzPts val="2600"/>
        <a:buFont typeface="Helvetica"/>
        <a:buChar char="▹"/>
        <a:tabLst/>
        <a:defRPr b="0" baseline="0" cap="none" i="0" spc="0" strike="noStrike" sz="2600" u="none">
          <a:ln>
            <a:noFill/>
          </a:ln>
          <a:solidFill>
            <a:srgbClr val="222222"/>
          </a:solidFill>
          <a:uFillTx/>
          <a:latin typeface="Roboto"/>
          <a:ea typeface="Roboto"/>
          <a:cs typeface="Roboto"/>
          <a:sym typeface="Roboto"/>
        </a:defRPr>
      </a:lvl6pPr>
      <a:lvl7pPr marL="3200400" marR="0" indent="-393700" algn="l" defTabSz="914400" rtl="0" latinLnBrk="0">
        <a:lnSpc>
          <a:spcPct val="100000"/>
        </a:lnSpc>
        <a:spcBef>
          <a:spcPts val="600"/>
        </a:spcBef>
        <a:spcAft>
          <a:spcPts val="0"/>
        </a:spcAft>
        <a:buClr>
          <a:srgbClr val="FF8700"/>
        </a:buClr>
        <a:buSzPts val="2600"/>
        <a:buFont typeface="Helvetica"/>
        <a:buChar char="▹"/>
        <a:tabLst/>
        <a:defRPr b="0" baseline="0" cap="none" i="0" spc="0" strike="noStrike" sz="2600" u="none">
          <a:ln>
            <a:noFill/>
          </a:ln>
          <a:solidFill>
            <a:srgbClr val="222222"/>
          </a:solidFill>
          <a:uFillTx/>
          <a:latin typeface="Roboto"/>
          <a:ea typeface="Roboto"/>
          <a:cs typeface="Roboto"/>
          <a:sym typeface="Roboto"/>
        </a:defRPr>
      </a:lvl7pPr>
      <a:lvl8pPr marL="3657600" marR="0" indent="-393700" algn="l" defTabSz="914400" rtl="0" latinLnBrk="0">
        <a:lnSpc>
          <a:spcPct val="100000"/>
        </a:lnSpc>
        <a:spcBef>
          <a:spcPts val="600"/>
        </a:spcBef>
        <a:spcAft>
          <a:spcPts val="0"/>
        </a:spcAft>
        <a:buClr>
          <a:srgbClr val="FF8700"/>
        </a:buClr>
        <a:buSzPts val="2600"/>
        <a:buFont typeface="Helvetica"/>
        <a:buChar char="▹"/>
        <a:tabLst/>
        <a:defRPr b="0" baseline="0" cap="none" i="0" spc="0" strike="noStrike" sz="2600" u="none">
          <a:ln>
            <a:noFill/>
          </a:ln>
          <a:solidFill>
            <a:srgbClr val="222222"/>
          </a:solidFill>
          <a:uFillTx/>
          <a:latin typeface="Roboto"/>
          <a:ea typeface="Roboto"/>
          <a:cs typeface="Roboto"/>
          <a:sym typeface="Roboto"/>
        </a:defRPr>
      </a:lvl8pPr>
      <a:lvl9pPr marL="4114800" marR="0" indent="-393700" algn="l" defTabSz="914400" rtl="0" latinLnBrk="0">
        <a:lnSpc>
          <a:spcPct val="100000"/>
        </a:lnSpc>
        <a:spcBef>
          <a:spcPts val="600"/>
        </a:spcBef>
        <a:spcAft>
          <a:spcPts val="0"/>
        </a:spcAft>
        <a:buClr>
          <a:srgbClr val="FF8700"/>
        </a:buClr>
        <a:buSzPts val="2600"/>
        <a:buFont typeface="Helvetica"/>
        <a:buChar char="▹"/>
        <a:tabLst/>
        <a:defRPr b="0" baseline="0" cap="none" i="0" spc="0" strike="noStrike" sz="2600" u="none">
          <a:ln>
            <a:noFill/>
          </a:ln>
          <a:solidFill>
            <a:srgbClr val="222222"/>
          </a:solidFill>
          <a:uFillTx/>
          <a:latin typeface="Roboto"/>
          <a:ea typeface="Roboto"/>
          <a:cs typeface="Roboto"/>
          <a:sym typeface="Roboto"/>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1300" u="none">
          <a:ln>
            <a:noFill/>
          </a:ln>
          <a:solidFill>
            <a:schemeClr val="tx1"/>
          </a:solidFill>
          <a:uFillTx/>
          <a:latin typeface="+mn-lt"/>
          <a:ea typeface="+mn-ea"/>
          <a:cs typeface="+mn-cs"/>
          <a:sym typeface="Roboto"/>
        </a:defRPr>
      </a:lvl1pPr>
      <a:lvl2pPr marL="0" marR="0" indent="0" algn="ctr" defTabSz="914400" rtl="0" latinLnBrk="0">
        <a:lnSpc>
          <a:spcPct val="100000"/>
        </a:lnSpc>
        <a:spcBef>
          <a:spcPts val="0"/>
        </a:spcBef>
        <a:spcAft>
          <a:spcPts val="0"/>
        </a:spcAft>
        <a:buClrTx/>
        <a:buSzTx/>
        <a:buFontTx/>
        <a:buNone/>
        <a:tabLst/>
        <a:defRPr b="1" baseline="0" cap="none" i="0" spc="0" strike="noStrike" sz="1300" u="none">
          <a:ln>
            <a:noFill/>
          </a:ln>
          <a:solidFill>
            <a:schemeClr val="tx1"/>
          </a:solidFill>
          <a:uFillTx/>
          <a:latin typeface="+mn-lt"/>
          <a:ea typeface="+mn-ea"/>
          <a:cs typeface="+mn-cs"/>
          <a:sym typeface="Roboto"/>
        </a:defRPr>
      </a:lvl2pPr>
      <a:lvl3pPr marL="0" marR="0" indent="0" algn="ctr" defTabSz="914400" rtl="0" latinLnBrk="0">
        <a:lnSpc>
          <a:spcPct val="100000"/>
        </a:lnSpc>
        <a:spcBef>
          <a:spcPts val="0"/>
        </a:spcBef>
        <a:spcAft>
          <a:spcPts val="0"/>
        </a:spcAft>
        <a:buClrTx/>
        <a:buSzTx/>
        <a:buFontTx/>
        <a:buNone/>
        <a:tabLst/>
        <a:defRPr b="1" baseline="0" cap="none" i="0" spc="0" strike="noStrike" sz="1300" u="none">
          <a:ln>
            <a:noFill/>
          </a:ln>
          <a:solidFill>
            <a:schemeClr val="tx1"/>
          </a:solidFill>
          <a:uFillTx/>
          <a:latin typeface="+mn-lt"/>
          <a:ea typeface="+mn-ea"/>
          <a:cs typeface="+mn-cs"/>
          <a:sym typeface="Roboto"/>
        </a:defRPr>
      </a:lvl3pPr>
      <a:lvl4pPr marL="0" marR="0" indent="0" algn="ctr" defTabSz="914400" rtl="0" latinLnBrk="0">
        <a:lnSpc>
          <a:spcPct val="100000"/>
        </a:lnSpc>
        <a:spcBef>
          <a:spcPts val="0"/>
        </a:spcBef>
        <a:spcAft>
          <a:spcPts val="0"/>
        </a:spcAft>
        <a:buClrTx/>
        <a:buSzTx/>
        <a:buFontTx/>
        <a:buNone/>
        <a:tabLst/>
        <a:defRPr b="1" baseline="0" cap="none" i="0" spc="0" strike="noStrike" sz="1300" u="none">
          <a:ln>
            <a:noFill/>
          </a:ln>
          <a:solidFill>
            <a:schemeClr val="tx1"/>
          </a:solidFill>
          <a:uFillTx/>
          <a:latin typeface="+mn-lt"/>
          <a:ea typeface="+mn-ea"/>
          <a:cs typeface="+mn-cs"/>
          <a:sym typeface="Roboto"/>
        </a:defRPr>
      </a:lvl4pPr>
      <a:lvl5pPr marL="0" marR="0" indent="0" algn="ctr" defTabSz="914400" rtl="0" latinLnBrk="0">
        <a:lnSpc>
          <a:spcPct val="100000"/>
        </a:lnSpc>
        <a:spcBef>
          <a:spcPts val="0"/>
        </a:spcBef>
        <a:spcAft>
          <a:spcPts val="0"/>
        </a:spcAft>
        <a:buClrTx/>
        <a:buSzTx/>
        <a:buFontTx/>
        <a:buNone/>
        <a:tabLst/>
        <a:defRPr b="1" baseline="0" cap="none" i="0" spc="0" strike="noStrike" sz="1300" u="none">
          <a:ln>
            <a:noFill/>
          </a:ln>
          <a:solidFill>
            <a:schemeClr val="tx1"/>
          </a:solidFill>
          <a:uFillTx/>
          <a:latin typeface="+mn-lt"/>
          <a:ea typeface="+mn-ea"/>
          <a:cs typeface="+mn-cs"/>
          <a:sym typeface="Roboto"/>
        </a:defRPr>
      </a:lvl5pPr>
      <a:lvl6pPr marL="0" marR="0" indent="0" algn="ctr" defTabSz="914400" rtl="0" latinLnBrk="0">
        <a:lnSpc>
          <a:spcPct val="100000"/>
        </a:lnSpc>
        <a:spcBef>
          <a:spcPts val="0"/>
        </a:spcBef>
        <a:spcAft>
          <a:spcPts val="0"/>
        </a:spcAft>
        <a:buClrTx/>
        <a:buSzTx/>
        <a:buFontTx/>
        <a:buNone/>
        <a:tabLst/>
        <a:defRPr b="1" baseline="0" cap="none" i="0" spc="0" strike="noStrike" sz="1300" u="none">
          <a:ln>
            <a:noFill/>
          </a:ln>
          <a:solidFill>
            <a:schemeClr val="tx1"/>
          </a:solidFill>
          <a:uFillTx/>
          <a:latin typeface="+mn-lt"/>
          <a:ea typeface="+mn-ea"/>
          <a:cs typeface="+mn-cs"/>
          <a:sym typeface="Roboto"/>
        </a:defRPr>
      </a:lvl6pPr>
      <a:lvl7pPr marL="0" marR="0" indent="0" algn="ctr" defTabSz="914400" rtl="0" latinLnBrk="0">
        <a:lnSpc>
          <a:spcPct val="100000"/>
        </a:lnSpc>
        <a:spcBef>
          <a:spcPts val="0"/>
        </a:spcBef>
        <a:spcAft>
          <a:spcPts val="0"/>
        </a:spcAft>
        <a:buClrTx/>
        <a:buSzTx/>
        <a:buFontTx/>
        <a:buNone/>
        <a:tabLst/>
        <a:defRPr b="1" baseline="0" cap="none" i="0" spc="0" strike="noStrike" sz="1300" u="none">
          <a:ln>
            <a:noFill/>
          </a:ln>
          <a:solidFill>
            <a:schemeClr val="tx1"/>
          </a:solidFill>
          <a:uFillTx/>
          <a:latin typeface="+mn-lt"/>
          <a:ea typeface="+mn-ea"/>
          <a:cs typeface="+mn-cs"/>
          <a:sym typeface="Roboto"/>
        </a:defRPr>
      </a:lvl7pPr>
      <a:lvl8pPr marL="0" marR="0" indent="0" algn="ctr" defTabSz="914400" rtl="0" latinLnBrk="0">
        <a:lnSpc>
          <a:spcPct val="100000"/>
        </a:lnSpc>
        <a:spcBef>
          <a:spcPts val="0"/>
        </a:spcBef>
        <a:spcAft>
          <a:spcPts val="0"/>
        </a:spcAft>
        <a:buClrTx/>
        <a:buSzTx/>
        <a:buFontTx/>
        <a:buNone/>
        <a:tabLst/>
        <a:defRPr b="1" baseline="0" cap="none" i="0" spc="0" strike="noStrike" sz="1300" u="none">
          <a:ln>
            <a:noFill/>
          </a:ln>
          <a:solidFill>
            <a:schemeClr val="tx1"/>
          </a:solidFill>
          <a:uFillTx/>
          <a:latin typeface="+mn-lt"/>
          <a:ea typeface="+mn-ea"/>
          <a:cs typeface="+mn-cs"/>
          <a:sym typeface="Roboto"/>
        </a:defRPr>
      </a:lvl8pPr>
      <a:lvl9pPr marL="0" marR="0" indent="0" algn="ctr" defTabSz="914400" rtl="0" latinLnBrk="0">
        <a:lnSpc>
          <a:spcPct val="100000"/>
        </a:lnSpc>
        <a:spcBef>
          <a:spcPts val="0"/>
        </a:spcBef>
        <a:spcAft>
          <a:spcPts val="0"/>
        </a:spcAft>
        <a:buClrTx/>
        <a:buSzTx/>
        <a:buFontTx/>
        <a:buNone/>
        <a:tabLst/>
        <a:defRPr b="1" baseline="0" cap="none" i="0" spc="0" strike="noStrike" sz="1300" u="none">
          <a:ln>
            <a:noFill/>
          </a:ln>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 name="Shape 105"/>
          <p:cNvSpPr txBox="1"/>
          <p:nvPr/>
        </p:nvSpPr>
        <p:spPr>
          <a:xfrm>
            <a:off x="175664" y="202350"/>
            <a:ext cx="8511542" cy="3878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b">
            <a:spAutoFit/>
          </a:bodyPr>
          <a:lstStyle/>
          <a:p>
            <a:pPr>
              <a:defRPr sz="5200">
                <a:solidFill>
                  <a:srgbClr val="FFFFFF"/>
                </a:solidFill>
                <a:latin typeface="Dosis"/>
                <a:ea typeface="Dosis"/>
                <a:cs typeface="Dosis"/>
                <a:sym typeface="Dosis"/>
              </a:defRPr>
            </a:pPr>
            <a:r>
              <a:t>UNTAPPED ENERGY 2018</a:t>
            </a:r>
            <a:br/>
            <a:r>
              <a:rPr sz="4000"/>
              <a:t>Oil and Gas Datathon</a:t>
            </a:r>
          </a:p>
          <a:p>
            <a:pPr>
              <a:defRPr sz="4000">
                <a:solidFill>
                  <a:srgbClr val="FFFFFF"/>
                </a:solidFill>
                <a:latin typeface="Dosis"/>
                <a:ea typeface="Dosis"/>
                <a:cs typeface="Dosis"/>
                <a:sym typeface="Dosis"/>
              </a:defRPr>
            </a:pPr>
            <a:r>
              <a:t>Health and Safety Pod</a:t>
            </a:r>
            <a:br/>
            <a:br/>
            <a:r>
              <a:t>Friday Opener</a:t>
            </a:r>
            <a:br/>
            <a:r>
              <a:rPr sz="3200">
                <a:latin typeface="Candara"/>
                <a:ea typeface="Candara"/>
                <a:cs typeface="Candara"/>
                <a:sym typeface="Candara"/>
              </a:rPr>
              <a:t>Oct 12 - 14, 2018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Shape 110"/>
          <p:cNvSpPr txBox="1"/>
          <p:nvPr>
            <p:ph type="title"/>
          </p:nvPr>
        </p:nvSpPr>
        <p:spPr>
          <a:xfrm>
            <a:off x="1101385" y="272847"/>
            <a:ext cx="7574399" cy="749106"/>
          </a:xfrm>
          <a:prstGeom prst="rect">
            <a:avLst/>
          </a:prstGeom>
        </p:spPr>
        <p:txBody>
          <a:bodyPr/>
          <a:lstStyle/>
          <a:p>
            <a:pPr/>
            <a:r>
              <a:t>Untapped Energy 2018 - Health and Safety</a:t>
            </a:r>
          </a:p>
        </p:txBody>
      </p:sp>
      <p:sp>
        <p:nvSpPr>
          <p:cNvPr id="44" name="Shape 114"/>
          <p:cNvSpPr txBox="1"/>
          <p:nvPr>
            <p:ph type="sldNum" sz="quarter" idx="4294967295"/>
          </p:nvPr>
        </p:nvSpPr>
        <p:spPr>
          <a:xfrm>
            <a:off x="153763" y="172825"/>
            <a:ext cx="287366" cy="3860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 name="Text Placeholder 3"/>
          <p:cNvSpPr txBox="1"/>
          <p:nvPr>
            <p:ph type="body" sz="half" idx="1"/>
          </p:nvPr>
        </p:nvSpPr>
        <p:spPr>
          <a:xfrm>
            <a:off x="5184933" y="1046732"/>
            <a:ext cx="3870804" cy="3777678"/>
          </a:xfrm>
          <a:prstGeom prst="rect">
            <a:avLst/>
          </a:prstGeom>
        </p:spPr>
        <p:txBody>
          <a:bodyPr/>
          <a:lstStyle/>
          <a:p>
            <a:pPr marL="0" indent="0" defTabSz="594359">
              <a:spcBef>
                <a:spcPts val="300"/>
              </a:spcBef>
              <a:buSzTx/>
              <a:buNone/>
              <a:defRPr sz="2300" u="sng"/>
            </a:pPr>
            <a:r>
              <a:t>Deep Water Horizon 2010</a:t>
            </a:r>
          </a:p>
          <a:p>
            <a:pPr marL="297179" indent="-255904" defTabSz="594359">
              <a:spcBef>
                <a:spcPts val="300"/>
              </a:spcBef>
              <a:buSzPts val="2300"/>
              <a:defRPr sz="2300"/>
            </a:pPr>
            <a:r>
              <a:t>11 people killed</a:t>
            </a:r>
          </a:p>
          <a:p>
            <a:pPr marL="297179" indent="-255904" defTabSz="594359">
              <a:spcBef>
                <a:spcPts val="300"/>
              </a:spcBef>
              <a:buSzPts val="2300"/>
              <a:defRPr sz="2300"/>
            </a:pPr>
            <a:r>
              <a:t>17 people injured</a:t>
            </a:r>
          </a:p>
          <a:p>
            <a:pPr marL="297179" indent="-255904" defTabSz="594359">
              <a:spcBef>
                <a:spcPts val="300"/>
              </a:spcBef>
              <a:buSzPts val="2300"/>
              <a:defRPr sz="2300"/>
            </a:pPr>
            <a:r>
              <a:t>$20 Billion in compensation</a:t>
            </a:r>
          </a:p>
          <a:p>
            <a:pPr marL="297179" indent="-255904" defTabSz="594359">
              <a:spcBef>
                <a:spcPts val="300"/>
              </a:spcBef>
              <a:buSzPts val="2300"/>
              <a:defRPr sz="2300"/>
            </a:pPr>
            <a:r>
              <a:t>$40 Billion in clean-up and recovery</a:t>
            </a:r>
          </a:p>
          <a:p>
            <a:pPr marL="297179" indent="-255904" defTabSz="594359">
              <a:spcBef>
                <a:spcPts val="300"/>
              </a:spcBef>
              <a:buSzPts val="2300"/>
              <a:defRPr sz="2300"/>
            </a:pPr>
            <a:r>
              <a:t>Significant environmental impact</a:t>
            </a:r>
          </a:p>
        </p:txBody>
      </p:sp>
      <p:pic>
        <p:nvPicPr>
          <p:cNvPr id="46" name="1200px-Deepwater_Horizon_offshore_drilling_unit_on_fire_2010.jpg" descr="1200px-Deepwater_Horizon_offshore_drilling_unit_on_fire_2010.jpg"/>
          <p:cNvPicPr>
            <a:picLocks noChangeAspect="1"/>
          </p:cNvPicPr>
          <p:nvPr/>
        </p:nvPicPr>
        <p:blipFill>
          <a:blip r:embed="rId3">
            <a:extLst/>
          </a:blip>
          <a:stretch>
            <a:fillRect/>
          </a:stretch>
        </p:blipFill>
        <p:spPr>
          <a:xfrm>
            <a:off x="95403" y="1039136"/>
            <a:ext cx="5062784" cy="379287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Shape 110"/>
          <p:cNvSpPr txBox="1"/>
          <p:nvPr>
            <p:ph type="title"/>
          </p:nvPr>
        </p:nvSpPr>
        <p:spPr>
          <a:xfrm>
            <a:off x="1101385" y="272847"/>
            <a:ext cx="7574399" cy="749106"/>
          </a:xfrm>
          <a:prstGeom prst="rect">
            <a:avLst/>
          </a:prstGeom>
        </p:spPr>
        <p:txBody>
          <a:bodyPr/>
          <a:lstStyle/>
          <a:p>
            <a:pPr/>
            <a:r>
              <a:t>Untapped Energy 2018 - Health and Safety</a:t>
            </a:r>
          </a:p>
        </p:txBody>
      </p:sp>
      <p:sp>
        <p:nvSpPr>
          <p:cNvPr id="51" name="Shape 114"/>
          <p:cNvSpPr txBox="1"/>
          <p:nvPr>
            <p:ph type="sldNum" sz="quarter" idx="4294967295"/>
          </p:nvPr>
        </p:nvSpPr>
        <p:spPr>
          <a:xfrm>
            <a:off x="153763" y="172825"/>
            <a:ext cx="287366" cy="3860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 name="Text Placeholder 3"/>
          <p:cNvSpPr txBox="1"/>
          <p:nvPr>
            <p:ph type="body" idx="1"/>
          </p:nvPr>
        </p:nvSpPr>
        <p:spPr>
          <a:xfrm>
            <a:off x="415727" y="1085060"/>
            <a:ext cx="8519139" cy="3777679"/>
          </a:xfrm>
          <a:prstGeom prst="rect">
            <a:avLst/>
          </a:prstGeom>
        </p:spPr>
        <p:txBody>
          <a:bodyPr/>
          <a:lstStyle/>
          <a:p>
            <a:pPr marL="0" indent="0" defTabSz="546809">
              <a:spcBef>
                <a:spcPts val="200"/>
              </a:spcBef>
              <a:buSzTx/>
              <a:buNone/>
              <a:defRPr sz="2100" u="sng"/>
            </a:pPr>
            <a:r>
              <a:t>What IF?</a:t>
            </a:r>
          </a:p>
          <a:p>
            <a:pPr marL="273403" indent="-235431" defTabSz="546809">
              <a:spcBef>
                <a:spcPts val="200"/>
              </a:spcBef>
              <a:buSzPts val="2100"/>
              <a:defRPr sz="2100"/>
            </a:pPr>
            <a:r>
              <a:t>The Energy Industry collaborated on</a:t>
            </a:r>
          </a:p>
          <a:p>
            <a:pPr lvl="1" marL="546809" indent="-235431" defTabSz="546809">
              <a:spcBef>
                <a:spcPts val="200"/>
              </a:spcBef>
              <a:buSzPts val="2100"/>
              <a:buChar char="▸"/>
              <a:defRPr sz="2100"/>
            </a:pPr>
            <a:r>
              <a:t>tracking H&amp;S data consistently across all companies</a:t>
            </a:r>
          </a:p>
          <a:p>
            <a:pPr lvl="1" marL="546809" indent="-235431" defTabSz="546809">
              <a:spcBef>
                <a:spcPts val="200"/>
              </a:spcBef>
              <a:buSzPts val="2100"/>
              <a:buChar char="▸"/>
              <a:defRPr sz="2100"/>
            </a:pPr>
            <a:r>
              <a:t>combining H&amp;S data with other category data for pattern analysis</a:t>
            </a:r>
          </a:p>
          <a:p>
            <a:pPr lvl="1" marL="546809" indent="-235431" defTabSz="546809">
              <a:spcBef>
                <a:spcPts val="200"/>
              </a:spcBef>
              <a:buSzPts val="2100"/>
              <a:buChar char="▸"/>
              <a:defRPr sz="2100"/>
            </a:pPr>
            <a:r>
              <a:t>enabling predictive/preventative analysis and made resulting information available to its staff</a:t>
            </a:r>
          </a:p>
          <a:p>
            <a:pPr lvl="1" marL="546809" indent="-235431" defTabSz="546809">
              <a:spcBef>
                <a:spcPts val="200"/>
              </a:spcBef>
              <a:buSzPts val="2100"/>
              <a:buChar char="▸"/>
              <a:defRPr sz="2100"/>
            </a:pPr>
            <a:r>
              <a:t>changing its safety culture with Big Data Analytics to reduce injuries and ideally eliminate fatalities</a:t>
            </a:r>
          </a:p>
          <a:p>
            <a:pPr marL="273403" indent="-235431" defTabSz="546809">
              <a:spcBef>
                <a:spcPts val="200"/>
              </a:spcBef>
              <a:buSzPts val="2100"/>
              <a:defRPr b="1" sz="2100">
                <a:solidFill>
                  <a:schemeClr val="accent2">
                    <a:satOff val="-8846"/>
                    <a:lumOff val="-10705"/>
                  </a:schemeClr>
                </a:solidFill>
              </a:defRPr>
            </a:pPr>
            <a:r>
              <a:t>What is Possible by doing away with Competition and Confidentiality and embracing true Collaboration?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Shape 110"/>
          <p:cNvSpPr txBox="1"/>
          <p:nvPr>
            <p:ph type="title"/>
          </p:nvPr>
        </p:nvSpPr>
        <p:spPr>
          <a:xfrm>
            <a:off x="1101385" y="272847"/>
            <a:ext cx="7574399" cy="749106"/>
          </a:xfrm>
          <a:prstGeom prst="rect">
            <a:avLst/>
          </a:prstGeom>
        </p:spPr>
        <p:txBody>
          <a:bodyPr/>
          <a:lstStyle/>
          <a:p>
            <a:pPr/>
            <a:r>
              <a:t>Untapped Energy 2018 - Health and Safety</a:t>
            </a:r>
          </a:p>
        </p:txBody>
      </p:sp>
      <p:sp>
        <p:nvSpPr>
          <p:cNvPr id="57" name="Shape 114"/>
          <p:cNvSpPr txBox="1"/>
          <p:nvPr>
            <p:ph type="sldNum" sz="quarter" idx="4294967295"/>
          </p:nvPr>
        </p:nvSpPr>
        <p:spPr>
          <a:xfrm>
            <a:off x="153763" y="172825"/>
            <a:ext cx="287366" cy="3860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 name="Text Placeholder 3"/>
          <p:cNvSpPr txBox="1"/>
          <p:nvPr>
            <p:ph type="body" idx="1"/>
          </p:nvPr>
        </p:nvSpPr>
        <p:spPr>
          <a:xfrm>
            <a:off x="415727" y="1085060"/>
            <a:ext cx="8519139" cy="3777679"/>
          </a:xfrm>
          <a:prstGeom prst="rect">
            <a:avLst/>
          </a:prstGeom>
        </p:spPr>
        <p:txBody>
          <a:bodyPr/>
          <a:lstStyle/>
          <a:p>
            <a:pPr marL="0" indent="0" defTabSz="564641">
              <a:spcBef>
                <a:spcPts val="200"/>
              </a:spcBef>
              <a:buSzTx/>
              <a:buNone/>
              <a:defRPr sz="2100" u="sng"/>
            </a:pPr>
            <a:r>
              <a:t>Objectives for the Health and Safety Pod</a:t>
            </a:r>
          </a:p>
          <a:p>
            <a:pPr lvl="1" marL="582015" indent="-250590" defTabSz="582015">
              <a:lnSpc>
                <a:spcPct val="90000"/>
              </a:lnSpc>
              <a:spcBef>
                <a:spcPts val="300"/>
              </a:spcBef>
              <a:buSzPts val="1600"/>
              <a:buChar char="▸"/>
              <a:defRPr sz="1600"/>
            </a:pPr>
            <a:r>
              <a:t>Attempt to answer 2 high level questions:</a:t>
            </a:r>
          </a:p>
          <a:p>
            <a:pPr lvl="2" marL="873022" indent="-250590" defTabSz="582015">
              <a:lnSpc>
                <a:spcPct val="90000"/>
              </a:lnSpc>
              <a:spcBef>
                <a:spcPts val="300"/>
              </a:spcBef>
              <a:buSzPts val="1600"/>
              <a:buChar char="▸"/>
              <a:defRPr sz="1600"/>
            </a:pPr>
            <a:r>
              <a:t>What is preventing industry from achieving a 0 incident rate?</a:t>
            </a:r>
          </a:p>
          <a:p>
            <a:pPr lvl="2" marL="873022" indent="-250590" defTabSz="582015">
              <a:lnSpc>
                <a:spcPct val="90000"/>
              </a:lnSpc>
              <a:spcBef>
                <a:spcPts val="300"/>
              </a:spcBef>
              <a:buSzPts val="1600"/>
              <a:buChar char="▸"/>
              <a:defRPr sz="1600"/>
            </a:pPr>
            <a:r>
              <a:t>In the long</a:t>
            </a:r>
            <a:r>
              <a:t> </a:t>
            </a:r>
            <a:r>
              <a:t>term, can we create a personalized safety alert for every worker?</a:t>
            </a:r>
          </a:p>
          <a:p>
            <a:pPr lvl="3" marL="1307363" indent="-250590" defTabSz="582015">
              <a:lnSpc>
                <a:spcPct val="90000"/>
              </a:lnSpc>
              <a:spcBef>
                <a:spcPts val="300"/>
              </a:spcBef>
              <a:buSzPts val="1600"/>
              <a:buChar char="▸"/>
              <a:defRPr sz="1600"/>
            </a:pPr>
            <a:r>
              <a:t>Based on:</a:t>
            </a:r>
          </a:p>
          <a:p>
            <a:pPr lvl="4" marL="1741702" indent="-250590" defTabSz="582015">
              <a:lnSpc>
                <a:spcPct val="90000"/>
              </a:lnSpc>
              <a:spcBef>
                <a:spcPts val="300"/>
              </a:spcBef>
              <a:buSzPts val="1600"/>
              <a:buChar char="▸"/>
              <a:defRPr sz="1600"/>
            </a:pPr>
            <a:r>
              <a:t>Experience</a:t>
            </a:r>
          </a:p>
          <a:p>
            <a:pPr lvl="4" marL="1741702" indent="-250590" defTabSz="582015">
              <a:lnSpc>
                <a:spcPct val="90000"/>
              </a:lnSpc>
              <a:spcBef>
                <a:spcPts val="300"/>
              </a:spcBef>
              <a:buSzPts val="1600"/>
              <a:buChar char="▸"/>
              <a:defRPr sz="1600"/>
            </a:pPr>
            <a:r>
              <a:t>Task at hand</a:t>
            </a:r>
          </a:p>
          <a:p>
            <a:pPr lvl="4" marL="1741702" indent="-250590" defTabSz="582015">
              <a:lnSpc>
                <a:spcPct val="90000"/>
              </a:lnSpc>
              <a:spcBef>
                <a:spcPts val="300"/>
              </a:spcBef>
              <a:buSzPts val="1600"/>
              <a:buChar char="▸"/>
              <a:defRPr sz="1600"/>
            </a:pPr>
            <a:r>
              <a:t>Equipment/materials being used</a:t>
            </a:r>
          </a:p>
          <a:p>
            <a:pPr lvl="4" marL="1741702" indent="-250590" defTabSz="582015">
              <a:lnSpc>
                <a:spcPct val="90000"/>
              </a:lnSpc>
              <a:spcBef>
                <a:spcPts val="300"/>
              </a:spcBef>
              <a:buSzPts val="1600"/>
              <a:buChar char="▸"/>
              <a:defRPr sz="1600"/>
            </a:pPr>
            <a:r>
              <a:t>Frame of mind</a:t>
            </a:r>
          </a:p>
          <a:p>
            <a:pPr lvl="4" marL="1741702" indent="-250590" defTabSz="582015">
              <a:lnSpc>
                <a:spcPct val="90000"/>
              </a:lnSpc>
              <a:spcBef>
                <a:spcPts val="300"/>
              </a:spcBef>
              <a:buSzPts val="1600"/>
              <a:buChar char="▸"/>
              <a:defRPr sz="1600"/>
            </a:pPr>
            <a:r>
              <a:t>Training</a:t>
            </a:r>
          </a:p>
          <a:p>
            <a:pPr lvl="4" marL="1741702" indent="-250590" defTabSz="582015">
              <a:lnSpc>
                <a:spcPct val="90000"/>
              </a:lnSpc>
              <a:spcBef>
                <a:spcPts val="300"/>
              </a:spcBef>
              <a:buSzPts val="1600"/>
              <a:buChar char="▸"/>
              <a:defRPr sz="1600"/>
            </a:pPr>
            <a:r>
              <a:t>Other contributing factors</a:t>
            </a:r>
          </a:p>
          <a:p>
            <a:pPr marL="314090" indent="-250590" defTabSz="582015">
              <a:lnSpc>
                <a:spcPct val="90000"/>
              </a:lnSpc>
              <a:spcBef>
                <a:spcPts val="300"/>
              </a:spcBef>
              <a:buSzPts val="2100"/>
              <a:defRPr b="1" sz="2100">
                <a:solidFill>
                  <a:schemeClr val="accent2">
                    <a:satOff val="-8846"/>
                    <a:lumOff val="-10705"/>
                  </a:schemeClr>
                </a:solidFill>
              </a:defRPr>
            </a:pPr>
            <a:r>
              <a:t>We need your Expertise in Data Science and out-of-the-box Creativity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Shape 110"/>
          <p:cNvSpPr txBox="1"/>
          <p:nvPr>
            <p:ph type="title"/>
          </p:nvPr>
        </p:nvSpPr>
        <p:spPr>
          <a:xfrm>
            <a:off x="1101385" y="272847"/>
            <a:ext cx="7574399" cy="749106"/>
          </a:xfrm>
          <a:prstGeom prst="rect">
            <a:avLst/>
          </a:prstGeom>
        </p:spPr>
        <p:txBody>
          <a:bodyPr/>
          <a:lstStyle/>
          <a:p>
            <a:pPr/>
            <a:r>
              <a:t>Untapped Energy 2018 - Health and Safety</a:t>
            </a:r>
          </a:p>
        </p:txBody>
      </p:sp>
      <p:sp>
        <p:nvSpPr>
          <p:cNvPr id="61" name="Shape 114"/>
          <p:cNvSpPr txBox="1"/>
          <p:nvPr>
            <p:ph type="sldNum" sz="quarter" idx="4294967295"/>
          </p:nvPr>
        </p:nvSpPr>
        <p:spPr>
          <a:xfrm>
            <a:off x="153763" y="172825"/>
            <a:ext cx="287366" cy="3860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 name="Text Placeholder 3"/>
          <p:cNvSpPr txBox="1"/>
          <p:nvPr>
            <p:ph type="body" idx="1"/>
          </p:nvPr>
        </p:nvSpPr>
        <p:spPr>
          <a:xfrm>
            <a:off x="391159" y="1162004"/>
            <a:ext cx="6694290" cy="3537903"/>
          </a:xfrm>
          <a:prstGeom prst="rect">
            <a:avLst/>
          </a:prstGeom>
        </p:spPr>
        <p:txBody>
          <a:bodyPr/>
          <a:lstStyle/>
          <a:p>
            <a:pPr marL="0" indent="0" defTabSz="547701">
              <a:spcBef>
                <a:spcPts val="100"/>
              </a:spcBef>
              <a:buSzTx/>
              <a:buNone/>
              <a:defRPr sz="2037" u="sng"/>
            </a:pPr>
            <a:r>
              <a:t>Approach for Tomorrow</a:t>
            </a:r>
          </a:p>
          <a:p>
            <a:pPr marL="343033" indent="-295390" defTabSz="686068">
              <a:spcBef>
                <a:spcPts val="300"/>
              </a:spcBef>
              <a:buSzPts val="1700"/>
              <a:defRPr sz="1746"/>
            </a:pPr>
            <a:r>
              <a:t>Cross Industry Standard for Data Mining (CRISP-DM) </a:t>
            </a:r>
          </a:p>
          <a:p>
            <a:pPr marL="326623" indent="-278979" defTabSz="686068">
              <a:spcBef>
                <a:spcPts val="300"/>
              </a:spcBef>
              <a:buSzPts val="1600"/>
              <a:defRPr sz="1746"/>
            </a:pPr>
            <a:r>
              <a:rPr sz="1649"/>
              <a:t>1. Business Understanding</a:t>
            </a:r>
            <a:endParaRPr sz="1649"/>
          </a:p>
          <a:p>
            <a:pPr lvl="1" marL="686068" indent="-295390" defTabSz="686068">
              <a:spcBef>
                <a:spcPts val="300"/>
              </a:spcBef>
              <a:buSzPts val="1600"/>
              <a:buChar char="▸"/>
              <a:defRPr sz="1649"/>
            </a:pPr>
            <a:r>
              <a:t>Let’s get some Insights from our H&amp;S Experts</a:t>
            </a:r>
          </a:p>
          <a:p>
            <a:pPr lvl="1" marL="686068" indent="-295390" defTabSz="686068">
              <a:spcBef>
                <a:spcPts val="300"/>
              </a:spcBef>
              <a:buSzPts val="1600"/>
              <a:buChar char="▸"/>
              <a:defRPr sz="1649"/>
            </a:pPr>
            <a:r>
              <a:t>What are the Challenges we are facing</a:t>
            </a:r>
            <a:r>
              <a:t>?</a:t>
            </a:r>
          </a:p>
          <a:p>
            <a:pPr lvl="1" marL="686068" indent="-295390" defTabSz="686068">
              <a:spcBef>
                <a:spcPts val="300"/>
              </a:spcBef>
              <a:buSzPts val="1600"/>
              <a:buChar char="▸"/>
              <a:defRPr sz="1649"/>
            </a:pPr>
            <a:r>
              <a:t>What are our Objectives</a:t>
            </a:r>
            <a:r>
              <a:t>?</a:t>
            </a:r>
          </a:p>
          <a:p>
            <a:pPr marL="343033" indent="-295390" defTabSz="686068">
              <a:spcBef>
                <a:spcPts val="300"/>
              </a:spcBef>
              <a:buSzPts val="1600"/>
              <a:defRPr sz="1649"/>
            </a:pPr>
            <a:r>
              <a:t>2. Data Understanding</a:t>
            </a:r>
          </a:p>
          <a:p>
            <a:pPr lvl="1" marL="686068" indent="-295390" defTabSz="686068">
              <a:spcBef>
                <a:spcPts val="300"/>
              </a:spcBef>
              <a:buSzPts val="1600"/>
              <a:buChar char="▸"/>
              <a:defRPr sz="1649"/>
            </a:pPr>
            <a:r>
              <a:t>What Data do we have - What does it look like</a:t>
            </a:r>
            <a:r>
              <a:t>?</a:t>
            </a:r>
          </a:p>
          <a:p>
            <a:pPr lvl="1" marL="686068" indent="-295390" defTabSz="686068">
              <a:spcBef>
                <a:spcPts val="300"/>
              </a:spcBef>
              <a:buSzPts val="1600"/>
              <a:buChar char="▸"/>
              <a:defRPr sz="1649"/>
            </a:pPr>
            <a:r>
              <a:t>What other data streams do we need?</a:t>
            </a:r>
          </a:p>
          <a:p>
            <a:pPr marL="343033" indent="-295390" defTabSz="686068">
              <a:spcBef>
                <a:spcPts val="300"/>
              </a:spcBef>
              <a:buSzPts val="1600"/>
              <a:defRPr sz="1649"/>
            </a:pPr>
            <a:r>
              <a:t>3. Data “Preparation” - Let’s get creative!</a:t>
            </a:r>
          </a:p>
          <a:p>
            <a:pPr lvl="1" marL="686068" indent="-295390" defTabSz="686068">
              <a:spcBef>
                <a:spcPts val="300"/>
              </a:spcBef>
              <a:buSzPts val="1600"/>
              <a:buChar char="▸"/>
              <a:defRPr sz="1649"/>
            </a:pPr>
            <a:r>
              <a:t>4 scenarios to enable Data and Information Discovery</a:t>
            </a:r>
          </a:p>
        </p:txBody>
      </p:sp>
      <p:pic>
        <p:nvPicPr>
          <p:cNvPr id="63" name="Screen Shot 2018-10-05 at 7.21.43 PM.png" descr="Screen Shot 2018-10-05 at 7.21.43 PM.png"/>
          <p:cNvPicPr>
            <a:picLocks noChangeAspect="1"/>
          </p:cNvPicPr>
          <p:nvPr/>
        </p:nvPicPr>
        <p:blipFill>
          <a:blip r:embed="rId3">
            <a:extLst/>
          </a:blip>
          <a:stretch>
            <a:fillRect/>
          </a:stretch>
        </p:blipFill>
        <p:spPr>
          <a:xfrm>
            <a:off x="7055090" y="2837258"/>
            <a:ext cx="2015771" cy="1873095"/>
          </a:xfrm>
          <a:prstGeom prst="rect">
            <a:avLst/>
          </a:prstGeom>
          <a:ln w="12700">
            <a:miter lim="400000"/>
          </a:ln>
        </p:spPr>
      </p:pic>
      <p:pic>
        <p:nvPicPr>
          <p:cNvPr id="64" name="Screen Shot 2018-10-05 at 7.26.17 PM.png" descr="Screen Shot 2018-10-05 at 7.26.17 PM.png"/>
          <p:cNvPicPr>
            <a:picLocks noChangeAspect="1"/>
          </p:cNvPicPr>
          <p:nvPr/>
        </p:nvPicPr>
        <p:blipFill>
          <a:blip r:embed="rId4">
            <a:extLst/>
          </a:blip>
          <a:stretch>
            <a:fillRect/>
          </a:stretch>
        </p:blipFill>
        <p:spPr>
          <a:xfrm>
            <a:off x="7237879" y="1162006"/>
            <a:ext cx="1650194" cy="153519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Shape 110"/>
          <p:cNvSpPr txBox="1"/>
          <p:nvPr>
            <p:ph type="title"/>
          </p:nvPr>
        </p:nvSpPr>
        <p:spPr>
          <a:xfrm>
            <a:off x="1101385" y="272847"/>
            <a:ext cx="7574399" cy="749106"/>
          </a:xfrm>
          <a:prstGeom prst="rect">
            <a:avLst/>
          </a:prstGeom>
        </p:spPr>
        <p:txBody>
          <a:bodyPr/>
          <a:lstStyle/>
          <a:p>
            <a:pPr/>
            <a:r>
              <a:t>Untapped Energy 2018 - Health and Safety</a:t>
            </a:r>
          </a:p>
        </p:txBody>
      </p:sp>
      <p:sp>
        <p:nvSpPr>
          <p:cNvPr id="69" name="Shape 114"/>
          <p:cNvSpPr txBox="1"/>
          <p:nvPr>
            <p:ph type="sldNum" sz="quarter" idx="4294967295"/>
          </p:nvPr>
        </p:nvSpPr>
        <p:spPr>
          <a:xfrm>
            <a:off x="153763" y="172825"/>
            <a:ext cx="287366" cy="3860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 name="Text Placeholder 3"/>
          <p:cNvSpPr txBox="1"/>
          <p:nvPr>
            <p:ph type="body" idx="1"/>
          </p:nvPr>
        </p:nvSpPr>
        <p:spPr>
          <a:xfrm>
            <a:off x="415727" y="1085060"/>
            <a:ext cx="8519139" cy="3777679"/>
          </a:xfrm>
          <a:prstGeom prst="rect">
            <a:avLst/>
          </a:prstGeom>
        </p:spPr>
        <p:txBody>
          <a:bodyPr/>
          <a:lstStyle/>
          <a:p>
            <a:pPr marL="0" indent="0" defTabSz="564641">
              <a:spcBef>
                <a:spcPts val="200"/>
              </a:spcBef>
              <a:buSzTx/>
              <a:buNone/>
              <a:defRPr sz="2100" u="sng"/>
            </a:pPr>
            <a:r>
              <a:t>Scenarios</a:t>
            </a:r>
          </a:p>
          <a:p>
            <a:pPr marL="0" indent="0" defTabSz="564641">
              <a:spcBef>
                <a:spcPts val="200"/>
              </a:spcBef>
              <a:buSzTx/>
              <a:buNone/>
              <a:defRPr sz="1600" u="sng"/>
            </a:pPr>
          </a:p>
          <a:p>
            <a:pPr lvl="1" marL="582015" indent="-250590" defTabSz="582015">
              <a:lnSpc>
                <a:spcPct val="90000"/>
              </a:lnSpc>
              <a:spcBef>
                <a:spcPts val="300"/>
              </a:spcBef>
              <a:buSzPts val="1600"/>
              <a:buChar char="▸"/>
              <a:defRPr sz="1600"/>
            </a:pPr>
            <a:r>
              <a:t>1. Review available WCB, NIOSH data</a:t>
            </a:r>
          </a:p>
          <a:p>
            <a:pPr lvl="2" marL="1039214" indent="-250590" defTabSz="582015">
              <a:lnSpc>
                <a:spcPct val="90000"/>
              </a:lnSpc>
              <a:spcBef>
                <a:spcPts val="300"/>
              </a:spcBef>
              <a:buSzPts val="1600"/>
              <a:buChar char="▸"/>
              <a:defRPr sz="1600"/>
            </a:pPr>
            <a:r>
              <a:t>Incidents, fatalities, trends</a:t>
            </a:r>
          </a:p>
          <a:p>
            <a:pPr lvl="2" marL="1039214" indent="-250590" defTabSz="582015">
              <a:lnSpc>
                <a:spcPct val="90000"/>
              </a:lnSpc>
              <a:spcBef>
                <a:spcPts val="300"/>
              </a:spcBef>
              <a:buSzPts val="1600"/>
              <a:buChar char="▸"/>
              <a:defRPr sz="1600"/>
            </a:pPr>
            <a:r>
              <a:t>Operator metadata</a:t>
            </a:r>
          </a:p>
          <a:p>
            <a:pPr lvl="1" marL="582015" indent="-250590" defTabSz="582015">
              <a:lnSpc>
                <a:spcPct val="90000"/>
              </a:lnSpc>
              <a:spcBef>
                <a:spcPts val="300"/>
              </a:spcBef>
              <a:buSzPts val="1600"/>
              <a:buChar char="▸"/>
              <a:defRPr sz="1600"/>
            </a:pPr>
            <a:r>
              <a:t>2. Safety Management Plans</a:t>
            </a:r>
          </a:p>
          <a:p>
            <a:pPr lvl="2" marL="1039214" indent="-250590" defTabSz="582015">
              <a:lnSpc>
                <a:spcPct val="90000"/>
              </a:lnSpc>
              <a:spcBef>
                <a:spcPts val="300"/>
              </a:spcBef>
              <a:buSzPts val="1600"/>
              <a:buChar char="▸"/>
              <a:defRPr sz="1600"/>
            </a:pPr>
            <a:r>
              <a:t>Data available, what's needed</a:t>
            </a:r>
          </a:p>
          <a:p>
            <a:pPr lvl="1" marL="582015" indent="-250590" defTabSz="582015">
              <a:lnSpc>
                <a:spcPct val="90000"/>
              </a:lnSpc>
              <a:spcBef>
                <a:spcPts val="300"/>
              </a:spcBef>
              <a:buSzPts val="1600"/>
              <a:buChar char="▸"/>
              <a:defRPr sz="1600"/>
            </a:pPr>
            <a:r>
              <a:t>3. Motor Vehicle Accident</a:t>
            </a:r>
          </a:p>
          <a:p>
            <a:pPr lvl="1" marL="582015" indent="-250590" defTabSz="582015">
              <a:lnSpc>
                <a:spcPct val="90000"/>
              </a:lnSpc>
              <a:spcBef>
                <a:spcPts val="300"/>
              </a:spcBef>
              <a:buSzPts val="1600"/>
              <a:buChar char="▸"/>
              <a:defRPr sz="1600"/>
            </a:pPr>
            <a:r>
              <a:t>4. Fatality</a:t>
            </a:r>
          </a:p>
          <a:p>
            <a:pPr lvl="2" marL="1039214" indent="-250590" defTabSz="582015">
              <a:lnSpc>
                <a:spcPct val="90000"/>
              </a:lnSpc>
              <a:spcBef>
                <a:spcPts val="300"/>
              </a:spcBef>
              <a:buSzPts val="1600"/>
              <a:buChar char="▸"/>
              <a:defRPr sz="1600"/>
            </a:pPr>
          </a:p>
          <a:p>
            <a:pPr marL="340467" indent="-276967" defTabSz="582015">
              <a:lnSpc>
                <a:spcPct val="90000"/>
              </a:lnSpc>
              <a:spcBef>
                <a:spcPts val="300"/>
              </a:spcBef>
              <a:buSzPts val="2100"/>
              <a:defRPr b="1" sz="1900">
                <a:solidFill>
                  <a:schemeClr val="accent2">
                    <a:satOff val="-8846"/>
                    <a:lumOff val="-10705"/>
                  </a:schemeClr>
                </a:solidFill>
              </a:defRPr>
            </a:pPr>
            <a:r>
              <a:rPr sz="2100"/>
              <a:t>We need your Expertise in Data Science and out-of-the-box Creativity</a:t>
            </a: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Shape 114"/>
          <p:cNvSpPr txBox="1"/>
          <p:nvPr>
            <p:ph type="sldNum" sz="quarter" idx="4294967295"/>
          </p:nvPr>
        </p:nvSpPr>
        <p:spPr>
          <a:xfrm>
            <a:off x="153763" y="172825"/>
            <a:ext cx="287366" cy="3860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3" name="merci.gif" descr="merci.gif"/>
          <p:cNvPicPr>
            <a:picLocks noChangeAspect="1"/>
          </p:cNvPicPr>
          <p:nvPr/>
        </p:nvPicPr>
        <p:blipFill>
          <a:blip r:embed="rId2">
            <a:extLst/>
          </a:blip>
          <a:stretch>
            <a:fillRect/>
          </a:stretch>
        </p:blipFill>
        <p:spPr>
          <a:xfrm>
            <a:off x="1445816" y="1128868"/>
            <a:ext cx="6457608" cy="3690063"/>
          </a:xfrm>
          <a:prstGeom prst="rect">
            <a:avLst/>
          </a:prstGeom>
          <a:ln w="12700">
            <a:miter lim="400000"/>
          </a:ln>
        </p:spPr>
      </p:pic>
      <p:sp>
        <p:nvSpPr>
          <p:cNvPr id="74" name="Shape 110"/>
          <p:cNvSpPr txBox="1"/>
          <p:nvPr>
            <p:ph type="title"/>
          </p:nvPr>
        </p:nvSpPr>
        <p:spPr>
          <a:xfrm>
            <a:off x="1101385" y="272847"/>
            <a:ext cx="7574399" cy="749106"/>
          </a:xfrm>
          <a:prstGeom prst="rect">
            <a:avLst/>
          </a:prstGeom>
        </p:spPr>
        <p:txBody>
          <a:bodyPr/>
          <a:lstStyle/>
          <a:p>
            <a:pPr/>
            <a:r>
              <a:t>Untapped Energy 2018 - Health and Safety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illiam template">
  <a:themeElements>
    <a:clrScheme name="William template">
      <a:dk1>
        <a:srgbClr val="000000"/>
      </a:dk1>
      <a:lt1>
        <a:srgbClr val="222222"/>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William template">
      <a:majorFont>
        <a:latin typeface="Helvetica"/>
        <a:ea typeface="Helvetica"/>
        <a:cs typeface="Helvetica"/>
      </a:majorFont>
      <a:minorFont>
        <a:latin typeface="Arial"/>
        <a:ea typeface="Arial"/>
        <a:cs typeface="Arial"/>
      </a:minorFont>
    </a:fontScheme>
    <a:fmtScheme name="William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illiam template">
  <a:themeElements>
    <a:clrScheme name="William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William template">
      <a:majorFont>
        <a:latin typeface="Helvetica"/>
        <a:ea typeface="Helvetica"/>
        <a:cs typeface="Helvetica"/>
      </a:majorFont>
      <a:minorFont>
        <a:latin typeface="Arial"/>
        <a:ea typeface="Arial"/>
        <a:cs typeface="Arial"/>
      </a:minorFont>
    </a:fontScheme>
    <a:fmtScheme name="William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