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Lst>
  <p:notesMasterIdLst>
    <p:notesMasterId r:id="rId55"/>
  </p:notesMasterIdLst>
  <p:sldIdLst>
    <p:sldId id="256" r:id="rId5"/>
    <p:sldId id="258" r:id="rId6"/>
    <p:sldId id="260" r:id="rId7"/>
    <p:sldId id="367" r:id="rId8"/>
    <p:sldId id="366" r:id="rId9"/>
    <p:sldId id="365" r:id="rId10"/>
    <p:sldId id="259" r:id="rId11"/>
    <p:sldId id="348" r:id="rId12"/>
    <p:sldId id="349" r:id="rId13"/>
    <p:sldId id="350" r:id="rId14"/>
    <p:sldId id="352" r:id="rId15"/>
    <p:sldId id="351" r:id="rId16"/>
    <p:sldId id="353" r:id="rId17"/>
    <p:sldId id="313" r:id="rId18"/>
    <p:sldId id="326" r:id="rId19"/>
    <p:sldId id="327" r:id="rId20"/>
    <p:sldId id="329" r:id="rId21"/>
    <p:sldId id="331" r:id="rId22"/>
    <p:sldId id="333" r:id="rId23"/>
    <p:sldId id="335" r:id="rId24"/>
    <p:sldId id="314" r:id="rId25"/>
    <p:sldId id="354" r:id="rId26"/>
    <p:sldId id="361" r:id="rId27"/>
    <p:sldId id="363" r:id="rId28"/>
    <p:sldId id="356" r:id="rId29"/>
    <p:sldId id="362" r:id="rId30"/>
    <p:sldId id="358" r:id="rId31"/>
    <p:sldId id="346" r:id="rId32"/>
    <p:sldId id="345" r:id="rId33"/>
    <p:sldId id="344" r:id="rId34"/>
    <p:sldId id="343" r:id="rId35"/>
    <p:sldId id="342" r:id="rId36"/>
    <p:sldId id="336" r:id="rId37"/>
    <p:sldId id="337" r:id="rId38"/>
    <p:sldId id="338" r:id="rId39"/>
    <p:sldId id="339" r:id="rId40"/>
    <p:sldId id="328" r:id="rId41"/>
    <p:sldId id="330" r:id="rId42"/>
    <p:sldId id="334" r:id="rId43"/>
    <p:sldId id="332" r:id="rId44"/>
    <p:sldId id="341" r:id="rId45"/>
    <p:sldId id="315" r:id="rId46"/>
    <p:sldId id="368" r:id="rId47"/>
    <p:sldId id="369" r:id="rId48"/>
    <p:sldId id="316" r:id="rId49"/>
    <p:sldId id="360" r:id="rId50"/>
    <p:sldId id="359" r:id="rId51"/>
    <p:sldId id="370" r:id="rId52"/>
    <p:sldId id="322" r:id="rId53"/>
    <p:sldId id="323" r:id="rId54"/>
  </p:sldIdLst>
  <p:sldSz cx="9144000" cy="5143500" type="screen16x9"/>
  <p:notesSz cx="6858000" cy="9144000"/>
  <p:embeddedFontLst>
    <p:embeddedFont>
      <p:font typeface="Fira Sans" panose="020B0503050000020004" pitchFamily="34" charset="0"/>
      <p:regular r:id="rId56"/>
      <p:bold r:id="rId57"/>
      <p:italic r:id="rId58"/>
      <p:boldItalic r:id="rId59"/>
    </p:embeddedFont>
    <p:embeddedFont>
      <p:font typeface="Fira Sans Condensed ExtraBold" panose="020B0903050000020004" pitchFamily="34" charset="0"/>
      <p:bold r:id="rId60"/>
      <p:boldItalic r:id="rId61"/>
    </p:embeddedFont>
    <p:embeddedFont>
      <p:font typeface="Roboto" panose="02000000000000000000" pitchFamily="2" charset="0"/>
      <p:regular r:id="rId62"/>
      <p:bold r:id="rId63"/>
      <p:italic r:id="rId64"/>
      <p:boldItalic r:id="rId65"/>
    </p:embeddedFont>
    <p:embeddedFont>
      <p:font typeface="Zen Dots" panose="020B060402020202020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D9D9D9"/>
    <a:srgbClr val="F2F2F2"/>
    <a:srgbClr val="2DB2FB"/>
    <a:srgbClr val="05B2FB"/>
    <a:srgbClr val="215568"/>
    <a:srgbClr val="1F77B4"/>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9733-A042-B908-E884-8E0229844114}" v="81" dt="2023-11-20T09:34:06.133"/>
    <p1510:client id="{4B86A8C5-3A8E-4ACA-82BB-D2A4BA20022F}" v="4387" vWet="4389" dt="2023-11-20T14:25:50.453"/>
    <p1510:client id="{6281DF24-9E56-641E-FE89-97C7F82B3A44}" v="260" dt="2023-11-20T14:33:39.216"/>
    <p1510:client id="{6FE1A7D0-1382-42CE-A83A-3629DAFA9E0B}" v="68" dt="2023-11-20T14:31:12.909"/>
    <p1510:client id="{7070CC11-FD56-2FDD-BFA5-68B23C153F8E}" v="3963" dt="2023-11-20T13:20:18.390"/>
    <p1510:client id="{99F0831C-2136-712C-D588-204BD95938C4}" v="178" dt="2023-11-20T12:33:09.010"/>
    <p1510:client id="{A663AD09-4F2C-45C1-872B-ECAC3C175902}" v="1018" dt="2023-11-20T14:31:39.957"/>
    <p1510:client id="{C6C01455-74A9-41ED-9638-AC5B61BDDF36}" v="3190" vWet="3192" dt="2023-11-20T13:02:38.075"/>
    <p1510:client id="{DCF6B064-286F-A1B4-9721-FFAB7B2E3605}" v="16" dt="2023-11-20T13:57:32.368"/>
    <p1510:client id="{E1919761-04CA-E94C-A1C0-FD5EBCCF5051}" v="73" dt="2023-11-20T02:50:19.832"/>
    <p1510:client id="{F2AD7A98-002D-D041-7866-448C3D83959E}" v="854" dt="2023-11-20T13:56:30.077"/>
  </p1510:revLst>
</p1510:revInfo>
</file>

<file path=ppt/tableStyles.xml><?xml version="1.0" encoding="utf-8"?>
<a:tblStyleLst xmlns:a="http://schemas.openxmlformats.org/drawingml/2006/main" def="{4DC56B53-A227-4F67-B31D-D1FA5310C8E8}">
  <a:tblStyle styleId="{4DC56B53-A227-4F67-B31D-D1FA5310C8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882716-CE4C-4A03-A2CF-B4A332263C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8.fntdata"/><Relationship Id="rId68" Type="http://schemas.openxmlformats.org/officeDocument/2006/relationships/viewProps" Target="viewProps.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1.xml"/><Relationship Id="rId61" Type="http://schemas.openxmlformats.org/officeDocument/2006/relationships/font" Target="fonts/font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7.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9T10:17:17.0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1,'0'9683,"0"-9650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8697a9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8697a9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1e91c332062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1e91c332062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HK" sz="1100" b="1"/>
              <a:t>For the relationship between features and leaving status, we only introduce those with special trends. As you can see from this graph, employees joining in 2018 have a extremely high proportion of leaving employee, so this can be an important feature to determine whether the employees will leave or not</a:t>
            </a:r>
            <a:endParaRPr lang="en-US"/>
          </a:p>
        </p:txBody>
      </p:sp>
    </p:spTree>
    <p:extLst>
      <p:ext uri="{BB962C8B-B14F-4D97-AF65-F5344CB8AC3E}">
        <p14:creationId xmlns:p14="http://schemas.microsoft.com/office/powerpoint/2010/main" val="264933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1e91c332062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1e91c332062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HK" sz="1100" b="1"/>
              <a:t>For the payment tier, employees with salary tier 2 have number of of leaving employees higher than that of staying.</a:t>
            </a:r>
            <a:endParaRPr lang="en-US"/>
          </a:p>
        </p:txBody>
      </p:sp>
    </p:spTree>
    <p:extLst>
      <p:ext uri="{BB962C8B-B14F-4D97-AF65-F5344CB8AC3E}">
        <p14:creationId xmlns:p14="http://schemas.microsoft.com/office/powerpoint/2010/main" val="244677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1e91c332062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1e91c332062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HK" sz="1100" b="1"/>
              <a:t>Lastly, for City, employees based or work in Pune are more likely to leave the company.</a:t>
            </a:r>
            <a:endParaRPr lang="en-US"/>
          </a:p>
        </p:txBody>
      </p:sp>
    </p:spTree>
    <p:extLst>
      <p:ext uri="{BB962C8B-B14F-4D97-AF65-F5344CB8AC3E}">
        <p14:creationId xmlns:p14="http://schemas.microsoft.com/office/powerpoint/2010/main" val="2901723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up to this point, by observing the graph, we can simply say that </a:t>
            </a:r>
            <a:r>
              <a:rPr lang="en" altLang="zh-HK"/>
              <a:t>joining year, payment tier and city can be the important factors, but to give a stronger evidence, we will try to evaluate by feature importance later. Now, Jacky will introduce the data preparation part.</a:t>
            </a:r>
            <a:endParaRPr/>
          </a:p>
        </p:txBody>
      </p:sp>
    </p:spTree>
    <p:extLst>
      <p:ext uri="{BB962C8B-B14F-4D97-AF65-F5344CB8AC3E}">
        <p14:creationId xmlns:p14="http://schemas.microsoft.com/office/powerpoint/2010/main" val="3569851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147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HK"/>
              <a:t>Thank you, Jacky. I am Chau Ka Yan, Connie and now I will introduce the decision tree mode. </a:t>
            </a:r>
            <a:endParaRPr/>
          </a:p>
        </p:txBody>
      </p:sp>
    </p:spTree>
    <p:extLst>
      <p:ext uri="{BB962C8B-B14F-4D97-AF65-F5344CB8AC3E}">
        <p14:creationId xmlns:p14="http://schemas.microsoft.com/office/powerpoint/2010/main" val="4235181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model is created by predicting the value of a target variable by learning simple decision rules inferred from the data features. Decision tree model assume that the features used for splitting nodes are independent of each other. This assumption ensures that each feature provides unique information to the decision-making process. The model is simple to build and the result of the model is highly intuitive therefore it is easy to understand. </a:t>
            </a:r>
          </a:p>
          <a:p>
            <a:pPr marL="0" indent="0">
              <a:buNone/>
            </a:pPr>
            <a:endParaRPr lang="en-US"/>
          </a:p>
        </p:txBody>
      </p:sp>
    </p:spTree>
    <p:extLst>
      <p:ext uri="{BB962C8B-B14F-4D97-AF65-F5344CB8AC3E}">
        <p14:creationId xmlns:p14="http://schemas.microsoft.com/office/powerpoint/2010/main" val="3464493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result of the model. And to get a </a:t>
            </a:r>
            <a:r>
              <a:rPr lang="en-US" altLang="zh-HK"/>
              <a:t>better result, we can tune and</a:t>
            </a:r>
            <a:r>
              <a:rPr lang="en-US"/>
              <a:t> improve the model.</a:t>
            </a:r>
          </a:p>
          <a:p>
            <a:pPr marL="0" lvl="0" indent="0" algn="l" rtl="0">
              <a:spcBef>
                <a:spcPts val="0"/>
              </a:spcBef>
              <a:spcAft>
                <a:spcPts val="0"/>
              </a:spcAft>
              <a:buNone/>
            </a:pPr>
            <a:endParaRPr/>
          </a:p>
        </p:txBody>
      </p:sp>
    </p:spTree>
    <p:extLst>
      <p:ext uri="{BB962C8B-B14F-4D97-AF65-F5344CB8AC3E}">
        <p14:creationId xmlns:p14="http://schemas.microsoft.com/office/powerpoint/2010/main" val="1246943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r>
              <a:rPr lang="en-US" altLang="zh-HK"/>
              <a:t>To improve the model, we evaluate the decision tree for each depth. As seen from the chart here, the </a:t>
            </a:r>
            <a:r>
              <a:rPr lang="en-US" altLang="zh-HK" err="1"/>
              <a:t>max_depth</a:t>
            </a:r>
            <a:r>
              <a:rPr lang="en-US" altLang="zh-HK"/>
              <a:t>=9 gives the best score for both testing and training data sets. Therefore, we use it in the tuned model.</a:t>
            </a:r>
            <a:endParaRPr lang="zh-HK" altLang="en-US"/>
          </a:p>
        </p:txBody>
      </p:sp>
    </p:spTree>
    <p:extLst>
      <p:ext uri="{BB962C8B-B14F-4D97-AF65-F5344CB8AC3E}">
        <p14:creationId xmlns:p14="http://schemas.microsoft.com/office/powerpoint/2010/main" val="222588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To increase the credibility, we calculate the results under different random state and take the average of result.</a:t>
            </a:r>
            <a:endParaRPr lang="zh-HK" altLang="en-US"/>
          </a:p>
        </p:txBody>
      </p:sp>
    </p:spTree>
    <p:extLst>
      <p:ext uri="{BB962C8B-B14F-4D97-AF65-F5344CB8AC3E}">
        <p14:creationId xmlns:p14="http://schemas.microsoft.com/office/powerpoint/2010/main" val="305974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HK"/>
              <a:t>Now, let’s see the results before and after tuning. (Click) We can see the tuned model has increase in Accuracy , Precision and F1 score while the Recall score decreased.</a:t>
            </a:r>
          </a:p>
          <a:p>
            <a:pPr marL="0" lvl="0" indent="0" algn="l" rtl="0">
              <a:spcBef>
                <a:spcPts val="0"/>
              </a:spcBef>
              <a:spcAft>
                <a:spcPts val="0"/>
              </a:spcAft>
              <a:buNone/>
            </a:pPr>
            <a:endParaRPr lang="en-US" altLang="zh-HK"/>
          </a:p>
          <a:p>
            <a:pPr marL="0" lvl="0" indent="0" algn="l" rtl="0">
              <a:spcBef>
                <a:spcPts val="0"/>
              </a:spcBef>
              <a:spcAft>
                <a:spcPts val="0"/>
              </a:spcAft>
              <a:buNone/>
            </a:pPr>
            <a:endParaRPr/>
          </a:p>
        </p:txBody>
      </p:sp>
    </p:spTree>
    <p:extLst>
      <p:ext uri="{BB962C8B-B14F-4D97-AF65-F5344CB8AC3E}">
        <p14:creationId xmlns:p14="http://schemas.microsoft.com/office/powerpoint/2010/main" val="1964965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Next, for the feature importance of the model. The higher feature score means the feature is more important and with greater coverage. For example, joining year in 2018 is the most important and with largest coverage, therefore it is used in the first decision node. Now, Steven will introduce the LGBM model.</a:t>
            </a:r>
          </a:p>
          <a:p>
            <a:pPr marL="0" lvl="0" indent="0" algn="l" rtl="0">
              <a:spcBef>
                <a:spcPts val="0"/>
              </a:spcBef>
              <a:spcAft>
                <a:spcPts val="0"/>
              </a:spcAft>
              <a:buNone/>
            </a:pPr>
            <a:endParaRPr/>
          </a:p>
        </p:txBody>
      </p:sp>
    </p:spTree>
    <p:extLst>
      <p:ext uri="{BB962C8B-B14F-4D97-AF65-F5344CB8AC3E}">
        <p14:creationId xmlns:p14="http://schemas.microsoft.com/office/powerpoint/2010/main" val="2939119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Thanks Connie. Hi. I'm CHEONG </a:t>
            </a:r>
            <a:r>
              <a:rPr lang="en-US" err="1"/>
              <a:t>Euikyun</a:t>
            </a:r>
            <a:r>
              <a:rPr lang="en-US"/>
              <a:t>, Steven. And I will talk about the Light gradient </a:t>
            </a:r>
            <a:r>
              <a:rPr lang="en-US" err="1"/>
              <a:t>boosing</a:t>
            </a:r>
            <a:r>
              <a:rPr lang="en-US"/>
              <a:t> machine model. LGBM starts with a basic model, like a decision tree or average target values, and iteratively improves it by building new trees to predict and correct the errors of the previous ones. It employs histogram-based algorithms to efficiently manage data, grouping feature values into bins to simplify and speed up computations. The algorithm uniquely grows trees leaf-wise, focusing on the most significant splits, which enhances its performance, especially on large datasets. Moreover, LGBM optimizes memory usage and speed through multiple parameters. </a:t>
            </a:r>
          </a:p>
        </p:txBody>
      </p:sp>
    </p:spTree>
    <p:extLst>
      <p:ext uri="{BB962C8B-B14F-4D97-AF65-F5344CB8AC3E}">
        <p14:creationId xmlns:p14="http://schemas.microsoft.com/office/powerpoint/2010/main" val="3601651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This is the result without hyperparameter tuning. </a:t>
            </a:r>
          </a:p>
        </p:txBody>
      </p:sp>
    </p:spTree>
    <p:extLst>
      <p:ext uri="{BB962C8B-B14F-4D97-AF65-F5344CB8AC3E}">
        <p14:creationId xmlns:p14="http://schemas.microsoft.com/office/powerpoint/2010/main" val="1374812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To enhance the model, we used </a:t>
            </a:r>
            <a:r>
              <a:rPr lang="en-US" altLang="zh-HK" err="1"/>
              <a:t>gridsearch</a:t>
            </a:r>
            <a:r>
              <a:rPr lang="en-US" altLang="zh-HK"/>
              <a:t> method to find the best parameter setting in the </a:t>
            </a:r>
            <a:r>
              <a:rPr lang="en-US" altLang="zh-HK" err="1"/>
              <a:t>lgbmmodel</a:t>
            </a:r>
            <a:r>
              <a:rPr lang="en-US" altLang="zh-HK"/>
              <a:t>. This table describes the possible parameters for the model. </a:t>
            </a:r>
            <a:endParaRPr lang="en-US"/>
          </a:p>
          <a:p>
            <a:pPr marL="0" indent="0">
              <a:buNone/>
              <a:defRPr/>
            </a:pPr>
            <a:r>
              <a:rPr lang="en-US" altLang="zh-HK"/>
              <a:t>After the hyperparameter tuning process, we have finalized the best parameters for the </a:t>
            </a:r>
            <a:r>
              <a:rPr lang="en-US" altLang="zh-HK" err="1"/>
              <a:t>lgbm</a:t>
            </a:r>
            <a:r>
              <a:rPr lang="en-US" altLang="zh-HK"/>
              <a:t> model.</a:t>
            </a:r>
            <a:endParaRPr lang="zh-HK" altLang="en-US"/>
          </a:p>
        </p:txBody>
      </p:sp>
    </p:spTree>
    <p:extLst>
      <p:ext uri="{BB962C8B-B14F-4D97-AF65-F5344CB8AC3E}">
        <p14:creationId xmlns:p14="http://schemas.microsoft.com/office/powerpoint/2010/main" val="1732704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The result of the prediction based on the tuned model has increased the score of Accuracy, Precision, and F1-score. But it has decreased the Recall score. </a:t>
            </a:r>
          </a:p>
          <a:p>
            <a:pPr marL="0" lvl="0" indent="0" algn="l" rtl="0">
              <a:spcBef>
                <a:spcPts val="0"/>
              </a:spcBef>
              <a:spcAft>
                <a:spcPts val="0"/>
              </a:spcAft>
              <a:buNone/>
            </a:pPr>
            <a:endParaRPr lang="en-US" altLang="zh-HK"/>
          </a:p>
          <a:p>
            <a:pPr marL="0" lvl="0" indent="0" algn="l" rtl="0">
              <a:spcBef>
                <a:spcPts val="0"/>
              </a:spcBef>
              <a:spcAft>
                <a:spcPts val="0"/>
              </a:spcAft>
              <a:buNone/>
            </a:pPr>
            <a:endParaRPr/>
          </a:p>
        </p:txBody>
      </p:sp>
    </p:spTree>
    <p:extLst>
      <p:ext uri="{BB962C8B-B14F-4D97-AF65-F5344CB8AC3E}">
        <p14:creationId xmlns:p14="http://schemas.microsoft.com/office/powerpoint/2010/main" val="1555657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This is the assorted feature </a:t>
            </a:r>
            <a:r>
              <a:rPr lang="en-US" err="1"/>
              <a:t>importances</a:t>
            </a:r>
            <a:r>
              <a:rPr lang="en-US"/>
              <a:t> of tuned LGBM model. The top 3 important feature is </a:t>
            </a:r>
            <a:r>
              <a:rPr lang="en-US" err="1"/>
              <a:t>Gender_female</a:t>
            </a:r>
            <a:r>
              <a:rPr lang="en-US"/>
              <a:t>, Age, and PaymentTier1. Now, I'm going to pass to Sam for Bagging. </a:t>
            </a:r>
          </a:p>
        </p:txBody>
      </p:sp>
    </p:spTree>
    <p:extLst>
      <p:ext uri="{BB962C8B-B14F-4D97-AF65-F5344CB8AC3E}">
        <p14:creationId xmlns:p14="http://schemas.microsoft.com/office/powerpoint/2010/main" val="2023505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Steven. From Light GBM, you can see that the recall didn't improve compared to decision tree, so we also tried bagging</a:t>
            </a:r>
            <a:r>
              <a:rPr lang="en-US" altLang="zh-HK" b="0" i="0">
                <a:solidFill>
                  <a:srgbClr val="000000"/>
                </a:solidFill>
                <a:effectLst/>
                <a:latin typeface="-apple-system"/>
              </a:rPr>
              <a:t>. Bagging doesn’t have much model assumption, but if the data are independent and identically distributed, the model can give more accurate prediction. We consider bagging because compared to dt, bagging is more stable because combining multiple trees make it less sensitive to small changes in the training data, and compared to Light GBM, bagging can handle imbalanced data well because it ensures that each model has exposure to both majority and minority classes by using bootstrap samples.</a:t>
            </a:r>
            <a:endParaRPr/>
          </a:p>
        </p:txBody>
      </p:sp>
    </p:spTree>
    <p:extLst>
      <p:ext uri="{BB962C8B-B14F-4D97-AF65-F5344CB8AC3E}">
        <p14:creationId xmlns:p14="http://schemas.microsoft.com/office/powerpoint/2010/main" val="237597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Without hyperparameter tuning, we get a preliminary result first.</a:t>
            </a:r>
            <a:endParaRPr/>
          </a:p>
        </p:txBody>
      </p:sp>
    </p:spTree>
    <p:extLst>
      <p:ext uri="{BB962C8B-B14F-4D97-AF65-F5344CB8AC3E}">
        <p14:creationId xmlns:p14="http://schemas.microsoft.com/office/powerpoint/2010/main" val="1266211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Then, After the hyperparameter tuning process, we have finalized the best parameters for the bagging model.</a:t>
            </a:r>
            <a:endParaRPr/>
          </a:p>
        </p:txBody>
      </p:sp>
    </p:spTree>
    <p:extLst>
      <p:ext uri="{BB962C8B-B14F-4D97-AF65-F5344CB8AC3E}">
        <p14:creationId xmlns:p14="http://schemas.microsoft.com/office/powerpoint/2010/main" val="129512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Based on the parameter setting returned from grid search, we apply the tuned model ten times with 10 random seeds and get the average performance scores. Overall speaking, the Accuracy, Precision, and F1-score increased. But the Recall decreased. However, compare to decision tree and Light GBM, it still has a higher recall. As for the feature importance, since bagging used bootstrap sample, feature importance produced may not be valid, so we will not consider feature importance in this model.</a:t>
            </a:r>
          </a:p>
          <a:p>
            <a:pPr marL="0" lvl="0" indent="0" algn="l" rtl="0">
              <a:spcBef>
                <a:spcPts val="0"/>
              </a:spcBef>
              <a:spcAft>
                <a:spcPts val="0"/>
              </a:spcAft>
              <a:buNone/>
            </a:pPr>
            <a:endParaRPr/>
          </a:p>
        </p:txBody>
      </p:sp>
    </p:spTree>
    <p:extLst>
      <p:ext uri="{BB962C8B-B14F-4D97-AF65-F5344CB8AC3E}">
        <p14:creationId xmlns:p14="http://schemas.microsoft.com/office/powerpoint/2010/main" val="3223733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Sam. I am Wong Tuen Hung, Ivy. And now I will introduce the last model rf. Random Forest is actually a bagging algorithm, but different to regular bagging, rf only draw random subsets of features for each dt.</a:t>
            </a:r>
          </a:p>
          <a:p>
            <a:pPr marL="0" lvl="0" indent="0" algn="l" rtl="0">
              <a:spcBef>
                <a:spcPts val="0"/>
              </a:spcBef>
              <a:spcAft>
                <a:spcPts val="0"/>
              </a:spcAft>
              <a:buNone/>
            </a:pPr>
            <a:endParaRPr lang="en-US" b="0" i="0">
              <a:solidFill>
                <a:srgbClr val="000000"/>
              </a:solidFill>
              <a:effectLst/>
              <a:latin typeface="-apple-system"/>
            </a:endParaRPr>
          </a:p>
          <a:p>
            <a:pPr marL="0" lvl="0" indent="0" algn="l" rtl="0">
              <a:spcBef>
                <a:spcPts val="0"/>
              </a:spcBef>
              <a:spcAft>
                <a:spcPts val="0"/>
              </a:spcAft>
              <a:buNone/>
            </a:pPr>
            <a:r>
              <a:rPr lang="en-US"/>
              <a:t>If the data are non-formal distributed, rf can give more accurate prediction. Also, if there is no correlation between variables, the model is more likely to have unbiased feature importance.</a:t>
            </a:r>
          </a:p>
          <a:p>
            <a:pPr marL="0" lvl="0" indent="0" algn="l" rtl="0">
              <a:spcBef>
                <a:spcPts val="0"/>
              </a:spcBef>
              <a:spcAft>
                <a:spcPts val="0"/>
              </a:spcAft>
              <a:buNone/>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We </a:t>
            </a:r>
            <a:r>
              <a:rPr lang="en-US" altLang="zh-HK" b="0" i="0">
                <a:solidFill>
                  <a:srgbClr val="000000"/>
                </a:solidFill>
                <a:effectLst/>
                <a:latin typeface="-apple-system"/>
              </a:rPr>
              <a:t>consider this model because compare with decision tree, rf is more stable when dealing with high-dimensional data, and compared to </a:t>
            </a:r>
            <a:r>
              <a:rPr lang="en-US" altLang="zh-HK" b="0" i="0" err="1">
                <a:solidFill>
                  <a:srgbClr val="000000"/>
                </a:solidFill>
                <a:effectLst/>
                <a:latin typeface="-apple-system"/>
              </a:rPr>
              <a:t>LightGBM</a:t>
            </a:r>
            <a:r>
              <a:rPr lang="en-US" altLang="zh-HK" b="0" i="0">
                <a:solidFill>
                  <a:srgbClr val="000000"/>
                </a:solidFill>
                <a:effectLst/>
                <a:latin typeface="-apple-system"/>
              </a:rPr>
              <a:t>, random forest can lower the risk of overfitting because the random subset of features make the multiple decision trees are more independent to each other((because the multiple decision trees are trained on different random subsets of features, </a:t>
            </a:r>
            <a:r>
              <a:rPr lang="en-US" altLang="zh-HK" b="0" i="0">
                <a:solidFill>
                  <a:srgbClr val="333333"/>
                </a:solidFill>
                <a:effectLst/>
                <a:latin typeface="Helvetica Neue"/>
              </a:rPr>
              <a:t>so they overfits differently</a:t>
            </a:r>
            <a:r>
              <a:rPr lang="en-US" altLang="zh-HK" b="0" i="0">
                <a:solidFill>
                  <a:srgbClr val="000000"/>
                </a:solidFill>
                <a:effectLst/>
                <a:latin typeface="-apple-system"/>
              </a:rPr>
              <a:t>, then the multiple overfitting classifiers are put together to reduce the overfitting)). This also is the reason why rf often have better predictive performance and shorter training time than bagging.</a:t>
            </a:r>
          </a:p>
        </p:txBody>
      </p:sp>
    </p:spTree>
    <p:extLst>
      <p:ext uri="{BB962C8B-B14F-4D97-AF65-F5344CB8AC3E}">
        <p14:creationId xmlns:p14="http://schemas.microsoft.com/office/powerpoint/2010/main" val="51561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Here is the results for rf without hyperparameter tuning.</a:t>
            </a:r>
            <a:endParaRPr/>
          </a:p>
        </p:txBody>
      </p:sp>
    </p:spTree>
    <p:extLst>
      <p:ext uri="{BB962C8B-B14F-4D97-AF65-F5344CB8AC3E}">
        <p14:creationId xmlns:p14="http://schemas.microsoft.com/office/powerpoint/2010/main" val="163853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To enhance the model, we used </a:t>
            </a:r>
            <a:r>
              <a:rPr lang="en-US" altLang="zh-HK" err="1"/>
              <a:t>gridsearch</a:t>
            </a:r>
            <a:r>
              <a:rPr lang="en-US" altLang="zh-HK"/>
              <a:t> method to find the best parameter setting in the random forest model. ((This table describes the possible parameters for the model.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After the hyperparameter tuning process, we have finalized the best parameters for the random forest model.</a:t>
            </a:r>
            <a:endParaRPr/>
          </a:p>
        </p:txBody>
      </p:sp>
    </p:spTree>
    <p:extLst>
      <p:ext uri="{BB962C8B-B14F-4D97-AF65-F5344CB8AC3E}">
        <p14:creationId xmlns:p14="http://schemas.microsoft.com/office/powerpoint/2010/main" val="1196758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HK"/>
              <a:t>Then, we apply the tuned model ten times and get the average performance scores. The result has increased the Accuracy, Precision, and F1-score. But decreased the Recall score. </a:t>
            </a:r>
            <a:r>
              <a:rPr lang="en-US" altLang="zh-TW"/>
              <a:t>However, it has the highest precision score compared to other models.</a:t>
            </a:r>
            <a:endParaRPr lang="en-US" altLang="zh-HK"/>
          </a:p>
        </p:txBody>
      </p:sp>
    </p:spTree>
    <p:extLst>
      <p:ext uri="{BB962C8B-B14F-4D97-AF65-F5344CB8AC3E}">
        <p14:creationId xmlns:p14="http://schemas.microsoft.com/office/powerpoint/2010/main" val="742174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Last, we look for the feature importance. We can see that the top three features are joining year in 2018, employees based or work in Pune and salary tiers 2 (middle salary level), which is the same as what was observed in the graphs by Sam. Then, George will introduce the model evaluation.</a:t>
            </a:r>
          </a:p>
        </p:txBody>
      </p:sp>
    </p:spTree>
    <p:extLst>
      <p:ext uri="{BB962C8B-B14F-4D97-AF65-F5344CB8AC3E}">
        <p14:creationId xmlns:p14="http://schemas.microsoft.com/office/powerpoint/2010/main" val="2666767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81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Last, we look for the feature importance. We can see that the top three features are joining year in 2018, employees based or work in Pune and salary tiers 2, which is the same as what was observed in the graphs by Sam. Then, I will pass to George to introduce model evaluation part.</a:t>
            </a:r>
          </a:p>
        </p:txBody>
      </p:sp>
    </p:spTree>
    <p:extLst>
      <p:ext uri="{BB962C8B-B14F-4D97-AF65-F5344CB8AC3E}">
        <p14:creationId xmlns:p14="http://schemas.microsoft.com/office/powerpoint/2010/main" val="2847998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Last, we look for the feature importance. We can see that the top three features are joining year in 2018, employees based or work in Pune and salary tiers 2, which is the same as what was observed in the graphs by Sam. Then, I will pass to George to introduce model evaluation part.</a:t>
            </a:r>
          </a:p>
        </p:txBody>
      </p:sp>
    </p:spTree>
    <p:extLst>
      <p:ext uri="{BB962C8B-B14F-4D97-AF65-F5344CB8AC3E}">
        <p14:creationId xmlns:p14="http://schemas.microsoft.com/office/powerpoint/2010/main" val="606776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83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93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In our model analysis, three features stand out for their significant contributions to our predictions: 'Joining in 2018', 'Workers in the City of Pune', and 'Payment Tier 2'. Notably, we previously highlighted the data visualizations related to these features, underlining their relevance.</a:t>
            </a:r>
          </a:p>
          <a:p>
            <a:pPr>
              <a:buNone/>
            </a:pPr>
            <a:endParaRPr lang="en-US"/>
          </a:p>
          <a:p>
            <a:pPr>
              <a:buNone/>
            </a:pPr>
            <a:endParaRPr lang="en-US"/>
          </a:p>
          <a:p>
            <a:pPr>
              <a:buNone/>
            </a:pPr>
            <a:r>
              <a:rPr lang="en-US"/>
              <a:t>For the 'Joining in 2018' feature, an interesting pattern emerges. It appears that individuals who joined the company earlier are less likely to leave, in contrast to newer employees who might find more opportunities to exit. This insight suggests a strong connection between the duration of employment and employee retention.</a:t>
            </a:r>
          </a:p>
          <a:p>
            <a:pPr>
              <a:buNone/>
            </a:pPr>
            <a:endParaRPr lang="en-US"/>
          </a:p>
          <a:p>
            <a:pPr>
              <a:buNone/>
            </a:pPr>
            <a:endParaRPr lang="en-US"/>
          </a:p>
          <a:p>
            <a:pPr>
              <a:buNone/>
            </a:pPr>
            <a:r>
              <a:rPr lang="en-US"/>
              <a:t>Regarding 'Workers in Payment Tier 2', our data indicates a higher rate of departure compared to other tiers. This trend could be attributed to employees with more years of service, who might ponder more profoundly about their career paths. A lack of sufficient growth opportunities or challenges in their current roles may drive them to seek better prospects elsewhere.</a:t>
            </a:r>
          </a:p>
          <a:p>
            <a:pPr>
              <a:buNone/>
            </a:pPr>
            <a:endParaRPr lang="en-US"/>
          </a:p>
          <a:p>
            <a:pPr>
              <a:buNone/>
            </a:pPr>
            <a:endParaRPr lang="en-US"/>
          </a:p>
          <a:p>
            <a:pPr>
              <a:buNone/>
            </a:pPr>
            <a:r>
              <a:rPr lang="en-US"/>
              <a:t>Finally, the 'City of Pune' feature reveals the impact of regional factors on job stability. The likelihood of employees leaving their jobs in Pune might be influenced by various aspects, such as industry concentration, infrastructure issues, and the strength of local networks and communities. Understanding these regional dynamics is crucial for interpreting our model's predictions."</a:t>
            </a:r>
          </a:p>
          <a:p>
            <a:pPr marL="0" lvl="0" indent="0" algn="l">
              <a:spcBef>
                <a:spcPts val="0"/>
              </a:spcBef>
              <a:spcAft>
                <a:spcPts val="0"/>
              </a:spcAft>
              <a:buNone/>
            </a:pPr>
            <a:endParaRPr lang="en-US"/>
          </a:p>
        </p:txBody>
      </p:sp>
    </p:spTree>
    <p:extLst>
      <p:ext uri="{BB962C8B-B14F-4D97-AF65-F5344CB8AC3E}">
        <p14:creationId xmlns:p14="http://schemas.microsoft.com/office/powerpoint/2010/main" val="3897706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 this project, we thought that Relatively few variables used in our machine learning project might affect the precision of our findings</a:t>
            </a:r>
          </a:p>
          <a:p>
            <a:pPr marL="0" indent="0">
              <a:buNone/>
            </a:pPr>
            <a:endParaRPr lang="en-US"/>
          </a:p>
          <a:p>
            <a:pPr marL="0" indent="0">
              <a:buNone/>
            </a:pPr>
            <a:r>
              <a:rPr lang="en-US"/>
              <a:t>To deal with this, we thought some suggestion of further refining our variables, such as by breaking down payment tiers into more discrete levels to better understand payment behaviors and including more environmental variables such as like average housing prices and transportation facility availability, could significantly enhance the depth and relevance of our analysis.</a:t>
            </a:r>
          </a:p>
        </p:txBody>
      </p:sp>
    </p:spTree>
    <p:extLst>
      <p:ext uri="{BB962C8B-B14F-4D97-AF65-F5344CB8AC3E}">
        <p14:creationId xmlns:p14="http://schemas.microsoft.com/office/powerpoint/2010/main" val="1614136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For our second limitations, we have found that comparing with other models, recall scores are relatively small than other scores which can cause that our model does not screen out the true leave of employee.</a:t>
            </a:r>
          </a:p>
        </p:txBody>
      </p:sp>
    </p:spTree>
    <p:extLst>
      <p:ext uri="{BB962C8B-B14F-4D97-AF65-F5344CB8AC3E}">
        <p14:creationId xmlns:p14="http://schemas.microsoft.com/office/powerpoint/2010/main" val="4244327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1e91c332062_1_22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1e91c332062_1_22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73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Here is the results for rf without hyperparameter tuning.</a:t>
            </a:r>
            <a:endParaRPr/>
          </a:p>
        </p:txBody>
      </p:sp>
    </p:spTree>
    <p:extLst>
      <p:ext uri="{BB962C8B-B14F-4D97-AF65-F5344CB8AC3E}">
        <p14:creationId xmlns:p14="http://schemas.microsoft.com/office/powerpoint/2010/main" val="109252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64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George. I’m Lui Chak Sum, Sam, and now I will introduce the data visualization part.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HK"/>
              <a:t>In this section, we are trying to observe the information listed. So that we can understand our data more and have a preliminary answer for the most important factors of leaving status</a:t>
            </a:r>
            <a:endParaRPr lang="zh-HK" altLang="en-US"/>
          </a:p>
        </p:txBody>
      </p:sp>
    </p:spTree>
    <p:extLst>
      <p:ext uri="{BB962C8B-B14F-4D97-AF65-F5344CB8AC3E}">
        <p14:creationId xmlns:p14="http://schemas.microsoft.com/office/powerpoint/2010/main" val="205670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1e91c332062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1e91c332062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our dataset, leaving employees are the minority. This may reflect real-world situation. However, it is not a good situation for training machine learning classifier, because the classifier may </a:t>
            </a:r>
          </a:p>
        </p:txBody>
      </p:sp>
    </p:spTree>
    <p:extLst>
      <p:ext uri="{BB962C8B-B14F-4D97-AF65-F5344CB8AC3E}">
        <p14:creationId xmlns:p14="http://schemas.microsoft.com/office/powerpoint/2010/main" val="325032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65125"/>
            <a:ext cx="4655700" cy="24207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78600"/>
            <a:ext cx="4260000" cy="370200"/>
          </a:xfrm>
          <a:prstGeom prst="rect">
            <a:avLst/>
          </a:prstGeom>
          <a:solidFill>
            <a:schemeClr val="dk2"/>
          </a:solidFill>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55500" y="752145"/>
            <a:ext cx="2721825" cy="165350"/>
            <a:chOff x="-155500" y="301425"/>
            <a:chExt cx="2721825" cy="165350"/>
          </a:xfrm>
        </p:grpSpPr>
        <p:cxnSp>
          <p:nvCxnSpPr>
            <p:cNvPr id="12" name="Google Shape;12;p2"/>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3" name="Google Shape;13;p2"/>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20000" y="1689905"/>
            <a:ext cx="3432900" cy="103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19"/>
          <p:cNvSpPr txBox="1">
            <a:spLocks noGrp="1"/>
          </p:cNvSpPr>
          <p:nvPr>
            <p:ph type="subTitle" idx="1"/>
          </p:nvPr>
        </p:nvSpPr>
        <p:spPr>
          <a:xfrm>
            <a:off x="720000" y="2648395"/>
            <a:ext cx="3432900" cy="805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6" name="Google Shape;166;p19"/>
          <p:cNvGrpSpPr/>
          <p:nvPr/>
        </p:nvGrpSpPr>
        <p:grpSpPr>
          <a:xfrm>
            <a:off x="-155500" y="752145"/>
            <a:ext cx="9389014" cy="3644629"/>
            <a:chOff x="-155500" y="752145"/>
            <a:chExt cx="9389014" cy="3644629"/>
          </a:xfrm>
        </p:grpSpPr>
        <p:grpSp>
          <p:nvGrpSpPr>
            <p:cNvPr id="167" name="Google Shape;167;p19"/>
            <p:cNvGrpSpPr/>
            <p:nvPr/>
          </p:nvGrpSpPr>
          <p:grpSpPr>
            <a:xfrm>
              <a:off x="-155500" y="752145"/>
              <a:ext cx="2721825" cy="165350"/>
              <a:chOff x="-155500" y="301425"/>
              <a:chExt cx="2721825" cy="165350"/>
            </a:xfrm>
          </p:grpSpPr>
          <p:cxnSp>
            <p:nvCxnSpPr>
              <p:cNvPr id="168" name="Google Shape;168;p1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69" name="Google Shape;169;p1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70" name="Google Shape;170;p19"/>
            <p:cNvGrpSpPr/>
            <p:nvPr/>
          </p:nvGrpSpPr>
          <p:grpSpPr>
            <a:xfrm>
              <a:off x="5527089" y="4218224"/>
              <a:ext cx="3706425" cy="178550"/>
              <a:chOff x="5527089" y="4218224"/>
              <a:chExt cx="3706425" cy="178550"/>
            </a:xfrm>
          </p:grpSpPr>
          <p:cxnSp>
            <p:nvCxnSpPr>
              <p:cNvPr id="171" name="Google Shape;171;p1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72" name="Google Shape;172;p1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68"/>
        <p:cNvGrpSpPr/>
        <p:nvPr/>
      </p:nvGrpSpPr>
      <p:grpSpPr>
        <a:xfrm>
          <a:off x="0" y="0"/>
          <a:ext cx="0" cy="0"/>
          <a:chOff x="0" y="0"/>
          <a:chExt cx="0" cy="0"/>
        </a:xfrm>
      </p:grpSpPr>
      <p:sp>
        <p:nvSpPr>
          <p:cNvPr id="269" name="Google Shape;26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0" name="Google Shape;270;p27"/>
          <p:cNvSpPr txBox="1">
            <a:spLocks noGrp="1"/>
          </p:cNvSpPr>
          <p:nvPr>
            <p:ph type="subTitle" idx="1"/>
          </p:nvPr>
        </p:nvSpPr>
        <p:spPr>
          <a:xfrm>
            <a:off x="1112605"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1" name="Google Shape;271;p27"/>
          <p:cNvSpPr txBox="1">
            <a:spLocks noGrp="1"/>
          </p:cNvSpPr>
          <p:nvPr>
            <p:ph type="subTitle" idx="2"/>
          </p:nvPr>
        </p:nvSpPr>
        <p:spPr>
          <a:xfrm>
            <a:off x="3582450"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2" name="Google Shape;272;p27"/>
          <p:cNvSpPr txBox="1">
            <a:spLocks noGrp="1"/>
          </p:cNvSpPr>
          <p:nvPr>
            <p:ph type="subTitle" idx="3"/>
          </p:nvPr>
        </p:nvSpPr>
        <p:spPr>
          <a:xfrm>
            <a:off x="1112605"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3" name="Google Shape;273;p27"/>
          <p:cNvSpPr txBox="1">
            <a:spLocks noGrp="1"/>
          </p:cNvSpPr>
          <p:nvPr>
            <p:ph type="subTitle" idx="4"/>
          </p:nvPr>
        </p:nvSpPr>
        <p:spPr>
          <a:xfrm>
            <a:off x="3582450"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4" name="Google Shape;274;p27"/>
          <p:cNvSpPr txBox="1">
            <a:spLocks noGrp="1"/>
          </p:cNvSpPr>
          <p:nvPr>
            <p:ph type="subTitle" idx="5"/>
          </p:nvPr>
        </p:nvSpPr>
        <p:spPr>
          <a:xfrm>
            <a:off x="6052295"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27"/>
          <p:cNvSpPr txBox="1">
            <a:spLocks noGrp="1"/>
          </p:cNvSpPr>
          <p:nvPr>
            <p:ph type="subTitle" idx="6"/>
          </p:nvPr>
        </p:nvSpPr>
        <p:spPr>
          <a:xfrm>
            <a:off x="6052295"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6" name="Google Shape;276;p27"/>
          <p:cNvSpPr txBox="1">
            <a:spLocks noGrp="1"/>
          </p:cNvSpPr>
          <p:nvPr>
            <p:ph type="subTitle" idx="7"/>
          </p:nvPr>
        </p:nvSpPr>
        <p:spPr>
          <a:xfrm>
            <a:off x="1111105"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7" name="Google Shape;277;p27"/>
          <p:cNvSpPr txBox="1">
            <a:spLocks noGrp="1"/>
          </p:cNvSpPr>
          <p:nvPr>
            <p:ph type="subTitle" idx="8"/>
          </p:nvPr>
        </p:nvSpPr>
        <p:spPr>
          <a:xfrm>
            <a:off x="3580950"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8" name="Google Shape;278;p27"/>
          <p:cNvSpPr txBox="1">
            <a:spLocks noGrp="1"/>
          </p:cNvSpPr>
          <p:nvPr>
            <p:ph type="subTitle" idx="9"/>
          </p:nvPr>
        </p:nvSpPr>
        <p:spPr>
          <a:xfrm>
            <a:off x="6050795"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9" name="Google Shape;279;p27"/>
          <p:cNvSpPr txBox="1">
            <a:spLocks noGrp="1"/>
          </p:cNvSpPr>
          <p:nvPr>
            <p:ph type="subTitle" idx="13"/>
          </p:nvPr>
        </p:nvSpPr>
        <p:spPr>
          <a:xfrm>
            <a:off x="1111105"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80" name="Google Shape;280;p27"/>
          <p:cNvSpPr txBox="1">
            <a:spLocks noGrp="1"/>
          </p:cNvSpPr>
          <p:nvPr>
            <p:ph type="subTitle" idx="14"/>
          </p:nvPr>
        </p:nvSpPr>
        <p:spPr>
          <a:xfrm>
            <a:off x="3580950"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81" name="Google Shape;281;p27"/>
          <p:cNvSpPr txBox="1">
            <a:spLocks noGrp="1"/>
          </p:cNvSpPr>
          <p:nvPr>
            <p:ph type="subTitle" idx="15"/>
          </p:nvPr>
        </p:nvSpPr>
        <p:spPr>
          <a:xfrm>
            <a:off x="6050795"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282" name="Google Shape;282;p27"/>
          <p:cNvGrpSpPr/>
          <p:nvPr/>
        </p:nvGrpSpPr>
        <p:grpSpPr>
          <a:xfrm rot="10800000" flipH="1">
            <a:off x="0" y="202153"/>
            <a:ext cx="9143989" cy="4739194"/>
            <a:chOff x="0" y="202153"/>
            <a:chExt cx="9143989" cy="4739194"/>
          </a:xfrm>
        </p:grpSpPr>
        <p:grpSp>
          <p:nvGrpSpPr>
            <p:cNvPr id="283" name="Google Shape;283;p27"/>
            <p:cNvGrpSpPr/>
            <p:nvPr/>
          </p:nvGrpSpPr>
          <p:grpSpPr>
            <a:xfrm>
              <a:off x="0" y="202153"/>
              <a:ext cx="2721825" cy="165350"/>
              <a:chOff x="-155500" y="301425"/>
              <a:chExt cx="2721825" cy="165350"/>
            </a:xfrm>
          </p:grpSpPr>
          <p:cxnSp>
            <p:nvCxnSpPr>
              <p:cNvPr id="284" name="Google Shape;284;p27"/>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85" name="Google Shape;285;p27"/>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286" name="Google Shape;286;p27"/>
            <p:cNvGrpSpPr/>
            <p:nvPr/>
          </p:nvGrpSpPr>
          <p:grpSpPr>
            <a:xfrm>
              <a:off x="5437564" y="4762797"/>
              <a:ext cx="3706425" cy="178550"/>
              <a:chOff x="5527089" y="4218224"/>
              <a:chExt cx="3706425" cy="178550"/>
            </a:xfrm>
          </p:grpSpPr>
          <p:cxnSp>
            <p:nvCxnSpPr>
              <p:cNvPr id="287" name="Google Shape;287;p27"/>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288" name="Google Shape;288;p27"/>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0"/>
        <p:cNvGrpSpPr/>
        <p:nvPr/>
      </p:nvGrpSpPr>
      <p:grpSpPr>
        <a:xfrm>
          <a:off x="0" y="0"/>
          <a:ext cx="0" cy="0"/>
          <a:chOff x="0" y="0"/>
          <a:chExt cx="0" cy="0"/>
        </a:xfrm>
      </p:grpSpPr>
      <p:grpSp>
        <p:nvGrpSpPr>
          <p:cNvPr id="311" name="Google Shape;311;p30"/>
          <p:cNvGrpSpPr/>
          <p:nvPr/>
        </p:nvGrpSpPr>
        <p:grpSpPr>
          <a:xfrm>
            <a:off x="5842549" y="1488947"/>
            <a:ext cx="2588217" cy="2165594"/>
            <a:chOff x="5337524" y="893772"/>
            <a:chExt cx="2588217" cy="2165594"/>
          </a:xfrm>
        </p:grpSpPr>
        <p:sp>
          <p:nvSpPr>
            <p:cNvPr id="312" name="Google Shape;312;p30"/>
            <p:cNvSpPr/>
            <p:nvPr/>
          </p:nvSpPr>
          <p:spPr>
            <a:xfrm>
              <a:off x="5928445" y="1481358"/>
              <a:ext cx="558791" cy="437327"/>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073646" y="1566244"/>
              <a:ext cx="268389" cy="268389"/>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641721" y="1240208"/>
              <a:ext cx="557901" cy="437327"/>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752956" y="1377571"/>
              <a:ext cx="89166" cy="154763"/>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999164" y="1377571"/>
              <a:ext cx="87499" cy="154763"/>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876922" y="1368399"/>
              <a:ext cx="87499" cy="18094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7776090" y="2314318"/>
              <a:ext cx="6838" cy="20402"/>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157699" y="976156"/>
              <a:ext cx="557957" cy="436493"/>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271491" y="1123859"/>
              <a:ext cx="72211" cy="141032"/>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359824" y="1123859"/>
              <a:ext cx="67097" cy="141032"/>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438762" y="1123859"/>
              <a:ext cx="107066" cy="141032"/>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567842" y="1123859"/>
              <a:ext cx="56090" cy="141032"/>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889652" y="893772"/>
              <a:ext cx="62038" cy="256492"/>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155428" y="893772"/>
              <a:ext cx="62038" cy="256492"/>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6999998" y="959979"/>
              <a:ext cx="107066" cy="124077"/>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7309079" y="1347720"/>
              <a:ext cx="204682" cy="227919"/>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7394854" y="1387967"/>
              <a:ext cx="205516" cy="227919"/>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7087610" y="1813454"/>
              <a:ext cx="838130" cy="5181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7087610" y="1926358"/>
              <a:ext cx="557067" cy="5186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7087610" y="2047766"/>
              <a:ext cx="557067" cy="5186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337524" y="1363340"/>
              <a:ext cx="461063" cy="5181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337524" y="1475410"/>
              <a:ext cx="306579" cy="5186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337524" y="1596818"/>
              <a:ext cx="306579" cy="5186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921364" y="22972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6921364" y="22972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7532125" y="23232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7593727" y="23232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7651339" y="23253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066666" y="24525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7202629" y="24525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7102181" y="25054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7311804" y="25054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7164440" y="25576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7289004" y="25576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7226043" y="26099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7151068" y="26621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7282340" y="26621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7066666" y="29340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7247483" y="29340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422951" y="29340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7102181" y="28818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7404886" y="28818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164440" y="28289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7446408" y="28289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7147692"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7297072" y="27766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7457764"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7260899" y="27244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7072717" y="27244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6990990" y="24431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6990990" y="24940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6990990" y="29380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5813664" y="21351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5968349" y="22784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6106987" y="22168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6225544" y="22784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flipH="1">
              <a:off x="6016271" y="276614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6239266" y="280766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flipH="1">
              <a:off x="6123428" y="280700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6661494" y="21947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6783384" y="22503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0"/>
          <p:cNvGrpSpPr/>
          <p:nvPr/>
        </p:nvGrpSpPr>
        <p:grpSpPr>
          <a:xfrm flipH="1">
            <a:off x="0" y="202153"/>
            <a:ext cx="9143989" cy="4739194"/>
            <a:chOff x="0" y="202153"/>
            <a:chExt cx="9143989" cy="4739194"/>
          </a:xfrm>
        </p:grpSpPr>
        <p:grpSp>
          <p:nvGrpSpPr>
            <p:cNvPr id="374" name="Google Shape;374;p30"/>
            <p:cNvGrpSpPr/>
            <p:nvPr/>
          </p:nvGrpSpPr>
          <p:grpSpPr>
            <a:xfrm flipH="1">
              <a:off x="6422164" y="202153"/>
              <a:ext cx="2721825" cy="165350"/>
              <a:chOff x="-155500" y="301425"/>
              <a:chExt cx="2721825" cy="165350"/>
            </a:xfrm>
          </p:grpSpPr>
          <p:cxnSp>
            <p:nvCxnSpPr>
              <p:cNvPr id="375" name="Google Shape;375;p30"/>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76" name="Google Shape;376;p30"/>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77" name="Google Shape;377;p30"/>
            <p:cNvGrpSpPr/>
            <p:nvPr/>
          </p:nvGrpSpPr>
          <p:grpSpPr>
            <a:xfrm flipH="1">
              <a:off x="0" y="4762797"/>
              <a:ext cx="3706425" cy="178550"/>
              <a:chOff x="5527089" y="4218224"/>
              <a:chExt cx="3706425" cy="178550"/>
            </a:xfrm>
          </p:grpSpPr>
          <p:cxnSp>
            <p:nvCxnSpPr>
              <p:cNvPr id="378" name="Google Shape;378;p30"/>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79" name="Google Shape;379;p30"/>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0"/>
        <p:cNvGrpSpPr/>
        <p:nvPr/>
      </p:nvGrpSpPr>
      <p:grpSpPr>
        <a:xfrm>
          <a:off x="0" y="0"/>
          <a:ext cx="0" cy="0"/>
          <a:chOff x="0" y="0"/>
          <a:chExt cx="0" cy="0"/>
        </a:xfrm>
      </p:grpSpPr>
      <p:grpSp>
        <p:nvGrpSpPr>
          <p:cNvPr id="381" name="Google Shape;381;p31"/>
          <p:cNvGrpSpPr/>
          <p:nvPr/>
        </p:nvGrpSpPr>
        <p:grpSpPr>
          <a:xfrm flipH="1">
            <a:off x="0" y="202153"/>
            <a:ext cx="9143989" cy="4739194"/>
            <a:chOff x="0" y="202153"/>
            <a:chExt cx="9143989" cy="4739194"/>
          </a:xfrm>
        </p:grpSpPr>
        <p:grpSp>
          <p:nvGrpSpPr>
            <p:cNvPr id="382" name="Google Shape;382;p31"/>
            <p:cNvGrpSpPr/>
            <p:nvPr/>
          </p:nvGrpSpPr>
          <p:grpSpPr>
            <a:xfrm>
              <a:off x="0" y="202153"/>
              <a:ext cx="2721825" cy="165350"/>
              <a:chOff x="-155500" y="301425"/>
              <a:chExt cx="2721825" cy="165350"/>
            </a:xfrm>
          </p:grpSpPr>
          <p:cxnSp>
            <p:nvCxnSpPr>
              <p:cNvPr id="383" name="Google Shape;383;p31"/>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84" name="Google Shape;384;p31"/>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85" name="Google Shape;385;p31"/>
            <p:cNvGrpSpPr/>
            <p:nvPr/>
          </p:nvGrpSpPr>
          <p:grpSpPr>
            <a:xfrm>
              <a:off x="5437564" y="4762797"/>
              <a:ext cx="3706425" cy="178550"/>
              <a:chOff x="5527089" y="4218224"/>
              <a:chExt cx="3706425" cy="178550"/>
            </a:xfrm>
          </p:grpSpPr>
          <p:cxnSp>
            <p:nvCxnSpPr>
              <p:cNvPr id="386" name="Google Shape;386;p31"/>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87" name="Google Shape;387;p31"/>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88" name="Google Shape;388;p31"/>
          <p:cNvGrpSpPr/>
          <p:nvPr/>
        </p:nvGrpSpPr>
        <p:grpSpPr>
          <a:xfrm>
            <a:off x="713231" y="2246814"/>
            <a:ext cx="2691840" cy="2302441"/>
            <a:chOff x="4610523" y="1046206"/>
            <a:chExt cx="3573872" cy="3056879"/>
          </a:xfrm>
        </p:grpSpPr>
        <p:grpSp>
          <p:nvGrpSpPr>
            <p:cNvPr id="389" name="Google Shape;389;p31"/>
            <p:cNvGrpSpPr/>
            <p:nvPr/>
          </p:nvGrpSpPr>
          <p:grpSpPr>
            <a:xfrm>
              <a:off x="4847413" y="2675411"/>
              <a:ext cx="3336982" cy="1427674"/>
              <a:chOff x="1360407" y="1053608"/>
              <a:chExt cx="2178045" cy="931841"/>
            </a:xfrm>
          </p:grpSpPr>
          <p:sp>
            <p:nvSpPr>
              <p:cNvPr id="390" name="Google Shape;390;p31"/>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2335948" y="1536004"/>
                <a:ext cx="887477"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2335948" y="1841527"/>
                <a:ext cx="685870"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1"/>
            <p:cNvSpPr/>
            <p:nvPr/>
          </p:nvSpPr>
          <p:spPr>
            <a:xfrm>
              <a:off x="5066624" y="1046206"/>
              <a:ext cx="1766678" cy="1092596"/>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5226820" y="1145991"/>
              <a:ext cx="940310" cy="35937"/>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5226820" y="1259819"/>
              <a:ext cx="940310" cy="35937"/>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5226820" y="1372729"/>
              <a:ext cx="451814" cy="35937"/>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5226820" y="1821850"/>
              <a:ext cx="940310" cy="35937"/>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5226820" y="1935620"/>
              <a:ext cx="451814" cy="35994"/>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6364007" y="1257182"/>
              <a:ext cx="303827" cy="303827"/>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6436682" y="1440132"/>
              <a:ext cx="159393" cy="47342"/>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6446311" y="1370093"/>
              <a:ext cx="30721" cy="30721"/>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6555725" y="1370093"/>
              <a:ext cx="29861" cy="30721"/>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5225100" y="1553100"/>
              <a:ext cx="100702" cy="177734"/>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5505199" y="1553100"/>
              <a:ext cx="98983" cy="177734"/>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5365121" y="1541694"/>
              <a:ext cx="99900" cy="208397"/>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6238831" y="1131089"/>
              <a:ext cx="555096" cy="555096"/>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5853617" y="1454174"/>
              <a:ext cx="213670" cy="213613"/>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1"/>
            <p:cNvGrpSpPr/>
            <p:nvPr/>
          </p:nvGrpSpPr>
          <p:grpSpPr>
            <a:xfrm>
              <a:off x="4610523" y="1929530"/>
              <a:ext cx="854509" cy="566444"/>
              <a:chOff x="5604173" y="2383880"/>
              <a:chExt cx="854509" cy="566444"/>
            </a:xfrm>
          </p:grpSpPr>
          <p:sp>
            <p:nvSpPr>
              <p:cNvPr id="432" name="Google Shape;432;p31"/>
              <p:cNvSpPr/>
              <p:nvPr/>
            </p:nvSpPr>
            <p:spPr>
              <a:xfrm>
                <a:off x="5604173" y="2383880"/>
                <a:ext cx="854509" cy="566444"/>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783626" y="2485385"/>
                <a:ext cx="80642" cy="362517"/>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6198587" y="2485385"/>
                <a:ext cx="80642" cy="362517"/>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5907083" y="2583910"/>
                <a:ext cx="248690" cy="190458"/>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1"/>
            <p:cNvSpPr/>
            <p:nvPr/>
          </p:nvSpPr>
          <p:spPr>
            <a:xfrm>
              <a:off x="7137014" y="1398120"/>
              <a:ext cx="324861" cy="324861"/>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6645022" y="1921635"/>
              <a:ext cx="356385" cy="16638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6665197" y="2132612"/>
              <a:ext cx="355468" cy="167245"/>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6680959" y="2087963"/>
              <a:ext cx="2636" cy="1834"/>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0000" y="2414400"/>
            <a:ext cx="43701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300" y="1448975"/>
            <a:ext cx="4370100" cy="8418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395725"/>
            <a:ext cx="4370100" cy="365700"/>
          </a:xfrm>
          <a:prstGeom prst="rect">
            <a:avLst/>
          </a:prstGeom>
          <a:solidFill>
            <a:schemeClr val="dk2"/>
          </a:solidFill>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8" name="Google Shape;18;p3"/>
          <p:cNvGrpSpPr/>
          <p:nvPr/>
        </p:nvGrpSpPr>
        <p:grpSpPr>
          <a:xfrm>
            <a:off x="-155500" y="752145"/>
            <a:ext cx="2721825" cy="165350"/>
            <a:chOff x="-155500" y="301425"/>
            <a:chExt cx="2721825" cy="165350"/>
          </a:xfrm>
        </p:grpSpPr>
        <p:cxnSp>
          <p:nvCxnSpPr>
            <p:cNvPr id="19" name="Google Shape;19;p3"/>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0" name="Google Shape;20;p3"/>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 name="Google Shape;46;p6"/>
          <p:cNvGrpSpPr/>
          <p:nvPr/>
        </p:nvGrpSpPr>
        <p:grpSpPr>
          <a:xfrm>
            <a:off x="273213" y="8"/>
            <a:ext cx="8597574" cy="5143504"/>
            <a:chOff x="273213" y="8"/>
            <a:chExt cx="8597574" cy="5143504"/>
          </a:xfrm>
        </p:grpSpPr>
        <p:grpSp>
          <p:nvGrpSpPr>
            <p:cNvPr id="47" name="Google Shape;47;p6"/>
            <p:cNvGrpSpPr/>
            <p:nvPr/>
          </p:nvGrpSpPr>
          <p:grpSpPr>
            <a:xfrm rot="5400000">
              <a:off x="-1005025" y="1278245"/>
              <a:ext cx="2721825" cy="165350"/>
              <a:chOff x="-155500" y="301425"/>
              <a:chExt cx="2721825" cy="165350"/>
            </a:xfrm>
          </p:grpSpPr>
          <p:cxnSp>
            <p:nvCxnSpPr>
              <p:cNvPr id="48" name="Google Shape;48;p6"/>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49" name="Google Shape;49;p6"/>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50" name="Google Shape;50;p6"/>
            <p:cNvGrpSpPr/>
            <p:nvPr/>
          </p:nvGrpSpPr>
          <p:grpSpPr>
            <a:xfrm rot="5400000">
              <a:off x="6928300" y="3201024"/>
              <a:ext cx="3706425" cy="178550"/>
              <a:chOff x="5527089" y="4218224"/>
              <a:chExt cx="3706425" cy="178550"/>
            </a:xfrm>
          </p:grpSpPr>
          <p:cxnSp>
            <p:nvCxnSpPr>
              <p:cNvPr id="51" name="Google Shape;51;p6"/>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52" name="Google Shape;52;p6"/>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txBox="1">
            <a:spLocks noGrp="1"/>
          </p:cNvSpPr>
          <p:nvPr>
            <p:ph type="subTitle" idx="1"/>
          </p:nvPr>
        </p:nvSpPr>
        <p:spPr>
          <a:xfrm>
            <a:off x="1420950" y="1595075"/>
            <a:ext cx="6302100" cy="22983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1"/>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56" name="Google Shape;56;p7"/>
          <p:cNvGrpSpPr/>
          <p:nvPr/>
        </p:nvGrpSpPr>
        <p:grpSpPr>
          <a:xfrm>
            <a:off x="273213" y="8"/>
            <a:ext cx="8597574" cy="5143504"/>
            <a:chOff x="273213" y="8"/>
            <a:chExt cx="8597574" cy="5143504"/>
          </a:xfrm>
        </p:grpSpPr>
        <p:grpSp>
          <p:nvGrpSpPr>
            <p:cNvPr id="57" name="Google Shape;57;p7"/>
            <p:cNvGrpSpPr/>
            <p:nvPr/>
          </p:nvGrpSpPr>
          <p:grpSpPr>
            <a:xfrm rot="5400000" flipH="1">
              <a:off x="-1005025" y="3699924"/>
              <a:ext cx="2721825" cy="165350"/>
              <a:chOff x="-155500" y="301425"/>
              <a:chExt cx="2721825" cy="165350"/>
            </a:xfrm>
          </p:grpSpPr>
          <p:cxnSp>
            <p:nvCxnSpPr>
              <p:cNvPr id="58" name="Google Shape;58;p7"/>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59" name="Google Shape;59;p7"/>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60" name="Google Shape;60;p7"/>
            <p:cNvGrpSpPr/>
            <p:nvPr/>
          </p:nvGrpSpPr>
          <p:grpSpPr>
            <a:xfrm rot="5400000" flipH="1">
              <a:off x="6928300" y="1763945"/>
              <a:ext cx="3706425" cy="178550"/>
              <a:chOff x="5527089" y="4218224"/>
              <a:chExt cx="3706425" cy="178550"/>
            </a:xfrm>
          </p:grpSpPr>
          <p:cxnSp>
            <p:nvCxnSpPr>
              <p:cNvPr id="61" name="Google Shape;61;p7"/>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62" name="Google Shape;62;p7"/>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3910750" y="1672600"/>
            <a:ext cx="4520100" cy="105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6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 name="Google Shape;70;p9"/>
          <p:cNvSpPr txBox="1">
            <a:spLocks noGrp="1"/>
          </p:cNvSpPr>
          <p:nvPr>
            <p:ph type="subTitle" idx="1"/>
          </p:nvPr>
        </p:nvSpPr>
        <p:spPr>
          <a:xfrm>
            <a:off x="3910750" y="2799800"/>
            <a:ext cx="4520100" cy="671100"/>
          </a:xfrm>
          <a:prstGeom prst="rect">
            <a:avLst/>
          </a:prstGeom>
          <a:solidFill>
            <a:schemeClr val="dk2"/>
          </a:solidFill>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1" name="Google Shape;71;p9"/>
          <p:cNvGrpSpPr/>
          <p:nvPr/>
        </p:nvGrpSpPr>
        <p:grpSpPr>
          <a:xfrm flipH="1">
            <a:off x="6511689" y="752145"/>
            <a:ext cx="2721825" cy="165350"/>
            <a:chOff x="-155500" y="301425"/>
            <a:chExt cx="2721825" cy="165350"/>
          </a:xfrm>
        </p:grpSpPr>
        <p:cxnSp>
          <p:nvCxnSpPr>
            <p:cNvPr id="72" name="Google Shape;72;p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73" name="Google Shape;73;p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1"/>
          <p:cNvSpPr txBox="1">
            <a:spLocks noGrp="1"/>
          </p:cNvSpPr>
          <p:nvPr>
            <p:ph type="title" hasCustomPrompt="1"/>
          </p:nvPr>
        </p:nvSpPr>
        <p:spPr>
          <a:xfrm>
            <a:off x="1192950" y="1759700"/>
            <a:ext cx="6758100" cy="953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8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a:spLocks noGrp="1"/>
          </p:cNvSpPr>
          <p:nvPr>
            <p:ph type="subTitle" idx="1"/>
          </p:nvPr>
        </p:nvSpPr>
        <p:spPr>
          <a:xfrm>
            <a:off x="1192950" y="2865700"/>
            <a:ext cx="6758100" cy="365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0" name="Google Shape;80;p11"/>
          <p:cNvGrpSpPr/>
          <p:nvPr/>
        </p:nvGrpSpPr>
        <p:grpSpPr>
          <a:xfrm>
            <a:off x="0" y="752145"/>
            <a:ext cx="9233514" cy="3389569"/>
            <a:chOff x="0" y="752145"/>
            <a:chExt cx="9233514" cy="3389569"/>
          </a:xfrm>
        </p:grpSpPr>
        <p:grpSp>
          <p:nvGrpSpPr>
            <p:cNvPr id="81" name="Google Shape;81;p11"/>
            <p:cNvGrpSpPr/>
            <p:nvPr/>
          </p:nvGrpSpPr>
          <p:grpSpPr>
            <a:xfrm flipH="1">
              <a:off x="6511689" y="752145"/>
              <a:ext cx="2721825" cy="165350"/>
              <a:chOff x="-155500" y="301425"/>
              <a:chExt cx="2721825" cy="165350"/>
            </a:xfrm>
          </p:grpSpPr>
          <p:cxnSp>
            <p:nvCxnSpPr>
              <p:cNvPr id="82" name="Google Shape;82;p11"/>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83" name="Google Shape;83;p11"/>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84" name="Google Shape;84;p11"/>
            <p:cNvGrpSpPr/>
            <p:nvPr/>
          </p:nvGrpSpPr>
          <p:grpSpPr>
            <a:xfrm flipH="1">
              <a:off x="0" y="3963164"/>
              <a:ext cx="3706425" cy="178550"/>
              <a:chOff x="5527089" y="4218224"/>
              <a:chExt cx="3706425" cy="178550"/>
            </a:xfrm>
          </p:grpSpPr>
          <p:cxnSp>
            <p:nvCxnSpPr>
              <p:cNvPr id="85" name="Google Shape;85;p11"/>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86" name="Google Shape;86;p11"/>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2"/>
          </p:nvPr>
        </p:nvSpPr>
        <p:spPr>
          <a:xfrm>
            <a:off x="3419250"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3"/>
          </p:nvPr>
        </p:nvSpPr>
        <p:spPr>
          <a:xfrm>
            <a:off x="720000"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4"/>
          </p:nvPr>
        </p:nvSpPr>
        <p:spPr>
          <a:xfrm>
            <a:off x="3419273"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5"/>
          </p:nvPr>
        </p:nvSpPr>
        <p:spPr>
          <a:xfrm>
            <a:off x="6118545"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subTitle" idx="6"/>
          </p:nvPr>
        </p:nvSpPr>
        <p:spPr>
          <a:xfrm>
            <a:off x="6118545"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title" idx="7" hasCustomPrompt="1"/>
          </p:nvPr>
        </p:nvSpPr>
        <p:spPr>
          <a:xfrm>
            <a:off x="72000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8" hasCustomPrompt="1"/>
          </p:nvPr>
        </p:nvSpPr>
        <p:spPr>
          <a:xfrm>
            <a:off x="72000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9" hasCustomPrompt="1"/>
          </p:nvPr>
        </p:nvSpPr>
        <p:spPr>
          <a:xfrm>
            <a:off x="341925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13" hasCustomPrompt="1"/>
          </p:nvPr>
        </p:nvSpPr>
        <p:spPr>
          <a:xfrm>
            <a:off x="341925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4" hasCustomPrompt="1"/>
          </p:nvPr>
        </p:nvSpPr>
        <p:spPr>
          <a:xfrm>
            <a:off x="611856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15" hasCustomPrompt="1"/>
          </p:nvPr>
        </p:nvSpPr>
        <p:spPr>
          <a:xfrm>
            <a:off x="611856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3" name="Google Shape;103;p13"/>
          <p:cNvSpPr txBox="1">
            <a:spLocks noGrp="1"/>
          </p:cNvSpPr>
          <p:nvPr>
            <p:ph type="subTitle" idx="17"/>
          </p:nvPr>
        </p:nvSpPr>
        <p:spPr>
          <a:xfrm>
            <a:off x="341925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4" name="Google Shape;104;p13"/>
          <p:cNvSpPr txBox="1">
            <a:spLocks noGrp="1"/>
          </p:cNvSpPr>
          <p:nvPr>
            <p:ph type="subTitle" idx="18"/>
          </p:nvPr>
        </p:nvSpPr>
        <p:spPr>
          <a:xfrm>
            <a:off x="6118545"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5" name="Google Shape;105;p13"/>
          <p:cNvSpPr txBox="1">
            <a:spLocks noGrp="1"/>
          </p:cNvSpPr>
          <p:nvPr>
            <p:ph type="subTitle" idx="19"/>
          </p:nvPr>
        </p:nvSpPr>
        <p:spPr>
          <a:xfrm>
            <a:off x="720000"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6" name="Google Shape;106;p13"/>
          <p:cNvSpPr txBox="1">
            <a:spLocks noGrp="1"/>
          </p:cNvSpPr>
          <p:nvPr>
            <p:ph type="subTitle" idx="20"/>
          </p:nvPr>
        </p:nvSpPr>
        <p:spPr>
          <a:xfrm>
            <a:off x="3419250"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7" name="Google Shape;107;p13"/>
          <p:cNvSpPr txBox="1">
            <a:spLocks noGrp="1"/>
          </p:cNvSpPr>
          <p:nvPr>
            <p:ph type="subTitle" idx="21"/>
          </p:nvPr>
        </p:nvSpPr>
        <p:spPr>
          <a:xfrm>
            <a:off x="6118545"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108" name="Google Shape;108;p13"/>
          <p:cNvGrpSpPr/>
          <p:nvPr/>
        </p:nvGrpSpPr>
        <p:grpSpPr>
          <a:xfrm>
            <a:off x="273213" y="8"/>
            <a:ext cx="8597574" cy="5143504"/>
            <a:chOff x="273213" y="8"/>
            <a:chExt cx="8597574" cy="5143504"/>
          </a:xfrm>
        </p:grpSpPr>
        <p:grpSp>
          <p:nvGrpSpPr>
            <p:cNvPr id="109" name="Google Shape;109;p13"/>
            <p:cNvGrpSpPr/>
            <p:nvPr/>
          </p:nvGrpSpPr>
          <p:grpSpPr>
            <a:xfrm rot="5400000" flipH="1">
              <a:off x="-1005025" y="3699924"/>
              <a:ext cx="2721825" cy="165350"/>
              <a:chOff x="-155500" y="301425"/>
              <a:chExt cx="2721825" cy="165350"/>
            </a:xfrm>
          </p:grpSpPr>
          <p:cxnSp>
            <p:nvCxnSpPr>
              <p:cNvPr id="110" name="Google Shape;110;p13"/>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11" name="Google Shape;111;p13"/>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12" name="Google Shape;112;p13"/>
            <p:cNvGrpSpPr/>
            <p:nvPr/>
          </p:nvGrpSpPr>
          <p:grpSpPr>
            <a:xfrm rot="5400000" flipH="1">
              <a:off x="6928300" y="1763945"/>
              <a:ext cx="3706425" cy="178550"/>
              <a:chOff x="5527089" y="4218224"/>
              <a:chExt cx="3706425" cy="178550"/>
            </a:xfrm>
          </p:grpSpPr>
          <p:cxnSp>
            <p:nvCxnSpPr>
              <p:cNvPr id="113" name="Google Shape;113;p13"/>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14" name="Google Shape;114;p13"/>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7" name="Google Shape;117;p14"/>
          <p:cNvGrpSpPr/>
          <p:nvPr/>
        </p:nvGrpSpPr>
        <p:grpSpPr>
          <a:xfrm flipH="1">
            <a:off x="273213" y="8"/>
            <a:ext cx="8597574" cy="5143504"/>
            <a:chOff x="273213" y="8"/>
            <a:chExt cx="8597574" cy="5143504"/>
          </a:xfrm>
        </p:grpSpPr>
        <p:grpSp>
          <p:nvGrpSpPr>
            <p:cNvPr id="118" name="Google Shape;118;p14"/>
            <p:cNvGrpSpPr/>
            <p:nvPr/>
          </p:nvGrpSpPr>
          <p:grpSpPr>
            <a:xfrm rot="5400000">
              <a:off x="-1005025" y="1278245"/>
              <a:ext cx="2721825" cy="165350"/>
              <a:chOff x="-155500" y="301425"/>
              <a:chExt cx="2721825" cy="165350"/>
            </a:xfrm>
          </p:grpSpPr>
          <p:cxnSp>
            <p:nvCxnSpPr>
              <p:cNvPr id="119" name="Google Shape;119;p14"/>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20" name="Google Shape;120;p14"/>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21" name="Google Shape;121;p14"/>
            <p:cNvGrpSpPr/>
            <p:nvPr/>
          </p:nvGrpSpPr>
          <p:grpSpPr>
            <a:xfrm rot="5400000">
              <a:off x="6928300" y="3201024"/>
              <a:ext cx="3706425" cy="178550"/>
              <a:chOff x="5527089" y="4218224"/>
              <a:chExt cx="3706425" cy="178550"/>
            </a:xfrm>
          </p:grpSpPr>
          <p:cxnSp>
            <p:nvCxnSpPr>
              <p:cNvPr id="122" name="Google Shape;122;p14"/>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23" name="Google Shape;123;p14"/>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6" name="Google Shape;126;p15"/>
          <p:cNvGrpSpPr/>
          <p:nvPr/>
        </p:nvGrpSpPr>
        <p:grpSpPr>
          <a:xfrm flipH="1">
            <a:off x="273213" y="8"/>
            <a:ext cx="8597574" cy="5143504"/>
            <a:chOff x="273213" y="8"/>
            <a:chExt cx="8597574" cy="5143504"/>
          </a:xfrm>
        </p:grpSpPr>
        <p:grpSp>
          <p:nvGrpSpPr>
            <p:cNvPr id="127" name="Google Shape;127;p15"/>
            <p:cNvGrpSpPr/>
            <p:nvPr/>
          </p:nvGrpSpPr>
          <p:grpSpPr>
            <a:xfrm rot="5400000">
              <a:off x="-1005025" y="1278245"/>
              <a:ext cx="2721825" cy="165350"/>
              <a:chOff x="-155500" y="301425"/>
              <a:chExt cx="2721825" cy="165350"/>
            </a:xfrm>
          </p:grpSpPr>
          <p:cxnSp>
            <p:nvCxnSpPr>
              <p:cNvPr id="128" name="Google Shape;128;p15"/>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29" name="Google Shape;129;p15"/>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30" name="Google Shape;130;p15"/>
            <p:cNvGrpSpPr/>
            <p:nvPr/>
          </p:nvGrpSpPr>
          <p:grpSpPr>
            <a:xfrm rot="5400000">
              <a:off x="6928300" y="3201024"/>
              <a:ext cx="3706425" cy="178550"/>
              <a:chOff x="5527089" y="4218224"/>
              <a:chExt cx="3706425" cy="178550"/>
            </a:xfrm>
          </p:grpSpPr>
          <p:cxnSp>
            <p:nvCxnSpPr>
              <p:cNvPr id="131" name="Google Shape;131;p15"/>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32" name="Google Shape;132;p15"/>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1pPr>
            <a:lvl2pPr lvl="1"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2pPr>
            <a:lvl3pPr lvl="2"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3pPr>
            <a:lvl4pPr lvl="3"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4pPr>
            <a:lvl5pPr lvl="4"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5pPr>
            <a:lvl6pPr lvl="5"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6pPr>
            <a:lvl7pPr lvl="6"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7pPr>
            <a:lvl8pPr lvl="7"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8pPr>
            <a:lvl9pPr lvl="8"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2pPr>
            <a:lvl3pPr marL="1371600" lvl="2"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3pPr>
            <a:lvl4pPr marL="1828800" lvl="3"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4pPr>
            <a:lvl5pPr marL="2286000" lvl="4"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5pPr>
            <a:lvl6pPr marL="2743200" lvl="5"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6pPr>
            <a:lvl7pPr marL="3200400" lvl="6"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7pPr>
            <a:lvl8pPr marL="3657600" lvl="7"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8pPr>
            <a:lvl9pPr marL="4114800" lvl="8" indent="-317500" algn="ctr">
              <a:lnSpc>
                <a:spcPct val="100000"/>
              </a:lnSpc>
              <a:spcBef>
                <a:spcPts val="1600"/>
              </a:spcBef>
              <a:spcAft>
                <a:spcPts val="1600"/>
              </a:spcAft>
              <a:buClr>
                <a:schemeClr val="dk1"/>
              </a:buClr>
              <a:buSzPts val="1400"/>
              <a:buFont typeface="Zen Dots"/>
              <a:buChar char="■"/>
              <a:defRPr>
                <a:solidFill>
                  <a:schemeClr val="dk1"/>
                </a:solidFill>
                <a:latin typeface="Zen Dots"/>
                <a:ea typeface="Zen Dots"/>
                <a:cs typeface="Zen Dots"/>
                <a:sym typeface="Zen Dot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59" r:id="rId7"/>
    <p:sldLayoutId id="2147483660" r:id="rId8"/>
    <p:sldLayoutId id="2147483661" r:id="rId9"/>
    <p:sldLayoutId id="2147483665" r:id="rId10"/>
    <p:sldLayoutId id="2147483673"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hyperlink" Target="https://www.kaggle.com/datasets/tawfikelmetwally/employee-dataset/data"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hyperlink" Target="https://slidesgo.com/theme/world-informatics-day?utm_source=whatsapp&amp;utm_medium=social-organic&amp;utm_campaign=template-whatsa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ctrTitle"/>
          </p:nvPr>
        </p:nvSpPr>
        <p:spPr>
          <a:xfrm>
            <a:off x="713225" y="1065125"/>
            <a:ext cx="4655700" cy="242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Employee Leave Prediction</a:t>
            </a:r>
            <a:endParaRPr/>
          </a:p>
        </p:txBody>
      </p:sp>
      <p:sp>
        <p:nvSpPr>
          <p:cNvPr id="457" name="Google Shape;457;p38"/>
          <p:cNvSpPr txBox="1">
            <a:spLocks noGrp="1"/>
          </p:cNvSpPr>
          <p:nvPr>
            <p:ph type="subTitle" idx="1"/>
          </p:nvPr>
        </p:nvSpPr>
        <p:spPr>
          <a:xfrm>
            <a:off x="713225" y="3578600"/>
            <a:ext cx="4260000" cy="3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STAT4011 Project 2 Group 8</a:t>
            </a:r>
          </a:p>
        </p:txBody>
      </p:sp>
      <p:grpSp>
        <p:nvGrpSpPr>
          <p:cNvPr id="458" name="Google Shape;458;p38"/>
          <p:cNvGrpSpPr/>
          <p:nvPr/>
        </p:nvGrpSpPr>
        <p:grpSpPr>
          <a:xfrm>
            <a:off x="5337524" y="893772"/>
            <a:ext cx="3895990" cy="3503003"/>
            <a:chOff x="5337524" y="893772"/>
            <a:chExt cx="3895990" cy="3503003"/>
          </a:xfrm>
        </p:grpSpPr>
        <p:grpSp>
          <p:nvGrpSpPr>
            <p:cNvPr id="459" name="Google Shape;459;p38"/>
            <p:cNvGrpSpPr/>
            <p:nvPr/>
          </p:nvGrpSpPr>
          <p:grpSpPr>
            <a:xfrm>
              <a:off x="5337524" y="893772"/>
              <a:ext cx="3248680" cy="3325950"/>
              <a:chOff x="3053925" y="880625"/>
              <a:chExt cx="1461000" cy="1495750"/>
            </a:xfrm>
          </p:grpSpPr>
          <p:sp>
            <p:nvSpPr>
              <p:cNvPr id="460" name="Google Shape;460;p38"/>
              <p:cNvSpPr/>
              <p:nvPr/>
            </p:nvSpPr>
            <p:spPr>
              <a:xfrm>
                <a:off x="3519775" y="1798950"/>
                <a:ext cx="467800" cy="577425"/>
              </a:xfrm>
              <a:custGeom>
                <a:avLst/>
                <a:gdLst/>
                <a:ahLst/>
                <a:cxnLst/>
                <a:rect l="l" t="t" r="r" b="b"/>
                <a:pathLst>
                  <a:path w="18712" h="23097" extrusionOk="0">
                    <a:moveTo>
                      <a:pt x="252" y="0"/>
                    </a:moveTo>
                    <a:cubicBezTo>
                      <a:pt x="202" y="0"/>
                      <a:pt x="152" y="16"/>
                      <a:pt x="108" y="48"/>
                    </a:cubicBezTo>
                    <a:cubicBezTo>
                      <a:pt x="16" y="139"/>
                      <a:pt x="1" y="277"/>
                      <a:pt x="77" y="384"/>
                    </a:cubicBezTo>
                    <a:lnTo>
                      <a:pt x="18269" y="23005"/>
                    </a:lnTo>
                    <a:cubicBezTo>
                      <a:pt x="18314" y="23066"/>
                      <a:pt x="18391" y="23097"/>
                      <a:pt x="18452" y="23097"/>
                    </a:cubicBezTo>
                    <a:cubicBezTo>
                      <a:pt x="18498" y="23097"/>
                      <a:pt x="18559" y="23081"/>
                      <a:pt x="18605" y="23035"/>
                    </a:cubicBezTo>
                    <a:cubicBezTo>
                      <a:pt x="18696" y="22959"/>
                      <a:pt x="18712" y="22806"/>
                      <a:pt x="18635" y="22715"/>
                    </a:cubicBezTo>
                    <a:lnTo>
                      <a:pt x="444" y="94"/>
                    </a:lnTo>
                    <a:cubicBezTo>
                      <a:pt x="390" y="31"/>
                      <a:pt x="321"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268900" y="1798950"/>
                <a:ext cx="468175" cy="577425"/>
              </a:xfrm>
              <a:custGeom>
                <a:avLst/>
                <a:gdLst/>
                <a:ahLst/>
                <a:cxnLst/>
                <a:rect l="l" t="t" r="r" b="b"/>
                <a:pathLst>
                  <a:path w="18727" h="23097" extrusionOk="0">
                    <a:moveTo>
                      <a:pt x="18460" y="0"/>
                    </a:moveTo>
                    <a:cubicBezTo>
                      <a:pt x="18391" y="0"/>
                      <a:pt x="18322" y="31"/>
                      <a:pt x="18268" y="94"/>
                    </a:cubicBezTo>
                    <a:lnTo>
                      <a:pt x="77" y="22715"/>
                    </a:lnTo>
                    <a:cubicBezTo>
                      <a:pt x="0" y="22806"/>
                      <a:pt x="16" y="22959"/>
                      <a:pt x="123" y="23035"/>
                    </a:cubicBezTo>
                    <a:cubicBezTo>
                      <a:pt x="153" y="23081"/>
                      <a:pt x="214" y="23097"/>
                      <a:pt x="260" y="23097"/>
                    </a:cubicBezTo>
                    <a:cubicBezTo>
                      <a:pt x="336" y="23097"/>
                      <a:pt x="398" y="23066"/>
                      <a:pt x="443" y="23005"/>
                    </a:cubicBezTo>
                    <a:lnTo>
                      <a:pt x="18635" y="384"/>
                    </a:lnTo>
                    <a:cubicBezTo>
                      <a:pt x="18727" y="277"/>
                      <a:pt x="18711" y="139"/>
                      <a:pt x="18604" y="48"/>
                    </a:cubicBezTo>
                    <a:cubicBezTo>
                      <a:pt x="18560" y="16"/>
                      <a:pt x="18510" y="0"/>
                      <a:pt x="18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268900" y="1798950"/>
                <a:ext cx="468175" cy="577425"/>
              </a:xfrm>
              <a:custGeom>
                <a:avLst/>
                <a:gdLst/>
                <a:ahLst/>
                <a:cxnLst/>
                <a:rect l="l" t="t" r="r" b="b"/>
                <a:pathLst>
                  <a:path w="18727" h="23097" extrusionOk="0">
                    <a:moveTo>
                      <a:pt x="259" y="0"/>
                    </a:moveTo>
                    <a:cubicBezTo>
                      <a:pt x="210" y="0"/>
                      <a:pt x="161" y="16"/>
                      <a:pt x="123" y="48"/>
                    </a:cubicBezTo>
                    <a:cubicBezTo>
                      <a:pt x="16" y="139"/>
                      <a:pt x="0" y="277"/>
                      <a:pt x="77" y="384"/>
                    </a:cubicBezTo>
                    <a:lnTo>
                      <a:pt x="18268" y="23005"/>
                    </a:lnTo>
                    <a:cubicBezTo>
                      <a:pt x="18330" y="23066"/>
                      <a:pt x="18391" y="23097"/>
                      <a:pt x="18452" y="23097"/>
                    </a:cubicBezTo>
                    <a:cubicBezTo>
                      <a:pt x="18513" y="23097"/>
                      <a:pt x="18559" y="23081"/>
                      <a:pt x="18604" y="23035"/>
                    </a:cubicBezTo>
                    <a:cubicBezTo>
                      <a:pt x="18711" y="22959"/>
                      <a:pt x="18727" y="22806"/>
                      <a:pt x="18635" y="22715"/>
                    </a:cubicBezTo>
                    <a:lnTo>
                      <a:pt x="443" y="94"/>
                    </a:lnTo>
                    <a:cubicBezTo>
                      <a:pt x="399" y="31"/>
                      <a:pt x="32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129525" y="1789825"/>
                <a:ext cx="241725" cy="29800"/>
              </a:xfrm>
              <a:custGeom>
                <a:avLst/>
                <a:gdLst/>
                <a:ahLst/>
                <a:cxnLst/>
                <a:rect l="l" t="t" r="r" b="b"/>
                <a:pathLst>
                  <a:path w="9669" h="1192" extrusionOk="0">
                    <a:moveTo>
                      <a:pt x="611" y="0"/>
                    </a:moveTo>
                    <a:cubicBezTo>
                      <a:pt x="275" y="0"/>
                      <a:pt x="0" y="260"/>
                      <a:pt x="0" y="596"/>
                    </a:cubicBezTo>
                    <a:cubicBezTo>
                      <a:pt x="0" y="932"/>
                      <a:pt x="275" y="1192"/>
                      <a:pt x="611" y="1192"/>
                    </a:cubicBezTo>
                    <a:lnTo>
                      <a:pt x="9058" y="1192"/>
                    </a:lnTo>
                    <a:cubicBezTo>
                      <a:pt x="9394" y="1192"/>
                      <a:pt x="9669" y="932"/>
                      <a:pt x="9669" y="596"/>
                    </a:cubicBezTo>
                    <a:cubicBezTo>
                      <a:pt x="9669" y="260"/>
                      <a:pt x="9394" y="0"/>
                      <a:pt x="9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3344900" y="1789825"/>
                <a:ext cx="619375" cy="29800"/>
              </a:xfrm>
              <a:custGeom>
                <a:avLst/>
                <a:gdLst/>
                <a:ahLst/>
                <a:cxnLst/>
                <a:rect l="l" t="t" r="r" b="b"/>
                <a:pathLst>
                  <a:path w="24775" h="1192" extrusionOk="0">
                    <a:moveTo>
                      <a:pt x="611" y="0"/>
                    </a:moveTo>
                    <a:cubicBezTo>
                      <a:pt x="275" y="0"/>
                      <a:pt x="0" y="260"/>
                      <a:pt x="0" y="596"/>
                    </a:cubicBezTo>
                    <a:cubicBezTo>
                      <a:pt x="0" y="932"/>
                      <a:pt x="275" y="1192"/>
                      <a:pt x="611" y="1192"/>
                    </a:cubicBezTo>
                    <a:lnTo>
                      <a:pt x="24775" y="1192"/>
                    </a:lnTo>
                    <a:lnTo>
                      <a:pt x="24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3486550" y="2071250"/>
                <a:ext cx="32875" cy="32875"/>
              </a:xfrm>
              <a:custGeom>
                <a:avLst/>
                <a:gdLst/>
                <a:ahLst/>
                <a:cxnLst/>
                <a:rect l="l" t="t" r="r" b="b"/>
                <a:pathLst>
                  <a:path w="1315" h="1315" extrusionOk="0">
                    <a:moveTo>
                      <a:pt x="658" y="0"/>
                    </a:moveTo>
                    <a:cubicBezTo>
                      <a:pt x="291" y="0"/>
                      <a:pt x="1" y="291"/>
                      <a:pt x="1" y="657"/>
                    </a:cubicBezTo>
                    <a:cubicBezTo>
                      <a:pt x="1" y="1009"/>
                      <a:pt x="291" y="1314"/>
                      <a:pt x="658" y="1314"/>
                    </a:cubicBezTo>
                    <a:cubicBezTo>
                      <a:pt x="1009" y="1314"/>
                      <a:pt x="1314" y="1009"/>
                      <a:pt x="1314" y="657"/>
                    </a:cubicBezTo>
                    <a:cubicBezTo>
                      <a:pt x="1314" y="291"/>
                      <a:pt x="1024"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3737050" y="2071250"/>
                <a:ext cx="32875" cy="32875"/>
              </a:xfrm>
              <a:custGeom>
                <a:avLst/>
                <a:gdLst/>
                <a:ahLst/>
                <a:cxnLst/>
                <a:rect l="l" t="t" r="r" b="b"/>
                <a:pathLst>
                  <a:path w="1315" h="1315" extrusionOk="0">
                    <a:moveTo>
                      <a:pt x="657" y="0"/>
                    </a:moveTo>
                    <a:cubicBezTo>
                      <a:pt x="291" y="0"/>
                      <a:pt x="1" y="291"/>
                      <a:pt x="1" y="657"/>
                    </a:cubicBezTo>
                    <a:cubicBezTo>
                      <a:pt x="1" y="1009"/>
                      <a:pt x="291" y="1314"/>
                      <a:pt x="657" y="1314"/>
                    </a:cubicBezTo>
                    <a:cubicBezTo>
                      <a:pt x="1024" y="1314"/>
                      <a:pt x="1314" y="1009"/>
                      <a:pt x="1314" y="657"/>
                    </a:cubicBezTo>
                    <a:cubicBezTo>
                      <a:pt x="1314" y="291"/>
                      <a:pt x="1024" y="0"/>
                      <a:pt x="65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3319675" y="1144875"/>
                <a:ext cx="251300" cy="196675"/>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3384975" y="1183050"/>
                <a:ext cx="120700" cy="120700"/>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3640450" y="1036425"/>
                <a:ext cx="250900" cy="196675"/>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3690475" y="1098200"/>
                <a:ext cx="40100" cy="69600"/>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3801200" y="1098200"/>
                <a:ext cx="39350" cy="69600"/>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3746225" y="1094075"/>
                <a:ext cx="39350" cy="8137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3536200" y="1246450"/>
                <a:ext cx="528500" cy="24450"/>
              </a:xfrm>
              <a:custGeom>
                <a:avLst/>
                <a:gdLst/>
                <a:ahLst/>
                <a:cxnLst/>
                <a:rect l="l" t="t" r="r" b="b"/>
                <a:pathLst>
                  <a:path w="21140" h="978" extrusionOk="0">
                    <a:moveTo>
                      <a:pt x="321" y="0"/>
                    </a:moveTo>
                    <a:cubicBezTo>
                      <a:pt x="138" y="0"/>
                      <a:pt x="0" y="153"/>
                      <a:pt x="0" y="321"/>
                    </a:cubicBezTo>
                    <a:lnTo>
                      <a:pt x="0" y="978"/>
                    </a:lnTo>
                    <a:lnTo>
                      <a:pt x="21140" y="978"/>
                    </a:lnTo>
                    <a:lnTo>
                      <a:pt x="21140" y="321"/>
                    </a:lnTo>
                    <a:cubicBezTo>
                      <a:pt x="21140" y="153"/>
                      <a:pt x="20987" y="0"/>
                      <a:pt x="2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3536200" y="1270875"/>
                <a:ext cx="528500" cy="281450"/>
              </a:xfrm>
              <a:custGeom>
                <a:avLst/>
                <a:gdLst/>
                <a:ahLst/>
                <a:cxnLst/>
                <a:rect l="l" t="t" r="r" b="b"/>
                <a:pathLst>
                  <a:path w="21140" h="11258" extrusionOk="0">
                    <a:moveTo>
                      <a:pt x="0" y="1"/>
                    </a:moveTo>
                    <a:lnTo>
                      <a:pt x="0" y="10677"/>
                    </a:lnTo>
                    <a:cubicBezTo>
                      <a:pt x="0" y="10998"/>
                      <a:pt x="260" y="11258"/>
                      <a:pt x="596" y="11258"/>
                    </a:cubicBezTo>
                    <a:lnTo>
                      <a:pt x="20544" y="11258"/>
                    </a:lnTo>
                    <a:cubicBezTo>
                      <a:pt x="20865" y="11258"/>
                      <a:pt x="21140" y="10998"/>
                      <a:pt x="21125" y="10677"/>
                    </a:cubicBezTo>
                    <a:lnTo>
                      <a:pt x="2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4031850" y="1254850"/>
                <a:ext cx="7275" cy="7650"/>
              </a:xfrm>
              <a:custGeom>
                <a:avLst/>
                <a:gdLst/>
                <a:ahLst/>
                <a:cxnLst/>
                <a:rect l="l" t="t" r="r" b="b"/>
                <a:pathLst>
                  <a:path w="291" h="306" extrusionOk="0">
                    <a:moveTo>
                      <a:pt x="138" y="0"/>
                    </a:moveTo>
                    <a:cubicBezTo>
                      <a:pt x="61" y="0"/>
                      <a:pt x="0" y="77"/>
                      <a:pt x="0" y="153"/>
                    </a:cubicBezTo>
                    <a:cubicBezTo>
                      <a:pt x="0" y="229"/>
                      <a:pt x="61" y="306"/>
                      <a:pt x="138" y="306"/>
                    </a:cubicBezTo>
                    <a:cubicBezTo>
                      <a:pt x="229" y="306"/>
                      <a:pt x="291" y="229"/>
                      <a:pt x="291" y="153"/>
                    </a:cubicBezTo>
                    <a:cubicBezTo>
                      <a:pt x="291" y="77"/>
                      <a:pt x="229" y="0"/>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4006250" y="1254850"/>
                <a:ext cx="7300" cy="7650"/>
              </a:xfrm>
              <a:custGeom>
                <a:avLst/>
                <a:gdLst/>
                <a:ahLst/>
                <a:cxnLst/>
                <a:rect l="l" t="t" r="r" b="b"/>
                <a:pathLst>
                  <a:path w="292" h="306" extrusionOk="0">
                    <a:moveTo>
                      <a:pt x="154" y="0"/>
                    </a:moveTo>
                    <a:cubicBezTo>
                      <a:pt x="62" y="0"/>
                      <a:pt x="1" y="77"/>
                      <a:pt x="1" y="153"/>
                    </a:cubicBezTo>
                    <a:cubicBezTo>
                      <a:pt x="1" y="229"/>
                      <a:pt x="62" y="306"/>
                      <a:pt x="154" y="306"/>
                    </a:cubicBezTo>
                    <a:cubicBezTo>
                      <a:pt x="230" y="306"/>
                      <a:pt x="291" y="229"/>
                      <a:pt x="291" y="153"/>
                    </a:cubicBezTo>
                    <a:cubicBezTo>
                      <a:pt x="291" y="77"/>
                      <a:pt x="230" y="0"/>
                      <a:pt x="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3980675" y="1254850"/>
                <a:ext cx="7275" cy="7650"/>
              </a:xfrm>
              <a:custGeom>
                <a:avLst/>
                <a:gdLst/>
                <a:ahLst/>
                <a:cxnLst/>
                <a:rect l="l" t="t" r="r" b="b"/>
                <a:pathLst>
                  <a:path w="291" h="306" extrusionOk="0">
                    <a:moveTo>
                      <a:pt x="153" y="0"/>
                    </a:moveTo>
                    <a:cubicBezTo>
                      <a:pt x="62" y="0"/>
                      <a:pt x="1" y="77"/>
                      <a:pt x="1" y="153"/>
                    </a:cubicBezTo>
                    <a:cubicBezTo>
                      <a:pt x="1" y="229"/>
                      <a:pt x="62" y="306"/>
                      <a:pt x="153" y="306"/>
                    </a:cubicBezTo>
                    <a:cubicBezTo>
                      <a:pt x="230" y="306"/>
                      <a:pt x="291" y="229"/>
                      <a:pt x="291" y="153"/>
                    </a:cubicBezTo>
                    <a:cubicBezTo>
                      <a:pt x="291" y="77"/>
                      <a:pt x="23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3558350" y="1298750"/>
                <a:ext cx="303600" cy="9950"/>
              </a:xfrm>
              <a:custGeom>
                <a:avLst/>
                <a:gdLst/>
                <a:ahLst/>
                <a:cxnLst/>
                <a:rect l="l" t="t" r="r" b="b"/>
                <a:pathLst>
                  <a:path w="12144" h="398" extrusionOk="0">
                    <a:moveTo>
                      <a:pt x="214" y="1"/>
                    </a:moveTo>
                    <a:cubicBezTo>
                      <a:pt x="92" y="1"/>
                      <a:pt x="0" y="92"/>
                      <a:pt x="0" y="199"/>
                    </a:cubicBezTo>
                    <a:cubicBezTo>
                      <a:pt x="0" y="306"/>
                      <a:pt x="92" y="398"/>
                      <a:pt x="214" y="398"/>
                    </a:cubicBezTo>
                    <a:lnTo>
                      <a:pt x="11945" y="398"/>
                    </a:lnTo>
                    <a:cubicBezTo>
                      <a:pt x="12052" y="398"/>
                      <a:pt x="12143" y="306"/>
                      <a:pt x="12143" y="199"/>
                    </a:cubicBezTo>
                    <a:cubicBezTo>
                      <a:pt x="12143" y="92"/>
                      <a:pt x="12052" y="1"/>
                      <a:pt x="1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3558350" y="1331225"/>
                <a:ext cx="303600" cy="9950"/>
              </a:xfrm>
              <a:custGeom>
                <a:avLst/>
                <a:gdLst/>
                <a:ahLst/>
                <a:cxnLst/>
                <a:rect l="l" t="t" r="r" b="b"/>
                <a:pathLst>
                  <a:path w="12144" h="398" extrusionOk="0">
                    <a:moveTo>
                      <a:pt x="214" y="0"/>
                    </a:moveTo>
                    <a:cubicBezTo>
                      <a:pt x="92" y="0"/>
                      <a:pt x="0" y="92"/>
                      <a:pt x="0" y="199"/>
                    </a:cubicBezTo>
                    <a:cubicBezTo>
                      <a:pt x="0" y="306"/>
                      <a:pt x="92" y="397"/>
                      <a:pt x="214" y="397"/>
                    </a:cubicBezTo>
                    <a:lnTo>
                      <a:pt x="11945" y="397"/>
                    </a:lnTo>
                    <a:cubicBezTo>
                      <a:pt x="12052" y="397"/>
                      <a:pt x="12143" y="306"/>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3558350" y="1363675"/>
                <a:ext cx="163825" cy="9950"/>
              </a:xfrm>
              <a:custGeom>
                <a:avLst/>
                <a:gdLst/>
                <a:ahLst/>
                <a:cxnLst/>
                <a:rect l="l" t="t" r="r" b="b"/>
                <a:pathLst>
                  <a:path w="6553" h="398" extrusionOk="0">
                    <a:moveTo>
                      <a:pt x="214" y="0"/>
                    </a:moveTo>
                    <a:cubicBezTo>
                      <a:pt x="92" y="0"/>
                      <a:pt x="0" y="92"/>
                      <a:pt x="0" y="199"/>
                    </a:cubicBezTo>
                    <a:cubicBezTo>
                      <a:pt x="0" y="306"/>
                      <a:pt x="92" y="398"/>
                      <a:pt x="214" y="398"/>
                    </a:cubicBezTo>
                    <a:lnTo>
                      <a:pt x="6354" y="398"/>
                    </a:lnTo>
                    <a:cubicBezTo>
                      <a:pt x="6461" y="398"/>
                      <a:pt x="6553" y="306"/>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3558350" y="1428600"/>
                <a:ext cx="303600" cy="10325"/>
              </a:xfrm>
              <a:custGeom>
                <a:avLst/>
                <a:gdLst/>
                <a:ahLst/>
                <a:cxnLst/>
                <a:rect l="l" t="t" r="r" b="b"/>
                <a:pathLst>
                  <a:path w="12144" h="413" extrusionOk="0">
                    <a:moveTo>
                      <a:pt x="214" y="0"/>
                    </a:moveTo>
                    <a:cubicBezTo>
                      <a:pt x="92" y="0"/>
                      <a:pt x="0" y="92"/>
                      <a:pt x="0" y="199"/>
                    </a:cubicBezTo>
                    <a:cubicBezTo>
                      <a:pt x="0" y="321"/>
                      <a:pt x="92" y="412"/>
                      <a:pt x="214" y="412"/>
                    </a:cubicBezTo>
                    <a:lnTo>
                      <a:pt x="11945" y="412"/>
                    </a:lnTo>
                    <a:cubicBezTo>
                      <a:pt x="12052" y="412"/>
                      <a:pt x="12143" y="321"/>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3558350" y="1461050"/>
                <a:ext cx="163825" cy="10325"/>
              </a:xfrm>
              <a:custGeom>
                <a:avLst/>
                <a:gdLst/>
                <a:ahLst/>
                <a:cxnLst/>
                <a:rect l="l" t="t" r="r" b="b"/>
                <a:pathLst>
                  <a:path w="6553" h="413" extrusionOk="0">
                    <a:moveTo>
                      <a:pt x="214" y="0"/>
                    </a:moveTo>
                    <a:cubicBezTo>
                      <a:pt x="92" y="0"/>
                      <a:pt x="0" y="92"/>
                      <a:pt x="0" y="199"/>
                    </a:cubicBezTo>
                    <a:cubicBezTo>
                      <a:pt x="0" y="321"/>
                      <a:pt x="92" y="413"/>
                      <a:pt x="214" y="413"/>
                    </a:cubicBezTo>
                    <a:lnTo>
                      <a:pt x="6354" y="413"/>
                    </a:lnTo>
                    <a:cubicBezTo>
                      <a:pt x="6461" y="413"/>
                      <a:pt x="6553" y="321"/>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3558350" y="1493500"/>
                <a:ext cx="163825" cy="10350"/>
              </a:xfrm>
              <a:custGeom>
                <a:avLst/>
                <a:gdLst/>
                <a:ahLst/>
                <a:cxnLst/>
                <a:rect l="l" t="t" r="r" b="b"/>
                <a:pathLst>
                  <a:path w="6553" h="414" extrusionOk="0">
                    <a:moveTo>
                      <a:pt x="214" y="1"/>
                    </a:moveTo>
                    <a:cubicBezTo>
                      <a:pt x="92" y="1"/>
                      <a:pt x="0" y="92"/>
                      <a:pt x="0" y="199"/>
                    </a:cubicBezTo>
                    <a:cubicBezTo>
                      <a:pt x="0" y="321"/>
                      <a:pt x="92" y="413"/>
                      <a:pt x="214" y="413"/>
                    </a:cubicBezTo>
                    <a:lnTo>
                      <a:pt x="6354" y="413"/>
                    </a:lnTo>
                    <a:cubicBezTo>
                      <a:pt x="6461" y="413"/>
                      <a:pt x="6553" y="321"/>
                      <a:pt x="6553" y="199"/>
                    </a:cubicBezTo>
                    <a:cubicBezTo>
                      <a:pt x="6553" y="92"/>
                      <a:pt x="6461" y="1"/>
                      <a:pt x="6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3741625" y="1363675"/>
                <a:ext cx="120325" cy="9950"/>
              </a:xfrm>
              <a:custGeom>
                <a:avLst/>
                <a:gdLst/>
                <a:ahLst/>
                <a:cxnLst/>
                <a:rect l="l" t="t" r="r" b="b"/>
                <a:pathLst>
                  <a:path w="4813" h="398" extrusionOk="0">
                    <a:moveTo>
                      <a:pt x="199" y="0"/>
                    </a:moveTo>
                    <a:cubicBezTo>
                      <a:pt x="93" y="0"/>
                      <a:pt x="1" y="92"/>
                      <a:pt x="1" y="199"/>
                    </a:cubicBezTo>
                    <a:cubicBezTo>
                      <a:pt x="1" y="306"/>
                      <a:pt x="93" y="398"/>
                      <a:pt x="199" y="398"/>
                    </a:cubicBezTo>
                    <a:lnTo>
                      <a:pt x="4614" y="398"/>
                    </a:lnTo>
                    <a:cubicBezTo>
                      <a:pt x="4721" y="398"/>
                      <a:pt x="4812" y="306"/>
                      <a:pt x="4812" y="199"/>
                    </a:cubicBezTo>
                    <a:cubicBezTo>
                      <a:pt x="4812" y="92"/>
                      <a:pt x="4721" y="0"/>
                      <a:pt x="4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902025" y="1454175"/>
                <a:ext cx="51950" cy="52325"/>
              </a:xfrm>
              <a:custGeom>
                <a:avLst/>
                <a:gdLst/>
                <a:ahLst/>
                <a:cxnLst/>
                <a:rect l="l" t="t" r="r" b="b"/>
                <a:pathLst>
                  <a:path w="2078" h="2093" extrusionOk="0">
                    <a:moveTo>
                      <a:pt x="1039" y="0"/>
                    </a:moveTo>
                    <a:cubicBezTo>
                      <a:pt x="458" y="0"/>
                      <a:pt x="0" y="474"/>
                      <a:pt x="0" y="1039"/>
                    </a:cubicBezTo>
                    <a:cubicBezTo>
                      <a:pt x="0" y="1619"/>
                      <a:pt x="458" y="2093"/>
                      <a:pt x="1039" y="2093"/>
                    </a:cubicBezTo>
                    <a:cubicBezTo>
                      <a:pt x="1619" y="2093"/>
                      <a:pt x="2077" y="1619"/>
                      <a:pt x="2077" y="1039"/>
                    </a:cubicBezTo>
                    <a:cubicBezTo>
                      <a:pt x="2077" y="474"/>
                      <a:pt x="1619" y="0"/>
                      <a:pt x="1039" y="0"/>
                    </a:cubicBezTo>
                    <a:close/>
                  </a:path>
                </a:pathLst>
              </a:custGeom>
              <a:solidFill>
                <a:srgbClr val="20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3536200" y="1524050"/>
                <a:ext cx="85550" cy="92825"/>
              </a:xfrm>
              <a:custGeom>
                <a:avLst/>
                <a:gdLst/>
                <a:ahLst/>
                <a:cxnLst/>
                <a:rect l="l" t="t" r="r" b="b"/>
                <a:pathLst>
                  <a:path w="3422" h="3713" extrusionOk="0">
                    <a:moveTo>
                      <a:pt x="0" y="1"/>
                    </a:moveTo>
                    <a:lnTo>
                      <a:pt x="0" y="3712"/>
                    </a:lnTo>
                    <a:lnTo>
                      <a:pt x="3422" y="29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3445325" y="1642050"/>
                <a:ext cx="255100" cy="130225"/>
              </a:xfrm>
              <a:custGeom>
                <a:avLst/>
                <a:gdLst/>
                <a:ahLst/>
                <a:cxnLst/>
                <a:rect l="l" t="t" r="r" b="b"/>
                <a:pathLst>
                  <a:path w="10204" h="5209" extrusionOk="0">
                    <a:moveTo>
                      <a:pt x="0" y="0"/>
                    </a:moveTo>
                    <a:lnTo>
                      <a:pt x="2719" y="5209"/>
                    </a:lnTo>
                    <a:lnTo>
                      <a:pt x="10203" y="5209"/>
                    </a:lnTo>
                    <a:lnTo>
                      <a:pt x="75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3459450" y="1649675"/>
                <a:ext cx="226850" cy="114975"/>
              </a:xfrm>
              <a:custGeom>
                <a:avLst/>
                <a:gdLst/>
                <a:ahLst/>
                <a:cxnLst/>
                <a:rect l="l" t="t" r="r" b="b"/>
                <a:pathLst>
                  <a:path w="9074" h="4599" extrusionOk="0">
                    <a:moveTo>
                      <a:pt x="168" y="1"/>
                    </a:moveTo>
                    <a:cubicBezTo>
                      <a:pt x="77" y="1"/>
                      <a:pt x="0" y="108"/>
                      <a:pt x="46" y="199"/>
                    </a:cubicBezTo>
                    <a:lnTo>
                      <a:pt x="2291" y="4522"/>
                    </a:lnTo>
                    <a:cubicBezTo>
                      <a:pt x="2322" y="4568"/>
                      <a:pt x="2368" y="4598"/>
                      <a:pt x="2414" y="4598"/>
                    </a:cubicBezTo>
                    <a:lnTo>
                      <a:pt x="8905" y="4598"/>
                    </a:lnTo>
                    <a:cubicBezTo>
                      <a:pt x="9012" y="4598"/>
                      <a:pt x="9073" y="4491"/>
                      <a:pt x="9027" y="4400"/>
                    </a:cubicBezTo>
                    <a:lnTo>
                      <a:pt x="6782" y="77"/>
                    </a:lnTo>
                    <a:cubicBezTo>
                      <a:pt x="6751" y="31"/>
                      <a:pt x="6706" y="1"/>
                      <a:pt x="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3512900" y="1772250"/>
                <a:ext cx="152000" cy="17600"/>
              </a:xfrm>
              <a:custGeom>
                <a:avLst/>
                <a:gdLst/>
                <a:ahLst/>
                <a:cxnLst/>
                <a:rect l="l" t="t" r="r" b="b"/>
                <a:pathLst>
                  <a:path w="6080" h="704" extrusionOk="0">
                    <a:moveTo>
                      <a:pt x="1" y="1"/>
                    </a:moveTo>
                    <a:lnTo>
                      <a:pt x="1" y="703"/>
                    </a:lnTo>
                    <a:lnTo>
                      <a:pt x="6080" y="703"/>
                    </a:lnTo>
                    <a:lnTo>
                      <a:pt x="60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3637000" y="1772250"/>
                <a:ext cx="166900" cy="17600"/>
              </a:xfrm>
              <a:custGeom>
                <a:avLst/>
                <a:gdLst/>
                <a:ahLst/>
                <a:cxnLst/>
                <a:rect l="l" t="t" r="r" b="b"/>
                <a:pathLst>
                  <a:path w="6676" h="704" extrusionOk="0">
                    <a:moveTo>
                      <a:pt x="337" y="1"/>
                    </a:moveTo>
                    <a:cubicBezTo>
                      <a:pt x="154" y="1"/>
                      <a:pt x="1" y="169"/>
                      <a:pt x="1" y="352"/>
                    </a:cubicBezTo>
                    <a:cubicBezTo>
                      <a:pt x="1" y="551"/>
                      <a:pt x="154" y="703"/>
                      <a:pt x="337" y="703"/>
                    </a:cubicBezTo>
                    <a:lnTo>
                      <a:pt x="6340" y="703"/>
                    </a:lnTo>
                    <a:cubicBezTo>
                      <a:pt x="6523" y="703"/>
                      <a:pt x="6676" y="551"/>
                      <a:pt x="6676" y="352"/>
                    </a:cubicBezTo>
                    <a:cubicBezTo>
                      <a:pt x="6676" y="154"/>
                      <a:pt x="6523" y="1"/>
                      <a:pt x="6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3439200" y="1642050"/>
                <a:ext cx="74100" cy="147800"/>
              </a:xfrm>
              <a:custGeom>
                <a:avLst/>
                <a:gdLst/>
                <a:ahLst/>
                <a:cxnLst/>
                <a:rect l="l" t="t" r="r" b="b"/>
                <a:pathLst>
                  <a:path w="2964" h="5912" extrusionOk="0">
                    <a:moveTo>
                      <a:pt x="245" y="0"/>
                    </a:moveTo>
                    <a:lnTo>
                      <a:pt x="108" y="92"/>
                    </a:lnTo>
                    <a:cubicBezTo>
                      <a:pt x="16" y="153"/>
                      <a:pt x="1" y="275"/>
                      <a:pt x="47" y="382"/>
                    </a:cubicBezTo>
                    <a:lnTo>
                      <a:pt x="2949" y="5911"/>
                    </a:lnTo>
                    <a:lnTo>
                      <a:pt x="2949" y="5209"/>
                    </a:lnTo>
                    <a:lnTo>
                      <a:pt x="2964" y="5209"/>
                    </a:lnTo>
                    <a:lnTo>
                      <a:pt x="2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564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585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3606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3517475" y="1973875"/>
                <a:ext cx="337225" cy="329600"/>
              </a:xfrm>
              <a:custGeom>
                <a:avLst/>
                <a:gdLst/>
                <a:ahLst/>
                <a:cxnLst/>
                <a:rect l="l" t="t" r="r" b="b"/>
                <a:pathLst>
                  <a:path w="13489" h="13184" extrusionOk="0">
                    <a:moveTo>
                      <a:pt x="10540" y="1"/>
                    </a:moveTo>
                    <a:cubicBezTo>
                      <a:pt x="10540" y="1"/>
                      <a:pt x="5912" y="2460"/>
                      <a:pt x="5164" y="3147"/>
                    </a:cubicBezTo>
                    <a:cubicBezTo>
                      <a:pt x="4873" y="3422"/>
                      <a:pt x="4064" y="4629"/>
                      <a:pt x="3178" y="6064"/>
                    </a:cubicBezTo>
                    <a:cubicBezTo>
                      <a:pt x="1712" y="8401"/>
                      <a:pt x="1" y="11319"/>
                      <a:pt x="47" y="11502"/>
                    </a:cubicBezTo>
                    <a:cubicBezTo>
                      <a:pt x="92" y="11803"/>
                      <a:pt x="1897" y="13183"/>
                      <a:pt x="2173" y="13183"/>
                    </a:cubicBezTo>
                    <a:cubicBezTo>
                      <a:pt x="2178" y="13183"/>
                      <a:pt x="2182" y="13183"/>
                      <a:pt x="2185" y="13182"/>
                    </a:cubicBezTo>
                    <a:cubicBezTo>
                      <a:pt x="2323" y="13152"/>
                      <a:pt x="3499" y="11716"/>
                      <a:pt x="4598" y="10341"/>
                    </a:cubicBezTo>
                    <a:cubicBezTo>
                      <a:pt x="5271" y="9501"/>
                      <a:pt x="5912" y="8692"/>
                      <a:pt x="6294" y="8218"/>
                    </a:cubicBezTo>
                    <a:cubicBezTo>
                      <a:pt x="7271" y="6996"/>
                      <a:pt x="13488" y="2154"/>
                      <a:pt x="13488" y="2154"/>
                    </a:cubicBezTo>
                    <a:lnTo>
                      <a:pt x="105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3557975" y="2036125"/>
                <a:ext cx="218425" cy="241350"/>
              </a:xfrm>
              <a:custGeom>
                <a:avLst/>
                <a:gdLst/>
                <a:ahLst/>
                <a:cxnLst/>
                <a:rect l="l" t="t" r="r" b="b"/>
                <a:pathLst>
                  <a:path w="8737" h="9654" fill="none" extrusionOk="0">
                    <a:moveTo>
                      <a:pt x="0" y="9654"/>
                    </a:moveTo>
                    <a:cubicBezTo>
                      <a:pt x="0" y="9654"/>
                      <a:pt x="5820" y="1390"/>
                      <a:pt x="8737" y="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3843975" y="1385400"/>
                <a:ext cx="182550" cy="173475"/>
              </a:xfrm>
              <a:custGeom>
                <a:avLst/>
                <a:gdLst/>
                <a:ahLst/>
                <a:cxnLst/>
                <a:rect l="l" t="t" r="r" b="b"/>
                <a:pathLst>
                  <a:path w="7302" h="6939" extrusionOk="0">
                    <a:moveTo>
                      <a:pt x="5130" y="1"/>
                    </a:moveTo>
                    <a:cubicBezTo>
                      <a:pt x="5110" y="1"/>
                      <a:pt x="5091" y="1"/>
                      <a:pt x="5071" y="2"/>
                    </a:cubicBezTo>
                    <a:cubicBezTo>
                      <a:pt x="5362" y="445"/>
                      <a:pt x="5407" y="1117"/>
                      <a:pt x="5423" y="1316"/>
                    </a:cubicBezTo>
                    <a:cubicBezTo>
                      <a:pt x="5393" y="1046"/>
                      <a:pt x="5216" y="1"/>
                      <a:pt x="4076" y="1"/>
                    </a:cubicBezTo>
                    <a:cubicBezTo>
                      <a:pt x="4052" y="1"/>
                      <a:pt x="4027" y="1"/>
                      <a:pt x="4002" y="2"/>
                    </a:cubicBezTo>
                    <a:cubicBezTo>
                      <a:pt x="2628" y="33"/>
                      <a:pt x="1604" y="705"/>
                      <a:pt x="1482" y="1957"/>
                    </a:cubicBezTo>
                    <a:cubicBezTo>
                      <a:pt x="489" y="2125"/>
                      <a:pt x="77" y="2950"/>
                      <a:pt x="31" y="4080"/>
                    </a:cubicBezTo>
                    <a:cubicBezTo>
                      <a:pt x="0" y="4783"/>
                      <a:pt x="566" y="5149"/>
                      <a:pt x="566" y="5149"/>
                    </a:cubicBezTo>
                    <a:cubicBezTo>
                      <a:pt x="566" y="5149"/>
                      <a:pt x="642" y="5073"/>
                      <a:pt x="764" y="4966"/>
                    </a:cubicBezTo>
                    <a:cubicBezTo>
                      <a:pt x="932" y="4813"/>
                      <a:pt x="1192" y="4630"/>
                      <a:pt x="1497" y="4554"/>
                    </a:cubicBezTo>
                    <a:cubicBezTo>
                      <a:pt x="1589" y="4538"/>
                      <a:pt x="1681" y="4523"/>
                      <a:pt x="1772" y="4523"/>
                    </a:cubicBezTo>
                    <a:cubicBezTo>
                      <a:pt x="2392" y="4523"/>
                      <a:pt x="2541" y="5136"/>
                      <a:pt x="2895" y="5136"/>
                    </a:cubicBezTo>
                    <a:cubicBezTo>
                      <a:pt x="2908" y="5136"/>
                      <a:pt x="2920" y="5136"/>
                      <a:pt x="2933" y="5134"/>
                    </a:cubicBezTo>
                    <a:cubicBezTo>
                      <a:pt x="2933" y="5134"/>
                      <a:pt x="3165" y="4424"/>
                      <a:pt x="3591" y="4424"/>
                    </a:cubicBezTo>
                    <a:cubicBezTo>
                      <a:pt x="3615" y="4424"/>
                      <a:pt x="3640" y="4427"/>
                      <a:pt x="3666" y="4432"/>
                    </a:cubicBezTo>
                    <a:cubicBezTo>
                      <a:pt x="4140" y="4523"/>
                      <a:pt x="3605" y="5287"/>
                      <a:pt x="3666" y="5730"/>
                    </a:cubicBezTo>
                    <a:cubicBezTo>
                      <a:pt x="3737" y="6139"/>
                      <a:pt x="5044" y="6938"/>
                      <a:pt x="5773" y="6938"/>
                    </a:cubicBezTo>
                    <a:cubicBezTo>
                      <a:pt x="5834" y="6938"/>
                      <a:pt x="5891" y="6933"/>
                      <a:pt x="5942" y="6921"/>
                    </a:cubicBezTo>
                    <a:cubicBezTo>
                      <a:pt x="5988" y="6906"/>
                      <a:pt x="6018" y="6906"/>
                      <a:pt x="6049" y="6891"/>
                    </a:cubicBezTo>
                    <a:cubicBezTo>
                      <a:pt x="6568" y="6662"/>
                      <a:pt x="6232" y="5791"/>
                      <a:pt x="6691" y="4920"/>
                    </a:cubicBezTo>
                    <a:cubicBezTo>
                      <a:pt x="6767" y="4768"/>
                      <a:pt x="6843" y="4615"/>
                      <a:pt x="6920" y="4462"/>
                    </a:cubicBezTo>
                    <a:cubicBezTo>
                      <a:pt x="7225" y="3744"/>
                      <a:pt x="7301" y="3164"/>
                      <a:pt x="7072" y="2767"/>
                    </a:cubicBezTo>
                    <a:cubicBezTo>
                      <a:pt x="6797" y="2278"/>
                      <a:pt x="6385" y="2018"/>
                      <a:pt x="6385" y="2018"/>
                    </a:cubicBezTo>
                    <a:cubicBezTo>
                      <a:pt x="6385" y="2018"/>
                      <a:pt x="6721" y="1438"/>
                      <a:pt x="7072" y="1438"/>
                    </a:cubicBezTo>
                    <a:cubicBezTo>
                      <a:pt x="6956" y="1340"/>
                      <a:pt x="6829" y="1298"/>
                      <a:pt x="6706" y="1298"/>
                    </a:cubicBezTo>
                    <a:cubicBezTo>
                      <a:pt x="6425" y="1298"/>
                      <a:pt x="6160" y="1518"/>
                      <a:pt x="6064" y="1804"/>
                    </a:cubicBezTo>
                    <a:cubicBezTo>
                      <a:pt x="6197" y="445"/>
                      <a:pt x="5701" y="1"/>
                      <a:pt x="5130" y="1"/>
                    </a:cubicBezTo>
                    <a:close/>
                  </a:path>
                </a:pathLst>
              </a:custGeom>
              <a:solidFill>
                <a:srgbClr val="38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3881400" y="1496000"/>
                <a:ext cx="113800" cy="95500"/>
              </a:xfrm>
              <a:custGeom>
                <a:avLst/>
                <a:gdLst/>
                <a:ahLst/>
                <a:cxnLst/>
                <a:rect l="l" t="t" r="r" b="b"/>
                <a:pathLst>
                  <a:path w="4552" h="3820" extrusionOk="0">
                    <a:moveTo>
                      <a:pt x="2094" y="0"/>
                    </a:moveTo>
                    <a:cubicBezTo>
                      <a:pt x="1668" y="0"/>
                      <a:pt x="1436" y="710"/>
                      <a:pt x="1436" y="710"/>
                    </a:cubicBezTo>
                    <a:cubicBezTo>
                      <a:pt x="1423" y="712"/>
                      <a:pt x="1411" y="712"/>
                      <a:pt x="1398" y="712"/>
                    </a:cubicBezTo>
                    <a:cubicBezTo>
                      <a:pt x="1044" y="712"/>
                      <a:pt x="895" y="99"/>
                      <a:pt x="275" y="99"/>
                    </a:cubicBezTo>
                    <a:cubicBezTo>
                      <a:pt x="184" y="99"/>
                      <a:pt x="92" y="114"/>
                      <a:pt x="0" y="130"/>
                    </a:cubicBezTo>
                    <a:cubicBezTo>
                      <a:pt x="107" y="619"/>
                      <a:pt x="443" y="1840"/>
                      <a:pt x="1268" y="2894"/>
                    </a:cubicBezTo>
                    <a:cubicBezTo>
                      <a:pt x="1373" y="3027"/>
                      <a:pt x="1478" y="3068"/>
                      <a:pt x="1586" y="3068"/>
                    </a:cubicBezTo>
                    <a:cubicBezTo>
                      <a:pt x="1757" y="3068"/>
                      <a:pt x="1934" y="2966"/>
                      <a:pt x="2131" y="2966"/>
                    </a:cubicBezTo>
                    <a:cubicBezTo>
                      <a:pt x="2154" y="2966"/>
                      <a:pt x="2177" y="2968"/>
                      <a:pt x="2200" y="2971"/>
                    </a:cubicBezTo>
                    <a:cubicBezTo>
                      <a:pt x="2353" y="2986"/>
                      <a:pt x="2536" y="3093"/>
                      <a:pt x="2734" y="3383"/>
                    </a:cubicBezTo>
                    <a:cubicBezTo>
                      <a:pt x="2734" y="3383"/>
                      <a:pt x="2734" y="3398"/>
                      <a:pt x="2734" y="3398"/>
                    </a:cubicBezTo>
                    <a:cubicBezTo>
                      <a:pt x="2948" y="3714"/>
                      <a:pt x="3215" y="3819"/>
                      <a:pt x="3475" y="3819"/>
                    </a:cubicBezTo>
                    <a:cubicBezTo>
                      <a:pt x="3995" y="3819"/>
                      <a:pt x="4491" y="3398"/>
                      <a:pt x="4491" y="3398"/>
                    </a:cubicBezTo>
                    <a:lnTo>
                      <a:pt x="4537" y="2665"/>
                    </a:lnTo>
                    <a:lnTo>
                      <a:pt x="4552" y="2467"/>
                    </a:lnTo>
                    <a:lnTo>
                      <a:pt x="4552" y="2467"/>
                    </a:lnTo>
                    <a:cubicBezTo>
                      <a:pt x="4521" y="2482"/>
                      <a:pt x="4491" y="2482"/>
                      <a:pt x="4445" y="2497"/>
                    </a:cubicBezTo>
                    <a:cubicBezTo>
                      <a:pt x="4430" y="2497"/>
                      <a:pt x="4399" y="2497"/>
                      <a:pt x="4384" y="2513"/>
                    </a:cubicBezTo>
                    <a:cubicBezTo>
                      <a:pt x="4360" y="2514"/>
                      <a:pt x="4334" y="2515"/>
                      <a:pt x="4308" y="2515"/>
                    </a:cubicBezTo>
                    <a:cubicBezTo>
                      <a:pt x="3926" y="2515"/>
                      <a:pt x="3376" y="2311"/>
                      <a:pt x="2933" y="2039"/>
                    </a:cubicBezTo>
                    <a:cubicBezTo>
                      <a:pt x="2521" y="1795"/>
                      <a:pt x="2200" y="1504"/>
                      <a:pt x="2169" y="1306"/>
                    </a:cubicBezTo>
                    <a:cubicBezTo>
                      <a:pt x="2108" y="863"/>
                      <a:pt x="2643" y="99"/>
                      <a:pt x="2169" y="8"/>
                    </a:cubicBezTo>
                    <a:cubicBezTo>
                      <a:pt x="2143" y="3"/>
                      <a:pt x="2118" y="0"/>
                      <a:pt x="2094" y="0"/>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3859625" y="1580950"/>
                <a:ext cx="159650" cy="316475"/>
              </a:xfrm>
              <a:custGeom>
                <a:avLst/>
                <a:gdLst/>
                <a:ahLst/>
                <a:cxnLst/>
                <a:rect l="l" t="t" r="r" b="b"/>
                <a:pathLst>
                  <a:path w="6386" h="12659" extrusionOk="0">
                    <a:moveTo>
                      <a:pt x="4323" y="0"/>
                    </a:moveTo>
                    <a:cubicBezTo>
                      <a:pt x="4323" y="0"/>
                      <a:pt x="1986" y="1467"/>
                      <a:pt x="1513" y="1925"/>
                    </a:cubicBezTo>
                    <a:cubicBezTo>
                      <a:pt x="1299" y="2139"/>
                      <a:pt x="1314" y="3300"/>
                      <a:pt x="1314" y="4659"/>
                    </a:cubicBezTo>
                    <a:cubicBezTo>
                      <a:pt x="1314" y="6248"/>
                      <a:pt x="1314" y="8080"/>
                      <a:pt x="948" y="8936"/>
                    </a:cubicBezTo>
                    <a:cubicBezTo>
                      <a:pt x="871" y="9104"/>
                      <a:pt x="810" y="9241"/>
                      <a:pt x="749" y="9379"/>
                    </a:cubicBezTo>
                    <a:cubicBezTo>
                      <a:pt x="214" y="10601"/>
                      <a:pt x="1" y="10891"/>
                      <a:pt x="214" y="11273"/>
                    </a:cubicBezTo>
                    <a:cubicBezTo>
                      <a:pt x="260" y="11380"/>
                      <a:pt x="489" y="11502"/>
                      <a:pt x="825" y="11655"/>
                    </a:cubicBezTo>
                    <a:cubicBezTo>
                      <a:pt x="1805" y="12105"/>
                      <a:pt x="3715" y="12658"/>
                      <a:pt x="4942" y="12658"/>
                    </a:cubicBezTo>
                    <a:cubicBezTo>
                      <a:pt x="5131" y="12658"/>
                      <a:pt x="5303" y="12645"/>
                      <a:pt x="5454" y="12617"/>
                    </a:cubicBezTo>
                    <a:cubicBezTo>
                      <a:pt x="6385" y="12434"/>
                      <a:pt x="5835" y="8203"/>
                      <a:pt x="5316" y="5255"/>
                    </a:cubicBezTo>
                    <a:cubicBezTo>
                      <a:pt x="5041" y="3651"/>
                      <a:pt x="4781" y="2414"/>
                      <a:pt x="4781" y="2414"/>
                    </a:cubicBezTo>
                    <a:lnTo>
                      <a:pt x="43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3583550" y="1862750"/>
                <a:ext cx="431900" cy="430675"/>
              </a:xfrm>
              <a:custGeom>
                <a:avLst/>
                <a:gdLst/>
                <a:ahLst/>
                <a:cxnLst/>
                <a:rect l="l" t="t" r="r" b="b"/>
                <a:pathLst>
                  <a:path w="17276" h="17227" extrusionOk="0">
                    <a:moveTo>
                      <a:pt x="11257" y="1"/>
                    </a:moveTo>
                    <a:cubicBezTo>
                      <a:pt x="11257" y="1"/>
                      <a:pt x="2673" y="2613"/>
                      <a:pt x="1345" y="4384"/>
                    </a:cubicBezTo>
                    <a:cubicBezTo>
                      <a:pt x="0" y="6172"/>
                      <a:pt x="3422" y="16451"/>
                      <a:pt x="3651" y="16940"/>
                    </a:cubicBezTo>
                    <a:cubicBezTo>
                      <a:pt x="3746" y="17135"/>
                      <a:pt x="4166" y="17227"/>
                      <a:pt x="4687" y="17227"/>
                    </a:cubicBezTo>
                    <a:cubicBezTo>
                      <a:pt x="5428" y="17227"/>
                      <a:pt x="6372" y="17042"/>
                      <a:pt x="6874" y="16711"/>
                    </a:cubicBezTo>
                    <a:lnTo>
                      <a:pt x="6859" y="16589"/>
                    </a:lnTo>
                    <a:lnTo>
                      <a:pt x="6461" y="12770"/>
                    </a:lnTo>
                    <a:lnTo>
                      <a:pt x="5866" y="7287"/>
                    </a:lnTo>
                    <a:lnTo>
                      <a:pt x="8661" y="5469"/>
                    </a:lnTo>
                    <a:cubicBezTo>
                      <a:pt x="8661" y="5469"/>
                      <a:pt x="11299" y="5655"/>
                      <a:pt x="13264" y="5655"/>
                    </a:cubicBezTo>
                    <a:cubicBezTo>
                      <a:pt x="14171" y="5655"/>
                      <a:pt x="14935" y="5615"/>
                      <a:pt x="15229" y="5499"/>
                    </a:cubicBezTo>
                    <a:cubicBezTo>
                      <a:pt x="16161" y="5133"/>
                      <a:pt x="17276" y="2521"/>
                      <a:pt x="17276" y="2414"/>
                    </a:cubicBezTo>
                    <a:cubicBezTo>
                      <a:pt x="17276" y="2307"/>
                      <a:pt x="16497" y="1345"/>
                      <a:pt x="16497" y="1345"/>
                    </a:cubicBezTo>
                    <a:cubicBezTo>
                      <a:pt x="16497" y="1345"/>
                      <a:pt x="16313" y="1330"/>
                      <a:pt x="16008" y="1284"/>
                    </a:cubicBezTo>
                    <a:cubicBezTo>
                      <a:pt x="15779" y="1269"/>
                      <a:pt x="15458" y="1223"/>
                      <a:pt x="15107" y="1162"/>
                    </a:cubicBezTo>
                    <a:cubicBezTo>
                      <a:pt x="14190" y="1024"/>
                      <a:pt x="12968" y="780"/>
                      <a:pt x="12021" y="383"/>
                    </a:cubicBezTo>
                    <a:cubicBezTo>
                      <a:pt x="11731" y="276"/>
                      <a:pt x="11471" y="154"/>
                      <a:pt x="1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3582400" y="2277450"/>
                <a:ext cx="181800" cy="92825"/>
              </a:xfrm>
              <a:custGeom>
                <a:avLst/>
                <a:gdLst/>
                <a:ahLst/>
                <a:cxnLst/>
                <a:rect l="l" t="t" r="r" b="b"/>
                <a:pathLst>
                  <a:path w="7272" h="3713" extrusionOk="0">
                    <a:moveTo>
                      <a:pt x="6905" y="1"/>
                    </a:moveTo>
                    <a:lnTo>
                      <a:pt x="6920" y="123"/>
                    </a:lnTo>
                    <a:cubicBezTo>
                      <a:pt x="6423" y="445"/>
                      <a:pt x="5488" y="638"/>
                      <a:pt x="4750" y="638"/>
                    </a:cubicBezTo>
                    <a:cubicBezTo>
                      <a:pt x="4650" y="638"/>
                      <a:pt x="4552" y="634"/>
                      <a:pt x="4461" y="627"/>
                    </a:cubicBezTo>
                    <a:cubicBezTo>
                      <a:pt x="4064" y="611"/>
                      <a:pt x="3773" y="505"/>
                      <a:pt x="3697" y="352"/>
                    </a:cubicBezTo>
                    <a:lnTo>
                      <a:pt x="3697" y="352"/>
                    </a:lnTo>
                    <a:cubicBezTo>
                      <a:pt x="3712" y="398"/>
                      <a:pt x="3941" y="1192"/>
                      <a:pt x="3422" y="1589"/>
                    </a:cubicBezTo>
                    <a:cubicBezTo>
                      <a:pt x="3208" y="1772"/>
                      <a:pt x="2567" y="2017"/>
                      <a:pt x="1895" y="2307"/>
                    </a:cubicBezTo>
                    <a:cubicBezTo>
                      <a:pt x="1177" y="2612"/>
                      <a:pt x="444" y="2964"/>
                      <a:pt x="153" y="3315"/>
                    </a:cubicBezTo>
                    <a:cubicBezTo>
                      <a:pt x="46" y="3452"/>
                      <a:pt x="1" y="3575"/>
                      <a:pt x="31" y="3712"/>
                    </a:cubicBezTo>
                    <a:lnTo>
                      <a:pt x="7271" y="3712"/>
                    </a:lnTo>
                    <a:cubicBezTo>
                      <a:pt x="7271" y="3712"/>
                      <a:pt x="7271" y="3559"/>
                      <a:pt x="7256" y="3315"/>
                    </a:cubicBezTo>
                    <a:cubicBezTo>
                      <a:pt x="7225" y="2460"/>
                      <a:pt x="7118" y="413"/>
                      <a:pt x="6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3629750" y="2286225"/>
                <a:ext cx="64175" cy="56675"/>
              </a:xfrm>
              <a:custGeom>
                <a:avLst/>
                <a:gdLst/>
                <a:ahLst/>
                <a:cxnLst/>
                <a:rect l="l" t="t" r="r" b="b"/>
                <a:pathLst>
                  <a:path w="2567" h="2267" extrusionOk="0">
                    <a:moveTo>
                      <a:pt x="1803" y="1"/>
                    </a:moveTo>
                    <a:lnTo>
                      <a:pt x="1803" y="1"/>
                    </a:lnTo>
                    <a:cubicBezTo>
                      <a:pt x="1818" y="47"/>
                      <a:pt x="2047" y="841"/>
                      <a:pt x="1543" y="1238"/>
                    </a:cubicBezTo>
                    <a:cubicBezTo>
                      <a:pt x="1314" y="1421"/>
                      <a:pt x="673" y="1666"/>
                      <a:pt x="1" y="1956"/>
                    </a:cubicBezTo>
                    <a:cubicBezTo>
                      <a:pt x="107" y="2063"/>
                      <a:pt x="276" y="2216"/>
                      <a:pt x="428" y="2261"/>
                    </a:cubicBezTo>
                    <a:cubicBezTo>
                      <a:pt x="438" y="2265"/>
                      <a:pt x="451" y="2267"/>
                      <a:pt x="467" y="2267"/>
                    </a:cubicBezTo>
                    <a:cubicBezTo>
                      <a:pt x="788" y="2267"/>
                      <a:pt x="2252" y="1548"/>
                      <a:pt x="2383" y="1330"/>
                    </a:cubicBezTo>
                    <a:cubicBezTo>
                      <a:pt x="2490" y="1192"/>
                      <a:pt x="2536" y="627"/>
                      <a:pt x="2567" y="276"/>
                    </a:cubicBezTo>
                    <a:cubicBezTo>
                      <a:pt x="2170" y="260"/>
                      <a:pt x="1879" y="169"/>
                      <a:pt x="1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3582400" y="2360325"/>
                <a:ext cx="181800" cy="9950"/>
              </a:xfrm>
              <a:custGeom>
                <a:avLst/>
                <a:gdLst/>
                <a:ahLst/>
                <a:cxnLst/>
                <a:rect l="l" t="t" r="r" b="b"/>
                <a:pathLst>
                  <a:path w="7272" h="398" extrusionOk="0">
                    <a:moveTo>
                      <a:pt x="153" y="0"/>
                    </a:moveTo>
                    <a:cubicBezTo>
                      <a:pt x="46" y="137"/>
                      <a:pt x="1" y="260"/>
                      <a:pt x="31" y="397"/>
                    </a:cubicBezTo>
                    <a:lnTo>
                      <a:pt x="7271" y="397"/>
                    </a:lnTo>
                    <a:cubicBezTo>
                      <a:pt x="7271" y="397"/>
                      <a:pt x="7271" y="244"/>
                      <a:pt x="7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3410950" y="2261325"/>
                <a:ext cx="161175" cy="109100"/>
              </a:xfrm>
              <a:custGeom>
                <a:avLst/>
                <a:gdLst/>
                <a:ahLst/>
                <a:cxnLst/>
                <a:rect l="l" t="t" r="r" b="b"/>
                <a:pathLst>
                  <a:path w="6447" h="4364" extrusionOk="0">
                    <a:moveTo>
                      <a:pt x="1102" y="1"/>
                    </a:moveTo>
                    <a:cubicBezTo>
                      <a:pt x="957" y="1"/>
                      <a:pt x="827" y="6"/>
                      <a:pt x="718" y="19"/>
                    </a:cubicBezTo>
                    <a:cubicBezTo>
                      <a:pt x="596" y="35"/>
                      <a:pt x="489" y="65"/>
                      <a:pt x="428" y="111"/>
                    </a:cubicBezTo>
                    <a:cubicBezTo>
                      <a:pt x="0" y="386"/>
                      <a:pt x="4476" y="4189"/>
                      <a:pt x="4919" y="4357"/>
                    </a:cubicBezTo>
                    <a:cubicBezTo>
                      <a:pt x="4931" y="4362"/>
                      <a:pt x="4943" y="4364"/>
                      <a:pt x="4956" y="4364"/>
                    </a:cubicBezTo>
                    <a:cubicBezTo>
                      <a:pt x="5076" y="4364"/>
                      <a:pt x="5243" y="4175"/>
                      <a:pt x="5423" y="3899"/>
                    </a:cubicBezTo>
                    <a:cubicBezTo>
                      <a:pt x="5896" y="3135"/>
                      <a:pt x="6446" y="1684"/>
                      <a:pt x="6446" y="1684"/>
                    </a:cubicBezTo>
                    <a:lnTo>
                      <a:pt x="6446" y="1684"/>
                    </a:lnTo>
                    <a:cubicBezTo>
                      <a:pt x="6442" y="1685"/>
                      <a:pt x="6436" y="1686"/>
                      <a:pt x="6430" y="1686"/>
                    </a:cubicBezTo>
                    <a:cubicBezTo>
                      <a:pt x="6218" y="1686"/>
                      <a:pt x="5148" y="906"/>
                      <a:pt x="4613" y="386"/>
                    </a:cubicBezTo>
                    <a:cubicBezTo>
                      <a:pt x="4430" y="218"/>
                      <a:pt x="4308" y="80"/>
                      <a:pt x="4293" y="4"/>
                    </a:cubicBezTo>
                    <a:cubicBezTo>
                      <a:pt x="4293" y="4"/>
                      <a:pt x="4216" y="203"/>
                      <a:pt x="3590" y="203"/>
                    </a:cubicBezTo>
                    <a:cubicBezTo>
                      <a:pt x="3330" y="203"/>
                      <a:pt x="2857" y="141"/>
                      <a:pt x="2353" y="80"/>
                    </a:cubicBezTo>
                    <a:cubicBezTo>
                      <a:pt x="1926" y="37"/>
                      <a:pt x="1468" y="1"/>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3469375" y="2261425"/>
                <a:ext cx="56925" cy="18550"/>
              </a:xfrm>
              <a:custGeom>
                <a:avLst/>
                <a:gdLst/>
                <a:ahLst/>
                <a:cxnLst/>
                <a:rect l="l" t="t" r="r" b="b"/>
                <a:pathLst>
                  <a:path w="2277" h="742" extrusionOk="0">
                    <a:moveTo>
                      <a:pt x="1971" y="0"/>
                    </a:moveTo>
                    <a:cubicBezTo>
                      <a:pt x="1971" y="0"/>
                      <a:pt x="1879" y="199"/>
                      <a:pt x="1253" y="199"/>
                    </a:cubicBezTo>
                    <a:cubicBezTo>
                      <a:pt x="1009" y="199"/>
                      <a:pt x="520" y="137"/>
                      <a:pt x="16" y="76"/>
                    </a:cubicBezTo>
                    <a:lnTo>
                      <a:pt x="16" y="76"/>
                    </a:lnTo>
                    <a:cubicBezTo>
                      <a:pt x="0" y="199"/>
                      <a:pt x="0" y="397"/>
                      <a:pt x="138" y="489"/>
                    </a:cubicBezTo>
                    <a:cubicBezTo>
                      <a:pt x="252" y="577"/>
                      <a:pt x="632" y="741"/>
                      <a:pt x="1114" y="741"/>
                    </a:cubicBezTo>
                    <a:cubicBezTo>
                      <a:pt x="1467" y="741"/>
                      <a:pt x="1876" y="653"/>
                      <a:pt x="2276" y="382"/>
                    </a:cubicBezTo>
                    <a:cubicBezTo>
                      <a:pt x="2093" y="214"/>
                      <a:pt x="1971" y="76"/>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410950" y="2261800"/>
                <a:ext cx="135575" cy="108625"/>
              </a:xfrm>
              <a:custGeom>
                <a:avLst/>
                <a:gdLst/>
                <a:ahLst/>
                <a:cxnLst/>
                <a:rect l="l" t="t" r="r" b="b"/>
                <a:pathLst>
                  <a:path w="5423" h="4345" extrusionOk="0">
                    <a:moveTo>
                      <a:pt x="718" y="0"/>
                    </a:moveTo>
                    <a:cubicBezTo>
                      <a:pt x="596" y="16"/>
                      <a:pt x="489" y="46"/>
                      <a:pt x="428" y="92"/>
                    </a:cubicBezTo>
                    <a:cubicBezTo>
                      <a:pt x="0" y="367"/>
                      <a:pt x="4476" y="4170"/>
                      <a:pt x="4919" y="4338"/>
                    </a:cubicBezTo>
                    <a:cubicBezTo>
                      <a:pt x="4932" y="4343"/>
                      <a:pt x="4946" y="4345"/>
                      <a:pt x="4959" y="4345"/>
                    </a:cubicBezTo>
                    <a:cubicBezTo>
                      <a:pt x="5089" y="4345"/>
                      <a:pt x="5243" y="4156"/>
                      <a:pt x="5423" y="3880"/>
                    </a:cubicBez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3609525" y="1728725"/>
                <a:ext cx="271125" cy="78050"/>
              </a:xfrm>
              <a:custGeom>
                <a:avLst/>
                <a:gdLst/>
                <a:ahLst/>
                <a:cxnLst/>
                <a:rect l="l" t="t" r="r" b="b"/>
                <a:pathLst>
                  <a:path w="10845" h="3122" extrusionOk="0">
                    <a:moveTo>
                      <a:pt x="8874" y="1"/>
                    </a:moveTo>
                    <a:lnTo>
                      <a:pt x="8661" y="367"/>
                    </a:lnTo>
                    <a:lnTo>
                      <a:pt x="8508" y="627"/>
                    </a:lnTo>
                    <a:cubicBezTo>
                      <a:pt x="8508" y="627"/>
                      <a:pt x="7143" y="613"/>
                      <a:pt x="5890" y="613"/>
                    </a:cubicBezTo>
                    <a:cubicBezTo>
                      <a:pt x="5263" y="613"/>
                      <a:pt x="4664" y="617"/>
                      <a:pt x="4277" y="627"/>
                    </a:cubicBezTo>
                    <a:cubicBezTo>
                      <a:pt x="4205" y="630"/>
                      <a:pt x="4133" y="631"/>
                      <a:pt x="4061" y="631"/>
                    </a:cubicBezTo>
                    <a:cubicBezTo>
                      <a:pt x="2962" y="631"/>
                      <a:pt x="1921" y="320"/>
                      <a:pt x="1634" y="306"/>
                    </a:cubicBezTo>
                    <a:cubicBezTo>
                      <a:pt x="1631" y="306"/>
                      <a:pt x="1628" y="306"/>
                      <a:pt x="1624" y="306"/>
                    </a:cubicBezTo>
                    <a:cubicBezTo>
                      <a:pt x="1319" y="306"/>
                      <a:pt x="228" y="950"/>
                      <a:pt x="122" y="1146"/>
                    </a:cubicBezTo>
                    <a:cubicBezTo>
                      <a:pt x="0" y="1360"/>
                      <a:pt x="1955" y="1375"/>
                      <a:pt x="2230" y="1436"/>
                    </a:cubicBezTo>
                    <a:cubicBezTo>
                      <a:pt x="2505" y="1482"/>
                      <a:pt x="8294" y="2933"/>
                      <a:pt x="9287" y="3116"/>
                    </a:cubicBezTo>
                    <a:lnTo>
                      <a:pt x="9348" y="3116"/>
                    </a:lnTo>
                    <a:cubicBezTo>
                      <a:pt x="9373" y="3120"/>
                      <a:pt x="9398" y="3122"/>
                      <a:pt x="9423" y="3122"/>
                    </a:cubicBezTo>
                    <a:cubicBezTo>
                      <a:pt x="9926" y="3122"/>
                      <a:pt x="10510" y="2422"/>
                      <a:pt x="10845" y="1971"/>
                    </a:cubicBezTo>
                    <a:lnTo>
                      <a:pt x="10845" y="1971"/>
                    </a:lnTo>
                    <a:cubicBezTo>
                      <a:pt x="10815" y="1975"/>
                      <a:pt x="10783" y="1977"/>
                      <a:pt x="10751" y="1977"/>
                    </a:cubicBezTo>
                    <a:cubicBezTo>
                      <a:pt x="10066" y="1977"/>
                      <a:pt x="8816" y="1079"/>
                      <a:pt x="8874"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873750" y="1883375"/>
                <a:ext cx="26000" cy="47375"/>
              </a:xfrm>
              <a:custGeom>
                <a:avLst/>
                <a:gdLst/>
                <a:ahLst/>
                <a:cxnLst/>
                <a:rect l="l" t="t" r="r" b="b"/>
                <a:pathLst>
                  <a:path w="1040" h="1895" fill="none" extrusionOk="0">
                    <a:moveTo>
                      <a:pt x="276" y="1"/>
                    </a:moveTo>
                    <a:cubicBezTo>
                      <a:pt x="276" y="1"/>
                      <a:pt x="1" y="1421"/>
                      <a:pt x="1039" y="1895"/>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678250" y="1912025"/>
                <a:ext cx="188650" cy="365450"/>
              </a:xfrm>
              <a:custGeom>
                <a:avLst/>
                <a:gdLst/>
                <a:ahLst/>
                <a:cxnLst/>
                <a:rect l="l" t="t" r="r" b="b"/>
                <a:pathLst>
                  <a:path w="7546" h="14618" fill="none" extrusionOk="0">
                    <a:moveTo>
                      <a:pt x="7546" y="0"/>
                    </a:moveTo>
                    <a:cubicBezTo>
                      <a:pt x="7546" y="0"/>
                      <a:pt x="672" y="2933"/>
                      <a:pt x="336" y="3849"/>
                    </a:cubicBezTo>
                    <a:cubicBezTo>
                      <a:pt x="0" y="4750"/>
                      <a:pt x="2078" y="14618"/>
                      <a:pt x="2078" y="14618"/>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3878350" y="1669925"/>
                <a:ext cx="64925" cy="145500"/>
              </a:xfrm>
              <a:custGeom>
                <a:avLst/>
                <a:gdLst/>
                <a:ahLst/>
                <a:cxnLst/>
                <a:rect l="l" t="t" r="r" b="b"/>
                <a:pathLst>
                  <a:path w="2597" h="5820" extrusionOk="0">
                    <a:moveTo>
                      <a:pt x="2230" y="0"/>
                    </a:moveTo>
                    <a:lnTo>
                      <a:pt x="565" y="1100"/>
                    </a:lnTo>
                    <a:cubicBezTo>
                      <a:pt x="565" y="2673"/>
                      <a:pt x="565" y="4521"/>
                      <a:pt x="199" y="5377"/>
                    </a:cubicBezTo>
                    <a:cubicBezTo>
                      <a:pt x="122" y="5530"/>
                      <a:pt x="61" y="5682"/>
                      <a:pt x="0" y="5820"/>
                    </a:cubicBezTo>
                    <a:cubicBezTo>
                      <a:pt x="550" y="5041"/>
                      <a:pt x="1329" y="4170"/>
                      <a:pt x="1818" y="3483"/>
                    </a:cubicBezTo>
                    <a:cubicBezTo>
                      <a:pt x="2597" y="2383"/>
                      <a:pt x="2230" y="0"/>
                      <a:pt x="2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3829925" y="1628575"/>
                <a:ext cx="111075" cy="149600"/>
              </a:xfrm>
              <a:custGeom>
                <a:avLst/>
                <a:gdLst/>
                <a:ahLst/>
                <a:cxnLst/>
                <a:rect l="l" t="t" r="r" b="b"/>
                <a:pathLst>
                  <a:path w="4443" h="5984" extrusionOk="0">
                    <a:moveTo>
                      <a:pt x="2769" y="0"/>
                    </a:moveTo>
                    <a:cubicBezTo>
                      <a:pt x="2408" y="0"/>
                      <a:pt x="793" y="2429"/>
                      <a:pt x="242" y="3533"/>
                    </a:cubicBezTo>
                    <a:cubicBezTo>
                      <a:pt x="135" y="3747"/>
                      <a:pt x="58" y="3915"/>
                      <a:pt x="58" y="4007"/>
                    </a:cubicBezTo>
                    <a:cubicBezTo>
                      <a:pt x="0" y="5085"/>
                      <a:pt x="1250" y="5983"/>
                      <a:pt x="1921" y="5983"/>
                    </a:cubicBezTo>
                    <a:cubicBezTo>
                      <a:pt x="1953" y="5983"/>
                      <a:pt x="1984" y="5981"/>
                      <a:pt x="2013" y="5977"/>
                    </a:cubicBezTo>
                    <a:cubicBezTo>
                      <a:pt x="2044" y="5962"/>
                      <a:pt x="2075" y="5962"/>
                      <a:pt x="2105" y="5946"/>
                    </a:cubicBezTo>
                    <a:cubicBezTo>
                      <a:pt x="2181" y="5885"/>
                      <a:pt x="2258" y="5824"/>
                      <a:pt x="2319" y="5763"/>
                    </a:cubicBezTo>
                    <a:cubicBezTo>
                      <a:pt x="3449" y="4709"/>
                      <a:pt x="4442" y="3029"/>
                      <a:pt x="4167" y="1654"/>
                    </a:cubicBezTo>
                    <a:cubicBezTo>
                      <a:pt x="3877" y="173"/>
                      <a:pt x="2792" y="5"/>
                      <a:pt x="2792" y="5"/>
                    </a:cubicBezTo>
                    <a:cubicBezTo>
                      <a:pt x="2785" y="2"/>
                      <a:pt x="2777"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3936375" y="1546975"/>
                <a:ext cx="36300" cy="29025"/>
              </a:xfrm>
              <a:custGeom>
                <a:avLst/>
                <a:gdLst/>
                <a:ahLst/>
                <a:cxnLst/>
                <a:rect l="l" t="t" r="r" b="b"/>
                <a:pathLst>
                  <a:path w="1452" h="1161" extrusionOk="0">
                    <a:moveTo>
                      <a:pt x="734" y="0"/>
                    </a:moveTo>
                    <a:lnTo>
                      <a:pt x="1" y="932"/>
                    </a:lnTo>
                    <a:cubicBezTo>
                      <a:pt x="123" y="947"/>
                      <a:pt x="245" y="1008"/>
                      <a:pt x="383" y="1161"/>
                    </a:cubicBezTo>
                    <a:cubicBezTo>
                      <a:pt x="581" y="993"/>
                      <a:pt x="917" y="779"/>
                      <a:pt x="1253" y="611"/>
                    </a:cubicBezTo>
                    <a:cubicBezTo>
                      <a:pt x="1299" y="535"/>
                      <a:pt x="1360" y="443"/>
                      <a:pt x="1452" y="336"/>
                    </a:cubicBezTo>
                    <a:cubicBezTo>
                      <a:pt x="1207" y="260"/>
                      <a:pt x="963" y="137"/>
                      <a:pt x="73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3824875" y="1728725"/>
                <a:ext cx="55775" cy="78050"/>
              </a:xfrm>
              <a:custGeom>
                <a:avLst/>
                <a:gdLst/>
                <a:ahLst/>
                <a:cxnLst/>
                <a:rect l="l" t="t" r="r" b="b"/>
                <a:pathLst>
                  <a:path w="2231" h="3122" extrusionOk="0">
                    <a:moveTo>
                      <a:pt x="260" y="1"/>
                    </a:moveTo>
                    <a:lnTo>
                      <a:pt x="47" y="382"/>
                    </a:lnTo>
                    <a:cubicBezTo>
                      <a:pt x="1" y="978"/>
                      <a:pt x="31" y="2185"/>
                      <a:pt x="673" y="3116"/>
                    </a:cubicBezTo>
                    <a:lnTo>
                      <a:pt x="734" y="3116"/>
                    </a:lnTo>
                    <a:cubicBezTo>
                      <a:pt x="759" y="3120"/>
                      <a:pt x="784" y="3122"/>
                      <a:pt x="809" y="3122"/>
                    </a:cubicBezTo>
                    <a:cubicBezTo>
                      <a:pt x="1312" y="3122"/>
                      <a:pt x="1896" y="2422"/>
                      <a:pt x="2231" y="1971"/>
                    </a:cubicBezTo>
                    <a:lnTo>
                      <a:pt x="2231" y="1971"/>
                    </a:lnTo>
                    <a:cubicBezTo>
                      <a:pt x="2201" y="1975"/>
                      <a:pt x="2169" y="1977"/>
                      <a:pt x="2137" y="1977"/>
                    </a:cubicBezTo>
                    <a:cubicBezTo>
                      <a:pt x="1452" y="1977"/>
                      <a:pt x="202" y="1079"/>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958525" y="1509450"/>
                <a:ext cx="309325" cy="535475"/>
              </a:xfrm>
              <a:custGeom>
                <a:avLst/>
                <a:gdLst/>
                <a:ahLst/>
                <a:cxnLst/>
                <a:rect l="l" t="t" r="r" b="b"/>
                <a:pathLst>
                  <a:path w="12373" h="21419" extrusionOk="0">
                    <a:moveTo>
                      <a:pt x="6025" y="1"/>
                    </a:moveTo>
                    <a:cubicBezTo>
                      <a:pt x="5627" y="1"/>
                      <a:pt x="5216" y="21"/>
                      <a:pt x="4797" y="65"/>
                    </a:cubicBezTo>
                    <a:cubicBezTo>
                      <a:pt x="4339" y="111"/>
                      <a:pt x="3926" y="172"/>
                      <a:pt x="3560" y="264"/>
                    </a:cubicBezTo>
                    <a:cubicBezTo>
                      <a:pt x="2704" y="447"/>
                      <a:pt x="2063" y="722"/>
                      <a:pt x="1589" y="1012"/>
                    </a:cubicBezTo>
                    <a:cubicBezTo>
                      <a:pt x="3132" y="1929"/>
                      <a:pt x="4384" y="5167"/>
                      <a:pt x="4430" y="11017"/>
                    </a:cubicBezTo>
                    <a:cubicBezTo>
                      <a:pt x="4430" y="11124"/>
                      <a:pt x="4430" y="11246"/>
                      <a:pt x="4430" y="11353"/>
                    </a:cubicBezTo>
                    <a:cubicBezTo>
                      <a:pt x="4430" y="20120"/>
                      <a:pt x="1" y="21419"/>
                      <a:pt x="1" y="21419"/>
                    </a:cubicBezTo>
                    <a:lnTo>
                      <a:pt x="5576" y="21419"/>
                    </a:lnTo>
                    <a:cubicBezTo>
                      <a:pt x="10143" y="21419"/>
                      <a:pt x="12373" y="4556"/>
                      <a:pt x="12021" y="2860"/>
                    </a:cubicBezTo>
                    <a:cubicBezTo>
                      <a:pt x="11695" y="1352"/>
                      <a:pt x="9241" y="1"/>
                      <a:pt x="6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730175" y="1534750"/>
                <a:ext cx="339125" cy="510175"/>
              </a:xfrm>
              <a:custGeom>
                <a:avLst/>
                <a:gdLst/>
                <a:ahLst/>
                <a:cxnLst/>
                <a:rect l="l" t="t" r="r" b="b"/>
                <a:pathLst>
                  <a:path w="13565" h="20407" extrusionOk="0">
                    <a:moveTo>
                      <a:pt x="10723" y="0"/>
                    </a:moveTo>
                    <a:cubicBezTo>
                      <a:pt x="10234" y="275"/>
                      <a:pt x="9914" y="581"/>
                      <a:pt x="9700" y="825"/>
                    </a:cubicBezTo>
                    <a:cubicBezTo>
                      <a:pt x="9471" y="1085"/>
                      <a:pt x="9379" y="1283"/>
                      <a:pt x="9364" y="1329"/>
                    </a:cubicBezTo>
                    <a:cubicBezTo>
                      <a:pt x="9364" y="1344"/>
                      <a:pt x="9364" y="1344"/>
                      <a:pt x="9364" y="1344"/>
                    </a:cubicBezTo>
                    <a:cubicBezTo>
                      <a:pt x="9333" y="1451"/>
                      <a:pt x="9303" y="1558"/>
                      <a:pt x="9287" y="1665"/>
                    </a:cubicBezTo>
                    <a:cubicBezTo>
                      <a:pt x="9043" y="2811"/>
                      <a:pt x="8829" y="4384"/>
                      <a:pt x="8844" y="6232"/>
                    </a:cubicBezTo>
                    <a:cubicBezTo>
                      <a:pt x="8844" y="7042"/>
                      <a:pt x="8890" y="7897"/>
                      <a:pt x="9012" y="8813"/>
                    </a:cubicBezTo>
                    <a:cubicBezTo>
                      <a:pt x="9104" y="9577"/>
                      <a:pt x="9257" y="10371"/>
                      <a:pt x="9471" y="11196"/>
                    </a:cubicBezTo>
                    <a:cubicBezTo>
                      <a:pt x="9746" y="12311"/>
                      <a:pt x="10021" y="13503"/>
                      <a:pt x="10158" y="14495"/>
                    </a:cubicBezTo>
                    <a:cubicBezTo>
                      <a:pt x="10357" y="15901"/>
                      <a:pt x="10296" y="16955"/>
                      <a:pt x="9669" y="17016"/>
                    </a:cubicBezTo>
                    <a:cubicBezTo>
                      <a:pt x="8585" y="17138"/>
                      <a:pt x="7882" y="17168"/>
                      <a:pt x="7623" y="18253"/>
                    </a:cubicBezTo>
                    <a:lnTo>
                      <a:pt x="2796" y="18589"/>
                    </a:lnTo>
                    <a:lnTo>
                      <a:pt x="383" y="20132"/>
                    </a:lnTo>
                    <a:lnTo>
                      <a:pt x="1" y="20407"/>
                    </a:lnTo>
                    <a:lnTo>
                      <a:pt x="9135" y="20407"/>
                    </a:lnTo>
                    <a:cubicBezTo>
                      <a:pt x="9135" y="20407"/>
                      <a:pt x="13564" y="19108"/>
                      <a:pt x="13564" y="10341"/>
                    </a:cubicBezTo>
                    <a:cubicBezTo>
                      <a:pt x="13564" y="10234"/>
                      <a:pt x="13564" y="10112"/>
                      <a:pt x="13564" y="10005"/>
                    </a:cubicBezTo>
                    <a:cubicBezTo>
                      <a:pt x="13518" y="4445"/>
                      <a:pt x="12388" y="1237"/>
                      <a:pt x="10952" y="153"/>
                    </a:cubicBezTo>
                    <a:cubicBezTo>
                      <a:pt x="10876" y="92"/>
                      <a:pt x="10800" y="46"/>
                      <a:pt x="10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852750" y="2044900"/>
                <a:ext cx="180650" cy="325375"/>
              </a:xfrm>
              <a:custGeom>
                <a:avLst/>
                <a:gdLst/>
                <a:ahLst/>
                <a:cxnLst/>
                <a:rect l="l" t="t" r="r" b="b"/>
                <a:pathLst>
                  <a:path w="7226" h="13015" extrusionOk="0">
                    <a:moveTo>
                      <a:pt x="2979" y="1"/>
                    </a:moveTo>
                    <a:lnTo>
                      <a:pt x="2979" y="8921"/>
                    </a:lnTo>
                    <a:cubicBezTo>
                      <a:pt x="2979" y="9852"/>
                      <a:pt x="2552" y="10723"/>
                      <a:pt x="1818" y="11303"/>
                    </a:cubicBezTo>
                    <a:lnTo>
                      <a:pt x="169" y="12586"/>
                    </a:lnTo>
                    <a:cubicBezTo>
                      <a:pt x="1" y="12724"/>
                      <a:pt x="92" y="13014"/>
                      <a:pt x="321" y="13014"/>
                    </a:cubicBezTo>
                    <a:lnTo>
                      <a:pt x="6889" y="13014"/>
                    </a:lnTo>
                    <a:cubicBezTo>
                      <a:pt x="7119" y="13014"/>
                      <a:pt x="7225" y="12724"/>
                      <a:pt x="7042" y="12586"/>
                    </a:cubicBezTo>
                    <a:lnTo>
                      <a:pt x="5393" y="11303"/>
                    </a:lnTo>
                    <a:cubicBezTo>
                      <a:pt x="4659" y="10723"/>
                      <a:pt x="4232" y="9852"/>
                      <a:pt x="4232" y="8921"/>
                    </a:cubicBezTo>
                    <a:lnTo>
                      <a:pt x="4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4150600" y="1519475"/>
                <a:ext cx="3075" cy="9175"/>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063150" y="2032300"/>
                <a:ext cx="7300" cy="6525"/>
              </a:xfrm>
              <a:custGeom>
                <a:avLst/>
                <a:gdLst/>
                <a:ahLst/>
                <a:cxnLst/>
                <a:rect l="l" t="t" r="r" b="b"/>
                <a:pathLst>
                  <a:path w="292" h="261" fill="none" extrusionOk="0">
                    <a:moveTo>
                      <a:pt x="291" y="1"/>
                    </a:moveTo>
                    <a:cubicBezTo>
                      <a:pt x="184" y="92"/>
                      <a:pt x="92" y="184"/>
                      <a:pt x="1" y="26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927225" y="2044900"/>
                <a:ext cx="31325" cy="74100"/>
              </a:xfrm>
              <a:custGeom>
                <a:avLst/>
                <a:gdLst/>
                <a:ahLst/>
                <a:cxnLst/>
                <a:rect l="l" t="t" r="r" b="b"/>
                <a:pathLst>
                  <a:path w="1253" h="2964" extrusionOk="0">
                    <a:moveTo>
                      <a:pt x="0" y="1"/>
                    </a:moveTo>
                    <a:lnTo>
                      <a:pt x="0" y="2964"/>
                    </a:lnTo>
                    <a:cubicBezTo>
                      <a:pt x="382" y="2842"/>
                      <a:pt x="825" y="2658"/>
                      <a:pt x="1253" y="2429"/>
                    </a:cubicBezTo>
                    <a:lnTo>
                      <a:pt x="1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3730175" y="1690550"/>
                <a:ext cx="277650" cy="354375"/>
              </a:xfrm>
              <a:custGeom>
                <a:avLst/>
                <a:gdLst/>
                <a:ahLst/>
                <a:cxnLst/>
                <a:rect l="l" t="t" r="r" b="b"/>
                <a:pathLst>
                  <a:path w="11106" h="14175" extrusionOk="0">
                    <a:moveTo>
                      <a:pt x="8844" y="0"/>
                    </a:moveTo>
                    <a:cubicBezTo>
                      <a:pt x="8844" y="810"/>
                      <a:pt x="8890" y="1680"/>
                      <a:pt x="9012" y="2581"/>
                    </a:cubicBezTo>
                    <a:cubicBezTo>
                      <a:pt x="9104" y="3345"/>
                      <a:pt x="9257" y="4139"/>
                      <a:pt x="9471" y="4964"/>
                    </a:cubicBezTo>
                    <a:cubicBezTo>
                      <a:pt x="9746" y="6079"/>
                      <a:pt x="10021" y="7271"/>
                      <a:pt x="10158" y="8263"/>
                    </a:cubicBezTo>
                    <a:cubicBezTo>
                      <a:pt x="10357" y="9669"/>
                      <a:pt x="10296" y="10723"/>
                      <a:pt x="9669" y="10784"/>
                    </a:cubicBezTo>
                    <a:cubicBezTo>
                      <a:pt x="8585" y="10906"/>
                      <a:pt x="7882" y="10936"/>
                      <a:pt x="7623" y="12021"/>
                    </a:cubicBezTo>
                    <a:lnTo>
                      <a:pt x="2796" y="12357"/>
                    </a:lnTo>
                    <a:lnTo>
                      <a:pt x="383" y="13900"/>
                    </a:lnTo>
                    <a:lnTo>
                      <a:pt x="1" y="14175"/>
                    </a:lnTo>
                    <a:lnTo>
                      <a:pt x="3667" y="14175"/>
                    </a:lnTo>
                    <a:cubicBezTo>
                      <a:pt x="4125" y="13609"/>
                      <a:pt x="4888" y="12937"/>
                      <a:pt x="5927" y="12830"/>
                    </a:cubicBezTo>
                    <a:cubicBezTo>
                      <a:pt x="6206" y="12803"/>
                      <a:pt x="6448" y="12794"/>
                      <a:pt x="6661" y="12794"/>
                    </a:cubicBezTo>
                    <a:cubicBezTo>
                      <a:pt x="7027" y="12794"/>
                      <a:pt x="7305" y="12820"/>
                      <a:pt x="7526" y="12820"/>
                    </a:cubicBezTo>
                    <a:cubicBezTo>
                      <a:pt x="8021" y="12820"/>
                      <a:pt x="8231" y="12689"/>
                      <a:pt x="8508" y="11838"/>
                    </a:cubicBezTo>
                    <a:cubicBezTo>
                      <a:pt x="8738" y="11150"/>
                      <a:pt x="10586" y="11318"/>
                      <a:pt x="10891" y="10387"/>
                    </a:cubicBezTo>
                    <a:cubicBezTo>
                      <a:pt x="11105" y="9699"/>
                      <a:pt x="9547" y="3727"/>
                      <a:pt x="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3178400" y="1635925"/>
                <a:ext cx="93950" cy="51975"/>
              </a:xfrm>
              <a:custGeom>
                <a:avLst/>
                <a:gdLst/>
                <a:ahLst/>
                <a:cxnLst/>
                <a:rect l="l" t="t" r="r" b="b"/>
                <a:pathLst>
                  <a:path w="3758" h="2079" extrusionOk="0">
                    <a:moveTo>
                      <a:pt x="0" y="1"/>
                    </a:moveTo>
                    <a:lnTo>
                      <a:pt x="0" y="1"/>
                    </a:lnTo>
                    <a:cubicBezTo>
                      <a:pt x="520" y="1040"/>
                      <a:pt x="1375" y="1742"/>
                      <a:pt x="1910" y="2078"/>
                    </a:cubicBezTo>
                    <a:lnTo>
                      <a:pt x="3697" y="2078"/>
                    </a:lnTo>
                    <a:cubicBezTo>
                      <a:pt x="3727" y="1910"/>
                      <a:pt x="3758" y="1727"/>
                      <a:pt x="3758" y="1513"/>
                    </a:cubicBezTo>
                    <a:cubicBezTo>
                      <a:pt x="3407" y="1452"/>
                      <a:pt x="2872" y="1528"/>
                      <a:pt x="2139" y="1360"/>
                    </a:cubicBezTo>
                    <a:cubicBezTo>
                      <a:pt x="1299" y="1162"/>
                      <a:pt x="489" y="520"/>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3227275" y="1378800"/>
                <a:ext cx="159400" cy="345500"/>
              </a:xfrm>
              <a:custGeom>
                <a:avLst/>
                <a:gdLst/>
                <a:ahLst/>
                <a:cxnLst/>
                <a:rect l="l" t="t" r="r" b="b"/>
                <a:pathLst>
                  <a:path w="6376" h="13820" extrusionOk="0">
                    <a:moveTo>
                      <a:pt x="2932" y="0"/>
                    </a:moveTo>
                    <a:cubicBezTo>
                      <a:pt x="2867" y="0"/>
                      <a:pt x="2802" y="2"/>
                      <a:pt x="2735" y="6"/>
                    </a:cubicBezTo>
                    <a:cubicBezTo>
                      <a:pt x="4720" y="831"/>
                      <a:pt x="2628" y="3794"/>
                      <a:pt x="1238" y="6605"/>
                    </a:cubicBezTo>
                    <a:cubicBezTo>
                      <a:pt x="1146" y="6773"/>
                      <a:pt x="1085" y="6926"/>
                      <a:pt x="1009" y="7094"/>
                    </a:cubicBezTo>
                    <a:cubicBezTo>
                      <a:pt x="1" y="9568"/>
                      <a:pt x="1238" y="10698"/>
                      <a:pt x="1238" y="10698"/>
                    </a:cubicBezTo>
                    <a:lnTo>
                      <a:pt x="1207" y="12867"/>
                    </a:lnTo>
                    <a:cubicBezTo>
                      <a:pt x="1207" y="12867"/>
                      <a:pt x="1589" y="13280"/>
                      <a:pt x="1971" y="13555"/>
                    </a:cubicBezTo>
                    <a:cubicBezTo>
                      <a:pt x="2173" y="13708"/>
                      <a:pt x="2371" y="13819"/>
                      <a:pt x="2512" y="13819"/>
                    </a:cubicBezTo>
                    <a:cubicBezTo>
                      <a:pt x="2638" y="13819"/>
                      <a:pt x="2719" y="13732"/>
                      <a:pt x="2719" y="13509"/>
                    </a:cubicBezTo>
                    <a:cubicBezTo>
                      <a:pt x="2719" y="13356"/>
                      <a:pt x="2674" y="13142"/>
                      <a:pt x="2597" y="12867"/>
                    </a:cubicBezTo>
                    <a:cubicBezTo>
                      <a:pt x="2276" y="11752"/>
                      <a:pt x="3101" y="9980"/>
                      <a:pt x="4018" y="8331"/>
                    </a:cubicBezTo>
                    <a:cubicBezTo>
                      <a:pt x="4842" y="6819"/>
                      <a:pt x="5759" y="5413"/>
                      <a:pt x="5973" y="4680"/>
                    </a:cubicBezTo>
                    <a:cubicBezTo>
                      <a:pt x="6375" y="3205"/>
                      <a:pt x="551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3257050" y="1378575"/>
                <a:ext cx="82125" cy="280775"/>
              </a:xfrm>
              <a:custGeom>
                <a:avLst/>
                <a:gdLst/>
                <a:ahLst/>
                <a:cxnLst/>
                <a:rect l="l" t="t" r="r" b="b"/>
                <a:pathLst>
                  <a:path w="3285" h="11231" extrusionOk="0">
                    <a:moveTo>
                      <a:pt x="1544" y="0"/>
                    </a:moveTo>
                    <a:lnTo>
                      <a:pt x="1544" y="0"/>
                    </a:lnTo>
                    <a:cubicBezTo>
                      <a:pt x="2537" y="230"/>
                      <a:pt x="3102" y="1238"/>
                      <a:pt x="3193" y="2184"/>
                    </a:cubicBezTo>
                    <a:cubicBezTo>
                      <a:pt x="3239" y="2765"/>
                      <a:pt x="3041" y="3345"/>
                      <a:pt x="2842" y="3880"/>
                    </a:cubicBezTo>
                    <a:cubicBezTo>
                      <a:pt x="2078" y="5835"/>
                      <a:pt x="933" y="7607"/>
                      <a:pt x="291" y="9592"/>
                    </a:cubicBezTo>
                    <a:cubicBezTo>
                      <a:pt x="138" y="10096"/>
                      <a:pt x="1" y="10646"/>
                      <a:pt x="154" y="11181"/>
                    </a:cubicBezTo>
                    <a:cubicBezTo>
                      <a:pt x="166" y="11206"/>
                      <a:pt x="199" y="11231"/>
                      <a:pt x="236" y="11231"/>
                    </a:cubicBezTo>
                    <a:cubicBezTo>
                      <a:pt x="244" y="11231"/>
                      <a:pt x="252" y="11229"/>
                      <a:pt x="261" y="11227"/>
                    </a:cubicBezTo>
                    <a:cubicBezTo>
                      <a:pt x="306" y="11211"/>
                      <a:pt x="322" y="11166"/>
                      <a:pt x="306" y="11120"/>
                    </a:cubicBezTo>
                    <a:cubicBezTo>
                      <a:pt x="154" y="10646"/>
                      <a:pt x="291" y="10112"/>
                      <a:pt x="413" y="9638"/>
                    </a:cubicBezTo>
                    <a:cubicBezTo>
                      <a:pt x="1040" y="7637"/>
                      <a:pt x="2170" y="5850"/>
                      <a:pt x="2888" y="3910"/>
                    </a:cubicBezTo>
                    <a:cubicBezTo>
                      <a:pt x="3086" y="3360"/>
                      <a:pt x="3285" y="2780"/>
                      <a:pt x="3239" y="2184"/>
                    </a:cubicBezTo>
                    <a:cubicBezTo>
                      <a:pt x="3117" y="1222"/>
                      <a:pt x="2537" y="230"/>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287225" y="1605775"/>
                <a:ext cx="57675" cy="103150"/>
              </a:xfrm>
              <a:custGeom>
                <a:avLst/>
                <a:gdLst/>
                <a:ahLst/>
                <a:cxnLst/>
                <a:rect l="l" t="t" r="r" b="b"/>
                <a:pathLst>
                  <a:path w="2307" h="4126" extrusionOk="0">
                    <a:moveTo>
                      <a:pt x="2307" y="0"/>
                    </a:moveTo>
                    <a:lnTo>
                      <a:pt x="2307" y="0"/>
                    </a:lnTo>
                    <a:cubicBezTo>
                      <a:pt x="1635" y="107"/>
                      <a:pt x="1116" y="535"/>
                      <a:pt x="749" y="963"/>
                    </a:cubicBezTo>
                    <a:cubicBezTo>
                      <a:pt x="306" y="1482"/>
                      <a:pt x="92" y="2032"/>
                      <a:pt x="92" y="2032"/>
                    </a:cubicBezTo>
                    <a:cubicBezTo>
                      <a:pt x="92" y="2032"/>
                      <a:pt x="1" y="2704"/>
                      <a:pt x="123" y="3299"/>
                    </a:cubicBezTo>
                    <a:cubicBezTo>
                      <a:pt x="219" y="3737"/>
                      <a:pt x="437" y="4126"/>
                      <a:pt x="887" y="4126"/>
                    </a:cubicBezTo>
                    <a:cubicBezTo>
                      <a:pt x="939" y="4126"/>
                      <a:pt x="995" y="4120"/>
                      <a:pt x="1055" y="4109"/>
                    </a:cubicBezTo>
                    <a:cubicBezTo>
                      <a:pt x="2307" y="3865"/>
                      <a:pt x="1482" y="2200"/>
                      <a:pt x="2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60075" y="1509550"/>
                <a:ext cx="112275" cy="198825"/>
              </a:xfrm>
              <a:custGeom>
                <a:avLst/>
                <a:gdLst/>
                <a:ahLst/>
                <a:cxnLst/>
                <a:rect l="l" t="t" r="r" b="b"/>
                <a:pathLst>
                  <a:path w="4491" h="7953" extrusionOk="0">
                    <a:moveTo>
                      <a:pt x="1406" y="0"/>
                    </a:moveTo>
                    <a:cubicBezTo>
                      <a:pt x="0" y="2154"/>
                      <a:pt x="138" y="3849"/>
                      <a:pt x="733" y="5056"/>
                    </a:cubicBezTo>
                    <a:cubicBezTo>
                      <a:pt x="1512" y="6629"/>
                      <a:pt x="3086" y="7408"/>
                      <a:pt x="3086" y="7408"/>
                    </a:cubicBezTo>
                    <a:cubicBezTo>
                      <a:pt x="3086" y="7408"/>
                      <a:pt x="3320" y="7952"/>
                      <a:pt x="3709" y="7952"/>
                    </a:cubicBezTo>
                    <a:cubicBezTo>
                      <a:pt x="3816" y="7952"/>
                      <a:pt x="3934" y="7911"/>
                      <a:pt x="4063" y="7805"/>
                    </a:cubicBezTo>
                    <a:cubicBezTo>
                      <a:pt x="4079" y="7790"/>
                      <a:pt x="4109" y="7775"/>
                      <a:pt x="4124" y="7744"/>
                    </a:cubicBezTo>
                    <a:cubicBezTo>
                      <a:pt x="4369" y="7515"/>
                      <a:pt x="4491" y="7087"/>
                      <a:pt x="4491" y="6568"/>
                    </a:cubicBezTo>
                    <a:cubicBezTo>
                      <a:pt x="4491" y="5728"/>
                      <a:pt x="4201" y="4659"/>
                      <a:pt x="3620" y="3956"/>
                    </a:cubicBezTo>
                    <a:cubicBezTo>
                      <a:pt x="3513" y="3834"/>
                      <a:pt x="3406" y="3712"/>
                      <a:pt x="3300" y="3590"/>
                    </a:cubicBezTo>
                    <a:cubicBezTo>
                      <a:pt x="2459" y="2581"/>
                      <a:pt x="1619" y="1543"/>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3171150" y="1509550"/>
                <a:ext cx="88600" cy="185975"/>
              </a:xfrm>
              <a:custGeom>
                <a:avLst/>
                <a:gdLst/>
                <a:ahLst/>
                <a:cxnLst/>
                <a:rect l="l" t="t" r="r" b="b"/>
                <a:pathLst>
                  <a:path w="3544" h="7439" extrusionOk="0">
                    <a:moveTo>
                      <a:pt x="963" y="0"/>
                    </a:moveTo>
                    <a:cubicBezTo>
                      <a:pt x="0" y="4812"/>
                      <a:pt x="3483" y="4934"/>
                      <a:pt x="3361" y="7347"/>
                    </a:cubicBezTo>
                    <a:cubicBezTo>
                      <a:pt x="3361" y="7393"/>
                      <a:pt x="3391" y="7423"/>
                      <a:pt x="3437" y="7439"/>
                    </a:cubicBezTo>
                    <a:cubicBezTo>
                      <a:pt x="3483" y="7439"/>
                      <a:pt x="3513" y="7408"/>
                      <a:pt x="3529" y="7362"/>
                    </a:cubicBezTo>
                    <a:cubicBezTo>
                      <a:pt x="3544" y="7011"/>
                      <a:pt x="3483" y="6660"/>
                      <a:pt x="3330" y="6339"/>
                    </a:cubicBezTo>
                    <a:cubicBezTo>
                      <a:pt x="2872" y="5407"/>
                      <a:pt x="2001" y="4796"/>
                      <a:pt x="1482" y="3910"/>
                    </a:cubicBezTo>
                    <a:cubicBezTo>
                      <a:pt x="764" y="2765"/>
                      <a:pt x="718" y="1298"/>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290075" y="1605775"/>
                <a:ext cx="54825" cy="96600"/>
              </a:xfrm>
              <a:custGeom>
                <a:avLst/>
                <a:gdLst/>
                <a:ahLst/>
                <a:cxnLst/>
                <a:rect l="l" t="t" r="r" b="b"/>
                <a:pathLst>
                  <a:path w="2193" h="3864" extrusionOk="0">
                    <a:moveTo>
                      <a:pt x="2193" y="0"/>
                    </a:moveTo>
                    <a:lnTo>
                      <a:pt x="2193" y="0"/>
                    </a:lnTo>
                    <a:cubicBezTo>
                      <a:pt x="1231" y="1100"/>
                      <a:pt x="299" y="2307"/>
                      <a:pt x="9" y="3773"/>
                    </a:cubicBezTo>
                    <a:cubicBezTo>
                      <a:pt x="0" y="3833"/>
                      <a:pt x="44" y="3864"/>
                      <a:pt x="87" y="3864"/>
                    </a:cubicBezTo>
                    <a:cubicBezTo>
                      <a:pt x="121" y="3864"/>
                      <a:pt x="155" y="3844"/>
                      <a:pt x="162" y="3804"/>
                    </a:cubicBezTo>
                    <a:cubicBezTo>
                      <a:pt x="391" y="2368"/>
                      <a:pt x="1292" y="110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3207050" y="1693225"/>
                <a:ext cx="126025" cy="96625"/>
              </a:xfrm>
              <a:custGeom>
                <a:avLst/>
                <a:gdLst/>
                <a:ahLst/>
                <a:cxnLst/>
                <a:rect l="l" t="t" r="r" b="b"/>
                <a:pathLst>
                  <a:path w="5041" h="3865" extrusionOk="0">
                    <a:moveTo>
                      <a:pt x="321" y="0"/>
                    </a:moveTo>
                    <a:cubicBezTo>
                      <a:pt x="137" y="0"/>
                      <a:pt x="0" y="168"/>
                      <a:pt x="46" y="336"/>
                    </a:cubicBezTo>
                    <a:lnTo>
                      <a:pt x="137" y="962"/>
                    </a:lnTo>
                    <a:lnTo>
                      <a:pt x="580" y="3620"/>
                    </a:lnTo>
                    <a:cubicBezTo>
                      <a:pt x="596" y="3757"/>
                      <a:pt x="718" y="3864"/>
                      <a:pt x="855" y="3864"/>
                    </a:cubicBezTo>
                    <a:lnTo>
                      <a:pt x="4185" y="3864"/>
                    </a:lnTo>
                    <a:cubicBezTo>
                      <a:pt x="4338" y="3864"/>
                      <a:pt x="4460" y="3757"/>
                      <a:pt x="4475" y="3620"/>
                    </a:cubicBezTo>
                    <a:lnTo>
                      <a:pt x="5010" y="336"/>
                    </a:lnTo>
                    <a:cubicBezTo>
                      <a:pt x="5041" y="168"/>
                      <a:pt x="4903" y="0"/>
                      <a:pt x="4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195200" y="1687875"/>
                <a:ext cx="149700" cy="30575"/>
              </a:xfrm>
              <a:custGeom>
                <a:avLst/>
                <a:gdLst/>
                <a:ahLst/>
                <a:cxnLst/>
                <a:rect l="l" t="t" r="r" b="b"/>
                <a:pathLst>
                  <a:path w="5988" h="1223" extrusionOk="0">
                    <a:moveTo>
                      <a:pt x="550" y="0"/>
                    </a:moveTo>
                    <a:cubicBezTo>
                      <a:pt x="367" y="0"/>
                      <a:pt x="199" y="138"/>
                      <a:pt x="169" y="336"/>
                    </a:cubicBezTo>
                    <a:lnTo>
                      <a:pt x="1" y="1222"/>
                    </a:lnTo>
                    <a:lnTo>
                      <a:pt x="5988" y="1222"/>
                    </a:lnTo>
                    <a:lnTo>
                      <a:pt x="5835" y="336"/>
                    </a:lnTo>
                    <a:cubicBezTo>
                      <a:pt x="5805" y="138"/>
                      <a:pt x="5637" y="0"/>
                      <a:pt x="5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3210850" y="1718425"/>
                <a:ext cx="67250" cy="71425"/>
              </a:xfrm>
              <a:custGeom>
                <a:avLst/>
                <a:gdLst/>
                <a:ahLst/>
                <a:cxnLst/>
                <a:rect l="l" t="t" r="r" b="b"/>
                <a:pathLst>
                  <a:path w="2690" h="2857" extrusionOk="0">
                    <a:moveTo>
                      <a:pt x="1" y="0"/>
                    </a:moveTo>
                    <a:lnTo>
                      <a:pt x="428" y="2612"/>
                    </a:lnTo>
                    <a:cubicBezTo>
                      <a:pt x="444" y="2749"/>
                      <a:pt x="566" y="2856"/>
                      <a:pt x="703" y="2856"/>
                    </a:cubicBezTo>
                    <a:lnTo>
                      <a:pt x="2689" y="2856"/>
                    </a:lnTo>
                    <a:cubicBezTo>
                      <a:pt x="2216" y="2536"/>
                      <a:pt x="1849" y="2001"/>
                      <a:pt x="1757" y="1589"/>
                    </a:cubicBezTo>
                    <a:cubicBezTo>
                      <a:pt x="1620" y="1054"/>
                      <a:pt x="1666" y="367"/>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3422775" y="917675"/>
                <a:ext cx="250925" cy="196300"/>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3950" y="984100"/>
                <a:ext cx="32475" cy="63425"/>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513675" y="984100"/>
                <a:ext cx="30175" cy="63425"/>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549175" y="984100"/>
                <a:ext cx="48150" cy="63425"/>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607225" y="984100"/>
                <a:ext cx="25225" cy="63425"/>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751950" y="880625"/>
                <a:ext cx="27900" cy="115350"/>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871475" y="880625"/>
                <a:ext cx="27900" cy="115350"/>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801575" y="910400"/>
                <a:ext cx="48150" cy="55800"/>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940575" y="1084775"/>
                <a:ext cx="92050" cy="102500"/>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979150" y="1102875"/>
                <a:ext cx="92425" cy="102500"/>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4138000" y="1285400"/>
                <a:ext cx="376925" cy="2330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4138000" y="1336175"/>
                <a:ext cx="250525" cy="2332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4138000" y="1390775"/>
                <a:ext cx="250525" cy="2332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053925" y="1091800"/>
                <a:ext cx="207350" cy="2330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053925" y="1142200"/>
                <a:ext cx="137875" cy="2332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053925" y="1196800"/>
                <a:ext cx="137875" cy="2332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177725" y="1718425"/>
                <a:ext cx="216900" cy="562475"/>
              </a:xfrm>
              <a:custGeom>
                <a:avLst/>
                <a:gdLst/>
                <a:ahLst/>
                <a:cxnLst/>
                <a:rect l="l" t="t" r="r" b="b"/>
                <a:pathLst>
                  <a:path w="8676" h="22499" extrusionOk="0">
                    <a:moveTo>
                      <a:pt x="6614" y="0"/>
                    </a:moveTo>
                    <a:lnTo>
                      <a:pt x="6614" y="0"/>
                    </a:lnTo>
                    <a:cubicBezTo>
                      <a:pt x="6614" y="1"/>
                      <a:pt x="7225" y="4613"/>
                      <a:pt x="3101" y="9699"/>
                    </a:cubicBezTo>
                    <a:cubicBezTo>
                      <a:pt x="1619" y="11517"/>
                      <a:pt x="886" y="13686"/>
                      <a:pt x="565" y="15717"/>
                    </a:cubicBezTo>
                    <a:cubicBezTo>
                      <a:pt x="0" y="19337"/>
                      <a:pt x="703" y="22499"/>
                      <a:pt x="703" y="22499"/>
                    </a:cubicBezTo>
                    <a:cubicBezTo>
                      <a:pt x="794" y="19139"/>
                      <a:pt x="3085" y="16848"/>
                      <a:pt x="5071" y="13228"/>
                    </a:cubicBezTo>
                    <a:cubicBezTo>
                      <a:pt x="5636" y="12189"/>
                      <a:pt x="6186" y="11028"/>
                      <a:pt x="6644" y="9699"/>
                    </a:cubicBezTo>
                    <a:cubicBezTo>
                      <a:pt x="8676" y="3788"/>
                      <a:pt x="6614" y="1"/>
                      <a:pt x="6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216275" y="1718425"/>
                <a:ext cx="135600" cy="465600"/>
              </a:xfrm>
              <a:custGeom>
                <a:avLst/>
                <a:gdLst/>
                <a:ahLst/>
                <a:cxnLst/>
                <a:rect l="l" t="t" r="r" b="b"/>
                <a:pathLst>
                  <a:path w="5424" h="18624" extrusionOk="0">
                    <a:moveTo>
                      <a:pt x="5072" y="1"/>
                    </a:moveTo>
                    <a:lnTo>
                      <a:pt x="5072" y="1"/>
                    </a:lnTo>
                    <a:cubicBezTo>
                      <a:pt x="5255" y="367"/>
                      <a:pt x="5270" y="795"/>
                      <a:pt x="5301" y="1192"/>
                    </a:cubicBezTo>
                    <a:cubicBezTo>
                      <a:pt x="5331" y="4598"/>
                      <a:pt x="4354" y="8783"/>
                      <a:pt x="2597" y="11700"/>
                    </a:cubicBezTo>
                    <a:cubicBezTo>
                      <a:pt x="1253" y="13716"/>
                      <a:pt x="1" y="16069"/>
                      <a:pt x="245" y="18558"/>
                    </a:cubicBezTo>
                    <a:cubicBezTo>
                      <a:pt x="245" y="18596"/>
                      <a:pt x="276" y="18623"/>
                      <a:pt x="313" y="18623"/>
                    </a:cubicBezTo>
                    <a:cubicBezTo>
                      <a:pt x="321" y="18623"/>
                      <a:pt x="329" y="18622"/>
                      <a:pt x="337" y="18619"/>
                    </a:cubicBezTo>
                    <a:cubicBezTo>
                      <a:pt x="367" y="18619"/>
                      <a:pt x="398" y="18574"/>
                      <a:pt x="398" y="18528"/>
                    </a:cubicBezTo>
                    <a:cubicBezTo>
                      <a:pt x="184" y="16084"/>
                      <a:pt x="1406" y="13762"/>
                      <a:pt x="2720" y="11792"/>
                    </a:cubicBezTo>
                    <a:cubicBezTo>
                      <a:pt x="4446" y="8859"/>
                      <a:pt x="5423" y="4582"/>
                      <a:pt x="5316" y="1192"/>
                    </a:cubicBezTo>
                    <a:cubicBezTo>
                      <a:pt x="5286" y="795"/>
                      <a:pt x="5255" y="367"/>
                      <a:pt x="5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4113575" y="1973875"/>
                <a:ext cx="312000" cy="396400"/>
              </a:xfrm>
              <a:custGeom>
                <a:avLst/>
                <a:gdLst/>
                <a:ahLst/>
                <a:cxnLst/>
                <a:rect l="l" t="t" r="r" b="b"/>
                <a:pathLst>
                  <a:path w="12480" h="15856" extrusionOk="0">
                    <a:moveTo>
                      <a:pt x="11960" y="1"/>
                    </a:moveTo>
                    <a:lnTo>
                      <a:pt x="11960" y="1"/>
                    </a:lnTo>
                    <a:cubicBezTo>
                      <a:pt x="8691" y="3804"/>
                      <a:pt x="0" y="9180"/>
                      <a:pt x="2459" y="15855"/>
                    </a:cubicBezTo>
                    <a:lnTo>
                      <a:pt x="4414" y="15855"/>
                    </a:lnTo>
                    <a:cubicBezTo>
                      <a:pt x="4414" y="15855"/>
                      <a:pt x="2978" y="13381"/>
                      <a:pt x="6400" y="10341"/>
                    </a:cubicBezTo>
                    <a:cubicBezTo>
                      <a:pt x="9806" y="7302"/>
                      <a:pt x="12479" y="3269"/>
                      <a:pt x="11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189550" y="1973875"/>
                <a:ext cx="223025" cy="398450"/>
              </a:xfrm>
              <a:custGeom>
                <a:avLst/>
                <a:gdLst/>
                <a:ahLst/>
                <a:cxnLst/>
                <a:rect l="l" t="t" r="r" b="b"/>
                <a:pathLst>
                  <a:path w="8921" h="15938" extrusionOk="0">
                    <a:moveTo>
                      <a:pt x="8921" y="1"/>
                    </a:moveTo>
                    <a:cubicBezTo>
                      <a:pt x="7882" y="2139"/>
                      <a:pt x="6171" y="3865"/>
                      <a:pt x="4338" y="5347"/>
                    </a:cubicBezTo>
                    <a:cubicBezTo>
                      <a:pt x="1956" y="7393"/>
                      <a:pt x="214" y="10372"/>
                      <a:pt x="31" y="13549"/>
                    </a:cubicBezTo>
                    <a:cubicBezTo>
                      <a:pt x="1" y="14328"/>
                      <a:pt x="92" y="15153"/>
                      <a:pt x="413" y="15886"/>
                    </a:cubicBezTo>
                    <a:cubicBezTo>
                      <a:pt x="424" y="15920"/>
                      <a:pt x="453" y="15937"/>
                      <a:pt x="480" y="15937"/>
                    </a:cubicBezTo>
                    <a:cubicBezTo>
                      <a:pt x="488" y="15937"/>
                      <a:pt x="497" y="15935"/>
                      <a:pt x="505" y="15932"/>
                    </a:cubicBezTo>
                    <a:cubicBezTo>
                      <a:pt x="550" y="15916"/>
                      <a:pt x="566" y="15870"/>
                      <a:pt x="550" y="15825"/>
                    </a:cubicBezTo>
                    <a:cubicBezTo>
                      <a:pt x="230" y="15122"/>
                      <a:pt x="138" y="14328"/>
                      <a:pt x="153" y="13549"/>
                    </a:cubicBezTo>
                    <a:cubicBezTo>
                      <a:pt x="321" y="10402"/>
                      <a:pt x="2032" y="7439"/>
                      <a:pt x="4369" y="5392"/>
                    </a:cubicBezTo>
                    <a:cubicBezTo>
                      <a:pt x="6187" y="3895"/>
                      <a:pt x="7897" y="2154"/>
                      <a:pt x="8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077275" y="1547725"/>
                <a:ext cx="115350" cy="477725"/>
              </a:xfrm>
              <a:custGeom>
                <a:avLst/>
                <a:gdLst/>
                <a:ahLst/>
                <a:cxnLst/>
                <a:rect l="l" t="t" r="r" b="b"/>
                <a:pathLst>
                  <a:path w="4614" h="19109" fill="none" extrusionOk="0">
                    <a:moveTo>
                      <a:pt x="3270" y="1"/>
                    </a:moveTo>
                    <a:cubicBezTo>
                      <a:pt x="3499" y="841"/>
                      <a:pt x="3789" y="2139"/>
                      <a:pt x="4018" y="3911"/>
                    </a:cubicBezTo>
                    <a:cubicBezTo>
                      <a:pt x="4614" y="8524"/>
                      <a:pt x="4018" y="15000"/>
                      <a:pt x="1" y="19109"/>
                    </a:cubicBezTo>
                  </a:path>
                </a:pathLst>
              </a:custGeom>
              <a:noFill/>
              <a:ln w="3825" cap="rnd" cmpd="sng">
                <a:solidFill>
                  <a:schemeClr val="lt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8"/>
            <p:cNvGrpSpPr/>
            <p:nvPr/>
          </p:nvGrpSpPr>
          <p:grpSpPr>
            <a:xfrm>
              <a:off x="5527089" y="4218224"/>
              <a:ext cx="3706425" cy="178550"/>
              <a:chOff x="5527089" y="4218224"/>
              <a:chExt cx="3706425" cy="178550"/>
            </a:xfrm>
          </p:grpSpPr>
          <p:cxnSp>
            <p:nvCxnSpPr>
              <p:cNvPr id="553" name="Google Shape;553;p38"/>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554" name="Google Shape;554;p38"/>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
        <p:nvSpPr>
          <p:cNvPr id="3" name="文字方塊 2">
            <a:extLst>
              <a:ext uri="{FF2B5EF4-FFF2-40B4-BE49-F238E27FC236}">
                <a16:creationId xmlns:a16="http://schemas.microsoft.com/office/drawing/2014/main" id="{6EC9222B-7720-C46B-BD6F-504D5C6BCFE1}"/>
              </a:ext>
            </a:extLst>
          </p:cNvPr>
          <p:cNvSpPr txBox="1"/>
          <p:nvPr/>
        </p:nvSpPr>
        <p:spPr>
          <a:xfrm>
            <a:off x="727107" y="4042189"/>
            <a:ext cx="2163532" cy="6730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rgbClr val="191919"/>
              </a:buClr>
              <a:buSzPts val="5200"/>
              <a:buFont typeface="Zen Dots"/>
              <a:buNone/>
              <a:defRPr sz="4800">
                <a:solidFill>
                  <a:schemeClr val="dk1"/>
                </a:solidFill>
                <a:latin typeface="Zen Dots"/>
                <a:ea typeface="Zen Dots"/>
                <a:cs typeface="Zen Dots"/>
                <a:sym typeface="Zen Dots"/>
              </a:defRPr>
            </a:lvl1pPr>
            <a:lvl2pPr algn="ctr">
              <a:buClr>
                <a:srgbClr val="191919"/>
              </a:buClr>
              <a:buSzPts val="5200"/>
              <a:buFont typeface="Zen Dots"/>
              <a:buNone/>
              <a:defRPr sz="5200">
                <a:solidFill>
                  <a:srgbClr val="191919"/>
                </a:solidFill>
                <a:latin typeface="Zen Dots"/>
                <a:ea typeface="Zen Dots"/>
                <a:cs typeface="Zen Dots"/>
                <a:sym typeface="Zen Dots"/>
              </a:defRPr>
            </a:lvl2pPr>
            <a:lvl3pPr algn="ctr">
              <a:buClr>
                <a:srgbClr val="191919"/>
              </a:buClr>
              <a:buSzPts val="5200"/>
              <a:buFont typeface="Zen Dots"/>
              <a:buNone/>
              <a:defRPr sz="5200">
                <a:solidFill>
                  <a:srgbClr val="191919"/>
                </a:solidFill>
                <a:latin typeface="Zen Dots"/>
                <a:ea typeface="Zen Dots"/>
                <a:cs typeface="Zen Dots"/>
                <a:sym typeface="Zen Dots"/>
              </a:defRPr>
            </a:lvl3pPr>
            <a:lvl4pPr algn="ctr">
              <a:buClr>
                <a:srgbClr val="191919"/>
              </a:buClr>
              <a:buSzPts val="5200"/>
              <a:buFont typeface="Zen Dots"/>
              <a:buNone/>
              <a:defRPr sz="5200">
                <a:solidFill>
                  <a:srgbClr val="191919"/>
                </a:solidFill>
                <a:latin typeface="Zen Dots"/>
                <a:ea typeface="Zen Dots"/>
                <a:cs typeface="Zen Dots"/>
                <a:sym typeface="Zen Dots"/>
              </a:defRPr>
            </a:lvl4pPr>
            <a:lvl5pPr algn="ctr">
              <a:buClr>
                <a:srgbClr val="191919"/>
              </a:buClr>
              <a:buSzPts val="5200"/>
              <a:buFont typeface="Zen Dots"/>
              <a:buNone/>
              <a:defRPr sz="5200">
                <a:solidFill>
                  <a:srgbClr val="191919"/>
                </a:solidFill>
                <a:latin typeface="Zen Dots"/>
                <a:ea typeface="Zen Dots"/>
                <a:cs typeface="Zen Dots"/>
                <a:sym typeface="Zen Dots"/>
              </a:defRPr>
            </a:lvl5pPr>
            <a:lvl6pPr algn="ctr">
              <a:buClr>
                <a:srgbClr val="191919"/>
              </a:buClr>
              <a:buSzPts val="5200"/>
              <a:buFont typeface="Zen Dots"/>
              <a:buNone/>
              <a:defRPr sz="5200">
                <a:solidFill>
                  <a:srgbClr val="191919"/>
                </a:solidFill>
                <a:latin typeface="Zen Dots"/>
                <a:ea typeface="Zen Dots"/>
                <a:cs typeface="Zen Dots"/>
                <a:sym typeface="Zen Dots"/>
              </a:defRPr>
            </a:lvl6pPr>
            <a:lvl7pPr algn="ctr">
              <a:buClr>
                <a:srgbClr val="191919"/>
              </a:buClr>
              <a:buSzPts val="5200"/>
              <a:buFont typeface="Zen Dots"/>
              <a:buNone/>
              <a:defRPr sz="5200">
                <a:solidFill>
                  <a:srgbClr val="191919"/>
                </a:solidFill>
                <a:latin typeface="Zen Dots"/>
                <a:ea typeface="Zen Dots"/>
                <a:cs typeface="Zen Dots"/>
                <a:sym typeface="Zen Dots"/>
              </a:defRPr>
            </a:lvl7pPr>
            <a:lvl8pPr algn="ctr">
              <a:buClr>
                <a:srgbClr val="191919"/>
              </a:buClr>
              <a:buSzPts val="5200"/>
              <a:buFont typeface="Zen Dots"/>
              <a:buNone/>
              <a:defRPr sz="5200">
                <a:solidFill>
                  <a:srgbClr val="191919"/>
                </a:solidFill>
                <a:latin typeface="Zen Dots"/>
                <a:ea typeface="Zen Dots"/>
                <a:cs typeface="Zen Dots"/>
                <a:sym typeface="Zen Dots"/>
              </a:defRPr>
            </a:lvl8pPr>
            <a:lvl9pPr algn="ctr">
              <a:buClr>
                <a:srgbClr val="191919"/>
              </a:buClr>
              <a:buSzPts val="5200"/>
              <a:buFont typeface="Zen Dots"/>
              <a:buNone/>
              <a:defRPr sz="5200">
                <a:solidFill>
                  <a:srgbClr val="191919"/>
                </a:solidFill>
                <a:latin typeface="Zen Dots"/>
                <a:ea typeface="Zen Dots"/>
                <a:cs typeface="Zen Dots"/>
                <a:sym typeface="Zen Dots"/>
              </a:defRPr>
            </a:lvl9pPr>
          </a:lstStyle>
          <a:p>
            <a:r>
              <a:rPr lang="en-US" altLang="zh-HK" sz="1100">
                <a:latin typeface="Roboto" panose="02000000000000000000" pitchFamily="2" charset="0"/>
                <a:ea typeface="Roboto" panose="02000000000000000000" pitchFamily="2" charset="0"/>
                <a:cs typeface="Roboto" panose="02000000000000000000" pitchFamily="2" charset="0"/>
              </a:rPr>
              <a:t>1155143605 Li SHENGWEI</a:t>
            </a:r>
          </a:p>
          <a:p>
            <a:r>
              <a:rPr lang="en-US" altLang="zh-HK" sz="1100">
                <a:latin typeface="Roboto" panose="02000000000000000000" pitchFamily="2" charset="0"/>
                <a:ea typeface="Roboto" panose="02000000000000000000" pitchFamily="2" charset="0"/>
                <a:cs typeface="Roboto" panose="02000000000000000000" pitchFamily="2" charset="0"/>
              </a:rPr>
              <a:t>1155116154 CHEONG </a:t>
            </a:r>
            <a:r>
              <a:rPr lang="en-US" altLang="zh-HK" sz="1100" err="1">
                <a:latin typeface="Roboto" panose="02000000000000000000" pitchFamily="2" charset="0"/>
                <a:ea typeface="Roboto" panose="02000000000000000000" pitchFamily="2" charset="0"/>
                <a:cs typeface="Roboto" panose="02000000000000000000" pitchFamily="2" charset="0"/>
              </a:rPr>
              <a:t>Euikyun</a:t>
            </a:r>
            <a:endParaRPr lang="en-US" altLang="zh-HK" sz="1100">
              <a:latin typeface="Roboto" panose="02000000000000000000" pitchFamily="2" charset="0"/>
              <a:ea typeface="Roboto" panose="02000000000000000000" pitchFamily="2" charset="0"/>
              <a:cs typeface="Roboto" panose="02000000000000000000" pitchFamily="2" charset="0"/>
            </a:endParaRPr>
          </a:p>
          <a:p>
            <a:r>
              <a:rPr lang="en-US" altLang="zh-HK" sz="1100">
                <a:latin typeface="Roboto" panose="02000000000000000000" pitchFamily="2" charset="0"/>
                <a:ea typeface="Roboto" panose="02000000000000000000" pitchFamily="2" charset="0"/>
                <a:cs typeface="Roboto" panose="02000000000000000000" pitchFamily="2" charset="0"/>
              </a:rPr>
              <a:t>1155158054 LUI Chak Sum</a:t>
            </a:r>
          </a:p>
        </p:txBody>
      </p:sp>
      <p:sp>
        <p:nvSpPr>
          <p:cNvPr id="5" name="文字方塊 4">
            <a:extLst>
              <a:ext uri="{FF2B5EF4-FFF2-40B4-BE49-F238E27FC236}">
                <a16:creationId xmlns:a16="http://schemas.microsoft.com/office/drawing/2014/main" id="{34CBBD8C-F0DB-5BBA-7CC6-59B0AB9F2A54}"/>
              </a:ext>
            </a:extLst>
          </p:cNvPr>
          <p:cNvSpPr txBox="1"/>
          <p:nvPr/>
        </p:nvSpPr>
        <p:spPr>
          <a:xfrm>
            <a:off x="2762519" y="4010165"/>
            <a:ext cx="2163532" cy="7017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rgbClr val="191919"/>
              </a:buClr>
              <a:buSzPts val="5200"/>
              <a:buFont typeface="Zen Dots"/>
              <a:buNone/>
              <a:defRPr sz="1100">
                <a:solidFill>
                  <a:schemeClr val="dk1"/>
                </a:solidFill>
                <a:latin typeface="Roboto" panose="02000000000000000000" pitchFamily="2" charset="0"/>
                <a:ea typeface="Roboto" panose="02000000000000000000" pitchFamily="2" charset="0"/>
                <a:cs typeface="Roboto" panose="02000000000000000000" pitchFamily="2" charset="0"/>
              </a:defRPr>
            </a:lvl1pPr>
            <a:lvl2pPr algn="ctr">
              <a:buClr>
                <a:srgbClr val="191919"/>
              </a:buClr>
              <a:buSzPts val="5200"/>
              <a:buFont typeface="Zen Dots"/>
              <a:buNone/>
              <a:defRPr sz="5200">
                <a:solidFill>
                  <a:srgbClr val="191919"/>
                </a:solidFill>
                <a:latin typeface="Zen Dots"/>
                <a:ea typeface="Zen Dots"/>
                <a:cs typeface="Zen Dots"/>
              </a:defRPr>
            </a:lvl2pPr>
            <a:lvl3pPr algn="ctr">
              <a:buClr>
                <a:srgbClr val="191919"/>
              </a:buClr>
              <a:buSzPts val="5200"/>
              <a:buFont typeface="Zen Dots"/>
              <a:buNone/>
              <a:defRPr sz="5200">
                <a:solidFill>
                  <a:srgbClr val="191919"/>
                </a:solidFill>
                <a:latin typeface="Zen Dots"/>
                <a:ea typeface="Zen Dots"/>
                <a:cs typeface="Zen Dots"/>
              </a:defRPr>
            </a:lvl3pPr>
            <a:lvl4pPr algn="ctr">
              <a:buClr>
                <a:srgbClr val="191919"/>
              </a:buClr>
              <a:buSzPts val="5200"/>
              <a:buFont typeface="Zen Dots"/>
              <a:buNone/>
              <a:defRPr sz="5200">
                <a:solidFill>
                  <a:srgbClr val="191919"/>
                </a:solidFill>
                <a:latin typeface="Zen Dots"/>
                <a:ea typeface="Zen Dots"/>
                <a:cs typeface="Zen Dots"/>
              </a:defRPr>
            </a:lvl4pPr>
            <a:lvl5pPr algn="ctr">
              <a:buClr>
                <a:srgbClr val="191919"/>
              </a:buClr>
              <a:buSzPts val="5200"/>
              <a:buFont typeface="Zen Dots"/>
              <a:buNone/>
              <a:defRPr sz="5200">
                <a:solidFill>
                  <a:srgbClr val="191919"/>
                </a:solidFill>
                <a:latin typeface="Zen Dots"/>
                <a:ea typeface="Zen Dots"/>
                <a:cs typeface="Zen Dots"/>
              </a:defRPr>
            </a:lvl5pPr>
            <a:lvl6pPr algn="ctr">
              <a:buClr>
                <a:srgbClr val="191919"/>
              </a:buClr>
              <a:buSzPts val="5200"/>
              <a:buFont typeface="Zen Dots"/>
              <a:buNone/>
              <a:defRPr sz="5200">
                <a:solidFill>
                  <a:srgbClr val="191919"/>
                </a:solidFill>
                <a:latin typeface="Zen Dots"/>
                <a:ea typeface="Zen Dots"/>
                <a:cs typeface="Zen Dots"/>
              </a:defRPr>
            </a:lvl6pPr>
            <a:lvl7pPr algn="ctr">
              <a:buClr>
                <a:srgbClr val="191919"/>
              </a:buClr>
              <a:buSzPts val="5200"/>
              <a:buFont typeface="Zen Dots"/>
              <a:buNone/>
              <a:defRPr sz="5200">
                <a:solidFill>
                  <a:srgbClr val="191919"/>
                </a:solidFill>
                <a:latin typeface="Zen Dots"/>
                <a:ea typeface="Zen Dots"/>
                <a:cs typeface="Zen Dots"/>
              </a:defRPr>
            </a:lvl7pPr>
            <a:lvl8pPr algn="ctr">
              <a:buClr>
                <a:srgbClr val="191919"/>
              </a:buClr>
              <a:buSzPts val="5200"/>
              <a:buFont typeface="Zen Dots"/>
              <a:buNone/>
              <a:defRPr sz="5200">
                <a:solidFill>
                  <a:srgbClr val="191919"/>
                </a:solidFill>
                <a:latin typeface="Zen Dots"/>
                <a:ea typeface="Zen Dots"/>
                <a:cs typeface="Zen Dots"/>
              </a:defRPr>
            </a:lvl8pPr>
            <a:lvl9pPr algn="ctr">
              <a:buClr>
                <a:srgbClr val="191919"/>
              </a:buClr>
              <a:buSzPts val="5200"/>
              <a:buFont typeface="Zen Dots"/>
              <a:buNone/>
              <a:defRPr sz="5200">
                <a:solidFill>
                  <a:srgbClr val="191919"/>
                </a:solidFill>
                <a:latin typeface="Zen Dots"/>
                <a:ea typeface="Zen Dots"/>
                <a:cs typeface="Zen Dots"/>
              </a:defRPr>
            </a:lvl9pPr>
          </a:lstStyle>
          <a:p>
            <a:r>
              <a:rPr lang="en-US" altLang="zh-HK"/>
              <a:t>1155158643 CHAU Ka Yan 1155142918 HO Tsz Hin 1155158385 WONG Tuen Hung </a:t>
            </a:r>
            <a:endParaRPr lang="zh-HK"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70"/>
          <p:cNvSpPr txBox="1">
            <a:spLocks noGrp="1"/>
          </p:cNvSpPr>
          <p:nvPr>
            <p:ph type="title"/>
          </p:nvPr>
        </p:nvSpPr>
        <p:spPr>
          <a:xfrm>
            <a:off x="676194" y="390656"/>
            <a:ext cx="7791611" cy="572700"/>
          </a:xfrm>
          <a:prstGeom prst="rect">
            <a:avLst/>
          </a:prstGeom>
        </p:spPr>
        <p:txBody>
          <a:bodyPr spcFirstLastPara="1" wrap="square" lIns="91425" tIns="91425" rIns="91425" bIns="91425" anchor="t" anchorCtr="0">
            <a:noAutofit/>
          </a:bodyPr>
          <a:lstStyle/>
          <a:p>
            <a:pPr>
              <a:lnSpc>
                <a:spcPct val="150000"/>
              </a:lnSpc>
            </a:pPr>
            <a:r>
              <a:rPr lang="en-US" altLang="zh-HK" sz="2000" b="1"/>
              <a:t>Joining Year vs Leave or Not</a:t>
            </a:r>
          </a:p>
        </p:txBody>
      </p:sp>
      <p:sp>
        <p:nvSpPr>
          <p:cNvPr id="1550" name="Google Shape;1550;p70"/>
          <p:cNvSpPr txBox="1"/>
          <p:nvPr/>
        </p:nvSpPr>
        <p:spPr>
          <a:xfrm>
            <a:off x="6605899" y="2179179"/>
            <a:ext cx="1933999" cy="1017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Highest proportion of leaving employees in 2018</a:t>
            </a:r>
            <a:endParaRPr>
              <a:solidFill>
                <a:schemeClr val="dk1"/>
              </a:solidFill>
              <a:latin typeface="Roboto"/>
              <a:ea typeface="Roboto"/>
              <a:cs typeface="Roboto"/>
              <a:sym typeface="Roboto"/>
            </a:endParaRPr>
          </a:p>
        </p:txBody>
      </p:sp>
      <p:sp>
        <p:nvSpPr>
          <p:cNvPr id="1551" name="Google Shape;1551;p70"/>
          <p:cNvSpPr/>
          <p:nvPr/>
        </p:nvSpPr>
        <p:spPr>
          <a:xfrm>
            <a:off x="4948123" y="2253129"/>
            <a:ext cx="194700" cy="194700"/>
          </a:xfrm>
          <a:prstGeom prst="ellipse">
            <a:avLst/>
          </a:prstGeom>
          <a:solidFill>
            <a:srgbClr val="1F77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5122" name="Picture 2">
            <a:extLst>
              <a:ext uri="{FF2B5EF4-FFF2-40B4-BE49-F238E27FC236}">
                <a16:creationId xmlns:a16="http://schemas.microsoft.com/office/drawing/2014/main" id="{8CD76250-0AF0-C422-9E0A-007D2A81A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02" y="1259503"/>
            <a:ext cx="5728332" cy="262449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E1E0B0B-8D65-5FDD-B0CD-12D54EB7DB7B}"/>
              </a:ext>
            </a:extLst>
          </p:cNvPr>
          <p:cNvSpPr/>
          <p:nvPr/>
        </p:nvSpPr>
        <p:spPr>
          <a:xfrm>
            <a:off x="5045473" y="2350479"/>
            <a:ext cx="637480" cy="1443854"/>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424029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70"/>
          <p:cNvSpPr txBox="1">
            <a:spLocks noGrp="1"/>
          </p:cNvSpPr>
          <p:nvPr>
            <p:ph type="title"/>
          </p:nvPr>
        </p:nvSpPr>
        <p:spPr>
          <a:xfrm>
            <a:off x="676194" y="390656"/>
            <a:ext cx="7791611" cy="572700"/>
          </a:xfrm>
          <a:prstGeom prst="rect">
            <a:avLst/>
          </a:prstGeom>
        </p:spPr>
        <p:txBody>
          <a:bodyPr spcFirstLastPara="1" wrap="square" lIns="91425" tIns="91425" rIns="91425" bIns="91425" anchor="t" anchorCtr="0">
            <a:noAutofit/>
          </a:bodyPr>
          <a:lstStyle/>
          <a:p>
            <a:pPr>
              <a:lnSpc>
                <a:spcPct val="150000"/>
              </a:lnSpc>
            </a:pPr>
            <a:r>
              <a:rPr lang="en-US" altLang="zh-HK" sz="2000" b="1"/>
              <a:t>Payment Tier vs Leave or Not</a:t>
            </a:r>
          </a:p>
        </p:txBody>
      </p:sp>
      <p:sp>
        <p:nvSpPr>
          <p:cNvPr id="1550" name="Google Shape;1550;p70"/>
          <p:cNvSpPr txBox="1"/>
          <p:nvPr/>
        </p:nvSpPr>
        <p:spPr>
          <a:xfrm>
            <a:off x="6605899" y="2179179"/>
            <a:ext cx="1933999" cy="81184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solidFill>
                  <a:schemeClr val="dk1"/>
                </a:solidFill>
                <a:latin typeface="Roboto"/>
                <a:ea typeface="Roboto"/>
                <a:cs typeface="Roboto"/>
                <a:sym typeface="Roboto"/>
              </a:rPr>
              <a:t>Highest proportion of leaving employees with payment tier 2</a:t>
            </a:r>
            <a:endParaRPr>
              <a:solidFill>
                <a:schemeClr val="dk1"/>
              </a:solidFill>
              <a:latin typeface="Roboto"/>
              <a:ea typeface="Roboto"/>
              <a:cs typeface="Roboto"/>
              <a:sym typeface="Roboto"/>
            </a:endParaRPr>
          </a:p>
        </p:txBody>
      </p:sp>
      <p:sp>
        <p:nvSpPr>
          <p:cNvPr id="1551" name="Google Shape;1551;p70"/>
          <p:cNvSpPr/>
          <p:nvPr/>
        </p:nvSpPr>
        <p:spPr>
          <a:xfrm>
            <a:off x="4948123" y="2253129"/>
            <a:ext cx="194700" cy="194700"/>
          </a:xfrm>
          <a:prstGeom prst="ellipse">
            <a:avLst/>
          </a:prstGeom>
          <a:solidFill>
            <a:srgbClr val="1F77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5122" name="Picture 2">
            <a:extLst>
              <a:ext uri="{FF2B5EF4-FFF2-40B4-BE49-F238E27FC236}">
                <a16:creationId xmlns:a16="http://schemas.microsoft.com/office/drawing/2014/main" id="{8CD76250-0AF0-C422-9E0A-007D2A81A16A}"/>
              </a:ext>
            </a:extLst>
          </p:cNvPr>
          <p:cNvPicPr>
            <a:picLocks noChangeAspect="1" noChangeArrowheads="1"/>
          </p:cNvPicPr>
          <p:nvPr/>
        </p:nvPicPr>
        <p:blipFill>
          <a:blip r:embed="rId3"/>
          <a:srcRect/>
          <a:stretch/>
        </p:blipFill>
        <p:spPr bwMode="auto">
          <a:xfrm>
            <a:off x="605781" y="1259503"/>
            <a:ext cx="5724973" cy="262449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E1E0B0B-8D65-5FDD-B0CD-12D54EB7DB7B}"/>
              </a:ext>
            </a:extLst>
          </p:cNvPr>
          <p:cNvSpPr/>
          <p:nvPr/>
        </p:nvSpPr>
        <p:spPr>
          <a:xfrm>
            <a:off x="2691926" y="2991027"/>
            <a:ext cx="1316052" cy="726394"/>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171752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70"/>
          <p:cNvSpPr txBox="1">
            <a:spLocks noGrp="1"/>
          </p:cNvSpPr>
          <p:nvPr>
            <p:ph type="title"/>
          </p:nvPr>
        </p:nvSpPr>
        <p:spPr>
          <a:xfrm>
            <a:off x="676194" y="390656"/>
            <a:ext cx="7791611" cy="572700"/>
          </a:xfrm>
          <a:prstGeom prst="rect">
            <a:avLst/>
          </a:prstGeom>
        </p:spPr>
        <p:txBody>
          <a:bodyPr spcFirstLastPara="1" wrap="square" lIns="91425" tIns="91425" rIns="91425" bIns="91425" anchor="t" anchorCtr="0">
            <a:noAutofit/>
          </a:bodyPr>
          <a:lstStyle/>
          <a:p>
            <a:pPr>
              <a:lnSpc>
                <a:spcPct val="150000"/>
              </a:lnSpc>
            </a:pPr>
            <a:r>
              <a:rPr lang="en-US" altLang="zh-HK" sz="2000" b="1"/>
              <a:t>City vs Leave or Not</a:t>
            </a:r>
          </a:p>
        </p:txBody>
      </p:sp>
      <p:sp>
        <p:nvSpPr>
          <p:cNvPr id="1550" name="Google Shape;1550;p70"/>
          <p:cNvSpPr txBox="1"/>
          <p:nvPr/>
        </p:nvSpPr>
        <p:spPr>
          <a:xfrm>
            <a:off x="6605899" y="2179179"/>
            <a:ext cx="1933999" cy="1017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Highest proportion of leaving employees based or work in Pune</a:t>
            </a:r>
            <a:endParaRPr>
              <a:solidFill>
                <a:schemeClr val="dk1"/>
              </a:solidFill>
              <a:latin typeface="Roboto"/>
              <a:ea typeface="Roboto"/>
              <a:cs typeface="Roboto"/>
              <a:sym typeface="Roboto"/>
            </a:endParaRPr>
          </a:p>
        </p:txBody>
      </p:sp>
      <p:sp>
        <p:nvSpPr>
          <p:cNvPr id="1551" name="Google Shape;1551;p70"/>
          <p:cNvSpPr/>
          <p:nvPr/>
        </p:nvSpPr>
        <p:spPr>
          <a:xfrm>
            <a:off x="4948123" y="2253129"/>
            <a:ext cx="194700" cy="194700"/>
          </a:xfrm>
          <a:prstGeom prst="ellipse">
            <a:avLst/>
          </a:prstGeom>
          <a:solidFill>
            <a:srgbClr val="1F77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5122" name="Picture 2">
            <a:extLst>
              <a:ext uri="{FF2B5EF4-FFF2-40B4-BE49-F238E27FC236}">
                <a16:creationId xmlns:a16="http://schemas.microsoft.com/office/drawing/2014/main" id="{8CD76250-0AF0-C422-9E0A-007D2A81A16A}"/>
              </a:ext>
            </a:extLst>
          </p:cNvPr>
          <p:cNvPicPr>
            <a:picLocks noChangeAspect="1" noChangeArrowheads="1"/>
          </p:cNvPicPr>
          <p:nvPr/>
        </p:nvPicPr>
        <p:blipFill>
          <a:blip r:embed="rId3"/>
          <a:srcRect/>
          <a:stretch/>
        </p:blipFill>
        <p:spPr bwMode="auto">
          <a:xfrm>
            <a:off x="676194" y="1259504"/>
            <a:ext cx="5724973" cy="262449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E1E0B0B-8D65-5FDD-B0CD-12D54EB7DB7B}"/>
              </a:ext>
            </a:extLst>
          </p:cNvPr>
          <p:cNvSpPr/>
          <p:nvPr/>
        </p:nvSpPr>
        <p:spPr>
          <a:xfrm>
            <a:off x="4310642" y="2571750"/>
            <a:ext cx="1355219" cy="1180982"/>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87432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53"/>
          <p:cNvSpPr txBox="1">
            <a:spLocks noGrp="1"/>
          </p:cNvSpPr>
          <p:nvPr>
            <p:ph type="title"/>
          </p:nvPr>
        </p:nvSpPr>
        <p:spPr>
          <a:xfrm>
            <a:off x="1192950" y="1759700"/>
            <a:ext cx="67581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a:t>Q: What are the most important factors to predict leaving status?</a:t>
            </a:r>
            <a:endParaRPr sz="2400"/>
          </a:p>
        </p:txBody>
      </p:sp>
      <p:sp>
        <p:nvSpPr>
          <p:cNvPr id="1135" name="Google Shape;1135;p53"/>
          <p:cNvSpPr txBox="1">
            <a:spLocks noGrp="1"/>
          </p:cNvSpPr>
          <p:nvPr>
            <p:ph type="subTitle" idx="1"/>
          </p:nvPr>
        </p:nvSpPr>
        <p:spPr>
          <a:xfrm>
            <a:off x="1192950" y="2865700"/>
            <a:ext cx="6758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Graphically, joining year, payment tier ,and city.</a:t>
            </a:r>
            <a:endParaRPr/>
          </a:p>
        </p:txBody>
      </p:sp>
    </p:spTree>
    <p:extLst>
      <p:ext uri="{BB962C8B-B14F-4D97-AF65-F5344CB8AC3E}">
        <p14:creationId xmlns:p14="http://schemas.microsoft.com/office/powerpoint/2010/main" val="244870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754714" y="2621527"/>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Data </a:t>
            </a:r>
            <a:r>
              <a:rPr lang="en" altLang="zh-HK" sz="4000"/>
              <a:t>Preparation</a:t>
            </a:r>
            <a:endParaRPr sz="4000"/>
          </a:p>
        </p:txBody>
      </p:sp>
      <p:sp>
        <p:nvSpPr>
          <p:cNvPr id="696" name="Google Shape;696;p42"/>
          <p:cNvSpPr txBox="1">
            <a:spLocks noGrp="1"/>
          </p:cNvSpPr>
          <p:nvPr>
            <p:ph type="title" idx="2"/>
          </p:nvPr>
        </p:nvSpPr>
        <p:spPr>
          <a:xfrm>
            <a:off x="720300" y="1448975"/>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697" name="Google Shape;697;p42"/>
          <p:cNvSpPr txBox="1">
            <a:spLocks noGrp="1"/>
          </p:cNvSpPr>
          <p:nvPr>
            <p:ph type="subTitle" idx="1"/>
          </p:nvPr>
        </p:nvSpPr>
        <p:spPr>
          <a:xfrm>
            <a:off x="828908" y="3543547"/>
            <a:ext cx="437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Ho Tsz Hin, Jacky</a:t>
            </a:r>
            <a:endParaRPr/>
          </a:p>
        </p:txBody>
      </p:sp>
      <p:grpSp>
        <p:nvGrpSpPr>
          <p:cNvPr id="2" name="Google Shape;2292;p74">
            <a:extLst>
              <a:ext uri="{FF2B5EF4-FFF2-40B4-BE49-F238E27FC236}">
                <a16:creationId xmlns:a16="http://schemas.microsoft.com/office/drawing/2014/main" id="{94C18B0B-88E4-0D1A-DBD4-E950809AE3B2}"/>
              </a:ext>
            </a:extLst>
          </p:cNvPr>
          <p:cNvGrpSpPr/>
          <p:nvPr/>
        </p:nvGrpSpPr>
        <p:grpSpPr>
          <a:xfrm>
            <a:off x="5247610" y="902026"/>
            <a:ext cx="3802387" cy="3339448"/>
            <a:chOff x="1361013" y="2185041"/>
            <a:chExt cx="2381174" cy="2091267"/>
          </a:xfrm>
        </p:grpSpPr>
        <p:sp>
          <p:nvSpPr>
            <p:cNvPr id="3" name="Google Shape;2293;p74">
              <a:extLst>
                <a:ext uri="{FF2B5EF4-FFF2-40B4-BE49-F238E27FC236}">
                  <a16:creationId xmlns:a16="http://schemas.microsoft.com/office/drawing/2014/main" id="{F5A1F4DC-7A8F-CFF2-EEAF-6D8EC947B950}"/>
                </a:ext>
              </a:extLst>
            </p:cNvPr>
            <p:cNvSpPr/>
            <p:nvPr/>
          </p:nvSpPr>
          <p:spPr>
            <a:xfrm>
              <a:off x="1863244" y="2393344"/>
              <a:ext cx="1612039" cy="911990"/>
            </a:xfrm>
            <a:custGeom>
              <a:avLst/>
              <a:gdLst/>
              <a:ahLst/>
              <a:cxnLst/>
              <a:rect l="l" t="t" r="r" b="b"/>
              <a:pathLst>
                <a:path w="1140" h="644" extrusionOk="0">
                  <a:moveTo>
                    <a:pt x="1126" y="644"/>
                  </a:moveTo>
                  <a:cubicBezTo>
                    <a:pt x="15" y="644"/>
                    <a:pt x="15" y="644"/>
                    <a:pt x="15" y="644"/>
                  </a:cubicBezTo>
                  <a:cubicBezTo>
                    <a:pt x="7" y="644"/>
                    <a:pt x="0" y="637"/>
                    <a:pt x="0" y="630"/>
                  </a:cubicBezTo>
                  <a:cubicBezTo>
                    <a:pt x="0" y="14"/>
                    <a:pt x="0" y="14"/>
                    <a:pt x="0" y="14"/>
                  </a:cubicBezTo>
                  <a:cubicBezTo>
                    <a:pt x="0" y="6"/>
                    <a:pt x="7" y="0"/>
                    <a:pt x="15" y="0"/>
                  </a:cubicBezTo>
                  <a:cubicBezTo>
                    <a:pt x="1126" y="0"/>
                    <a:pt x="1126" y="0"/>
                    <a:pt x="1126" y="0"/>
                  </a:cubicBezTo>
                  <a:cubicBezTo>
                    <a:pt x="1134" y="0"/>
                    <a:pt x="1140" y="6"/>
                    <a:pt x="1140" y="14"/>
                  </a:cubicBezTo>
                  <a:cubicBezTo>
                    <a:pt x="1140" y="630"/>
                    <a:pt x="1140" y="630"/>
                    <a:pt x="1140" y="630"/>
                  </a:cubicBezTo>
                  <a:cubicBezTo>
                    <a:pt x="1140" y="637"/>
                    <a:pt x="1134" y="644"/>
                    <a:pt x="1126" y="6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294;p74">
              <a:extLst>
                <a:ext uri="{FF2B5EF4-FFF2-40B4-BE49-F238E27FC236}">
                  <a16:creationId xmlns:a16="http://schemas.microsoft.com/office/drawing/2014/main" id="{3336A39B-BA92-EAEC-BE31-2B5B78D78709}"/>
                </a:ext>
              </a:extLst>
            </p:cNvPr>
            <p:cNvSpPr/>
            <p:nvPr/>
          </p:nvSpPr>
          <p:spPr>
            <a:xfrm>
              <a:off x="1863244" y="2393344"/>
              <a:ext cx="1612039" cy="110298"/>
            </a:xfrm>
            <a:custGeom>
              <a:avLst/>
              <a:gdLst/>
              <a:ahLst/>
              <a:cxnLst/>
              <a:rect l="l" t="t" r="r" b="b"/>
              <a:pathLst>
                <a:path w="1140" h="78" extrusionOk="0">
                  <a:moveTo>
                    <a:pt x="1140" y="78"/>
                  </a:moveTo>
                  <a:cubicBezTo>
                    <a:pt x="0" y="78"/>
                    <a:pt x="0" y="78"/>
                    <a:pt x="0" y="78"/>
                  </a:cubicBezTo>
                  <a:cubicBezTo>
                    <a:pt x="0" y="12"/>
                    <a:pt x="0" y="12"/>
                    <a:pt x="0" y="12"/>
                  </a:cubicBezTo>
                  <a:cubicBezTo>
                    <a:pt x="0" y="5"/>
                    <a:pt x="6" y="0"/>
                    <a:pt x="12" y="0"/>
                  </a:cubicBezTo>
                  <a:cubicBezTo>
                    <a:pt x="1129" y="0"/>
                    <a:pt x="1129" y="0"/>
                    <a:pt x="1129" y="0"/>
                  </a:cubicBezTo>
                  <a:cubicBezTo>
                    <a:pt x="1135" y="0"/>
                    <a:pt x="1140" y="5"/>
                    <a:pt x="1140" y="12"/>
                  </a:cubicBezTo>
                  <a:lnTo>
                    <a:pt x="1140" y="7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295;p74">
              <a:extLst>
                <a:ext uri="{FF2B5EF4-FFF2-40B4-BE49-F238E27FC236}">
                  <a16:creationId xmlns:a16="http://schemas.microsoft.com/office/drawing/2014/main" id="{37055098-22B6-DA02-97C3-78691869D9A7}"/>
                </a:ext>
              </a:extLst>
            </p:cNvPr>
            <p:cNvSpPr/>
            <p:nvPr/>
          </p:nvSpPr>
          <p:spPr>
            <a:xfrm>
              <a:off x="1948047"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296;p74">
              <a:extLst>
                <a:ext uri="{FF2B5EF4-FFF2-40B4-BE49-F238E27FC236}">
                  <a16:creationId xmlns:a16="http://schemas.microsoft.com/office/drawing/2014/main" id="{8C04DB39-D68B-ACF4-3273-6B34B174E9E9}"/>
                </a:ext>
              </a:extLst>
            </p:cNvPr>
            <p:cNvSpPr/>
            <p:nvPr/>
          </p:nvSpPr>
          <p:spPr>
            <a:xfrm>
              <a:off x="2011443"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297;p74">
              <a:extLst>
                <a:ext uri="{FF2B5EF4-FFF2-40B4-BE49-F238E27FC236}">
                  <a16:creationId xmlns:a16="http://schemas.microsoft.com/office/drawing/2014/main" id="{50276920-1D1B-D2C6-C088-4478D36FC913}"/>
                </a:ext>
              </a:extLst>
            </p:cNvPr>
            <p:cNvSpPr/>
            <p:nvPr/>
          </p:nvSpPr>
          <p:spPr>
            <a:xfrm>
              <a:off x="2076486"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298;p74">
              <a:extLst>
                <a:ext uri="{FF2B5EF4-FFF2-40B4-BE49-F238E27FC236}">
                  <a16:creationId xmlns:a16="http://schemas.microsoft.com/office/drawing/2014/main" id="{5066370C-324F-5201-4D4C-FCC6AB868EA9}"/>
                </a:ext>
              </a:extLst>
            </p:cNvPr>
            <p:cNvSpPr/>
            <p:nvPr/>
          </p:nvSpPr>
          <p:spPr>
            <a:xfrm>
              <a:off x="3593060" y="2936744"/>
              <a:ext cx="149126" cy="27180"/>
            </a:xfrm>
            <a:custGeom>
              <a:avLst/>
              <a:gdLst/>
              <a:ahLst/>
              <a:cxnLst/>
              <a:rect l="l" t="t" r="r" b="b"/>
              <a:pathLst>
                <a:path w="105" h="19" extrusionOk="0">
                  <a:moveTo>
                    <a:pt x="96" y="19"/>
                  </a:moveTo>
                  <a:cubicBezTo>
                    <a:pt x="10" y="19"/>
                    <a:pt x="10" y="19"/>
                    <a:pt x="10" y="19"/>
                  </a:cubicBezTo>
                  <a:cubicBezTo>
                    <a:pt x="5" y="19"/>
                    <a:pt x="0" y="15"/>
                    <a:pt x="0" y="9"/>
                  </a:cubicBezTo>
                  <a:cubicBezTo>
                    <a:pt x="0" y="4"/>
                    <a:pt x="5" y="0"/>
                    <a:pt x="10" y="0"/>
                  </a:cubicBezTo>
                  <a:cubicBezTo>
                    <a:pt x="96" y="0"/>
                    <a:pt x="96" y="0"/>
                    <a:pt x="96" y="0"/>
                  </a:cubicBezTo>
                  <a:cubicBezTo>
                    <a:pt x="101" y="0"/>
                    <a:pt x="105" y="4"/>
                    <a:pt x="105" y="9"/>
                  </a:cubicBezTo>
                  <a:cubicBezTo>
                    <a:pt x="105" y="15"/>
                    <a:pt x="101" y="19"/>
                    <a:pt x="96"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299;p74">
              <a:extLst>
                <a:ext uri="{FF2B5EF4-FFF2-40B4-BE49-F238E27FC236}">
                  <a16:creationId xmlns:a16="http://schemas.microsoft.com/office/drawing/2014/main" id="{2BB68F65-BD08-EF0F-EBE3-A41B34503B39}"/>
                </a:ext>
              </a:extLst>
            </p:cNvPr>
            <p:cNvSpPr/>
            <p:nvPr/>
          </p:nvSpPr>
          <p:spPr>
            <a:xfrm>
              <a:off x="1434289" y="3066831"/>
              <a:ext cx="129263" cy="157257"/>
            </a:xfrm>
            <a:custGeom>
              <a:avLst/>
              <a:gdLst/>
              <a:ahLst/>
              <a:cxnLst/>
              <a:rect l="l" t="t" r="r" b="b"/>
              <a:pathLst>
                <a:path w="157" h="191" extrusionOk="0">
                  <a:moveTo>
                    <a:pt x="157" y="0"/>
                  </a:moveTo>
                  <a:lnTo>
                    <a:pt x="11" y="76"/>
                  </a:lnTo>
                  <a:lnTo>
                    <a:pt x="54" y="96"/>
                  </a:lnTo>
                  <a:lnTo>
                    <a:pt x="0" y="158"/>
                  </a:lnTo>
                  <a:lnTo>
                    <a:pt x="42" y="191"/>
                  </a:lnTo>
                  <a:lnTo>
                    <a:pt x="91" y="124"/>
                  </a:lnTo>
                  <a:lnTo>
                    <a:pt x="126" y="160"/>
                  </a:lnTo>
                  <a:lnTo>
                    <a:pt x="15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00;p74">
              <a:extLst>
                <a:ext uri="{FF2B5EF4-FFF2-40B4-BE49-F238E27FC236}">
                  <a16:creationId xmlns:a16="http://schemas.microsoft.com/office/drawing/2014/main" id="{D29AEB79-9B90-54E0-FAEF-561EE9E763B5}"/>
                </a:ext>
              </a:extLst>
            </p:cNvPr>
            <p:cNvSpPr/>
            <p:nvPr/>
          </p:nvSpPr>
          <p:spPr>
            <a:xfrm>
              <a:off x="1361013" y="2539898"/>
              <a:ext cx="368193" cy="368195"/>
            </a:xfrm>
            <a:custGeom>
              <a:avLst/>
              <a:gdLst/>
              <a:ahLst/>
              <a:cxnLst/>
              <a:rect l="l" t="t" r="r" b="b"/>
              <a:pathLst>
                <a:path w="260" h="260" extrusionOk="0">
                  <a:moveTo>
                    <a:pt x="242" y="260"/>
                  </a:moveTo>
                  <a:cubicBezTo>
                    <a:pt x="18" y="260"/>
                    <a:pt x="18" y="260"/>
                    <a:pt x="18" y="260"/>
                  </a:cubicBezTo>
                  <a:cubicBezTo>
                    <a:pt x="8" y="260"/>
                    <a:pt x="0" y="252"/>
                    <a:pt x="0" y="242"/>
                  </a:cubicBezTo>
                  <a:cubicBezTo>
                    <a:pt x="0" y="18"/>
                    <a:pt x="0" y="18"/>
                    <a:pt x="0" y="18"/>
                  </a:cubicBezTo>
                  <a:cubicBezTo>
                    <a:pt x="0" y="8"/>
                    <a:pt x="8" y="0"/>
                    <a:pt x="18" y="0"/>
                  </a:cubicBezTo>
                  <a:cubicBezTo>
                    <a:pt x="242" y="0"/>
                    <a:pt x="242" y="0"/>
                    <a:pt x="242" y="0"/>
                  </a:cubicBezTo>
                  <a:cubicBezTo>
                    <a:pt x="252" y="0"/>
                    <a:pt x="260" y="8"/>
                    <a:pt x="260" y="18"/>
                  </a:cubicBezTo>
                  <a:cubicBezTo>
                    <a:pt x="260" y="242"/>
                    <a:pt x="260" y="242"/>
                    <a:pt x="260" y="242"/>
                  </a:cubicBezTo>
                  <a:cubicBezTo>
                    <a:pt x="260" y="252"/>
                    <a:pt x="252" y="260"/>
                    <a:pt x="242" y="2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01;p74">
              <a:extLst>
                <a:ext uri="{FF2B5EF4-FFF2-40B4-BE49-F238E27FC236}">
                  <a16:creationId xmlns:a16="http://schemas.microsoft.com/office/drawing/2014/main" id="{682D8077-71D2-A537-AE04-04FFFC002815}"/>
                </a:ext>
              </a:extLst>
            </p:cNvPr>
            <p:cNvSpPr/>
            <p:nvPr/>
          </p:nvSpPr>
          <p:spPr>
            <a:xfrm>
              <a:off x="1440052" y="2679041"/>
              <a:ext cx="198546" cy="90633"/>
            </a:xfrm>
            <a:custGeom>
              <a:avLst/>
              <a:gdLst/>
              <a:ahLst/>
              <a:cxnLst/>
              <a:rect l="l" t="t" r="r" b="b"/>
              <a:pathLst>
                <a:path w="140" h="64" extrusionOk="0">
                  <a:moveTo>
                    <a:pt x="104" y="11"/>
                  </a:moveTo>
                  <a:cubicBezTo>
                    <a:pt x="102" y="9"/>
                    <a:pt x="102" y="5"/>
                    <a:pt x="104" y="3"/>
                  </a:cubicBezTo>
                  <a:cubicBezTo>
                    <a:pt x="107" y="0"/>
                    <a:pt x="110" y="0"/>
                    <a:pt x="113" y="3"/>
                  </a:cubicBezTo>
                  <a:cubicBezTo>
                    <a:pt x="138" y="28"/>
                    <a:pt x="138" y="28"/>
                    <a:pt x="138" y="28"/>
                  </a:cubicBezTo>
                  <a:cubicBezTo>
                    <a:pt x="140" y="30"/>
                    <a:pt x="140" y="34"/>
                    <a:pt x="138" y="36"/>
                  </a:cubicBezTo>
                  <a:cubicBezTo>
                    <a:pt x="113" y="61"/>
                    <a:pt x="113" y="61"/>
                    <a:pt x="113" y="61"/>
                  </a:cubicBezTo>
                  <a:cubicBezTo>
                    <a:pt x="110" y="64"/>
                    <a:pt x="107" y="64"/>
                    <a:pt x="104" y="61"/>
                  </a:cubicBezTo>
                  <a:cubicBezTo>
                    <a:pt x="102" y="59"/>
                    <a:pt x="102" y="55"/>
                    <a:pt x="104" y="53"/>
                  </a:cubicBezTo>
                  <a:cubicBezTo>
                    <a:pt x="125" y="32"/>
                    <a:pt x="125" y="32"/>
                    <a:pt x="125" y="32"/>
                  </a:cubicBezTo>
                  <a:lnTo>
                    <a:pt x="104" y="11"/>
                  </a:lnTo>
                  <a:close/>
                  <a:moveTo>
                    <a:pt x="15" y="32"/>
                  </a:moveTo>
                  <a:cubicBezTo>
                    <a:pt x="36" y="53"/>
                    <a:pt x="36" y="53"/>
                    <a:pt x="36" y="53"/>
                  </a:cubicBezTo>
                  <a:cubicBezTo>
                    <a:pt x="38" y="55"/>
                    <a:pt x="38" y="59"/>
                    <a:pt x="36" y="61"/>
                  </a:cubicBezTo>
                  <a:cubicBezTo>
                    <a:pt x="33" y="64"/>
                    <a:pt x="29" y="64"/>
                    <a:pt x="27" y="61"/>
                  </a:cubicBezTo>
                  <a:cubicBezTo>
                    <a:pt x="2" y="36"/>
                    <a:pt x="2" y="36"/>
                    <a:pt x="2" y="36"/>
                  </a:cubicBezTo>
                  <a:cubicBezTo>
                    <a:pt x="0" y="34"/>
                    <a:pt x="0" y="30"/>
                    <a:pt x="2" y="28"/>
                  </a:cubicBezTo>
                  <a:cubicBezTo>
                    <a:pt x="27" y="3"/>
                    <a:pt x="27" y="3"/>
                    <a:pt x="27" y="3"/>
                  </a:cubicBezTo>
                  <a:cubicBezTo>
                    <a:pt x="29" y="0"/>
                    <a:pt x="33" y="0"/>
                    <a:pt x="36" y="3"/>
                  </a:cubicBezTo>
                  <a:cubicBezTo>
                    <a:pt x="38" y="5"/>
                    <a:pt x="38" y="9"/>
                    <a:pt x="36" y="11"/>
                  </a:cubicBezTo>
                  <a:lnTo>
                    <a:pt x="15" y="32"/>
                  </a:lnTo>
                  <a:close/>
                  <a:moveTo>
                    <a:pt x="72" y="5"/>
                  </a:moveTo>
                  <a:cubicBezTo>
                    <a:pt x="73" y="2"/>
                    <a:pt x="77" y="0"/>
                    <a:pt x="80" y="1"/>
                  </a:cubicBezTo>
                  <a:cubicBezTo>
                    <a:pt x="83" y="2"/>
                    <a:pt x="85" y="6"/>
                    <a:pt x="84" y="9"/>
                  </a:cubicBezTo>
                  <a:cubicBezTo>
                    <a:pt x="65" y="59"/>
                    <a:pt x="65" y="59"/>
                    <a:pt x="65" y="59"/>
                  </a:cubicBezTo>
                  <a:cubicBezTo>
                    <a:pt x="64" y="62"/>
                    <a:pt x="60" y="64"/>
                    <a:pt x="57" y="63"/>
                  </a:cubicBezTo>
                  <a:cubicBezTo>
                    <a:pt x="54" y="62"/>
                    <a:pt x="52" y="58"/>
                    <a:pt x="53" y="55"/>
                  </a:cubicBezTo>
                  <a:lnTo>
                    <a:pt x="72"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02;p74">
              <a:extLst>
                <a:ext uri="{FF2B5EF4-FFF2-40B4-BE49-F238E27FC236}">
                  <a16:creationId xmlns:a16="http://schemas.microsoft.com/office/drawing/2014/main" id="{3D0BDBB4-ACD8-6B3A-9AE6-ED5D6A14098B}"/>
                </a:ext>
              </a:extLst>
            </p:cNvPr>
            <p:cNvSpPr/>
            <p:nvPr/>
          </p:nvSpPr>
          <p:spPr>
            <a:xfrm>
              <a:off x="2533435" y="2185041"/>
              <a:ext cx="586839" cy="494231"/>
            </a:xfrm>
            <a:custGeom>
              <a:avLst/>
              <a:gdLst/>
              <a:ahLst/>
              <a:cxnLst/>
              <a:rect l="l" t="t" r="r" b="b"/>
              <a:pathLst>
                <a:path w="415" h="349" extrusionOk="0">
                  <a:moveTo>
                    <a:pt x="394" y="349"/>
                  </a:moveTo>
                  <a:cubicBezTo>
                    <a:pt x="20" y="349"/>
                    <a:pt x="20" y="349"/>
                    <a:pt x="20" y="349"/>
                  </a:cubicBezTo>
                  <a:cubicBezTo>
                    <a:pt x="9" y="349"/>
                    <a:pt x="0" y="340"/>
                    <a:pt x="0" y="329"/>
                  </a:cubicBezTo>
                  <a:cubicBezTo>
                    <a:pt x="0" y="21"/>
                    <a:pt x="0" y="21"/>
                    <a:pt x="0" y="21"/>
                  </a:cubicBezTo>
                  <a:cubicBezTo>
                    <a:pt x="0" y="10"/>
                    <a:pt x="9" y="0"/>
                    <a:pt x="20" y="0"/>
                  </a:cubicBezTo>
                  <a:cubicBezTo>
                    <a:pt x="394" y="0"/>
                    <a:pt x="394" y="0"/>
                    <a:pt x="394" y="0"/>
                  </a:cubicBezTo>
                  <a:cubicBezTo>
                    <a:pt x="405" y="0"/>
                    <a:pt x="415" y="10"/>
                    <a:pt x="415" y="21"/>
                  </a:cubicBezTo>
                  <a:cubicBezTo>
                    <a:pt x="415" y="329"/>
                    <a:pt x="415" y="329"/>
                    <a:pt x="415" y="329"/>
                  </a:cubicBezTo>
                  <a:cubicBezTo>
                    <a:pt x="415" y="340"/>
                    <a:pt x="405" y="349"/>
                    <a:pt x="394" y="34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03;p74">
              <a:extLst>
                <a:ext uri="{FF2B5EF4-FFF2-40B4-BE49-F238E27FC236}">
                  <a16:creationId xmlns:a16="http://schemas.microsoft.com/office/drawing/2014/main" id="{4E279AF0-D01D-0DE7-F4F5-126CC4392AB9}"/>
                </a:ext>
              </a:extLst>
            </p:cNvPr>
            <p:cNvSpPr/>
            <p:nvPr/>
          </p:nvSpPr>
          <p:spPr>
            <a:xfrm>
              <a:off x="2714567" y="2438628"/>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04;p74">
              <a:extLst>
                <a:ext uri="{FF2B5EF4-FFF2-40B4-BE49-F238E27FC236}">
                  <a16:creationId xmlns:a16="http://schemas.microsoft.com/office/drawing/2014/main" id="{FAE5EBAA-2235-BB54-8744-F7881D793BA4}"/>
                </a:ext>
              </a:extLst>
            </p:cNvPr>
            <p:cNvSpPr/>
            <p:nvPr/>
          </p:nvSpPr>
          <p:spPr>
            <a:xfrm>
              <a:off x="2714567" y="2438628"/>
              <a:ext cx="206656" cy="6587"/>
            </a:xfrm>
            <a:custGeom>
              <a:avLst/>
              <a:gdLst/>
              <a:ahLst/>
              <a:cxnLst/>
              <a:rect l="l" t="t" r="r" b="b"/>
              <a:pathLst>
                <a:path w="251" h="8" extrusionOk="0">
                  <a:moveTo>
                    <a:pt x="0" y="8"/>
                  </a:moveTo>
                  <a:lnTo>
                    <a:pt x="251" y="8"/>
                  </a:lnTo>
                  <a:lnTo>
                    <a:pt x="25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05;p74">
              <a:extLst>
                <a:ext uri="{FF2B5EF4-FFF2-40B4-BE49-F238E27FC236}">
                  <a16:creationId xmlns:a16="http://schemas.microsoft.com/office/drawing/2014/main" id="{255CCD12-AE07-B16C-498D-9E8C27C0919E}"/>
                </a:ext>
              </a:extLst>
            </p:cNvPr>
            <p:cNvSpPr/>
            <p:nvPr/>
          </p:nvSpPr>
          <p:spPr>
            <a:xfrm>
              <a:off x="2619884" y="2502024"/>
              <a:ext cx="493998"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06;p74">
              <a:extLst>
                <a:ext uri="{FF2B5EF4-FFF2-40B4-BE49-F238E27FC236}">
                  <a16:creationId xmlns:a16="http://schemas.microsoft.com/office/drawing/2014/main" id="{AEFCEE46-89CD-3806-DA1B-C4A783CE33B2}"/>
                </a:ext>
              </a:extLst>
            </p:cNvPr>
            <p:cNvSpPr/>
            <p:nvPr/>
          </p:nvSpPr>
          <p:spPr>
            <a:xfrm>
              <a:off x="2619884" y="2502024"/>
              <a:ext cx="428955" cy="7410"/>
            </a:xfrm>
            <a:custGeom>
              <a:avLst/>
              <a:gdLst/>
              <a:ahLst/>
              <a:cxnLst/>
              <a:rect l="l" t="t" r="r" b="b"/>
              <a:pathLst>
                <a:path w="521" h="9" extrusionOk="0">
                  <a:moveTo>
                    <a:pt x="0" y="9"/>
                  </a:moveTo>
                  <a:lnTo>
                    <a:pt x="521" y="9"/>
                  </a:lnTo>
                  <a:lnTo>
                    <a:pt x="52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07;p74">
              <a:extLst>
                <a:ext uri="{FF2B5EF4-FFF2-40B4-BE49-F238E27FC236}">
                  <a16:creationId xmlns:a16="http://schemas.microsoft.com/office/drawing/2014/main" id="{FF5B587D-1097-D60E-1743-852DC3852802}"/>
                </a:ext>
              </a:extLst>
            </p:cNvPr>
            <p:cNvSpPr/>
            <p:nvPr/>
          </p:nvSpPr>
          <p:spPr>
            <a:xfrm>
              <a:off x="2619884" y="2356294"/>
              <a:ext cx="493998"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08;p74">
              <a:extLst>
                <a:ext uri="{FF2B5EF4-FFF2-40B4-BE49-F238E27FC236}">
                  <a16:creationId xmlns:a16="http://schemas.microsoft.com/office/drawing/2014/main" id="{CD52AAC5-A332-3AE7-CE42-912B9CEEF242}"/>
                </a:ext>
              </a:extLst>
            </p:cNvPr>
            <p:cNvSpPr/>
            <p:nvPr/>
          </p:nvSpPr>
          <p:spPr>
            <a:xfrm>
              <a:off x="2619884" y="2356294"/>
              <a:ext cx="428955" cy="6587"/>
            </a:xfrm>
            <a:custGeom>
              <a:avLst/>
              <a:gdLst/>
              <a:ahLst/>
              <a:cxnLst/>
              <a:rect l="l" t="t" r="r" b="b"/>
              <a:pathLst>
                <a:path w="521" h="8" extrusionOk="0">
                  <a:moveTo>
                    <a:pt x="0" y="8"/>
                  </a:moveTo>
                  <a:lnTo>
                    <a:pt x="521" y="8"/>
                  </a:lnTo>
                  <a:lnTo>
                    <a:pt x="52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09;p74">
              <a:extLst>
                <a:ext uri="{FF2B5EF4-FFF2-40B4-BE49-F238E27FC236}">
                  <a16:creationId xmlns:a16="http://schemas.microsoft.com/office/drawing/2014/main" id="{866CBE9B-F687-4180-D01B-A22061B6E282}"/>
                </a:ext>
              </a:extLst>
            </p:cNvPr>
            <p:cNvSpPr/>
            <p:nvPr/>
          </p:nvSpPr>
          <p:spPr>
            <a:xfrm>
              <a:off x="2614121" y="2575301"/>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10;p74">
              <a:extLst>
                <a:ext uri="{FF2B5EF4-FFF2-40B4-BE49-F238E27FC236}">
                  <a16:creationId xmlns:a16="http://schemas.microsoft.com/office/drawing/2014/main" id="{EB6EF025-197D-E9BE-4FB6-D445B8038BAB}"/>
                </a:ext>
              </a:extLst>
            </p:cNvPr>
            <p:cNvSpPr/>
            <p:nvPr/>
          </p:nvSpPr>
          <p:spPr>
            <a:xfrm>
              <a:off x="2614121" y="2575301"/>
              <a:ext cx="129263" cy="5763"/>
            </a:xfrm>
            <a:custGeom>
              <a:avLst/>
              <a:gdLst/>
              <a:ahLst/>
              <a:cxnLst/>
              <a:rect l="l" t="t" r="r" b="b"/>
              <a:pathLst>
                <a:path w="157" h="7" extrusionOk="0">
                  <a:moveTo>
                    <a:pt x="0" y="7"/>
                  </a:moveTo>
                  <a:lnTo>
                    <a:pt x="157" y="7"/>
                  </a:lnTo>
                  <a:lnTo>
                    <a:pt x="157"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11;p74">
              <a:extLst>
                <a:ext uri="{FF2B5EF4-FFF2-40B4-BE49-F238E27FC236}">
                  <a16:creationId xmlns:a16="http://schemas.microsoft.com/office/drawing/2014/main" id="{46C60855-D029-E26D-47E4-0449692C60DE}"/>
                </a:ext>
              </a:extLst>
            </p:cNvPr>
            <p:cNvSpPr/>
            <p:nvPr/>
          </p:nvSpPr>
          <p:spPr>
            <a:xfrm>
              <a:off x="2781257" y="2575301"/>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12;p74">
              <a:extLst>
                <a:ext uri="{FF2B5EF4-FFF2-40B4-BE49-F238E27FC236}">
                  <a16:creationId xmlns:a16="http://schemas.microsoft.com/office/drawing/2014/main" id="{7042C163-0493-09F1-D49E-151247DDF192}"/>
                </a:ext>
              </a:extLst>
            </p:cNvPr>
            <p:cNvSpPr/>
            <p:nvPr/>
          </p:nvSpPr>
          <p:spPr>
            <a:xfrm>
              <a:off x="2781257" y="2575301"/>
              <a:ext cx="139966" cy="5763"/>
            </a:xfrm>
            <a:custGeom>
              <a:avLst/>
              <a:gdLst/>
              <a:ahLst/>
              <a:cxnLst/>
              <a:rect l="l" t="t" r="r" b="b"/>
              <a:pathLst>
                <a:path w="170" h="7" extrusionOk="0">
                  <a:moveTo>
                    <a:pt x="0" y="7"/>
                  </a:moveTo>
                  <a:lnTo>
                    <a:pt x="170" y="7"/>
                  </a:lnTo>
                  <a:lnTo>
                    <a:pt x="170"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13;p74">
              <a:extLst>
                <a:ext uri="{FF2B5EF4-FFF2-40B4-BE49-F238E27FC236}">
                  <a16:creationId xmlns:a16="http://schemas.microsoft.com/office/drawing/2014/main" id="{B4656070-C2A4-C9E7-5483-2A0A7113B187}"/>
                </a:ext>
              </a:extLst>
            </p:cNvPr>
            <p:cNvSpPr/>
            <p:nvPr/>
          </p:nvSpPr>
          <p:spPr>
            <a:xfrm>
              <a:off x="2614121" y="2438628"/>
              <a:ext cx="0"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14;p74">
              <a:extLst>
                <a:ext uri="{FF2B5EF4-FFF2-40B4-BE49-F238E27FC236}">
                  <a16:creationId xmlns:a16="http://schemas.microsoft.com/office/drawing/2014/main" id="{3EB7CF45-630D-5B80-69C1-E2506183C2A9}"/>
                </a:ext>
              </a:extLst>
            </p:cNvPr>
            <p:cNvSpPr/>
            <p:nvPr/>
          </p:nvSpPr>
          <p:spPr>
            <a:xfrm>
              <a:off x="2614121" y="2438628"/>
              <a:ext cx="58456" cy="6587"/>
            </a:xfrm>
            <a:custGeom>
              <a:avLst/>
              <a:gdLst/>
              <a:ahLst/>
              <a:cxnLst/>
              <a:rect l="l" t="t" r="r" b="b"/>
              <a:pathLst>
                <a:path w="71" h="8" extrusionOk="0">
                  <a:moveTo>
                    <a:pt x="0" y="8"/>
                  </a:moveTo>
                  <a:lnTo>
                    <a:pt x="71" y="8"/>
                  </a:lnTo>
                  <a:lnTo>
                    <a:pt x="7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15;p74">
              <a:extLst>
                <a:ext uri="{FF2B5EF4-FFF2-40B4-BE49-F238E27FC236}">
                  <a16:creationId xmlns:a16="http://schemas.microsoft.com/office/drawing/2014/main" id="{DF2A70E1-C93B-AD48-DD94-9F102D148510}"/>
                </a:ext>
              </a:extLst>
            </p:cNvPr>
            <p:cNvSpPr/>
            <p:nvPr/>
          </p:nvSpPr>
          <p:spPr>
            <a:xfrm>
              <a:off x="2779610" y="2287958"/>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16;p74">
              <a:extLst>
                <a:ext uri="{FF2B5EF4-FFF2-40B4-BE49-F238E27FC236}">
                  <a16:creationId xmlns:a16="http://schemas.microsoft.com/office/drawing/2014/main" id="{B56FA163-F4AF-11E6-4D83-5394A28BD553}"/>
                </a:ext>
              </a:extLst>
            </p:cNvPr>
            <p:cNvSpPr/>
            <p:nvPr/>
          </p:nvSpPr>
          <p:spPr>
            <a:xfrm>
              <a:off x="2779610" y="2287958"/>
              <a:ext cx="141613" cy="7410"/>
            </a:xfrm>
            <a:custGeom>
              <a:avLst/>
              <a:gdLst/>
              <a:ahLst/>
              <a:cxnLst/>
              <a:rect l="l" t="t" r="r" b="b"/>
              <a:pathLst>
                <a:path w="172" h="9" extrusionOk="0">
                  <a:moveTo>
                    <a:pt x="0" y="9"/>
                  </a:moveTo>
                  <a:lnTo>
                    <a:pt x="172" y="9"/>
                  </a:lnTo>
                  <a:lnTo>
                    <a:pt x="172"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17;p74">
              <a:extLst>
                <a:ext uri="{FF2B5EF4-FFF2-40B4-BE49-F238E27FC236}">
                  <a16:creationId xmlns:a16="http://schemas.microsoft.com/office/drawing/2014/main" id="{C83AF3DE-0464-11DE-ED07-242E35F0C19A}"/>
                </a:ext>
              </a:extLst>
            </p:cNvPr>
            <p:cNvSpPr/>
            <p:nvPr/>
          </p:nvSpPr>
          <p:spPr>
            <a:xfrm>
              <a:off x="2663521" y="2262434"/>
              <a:ext cx="29640" cy="58457"/>
            </a:xfrm>
            <a:custGeom>
              <a:avLst/>
              <a:gdLst/>
              <a:ahLst/>
              <a:cxnLst/>
              <a:rect l="l" t="t" r="r" b="b"/>
              <a:pathLst>
                <a:path w="36" h="71" extrusionOk="0">
                  <a:moveTo>
                    <a:pt x="30" y="0"/>
                  </a:moveTo>
                  <a:lnTo>
                    <a:pt x="0" y="69"/>
                  </a:lnTo>
                  <a:lnTo>
                    <a:pt x="7" y="71"/>
                  </a:lnTo>
                  <a:lnTo>
                    <a:pt x="36" y="2"/>
                  </a:lnTo>
                  <a:lnTo>
                    <a:pt x="3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18;p74">
              <a:extLst>
                <a:ext uri="{FF2B5EF4-FFF2-40B4-BE49-F238E27FC236}">
                  <a16:creationId xmlns:a16="http://schemas.microsoft.com/office/drawing/2014/main" id="{BEDE2917-A657-C6EC-0F50-0AF1CFB1E618}"/>
                </a:ext>
              </a:extLst>
            </p:cNvPr>
            <p:cNvSpPr/>
            <p:nvPr/>
          </p:nvSpPr>
          <p:spPr>
            <a:xfrm>
              <a:off x="2663521" y="2262434"/>
              <a:ext cx="29640" cy="58457"/>
            </a:xfrm>
            <a:custGeom>
              <a:avLst/>
              <a:gdLst/>
              <a:ahLst/>
              <a:cxnLst/>
              <a:rect l="l" t="t" r="r" b="b"/>
              <a:pathLst>
                <a:path w="36" h="71" extrusionOk="0">
                  <a:moveTo>
                    <a:pt x="30" y="0"/>
                  </a:moveTo>
                  <a:lnTo>
                    <a:pt x="0" y="69"/>
                  </a:lnTo>
                  <a:lnTo>
                    <a:pt x="7" y="71"/>
                  </a:lnTo>
                  <a:lnTo>
                    <a:pt x="36" y="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19;p74">
              <a:extLst>
                <a:ext uri="{FF2B5EF4-FFF2-40B4-BE49-F238E27FC236}">
                  <a16:creationId xmlns:a16="http://schemas.microsoft.com/office/drawing/2014/main" id="{DF47B660-68D9-4E96-34CC-63EED2DF2E99}"/>
                </a:ext>
              </a:extLst>
            </p:cNvPr>
            <p:cNvSpPr/>
            <p:nvPr/>
          </p:nvSpPr>
          <p:spPr>
            <a:xfrm>
              <a:off x="2618238" y="2269844"/>
              <a:ext cx="27170" cy="45283"/>
            </a:xfrm>
            <a:custGeom>
              <a:avLst/>
              <a:gdLst/>
              <a:ahLst/>
              <a:cxnLst/>
              <a:rect l="l" t="t" r="r" b="b"/>
              <a:pathLst>
                <a:path w="33" h="55" extrusionOk="0">
                  <a:moveTo>
                    <a:pt x="28" y="0"/>
                  </a:moveTo>
                  <a:lnTo>
                    <a:pt x="0" y="26"/>
                  </a:lnTo>
                  <a:lnTo>
                    <a:pt x="28" y="55"/>
                  </a:lnTo>
                  <a:lnTo>
                    <a:pt x="33" y="50"/>
                  </a:lnTo>
                  <a:lnTo>
                    <a:pt x="11" y="28"/>
                  </a:lnTo>
                  <a:lnTo>
                    <a:pt x="33" y="5"/>
                  </a:lnTo>
                  <a:lnTo>
                    <a:pt x="28" y="0"/>
                  </a:lnTo>
                  <a:lnTo>
                    <a:pt x="2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20;p74">
              <a:extLst>
                <a:ext uri="{FF2B5EF4-FFF2-40B4-BE49-F238E27FC236}">
                  <a16:creationId xmlns:a16="http://schemas.microsoft.com/office/drawing/2014/main" id="{FE8B89AE-90E2-B067-EFF2-BD15402A52B0}"/>
                </a:ext>
              </a:extLst>
            </p:cNvPr>
            <p:cNvSpPr/>
            <p:nvPr/>
          </p:nvSpPr>
          <p:spPr>
            <a:xfrm>
              <a:off x="2716214" y="2269844"/>
              <a:ext cx="27993" cy="45283"/>
            </a:xfrm>
            <a:custGeom>
              <a:avLst/>
              <a:gdLst/>
              <a:ahLst/>
              <a:cxnLst/>
              <a:rect l="l" t="t" r="r" b="b"/>
              <a:pathLst>
                <a:path w="34" h="55" extrusionOk="0">
                  <a:moveTo>
                    <a:pt x="0" y="5"/>
                  </a:moveTo>
                  <a:lnTo>
                    <a:pt x="24" y="28"/>
                  </a:lnTo>
                  <a:lnTo>
                    <a:pt x="0" y="50"/>
                  </a:lnTo>
                  <a:lnTo>
                    <a:pt x="5" y="55"/>
                  </a:lnTo>
                  <a:lnTo>
                    <a:pt x="34" y="26"/>
                  </a:lnTo>
                  <a:lnTo>
                    <a:pt x="5" y="0"/>
                  </a:lnTo>
                  <a:lnTo>
                    <a:pt x="0" y="5"/>
                  </a:lnTo>
                  <a:lnTo>
                    <a:pt x="0"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21;p74">
              <a:extLst>
                <a:ext uri="{FF2B5EF4-FFF2-40B4-BE49-F238E27FC236}">
                  <a16:creationId xmlns:a16="http://schemas.microsoft.com/office/drawing/2014/main" id="{09C0169C-A2F8-EBE9-04AD-D3FBFE617BEE}"/>
                </a:ext>
              </a:extLst>
            </p:cNvPr>
            <p:cNvSpPr/>
            <p:nvPr/>
          </p:nvSpPr>
          <p:spPr>
            <a:xfrm>
              <a:off x="3365821" y="2647754"/>
              <a:ext cx="242866" cy="131700"/>
            </a:xfrm>
            <a:custGeom>
              <a:avLst/>
              <a:gdLst/>
              <a:ahLst/>
              <a:cxnLst/>
              <a:rect l="l" t="t" r="r" b="b"/>
              <a:pathLst>
                <a:path w="172" h="93" extrusionOk="0">
                  <a:moveTo>
                    <a:pt x="160" y="93"/>
                  </a:moveTo>
                  <a:cubicBezTo>
                    <a:pt x="0" y="93"/>
                    <a:pt x="0" y="93"/>
                    <a:pt x="0" y="93"/>
                  </a:cubicBezTo>
                  <a:cubicBezTo>
                    <a:pt x="0" y="12"/>
                    <a:pt x="0" y="12"/>
                    <a:pt x="0" y="12"/>
                  </a:cubicBezTo>
                  <a:cubicBezTo>
                    <a:pt x="0" y="5"/>
                    <a:pt x="5" y="0"/>
                    <a:pt x="12" y="0"/>
                  </a:cubicBezTo>
                  <a:cubicBezTo>
                    <a:pt x="160" y="0"/>
                    <a:pt x="160" y="0"/>
                    <a:pt x="160" y="0"/>
                  </a:cubicBezTo>
                  <a:cubicBezTo>
                    <a:pt x="167" y="0"/>
                    <a:pt x="172" y="5"/>
                    <a:pt x="172" y="12"/>
                  </a:cubicBezTo>
                  <a:cubicBezTo>
                    <a:pt x="172" y="81"/>
                    <a:pt x="172" y="81"/>
                    <a:pt x="172" y="81"/>
                  </a:cubicBezTo>
                  <a:cubicBezTo>
                    <a:pt x="172" y="88"/>
                    <a:pt x="167" y="93"/>
                    <a:pt x="160" y="9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322;p74">
              <a:extLst>
                <a:ext uri="{FF2B5EF4-FFF2-40B4-BE49-F238E27FC236}">
                  <a16:creationId xmlns:a16="http://schemas.microsoft.com/office/drawing/2014/main" id="{121BCB3A-EBA2-7D28-30EE-A1ABA675C4D8}"/>
                </a:ext>
              </a:extLst>
            </p:cNvPr>
            <p:cNvSpPr/>
            <p:nvPr/>
          </p:nvSpPr>
          <p:spPr>
            <a:xfrm>
              <a:off x="3365821" y="2752318"/>
              <a:ext cx="49400" cy="58457"/>
            </a:xfrm>
            <a:custGeom>
              <a:avLst/>
              <a:gdLst/>
              <a:ahLst/>
              <a:cxnLst/>
              <a:rect l="l" t="t" r="r" b="b"/>
              <a:pathLst>
                <a:path w="60" h="71" extrusionOk="0">
                  <a:moveTo>
                    <a:pt x="0" y="0"/>
                  </a:moveTo>
                  <a:lnTo>
                    <a:pt x="0" y="71"/>
                  </a:lnTo>
                  <a:lnTo>
                    <a:pt x="60"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2323;p74">
              <a:extLst>
                <a:ext uri="{FF2B5EF4-FFF2-40B4-BE49-F238E27FC236}">
                  <a16:creationId xmlns:a16="http://schemas.microsoft.com/office/drawing/2014/main" id="{1C3C9423-23E7-8837-0B48-5EA33FDCB2E9}"/>
                </a:ext>
              </a:extLst>
            </p:cNvPr>
            <p:cNvSpPr/>
            <p:nvPr/>
          </p:nvSpPr>
          <p:spPr>
            <a:xfrm>
              <a:off x="3528017" y="27012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2324;p74">
              <a:extLst>
                <a:ext uri="{FF2B5EF4-FFF2-40B4-BE49-F238E27FC236}">
                  <a16:creationId xmlns:a16="http://schemas.microsoft.com/office/drawing/2014/main" id="{F7CC36E8-5084-E551-C7FC-29D4A0B859F1}"/>
                </a:ext>
              </a:extLst>
            </p:cNvPr>
            <p:cNvSpPr/>
            <p:nvPr/>
          </p:nvSpPr>
          <p:spPr>
            <a:xfrm>
              <a:off x="3481088" y="27012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2325;p74">
              <a:extLst>
                <a:ext uri="{FF2B5EF4-FFF2-40B4-BE49-F238E27FC236}">
                  <a16:creationId xmlns:a16="http://schemas.microsoft.com/office/drawing/2014/main" id="{764D89A2-20EE-8D58-4204-16B0B2065333}"/>
                </a:ext>
              </a:extLst>
            </p:cNvPr>
            <p:cNvSpPr/>
            <p:nvPr/>
          </p:nvSpPr>
          <p:spPr>
            <a:xfrm>
              <a:off x="3433334" y="2700448"/>
              <a:ext cx="22230" cy="22230"/>
            </a:xfrm>
            <a:custGeom>
              <a:avLst/>
              <a:gdLst/>
              <a:ahLst/>
              <a:cxnLst/>
              <a:rect l="l" t="t" r="r" b="b"/>
              <a:pathLst>
                <a:path w="16" h="16" extrusionOk="0">
                  <a:moveTo>
                    <a:pt x="0" y="8"/>
                  </a:moveTo>
                  <a:cubicBezTo>
                    <a:pt x="0" y="12"/>
                    <a:pt x="4" y="16"/>
                    <a:pt x="8" y="16"/>
                  </a:cubicBezTo>
                  <a:cubicBezTo>
                    <a:pt x="13" y="16"/>
                    <a:pt x="16" y="13"/>
                    <a:pt x="16" y="8"/>
                  </a:cubicBezTo>
                  <a:cubicBezTo>
                    <a:pt x="16" y="4"/>
                    <a:pt x="13" y="0"/>
                    <a:pt x="8" y="0"/>
                  </a:cubicBezTo>
                  <a:cubicBezTo>
                    <a:pt x="4" y="0"/>
                    <a:pt x="0" y="4"/>
                    <a:pt x="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2326;p74">
              <a:extLst>
                <a:ext uri="{FF2B5EF4-FFF2-40B4-BE49-F238E27FC236}">
                  <a16:creationId xmlns:a16="http://schemas.microsoft.com/office/drawing/2014/main" id="{E4D6CFB0-EAA8-F2A7-C85C-B45C20AF24C5}"/>
                </a:ext>
              </a:extLst>
            </p:cNvPr>
            <p:cNvSpPr/>
            <p:nvPr/>
          </p:nvSpPr>
          <p:spPr>
            <a:xfrm>
              <a:off x="2154703" y="3741141"/>
              <a:ext cx="386041" cy="67480"/>
            </a:xfrm>
            <a:custGeom>
              <a:avLst/>
              <a:gdLst/>
              <a:ahLst/>
              <a:cxnLst/>
              <a:rect l="l" t="t" r="r" b="b"/>
              <a:pathLst>
                <a:path w="273" h="48" extrusionOk="0">
                  <a:moveTo>
                    <a:pt x="23" y="48"/>
                  </a:moveTo>
                  <a:cubicBezTo>
                    <a:pt x="250" y="48"/>
                    <a:pt x="250" y="48"/>
                    <a:pt x="250" y="48"/>
                  </a:cubicBezTo>
                  <a:cubicBezTo>
                    <a:pt x="263" y="48"/>
                    <a:pt x="273" y="37"/>
                    <a:pt x="273" y="24"/>
                  </a:cubicBezTo>
                  <a:cubicBezTo>
                    <a:pt x="273" y="11"/>
                    <a:pt x="263" y="0"/>
                    <a:pt x="250" y="0"/>
                  </a:cubicBezTo>
                  <a:cubicBezTo>
                    <a:pt x="23" y="0"/>
                    <a:pt x="23" y="0"/>
                    <a:pt x="23" y="0"/>
                  </a:cubicBezTo>
                  <a:cubicBezTo>
                    <a:pt x="10" y="0"/>
                    <a:pt x="0" y="11"/>
                    <a:pt x="0" y="24"/>
                  </a:cubicBezTo>
                  <a:cubicBezTo>
                    <a:pt x="0" y="37"/>
                    <a:pt x="10" y="48"/>
                    <a:pt x="23" y="4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2327;p74">
              <a:extLst>
                <a:ext uri="{FF2B5EF4-FFF2-40B4-BE49-F238E27FC236}">
                  <a16:creationId xmlns:a16="http://schemas.microsoft.com/office/drawing/2014/main" id="{AD6C368B-20AF-B1C5-73ED-4DC4A0F55B4E}"/>
                </a:ext>
              </a:extLst>
            </p:cNvPr>
            <p:cNvSpPr/>
            <p:nvPr/>
          </p:nvSpPr>
          <p:spPr>
            <a:xfrm>
              <a:off x="1743038" y="3109644"/>
              <a:ext cx="646230" cy="698553"/>
            </a:xfrm>
            <a:custGeom>
              <a:avLst/>
              <a:gdLst/>
              <a:ahLst/>
              <a:cxnLst/>
              <a:rect l="l" t="t" r="r" b="b"/>
              <a:pathLst>
                <a:path w="457" h="494" extrusionOk="0">
                  <a:moveTo>
                    <a:pt x="159" y="494"/>
                  </a:moveTo>
                  <a:cubicBezTo>
                    <a:pt x="426" y="494"/>
                    <a:pt x="426" y="494"/>
                    <a:pt x="426" y="494"/>
                  </a:cubicBezTo>
                  <a:cubicBezTo>
                    <a:pt x="444" y="494"/>
                    <a:pt x="457" y="476"/>
                    <a:pt x="452" y="459"/>
                  </a:cubicBezTo>
                  <a:cubicBezTo>
                    <a:pt x="324" y="19"/>
                    <a:pt x="324" y="19"/>
                    <a:pt x="324" y="19"/>
                  </a:cubicBezTo>
                  <a:cubicBezTo>
                    <a:pt x="321" y="8"/>
                    <a:pt x="310" y="0"/>
                    <a:pt x="298" y="0"/>
                  </a:cubicBezTo>
                  <a:cubicBezTo>
                    <a:pt x="32" y="0"/>
                    <a:pt x="32" y="0"/>
                    <a:pt x="32" y="0"/>
                  </a:cubicBezTo>
                  <a:cubicBezTo>
                    <a:pt x="13" y="0"/>
                    <a:pt x="0" y="17"/>
                    <a:pt x="5" y="35"/>
                  </a:cubicBezTo>
                  <a:cubicBezTo>
                    <a:pt x="133" y="474"/>
                    <a:pt x="133" y="474"/>
                    <a:pt x="133" y="474"/>
                  </a:cubicBezTo>
                  <a:cubicBezTo>
                    <a:pt x="136" y="486"/>
                    <a:pt x="147" y="494"/>
                    <a:pt x="159" y="4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2328;p74">
              <a:extLst>
                <a:ext uri="{FF2B5EF4-FFF2-40B4-BE49-F238E27FC236}">
                  <a16:creationId xmlns:a16="http://schemas.microsoft.com/office/drawing/2014/main" id="{04E1F77B-8405-B505-5DCA-4C7548B1F919}"/>
                </a:ext>
              </a:extLst>
            </p:cNvPr>
            <p:cNvSpPr/>
            <p:nvPr/>
          </p:nvSpPr>
          <p:spPr>
            <a:xfrm>
              <a:off x="1794907" y="3109644"/>
              <a:ext cx="596737" cy="698553"/>
            </a:xfrm>
            <a:custGeom>
              <a:avLst/>
              <a:gdLst/>
              <a:ahLst/>
              <a:cxnLst/>
              <a:rect l="l" t="t" r="r" b="b"/>
              <a:pathLst>
                <a:path w="422" h="494" extrusionOk="0">
                  <a:moveTo>
                    <a:pt x="159" y="494"/>
                  </a:moveTo>
                  <a:cubicBezTo>
                    <a:pt x="391" y="494"/>
                    <a:pt x="391" y="494"/>
                    <a:pt x="391" y="494"/>
                  </a:cubicBezTo>
                  <a:cubicBezTo>
                    <a:pt x="409" y="494"/>
                    <a:pt x="422" y="476"/>
                    <a:pt x="417" y="459"/>
                  </a:cubicBezTo>
                  <a:cubicBezTo>
                    <a:pt x="290" y="19"/>
                    <a:pt x="290" y="19"/>
                    <a:pt x="290" y="19"/>
                  </a:cubicBezTo>
                  <a:cubicBezTo>
                    <a:pt x="286" y="8"/>
                    <a:pt x="276" y="0"/>
                    <a:pt x="264" y="0"/>
                  </a:cubicBezTo>
                  <a:cubicBezTo>
                    <a:pt x="31" y="0"/>
                    <a:pt x="31" y="0"/>
                    <a:pt x="31" y="0"/>
                  </a:cubicBezTo>
                  <a:cubicBezTo>
                    <a:pt x="13" y="0"/>
                    <a:pt x="0" y="17"/>
                    <a:pt x="5" y="35"/>
                  </a:cubicBezTo>
                  <a:cubicBezTo>
                    <a:pt x="132" y="474"/>
                    <a:pt x="132" y="474"/>
                    <a:pt x="132" y="474"/>
                  </a:cubicBezTo>
                  <a:cubicBezTo>
                    <a:pt x="136" y="486"/>
                    <a:pt x="147" y="494"/>
                    <a:pt x="159" y="49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2329;p74">
              <a:extLst>
                <a:ext uri="{FF2B5EF4-FFF2-40B4-BE49-F238E27FC236}">
                  <a16:creationId xmlns:a16="http://schemas.microsoft.com/office/drawing/2014/main" id="{79DD3ABC-31F1-E8F9-80D8-35E40240CAAA}"/>
                </a:ext>
              </a:extLst>
            </p:cNvPr>
            <p:cNvSpPr/>
            <p:nvPr/>
          </p:nvSpPr>
          <p:spPr>
            <a:xfrm>
              <a:off x="1934050" y="3741141"/>
              <a:ext cx="466643" cy="67480"/>
            </a:xfrm>
            <a:custGeom>
              <a:avLst/>
              <a:gdLst/>
              <a:ahLst/>
              <a:cxnLst/>
              <a:rect l="l" t="t" r="r" b="b"/>
              <a:pathLst>
                <a:path w="330" h="48" extrusionOk="0">
                  <a:moveTo>
                    <a:pt x="24" y="48"/>
                  </a:moveTo>
                  <a:cubicBezTo>
                    <a:pt x="306" y="48"/>
                    <a:pt x="306" y="48"/>
                    <a:pt x="306" y="48"/>
                  </a:cubicBezTo>
                  <a:cubicBezTo>
                    <a:pt x="320" y="48"/>
                    <a:pt x="330" y="37"/>
                    <a:pt x="330" y="24"/>
                  </a:cubicBezTo>
                  <a:cubicBezTo>
                    <a:pt x="330" y="11"/>
                    <a:pt x="320" y="0"/>
                    <a:pt x="306" y="0"/>
                  </a:cubicBezTo>
                  <a:cubicBezTo>
                    <a:pt x="24" y="0"/>
                    <a:pt x="24" y="0"/>
                    <a:pt x="24" y="0"/>
                  </a:cubicBezTo>
                  <a:cubicBezTo>
                    <a:pt x="11" y="0"/>
                    <a:pt x="0" y="11"/>
                    <a:pt x="0" y="24"/>
                  </a:cubicBezTo>
                  <a:cubicBezTo>
                    <a:pt x="0" y="37"/>
                    <a:pt x="11" y="48"/>
                    <a:pt x="24" y="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2330;p74">
              <a:extLst>
                <a:ext uri="{FF2B5EF4-FFF2-40B4-BE49-F238E27FC236}">
                  <a16:creationId xmlns:a16="http://schemas.microsoft.com/office/drawing/2014/main" id="{76682669-B336-F7D2-158E-4BCB0F416A49}"/>
                </a:ext>
              </a:extLst>
            </p:cNvPr>
            <p:cNvSpPr/>
            <p:nvPr/>
          </p:nvSpPr>
          <p:spPr>
            <a:xfrm>
              <a:off x="2497208" y="4052361"/>
              <a:ext cx="97153" cy="131733"/>
            </a:xfrm>
            <a:custGeom>
              <a:avLst/>
              <a:gdLst/>
              <a:ahLst/>
              <a:cxnLst/>
              <a:rect l="l" t="t" r="r" b="b"/>
              <a:pathLst>
                <a:path w="118" h="160" extrusionOk="0">
                  <a:moveTo>
                    <a:pt x="116" y="160"/>
                  </a:moveTo>
                  <a:lnTo>
                    <a:pt x="0" y="160"/>
                  </a:lnTo>
                  <a:lnTo>
                    <a:pt x="0" y="0"/>
                  </a:lnTo>
                  <a:lnTo>
                    <a:pt x="118" y="2"/>
                  </a:lnTo>
                  <a:lnTo>
                    <a:pt x="116" y="16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2331;p74">
              <a:extLst>
                <a:ext uri="{FF2B5EF4-FFF2-40B4-BE49-F238E27FC236}">
                  <a16:creationId xmlns:a16="http://schemas.microsoft.com/office/drawing/2014/main" id="{5922D9A0-21BE-C69F-29E2-2F9092C84530}"/>
                </a:ext>
              </a:extLst>
            </p:cNvPr>
            <p:cNvSpPr/>
            <p:nvPr/>
          </p:nvSpPr>
          <p:spPr>
            <a:xfrm>
              <a:off x="2256796" y="3531191"/>
              <a:ext cx="391127" cy="582031"/>
            </a:xfrm>
            <a:custGeom>
              <a:avLst/>
              <a:gdLst/>
              <a:ahLst/>
              <a:cxnLst/>
              <a:rect l="l" t="t" r="r" b="b"/>
              <a:pathLst>
                <a:path w="277" h="411" extrusionOk="0">
                  <a:moveTo>
                    <a:pt x="15" y="0"/>
                  </a:moveTo>
                  <a:cubicBezTo>
                    <a:pt x="10" y="29"/>
                    <a:pt x="10" y="29"/>
                    <a:pt x="10" y="29"/>
                  </a:cubicBezTo>
                  <a:cubicBezTo>
                    <a:pt x="0" y="92"/>
                    <a:pt x="48" y="149"/>
                    <a:pt x="112" y="149"/>
                  </a:cubicBezTo>
                  <a:cubicBezTo>
                    <a:pt x="143" y="149"/>
                    <a:pt x="143" y="149"/>
                    <a:pt x="143" y="149"/>
                  </a:cubicBezTo>
                  <a:cubicBezTo>
                    <a:pt x="143" y="409"/>
                    <a:pt x="143" y="409"/>
                    <a:pt x="143" y="409"/>
                  </a:cubicBezTo>
                  <a:cubicBezTo>
                    <a:pt x="269" y="411"/>
                    <a:pt x="269" y="411"/>
                    <a:pt x="269" y="411"/>
                  </a:cubicBezTo>
                  <a:cubicBezTo>
                    <a:pt x="277" y="92"/>
                    <a:pt x="277" y="92"/>
                    <a:pt x="277" y="92"/>
                  </a:cubicBezTo>
                  <a:cubicBezTo>
                    <a:pt x="277" y="42"/>
                    <a:pt x="237" y="0"/>
                    <a:pt x="186" y="0"/>
                  </a:cubicBezTo>
                  <a:lnTo>
                    <a:pt x="1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2332;p74">
              <a:extLst>
                <a:ext uri="{FF2B5EF4-FFF2-40B4-BE49-F238E27FC236}">
                  <a16:creationId xmlns:a16="http://schemas.microsoft.com/office/drawing/2014/main" id="{C6097775-14BB-372D-C94D-766F660E3B33}"/>
                </a:ext>
              </a:extLst>
            </p:cNvPr>
            <p:cNvSpPr/>
            <p:nvPr/>
          </p:nvSpPr>
          <p:spPr>
            <a:xfrm>
              <a:off x="2458512" y="4036717"/>
              <a:ext cx="181133" cy="5763"/>
            </a:xfrm>
            <a:custGeom>
              <a:avLst/>
              <a:gdLst/>
              <a:ahLst/>
              <a:cxnLst/>
              <a:rect l="l" t="t" r="r" b="b"/>
              <a:pathLst>
                <a:path w="220" h="7" extrusionOk="0">
                  <a:moveTo>
                    <a:pt x="0" y="7"/>
                  </a:moveTo>
                  <a:lnTo>
                    <a:pt x="220" y="7"/>
                  </a:lnTo>
                  <a:lnTo>
                    <a:pt x="220" y="0"/>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2333;p74">
              <a:extLst>
                <a:ext uri="{FF2B5EF4-FFF2-40B4-BE49-F238E27FC236}">
                  <a16:creationId xmlns:a16="http://schemas.microsoft.com/office/drawing/2014/main" id="{98F40182-110F-080F-1782-4E535C54148F}"/>
                </a:ext>
              </a:extLst>
            </p:cNvPr>
            <p:cNvSpPr/>
            <p:nvPr/>
          </p:nvSpPr>
          <p:spPr>
            <a:xfrm>
              <a:off x="2470038" y="4151161"/>
              <a:ext cx="288050" cy="89735"/>
            </a:xfrm>
            <a:custGeom>
              <a:avLst/>
              <a:gdLst/>
              <a:ahLst/>
              <a:cxnLst/>
              <a:rect l="l" t="t" r="r" b="b"/>
              <a:pathLst>
                <a:path w="204" h="63" extrusionOk="0">
                  <a:moveTo>
                    <a:pt x="18" y="10"/>
                  </a:moveTo>
                  <a:cubicBezTo>
                    <a:pt x="35" y="14"/>
                    <a:pt x="71" y="25"/>
                    <a:pt x="88" y="0"/>
                  </a:cubicBezTo>
                  <a:cubicBezTo>
                    <a:pt x="204" y="63"/>
                    <a:pt x="204" y="63"/>
                    <a:pt x="204" y="63"/>
                  </a:cubicBezTo>
                  <a:cubicBezTo>
                    <a:pt x="0" y="62"/>
                    <a:pt x="0" y="62"/>
                    <a:pt x="0" y="62"/>
                  </a:cubicBezTo>
                  <a:cubicBezTo>
                    <a:pt x="9" y="16"/>
                    <a:pt x="9" y="16"/>
                    <a:pt x="9" y="16"/>
                  </a:cubicBezTo>
                  <a:cubicBezTo>
                    <a:pt x="10" y="11"/>
                    <a:pt x="14" y="8"/>
                    <a:pt x="18"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2334;p74">
              <a:extLst>
                <a:ext uri="{FF2B5EF4-FFF2-40B4-BE49-F238E27FC236}">
                  <a16:creationId xmlns:a16="http://schemas.microsoft.com/office/drawing/2014/main" id="{05A8D23F-4473-9777-FC85-F030FE3569AD}"/>
                </a:ext>
              </a:extLst>
            </p:cNvPr>
            <p:cNvSpPr/>
            <p:nvPr/>
          </p:nvSpPr>
          <p:spPr>
            <a:xfrm>
              <a:off x="2470038" y="4239257"/>
              <a:ext cx="288166" cy="26347"/>
            </a:xfrm>
            <a:custGeom>
              <a:avLst/>
              <a:gdLst/>
              <a:ahLst/>
              <a:cxnLst/>
              <a:rect l="l" t="t" r="r" b="b"/>
              <a:pathLst>
                <a:path w="350" h="32" extrusionOk="0">
                  <a:moveTo>
                    <a:pt x="350" y="32"/>
                  </a:moveTo>
                  <a:lnTo>
                    <a:pt x="0" y="29"/>
                  </a:lnTo>
                  <a:lnTo>
                    <a:pt x="0" y="0"/>
                  </a:lnTo>
                  <a:lnTo>
                    <a:pt x="350" y="2"/>
                  </a:lnTo>
                  <a:lnTo>
                    <a:pt x="350"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2335;p74">
              <a:extLst>
                <a:ext uri="{FF2B5EF4-FFF2-40B4-BE49-F238E27FC236}">
                  <a16:creationId xmlns:a16="http://schemas.microsoft.com/office/drawing/2014/main" id="{E0A044F1-CF10-C452-11BC-5ED7B3EBE709}"/>
                </a:ext>
              </a:extLst>
            </p:cNvPr>
            <p:cNvSpPr/>
            <p:nvPr/>
          </p:nvSpPr>
          <p:spPr>
            <a:xfrm>
              <a:off x="2586128" y="4158571"/>
              <a:ext cx="33740" cy="32098"/>
            </a:xfrm>
            <a:custGeom>
              <a:avLst/>
              <a:gdLst/>
              <a:ahLst/>
              <a:cxnLst/>
              <a:rect l="l" t="t" r="r" b="b"/>
              <a:pathLst>
                <a:path w="24" h="23" extrusionOk="0">
                  <a:moveTo>
                    <a:pt x="5" y="23"/>
                  </a:moveTo>
                  <a:cubicBezTo>
                    <a:pt x="6" y="23"/>
                    <a:pt x="6" y="22"/>
                    <a:pt x="7" y="22"/>
                  </a:cubicBezTo>
                  <a:cubicBezTo>
                    <a:pt x="14" y="11"/>
                    <a:pt x="22" y="6"/>
                    <a:pt x="22" y="6"/>
                  </a:cubicBezTo>
                  <a:cubicBezTo>
                    <a:pt x="23" y="5"/>
                    <a:pt x="24" y="3"/>
                    <a:pt x="23" y="2"/>
                  </a:cubicBezTo>
                  <a:cubicBezTo>
                    <a:pt x="22" y="0"/>
                    <a:pt x="20" y="0"/>
                    <a:pt x="18" y="1"/>
                  </a:cubicBezTo>
                  <a:cubicBezTo>
                    <a:pt x="18" y="1"/>
                    <a:pt x="10" y="7"/>
                    <a:pt x="1" y="18"/>
                  </a:cubicBezTo>
                  <a:cubicBezTo>
                    <a:pt x="0" y="19"/>
                    <a:pt x="1" y="21"/>
                    <a:pt x="2" y="22"/>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2336;p74">
              <a:extLst>
                <a:ext uri="{FF2B5EF4-FFF2-40B4-BE49-F238E27FC236}">
                  <a16:creationId xmlns:a16="http://schemas.microsoft.com/office/drawing/2014/main" id="{FABCF654-9914-8107-6F7C-EC1FFE4F390F}"/>
                </a:ext>
              </a:extLst>
            </p:cNvPr>
            <p:cNvSpPr/>
            <p:nvPr/>
          </p:nvSpPr>
          <p:spPr>
            <a:xfrm>
              <a:off x="2608358" y="4170097"/>
              <a:ext cx="32950" cy="32098"/>
            </a:xfrm>
            <a:custGeom>
              <a:avLst/>
              <a:gdLst/>
              <a:ahLst/>
              <a:cxnLst/>
              <a:rect l="l" t="t" r="r" b="b"/>
              <a:pathLst>
                <a:path w="23" h="23" extrusionOk="0">
                  <a:moveTo>
                    <a:pt x="5" y="23"/>
                  </a:moveTo>
                  <a:cubicBezTo>
                    <a:pt x="5" y="23"/>
                    <a:pt x="6" y="22"/>
                    <a:pt x="6" y="22"/>
                  </a:cubicBezTo>
                  <a:cubicBezTo>
                    <a:pt x="14" y="12"/>
                    <a:pt x="21" y="7"/>
                    <a:pt x="21" y="7"/>
                  </a:cubicBezTo>
                  <a:cubicBezTo>
                    <a:pt x="23" y="6"/>
                    <a:pt x="23" y="4"/>
                    <a:pt x="22" y="2"/>
                  </a:cubicBezTo>
                  <a:cubicBezTo>
                    <a:pt x="21" y="1"/>
                    <a:pt x="19" y="0"/>
                    <a:pt x="18" y="1"/>
                  </a:cubicBezTo>
                  <a:cubicBezTo>
                    <a:pt x="17" y="1"/>
                    <a:pt x="9" y="7"/>
                    <a:pt x="1" y="18"/>
                  </a:cubicBezTo>
                  <a:cubicBezTo>
                    <a:pt x="0" y="20"/>
                    <a:pt x="0" y="22"/>
                    <a:pt x="2" y="23"/>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2337;p74">
              <a:extLst>
                <a:ext uri="{FF2B5EF4-FFF2-40B4-BE49-F238E27FC236}">
                  <a16:creationId xmlns:a16="http://schemas.microsoft.com/office/drawing/2014/main" id="{2A1016AC-2921-CC22-76B0-5BA9EE47EEC7}"/>
                </a:ext>
              </a:extLst>
            </p:cNvPr>
            <p:cNvSpPr/>
            <p:nvPr/>
          </p:nvSpPr>
          <p:spPr>
            <a:xfrm>
              <a:off x="2631411" y="4180801"/>
              <a:ext cx="32098" cy="34580"/>
            </a:xfrm>
            <a:custGeom>
              <a:avLst/>
              <a:gdLst/>
              <a:ahLst/>
              <a:cxnLst/>
              <a:rect l="l" t="t" r="r" b="b"/>
              <a:pathLst>
                <a:path w="23" h="24" extrusionOk="0">
                  <a:moveTo>
                    <a:pt x="5" y="23"/>
                  </a:moveTo>
                  <a:cubicBezTo>
                    <a:pt x="5" y="23"/>
                    <a:pt x="6" y="23"/>
                    <a:pt x="6" y="22"/>
                  </a:cubicBezTo>
                  <a:cubicBezTo>
                    <a:pt x="13" y="12"/>
                    <a:pt x="21" y="7"/>
                    <a:pt x="21" y="7"/>
                  </a:cubicBezTo>
                  <a:cubicBezTo>
                    <a:pt x="23" y="6"/>
                    <a:pt x="23" y="4"/>
                    <a:pt x="22" y="2"/>
                  </a:cubicBezTo>
                  <a:cubicBezTo>
                    <a:pt x="21" y="1"/>
                    <a:pt x="19" y="0"/>
                    <a:pt x="17" y="1"/>
                  </a:cubicBezTo>
                  <a:cubicBezTo>
                    <a:pt x="17" y="2"/>
                    <a:pt x="9" y="7"/>
                    <a:pt x="1" y="18"/>
                  </a:cubicBezTo>
                  <a:cubicBezTo>
                    <a:pt x="0" y="20"/>
                    <a:pt x="0" y="22"/>
                    <a:pt x="1" y="23"/>
                  </a:cubicBezTo>
                  <a:cubicBezTo>
                    <a:pt x="2" y="24"/>
                    <a:pt x="4" y="24"/>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2338;p74">
              <a:extLst>
                <a:ext uri="{FF2B5EF4-FFF2-40B4-BE49-F238E27FC236}">
                  <a16:creationId xmlns:a16="http://schemas.microsoft.com/office/drawing/2014/main" id="{F491F842-1C9C-E57E-B127-35280D830CB2}"/>
                </a:ext>
              </a:extLst>
            </p:cNvPr>
            <p:cNvSpPr/>
            <p:nvPr/>
          </p:nvSpPr>
          <p:spPr>
            <a:xfrm>
              <a:off x="2243622" y="4052361"/>
              <a:ext cx="97976" cy="131733"/>
            </a:xfrm>
            <a:custGeom>
              <a:avLst/>
              <a:gdLst/>
              <a:ahLst/>
              <a:cxnLst/>
              <a:rect l="l" t="t" r="r" b="b"/>
              <a:pathLst>
                <a:path w="119" h="160" extrusionOk="0">
                  <a:moveTo>
                    <a:pt x="117" y="160"/>
                  </a:moveTo>
                  <a:lnTo>
                    <a:pt x="0" y="160"/>
                  </a:lnTo>
                  <a:lnTo>
                    <a:pt x="0" y="0"/>
                  </a:lnTo>
                  <a:lnTo>
                    <a:pt x="119" y="2"/>
                  </a:lnTo>
                  <a:lnTo>
                    <a:pt x="117" y="16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2339;p74">
              <a:extLst>
                <a:ext uri="{FF2B5EF4-FFF2-40B4-BE49-F238E27FC236}">
                  <a16:creationId xmlns:a16="http://schemas.microsoft.com/office/drawing/2014/main" id="{806F9FAE-0533-3E4D-E7A1-99D65354469C}"/>
                </a:ext>
              </a:extLst>
            </p:cNvPr>
            <p:cNvSpPr/>
            <p:nvPr/>
          </p:nvSpPr>
          <p:spPr>
            <a:xfrm>
              <a:off x="2218099" y="4149514"/>
              <a:ext cx="288890" cy="89735"/>
            </a:xfrm>
            <a:custGeom>
              <a:avLst/>
              <a:gdLst/>
              <a:ahLst/>
              <a:cxnLst/>
              <a:rect l="l" t="t" r="r" b="b"/>
              <a:pathLst>
                <a:path w="204" h="63" extrusionOk="0">
                  <a:moveTo>
                    <a:pt x="18" y="7"/>
                  </a:moveTo>
                  <a:cubicBezTo>
                    <a:pt x="35" y="11"/>
                    <a:pt x="71" y="25"/>
                    <a:pt x="88" y="0"/>
                  </a:cubicBezTo>
                  <a:cubicBezTo>
                    <a:pt x="204" y="63"/>
                    <a:pt x="204" y="63"/>
                    <a:pt x="204" y="63"/>
                  </a:cubicBezTo>
                  <a:cubicBezTo>
                    <a:pt x="0" y="61"/>
                    <a:pt x="0" y="61"/>
                    <a:pt x="0" y="61"/>
                  </a:cubicBezTo>
                  <a:cubicBezTo>
                    <a:pt x="9" y="13"/>
                    <a:pt x="9" y="13"/>
                    <a:pt x="9" y="13"/>
                  </a:cubicBezTo>
                  <a:cubicBezTo>
                    <a:pt x="10" y="8"/>
                    <a:pt x="14" y="5"/>
                    <a:pt x="18" y="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2340;p74">
              <a:extLst>
                <a:ext uri="{FF2B5EF4-FFF2-40B4-BE49-F238E27FC236}">
                  <a16:creationId xmlns:a16="http://schemas.microsoft.com/office/drawing/2014/main" id="{8AF944B6-A4B3-23F1-4D05-62B250F1F2E6}"/>
                </a:ext>
              </a:extLst>
            </p:cNvPr>
            <p:cNvSpPr/>
            <p:nvPr/>
          </p:nvSpPr>
          <p:spPr>
            <a:xfrm>
              <a:off x="2218099" y="4235964"/>
              <a:ext cx="288989" cy="27170"/>
            </a:xfrm>
            <a:custGeom>
              <a:avLst/>
              <a:gdLst/>
              <a:ahLst/>
              <a:cxnLst/>
              <a:rect l="l" t="t" r="r" b="b"/>
              <a:pathLst>
                <a:path w="351" h="33" extrusionOk="0">
                  <a:moveTo>
                    <a:pt x="349" y="33"/>
                  </a:moveTo>
                  <a:lnTo>
                    <a:pt x="0" y="31"/>
                  </a:lnTo>
                  <a:lnTo>
                    <a:pt x="0" y="0"/>
                  </a:lnTo>
                  <a:lnTo>
                    <a:pt x="351" y="4"/>
                  </a:lnTo>
                  <a:lnTo>
                    <a:pt x="349" y="3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2341;p74">
              <a:extLst>
                <a:ext uri="{FF2B5EF4-FFF2-40B4-BE49-F238E27FC236}">
                  <a16:creationId xmlns:a16="http://schemas.microsoft.com/office/drawing/2014/main" id="{BEAEC796-AF0B-1EF0-86FF-284D9EF0079D}"/>
                </a:ext>
              </a:extLst>
            </p:cNvPr>
            <p:cNvSpPr/>
            <p:nvPr/>
          </p:nvSpPr>
          <p:spPr>
            <a:xfrm>
              <a:off x="2334189" y="4156924"/>
              <a:ext cx="32950" cy="32950"/>
            </a:xfrm>
            <a:custGeom>
              <a:avLst/>
              <a:gdLst/>
              <a:ahLst/>
              <a:cxnLst/>
              <a:rect l="l" t="t" r="r" b="b"/>
              <a:pathLst>
                <a:path w="23" h="23" extrusionOk="0">
                  <a:moveTo>
                    <a:pt x="5" y="23"/>
                  </a:moveTo>
                  <a:cubicBezTo>
                    <a:pt x="5" y="22"/>
                    <a:pt x="6" y="22"/>
                    <a:pt x="6" y="21"/>
                  </a:cubicBezTo>
                  <a:cubicBezTo>
                    <a:pt x="14" y="11"/>
                    <a:pt x="21" y="6"/>
                    <a:pt x="21" y="6"/>
                  </a:cubicBezTo>
                  <a:cubicBezTo>
                    <a:pt x="23" y="5"/>
                    <a:pt x="23" y="3"/>
                    <a:pt x="22" y="2"/>
                  </a:cubicBezTo>
                  <a:cubicBezTo>
                    <a:pt x="21" y="0"/>
                    <a:pt x="19" y="0"/>
                    <a:pt x="18" y="1"/>
                  </a:cubicBezTo>
                  <a:cubicBezTo>
                    <a:pt x="17" y="1"/>
                    <a:pt x="9" y="6"/>
                    <a:pt x="1" y="18"/>
                  </a:cubicBezTo>
                  <a:cubicBezTo>
                    <a:pt x="0" y="19"/>
                    <a:pt x="0" y="21"/>
                    <a:pt x="2" y="22"/>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2342;p74">
              <a:extLst>
                <a:ext uri="{FF2B5EF4-FFF2-40B4-BE49-F238E27FC236}">
                  <a16:creationId xmlns:a16="http://schemas.microsoft.com/office/drawing/2014/main" id="{6D08E332-6383-BF82-6C1A-DC8085B7577A}"/>
                </a:ext>
              </a:extLst>
            </p:cNvPr>
            <p:cNvSpPr/>
            <p:nvPr/>
          </p:nvSpPr>
          <p:spPr>
            <a:xfrm>
              <a:off x="2357242" y="4168451"/>
              <a:ext cx="32098" cy="32098"/>
            </a:xfrm>
            <a:custGeom>
              <a:avLst/>
              <a:gdLst/>
              <a:ahLst/>
              <a:cxnLst/>
              <a:rect l="l" t="t" r="r" b="b"/>
              <a:pathLst>
                <a:path w="23" h="23" extrusionOk="0">
                  <a:moveTo>
                    <a:pt x="5" y="23"/>
                  </a:moveTo>
                  <a:cubicBezTo>
                    <a:pt x="5" y="23"/>
                    <a:pt x="6" y="22"/>
                    <a:pt x="6" y="22"/>
                  </a:cubicBezTo>
                  <a:cubicBezTo>
                    <a:pt x="13" y="11"/>
                    <a:pt x="21" y="6"/>
                    <a:pt x="21" y="6"/>
                  </a:cubicBezTo>
                  <a:cubicBezTo>
                    <a:pt x="22" y="5"/>
                    <a:pt x="23" y="3"/>
                    <a:pt x="22" y="2"/>
                  </a:cubicBezTo>
                  <a:cubicBezTo>
                    <a:pt x="21" y="0"/>
                    <a:pt x="19" y="0"/>
                    <a:pt x="17" y="1"/>
                  </a:cubicBezTo>
                  <a:cubicBezTo>
                    <a:pt x="17" y="1"/>
                    <a:pt x="9" y="7"/>
                    <a:pt x="1" y="18"/>
                  </a:cubicBezTo>
                  <a:cubicBezTo>
                    <a:pt x="0" y="19"/>
                    <a:pt x="0" y="21"/>
                    <a:pt x="1" y="22"/>
                  </a:cubicBezTo>
                  <a:cubicBezTo>
                    <a:pt x="2"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2343;p74">
              <a:extLst>
                <a:ext uri="{FF2B5EF4-FFF2-40B4-BE49-F238E27FC236}">
                  <a16:creationId xmlns:a16="http://schemas.microsoft.com/office/drawing/2014/main" id="{316DC40E-E925-56AD-3655-1C5314A676DE}"/>
                </a:ext>
              </a:extLst>
            </p:cNvPr>
            <p:cNvSpPr/>
            <p:nvPr/>
          </p:nvSpPr>
          <p:spPr>
            <a:xfrm>
              <a:off x="2377825" y="4179977"/>
              <a:ext cx="34580" cy="33740"/>
            </a:xfrm>
            <a:custGeom>
              <a:avLst/>
              <a:gdLst/>
              <a:ahLst/>
              <a:cxnLst/>
              <a:rect l="l" t="t" r="r" b="b"/>
              <a:pathLst>
                <a:path w="24" h="24" extrusionOk="0">
                  <a:moveTo>
                    <a:pt x="5" y="23"/>
                  </a:moveTo>
                  <a:cubicBezTo>
                    <a:pt x="6" y="23"/>
                    <a:pt x="6" y="23"/>
                    <a:pt x="7" y="22"/>
                  </a:cubicBezTo>
                  <a:cubicBezTo>
                    <a:pt x="14" y="12"/>
                    <a:pt x="22" y="7"/>
                    <a:pt x="22" y="7"/>
                  </a:cubicBezTo>
                  <a:cubicBezTo>
                    <a:pt x="23" y="6"/>
                    <a:pt x="24" y="4"/>
                    <a:pt x="23" y="2"/>
                  </a:cubicBezTo>
                  <a:cubicBezTo>
                    <a:pt x="22" y="1"/>
                    <a:pt x="20" y="0"/>
                    <a:pt x="18" y="1"/>
                  </a:cubicBezTo>
                  <a:cubicBezTo>
                    <a:pt x="18" y="1"/>
                    <a:pt x="10" y="7"/>
                    <a:pt x="1" y="18"/>
                  </a:cubicBezTo>
                  <a:cubicBezTo>
                    <a:pt x="0" y="20"/>
                    <a:pt x="1" y="22"/>
                    <a:pt x="2" y="23"/>
                  </a:cubicBezTo>
                  <a:cubicBezTo>
                    <a:pt x="3" y="23"/>
                    <a:pt x="4" y="24"/>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2344;p74">
              <a:extLst>
                <a:ext uri="{FF2B5EF4-FFF2-40B4-BE49-F238E27FC236}">
                  <a16:creationId xmlns:a16="http://schemas.microsoft.com/office/drawing/2014/main" id="{A66DECB1-AC89-8630-DFB2-5BE7BDB198B0}"/>
                </a:ext>
              </a:extLst>
            </p:cNvPr>
            <p:cNvSpPr/>
            <p:nvPr/>
          </p:nvSpPr>
          <p:spPr>
            <a:xfrm>
              <a:off x="2003210" y="3531191"/>
              <a:ext cx="391697" cy="582031"/>
            </a:xfrm>
            <a:custGeom>
              <a:avLst/>
              <a:gdLst/>
              <a:ahLst/>
              <a:cxnLst/>
              <a:rect l="l" t="t" r="r" b="b"/>
              <a:pathLst>
                <a:path w="277" h="411" extrusionOk="0">
                  <a:moveTo>
                    <a:pt x="15" y="0"/>
                  </a:moveTo>
                  <a:cubicBezTo>
                    <a:pt x="10" y="29"/>
                    <a:pt x="10" y="29"/>
                    <a:pt x="10" y="29"/>
                  </a:cubicBezTo>
                  <a:cubicBezTo>
                    <a:pt x="0" y="92"/>
                    <a:pt x="48" y="149"/>
                    <a:pt x="112" y="149"/>
                  </a:cubicBezTo>
                  <a:cubicBezTo>
                    <a:pt x="143" y="149"/>
                    <a:pt x="143" y="149"/>
                    <a:pt x="143" y="149"/>
                  </a:cubicBezTo>
                  <a:cubicBezTo>
                    <a:pt x="143" y="409"/>
                    <a:pt x="143" y="409"/>
                    <a:pt x="143" y="409"/>
                  </a:cubicBezTo>
                  <a:cubicBezTo>
                    <a:pt x="269" y="411"/>
                    <a:pt x="269" y="411"/>
                    <a:pt x="269" y="411"/>
                  </a:cubicBezTo>
                  <a:cubicBezTo>
                    <a:pt x="276" y="92"/>
                    <a:pt x="276" y="92"/>
                    <a:pt x="276" y="92"/>
                  </a:cubicBezTo>
                  <a:cubicBezTo>
                    <a:pt x="277" y="42"/>
                    <a:pt x="237" y="0"/>
                    <a:pt x="186" y="0"/>
                  </a:cubicBezTo>
                  <a:lnTo>
                    <a:pt x="1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2345;p74">
              <a:extLst>
                <a:ext uri="{FF2B5EF4-FFF2-40B4-BE49-F238E27FC236}">
                  <a16:creationId xmlns:a16="http://schemas.microsoft.com/office/drawing/2014/main" id="{D46269D2-F640-AB2E-5C8A-C7171C747DB5}"/>
                </a:ext>
              </a:extLst>
            </p:cNvPr>
            <p:cNvSpPr/>
            <p:nvPr/>
          </p:nvSpPr>
          <p:spPr>
            <a:xfrm>
              <a:off x="2204103" y="4038364"/>
              <a:ext cx="181133" cy="6587"/>
            </a:xfrm>
            <a:custGeom>
              <a:avLst/>
              <a:gdLst/>
              <a:ahLst/>
              <a:cxnLst/>
              <a:rect l="l" t="t" r="r" b="b"/>
              <a:pathLst>
                <a:path w="220" h="8" extrusionOk="0">
                  <a:moveTo>
                    <a:pt x="0" y="8"/>
                  </a:moveTo>
                  <a:lnTo>
                    <a:pt x="220" y="8"/>
                  </a:lnTo>
                  <a:lnTo>
                    <a:pt x="220" y="0"/>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2346;p74">
              <a:extLst>
                <a:ext uri="{FF2B5EF4-FFF2-40B4-BE49-F238E27FC236}">
                  <a16:creationId xmlns:a16="http://schemas.microsoft.com/office/drawing/2014/main" id="{22A46CC6-28DA-096C-F4E8-C85ABDAC49C1}"/>
                </a:ext>
              </a:extLst>
            </p:cNvPr>
            <p:cNvSpPr/>
            <p:nvPr/>
          </p:nvSpPr>
          <p:spPr>
            <a:xfrm>
              <a:off x="2237859" y="3525427"/>
              <a:ext cx="161439" cy="222333"/>
            </a:xfrm>
            <a:custGeom>
              <a:avLst/>
              <a:gdLst/>
              <a:ahLst/>
              <a:cxnLst/>
              <a:rect l="l" t="t" r="r" b="b"/>
              <a:pathLst>
                <a:path w="114" h="157" extrusionOk="0">
                  <a:moveTo>
                    <a:pt x="113" y="157"/>
                  </a:moveTo>
                  <a:cubicBezTo>
                    <a:pt x="114" y="92"/>
                    <a:pt x="114" y="92"/>
                    <a:pt x="114" y="92"/>
                  </a:cubicBezTo>
                  <a:cubicBezTo>
                    <a:pt x="114" y="92"/>
                    <a:pt x="114" y="92"/>
                    <a:pt x="114" y="92"/>
                  </a:cubicBezTo>
                  <a:cubicBezTo>
                    <a:pt x="114" y="41"/>
                    <a:pt x="73" y="0"/>
                    <a:pt x="22" y="0"/>
                  </a:cubicBezTo>
                  <a:cubicBezTo>
                    <a:pt x="0" y="0"/>
                    <a:pt x="0" y="0"/>
                    <a:pt x="0" y="0"/>
                  </a:cubicBezTo>
                  <a:cubicBezTo>
                    <a:pt x="0" y="4"/>
                    <a:pt x="0" y="4"/>
                    <a:pt x="0" y="4"/>
                  </a:cubicBezTo>
                  <a:cubicBezTo>
                    <a:pt x="22" y="4"/>
                    <a:pt x="22" y="4"/>
                    <a:pt x="22" y="4"/>
                  </a:cubicBezTo>
                  <a:cubicBezTo>
                    <a:pt x="71" y="4"/>
                    <a:pt x="110" y="43"/>
                    <a:pt x="110" y="92"/>
                  </a:cubicBezTo>
                  <a:cubicBezTo>
                    <a:pt x="110" y="92"/>
                    <a:pt x="110" y="92"/>
                    <a:pt x="110" y="92"/>
                  </a:cubicBezTo>
                  <a:cubicBezTo>
                    <a:pt x="109" y="157"/>
                    <a:pt x="109" y="157"/>
                    <a:pt x="109" y="157"/>
                  </a:cubicBezTo>
                  <a:cubicBezTo>
                    <a:pt x="113" y="157"/>
                    <a:pt x="113" y="157"/>
                    <a:pt x="113" y="157"/>
                  </a:cubicBezTo>
                  <a:close/>
                </a:path>
              </a:pathLst>
            </a:custGeom>
            <a:solidFill>
              <a:srgbClr val="0D005D"/>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2347;p74">
              <a:extLst>
                <a:ext uri="{FF2B5EF4-FFF2-40B4-BE49-F238E27FC236}">
                  <a16:creationId xmlns:a16="http://schemas.microsoft.com/office/drawing/2014/main" id="{578B8200-AD14-D648-3A65-E59F8D86A7D8}"/>
                </a:ext>
              </a:extLst>
            </p:cNvPr>
            <p:cNvSpPr/>
            <p:nvPr/>
          </p:nvSpPr>
          <p:spPr>
            <a:xfrm>
              <a:off x="2322662" y="3080827"/>
              <a:ext cx="281400" cy="349785"/>
            </a:xfrm>
            <a:custGeom>
              <a:avLst/>
              <a:gdLst/>
              <a:ahLst/>
              <a:cxnLst/>
              <a:rect l="l" t="t" r="r" b="b"/>
              <a:pathLst>
                <a:path w="199" h="247" extrusionOk="0">
                  <a:moveTo>
                    <a:pt x="87" y="0"/>
                  </a:moveTo>
                  <a:cubicBezTo>
                    <a:pt x="87" y="0"/>
                    <a:pt x="150" y="86"/>
                    <a:pt x="194" y="188"/>
                  </a:cubicBezTo>
                  <a:cubicBezTo>
                    <a:pt x="199" y="200"/>
                    <a:pt x="198" y="213"/>
                    <a:pt x="191" y="223"/>
                  </a:cubicBezTo>
                  <a:cubicBezTo>
                    <a:pt x="176" y="247"/>
                    <a:pt x="135" y="241"/>
                    <a:pt x="120" y="220"/>
                  </a:cubicBezTo>
                  <a:cubicBezTo>
                    <a:pt x="120" y="220"/>
                    <a:pt x="0" y="56"/>
                    <a:pt x="5" y="49"/>
                  </a:cubicBezTo>
                  <a:cubicBezTo>
                    <a:pt x="7" y="47"/>
                    <a:pt x="87" y="0"/>
                    <a:pt x="8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2348;p74">
              <a:extLst>
                <a:ext uri="{FF2B5EF4-FFF2-40B4-BE49-F238E27FC236}">
                  <a16:creationId xmlns:a16="http://schemas.microsoft.com/office/drawing/2014/main" id="{0F9C6024-CE4F-CD5B-6DA1-91BF27D21D96}"/>
                </a:ext>
              </a:extLst>
            </p:cNvPr>
            <p:cNvSpPr/>
            <p:nvPr/>
          </p:nvSpPr>
          <p:spPr>
            <a:xfrm>
              <a:off x="2492268" y="3216677"/>
              <a:ext cx="297387" cy="202507"/>
            </a:xfrm>
            <a:custGeom>
              <a:avLst/>
              <a:gdLst/>
              <a:ahLst/>
              <a:cxnLst/>
              <a:rect l="l" t="t" r="r" b="b"/>
              <a:pathLst>
                <a:path w="210" h="143" extrusionOk="0">
                  <a:moveTo>
                    <a:pt x="41" y="62"/>
                  </a:moveTo>
                  <a:cubicBezTo>
                    <a:pt x="197" y="0"/>
                    <a:pt x="197" y="0"/>
                    <a:pt x="197" y="0"/>
                  </a:cubicBezTo>
                  <a:cubicBezTo>
                    <a:pt x="210" y="81"/>
                    <a:pt x="210" y="81"/>
                    <a:pt x="210" y="81"/>
                  </a:cubicBezTo>
                  <a:cubicBezTo>
                    <a:pt x="53" y="141"/>
                    <a:pt x="53" y="141"/>
                    <a:pt x="53" y="141"/>
                  </a:cubicBezTo>
                  <a:cubicBezTo>
                    <a:pt x="47" y="143"/>
                    <a:pt x="41" y="143"/>
                    <a:pt x="35" y="142"/>
                  </a:cubicBezTo>
                  <a:cubicBezTo>
                    <a:pt x="15" y="138"/>
                    <a:pt x="0" y="118"/>
                    <a:pt x="4" y="96"/>
                  </a:cubicBezTo>
                  <a:cubicBezTo>
                    <a:pt x="7" y="78"/>
                    <a:pt x="22" y="64"/>
                    <a:pt x="41" y="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2349;p74">
              <a:extLst>
                <a:ext uri="{FF2B5EF4-FFF2-40B4-BE49-F238E27FC236}">
                  <a16:creationId xmlns:a16="http://schemas.microsoft.com/office/drawing/2014/main" id="{9E548C75-ADFE-9947-132D-736EA9687A26}"/>
                </a:ext>
              </a:extLst>
            </p:cNvPr>
            <p:cNvSpPr/>
            <p:nvPr/>
          </p:nvSpPr>
          <p:spPr>
            <a:xfrm>
              <a:off x="2024617" y="3051187"/>
              <a:ext cx="427839" cy="480069"/>
            </a:xfrm>
            <a:custGeom>
              <a:avLst/>
              <a:gdLst/>
              <a:ahLst/>
              <a:cxnLst/>
              <a:rect l="l" t="t" r="r" b="b"/>
              <a:pathLst>
                <a:path w="303" h="339" extrusionOk="0">
                  <a:moveTo>
                    <a:pt x="176" y="0"/>
                  </a:moveTo>
                  <a:cubicBezTo>
                    <a:pt x="284" y="14"/>
                    <a:pt x="284" y="14"/>
                    <a:pt x="284" y="14"/>
                  </a:cubicBezTo>
                  <a:cubicBezTo>
                    <a:pt x="295" y="15"/>
                    <a:pt x="303" y="25"/>
                    <a:pt x="302" y="36"/>
                  </a:cubicBezTo>
                  <a:cubicBezTo>
                    <a:pt x="232" y="339"/>
                    <a:pt x="232" y="339"/>
                    <a:pt x="232" y="339"/>
                  </a:cubicBezTo>
                  <a:cubicBezTo>
                    <a:pt x="0" y="339"/>
                    <a:pt x="0" y="339"/>
                    <a:pt x="0" y="339"/>
                  </a:cubicBezTo>
                  <a:cubicBezTo>
                    <a:pt x="33" y="37"/>
                    <a:pt x="33" y="37"/>
                    <a:pt x="33" y="37"/>
                  </a:cubicBezTo>
                  <a:cubicBezTo>
                    <a:pt x="31" y="26"/>
                    <a:pt x="39" y="15"/>
                    <a:pt x="51" y="14"/>
                  </a:cubicBezTo>
                  <a:lnTo>
                    <a:pt x="176"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2350;p74">
              <a:extLst>
                <a:ext uri="{FF2B5EF4-FFF2-40B4-BE49-F238E27FC236}">
                  <a16:creationId xmlns:a16="http://schemas.microsoft.com/office/drawing/2014/main" id="{BFF0B790-DABA-D6F1-8F85-652CC591CEBD}"/>
                </a:ext>
              </a:extLst>
            </p:cNvPr>
            <p:cNvSpPr/>
            <p:nvPr/>
          </p:nvSpPr>
          <p:spPr>
            <a:xfrm>
              <a:off x="2404995" y="3170571"/>
              <a:ext cx="33740" cy="110298"/>
            </a:xfrm>
            <a:custGeom>
              <a:avLst/>
              <a:gdLst/>
              <a:ahLst/>
              <a:cxnLst/>
              <a:rect l="l" t="t" r="r" b="b"/>
              <a:pathLst>
                <a:path w="24" h="78" extrusionOk="0">
                  <a:moveTo>
                    <a:pt x="4" y="78"/>
                  </a:moveTo>
                  <a:cubicBezTo>
                    <a:pt x="4" y="78"/>
                    <a:pt x="4" y="78"/>
                    <a:pt x="4" y="78"/>
                  </a:cubicBezTo>
                  <a:cubicBezTo>
                    <a:pt x="4" y="78"/>
                    <a:pt x="4" y="78"/>
                    <a:pt x="4" y="78"/>
                  </a:cubicBezTo>
                  <a:cubicBezTo>
                    <a:pt x="4" y="78"/>
                    <a:pt x="4" y="78"/>
                    <a:pt x="4" y="78"/>
                  </a:cubicBezTo>
                  <a:cubicBezTo>
                    <a:pt x="4" y="78"/>
                    <a:pt x="4" y="78"/>
                    <a:pt x="4" y="78"/>
                  </a:cubicBezTo>
                  <a:cubicBezTo>
                    <a:pt x="4" y="78"/>
                    <a:pt x="4" y="78"/>
                    <a:pt x="4" y="78"/>
                  </a:cubicBezTo>
                  <a:cubicBezTo>
                    <a:pt x="4" y="78"/>
                    <a:pt x="4" y="77"/>
                    <a:pt x="4" y="77"/>
                  </a:cubicBezTo>
                  <a:cubicBezTo>
                    <a:pt x="6" y="71"/>
                    <a:pt x="10" y="52"/>
                    <a:pt x="15" y="35"/>
                  </a:cubicBezTo>
                  <a:cubicBezTo>
                    <a:pt x="17" y="26"/>
                    <a:pt x="19" y="18"/>
                    <a:pt x="21" y="11"/>
                  </a:cubicBezTo>
                  <a:cubicBezTo>
                    <a:pt x="22" y="5"/>
                    <a:pt x="24" y="1"/>
                    <a:pt x="24" y="1"/>
                  </a:cubicBezTo>
                  <a:cubicBezTo>
                    <a:pt x="20" y="0"/>
                    <a:pt x="20" y="0"/>
                    <a:pt x="20" y="0"/>
                  </a:cubicBezTo>
                  <a:cubicBezTo>
                    <a:pt x="20" y="0"/>
                    <a:pt x="15" y="19"/>
                    <a:pt x="10" y="37"/>
                  </a:cubicBezTo>
                  <a:cubicBezTo>
                    <a:pt x="7" y="47"/>
                    <a:pt x="5" y="57"/>
                    <a:pt x="3" y="64"/>
                  </a:cubicBezTo>
                  <a:cubicBezTo>
                    <a:pt x="2" y="68"/>
                    <a:pt x="2" y="71"/>
                    <a:pt x="1" y="73"/>
                  </a:cubicBezTo>
                  <a:cubicBezTo>
                    <a:pt x="1" y="74"/>
                    <a:pt x="0" y="75"/>
                    <a:pt x="0" y="76"/>
                  </a:cubicBezTo>
                  <a:cubicBezTo>
                    <a:pt x="0" y="77"/>
                    <a:pt x="0" y="77"/>
                    <a:pt x="0" y="78"/>
                  </a:cubicBezTo>
                  <a:cubicBezTo>
                    <a:pt x="4" y="78"/>
                    <a:pt x="4" y="78"/>
                    <a:pt x="4" y="7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2351;p74">
              <a:extLst>
                <a:ext uri="{FF2B5EF4-FFF2-40B4-BE49-F238E27FC236}">
                  <a16:creationId xmlns:a16="http://schemas.microsoft.com/office/drawing/2014/main" id="{C61DAC52-F9C4-35ED-3C57-F565EBF4B6C1}"/>
                </a:ext>
              </a:extLst>
            </p:cNvPr>
            <p:cNvSpPr/>
            <p:nvPr/>
          </p:nvSpPr>
          <p:spPr>
            <a:xfrm>
              <a:off x="2192576" y="3044601"/>
              <a:ext cx="174437" cy="73318"/>
            </a:xfrm>
            <a:custGeom>
              <a:avLst/>
              <a:gdLst/>
              <a:ahLst/>
              <a:cxnLst/>
              <a:rect l="l" t="t" r="r" b="b"/>
              <a:pathLst>
                <a:path w="123" h="52" extrusionOk="0">
                  <a:moveTo>
                    <a:pt x="94" y="9"/>
                  </a:moveTo>
                  <a:cubicBezTo>
                    <a:pt x="115" y="12"/>
                    <a:pt x="115" y="12"/>
                    <a:pt x="115" y="12"/>
                  </a:cubicBezTo>
                  <a:cubicBezTo>
                    <a:pt x="115" y="12"/>
                    <a:pt x="123" y="46"/>
                    <a:pt x="77" y="49"/>
                  </a:cubicBezTo>
                  <a:cubicBezTo>
                    <a:pt x="29" y="52"/>
                    <a:pt x="9" y="34"/>
                    <a:pt x="0" y="11"/>
                  </a:cubicBezTo>
                  <a:cubicBezTo>
                    <a:pt x="53" y="0"/>
                    <a:pt x="53" y="0"/>
                    <a:pt x="53" y="0"/>
                  </a:cubicBezTo>
                  <a:lnTo>
                    <a:pt x="94" y="9"/>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2352;p74">
              <a:extLst>
                <a:ext uri="{FF2B5EF4-FFF2-40B4-BE49-F238E27FC236}">
                  <a16:creationId xmlns:a16="http://schemas.microsoft.com/office/drawing/2014/main" id="{83B75F20-3E73-FA52-6D24-55AA309F5F74}"/>
                </a:ext>
              </a:extLst>
            </p:cNvPr>
            <p:cNvSpPr/>
            <p:nvPr/>
          </p:nvSpPr>
          <p:spPr>
            <a:xfrm>
              <a:off x="1910997" y="3080827"/>
              <a:ext cx="290728" cy="393685"/>
            </a:xfrm>
            <a:custGeom>
              <a:avLst/>
              <a:gdLst/>
              <a:ahLst/>
              <a:cxnLst/>
              <a:rect l="l" t="t" r="r" b="b"/>
              <a:pathLst>
                <a:path w="205" h="278" extrusionOk="0">
                  <a:moveTo>
                    <a:pt x="205" y="52"/>
                  </a:moveTo>
                  <a:cubicBezTo>
                    <a:pt x="205" y="52"/>
                    <a:pt x="146" y="168"/>
                    <a:pt x="79" y="262"/>
                  </a:cubicBezTo>
                  <a:cubicBezTo>
                    <a:pt x="72" y="273"/>
                    <a:pt x="54" y="278"/>
                    <a:pt x="41" y="278"/>
                  </a:cubicBezTo>
                  <a:cubicBezTo>
                    <a:pt x="12" y="276"/>
                    <a:pt x="0" y="245"/>
                    <a:pt x="11" y="219"/>
                  </a:cubicBezTo>
                  <a:cubicBezTo>
                    <a:pt x="11" y="219"/>
                    <a:pt x="104" y="4"/>
                    <a:pt x="117" y="0"/>
                  </a:cubicBezTo>
                  <a:cubicBezTo>
                    <a:pt x="119" y="0"/>
                    <a:pt x="205" y="52"/>
                    <a:pt x="205" y="5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2353;p74">
              <a:extLst>
                <a:ext uri="{FF2B5EF4-FFF2-40B4-BE49-F238E27FC236}">
                  <a16:creationId xmlns:a16="http://schemas.microsoft.com/office/drawing/2014/main" id="{E24A3C7F-760E-F064-F2E2-3066C1C37979}"/>
                </a:ext>
              </a:extLst>
            </p:cNvPr>
            <p:cNvSpPr/>
            <p:nvPr/>
          </p:nvSpPr>
          <p:spPr>
            <a:xfrm>
              <a:off x="2225509" y="3409337"/>
              <a:ext cx="70806" cy="72453"/>
            </a:xfrm>
            <a:custGeom>
              <a:avLst/>
              <a:gdLst/>
              <a:ahLst/>
              <a:cxnLst/>
              <a:rect l="l" t="t" r="r" b="b"/>
              <a:pathLst>
                <a:path w="86" h="88" extrusionOk="0">
                  <a:moveTo>
                    <a:pt x="86" y="7"/>
                  </a:moveTo>
                  <a:lnTo>
                    <a:pt x="0" y="0"/>
                  </a:lnTo>
                  <a:lnTo>
                    <a:pt x="1" y="88"/>
                  </a:lnTo>
                  <a:lnTo>
                    <a:pt x="77" y="88"/>
                  </a:lnTo>
                  <a:lnTo>
                    <a:pt x="86" y="7"/>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2354;p74">
              <a:extLst>
                <a:ext uri="{FF2B5EF4-FFF2-40B4-BE49-F238E27FC236}">
                  <a16:creationId xmlns:a16="http://schemas.microsoft.com/office/drawing/2014/main" id="{E8A98FA7-863F-D288-2B5A-07188D318981}"/>
                </a:ext>
              </a:extLst>
            </p:cNvPr>
            <p:cNvSpPr/>
            <p:nvPr/>
          </p:nvSpPr>
          <p:spPr>
            <a:xfrm>
              <a:off x="1910997" y="3359937"/>
              <a:ext cx="334206" cy="126036"/>
            </a:xfrm>
            <a:custGeom>
              <a:avLst/>
              <a:gdLst/>
              <a:ahLst/>
              <a:cxnLst/>
              <a:rect l="l" t="t" r="r" b="b"/>
              <a:pathLst>
                <a:path w="236" h="89" extrusionOk="0">
                  <a:moveTo>
                    <a:pt x="54" y="2"/>
                  </a:moveTo>
                  <a:cubicBezTo>
                    <a:pt x="236" y="8"/>
                    <a:pt x="236" y="8"/>
                    <a:pt x="236" y="8"/>
                  </a:cubicBezTo>
                  <a:cubicBezTo>
                    <a:pt x="233" y="89"/>
                    <a:pt x="233" y="89"/>
                    <a:pt x="233" y="89"/>
                  </a:cubicBezTo>
                  <a:cubicBezTo>
                    <a:pt x="43" y="85"/>
                    <a:pt x="43" y="85"/>
                    <a:pt x="43" y="85"/>
                  </a:cubicBezTo>
                  <a:cubicBezTo>
                    <a:pt x="16" y="82"/>
                    <a:pt x="0" y="54"/>
                    <a:pt x="10" y="28"/>
                  </a:cubicBezTo>
                  <a:cubicBezTo>
                    <a:pt x="17" y="11"/>
                    <a:pt x="35" y="0"/>
                    <a:pt x="54" y="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2355;p74">
              <a:extLst>
                <a:ext uri="{FF2B5EF4-FFF2-40B4-BE49-F238E27FC236}">
                  <a16:creationId xmlns:a16="http://schemas.microsoft.com/office/drawing/2014/main" id="{D4835254-333E-4B02-6531-F2F50FC22FA3}"/>
                </a:ext>
              </a:extLst>
            </p:cNvPr>
            <p:cNvSpPr/>
            <p:nvPr/>
          </p:nvSpPr>
          <p:spPr>
            <a:xfrm>
              <a:off x="2078133" y="3216677"/>
              <a:ext cx="169606" cy="192660"/>
            </a:xfrm>
            <a:custGeom>
              <a:avLst/>
              <a:gdLst/>
              <a:ahLst/>
              <a:cxnLst/>
              <a:rect l="l" t="t" r="r" b="b"/>
              <a:pathLst>
                <a:path w="206" h="234" extrusionOk="0">
                  <a:moveTo>
                    <a:pt x="86" y="0"/>
                  </a:moveTo>
                  <a:lnTo>
                    <a:pt x="0" y="184"/>
                  </a:lnTo>
                  <a:lnTo>
                    <a:pt x="199" y="191"/>
                  </a:lnTo>
                  <a:lnTo>
                    <a:pt x="199" y="234"/>
                  </a:lnTo>
                  <a:lnTo>
                    <a:pt x="206" y="234"/>
                  </a:lnTo>
                  <a:lnTo>
                    <a:pt x="206" y="184"/>
                  </a:lnTo>
                  <a:lnTo>
                    <a:pt x="12" y="177"/>
                  </a:lnTo>
                  <a:lnTo>
                    <a:pt x="93" y="2"/>
                  </a:lnTo>
                  <a:lnTo>
                    <a:pt x="86" y="0"/>
                  </a:lnTo>
                  <a:lnTo>
                    <a:pt x="8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2356;p74">
              <a:extLst>
                <a:ext uri="{FF2B5EF4-FFF2-40B4-BE49-F238E27FC236}">
                  <a16:creationId xmlns:a16="http://schemas.microsoft.com/office/drawing/2014/main" id="{C8763ADF-4AB9-7741-C171-66A4DC292440}"/>
                </a:ext>
              </a:extLst>
            </p:cNvPr>
            <p:cNvSpPr/>
            <p:nvPr/>
          </p:nvSpPr>
          <p:spPr>
            <a:xfrm>
              <a:off x="2279026" y="3351704"/>
              <a:ext cx="177016" cy="130095"/>
            </a:xfrm>
            <a:custGeom>
              <a:avLst/>
              <a:gdLst/>
              <a:ahLst/>
              <a:cxnLst/>
              <a:rect l="l" t="t" r="r" b="b"/>
              <a:pathLst>
                <a:path w="125" h="92" extrusionOk="0">
                  <a:moveTo>
                    <a:pt x="9" y="45"/>
                  </a:moveTo>
                  <a:cubicBezTo>
                    <a:pt x="9" y="45"/>
                    <a:pt x="125" y="0"/>
                    <a:pt x="112" y="92"/>
                  </a:cubicBezTo>
                  <a:cubicBezTo>
                    <a:pt x="0" y="92"/>
                    <a:pt x="0" y="92"/>
                    <a:pt x="0" y="92"/>
                  </a:cubicBezTo>
                  <a:lnTo>
                    <a:pt x="9" y="45"/>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2357;p74">
              <a:extLst>
                <a:ext uri="{FF2B5EF4-FFF2-40B4-BE49-F238E27FC236}">
                  <a16:creationId xmlns:a16="http://schemas.microsoft.com/office/drawing/2014/main" id="{554C2729-4349-E4E3-8FDB-A788CA46491C}"/>
                </a:ext>
              </a:extLst>
            </p:cNvPr>
            <p:cNvSpPr/>
            <p:nvPr/>
          </p:nvSpPr>
          <p:spPr>
            <a:xfrm>
              <a:off x="2341599" y="2867584"/>
              <a:ext cx="67480" cy="67480"/>
            </a:xfrm>
            <a:custGeom>
              <a:avLst/>
              <a:gdLst/>
              <a:ahLst/>
              <a:cxnLst/>
              <a:rect l="l" t="t" r="r" b="b"/>
              <a:pathLst>
                <a:path w="48" h="48" extrusionOk="0">
                  <a:moveTo>
                    <a:pt x="2" y="22"/>
                  </a:moveTo>
                  <a:cubicBezTo>
                    <a:pt x="0" y="35"/>
                    <a:pt x="9" y="46"/>
                    <a:pt x="22" y="47"/>
                  </a:cubicBezTo>
                  <a:cubicBezTo>
                    <a:pt x="35" y="48"/>
                    <a:pt x="46" y="39"/>
                    <a:pt x="47" y="27"/>
                  </a:cubicBezTo>
                  <a:cubicBezTo>
                    <a:pt x="48" y="14"/>
                    <a:pt x="39" y="3"/>
                    <a:pt x="27" y="2"/>
                  </a:cubicBezTo>
                  <a:cubicBezTo>
                    <a:pt x="14" y="0"/>
                    <a:pt x="3" y="9"/>
                    <a:pt x="2" y="22"/>
                  </a:cubicBez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2358;p74">
              <a:extLst>
                <a:ext uri="{FF2B5EF4-FFF2-40B4-BE49-F238E27FC236}">
                  <a16:creationId xmlns:a16="http://schemas.microsoft.com/office/drawing/2014/main" id="{8BC6F512-4436-A6D9-58AD-348C9B93C770}"/>
                </a:ext>
              </a:extLst>
            </p:cNvPr>
            <p:cNvSpPr/>
            <p:nvPr/>
          </p:nvSpPr>
          <p:spPr>
            <a:xfrm>
              <a:off x="2215629" y="2928511"/>
              <a:ext cx="121079" cy="168030"/>
            </a:xfrm>
            <a:custGeom>
              <a:avLst/>
              <a:gdLst/>
              <a:ahLst/>
              <a:cxnLst/>
              <a:rect l="l" t="t" r="r" b="b"/>
              <a:pathLst>
                <a:path w="86" h="119" extrusionOk="0">
                  <a:moveTo>
                    <a:pt x="86" y="14"/>
                  </a:moveTo>
                  <a:cubicBezTo>
                    <a:pt x="75" y="96"/>
                    <a:pt x="75" y="96"/>
                    <a:pt x="75" y="96"/>
                  </a:cubicBezTo>
                  <a:cubicBezTo>
                    <a:pt x="73" y="118"/>
                    <a:pt x="58" y="119"/>
                    <a:pt x="35" y="116"/>
                  </a:cubicBezTo>
                  <a:cubicBezTo>
                    <a:pt x="16" y="115"/>
                    <a:pt x="0" y="107"/>
                    <a:pt x="0" y="88"/>
                  </a:cubicBezTo>
                  <a:cubicBezTo>
                    <a:pt x="8" y="0"/>
                    <a:pt x="8" y="0"/>
                    <a:pt x="8" y="0"/>
                  </a:cubicBezTo>
                  <a:lnTo>
                    <a:pt x="86" y="14"/>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2359;p74">
              <a:extLst>
                <a:ext uri="{FF2B5EF4-FFF2-40B4-BE49-F238E27FC236}">
                  <a16:creationId xmlns:a16="http://schemas.microsoft.com/office/drawing/2014/main" id="{DA7BFC50-E925-B7BA-2A49-4E83192D50CE}"/>
                </a:ext>
              </a:extLst>
            </p:cNvPr>
            <p:cNvSpPr/>
            <p:nvPr/>
          </p:nvSpPr>
          <p:spPr>
            <a:xfrm>
              <a:off x="2249386" y="2968854"/>
              <a:ext cx="84803" cy="72453"/>
            </a:xfrm>
            <a:custGeom>
              <a:avLst/>
              <a:gdLst/>
              <a:ahLst/>
              <a:cxnLst/>
              <a:rect l="l" t="t" r="r" b="b"/>
              <a:pathLst>
                <a:path w="103" h="88" extrusionOk="0">
                  <a:moveTo>
                    <a:pt x="91" y="88"/>
                  </a:moveTo>
                  <a:lnTo>
                    <a:pt x="0" y="0"/>
                  </a:lnTo>
                  <a:lnTo>
                    <a:pt x="103" y="9"/>
                  </a:lnTo>
                  <a:lnTo>
                    <a:pt x="91" y="88"/>
                  </a:ln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2360;p74">
              <a:extLst>
                <a:ext uri="{FF2B5EF4-FFF2-40B4-BE49-F238E27FC236}">
                  <a16:creationId xmlns:a16="http://schemas.microsoft.com/office/drawing/2014/main" id="{3F98242B-2EFF-FB9A-79B3-F865B78DD592}"/>
                </a:ext>
              </a:extLst>
            </p:cNvPr>
            <p:cNvSpPr/>
            <p:nvPr/>
          </p:nvSpPr>
          <p:spPr>
            <a:xfrm>
              <a:off x="2225509" y="2755611"/>
              <a:ext cx="173677" cy="240393"/>
            </a:xfrm>
            <a:custGeom>
              <a:avLst/>
              <a:gdLst/>
              <a:ahLst/>
              <a:cxnLst/>
              <a:rect l="l" t="t" r="r" b="b"/>
              <a:pathLst>
                <a:path w="123" h="170" extrusionOk="0">
                  <a:moveTo>
                    <a:pt x="38" y="165"/>
                  </a:moveTo>
                  <a:cubicBezTo>
                    <a:pt x="64" y="168"/>
                    <a:pt x="64" y="168"/>
                    <a:pt x="64" y="168"/>
                  </a:cubicBezTo>
                  <a:cubicBezTo>
                    <a:pt x="91" y="170"/>
                    <a:pt x="115" y="150"/>
                    <a:pt x="117" y="123"/>
                  </a:cubicBezTo>
                  <a:cubicBezTo>
                    <a:pt x="121" y="63"/>
                    <a:pt x="121" y="63"/>
                    <a:pt x="121" y="63"/>
                  </a:cubicBezTo>
                  <a:cubicBezTo>
                    <a:pt x="123" y="33"/>
                    <a:pt x="101" y="6"/>
                    <a:pt x="71" y="3"/>
                  </a:cubicBezTo>
                  <a:cubicBezTo>
                    <a:pt x="71" y="3"/>
                    <a:pt x="71" y="3"/>
                    <a:pt x="71" y="3"/>
                  </a:cubicBezTo>
                  <a:cubicBezTo>
                    <a:pt x="40" y="0"/>
                    <a:pt x="7" y="22"/>
                    <a:pt x="4" y="53"/>
                  </a:cubicBezTo>
                  <a:cubicBezTo>
                    <a:pt x="1" y="122"/>
                    <a:pt x="1" y="122"/>
                    <a:pt x="1" y="122"/>
                  </a:cubicBezTo>
                  <a:cubicBezTo>
                    <a:pt x="0" y="144"/>
                    <a:pt x="16" y="163"/>
                    <a:pt x="38" y="165"/>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2361;p74">
              <a:extLst>
                <a:ext uri="{FF2B5EF4-FFF2-40B4-BE49-F238E27FC236}">
                  <a16:creationId xmlns:a16="http://schemas.microsoft.com/office/drawing/2014/main" id="{7522F67F-87D4-906A-8F77-55D18CEB3487}"/>
                </a:ext>
              </a:extLst>
            </p:cNvPr>
            <p:cNvSpPr/>
            <p:nvPr/>
          </p:nvSpPr>
          <p:spPr>
            <a:xfrm>
              <a:off x="2222216" y="2753964"/>
              <a:ext cx="177016" cy="133310"/>
            </a:xfrm>
            <a:custGeom>
              <a:avLst/>
              <a:gdLst/>
              <a:ahLst/>
              <a:cxnLst/>
              <a:rect l="l" t="t" r="r" b="b"/>
              <a:pathLst>
                <a:path w="125" h="94" extrusionOk="0">
                  <a:moveTo>
                    <a:pt x="19" y="94"/>
                  </a:moveTo>
                  <a:cubicBezTo>
                    <a:pt x="27" y="42"/>
                    <a:pt x="27" y="42"/>
                    <a:pt x="27" y="42"/>
                  </a:cubicBezTo>
                  <a:cubicBezTo>
                    <a:pt x="27" y="42"/>
                    <a:pt x="85" y="58"/>
                    <a:pt x="123" y="49"/>
                  </a:cubicBezTo>
                  <a:cubicBezTo>
                    <a:pt x="124" y="45"/>
                    <a:pt x="124" y="45"/>
                    <a:pt x="124" y="45"/>
                  </a:cubicBezTo>
                  <a:cubicBezTo>
                    <a:pt x="125" y="27"/>
                    <a:pt x="112" y="10"/>
                    <a:pt x="94" y="6"/>
                  </a:cubicBezTo>
                  <a:cubicBezTo>
                    <a:pt x="78" y="2"/>
                    <a:pt x="48" y="0"/>
                    <a:pt x="30" y="3"/>
                  </a:cubicBezTo>
                  <a:cubicBezTo>
                    <a:pt x="12" y="6"/>
                    <a:pt x="1" y="23"/>
                    <a:pt x="1" y="43"/>
                  </a:cubicBezTo>
                  <a:cubicBezTo>
                    <a:pt x="0" y="71"/>
                    <a:pt x="0" y="71"/>
                    <a:pt x="0" y="71"/>
                  </a:cubicBezTo>
                  <a:lnTo>
                    <a:pt x="19" y="94"/>
                  </a:lnTo>
                  <a:close/>
                </a:path>
              </a:pathLst>
            </a:custGeom>
            <a:solidFill>
              <a:srgbClr val="3725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2362;p74">
              <a:extLst>
                <a:ext uri="{FF2B5EF4-FFF2-40B4-BE49-F238E27FC236}">
                  <a16:creationId xmlns:a16="http://schemas.microsoft.com/office/drawing/2014/main" id="{18484A44-8C61-A8EF-58D4-17D7BD040462}"/>
                </a:ext>
              </a:extLst>
            </p:cNvPr>
            <p:cNvSpPr/>
            <p:nvPr/>
          </p:nvSpPr>
          <p:spPr>
            <a:xfrm>
              <a:off x="2226332" y="2893108"/>
              <a:ext cx="18937" cy="43637"/>
            </a:xfrm>
            <a:custGeom>
              <a:avLst/>
              <a:gdLst/>
              <a:ahLst/>
              <a:cxnLst/>
              <a:rect l="l" t="t" r="r" b="b"/>
              <a:pathLst>
                <a:path w="23" h="53" extrusionOk="0">
                  <a:moveTo>
                    <a:pt x="23" y="0"/>
                  </a:moveTo>
                  <a:lnTo>
                    <a:pt x="0" y="53"/>
                  </a:lnTo>
                  <a:lnTo>
                    <a:pt x="0" y="20"/>
                  </a:lnTo>
                  <a:lnTo>
                    <a:pt x="23" y="0"/>
                  </a:ln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2363;p74">
              <a:extLst>
                <a:ext uri="{FF2B5EF4-FFF2-40B4-BE49-F238E27FC236}">
                  <a16:creationId xmlns:a16="http://schemas.microsoft.com/office/drawing/2014/main" id="{4A9488F6-D4BC-AF7A-0A5F-AF13D64CDB40}"/>
                </a:ext>
              </a:extLst>
            </p:cNvPr>
            <p:cNvSpPr/>
            <p:nvPr/>
          </p:nvSpPr>
          <p:spPr>
            <a:xfrm>
              <a:off x="2185989" y="2851941"/>
              <a:ext cx="67480" cy="67480"/>
            </a:xfrm>
            <a:custGeom>
              <a:avLst/>
              <a:gdLst/>
              <a:ahLst/>
              <a:cxnLst/>
              <a:rect l="l" t="t" r="r" b="b"/>
              <a:pathLst>
                <a:path w="48" h="48" extrusionOk="0">
                  <a:moveTo>
                    <a:pt x="1" y="22"/>
                  </a:moveTo>
                  <a:cubicBezTo>
                    <a:pt x="0" y="35"/>
                    <a:pt x="9" y="46"/>
                    <a:pt x="21" y="47"/>
                  </a:cubicBezTo>
                  <a:cubicBezTo>
                    <a:pt x="34" y="48"/>
                    <a:pt x="45" y="39"/>
                    <a:pt x="46" y="27"/>
                  </a:cubicBezTo>
                  <a:cubicBezTo>
                    <a:pt x="48" y="14"/>
                    <a:pt x="39" y="3"/>
                    <a:pt x="26" y="2"/>
                  </a:cubicBezTo>
                  <a:cubicBezTo>
                    <a:pt x="13" y="0"/>
                    <a:pt x="2" y="9"/>
                    <a:pt x="1" y="22"/>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2364;p74">
              <a:extLst>
                <a:ext uri="{FF2B5EF4-FFF2-40B4-BE49-F238E27FC236}">
                  <a16:creationId xmlns:a16="http://schemas.microsoft.com/office/drawing/2014/main" id="{FB35FF5A-F370-DC66-35F8-838418E377ED}"/>
                </a:ext>
              </a:extLst>
            </p:cNvPr>
            <p:cNvSpPr/>
            <p:nvPr/>
          </p:nvSpPr>
          <p:spPr>
            <a:xfrm>
              <a:off x="2501325" y="2878288"/>
              <a:ext cx="722589" cy="453821"/>
            </a:xfrm>
            <a:custGeom>
              <a:avLst/>
              <a:gdLst/>
              <a:ahLst/>
              <a:cxnLst/>
              <a:rect l="l" t="t" r="r" b="b"/>
              <a:pathLst>
                <a:path w="511" h="320" extrusionOk="0">
                  <a:moveTo>
                    <a:pt x="59" y="16"/>
                  </a:moveTo>
                  <a:cubicBezTo>
                    <a:pt x="3" y="297"/>
                    <a:pt x="3" y="297"/>
                    <a:pt x="3" y="297"/>
                  </a:cubicBezTo>
                  <a:cubicBezTo>
                    <a:pt x="0" y="309"/>
                    <a:pt x="9" y="320"/>
                    <a:pt x="22" y="320"/>
                  </a:cubicBezTo>
                  <a:cubicBezTo>
                    <a:pt x="429" y="320"/>
                    <a:pt x="429" y="320"/>
                    <a:pt x="429" y="320"/>
                  </a:cubicBezTo>
                  <a:cubicBezTo>
                    <a:pt x="438" y="320"/>
                    <a:pt x="446" y="314"/>
                    <a:pt x="448" y="305"/>
                  </a:cubicBezTo>
                  <a:cubicBezTo>
                    <a:pt x="508" y="23"/>
                    <a:pt x="508" y="23"/>
                    <a:pt x="508" y="23"/>
                  </a:cubicBezTo>
                  <a:cubicBezTo>
                    <a:pt x="511" y="11"/>
                    <a:pt x="502" y="0"/>
                    <a:pt x="489" y="0"/>
                  </a:cubicBezTo>
                  <a:cubicBezTo>
                    <a:pt x="78" y="0"/>
                    <a:pt x="78" y="0"/>
                    <a:pt x="78" y="0"/>
                  </a:cubicBezTo>
                  <a:cubicBezTo>
                    <a:pt x="69" y="0"/>
                    <a:pt x="61" y="6"/>
                    <a:pt x="59"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2365;p74">
              <a:extLst>
                <a:ext uri="{FF2B5EF4-FFF2-40B4-BE49-F238E27FC236}">
                  <a16:creationId xmlns:a16="http://schemas.microsoft.com/office/drawing/2014/main" id="{554A0464-6B73-6156-F6FE-07781E08E48A}"/>
                </a:ext>
              </a:extLst>
            </p:cNvPr>
            <p:cNvSpPr/>
            <p:nvPr/>
          </p:nvSpPr>
          <p:spPr>
            <a:xfrm>
              <a:off x="2526848" y="2897224"/>
              <a:ext cx="722589" cy="453163"/>
            </a:xfrm>
            <a:custGeom>
              <a:avLst/>
              <a:gdLst/>
              <a:ahLst/>
              <a:cxnLst/>
              <a:rect l="l" t="t" r="r" b="b"/>
              <a:pathLst>
                <a:path w="511" h="320" extrusionOk="0">
                  <a:moveTo>
                    <a:pt x="59" y="16"/>
                  </a:moveTo>
                  <a:cubicBezTo>
                    <a:pt x="3" y="297"/>
                    <a:pt x="3" y="297"/>
                    <a:pt x="3" y="297"/>
                  </a:cubicBezTo>
                  <a:cubicBezTo>
                    <a:pt x="0" y="309"/>
                    <a:pt x="10" y="320"/>
                    <a:pt x="22" y="320"/>
                  </a:cubicBezTo>
                  <a:cubicBezTo>
                    <a:pt x="429" y="320"/>
                    <a:pt x="429" y="320"/>
                    <a:pt x="429" y="320"/>
                  </a:cubicBezTo>
                  <a:cubicBezTo>
                    <a:pt x="438" y="320"/>
                    <a:pt x="446" y="314"/>
                    <a:pt x="448" y="305"/>
                  </a:cubicBezTo>
                  <a:cubicBezTo>
                    <a:pt x="509" y="24"/>
                    <a:pt x="509" y="24"/>
                    <a:pt x="509" y="24"/>
                  </a:cubicBezTo>
                  <a:cubicBezTo>
                    <a:pt x="511" y="12"/>
                    <a:pt x="502" y="0"/>
                    <a:pt x="490" y="0"/>
                  </a:cubicBezTo>
                  <a:cubicBezTo>
                    <a:pt x="79" y="0"/>
                    <a:pt x="79" y="0"/>
                    <a:pt x="79" y="0"/>
                  </a:cubicBezTo>
                  <a:cubicBezTo>
                    <a:pt x="69" y="0"/>
                    <a:pt x="61" y="7"/>
                    <a:pt x="5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2366;p74">
              <a:extLst>
                <a:ext uri="{FF2B5EF4-FFF2-40B4-BE49-F238E27FC236}">
                  <a16:creationId xmlns:a16="http://schemas.microsoft.com/office/drawing/2014/main" id="{C356EA1A-C040-C7A0-0BD1-3AA7B4AE478E}"/>
                </a:ext>
              </a:extLst>
            </p:cNvPr>
            <p:cNvSpPr/>
            <p:nvPr/>
          </p:nvSpPr>
          <p:spPr>
            <a:xfrm>
              <a:off x="2809250" y="3245494"/>
              <a:ext cx="46930" cy="104563"/>
            </a:xfrm>
            <a:custGeom>
              <a:avLst/>
              <a:gdLst/>
              <a:ahLst/>
              <a:cxnLst/>
              <a:rect l="l" t="t" r="r" b="b"/>
              <a:pathLst>
                <a:path w="57" h="127" extrusionOk="0">
                  <a:moveTo>
                    <a:pt x="14" y="0"/>
                  </a:moveTo>
                  <a:lnTo>
                    <a:pt x="0" y="127"/>
                  </a:lnTo>
                  <a:lnTo>
                    <a:pt x="57" y="127"/>
                  </a:lnTo>
                  <a:lnTo>
                    <a:pt x="1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2367;p74">
              <a:extLst>
                <a:ext uri="{FF2B5EF4-FFF2-40B4-BE49-F238E27FC236}">
                  <a16:creationId xmlns:a16="http://schemas.microsoft.com/office/drawing/2014/main" id="{C3D75B8D-4C1E-17A5-79A2-8B2F9531B09F}"/>
                </a:ext>
              </a:extLst>
            </p:cNvPr>
            <p:cNvSpPr/>
            <p:nvPr/>
          </p:nvSpPr>
          <p:spPr>
            <a:xfrm>
              <a:off x="2820777" y="3242201"/>
              <a:ext cx="222299" cy="236297"/>
            </a:xfrm>
            <a:custGeom>
              <a:avLst/>
              <a:gdLst/>
              <a:ahLst/>
              <a:cxnLst/>
              <a:rect l="l" t="t" r="r" b="b"/>
              <a:pathLst>
                <a:path w="270" h="287" extrusionOk="0">
                  <a:moveTo>
                    <a:pt x="0" y="0"/>
                  </a:moveTo>
                  <a:lnTo>
                    <a:pt x="58" y="287"/>
                  </a:lnTo>
                  <a:lnTo>
                    <a:pt x="270" y="287"/>
                  </a:lnTo>
                  <a:lnTo>
                    <a:pt x="17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2368;p74">
              <a:extLst>
                <a:ext uri="{FF2B5EF4-FFF2-40B4-BE49-F238E27FC236}">
                  <a16:creationId xmlns:a16="http://schemas.microsoft.com/office/drawing/2014/main" id="{F1410D5B-7C7E-4533-1434-26D8579E8C6F}"/>
                </a:ext>
              </a:extLst>
            </p:cNvPr>
            <p:cNvSpPr/>
            <p:nvPr/>
          </p:nvSpPr>
          <p:spPr>
            <a:xfrm>
              <a:off x="2873470" y="3019901"/>
              <a:ext cx="81538" cy="80720"/>
            </a:xfrm>
            <a:custGeom>
              <a:avLst/>
              <a:gdLst/>
              <a:ahLst/>
              <a:cxnLst/>
              <a:rect l="l" t="t" r="r" b="b"/>
              <a:pathLst>
                <a:path w="58" h="57" extrusionOk="0">
                  <a:moveTo>
                    <a:pt x="54" y="29"/>
                  </a:moveTo>
                  <a:cubicBezTo>
                    <a:pt x="50" y="29"/>
                    <a:pt x="50" y="29"/>
                    <a:pt x="50" y="29"/>
                  </a:cubicBezTo>
                  <a:cubicBezTo>
                    <a:pt x="50" y="34"/>
                    <a:pt x="47" y="39"/>
                    <a:pt x="44" y="43"/>
                  </a:cubicBezTo>
                  <a:cubicBezTo>
                    <a:pt x="40" y="47"/>
                    <a:pt x="35" y="49"/>
                    <a:pt x="29" y="49"/>
                  </a:cubicBezTo>
                  <a:cubicBezTo>
                    <a:pt x="23" y="49"/>
                    <a:pt x="18" y="47"/>
                    <a:pt x="14" y="43"/>
                  </a:cubicBezTo>
                  <a:cubicBezTo>
                    <a:pt x="10" y="39"/>
                    <a:pt x="8" y="34"/>
                    <a:pt x="8" y="29"/>
                  </a:cubicBezTo>
                  <a:cubicBezTo>
                    <a:pt x="8" y="23"/>
                    <a:pt x="10" y="18"/>
                    <a:pt x="14" y="14"/>
                  </a:cubicBezTo>
                  <a:cubicBezTo>
                    <a:pt x="18" y="10"/>
                    <a:pt x="23" y="8"/>
                    <a:pt x="29" y="8"/>
                  </a:cubicBezTo>
                  <a:cubicBezTo>
                    <a:pt x="35" y="8"/>
                    <a:pt x="40" y="10"/>
                    <a:pt x="44" y="14"/>
                  </a:cubicBezTo>
                  <a:cubicBezTo>
                    <a:pt x="47" y="18"/>
                    <a:pt x="50" y="23"/>
                    <a:pt x="50" y="29"/>
                  </a:cubicBezTo>
                  <a:cubicBezTo>
                    <a:pt x="54" y="29"/>
                    <a:pt x="54" y="29"/>
                    <a:pt x="54" y="29"/>
                  </a:cubicBezTo>
                  <a:cubicBezTo>
                    <a:pt x="58" y="29"/>
                    <a:pt x="58" y="29"/>
                    <a:pt x="58" y="29"/>
                  </a:cubicBezTo>
                  <a:cubicBezTo>
                    <a:pt x="58" y="13"/>
                    <a:pt x="45" y="0"/>
                    <a:pt x="29" y="0"/>
                  </a:cubicBezTo>
                  <a:cubicBezTo>
                    <a:pt x="13" y="0"/>
                    <a:pt x="0" y="13"/>
                    <a:pt x="0" y="29"/>
                  </a:cubicBezTo>
                  <a:cubicBezTo>
                    <a:pt x="0" y="45"/>
                    <a:pt x="13" y="57"/>
                    <a:pt x="29" y="57"/>
                  </a:cubicBezTo>
                  <a:cubicBezTo>
                    <a:pt x="45" y="57"/>
                    <a:pt x="58" y="45"/>
                    <a:pt x="58" y="29"/>
                  </a:cubicBezTo>
                  <a:lnTo>
                    <a:pt x="54" y="2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2369;p74">
              <a:extLst>
                <a:ext uri="{FF2B5EF4-FFF2-40B4-BE49-F238E27FC236}">
                  <a16:creationId xmlns:a16="http://schemas.microsoft.com/office/drawing/2014/main" id="{475E9911-9624-5FAE-0278-39C0EBE252DB}"/>
                </a:ext>
              </a:extLst>
            </p:cNvPr>
            <p:cNvSpPr/>
            <p:nvPr/>
          </p:nvSpPr>
          <p:spPr>
            <a:xfrm>
              <a:off x="2549078" y="3462031"/>
              <a:ext cx="606636" cy="18115"/>
            </a:xfrm>
            <a:custGeom>
              <a:avLst/>
              <a:gdLst/>
              <a:ahLst/>
              <a:cxnLst/>
              <a:rect l="l" t="t" r="r" b="b"/>
              <a:pathLst>
                <a:path w="429" h="13" extrusionOk="0">
                  <a:moveTo>
                    <a:pt x="423" y="0"/>
                  </a:moveTo>
                  <a:cubicBezTo>
                    <a:pt x="7" y="0"/>
                    <a:pt x="7" y="0"/>
                    <a:pt x="7" y="0"/>
                  </a:cubicBezTo>
                  <a:cubicBezTo>
                    <a:pt x="3" y="0"/>
                    <a:pt x="0" y="2"/>
                    <a:pt x="0" y="6"/>
                  </a:cubicBezTo>
                  <a:cubicBezTo>
                    <a:pt x="0" y="10"/>
                    <a:pt x="3" y="13"/>
                    <a:pt x="7" y="13"/>
                  </a:cubicBezTo>
                  <a:cubicBezTo>
                    <a:pt x="423" y="13"/>
                    <a:pt x="423" y="13"/>
                    <a:pt x="423" y="13"/>
                  </a:cubicBezTo>
                  <a:cubicBezTo>
                    <a:pt x="426" y="13"/>
                    <a:pt x="429" y="10"/>
                    <a:pt x="429" y="6"/>
                  </a:cubicBezTo>
                  <a:cubicBezTo>
                    <a:pt x="429" y="2"/>
                    <a:pt x="426" y="0"/>
                    <a:pt x="4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2370;p74">
              <a:extLst>
                <a:ext uri="{FF2B5EF4-FFF2-40B4-BE49-F238E27FC236}">
                  <a16:creationId xmlns:a16="http://schemas.microsoft.com/office/drawing/2014/main" id="{EF3A4803-9C7B-E41A-8FB3-7B31466EFEAE}"/>
                </a:ext>
              </a:extLst>
            </p:cNvPr>
            <p:cNvSpPr/>
            <p:nvPr/>
          </p:nvSpPr>
          <p:spPr>
            <a:xfrm>
              <a:off x="2803487" y="3488377"/>
              <a:ext cx="475885" cy="787930"/>
            </a:xfrm>
            <a:custGeom>
              <a:avLst/>
              <a:gdLst/>
              <a:ahLst/>
              <a:cxnLst/>
              <a:rect l="l" t="t" r="r" b="b"/>
              <a:pathLst>
                <a:path w="578" h="957" extrusionOk="0">
                  <a:moveTo>
                    <a:pt x="14" y="957"/>
                  </a:moveTo>
                  <a:lnTo>
                    <a:pt x="318" y="47"/>
                  </a:lnTo>
                  <a:lnTo>
                    <a:pt x="564" y="944"/>
                  </a:lnTo>
                  <a:lnTo>
                    <a:pt x="578" y="941"/>
                  </a:lnTo>
                  <a:lnTo>
                    <a:pt x="320" y="0"/>
                  </a:lnTo>
                  <a:lnTo>
                    <a:pt x="0" y="951"/>
                  </a:lnTo>
                  <a:lnTo>
                    <a:pt x="14" y="957"/>
                  </a:lnTo>
                  <a:lnTo>
                    <a:pt x="14" y="95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2371;p74">
              <a:extLst>
                <a:ext uri="{FF2B5EF4-FFF2-40B4-BE49-F238E27FC236}">
                  <a16:creationId xmlns:a16="http://schemas.microsoft.com/office/drawing/2014/main" id="{0D89FEF5-BCF1-20F9-DCBA-92164992289E}"/>
                </a:ext>
              </a:extLst>
            </p:cNvPr>
            <p:cNvSpPr/>
            <p:nvPr/>
          </p:nvSpPr>
          <p:spPr>
            <a:xfrm>
              <a:off x="1613775" y="3483879"/>
              <a:ext cx="1728900" cy="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2372;p74">
              <a:extLst>
                <a:ext uri="{FF2B5EF4-FFF2-40B4-BE49-F238E27FC236}">
                  <a16:creationId xmlns:a16="http://schemas.microsoft.com/office/drawing/2014/main" id="{66C21816-2512-4174-2F78-691C15FC61C7}"/>
                </a:ext>
              </a:extLst>
            </p:cNvPr>
            <p:cNvSpPr/>
            <p:nvPr/>
          </p:nvSpPr>
          <p:spPr>
            <a:xfrm>
              <a:off x="1749624" y="3488377"/>
              <a:ext cx="475885" cy="787930"/>
            </a:xfrm>
            <a:custGeom>
              <a:avLst/>
              <a:gdLst/>
              <a:ahLst/>
              <a:cxnLst/>
              <a:rect l="l" t="t" r="r" b="b"/>
              <a:pathLst>
                <a:path w="578" h="957" extrusionOk="0">
                  <a:moveTo>
                    <a:pt x="12" y="957"/>
                  </a:moveTo>
                  <a:lnTo>
                    <a:pt x="318" y="47"/>
                  </a:lnTo>
                  <a:lnTo>
                    <a:pt x="564" y="944"/>
                  </a:lnTo>
                  <a:lnTo>
                    <a:pt x="578" y="941"/>
                  </a:lnTo>
                  <a:lnTo>
                    <a:pt x="320" y="0"/>
                  </a:lnTo>
                  <a:lnTo>
                    <a:pt x="0" y="951"/>
                  </a:lnTo>
                  <a:lnTo>
                    <a:pt x="12" y="957"/>
                  </a:lnTo>
                  <a:lnTo>
                    <a:pt x="12" y="95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2373;p74">
              <a:extLst>
                <a:ext uri="{FF2B5EF4-FFF2-40B4-BE49-F238E27FC236}">
                  <a16:creationId xmlns:a16="http://schemas.microsoft.com/office/drawing/2014/main" id="{4888D6BD-D107-4698-D9AF-9E825066B0D5}"/>
                </a:ext>
              </a:extLst>
            </p:cNvPr>
            <p:cNvSpPr/>
            <p:nvPr/>
          </p:nvSpPr>
          <p:spPr>
            <a:xfrm>
              <a:off x="1362659" y="4264781"/>
              <a:ext cx="2292974" cy="11527"/>
            </a:xfrm>
            <a:custGeom>
              <a:avLst/>
              <a:gdLst/>
              <a:ahLst/>
              <a:cxnLst/>
              <a:rect l="l" t="t" r="r" b="b"/>
              <a:pathLst>
                <a:path w="2785" h="14" extrusionOk="0">
                  <a:moveTo>
                    <a:pt x="0" y="14"/>
                  </a:moveTo>
                  <a:lnTo>
                    <a:pt x="2785" y="14"/>
                  </a:lnTo>
                  <a:lnTo>
                    <a:pt x="2785" y="0"/>
                  </a:lnTo>
                  <a:lnTo>
                    <a:pt x="0" y="0"/>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2799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D532-0A45-9D22-8776-95B1F112BB2E}"/>
              </a:ext>
            </a:extLst>
          </p:cNvPr>
          <p:cNvSpPr>
            <a:spLocks noGrp="1"/>
          </p:cNvSpPr>
          <p:nvPr>
            <p:ph type="title"/>
          </p:nvPr>
        </p:nvSpPr>
        <p:spPr/>
        <p:txBody>
          <a:bodyPr/>
          <a:lstStyle/>
          <a:p>
            <a:r>
              <a:rPr lang="en-US"/>
              <a:t>Data Cleansing</a:t>
            </a:r>
          </a:p>
        </p:txBody>
      </p:sp>
      <p:pic>
        <p:nvPicPr>
          <p:cNvPr id="6" name="Picture 5" descr="A person pouring liquid into a glass container&#10;&#10;Description automatically generated">
            <a:extLst>
              <a:ext uri="{FF2B5EF4-FFF2-40B4-BE49-F238E27FC236}">
                <a16:creationId xmlns:a16="http://schemas.microsoft.com/office/drawing/2014/main" id="{7CA6048B-0510-9C8F-BEE2-9A64625A48CA}"/>
              </a:ext>
            </a:extLst>
          </p:cNvPr>
          <p:cNvPicPr>
            <a:picLocks noChangeAspect="1"/>
          </p:cNvPicPr>
          <p:nvPr/>
        </p:nvPicPr>
        <p:blipFill>
          <a:blip r:embed="rId2"/>
          <a:stretch>
            <a:fillRect/>
          </a:stretch>
        </p:blipFill>
        <p:spPr>
          <a:xfrm>
            <a:off x="1262876" y="1397686"/>
            <a:ext cx="2743200" cy="1567543"/>
          </a:xfrm>
          <a:prstGeom prst="rect">
            <a:avLst/>
          </a:prstGeom>
        </p:spPr>
      </p:pic>
      <p:sp>
        <p:nvSpPr>
          <p:cNvPr id="7" name="TextBox 6">
            <a:extLst>
              <a:ext uri="{FF2B5EF4-FFF2-40B4-BE49-F238E27FC236}">
                <a16:creationId xmlns:a16="http://schemas.microsoft.com/office/drawing/2014/main" id="{6046C86B-5BF9-8C39-45F6-485489B53A7E}"/>
              </a:ext>
            </a:extLst>
          </p:cNvPr>
          <p:cNvSpPr txBox="1"/>
          <p:nvPr/>
        </p:nvSpPr>
        <p:spPr>
          <a:xfrm>
            <a:off x="4613817" y="1491475"/>
            <a:ext cx="36241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2">
                    <a:lumMod val="90000"/>
                  </a:schemeClr>
                </a:solidFill>
                <a:latin typeface="Calibri"/>
              </a:rPr>
              <a:t>Data cleansing refers to the process of detecting and correcting errors or inconsistencies in data sets to improve their quality. </a:t>
            </a:r>
          </a:p>
        </p:txBody>
      </p:sp>
      <p:pic>
        <p:nvPicPr>
          <p:cNvPr id="9" name="Picture 8" descr="A black and white icon with a question mark&#10;&#10;Description automatically generated">
            <a:extLst>
              <a:ext uri="{FF2B5EF4-FFF2-40B4-BE49-F238E27FC236}">
                <a16:creationId xmlns:a16="http://schemas.microsoft.com/office/drawing/2014/main" id="{554CDA83-CB46-1A40-AD71-F8B1105B84F5}"/>
              </a:ext>
            </a:extLst>
          </p:cNvPr>
          <p:cNvPicPr>
            <a:picLocks noChangeAspect="1"/>
          </p:cNvPicPr>
          <p:nvPr/>
        </p:nvPicPr>
        <p:blipFill>
          <a:blip r:embed="rId3"/>
          <a:stretch>
            <a:fillRect/>
          </a:stretch>
        </p:blipFill>
        <p:spPr>
          <a:xfrm>
            <a:off x="1263223" y="3368016"/>
            <a:ext cx="1118607" cy="1118607"/>
          </a:xfrm>
          <a:prstGeom prst="rect">
            <a:avLst/>
          </a:prstGeom>
        </p:spPr>
      </p:pic>
      <p:sp>
        <p:nvSpPr>
          <p:cNvPr id="10" name="TextBox 9">
            <a:extLst>
              <a:ext uri="{FF2B5EF4-FFF2-40B4-BE49-F238E27FC236}">
                <a16:creationId xmlns:a16="http://schemas.microsoft.com/office/drawing/2014/main" id="{08A9608E-9953-297A-F75D-7E6FEF9D53D3}"/>
              </a:ext>
            </a:extLst>
          </p:cNvPr>
          <p:cNvSpPr txBox="1"/>
          <p:nvPr/>
        </p:nvSpPr>
        <p:spPr>
          <a:xfrm>
            <a:off x="947853" y="4571999"/>
            <a:ext cx="1756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Missing Data</a:t>
            </a:r>
            <a:endParaRPr lang="en-US"/>
          </a:p>
        </p:txBody>
      </p:sp>
      <p:pic>
        <p:nvPicPr>
          <p:cNvPr id="11" name="Picture 10" descr="A black and white icon with text&#10;&#10;Description automatically generated">
            <a:extLst>
              <a:ext uri="{FF2B5EF4-FFF2-40B4-BE49-F238E27FC236}">
                <a16:creationId xmlns:a16="http://schemas.microsoft.com/office/drawing/2014/main" id="{F9C18386-9B86-BB23-F3C7-480C5C1A38B0}"/>
              </a:ext>
            </a:extLst>
          </p:cNvPr>
          <p:cNvPicPr>
            <a:picLocks noChangeAspect="1"/>
          </p:cNvPicPr>
          <p:nvPr/>
        </p:nvPicPr>
        <p:blipFill>
          <a:blip r:embed="rId4"/>
          <a:stretch>
            <a:fillRect/>
          </a:stretch>
        </p:blipFill>
        <p:spPr>
          <a:xfrm>
            <a:off x="3277064" y="3367667"/>
            <a:ext cx="1119305" cy="1119305"/>
          </a:xfrm>
          <a:prstGeom prst="rect">
            <a:avLst/>
          </a:prstGeom>
        </p:spPr>
      </p:pic>
      <p:sp>
        <p:nvSpPr>
          <p:cNvPr id="12" name="TextBox 11">
            <a:extLst>
              <a:ext uri="{FF2B5EF4-FFF2-40B4-BE49-F238E27FC236}">
                <a16:creationId xmlns:a16="http://schemas.microsoft.com/office/drawing/2014/main" id="{5973426C-584B-B4CC-6858-D5CCE8667411}"/>
              </a:ext>
            </a:extLst>
          </p:cNvPr>
          <p:cNvSpPr txBox="1"/>
          <p:nvPr/>
        </p:nvSpPr>
        <p:spPr>
          <a:xfrm>
            <a:off x="2962041" y="4571998"/>
            <a:ext cx="1756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Duplicated Data</a:t>
            </a:r>
            <a:endParaRPr lang="en-US">
              <a:solidFill>
                <a:schemeClr val="bg2">
                  <a:lumMod val="90000"/>
                </a:schemeClr>
              </a:solidFill>
            </a:endParaRPr>
          </a:p>
        </p:txBody>
      </p:sp>
      <p:pic>
        <p:nvPicPr>
          <p:cNvPr id="13" name="Picture 12" descr="A close-up of a paper&#10;&#10;Description automatically generated">
            <a:extLst>
              <a:ext uri="{FF2B5EF4-FFF2-40B4-BE49-F238E27FC236}">
                <a16:creationId xmlns:a16="http://schemas.microsoft.com/office/drawing/2014/main" id="{D52A111A-61F0-B267-7DA2-2B3FDF8783E7}"/>
              </a:ext>
            </a:extLst>
          </p:cNvPr>
          <p:cNvPicPr>
            <a:picLocks noChangeAspect="1"/>
          </p:cNvPicPr>
          <p:nvPr/>
        </p:nvPicPr>
        <p:blipFill>
          <a:blip r:embed="rId5"/>
          <a:stretch>
            <a:fillRect/>
          </a:stretch>
        </p:blipFill>
        <p:spPr>
          <a:xfrm>
            <a:off x="5347009" y="3369061"/>
            <a:ext cx="1077487" cy="1116517"/>
          </a:xfrm>
          <a:prstGeom prst="rect">
            <a:avLst/>
          </a:prstGeom>
        </p:spPr>
      </p:pic>
      <p:sp>
        <p:nvSpPr>
          <p:cNvPr id="14" name="TextBox 13">
            <a:extLst>
              <a:ext uri="{FF2B5EF4-FFF2-40B4-BE49-F238E27FC236}">
                <a16:creationId xmlns:a16="http://schemas.microsoft.com/office/drawing/2014/main" id="{D0AE1CD7-7B57-A822-60FA-D96CF80F2589}"/>
              </a:ext>
            </a:extLst>
          </p:cNvPr>
          <p:cNvSpPr txBox="1"/>
          <p:nvPr/>
        </p:nvSpPr>
        <p:spPr>
          <a:xfrm>
            <a:off x="5011077" y="4537149"/>
            <a:ext cx="17563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Improperly formatted Data</a:t>
            </a:r>
            <a:endParaRPr lang="en-US">
              <a:solidFill>
                <a:schemeClr val="bg2">
                  <a:lumMod val="90000"/>
                </a:schemeClr>
              </a:solidFill>
            </a:endParaRPr>
          </a:p>
        </p:txBody>
      </p:sp>
      <p:pic>
        <p:nvPicPr>
          <p:cNvPr id="15" name="Picture 14" descr="A group of people with a cross&#10;&#10;Description automatically generated">
            <a:extLst>
              <a:ext uri="{FF2B5EF4-FFF2-40B4-BE49-F238E27FC236}">
                <a16:creationId xmlns:a16="http://schemas.microsoft.com/office/drawing/2014/main" id="{5DE8BB7B-8F28-C4EC-A3FB-248203F7FB4D}"/>
              </a:ext>
            </a:extLst>
          </p:cNvPr>
          <p:cNvPicPr>
            <a:picLocks noChangeAspect="1"/>
          </p:cNvPicPr>
          <p:nvPr/>
        </p:nvPicPr>
        <p:blipFill rotWithShape="1">
          <a:blip r:embed="rId6"/>
          <a:srcRect b="7311"/>
          <a:stretch/>
        </p:blipFill>
        <p:spPr>
          <a:xfrm>
            <a:off x="7320311" y="3370920"/>
            <a:ext cx="1110477" cy="1126909"/>
          </a:xfrm>
          <a:prstGeom prst="rect">
            <a:avLst/>
          </a:prstGeom>
        </p:spPr>
      </p:pic>
      <p:sp>
        <p:nvSpPr>
          <p:cNvPr id="16" name="TextBox 15">
            <a:extLst>
              <a:ext uri="{FF2B5EF4-FFF2-40B4-BE49-F238E27FC236}">
                <a16:creationId xmlns:a16="http://schemas.microsoft.com/office/drawing/2014/main" id="{C56EEDE3-2365-F685-D7F9-ED1DE8A561BA}"/>
              </a:ext>
            </a:extLst>
          </p:cNvPr>
          <p:cNvSpPr txBox="1"/>
          <p:nvPr/>
        </p:nvSpPr>
        <p:spPr>
          <a:xfrm>
            <a:off x="6997388" y="4571997"/>
            <a:ext cx="1756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Outlier Data</a:t>
            </a:r>
            <a:endParaRPr lang="en-US">
              <a:solidFill>
                <a:schemeClr val="bg2">
                  <a:lumMod val="90000"/>
                </a:schemeClr>
              </a:solidFill>
            </a:endParaRPr>
          </a:p>
        </p:txBody>
      </p:sp>
    </p:spTree>
    <p:extLst>
      <p:ext uri="{BB962C8B-B14F-4D97-AF65-F5344CB8AC3E}">
        <p14:creationId xmlns:p14="http://schemas.microsoft.com/office/powerpoint/2010/main" val="374987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6D55-7C52-621E-224D-D0E290A10A8D}"/>
              </a:ext>
            </a:extLst>
          </p:cNvPr>
          <p:cNvSpPr>
            <a:spLocks noGrp="1"/>
          </p:cNvSpPr>
          <p:nvPr>
            <p:ph type="title"/>
          </p:nvPr>
        </p:nvSpPr>
        <p:spPr/>
        <p:txBody>
          <a:bodyPr/>
          <a:lstStyle/>
          <a:p>
            <a:r>
              <a:rPr lang="en-US"/>
              <a:t>Result</a:t>
            </a:r>
          </a:p>
        </p:txBody>
      </p:sp>
      <p:pic>
        <p:nvPicPr>
          <p:cNvPr id="4" name="Picture 3" descr="A blue circular object with a broom on it&#10;&#10;Description automatically generated">
            <a:extLst>
              <a:ext uri="{FF2B5EF4-FFF2-40B4-BE49-F238E27FC236}">
                <a16:creationId xmlns:a16="http://schemas.microsoft.com/office/drawing/2014/main" id="{B261093B-2102-953B-B99D-0988BBFDBF53}"/>
              </a:ext>
            </a:extLst>
          </p:cNvPr>
          <p:cNvPicPr>
            <a:picLocks noChangeAspect="1"/>
          </p:cNvPicPr>
          <p:nvPr/>
        </p:nvPicPr>
        <p:blipFill>
          <a:blip r:embed="rId2"/>
          <a:stretch>
            <a:fillRect/>
          </a:stretch>
        </p:blipFill>
        <p:spPr>
          <a:xfrm>
            <a:off x="8030272" y="4050681"/>
            <a:ext cx="1007792" cy="1007792"/>
          </a:xfrm>
          <a:prstGeom prst="rect">
            <a:avLst/>
          </a:prstGeom>
        </p:spPr>
      </p:pic>
      <p:sp>
        <p:nvSpPr>
          <p:cNvPr id="5" name="TextBox 4">
            <a:extLst>
              <a:ext uri="{FF2B5EF4-FFF2-40B4-BE49-F238E27FC236}">
                <a16:creationId xmlns:a16="http://schemas.microsoft.com/office/drawing/2014/main" id="{99004335-87DB-1D5F-A260-D13A29620BA3}"/>
              </a:ext>
            </a:extLst>
          </p:cNvPr>
          <p:cNvSpPr txBox="1"/>
          <p:nvPr/>
        </p:nvSpPr>
        <p:spPr>
          <a:xfrm>
            <a:off x="1478786" y="3896792"/>
            <a:ext cx="63422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2">
                    <a:lumMod val="90000"/>
                  </a:schemeClr>
                </a:solidFill>
                <a:latin typeface="Calibri"/>
              </a:rPr>
              <a:t>No missing, outlier, duplicated and incorrected formatted data in our case!</a:t>
            </a:r>
          </a:p>
        </p:txBody>
      </p:sp>
      <p:graphicFrame>
        <p:nvGraphicFramePr>
          <p:cNvPr id="6" name="Table 5">
            <a:extLst>
              <a:ext uri="{FF2B5EF4-FFF2-40B4-BE49-F238E27FC236}">
                <a16:creationId xmlns:a16="http://schemas.microsoft.com/office/drawing/2014/main" id="{F621C7E1-61ED-1E94-DD1B-67D99085EA66}"/>
              </a:ext>
            </a:extLst>
          </p:cNvPr>
          <p:cNvGraphicFramePr>
            <a:graphicFrameLocks noGrp="1"/>
          </p:cNvGraphicFramePr>
          <p:nvPr>
            <p:extLst>
              <p:ext uri="{D42A27DB-BD31-4B8C-83A1-F6EECF244321}">
                <p14:modId xmlns:p14="http://schemas.microsoft.com/office/powerpoint/2010/main" val="1688808944"/>
              </p:ext>
            </p:extLst>
          </p:nvPr>
        </p:nvGraphicFramePr>
        <p:xfrm>
          <a:off x="1119577" y="1391220"/>
          <a:ext cx="6904845" cy="2132076"/>
        </p:xfrm>
        <a:graphic>
          <a:graphicData uri="http://schemas.openxmlformats.org/drawingml/2006/table">
            <a:tbl>
              <a:tblPr firstRow="1" bandRow="1">
                <a:tableStyleId>{4DC56B53-A227-4F67-B31D-D1FA5310C8E8}</a:tableStyleId>
              </a:tblPr>
              <a:tblGrid>
                <a:gridCol w="633466">
                  <a:extLst>
                    <a:ext uri="{9D8B030D-6E8A-4147-A177-3AD203B41FA5}">
                      <a16:colId xmlns:a16="http://schemas.microsoft.com/office/drawing/2014/main" val="2506217218"/>
                    </a:ext>
                  </a:extLst>
                </a:gridCol>
                <a:gridCol w="954533">
                  <a:extLst>
                    <a:ext uri="{9D8B030D-6E8A-4147-A177-3AD203B41FA5}">
                      <a16:colId xmlns:a16="http://schemas.microsoft.com/office/drawing/2014/main" val="800173781"/>
                    </a:ext>
                  </a:extLst>
                </a:gridCol>
                <a:gridCol w="1041311">
                  <a:extLst>
                    <a:ext uri="{9D8B030D-6E8A-4147-A177-3AD203B41FA5}">
                      <a16:colId xmlns:a16="http://schemas.microsoft.com/office/drawing/2014/main" val="2810196304"/>
                    </a:ext>
                  </a:extLst>
                </a:gridCol>
                <a:gridCol w="676042">
                  <a:extLst>
                    <a:ext uri="{9D8B030D-6E8A-4147-A177-3AD203B41FA5}">
                      <a16:colId xmlns:a16="http://schemas.microsoft.com/office/drawing/2014/main" val="1988946247"/>
                    </a:ext>
                  </a:extLst>
                </a:gridCol>
                <a:gridCol w="1967130">
                  <a:extLst>
                    <a:ext uri="{9D8B030D-6E8A-4147-A177-3AD203B41FA5}">
                      <a16:colId xmlns:a16="http://schemas.microsoft.com/office/drawing/2014/main" val="1844549180"/>
                    </a:ext>
                  </a:extLst>
                </a:gridCol>
                <a:gridCol w="1632363">
                  <a:extLst>
                    <a:ext uri="{9D8B030D-6E8A-4147-A177-3AD203B41FA5}">
                      <a16:colId xmlns:a16="http://schemas.microsoft.com/office/drawing/2014/main" val="1926614550"/>
                    </a:ext>
                  </a:extLst>
                </a:gridCol>
              </a:tblGrid>
              <a:tr h="400737">
                <a:tc>
                  <a:txBody>
                    <a:bodyPr/>
                    <a:lstStyle/>
                    <a:p>
                      <a:endParaRPr lang="en-US"/>
                    </a:p>
                  </a:txBody>
                  <a:tcPr>
                    <a:solidFill>
                      <a:srgbClr val="05B2FB"/>
                    </a:solidFill>
                  </a:tcPr>
                </a:tc>
                <a:tc>
                  <a:txBody>
                    <a:bodyPr/>
                    <a:lstStyle/>
                    <a:p>
                      <a:pPr algn="ctr"/>
                      <a:r>
                        <a:rPr lang="en-US" sz="1200">
                          <a:solidFill>
                            <a:schemeClr val="tx1"/>
                          </a:solidFill>
                          <a:latin typeface="Calibri"/>
                        </a:rPr>
                        <a:t>JoiningYear</a:t>
                      </a:r>
                      <a:endParaRPr lang="en-US" sz="1200" err="1">
                        <a:solidFill>
                          <a:schemeClr val="tx1"/>
                        </a:solidFill>
                        <a:latin typeface="Calibri"/>
                      </a:endParaRPr>
                    </a:p>
                  </a:txBody>
                  <a:tcPr>
                    <a:solidFill>
                      <a:srgbClr val="05B2FB"/>
                    </a:solidFill>
                  </a:tcPr>
                </a:tc>
                <a:tc>
                  <a:txBody>
                    <a:bodyPr/>
                    <a:lstStyle/>
                    <a:p>
                      <a:pPr algn="ctr"/>
                      <a:r>
                        <a:rPr lang="en-US" sz="1200">
                          <a:solidFill>
                            <a:schemeClr val="tx1"/>
                          </a:solidFill>
                          <a:latin typeface="Calibri"/>
                        </a:rPr>
                        <a:t>PaymentTier</a:t>
                      </a:r>
                      <a:endParaRPr lang="en-US" sz="1200" err="1">
                        <a:solidFill>
                          <a:schemeClr val="tx1"/>
                        </a:solidFill>
                        <a:latin typeface="Calibri"/>
                      </a:endParaRPr>
                    </a:p>
                  </a:txBody>
                  <a:tcPr>
                    <a:solidFill>
                      <a:srgbClr val="05B2FB"/>
                    </a:solidFill>
                  </a:tcPr>
                </a:tc>
                <a:tc>
                  <a:txBody>
                    <a:bodyPr/>
                    <a:lstStyle/>
                    <a:p>
                      <a:pPr algn="ctr"/>
                      <a:r>
                        <a:rPr lang="en-US" sz="1200">
                          <a:solidFill>
                            <a:schemeClr val="tx1"/>
                          </a:solidFill>
                          <a:latin typeface="Calibri"/>
                        </a:rPr>
                        <a:t>Age</a:t>
                      </a:r>
                    </a:p>
                  </a:txBody>
                  <a:tcPr>
                    <a:solidFill>
                      <a:srgbClr val="05B2FB"/>
                    </a:solidFill>
                  </a:tcPr>
                </a:tc>
                <a:tc>
                  <a:txBody>
                    <a:bodyPr/>
                    <a:lstStyle/>
                    <a:p>
                      <a:pPr algn="ctr"/>
                      <a:r>
                        <a:rPr lang="en-US" sz="1200">
                          <a:solidFill>
                            <a:schemeClr val="tx1"/>
                          </a:solidFill>
                          <a:latin typeface="Calibri"/>
                        </a:rPr>
                        <a:t>ExperienceInCurrentDomain</a:t>
                      </a:r>
                      <a:endParaRPr lang="en-US" sz="1200" err="1">
                        <a:solidFill>
                          <a:schemeClr val="tx1"/>
                        </a:solidFill>
                        <a:latin typeface="Calibri"/>
                      </a:endParaRPr>
                    </a:p>
                  </a:txBody>
                  <a:tcPr>
                    <a:solidFill>
                      <a:srgbClr val="05B2FB"/>
                    </a:solidFill>
                  </a:tcPr>
                </a:tc>
                <a:tc>
                  <a:txBody>
                    <a:bodyPr/>
                    <a:lstStyle/>
                    <a:p>
                      <a:pPr lvl="0" algn="ctr">
                        <a:buNone/>
                      </a:pPr>
                      <a:r>
                        <a:rPr lang="en-US" sz="1200" b="0" i="0" u="none" strike="noStrike" noProof="0">
                          <a:solidFill>
                            <a:schemeClr val="tx1"/>
                          </a:solidFill>
                          <a:latin typeface="Calibri"/>
                        </a:rPr>
                        <a:t>LeaveOrNot</a:t>
                      </a:r>
                      <a:endParaRPr lang="en-US" sz="1200" err="1">
                        <a:solidFill>
                          <a:schemeClr val="tx1"/>
                        </a:solidFill>
                        <a:latin typeface="Calibri"/>
                      </a:endParaRPr>
                    </a:p>
                  </a:txBody>
                  <a:tcPr>
                    <a:solidFill>
                      <a:srgbClr val="05B2FB"/>
                    </a:solidFill>
                  </a:tcPr>
                </a:tc>
                <a:extLst>
                  <a:ext uri="{0D108BD9-81ED-4DB2-BD59-A6C34878D82A}">
                    <a16:rowId xmlns:a16="http://schemas.microsoft.com/office/drawing/2014/main" val="3024579456"/>
                  </a:ext>
                </a:extLst>
              </a:tr>
              <a:tr h="250902">
                <a:tc>
                  <a:txBody>
                    <a:bodyPr/>
                    <a:lstStyle/>
                    <a:p>
                      <a:r>
                        <a:rPr lang="en-US" sz="1000" b="1">
                          <a:solidFill>
                            <a:schemeClr val="tx1"/>
                          </a:solidFill>
                          <a:latin typeface="Calibri"/>
                        </a:rPr>
                        <a:t>count</a:t>
                      </a:r>
                    </a:p>
                  </a:txBody>
                  <a:tcPr>
                    <a:solidFill>
                      <a:srgbClr val="05B2FB"/>
                    </a:solidFill>
                  </a:tcPr>
                </a:tc>
                <a:tc>
                  <a:txBody>
                    <a:bodyPr/>
                    <a:lstStyle/>
                    <a:p>
                      <a:r>
                        <a:rPr lang="en-US" sz="1000">
                          <a:solidFill>
                            <a:schemeClr val="bg1"/>
                          </a:solidFill>
                        </a:rPr>
                        <a:t>4653</a:t>
                      </a:r>
                    </a:p>
                  </a:txBody>
                  <a:tcPr>
                    <a:solidFill>
                      <a:schemeClr val="tx1">
                        <a:lumMod val="95000"/>
                      </a:schemeClr>
                    </a:solidFill>
                  </a:tcPr>
                </a:tc>
                <a:tc>
                  <a:txBody>
                    <a:bodyPr/>
                    <a:lstStyle/>
                    <a:p>
                      <a:r>
                        <a:rPr lang="en-US" sz="1000">
                          <a:solidFill>
                            <a:schemeClr val="bg1"/>
                          </a:solidFill>
                        </a:rPr>
                        <a:t>4653</a:t>
                      </a:r>
                    </a:p>
                  </a:txBody>
                  <a:tcPr>
                    <a:solidFill>
                      <a:schemeClr val="tx1">
                        <a:lumMod val="95000"/>
                      </a:schemeClr>
                    </a:solidFill>
                  </a:tcPr>
                </a:tc>
                <a:tc>
                  <a:txBody>
                    <a:bodyPr/>
                    <a:lstStyle/>
                    <a:p>
                      <a:r>
                        <a:rPr lang="en-US" sz="1000">
                          <a:solidFill>
                            <a:schemeClr val="bg1"/>
                          </a:solidFill>
                        </a:rPr>
                        <a:t>4653</a:t>
                      </a:r>
                    </a:p>
                  </a:txBody>
                  <a:tcPr>
                    <a:solidFill>
                      <a:schemeClr val="tx1">
                        <a:lumMod val="95000"/>
                      </a:schemeClr>
                    </a:solidFill>
                  </a:tcPr>
                </a:tc>
                <a:tc>
                  <a:txBody>
                    <a:bodyPr/>
                    <a:lstStyle/>
                    <a:p>
                      <a:r>
                        <a:rPr lang="en-US" sz="1000">
                          <a:solidFill>
                            <a:schemeClr val="bg1"/>
                          </a:solidFill>
                        </a:rPr>
                        <a:t>4653</a:t>
                      </a:r>
                    </a:p>
                  </a:txBody>
                  <a:tcPr>
                    <a:solidFill>
                      <a:schemeClr val="tx1">
                        <a:lumMod val="95000"/>
                      </a:schemeClr>
                    </a:solidFill>
                  </a:tcPr>
                </a:tc>
                <a:tc>
                  <a:txBody>
                    <a:bodyPr/>
                    <a:lstStyle/>
                    <a:p>
                      <a:pPr lvl="0">
                        <a:buNone/>
                      </a:pPr>
                      <a:r>
                        <a:rPr lang="en-US" sz="1000">
                          <a:solidFill>
                            <a:schemeClr val="bg1"/>
                          </a:solidFill>
                        </a:rPr>
                        <a:t>4653</a:t>
                      </a:r>
                    </a:p>
                  </a:txBody>
                  <a:tcPr>
                    <a:solidFill>
                      <a:schemeClr val="tx1">
                        <a:lumMod val="95000"/>
                      </a:schemeClr>
                    </a:solidFill>
                  </a:tcPr>
                </a:tc>
                <a:extLst>
                  <a:ext uri="{0D108BD9-81ED-4DB2-BD59-A6C34878D82A}">
                    <a16:rowId xmlns:a16="http://schemas.microsoft.com/office/drawing/2014/main" val="102644440"/>
                  </a:ext>
                </a:extLst>
              </a:tr>
              <a:tr h="250902">
                <a:tc>
                  <a:txBody>
                    <a:bodyPr/>
                    <a:lstStyle/>
                    <a:p>
                      <a:r>
                        <a:rPr lang="en-US" sz="1000" b="1">
                          <a:solidFill>
                            <a:schemeClr val="tx1"/>
                          </a:solidFill>
                          <a:latin typeface="Calibri"/>
                        </a:rPr>
                        <a:t>Mean</a:t>
                      </a:r>
                    </a:p>
                  </a:txBody>
                  <a:tcPr>
                    <a:solidFill>
                      <a:srgbClr val="05B2FB"/>
                    </a:solidFill>
                  </a:tcPr>
                </a:tc>
                <a:tc>
                  <a:txBody>
                    <a:bodyPr/>
                    <a:lstStyle/>
                    <a:p>
                      <a:r>
                        <a:rPr lang="en-US" sz="1000">
                          <a:solidFill>
                            <a:schemeClr val="bg1"/>
                          </a:solidFill>
                        </a:rPr>
                        <a:t>2015.0630</a:t>
                      </a:r>
                    </a:p>
                  </a:txBody>
                  <a:tcPr>
                    <a:solidFill>
                      <a:schemeClr val="tx1">
                        <a:lumMod val="85000"/>
                      </a:schemeClr>
                    </a:solidFill>
                  </a:tcPr>
                </a:tc>
                <a:tc>
                  <a:txBody>
                    <a:bodyPr/>
                    <a:lstStyle/>
                    <a:p>
                      <a:r>
                        <a:rPr lang="en-US" sz="1000">
                          <a:solidFill>
                            <a:schemeClr val="bg1"/>
                          </a:solidFill>
                        </a:rPr>
                        <a:t>2.6983</a:t>
                      </a:r>
                    </a:p>
                  </a:txBody>
                  <a:tcPr>
                    <a:solidFill>
                      <a:schemeClr val="tx1">
                        <a:lumMod val="85000"/>
                      </a:schemeClr>
                    </a:solidFill>
                  </a:tcPr>
                </a:tc>
                <a:tc>
                  <a:txBody>
                    <a:bodyPr/>
                    <a:lstStyle/>
                    <a:p>
                      <a:r>
                        <a:rPr lang="en-US" sz="1000">
                          <a:solidFill>
                            <a:schemeClr val="bg1"/>
                          </a:solidFill>
                        </a:rPr>
                        <a:t>29.3933</a:t>
                      </a:r>
                    </a:p>
                  </a:txBody>
                  <a:tcPr>
                    <a:solidFill>
                      <a:schemeClr val="tx1">
                        <a:lumMod val="85000"/>
                      </a:schemeClr>
                    </a:solidFill>
                  </a:tcPr>
                </a:tc>
                <a:tc>
                  <a:txBody>
                    <a:bodyPr/>
                    <a:lstStyle/>
                    <a:p>
                      <a:r>
                        <a:rPr lang="en-US" sz="1000">
                          <a:solidFill>
                            <a:schemeClr val="bg1"/>
                          </a:solidFill>
                        </a:rPr>
                        <a:t>2.9057</a:t>
                      </a:r>
                    </a:p>
                  </a:txBody>
                  <a:tcPr>
                    <a:solidFill>
                      <a:schemeClr val="tx1">
                        <a:lumMod val="85000"/>
                      </a:schemeClr>
                    </a:solidFill>
                  </a:tcPr>
                </a:tc>
                <a:tc>
                  <a:txBody>
                    <a:bodyPr/>
                    <a:lstStyle/>
                    <a:p>
                      <a:pPr lvl="0">
                        <a:buNone/>
                      </a:pPr>
                      <a:r>
                        <a:rPr lang="en-US" sz="1000">
                          <a:solidFill>
                            <a:schemeClr val="bg1"/>
                          </a:solidFill>
                        </a:rPr>
                        <a:t>0.3439</a:t>
                      </a:r>
                    </a:p>
                  </a:txBody>
                  <a:tcPr>
                    <a:solidFill>
                      <a:schemeClr val="tx1">
                        <a:lumMod val="85000"/>
                      </a:schemeClr>
                    </a:solidFill>
                  </a:tcPr>
                </a:tc>
                <a:extLst>
                  <a:ext uri="{0D108BD9-81ED-4DB2-BD59-A6C34878D82A}">
                    <a16:rowId xmlns:a16="http://schemas.microsoft.com/office/drawing/2014/main" val="3524291350"/>
                  </a:ext>
                </a:extLst>
              </a:tr>
              <a:tr h="409845">
                <a:tc>
                  <a:txBody>
                    <a:bodyPr/>
                    <a:lstStyle/>
                    <a:p>
                      <a:r>
                        <a:rPr lang="en-US" sz="1000" b="1">
                          <a:solidFill>
                            <a:schemeClr val="tx1"/>
                          </a:solidFill>
                          <a:latin typeface="Calibri"/>
                        </a:rPr>
                        <a:t>SD</a:t>
                      </a:r>
                    </a:p>
                  </a:txBody>
                  <a:tcPr>
                    <a:solidFill>
                      <a:srgbClr val="05B2FB"/>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sym typeface="Arial"/>
                        </a:rPr>
                        <a:t>1.8634</a:t>
                      </a: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sym typeface="Arial"/>
                        </a:rPr>
                        <a:t>0.5614</a:t>
                      </a: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sym typeface="Arial"/>
                        </a:rPr>
                        <a:t>4.8261</a:t>
                      </a: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sym typeface="Arial"/>
                        </a:rPr>
                        <a:t>1.5582</a:t>
                      </a:r>
                    </a:p>
                  </a:txBody>
                  <a:tcPr>
                    <a:solidFill>
                      <a:schemeClr val="tx1">
                        <a:lumMod val="95000"/>
                      </a:schemeClr>
                    </a:solidFill>
                  </a:tcPr>
                </a:tc>
                <a:tc>
                  <a:txBody>
                    <a:bodyPr/>
                    <a:lstStyle/>
                    <a:p>
                      <a:pPr marR="0" lvl="0" algn="l" rtl="0">
                        <a:lnSpc>
                          <a:spcPct val="100000"/>
                        </a:lnSpc>
                        <a:spcBef>
                          <a:spcPts val="0"/>
                        </a:spcBef>
                        <a:spcAft>
                          <a:spcPts val="0"/>
                        </a:spcAft>
                        <a:buClr>
                          <a:srgbClr val="000000"/>
                        </a:buClr>
                        <a:buFont typeface="Arial"/>
                        <a:buNone/>
                      </a:pPr>
                      <a:r>
                        <a:rPr lang="en-US" sz="1000" b="0" i="0" u="none" strike="noStrike" cap="none">
                          <a:solidFill>
                            <a:schemeClr val="bg1"/>
                          </a:solidFill>
                          <a:latin typeface="Arial"/>
                          <a:cs typeface="Arial"/>
                          <a:sym typeface="Arial"/>
                        </a:rPr>
                        <a:t>0.4750</a:t>
                      </a:r>
                    </a:p>
                  </a:txBody>
                  <a:tcPr>
                    <a:solidFill>
                      <a:schemeClr val="tx1">
                        <a:lumMod val="95000"/>
                      </a:schemeClr>
                    </a:solidFill>
                  </a:tcPr>
                </a:tc>
                <a:extLst>
                  <a:ext uri="{0D108BD9-81ED-4DB2-BD59-A6C34878D82A}">
                    <a16:rowId xmlns:a16="http://schemas.microsoft.com/office/drawing/2014/main" val="740542366"/>
                  </a:ext>
                </a:extLst>
              </a:tr>
              <a:tr h="409845">
                <a:tc>
                  <a:txBody>
                    <a:bodyPr/>
                    <a:lstStyle/>
                    <a:p>
                      <a:r>
                        <a:rPr lang="en-US" sz="1000" b="1">
                          <a:solidFill>
                            <a:schemeClr val="tx1"/>
                          </a:solidFill>
                          <a:latin typeface="Calibri"/>
                        </a:rPr>
                        <a:t>Min</a:t>
                      </a:r>
                    </a:p>
                  </a:txBody>
                  <a:tcPr>
                    <a:solidFill>
                      <a:srgbClr val="05B2FB"/>
                    </a:solidFill>
                  </a:tcPr>
                </a:tc>
                <a:tc>
                  <a:txBody>
                    <a:bodyPr/>
                    <a:lstStyle/>
                    <a:p>
                      <a:r>
                        <a:rPr lang="en-US" sz="1000" b="0" i="0" u="none" strike="noStrike" cap="none">
                          <a:solidFill>
                            <a:schemeClr val="bg1"/>
                          </a:solidFill>
                          <a:latin typeface="Arial"/>
                          <a:cs typeface="Arial"/>
                          <a:sym typeface="Arial"/>
                        </a:rPr>
                        <a:t>2012</a:t>
                      </a:r>
                    </a:p>
                  </a:txBody>
                  <a:tcPr>
                    <a:solidFill>
                      <a:schemeClr val="tx1">
                        <a:lumMod val="85000"/>
                      </a:schemeClr>
                    </a:solidFill>
                  </a:tcPr>
                </a:tc>
                <a:tc>
                  <a:txBody>
                    <a:bodyPr/>
                    <a:lstStyle/>
                    <a:p>
                      <a:r>
                        <a:rPr lang="en-US" sz="1000" b="0" i="0" u="none" strike="noStrike" cap="none">
                          <a:solidFill>
                            <a:schemeClr val="bg1"/>
                          </a:solidFill>
                          <a:latin typeface="Arial"/>
                          <a:cs typeface="Arial"/>
                          <a:sym typeface="Arial"/>
                        </a:rPr>
                        <a:t>1</a:t>
                      </a:r>
                    </a:p>
                  </a:txBody>
                  <a:tcPr>
                    <a:solidFill>
                      <a:schemeClr val="tx1">
                        <a:lumMod val="85000"/>
                      </a:schemeClr>
                    </a:solidFill>
                  </a:tcPr>
                </a:tc>
                <a:tc>
                  <a:txBody>
                    <a:bodyPr/>
                    <a:lstStyle/>
                    <a:p>
                      <a:r>
                        <a:rPr lang="en-US" sz="1000" b="0" i="0" u="none" strike="noStrike" cap="none">
                          <a:solidFill>
                            <a:schemeClr val="bg1"/>
                          </a:solidFill>
                          <a:latin typeface="Arial"/>
                          <a:cs typeface="Arial"/>
                          <a:sym typeface="Arial"/>
                        </a:rPr>
                        <a:t>22</a:t>
                      </a:r>
                    </a:p>
                  </a:txBody>
                  <a:tcPr>
                    <a:solidFill>
                      <a:schemeClr val="tx1">
                        <a:lumMod val="85000"/>
                      </a:schemeClr>
                    </a:solidFill>
                  </a:tcPr>
                </a:tc>
                <a:tc>
                  <a:txBody>
                    <a:bodyPr/>
                    <a:lstStyle/>
                    <a:p>
                      <a:r>
                        <a:rPr lang="en-US" sz="1000" b="0" i="0" u="none" strike="noStrike" cap="none">
                          <a:solidFill>
                            <a:schemeClr val="bg1"/>
                          </a:solidFill>
                          <a:latin typeface="Arial"/>
                          <a:cs typeface="Arial"/>
                          <a:sym typeface="Arial"/>
                        </a:rPr>
                        <a:t>0</a:t>
                      </a:r>
                    </a:p>
                  </a:txBody>
                  <a:tcPr>
                    <a:solidFill>
                      <a:schemeClr val="tx1">
                        <a:lumMod val="85000"/>
                      </a:schemeClr>
                    </a:solidFill>
                  </a:tcPr>
                </a:tc>
                <a:tc>
                  <a:txBody>
                    <a:bodyPr/>
                    <a:lstStyle/>
                    <a:p>
                      <a:pPr lvl="0">
                        <a:buNone/>
                      </a:pPr>
                      <a:r>
                        <a:rPr lang="en-US" sz="1000" b="0" i="0" u="none" strike="noStrike" cap="none">
                          <a:solidFill>
                            <a:schemeClr val="bg1"/>
                          </a:solidFill>
                          <a:latin typeface="Arial"/>
                          <a:cs typeface="Arial"/>
                          <a:sym typeface="Arial"/>
                        </a:rPr>
                        <a:t>0</a:t>
                      </a:r>
                    </a:p>
                  </a:txBody>
                  <a:tcPr>
                    <a:solidFill>
                      <a:schemeClr val="tx1">
                        <a:lumMod val="85000"/>
                      </a:schemeClr>
                    </a:solidFill>
                  </a:tcPr>
                </a:tc>
                <a:extLst>
                  <a:ext uri="{0D108BD9-81ED-4DB2-BD59-A6C34878D82A}">
                    <a16:rowId xmlns:a16="http://schemas.microsoft.com/office/drawing/2014/main" val="3993653918"/>
                  </a:ext>
                </a:extLst>
              </a:tr>
              <a:tr h="409845">
                <a:tc>
                  <a:txBody>
                    <a:bodyPr/>
                    <a:lstStyle/>
                    <a:p>
                      <a:pPr lvl="0">
                        <a:buNone/>
                      </a:pPr>
                      <a:r>
                        <a:rPr lang="en-US" sz="1000" b="1">
                          <a:solidFill>
                            <a:schemeClr val="tx1"/>
                          </a:solidFill>
                          <a:latin typeface="Calibri"/>
                        </a:rPr>
                        <a:t>Max</a:t>
                      </a:r>
                    </a:p>
                  </a:txBody>
                  <a:tcPr>
                    <a:solidFill>
                      <a:srgbClr val="05B2FB"/>
                    </a:solidFill>
                  </a:tcPr>
                </a:tc>
                <a:tc>
                  <a:txBody>
                    <a:bodyPr/>
                    <a:lstStyle/>
                    <a:p>
                      <a:pPr lvl="0">
                        <a:buNone/>
                      </a:pPr>
                      <a:r>
                        <a:rPr lang="en-US" sz="1000" b="0" i="0" u="none" strike="noStrike" cap="none">
                          <a:solidFill>
                            <a:schemeClr val="bg1"/>
                          </a:solidFill>
                          <a:latin typeface="Arial"/>
                          <a:cs typeface="Arial"/>
                          <a:sym typeface="Arial"/>
                        </a:rPr>
                        <a:t>2018</a:t>
                      </a: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sym typeface="Arial"/>
                        </a:rPr>
                        <a:t>3</a:t>
                      </a: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sym typeface="Arial"/>
                        </a:rPr>
                        <a:t>41</a:t>
                      </a: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sym typeface="Arial"/>
                        </a:rPr>
                        <a:t>7</a:t>
                      </a: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sym typeface="Arial"/>
                        </a:rPr>
                        <a:t>1</a:t>
                      </a:r>
                    </a:p>
                  </a:txBody>
                  <a:tcPr>
                    <a:solidFill>
                      <a:schemeClr val="tx1">
                        <a:lumMod val="95000"/>
                      </a:schemeClr>
                    </a:solidFill>
                  </a:tcPr>
                </a:tc>
                <a:extLst>
                  <a:ext uri="{0D108BD9-81ED-4DB2-BD59-A6C34878D82A}">
                    <a16:rowId xmlns:a16="http://schemas.microsoft.com/office/drawing/2014/main" val="3640024004"/>
                  </a:ext>
                </a:extLst>
              </a:tr>
            </a:tbl>
          </a:graphicData>
        </a:graphic>
      </p:graphicFrame>
      <p:sp>
        <p:nvSpPr>
          <p:cNvPr id="3" name="TextBox 2">
            <a:extLst>
              <a:ext uri="{FF2B5EF4-FFF2-40B4-BE49-F238E27FC236}">
                <a16:creationId xmlns:a16="http://schemas.microsoft.com/office/drawing/2014/main" id="{E04A6918-5A7B-9EF8-8929-F685FAB584BA}"/>
              </a:ext>
            </a:extLst>
          </p:cNvPr>
          <p:cNvSpPr txBox="1"/>
          <p:nvPr/>
        </p:nvSpPr>
        <p:spPr>
          <a:xfrm>
            <a:off x="1471816" y="4287084"/>
            <a:ext cx="6342256"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C000"/>
                </a:solidFill>
                <a:latin typeface="Zen Dots"/>
              </a:rPr>
              <a:t>Data Size: 4653</a:t>
            </a:r>
            <a:endParaRPr lang="en-US">
              <a:solidFill>
                <a:srgbClr val="FFC000"/>
              </a:solidFill>
            </a:endParaRPr>
          </a:p>
        </p:txBody>
      </p:sp>
    </p:spTree>
    <p:extLst>
      <p:ext uri="{BB962C8B-B14F-4D97-AF65-F5344CB8AC3E}">
        <p14:creationId xmlns:p14="http://schemas.microsoft.com/office/powerpoint/2010/main" val="256291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D532-0A45-9D22-8776-95B1F112BB2E}"/>
              </a:ext>
            </a:extLst>
          </p:cNvPr>
          <p:cNvSpPr>
            <a:spLocks noGrp="1"/>
          </p:cNvSpPr>
          <p:nvPr>
            <p:ph type="title"/>
          </p:nvPr>
        </p:nvSpPr>
        <p:spPr/>
        <p:txBody>
          <a:bodyPr/>
          <a:lstStyle/>
          <a:p>
            <a:r>
              <a:rPr lang="en-US"/>
              <a:t>Data Preprocessing </a:t>
            </a:r>
          </a:p>
        </p:txBody>
      </p:sp>
      <p:sp>
        <p:nvSpPr>
          <p:cNvPr id="7" name="TextBox 6">
            <a:extLst>
              <a:ext uri="{FF2B5EF4-FFF2-40B4-BE49-F238E27FC236}">
                <a16:creationId xmlns:a16="http://schemas.microsoft.com/office/drawing/2014/main" id="{6046C86B-5BF9-8C39-45F6-485489B53A7E}"/>
              </a:ext>
            </a:extLst>
          </p:cNvPr>
          <p:cNvSpPr txBox="1"/>
          <p:nvPr/>
        </p:nvSpPr>
        <p:spPr>
          <a:xfrm>
            <a:off x="4613817" y="1491475"/>
            <a:ext cx="38541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2">
                    <a:lumMod val="90000"/>
                  </a:schemeClr>
                </a:solidFill>
                <a:latin typeface="Calibri"/>
              </a:rPr>
              <a:t>Data preprocessing is the process of transforming cleaned data into an ideal format for deeper analysis and machine learning. </a:t>
            </a:r>
          </a:p>
        </p:txBody>
      </p:sp>
      <p:sp>
        <p:nvSpPr>
          <p:cNvPr id="10" name="TextBox 9">
            <a:extLst>
              <a:ext uri="{FF2B5EF4-FFF2-40B4-BE49-F238E27FC236}">
                <a16:creationId xmlns:a16="http://schemas.microsoft.com/office/drawing/2014/main" id="{08A9608E-9953-297A-F75D-7E6FEF9D53D3}"/>
              </a:ext>
            </a:extLst>
          </p:cNvPr>
          <p:cNvSpPr txBox="1"/>
          <p:nvPr/>
        </p:nvSpPr>
        <p:spPr>
          <a:xfrm>
            <a:off x="1839951" y="4627755"/>
            <a:ext cx="1756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Encoding</a:t>
            </a:r>
            <a:endParaRPr lang="en-US"/>
          </a:p>
        </p:txBody>
      </p:sp>
      <p:sp>
        <p:nvSpPr>
          <p:cNvPr id="12" name="TextBox 11">
            <a:extLst>
              <a:ext uri="{FF2B5EF4-FFF2-40B4-BE49-F238E27FC236}">
                <a16:creationId xmlns:a16="http://schemas.microsoft.com/office/drawing/2014/main" id="{5973426C-584B-B4CC-6858-D5CCE8667411}"/>
              </a:ext>
            </a:extLst>
          </p:cNvPr>
          <p:cNvSpPr txBox="1"/>
          <p:nvPr/>
        </p:nvSpPr>
        <p:spPr>
          <a:xfrm>
            <a:off x="5882266" y="4627754"/>
            <a:ext cx="1756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solidFill>
                  <a:schemeClr val="bg2">
                    <a:lumMod val="90000"/>
                  </a:schemeClr>
                </a:solidFill>
                <a:latin typeface="Calibri"/>
              </a:rPr>
              <a:t>Data Splitting</a:t>
            </a:r>
          </a:p>
        </p:txBody>
      </p:sp>
      <p:pic>
        <p:nvPicPr>
          <p:cNvPr id="3" name="Picture 2" descr="A funnel with icons and arrows&#10;&#10;Description automatically generated">
            <a:extLst>
              <a:ext uri="{FF2B5EF4-FFF2-40B4-BE49-F238E27FC236}">
                <a16:creationId xmlns:a16="http://schemas.microsoft.com/office/drawing/2014/main" id="{81F54AA0-B284-851D-4950-3709CE3ABBC3}"/>
              </a:ext>
            </a:extLst>
          </p:cNvPr>
          <p:cNvPicPr>
            <a:picLocks noChangeAspect="1"/>
          </p:cNvPicPr>
          <p:nvPr/>
        </p:nvPicPr>
        <p:blipFill>
          <a:blip r:embed="rId2"/>
          <a:stretch>
            <a:fillRect/>
          </a:stretch>
        </p:blipFill>
        <p:spPr>
          <a:xfrm>
            <a:off x="1423175" y="1120649"/>
            <a:ext cx="2171701" cy="1933443"/>
          </a:xfrm>
          <a:prstGeom prst="rect">
            <a:avLst/>
          </a:prstGeom>
        </p:spPr>
      </p:pic>
      <p:pic>
        <p:nvPicPr>
          <p:cNvPr id="17" name="Picture 16" descr="A yellow file folders connected to a blue and grey file&#10;&#10;Description automatically generated">
            <a:extLst>
              <a:ext uri="{FF2B5EF4-FFF2-40B4-BE49-F238E27FC236}">
                <a16:creationId xmlns:a16="http://schemas.microsoft.com/office/drawing/2014/main" id="{2F92A4A5-1F4F-A101-0938-1EB42A339AE8}"/>
              </a:ext>
            </a:extLst>
          </p:cNvPr>
          <p:cNvPicPr>
            <a:picLocks noChangeAspect="1"/>
          </p:cNvPicPr>
          <p:nvPr/>
        </p:nvPicPr>
        <p:blipFill>
          <a:blip r:embed="rId3"/>
          <a:stretch>
            <a:fillRect/>
          </a:stretch>
        </p:blipFill>
        <p:spPr>
          <a:xfrm>
            <a:off x="6164766" y="3279388"/>
            <a:ext cx="1219200" cy="1219200"/>
          </a:xfrm>
          <a:prstGeom prst="rect">
            <a:avLst/>
          </a:prstGeom>
        </p:spPr>
      </p:pic>
      <p:pic>
        <p:nvPicPr>
          <p:cNvPr id="18" name="Picture 17" descr="A computer screen with numbers on it&#10;&#10;Description automatically generated">
            <a:extLst>
              <a:ext uri="{FF2B5EF4-FFF2-40B4-BE49-F238E27FC236}">
                <a16:creationId xmlns:a16="http://schemas.microsoft.com/office/drawing/2014/main" id="{6B53B140-BA59-CD4D-4782-C0C55A00DBFE}"/>
              </a:ext>
            </a:extLst>
          </p:cNvPr>
          <p:cNvPicPr>
            <a:picLocks noChangeAspect="1"/>
          </p:cNvPicPr>
          <p:nvPr/>
        </p:nvPicPr>
        <p:blipFill>
          <a:blip r:embed="rId4"/>
          <a:stretch>
            <a:fillRect/>
          </a:stretch>
        </p:blipFill>
        <p:spPr>
          <a:xfrm>
            <a:off x="2099217" y="3281525"/>
            <a:ext cx="1237786" cy="1214926"/>
          </a:xfrm>
          <a:prstGeom prst="rect">
            <a:avLst/>
          </a:prstGeom>
        </p:spPr>
      </p:pic>
    </p:spTree>
    <p:extLst>
      <p:ext uri="{BB962C8B-B14F-4D97-AF65-F5344CB8AC3E}">
        <p14:creationId xmlns:p14="http://schemas.microsoft.com/office/powerpoint/2010/main" val="576092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AA7A-2D2C-FD9A-5C0E-D080A129C38E}"/>
              </a:ext>
            </a:extLst>
          </p:cNvPr>
          <p:cNvSpPr>
            <a:spLocks noGrp="1"/>
          </p:cNvSpPr>
          <p:nvPr>
            <p:ph type="title"/>
          </p:nvPr>
        </p:nvSpPr>
        <p:spPr/>
        <p:txBody>
          <a:bodyPr/>
          <a:lstStyle/>
          <a:p>
            <a:r>
              <a:rPr lang="en-US"/>
              <a:t>One - Hot Encoding</a:t>
            </a:r>
          </a:p>
        </p:txBody>
      </p:sp>
      <p:sp>
        <p:nvSpPr>
          <p:cNvPr id="3" name="TextBox 2">
            <a:extLst>
              <a:ext uri="{FF2B5EF4-FFF2-40B4-BE49-F238E27FC236}">
                <a16:creationId xmlns:a16="http://schemas.microsoft.com/office/drawing/2014/main" id="{77D75B19-DD82-86B6-2B24-8D7335FF1851}"/>
              </a:ext>
            </a:extLst>
          </p:cNvPr>
          <p:cNvSpPr txBox="1"/>
          <p:nvPr/>
        </p:nvSpPr>
        <p:spPr>
          <a:xfrm>
            <a:off x="864219" y="1108152"/>
            <a:ext cx="68928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accent4">
                    <a:lumMod val="25000"/>
                    <a:lumOff val="75000"/>
                  </a:schemeClr>
                </a:solidFill>
                <a:latin typeface="Calibri"/>
              </a:rPr>
              <a:t>Motivation:</a:t>
            </a:r>
            <a:r>
              <a:rPr lang="en-US" sz="1800">
                <a:solidFill>
                  <a:schemeClr val="tx2">
                    <a:lumMod val="40000"/>
                    <a:lumOff val="60000"/>
                  </a:schemeClr>
                </a:solidFill>
                <a:latin typeface="Calibri"/>
              </a:rPr>
              <a:t> </a:t>
            </a:r>
            <a:endParaRPr lang="en-US">
              <a:solidFill>
                <a:schemeClr val="tx2">
                  <a:lumMod val="40000"/>
                  <a:lumOff val="60000"/>
                </a:schemeClr>
              </a:solidFill>
            </a:endParaRPr>
          </a:p>
          <a:p>
            <a:r>
              <a:rPr lang="en-US" sz="1800">
                <a:solidFill>
                  <a:schemeClr val="bg2">
                    <a:lumMod val="90000"/>
                  </a:schemeClr>
                </a:solidFill>
                <a:latin typeface="Calibri"/>
              </a:rPr>
              <a:t>Many machine learning models prefer numeric value inputs to work and perform well</a:t>
            </a:r>
          </a:p>
          <a:p>
            <a:endParaRPr lang="en-US" sz="1800">
              <a:solidFill>
                <a:schemeClr val="bg2">
                  <a:lumMod val="90000"/>
                </a:schemeClr>
              </a:solidFill>
              <a:latin typeface="Calibri"/>
            </a:endParaRPr>
          </a:p>
        </p:txBody>
      </p:sp>
      <p:graphicFrame>
        <p:nvGraphicFramePr>
          <p:cNvPr id="4" name="Table 3">
            <a:extLst>
              <a:ext uri="{FF2B5EF4-FFF2-40B4-BE49-F238E27FC236}">
                <a16:creationId xmlns:a16="http://schemas.microsoft.com/office/drawing/2014/main" id="{9432A56B-D8AE-FF9E-285D-8B7D3E324AB9}"/>
              </a:ext>
            </a:extLst>
          </p:cNvPr>
          <p:cNvGraphicFramePr>
            <a:graphicFrameLocks noGrp="1"/>
          </p:cNvGraphicFramePr>
          <p:nvPr>
            <p:extLst>
              <p:ext uri="{D42A27DB-BD31-4B8C-83A1-F6EECF244321}">
                <p14:modId xmlns:p14="http://schemas.microsoft.com/office/powerpoint/2010/main" val="3171128505"/>
              </p:ext>
            </p:extLst>
          </p:nvPr>
        </p:nvGraphicFramePr>
        <p:xfrm>
          <a:off x="861711" y="2381119"/>
          <a:ext cx="1706880" cy="1854200"/>
        </p:xfrm>
        <a:graphic>
          <a:graphicData uri="http://schemas.openxmlformats.org/drawingml/2006/table">
            <a:tbl>
              <a:tblPr firstRow="1" bandRow="1">
                <a:tableStyleId>{4DC56B53-A227-4F67-B31D-D1FA5310C8E8}</a:tableStyleId>
              </a:tblPr>
              <a:tblGrid>
                <a:gridCol w="853440">
                  <a:extLst>
                    <a:ext uri="{9D8B030D-6E8A-4147-A177-3AD203B41FA5}">
                      <a16:colId xmlns:a16="http://schemas.microsoft.com/office/drawing/2014/main" val="397641831"/>
                    </a:ext>
                  </a:extLst>
                </a:gridCol>
                <a:gridCol w="853440">
                  <a:extLst>
                    <a:ext uri="{9D8B030D-6E8A-4147-A177-3AD203B41FA5}">
                      <a16:colId xmlns:a16="http://schemas.microsoft.com/office/drawing/2014/main" val="2199808224"/>
                    </a:ext>
                  </a:extLst>
                </a:gridCol>
              </a:tblGrid>
              <a:tr h="370840">
                <a:tc>
                  <a:txBody>
                    <a:bodyPr/>
                    <a:lstStyle/>
                    <a:p>
                      <a:pPr algn="ctr"/>
                      <a:r>
                        <a:rPr lang="en-US" sz="1050" b="1">
                          <a:solidFill>
                            <a:schemeClr val="tx1"/>
                          </a:solidFill>
                        </a:rPr>
                        <a:t>Education</a:t>
                      </a:r>
                    </a:p>
                  </a:txBody>
                  <a:tcPr>
                    <a:solidFill>
                      <a:srgbClr val="05B2FB"/>
                    </a:solidFill>
                  </a:tcPr>
                </a:tc>
                <a:tc>
                  <a:txBody>
                    <a:bodyPr/>
                    <a:lstStyle/>
                    <a:p>
                      <a:pPr lvl="0" algn="ctr">
                        <a:buNone/>
                      </a:pPr>
                      <a:r>
                        <a:rPr lang="en-US" sz="1050" b="1">
                          <a:solidFill>
                            <a:schemeClr val="tx1"/>
                          </a:solidFill>
                        </a:rPr>
                        <a:t>Gender</a:t>
                      </a:r>
                    </a:p>
                  </a:txBody>
                  <a:tcPr>
                    <a:solidFill>
                      <a:srgbClr val="05B2FB"/>
                    </a:solidFill>
                  </a:tcPr>
                </a:tc>
                <a:extLst>
                  <a:ext uri="{0D108BD9-81ED-4DB2-BD59-A6C34878D82A}">
                    <a16:rowId xmlns:a16="http://schemas.microsoft.com/office/drawing/2014/main" val="2135497327"/>
                  </a:ext>
                </a:extLst>
              </a:tr>
              <a:tr h="370840">
                <a:tc>
                  <a:txBody>
                    <a:bodyPr/>
                    <a:lstStyle/>
                    <a:p>
                      <a:r>
                        <a:rPr lang="en-US" sz="1050">
                          <a:solidFill>
                            <a:schemeClr val="bg1"/>
                          </a:solidFill>
                        </a:rPr>
                        <a:t>Bachelors</a:t>
                      </a:r>
                    </a:p>
                  </a:txBody>
                  <a:tcPr>
                    <a:solidFill>
                      <a:schemeClr val="tx1">
                        <a:lumMod val="95000"/>
                      </a:schemeClr>
                    </a:solidFill>
                  </a:tcPr>
                </a:tc>
                <a:tc>
                  <a:txBody>
                    <a:bodyPr/>
                    <a:lstStyle/>
                    <a:p>
                      <a:pPr lvl="0">
                        <a:buNone/>
                      </a:pPr>
                      <a:r>
                        <a:rPr lang="en-US" sz="1050">
                          <a:solidFill>
                            <a:schemeClr val="bg1"/>
                          </a:solidFill>
                        </a:rPr>
                        <a:t>Male</a:t>
                      </a:r>
                    </a:p>
                  </a:txBody>
                  <a:tcPr>
                    <a:solidFill>
                      <a:schemeClr val="tx1">
                        <a:lumMod val="95000"/>
                      </a:schemeClr>
                    </a:solidFill>
                  </a:tcPr>
                </a:tc>
                <a:extLst>
                  <a:ext uri="{0D108BD9-81ED-4DB2-BD59-A6C34878D82A}">
                    <a16:rowId xmlns:a16="http://schemas.microsoft.com/office/drawing/2014/main" val="2912269196"/>
                  </a:ext>
                </a:extLst>
              </a:tr>
              <a:tr h="370840">
                <a:tc>
                  <a:txBody>
                    <a:bodyPr/>
                    <a:lstStyle/>
                    <a:p>
                      <a:r>
                        <a:rPr lang="en-US" sz="1050">
                          <a:solidFill>
                            <a:schemeClr val="bg1"/>
                          </a:solidFill>
                        </a:rPr>
                        <a:t>Bachelors</a:t>
                      </a:r>
                    </a:p>
                  </a:txBody>
                  <a:tcPr>
                    <a:solidFill>
                      <a:schemeClr val="tx1">
                        <a:lumMod val="85000"/>
                      </a:schemeClr>
                    </a:solidFill>
                  </a:tcPr>
                </a:tc>
                <a:tc>
                  <a:txBody>
                    <a:bodyPr/>
                    <a:lstStyle/>
                    <a:p>
                      <a:pPr lvl="0">
                        <a:buNone/>
                      </a:pPr>
                      <a:r>
                        <a:rPr lang="en-US" sz="1050">
                          <a:solidFill>
                            <a:schemeClr val="bg1"/>
                          </a:solidFill>
                        </a:rPr>
                        <a:t>Female</a:t>
                      </a:r>
                    </a:p>
                  </a:txBody>
                  <a:tcPr>
                    <a:solidFill>
                      <a:schemeClr val="tx1">
                        <a:lumMod val="85000"/>
                      </a:schemeClr>
                    </a:solidFill>
                  </a:tcPr>
                </a:tc>
                <a:extLst>
                  <a:ext uri="{0D108BD9-81ED-4DB2-BD59-A6C34878D82A}">
                    <a16:rowId xmlns:a16="http://schemas.microsoft.com/office/drawing/2014/main" val="996875851"/>
                  </a:ext>
                </a:extLst>
              </a:tr>
              <a:tr h="370840">
                <a:tc>
                  <a:txBody>
                    <a:bodyPr/>
                    <a:lstStyle/>
                    <a:p>
                      <a:r>
                        <a:rPr lang="en-US" sz="1050">
                          <a:solidFill>
                            <a:schemeClr val="bg1"/>
                          </a:solidFill>
                        </a:rPr>
                        <a:t>Masters</a:t>
                      </a:r>
                    </a:p>
                  </a:txBody>
                  <a:tcPr>
                    <a:solidFill>
                      <a:schemeClr val="tx1">
                        <a:lumMod val="95000"/>
                      </a:schemeClr>
                    </a:solidFill>
                  </a:tcPr>
                </a:tc>
                <a:tc>
                  <a:txBody>
                    <a:bodyPr/>
                    <a:lstStyle/>
                    <a:p>
                      <a:pPr lvl="0">
                        <a:buNone/>
                      </a:pPr>
                      <a:r>
                        <a:rPr lang="en-US" sz="1050">
                          <a:solidFill>
                            <a:schemeClr val="bg1"/>
                          </a:solidFill>
                        </a:rPr>
                        <a:t>Female</a:t>
                      </a:r>
                    </a:p>
                  </a:txBody>
                  <a:tcPr>
                    <a:solidFill>
                      <a:schemeClr val="tx1">
                        <a:lumMod val="95000"/>
                      </a:schemeClr>
                    </a:solidFill>
                  </a:tcPr>
                </a:tc>
                <a:extLst>
                  <a:ext uri="{0D108BD9-81ED-4DB2-BD59-A6C34878D82A}">
                    <a16:rowId xmlns:a16="http://schemas.microsoft.com/office/drawing/2014/main" val="464518518"/>
                  </a:ext>
                </a:extLst>
              </a:tr>
              <a:tr h="370840">
                <a:tc>
                  <a:txBody>
                    <a:bodyPr/>
                    <a:lstStyle/>
                    <a:p>
                      <a:r>
                        <a:rPr lang="en-US" sz="1050">
                          <a:solidFill>
                            <a:schemeClr val="bg1"/>
                          </a:solidFill>
                        </a:rPr>
                        <a:t>Masters</a:t>
                      </a:r>
                    </a:p>
                  </a:txBody>
                  <a:tcPr>
                    <a:solidFill>
                      <a:schemeClr val="tx1">
                        <a:lumMod val="85000"/>
                      </a:schemeClr>
                    </a:solidFill>
                  </a:tcPr>
                </a:tc>
                <a:tc>
                  <a:txBody>
                    <a:bodyPr/>
                    <a:lstStyle/>
                    <a:p>
                      <a:pPr lvl="0">
                        <a:buNone/>
                      </a:pPr>
                      <a:r>
                        <a:rPr lang="en-US" sz="1050">
                          <a:solidFill>
                            <a:schemeClr val="bg1"/>
                          </a:solidFill>
                        </a:rPr>
                        <a:t>Male</a:t>
                      </a:r>
                    </a:p>
                  </a:txBody>
                  <a:tcPr>
                    <a:solidFill>
                      <a:schemeClr val="tx1">
                        <a:lumMod val="85000"/>
                      </a:schemeClr>
                    </a:solidFill>
                  </a:tcPr>
                </a:tc>
                <a:extLst>
                  <a:ext uri="{0D108BD9-81ED-4DB2-BD59-A6C34878D82A}">
                    <a16:rowId xmlns:a16="http://schemas.microsoft.com/office/drawing/2014/main" val="284993919"/>
                  </a:ext>
                </a:extLst>
              </a:tr>
            </a:tbl>
          </a:graphicData>
        </a:graphic>
      </p:graphicFrame>
      <p:sp>
        <p:nvSpPr>
          <p:cNvPr id="5" name="Arrow: Right 4">
            <a:extLst>
              <a:ext uri="{FF2B5EF4-FFF2-40B4-BE49-F238E27FC236}">
                <a16:creationId xmlns:a16="http://schemas.microsoft.com/office/drawing/2014/main" id="{B8358F39-4F1B-0CE9-42FF-CB94D554B7DD}"/>
              </a:ext>
            </a:extLst>
          </p:cNvPr>
          <p:cNvSpPr/>
          <p:nvPr/>
        </p:nvSpPr>
        <p:spPr>
          <a:xfrm>
            <a:off x="2655384" y="3003859"/>
            <a:ext cx="787554" cy="606347"/>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92578BA-2AA5-D955-F26C-52C077F35F11}"/>
              </a:ext>
            </a:extLst>
          </p:cNvPr>
          <p:cNvGraphicFramePr>
            <a:graphicFrameLocks noGrp="1"/>
          </p:cNvGraphicFramePr>
          <p:nvPr>
            <p:extLst>
              <p:ext uri="{D42A27DB-BD31-4B8C-83A1-F6EECF244321}">
                <p14:modId xmlns:p14="http://schemas.microsoft.com/office/powerpoint/2010/main" val="4205978654"/>
              </p:ext>
            </p:extLst>
          </p:nvPr>
        </p:nvGraphicFramePr>
        <p:xfrm>
          <a:off x="3519603" y="2383572"/>
          <a:ext cx="5108647" cy="1854200"/>
        </p:xfrm>
        <a:graphic>
          <a:graphicData uri="http://schemas.openxmlformats.org/drawingml/2006/table">
            <a:tbl>
              <a:tblPr firstRow="1" bandRow="1">
                <a:tableStyleId>{4DC56B53-A227-4F67-B31D-D1FA5310C8E8}</a:tableStyleId>
              </a:tblPr>
              <a:tblGrid>
                <a:gridCol w="1512381">
                  <a:extLst>
                    <a:ext uri="{9D8B030D-6E8A-4147-A177-3AD203B41FA5}">
                      <a16:colId xmlns:a16="http://schemas.microsoft.com/office/drawing/2014/main" val="397641831"/>
                    </a:ext>
                  </a:extLst>
                </a:gridCol>
                <a:gridCol w="1400870">
                  <a:extLst>
                    <a:ext uri="{9D8B030D-6E8A-4147-A177-3AD203B41FA5}">
                      <a16:colId xmlns:a16="http://schemas.microsoft.com/office/drawing/2014/main" val="2199808224"/>
                    </a:ext>
                  </a:extLst>
                </a:gridCol>
                <a:gridCol w="1010579">
                  <a:extLst>
                    <a:ext uri="{9D8B030D-6E8A-4147-A177-3AD203B41FA5}">
                      <a16:colId xmlns:a16="http://schemas.microsoft.com/office/drawing/2014/main" val="118855742"/>
                    </a:ext>
                  </a:extLst>
                </a:gridCol>
                <a:gridCol w="1184817">
                  <a:extLst>
                    <a:ext uri="{9D8B030D-6E8A-4147-A177-3AD203B41FA5}">
                      <a16:colId xmlns:a16="http://schemas.microsoft.com/office/drawing/2014/main" val="233065575"/>
                    </a:ext>
                  </a:extLst>
                </a:gridCol>
              </a:tblGrid>
              <a:tr h="370840">
                <a:tc>
                  <a:txBody>
                    <a:bodyPr/>
                    <a:lstStyle/>
                    <a:p>
                      <a:pPr algn="l"/>
                      <a:r>
                        <a:rPr lang="en-US" sz="1000" b="1">
                          <a:solidFill>
                            <a:schemeClr val="tx1"/>
                          </a:solidFill>
                        </a:rPr>
                        <a:t>Education_Bachelors</a:t>
                      </a:r>
                      <a:endParaRPr lang="en-US" sz="1000" b="1" err="1">
                        <a:solidFill>
                          <a:schemeClr val="tx1"/>
                        </a:solidFill>
                      </a:endParaRPr>
                    </a:p>
                  </a:txBody>
                  <a:tcPr>
                    <a:solidFill>
                      <a:srgbClr val="05B2FB"/>
                    </a:solidFill>
                  </a:tcPr>
                </a:tc>
                <a:tc>
                  <a:txBody>
                    <a:bodyPr/>
                    <a:lstStyle/>
                    <a:p>
                      <a:pPr lvl="0" algn="l">
                        <a:buNone/>
                      </a:pPr>
                      <a:r>
                        <a:rPr lang="en-US" sz="1000" b="1">
                          <a:solidFill>
                            <a:schemeClr val="tx1"/>
                          </a:solidFill>
                        </a:rPr>
                        <a:t>Education_Masters</a:t>
                      </a:r>
                      <a:endParaRPr lang="en-US" sz="1000" b="1" err="1">
                        <a:solidFill>
                          <a:schemeClr val="tx1"/>
                        </a:solidFill>
                      </a:endParaRPr>
                    </a:p>
                  </a:txBody>
                  <a:tcPr>
                    <a:solidFill>
                      <a:srgbClr val="05B2FB"/>
                    </a:solidFill>
                  </a:tcPr>
                </a:tc>
                <a:tc>
                  <a:txBody>
                    <a:bodyPr/>
                    <a:lstStyle/>
                    <a:p>
                      <a:pPr lvl="0" algn="l">
                        <a:buNone/>
                      </a:pPr>
                      <a:r>
                        <a:rPr lang="en-US" sz="1000" b="1">
                          <a:solidFill>
                            <a:schemeClr val="tx1"/>
                          </a:solidFill>
                        </a:rPr>
                        <a:t>Gender_Male</a:t>
                      </a:r>
                      <a:endParaRPr lang="en-US" sz="1000" b="1" err="1">
                        <a:solidFill>
                          <a:schemeClr val="tx1"/>
                        </a:solidFill>
                      </a:endParaRPr>
                    </a:p>
                  </a:txBody>
                  <a:tcPr>
                    <a:solidFill>
                      <a:srgbClr val="05B2FB"/>
                    </a:solidFill>
                  </a:tcPr>
                </a:tc>
                <a:tc>
                  <a:txBody>
                    <a:bodyPr/>
                    <a:lstStyle/>
                    <a:p>
                      <a:pPr lvl="0" algn="l">
                        <a:buNone/>
                      </a:pPr>
                      <a:r>
                        <a:rPr lang="en-US" sz="1000" b="1">
                          <a:solidFill>
                            <a:schemeClr val="tx1"/>
                          </a:solidFill>
                        </a:rPr>
                        <a:t>Gender_Female</a:t>
                      </a:r>
                      <a:endParaRPr lang="en-US" sz="1000" b="1" err="1">
                        <a:solidFill>
                          <a:schemeClr val="tx1"/>
                        </a:solidFill>
                      </a:endParaRPr>
                    </a:p>
                  </a:txBody>
                  <a:tcPr>
                    <a:solidFill>
                      <a:srgbClr val="05B2FB"/>
                    </a:solidFill>
                  </a:tcPr>
                </a:tc>
                <a:extLst>
                  <a:ext uri="{0D108BD9-81ED-4DB2-BD59-A6C34878D82A}">
                    <a16:rowId xmlns:a16="http://schemas.microsoft.com/office/drawing/2014/main" val="2135497327"/>
                  </a:ext>
                </a:extLst>
              </a:tr>
              <a:tr h="370840">
                <a:tc>
                  <a:txBody>
                    <a:bodyPr/>
                    <a:lstStyle/>
                    <a:p>
                      <a:r>
                        <a:rPr lang="en-US" sz="1050">
                          <a:solidFill>
                            <a:schemeClr val="bg1"/>
                          </a:solidFill>
                        </a:rPr>
                        <a:t>1</a:t>
                      </a:r>
                    </a:p>
                  </a:txBody>
                  <a:tcPr>
                    <a:solidFill>
                      <a:schemeClr val="tx1">
                        <a:lumMod val="95000"/>
                      </a:schemeClr>
                    </a:solidFill>
                  </a:tcPr>
                </a:tc>
                <a:tc>
                  <a:txBody>
                    <a:bodyPr/>
                    <a:lstStyle/>
                    <a:p>
                      <a:pPr lvl="0">
                        <a:buNone/>
                      </a:pPr>
                      <a:r>
                        <a:rPr lang="en-US" sz="1050">
                          <a:solidFill>
                            <a:schemeClr val="bg1"/>
                          </a:solidFill>
                        </a:rPr>
                        <a:t>0</a:t>
                      </a:r>
                    </a:p>
                  </a:txBody>
                  <a:tcPr>
                    <a:solidFill>
                      <a:schemeClr val="tx1">
                        <a:lumMod val="95000"/>
                      </a:schemeClr>
                    </a:solidFill>
                  </a:tcPr>
                </a:tc>
                <a:tc>
                  <a:txBody>
                    <a:bodyPr/>
                    <a:lstStyle/>
                    <a:p>
                      <a:pPr lvl="0">
                        <a:buNone/>
                      </a:pPr>
                      <a:r>
                        <a:rPr lang="en-US" sz="1050">
                          <a:solidFill>
                            <a:schemeClr val="bg1"/>
                          </a:solidFill>
                        </a:rPr>
                        <a:t>1</a:t>
                      </a:r>
                    </a:p>
                  </a:txBody>
                  <a:tcPr>
                    <a:solidFill>
                      <a:schemeClr val="tx1">
                        <a:lumMod val="95000"/>
                      </a:schemeClr>
                    </a:solidFill>
                  </a:tcPr>
                </a:tc>
                <a:tc>
                  <a:txBody>
                    <a:bodyPr/>
                    <a:lstStyle/>
                    <a:p>
                      <a:pPr lvl="0">
                        <a:buNone/>
                      </a:pPr>
                      <a:r>
                        <a:rPr lang="en-US" sz="1050">
                          <a:solidFill>
                            <a:schemeClr val="bg1"/>
                          </a:solidFill>
                        </a:rPr>
                        <a:t>0</a:t>
                      </a:r>
                    </a:p>
                  </a:txBody>
                  <a:tcPr>
                    <a:solidFill>
                      <a:schemeClr val="tx1">
                        <a:lumMod val="95000"/>
                      </a:schemeClr>
                    </a:solidFill>
                  </a:tcPr>
                </a:tc>
                <a:extLst>
                  <a:ext uri="{0D108BD9-81ED-4DB2-BD59-A6C34878D82A}">
                    <a16:rowId xmlns:a16="http://schemas.microsoft.com/office/drawing/2014/main" val="2912269196"/>
                  </a:ext>
                </a:extLst>
              </a:tr>
              <a:tr h="370840">
                <a:tc>
                  <a:txBody>
                    <a:bodyPr/>
                    <a:lstStyle/>
                    <a:p>
                      <a:r>
                        <a:rPr lang="en-US" sz="1050">
                          <a:solidFill>
                            <a:schemeClr val="bg1"/>
                          </a:solidFill>
                        </a:rPr>
                        <a:t>1</a:t>
                      </a:r>
                    </a:p>
                  </a:txBody>
                  <a:tcPr>
                    <a:solidFill>
                      <a:schemeClr val="tx1">
                        <a:lumMod val="85000"/>
                      </a:schemeClr>
                    </a:solidFill>
                  </a:tcPr>
                </a:tc>
                <a:tc>
                  <a:txBody>
                    <a:bodyPr/>
                    <a:lstStyle/>
                    <a:p>
                      <a:pPr lvl="0">
                        <a:buNone/>
                      </a:pPr>
                      <a:r>
                        <a:rPr lang="en-US" sz="1050">
                          <a:solidFill>
                            <a:schemeClr val="bg1"/>
                          </a:solidFill>
                        </a:rPr>
                        <a:t>0</a:t>
                      </a:r>
                    </a:p>
                  </a:txBody>
                  <a:tcPr>
                    <a:solidFill>
                      <a:schemeClr val="tx1">
                        <a:lumMod val="85000"/>
                      </a:schemeClr>
                    </a:solidFill>
                  </a:tcPr>
                </a:tc>
                <a:tc>
                  <a:txBody>
                    <a:bodyPr/>
                    <a:lstStyle/>
                    <a:p>
                      <a:pPr lvl="0">
                        <a:buNone/>
                      </a:pPr>
                      <a:r>
                        <a:rPr lang="en-US" sz="1050">
                          <a:solidFill>
                            <a:schemeClr val="bg1"/>
                          </a:solidFill>
                        </a:rPr>
                        <a:t>0</a:t>
                      </a:r>
                    </a:p>
                  </a:txBody>
                  <a:tcPr>
                    <a:solidFill>
                      <a:schemeClr val="tx1">
                        <a:lumMod val="85000"/>
                      </a:schemeClr>
                    </a:solidFill>
                  </a:tcPr>
                </a:tc>
                <a:tc>
                  <a:txBody>
                    <a:bodyPr/>
                    <a:lstStyle/>
                    <a:p>
                      <a:pPr lvl="0">
                        <a:buNone/>
                      </a:pPr>
                      <a:r>
                        <a:rPr lang="en-US" sz="1050">
                          <a:solidFill>
                            <a:schemeClr val="bg1"/>
                          </a:solidFill>
                        </a:rPr>
                        <a:t>1</a:t>
                      </a:r>
                    </a:p>
                  </a:txBody>
                  <a:tcPr>
                    <a:solidFill>
                      <a:schemeClr val="tx1">
                        <a:lumMod val="85000"/>
                      </a:schemeClr>
                    </a:solidFill>
                  </a:tcPr>
                </a:tc>
                <a:extLst>
                  <a:ext uri="{0D108BD9-81ED-4DB2-BD59-A6C34878D82A}">
                    <a16:rowId xmlns:a16="http://schemas.microsoft.com/office/drawing/2014/main" val="996875851"/>
                  </a:ext>
                </a:extLst>
              </a:tr>
              <a:tr h="370840">
                <a:tc>
                  <a:txBody>
                    <a:bodyPr/>
                    <a:lstStyle/>
                    <a:p>
                      <a:r>
                        <a:rPr lang="en-US" sz="1050">
                          <a:solidFill>
                            <a:schemeClr val="bg1"/>
                          </a:solidFill>
                        </a:rPr>
                        <a:t>0</a:t>
                      </a:r>
                    </a:p>
                  </a:txBody>
                  <a:tcPr>
                    <a:solidFill>
                      <a:schemeClr val="tx1">
                        <a:lumMod val="95000"/>
                      </a:schemeClr>
                    </a:solidFill>
                  </a:tcPr>
                </a:tc>
                <a:tc>
                  <a:txBody>
                    <a:bodyPr/>
                    <a:lstStyle/>
                    <a:p>
                      <a:pPr lvl="0">
                        <a:buNone/>
                      </a:pPr>
                      <a:r>
                        <a:rPr lang="en-US" sz="1050">
                          <a:solidFill>
                            <a:schemeClr val="bg1"/>
                          </a:solidFill>
                        </a:rPr>
                        <a:t>1</a:t>
                      </a:r>
                    </a:p>
                  </a:txBody>
                  <a:tcPr>
                    <a:solidFill>
                      <a:schemeClr val="tx1">
                        <a:lumMod val="95000"/>
                      </a:schemeClr>
                    </a:solidFill>
                  </a:tcPr>
                </a:tc>
                <a:tc>
                  <a:txBody>
                    <a:bodyPr/>
                    <a:lstStyle/>
                    <a:p>
                      <a:pPr lvl="0">
                        <a:buNone/>
                      </a:pPr>
                      <a:r>
                        <a:rPr lang="en-US" sz="1050">
                          <a:solidFill>
                            <a:schemeClr val="bg1"/>
                          </a:solidFill>
                        </a:rPr>
                        <a:t>0</a:t>
                      </a:r>
                    </a:p>
                  </a:txBody>
                  <a:tcPr>
                    <a:solidFill>
                      <a:schemeClr val="tx1">
                        <a:lumMod val="95000"/>
                      </a:schemeClr>
                    </a:solidFill>
                  </a:tcPr>
                </a:tc>
                <a:tc>
                  <a:txBody>
                    <a:bodyPr/>
                    <a:lstStyle/>
                    <a:p>
                      <a:pPr lvl="0">
                        <a:buNone/>
                      </a:pPr>
                      <a:r>
                        <a:rPr lang="en-US" sz="1050">
                          <a:solidFill>
                            <a:schemeClr val="bg1"/>
                          </a:solidFill>
                        </a:rPr>
                        <a:t>1</a:t>
                      </a:r>
                    </a:p>
                  </a:txBody>
                  <a:tcPr>
                    <a:solidFill>
                      <a:schemeClr val="tx1">
                        <a:lumMod val="95000"/>
                      </a:schemeClr>
                    </a:solidFill>
                  </a:tcPr>
                </a:tc>
                <a:extLst>
                  <a:ext uri="{0D108BD9-81ED-4DB2-BD59-A6C34878D82A}">
                    <a16:rowId xmlns:a16="http://schemas.microsoft.com/office/drawing/2014/main" val="464518518"/>
                  </a:ext>
                </a:extLst>
              </a:tr>
              <a:tr h="370840">
                <a:tc>
                  <a:txBody>
                    <a:bodyPr/>
                    <a:lstStyle/>
                    <a:p>
                      <a:r>
                        <a:rPr lang="en-US" sz="1050">
                          <a:solidFill>
                            <a:schemeClr val="bg1"/>
                          </a:solidFill>
                        </a:rPr>
                        <a:t>0</a:t>
                      </a:r>
                    </a:p>
                  </a:txBody>
                  <a:tcPr>
                    <a:solidFill>
                      <a:schemeClr val="tx1">
                        <a:lumMod val="85000"/>
                      </a:schemeClr>
                    </a:solidFill>
                  </a:tcPr>
                </a:tc>
                <a:tc>
                  <a:txBody>
                    <a:bodyPr/>
                    <a:lstStyle/>
                    <a:p>
                      <a:pPr lvl="0">
                        <a:buNone/>
                      </a:pPr>
                      <a:r>
                        <a:rPr lang="en-US" sz="1050">
                          <a:solidFill>
                            <a:schemeClr val="bg1"/>
                          </a:solidFill>
                        </a:rPr>
                        <a:t>1</a:t>
                      </a:r>
                    </a:p>
                  </a:txBody>
                  <a:tcPr>
                    <a:solidFill>
                      <a:schemeClr val="tx1">
                        <a:lumMod val="85000"/>
                      </a:schemeClr>
                    </a:solidFill>
                  </a:tcPr>
                </a:tc>
                <a:tc>
                  <a:txBody>
                    <a:bodyPr/>
                    <a:lstStyle/>
                    <a:p>
                      <a:pPr lvl="0">
                        <a:buNone/>
                      </a:pPr>
                      <a:r>
                        <a:rPr lang="en-US" sz="1050">
                          <a:solidFill>
                            <a:schemeClr val="bg1"/>
                          </a:solidFill>
                        </a:rPr>
                        <a:t>1</a:t>
                      </a:r>
                    </a:p>
                  </a:txBody>
                  <a:tcPr>
                    <a:solidFill>
                      <a:schemeClr val="tx1">
                        <a:lumMod val="85000"/>
                      </a:schemeClr>
                    </a:solidFill>
                  </a:tcPr>
                </a:tc>
                <a:tc>
                  <a:txBody>
                    <a:bodyPr/>
                    <a:lstStyle/>
                    <a:p>
                      <a:pPr lvl="0">
                        <a:buNone/>
                      </a:pPr>
                      <a:r>
                        <a:rPr lang="en-US" sz="1050">
                          <a:solidFill>
                            <a:schemeClr val="bg1"/>
                          </a:solidFill>
                        </a:rPr>
                        <a:t>0</a:t>
                      </a:r>
                    </a:p>
                  </a:txBody>
                  <a:tcPr>
                    <a:solidFill>
                      <a:schemeClr val="tx1">
                        <a:lumMod val="85000"/>
                      </a:schemeClr>
                    </a:solidFill>
                  </a:tcPr>
                </a:tc>
                <a:extLst>
                  <a:ext uri="{0D108BD9-81ED-4DB2-BD59-A6C34878D82A}">
                    <a16:rowId xmlns:a16="http://schemas.microsoft.com/office/drawing/2014/main" val="284993919"/>
                  </a:ext>
                </a:extLst>
              </a:tr>
            </a:tbl>
          </a:graphicData>
        </a:graphic>
      </p:graphicFrame>
      <p:sp>
        <p:nvSpPr>
          <p:cNvPr id="8" name="TextBox 7">
            <a:extLst>
              <a:ext uri="{FF2B5EF4-FFF2-40B4-BE49-F238E27FC236}">
                <a16:creationId xmlns:a16="http://schemas.microsoft.com/office/drawing/2014/main" id="{D64B5E5F-F432-40F2-6109-AEF86AE7440A}"/>
              </a:ext>
            </a:extLst>
          </p:cNvPr>
          <p:cNvSpPr txBox="1"/>
          <p:nvPr/>
        </p:nvSpPr>
        <p:spPr>
          <a:xfrm>
            <a:off x="4774114" y="4314127"/>
            <a:ext cx="3038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accent4">
                    <a:lumMod val="25000"/>
                    <a:lumOff val="75000"/>
                  </a:schemeClr>
                </a:solidFill>
                <a:latin typeface="Calibri"/>
              </a:rPr>
              <a:t>1: Presence; 0: Absence</a:t>
            </a:r>
          </a:p>
        </p:txBody>
      </p:sp>
    </p:spTree>
    <p:extLst>
      <p:ext uri="{BB962C8B-B14F-4D97-AF65-F5344CB8AC3E}">
        <p14:creationId xmlns:p14="http://schemas.microsoft.com/office/powerpoint/2010/main" val="49522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6D55-7C52-621E-224D-D0E290A10A8D}"/>
              </a:ext>
            </a:extLst>
          </p:cNvPr>
          <p:cNvSpPr>
            <a:spLocks noGrp="1"/>
          </p:cNvSpPr>
          <p:nvPr>
            <p:ph type="title"/>
          </p:nvPr>
        </p:nvSpPr>
        <p:spPr/>
        <p:txBody>
          <a:bodyPr/>
          <a:lstStyle/>
          <a:p>
            <a:r>
              <a:rPr lang="en-US"/>
              <a:t>Result</a:t>
            </a:r>
          </a:p>
        </p:txBody>
      </p:sp>
      <p:pic>
        <p:nvPicPr>
          <p:cNvPr id="4" name="Picture 3" descr="A blue circular object with a broom on it&#10;&#10;Description automatically generated">
            <a:extLst>
              <a:ext uri="{FF2B5EF4-FFF2-40B4-BE49-F238E27FC236}">
                <a16:creationId xmlns:a16="http://schemas.microsoft.com/office/drawing/2014/main" id="{B261093B-2102-953B-B99D-0988BBFDBF53}"/>
              </a:ext>
            </a:extLst>
          </p:cNvPr>
          <p:cNvPicPr>
            <a:picLocks noChangeAspect="1"/>
          </p:cNvPicPr>
          <p:nvPr/>
        </p:nvPicPr>
        <p:blipFill>
          <a:blip r:embed="rId2"/>
          <a:stretch>
            <a:fillRect/>
          </a:stretch>
        </p:blipFill>
        <p:spPr>
          <a:xfrm>
            <a:off x="8030272" y="4050681"/>
            <a:ext cx="1007792" cy="1007792"/>
          </a:xfrm>
          <a:prstGeom prst="rect">
            <a:avLst/>
          </a:prstGeom>
        </p:spPr>
      </p:pic>
      <p:sp>
        <p:nvSpPr>
          <p:cNvPr id="5" name="TextBox 4">
            <a:extLst>
              <a:ext uri="{FF2B5EF4-FFF2-40B4-BE49-F238E27FC236}">
                <a16:creationId xmlns:a16="http://schemas.microsoft.com/office/drawing/2014/main" id="{99004335-87DB-1D5F-A260-D13A29620BA3}"/>
              </a:ext>
            </a:extLst>
          </p:cNvPr>
          <p:cNvSpPr txBox="1"/>
          <p:nvPr/>
        </p:nvSpPr>
        <p:spPr>
          <a:xfrm>
            <a:off x="1407841" y="4404731"/>
            <a:ext cx="63422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bg2">
                  <a:lumMod val="90000"/>
                </a:schemeClr>
              </a:solidFill>
              <a:latin typeface="Calibri"/>
            </a:endParaRPr>
          </a:p>
        </p:txBody>
      </p:sp>
      <p:graphicFrame>
        <p:nvGraphicFramePr>
          <p:cNvPr id="6" name="Table 5">
            <a:extLst>
              <a:ext uri="{FF2B5EF4-FFF2-40B4-BE49-F238E27FC236}">
                <a16:creationId xmlns:a16="http://schemas.microsoft.com/office/drawing/2014/main" id="{F621C7E1-61ED-1E94-DD1B-67D99085EA66}"/>
              </a:ext>
            </a:extLst>
          </p:cNvPr>
          <p:cNvGraphicFramePr>
            <a:graphicFrameLocks noGrp="1"/>
          </p:cNvGraphicFramePr>
          <p:nvPr>
            <p:extLst>
              <p:ext uri="{D42A27DB-BD31-4B8C-83A1-F6EECF244321}">
                <p14:modId xmlns:p14="http://schemas.microsoft.com/office/powerpoint/2010/main" val="352215447"/>
              </p:ext>
            </p:extLst>
          </p:nvPr>
        </p:nvGraphicFramePr>
        <p:xfrm>
          <a:off x="843310" y="1156937"/>
          <a:ext cx="6904831" cy="2132076"/>
        </p:xfrm>
        <a:graphic>
          <a:graphicData uri="http://schemas.openxmlformats.org/drawingml/2006/table">
            <a:tbl>
              <a:tblPr firstRow="1" bandRow="1">
                <a:tableStyleId>{4DC56B53-A227-4F67-B31D-D1FA5310C8E8}</a:tableStyleId>
              </a:tblPr>
              <a:tblGrid>
                <a:gridCol w="534943">
                  <a:extLst>
                    <a:ext uri="{9D8B030D-6E8A-4147-A177-3AD203B41FA5}">
                      <a16:colId xmlns:a16="http://schemas.microsoft.com/office/drawing/2014/main" val="2506217218"/>
                    </a:ext>
                  </a:extLst>
                </a:gridCol>
                <a:gridCol w="1106483">
                  <a:extLst>
                    <a:ext uri="{9D8B030D-6E8A-4147-A177-3AD203B41FA5}">
                      <a16:colId xmlns:a16="http://schemas.microsoft.com/office/drawing/2014/main" val="800173781"/>
                    </a:ext>
                  </a:extLst>
                </a:gridCol>
                <a:gridCol w="1240573">
                  <a:extLst>
                    <a:ext uri="{9D8B030D-6E8A-4147-A177-3AD203B41FA5}">
                      <a16:colId xmlns:a16="http://schemas.microsoft.com/office/drawing/2014/main" val="2810196304"/>
                    </a:ext>
                  </a:extLst>
                </a:gridCol>
                <a:gridCol w="586110">
                  <a:extLst>
                    <a:ext uri="{9D8B030D-6E8A-4147-A177-3AD203B41FA5}">
                      <a16:colId xmlns:a16="http://schemas.microsoft.com/office/drawing/2014/main" val="1988946247"/>
                    </a:ext>
                  </a:extLst>
                </a:gridCol>
                <a:gridCol w="1288934">
                  <a:extLst>
                    <a:ext uri="{9D8B030D-6E8A-4147-A177-3AD203B41FA5}">
                      <a16:colId xmlns:a16="http://schemas.microsoft.com/office/drawing/2014/main" val="1844549180"/>
                    </a:ext>
                  </a:extLst>
                </a:gridCol>
                <a:gridCol w="1073894">
                  <a:extLst>
                    <a:ext uri="{9D8B030D-6E8A-4147-A177-3AD203B41FA5}">
                      <a16:colId xmlns:a16="http://schemas.microsoft.com/office/drawing/2014/main" val="1926614550"/>
                    </a:ext>
                  </a:extLst>
                </a:gridCol>
                <a:gridCol w="1073894">
                  <a:extLst>
                    <a:ext uri="{9D8B030D-6E8A-4147-A177-3AD203B41FA5}">
                      <a16:colId xmlns:a16="http://schemas.microsoft.com/office/drawing/2014/main" val="221937754"/>
                    </a:ext>
                  </a:extLst>
                </a:gridCol>
              </a:tblGrid>
              <a:tr h="400737">
                <a:tc>
                  <a:txBody>
                    <a:bodyPr/>
                    <a:lstStyle/>
                    <a:p>
                      <a:endParaRPr lang="en-US"/>
                    </a:p>
                  </a:txBody>
                  <a:tcPr>
                    <a:solidFill>
                      <a:srgbClr val="05B2FB"/>
                    </a:solidFill>
                  </a:tcPr>
                </a:tc>
                <a:tc>
                  <a:txBody>
                    <a:bodyPr/>
                    <a:lstStyle/>
                    <a:p>
                      <a:pPr algn="ctr"/>
                      <a:r>
                        <a:rPr lang="en-US" sz="1200">
                          <a:solidFill>
                            <a:schemeClr val="tx1"/>
                          </a:solidFill>
                          <a:latin typeface="Calibri"/>
                        </a:rPr>
                        <a:t>Gender_Male</a:t>
                      </a:r>
                      <a:endParaRPr lang="en-US" sz="1200" err="1">
                        <a:solidFill>
                          <a:schemeClr val="tx1"/>
                        </a:solidFill>
                        <a:latin typeface="Calibri"/>
                      </a:endParaRPr>
                    </a:p>
                  </a:txBody>
                  <a:tcPr>
                    <a:solidFill>
                      <a:srgbClr val="05B2FB"/>
                    </a:solidFill>
                  </a:tcPr>
                </a:tc>
                <a:tc>
                  <a:txBody>
                    <a:bodyPr/>
                    <a:lstStyle/>
                    <a:p>
                      <a:pPr lvl="0" algn="ctr">
                        <a:buNone/>
                      </a:pPr>
                      <a:r>
                        <a:rPr lang="en-US" sz="1200">
                          <a:solidFill>
                            <a:schemeClr val="tx1"/>
                          </a:solidFill>
                          <a:latin typeface="Calibri"/>
                        </a:rPr>
                        <a:t>Gender_Female</a:t>
                      </a:r>
                      <a:endParaRPr lang="en-US" err="1"/>
                    </a:p>
                  </a:txBody>
                  <a:tcPr>
                    <a:solidFill>
                      <a:srgbClr val="05B2FB"/>
                    </a:solidFill>
                  </a:tcPr>
                </a:tc>
                <a:tc>
                  <a:txBody>
                    <a:bodyPr/>
                    <a:lstStyle/>
                    <a:p>
                      <a:pPr algn="ctr"/>
                      <a:r>
                        <a:rPr lang="en-US" sz="1200">
                          <a:solidFill>
                            <a:schemeClr val="tx1"/>
                          </a:solidFill>
                          <a:latin typeface="Calibri"/>
                        </a:rPr>
                        <a:t>Age</a:t>
                      </a:r>
                    </a:p>
                  </a:txBody>
                  <a:tcPr>
                    <a:solidFill>
                      <a:srgbClr val="05B2FB"/>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a:solidFill>
                            <a:schemeClr val="tx1"/>
                          </a:solidFill>
                          <a:latin typeface="Calibri"/>
                          <a:cs typeface="Arial"/>
                          <a:sym typeface="Arial"/>
                        </a:rPr>
                        <a:t>City_</a:t>
                      </a:r>
                      <a:r>
                        <a:rPr lang="en-US" sz="1200" b="0" i="0" u="none" strike="noStrike" cap="none" noProof="0">
                          <a:solidFill>
                            <a:schemeClr val="tx1"/>
                          </a:solidFill>
                          <a:latin typeface="Calibri"/>
                          <a:cs typeface="Arial"/>
                          <a:sym typeface="Arial"/>
                        </a:rPr>
                        <a:t>Bangalore</a:t>
                      </a:r>
                      <a:endParaRPr lang="en-US" sz="1200" b="0" i="0" u="none" strike="noStrike" cap="none" err="1">
                        <a:solidFill>
                          <a:schemeClr val="tx1"/>
                        </a:solidFill>
                        <a:latin typeface="Calibri"/>
                        <a:cs typeface="Arial"/>
                        <a:sym typeface="Arial"/>
                      </a:endParaRPr>
                    </a:p>
                  </a:txBody>
                  <a:tcPr>
                    <a:solidFill>
                      <a:srgbClr val="05B2FB"/>
                    </a:solidFill>
                  </a:tcPr>
                </a:tc>
                <a:tc>
                  <a:txBody>
                    <a:bodyPr/>
                    <a:lstStyle/>
                    <a:p>
                      <a:pPr marR="0" lvl="0" algn="ctr" rtl="0">
                        <a:lnSpc>
                          <a:spcPct val="100000"/>
                        </a:lnSpc>
                        <a:spcBef>
                          <a:spcPts val="0"/>
                        </a:spcBef>
                        <a:spcAft>
                          <a:spcPts val="0"/>
                        </a:spcAft>
                        <a:buClr>
                          <a:srgbClr val="000000"/>
                        </a:buClr>
                        <a:buFont typeface="Arial"/>
                        <a:buNone/>
                      </a:pPr>
                      <a:r>
                        <a:rPr lang="en-US" sz="1200" b="0" i="0" u="none" strike="noStrike" cap="none" noProof="0">
                          <a:solidFill>
                            <a:schemeClr val="tx1"/>
                          </a:solidFill>
                          <a:latin typeface="Calibri"/>
                          <a:cs typeface="Arial"/>
                          <a:sym typeface="Arial"/>
                        </a:rPr>
                        <a:t>City_Pune</a:t>
                      </a:r>
                      <a:endParaRPr lang="en-US" sz="1200" b="0" i="0" u="none" strike="noStrike" cap="none" err="1">
                        <a:solidFill>
                          <a:schemeClr val="tx1"/>
                        </a:solidFill>
                        <a:latin typeface="Calibri"/>
                        <a:cs typeface="Arial"/>
                        <a:sym typeface="Arial"/>
                      </a:endParaRPr>
                    </a:p>
                  </a:txBody>
                  <a:tcPr>
                    <a:solidFill>
                      <a:srgbClr val="05B2FB"/>
                    </a:solidFill>
                  </a:tcPr>
                </a:tc>
                <a:tc>
                  <a:txBody>
                    <a:bodyPr/>
                    <a:lstStyle/>
                    <a:p>
                      <a:pPr lvl="0" algn="ctr">
                        <a:lnSpc>
                          <a:spcPct val="100000"/>
                        </a:lnSpc>
                        <a:spcBef>
                          <a:spcPts val="0"/>
                        </a:spcBef>
                        <a:spcAft>
                          <a:spcPts val="0"/>
                        </a:spcAft>
                        <a:buNone/>
                      </a:pPr>
                      <a:r>
                        <a:rPr lang="en-US" sz="1200" b="0" i="0" u="none" strike="noStrike" cap="none" noProof="0">
                          <a:solidFill>
                            <a:schemeClr val="tx1"/>
                          </a:solidFill>
                          <a:latin typeface="Calibri"/>
                          <a:cs typeface="Arial"/>
                        </a:rPr>
                        <a:t>...</a:t>
                      </a:r>
                      <a:endParaRPr lang="en-US" sz="1200" b="0" i="0" u="none" strike="noStrike" cap="none" noProof="0">
                        <a:solidFill>
                          <a:schemeClr val="tx1"/>
                        </a:solidFill>
                        <a:latin typeface="Calibri"/>
                        <a:cs typeface="Arial"/>
                        <a:sym typeface="Arial"/>
                      </a:endParaRPr>
                    </a:p>
                  </a:txBody>
                  <a:tcPr>
                    <a:solidFill>
                      <a:srgbClr val="05B2FB"/>
                    </a:solidFill>
                  </a:tcPr>
                </a:tc>
                <a:extLst>
                  <a:ext uri="{0D108BD9-81ED-4DB2-BD59-A6C34878D82A}">
                    <a16:rowId xmlns:a16="http://schemas.microsoft.com/office/drawing/2014/main" val="3024579456"/>
                  </a:ext>
                </a:extLst>
              </a:tr>
              <a:tr h="250902">
                <a:tc>
                  <a:txBody>
                    <a:bodyPr/>
                    <a:lstStyle/>
                    <a:p>
                      <a:r>
                        <a:rPr lang="en-US" sz="1000" b="1">
                          <a:solidFill>
                            <a:schemeClr val="tx1"/>
                          </a:solidFill>
                          <a:latin typeface="Calibri"/>
                        </a:rPr>
                        <a:t>0</a:t>
                      </a:r>
                    </a:p>
                  </a:txBody>
                  <a:tcPr>
                    <a:solidFill>
                      <a:srgbClr val="05B2FB"/>
                    </a:solidFill>
                  </a:tcPr>
                </a:tc>
                <a:tc>
                  <a:txBody>
                    <a:bodyPr/>
                    <a:lstStyle/>
                    <a:p>
                      <a:r>
                        <a:rPr lang="en-US" sz="1000">
                          <a:solidFill>
                            <a:schemeClr val="bg1"/>
                          </a:solidFill>
                        </a:rPr>
                        <a:t>1</a:t>
                      </a:r>
                    </a:p>
                  </a:txBody>
                  <a:tcPr>
                    <a:solidFill>
                      <a:schemeClr val="tx1">
                        <a:lumMod val="95000"/>
                      </a:schemeClr>
                    </a:solidFill>
                  </a:tcPr>
                </a:tc>
                <a:tc>
                  <a:txBody>
                    <a:bodyPr/>
                    <a:lstStyle/>
                    <a:p>
                      <a:r>
                        <a:rPr lang="en-US" sz="1000">
                          <a:solidFill>
                            <a:schemeClr val="bg1"/>
                          </a:solidFill>
                        </a:rPr>
                        <a:t>0</a:t>
                      </a:r>
                    </a:p>
                  </a:txBody>
                  <a:tcPr>
                    <a:solidFill>
                      <a:schemeClr val="tx1">
                        <a:lumMod val="95000"/>
                      </a:schemeClr>
                    </a:solidFill>
                  </a:tcPr>
                </a:tc>
                <a:tc>
                  <a:txBody>
                    <a:bodyPr/>
                    <a:lstStyle/>
                    <a:p>
                      <a:r>
                        <a:rPr lang="en-US" sz="1000">
                          <a:solidFill>
                            <a:schemeClr val="bg1"/>
                          </a:solidFill>
                        </a:rPr>
                        <a:t>34</a:t>
                      </a:r>
                    </a:p>
                  </a:txBody>
                  <a:tcPr>
                    <a:solidFill>
                      <a:schemeClr val="tx1">
                        <a:lumMod val="95000"/>
                      </a:schemeClr>
                    </a:solidFill>
                  </a:tcPr>
                </a:tc>
                <a:tc>
                  <a:txBody>
                    <a:bodyPr/>
                    <a:lstStyle/>
                    <a:p>
                      <a:r>
                        <a:rPr lang="en-US" sz="1000">
                          <a:solidFill>
                            <a:schemeClr val="bg1"/>
                          </a:solidFill>
                        </a:rPr>
                        <a:t>1</a:t>
                      </a:r>
                    </a:p>
                  </a:txBody>
                  <a:tcPr>
                    <a:solidFill>
                      <a:schemeClr val="tx1">
                        <a:lumMod val="95000"/>
                      </a:schemeClr>
                    </a:solidFill>
                  </a:tcPr>
                </a:tc>
                <a:tc>
                  <a:txBody>
                    <a:bodyPr/>
                    <a:lstStyle/>
                    <a:p>
                      <a:pPr lvl="0">
                        <a:buNone/>
                      </a:pPr>
                      <a:r>
                        <a:rPr lang="en-US" sz="1000">
                          <a:solidFill>
                            <a:schemeClr val="bg1"/>
                          </a:solidFill>
                        </a:rPr>
                        <a:t>0</a:t>
                      </a:r>
                    </a:p>
                  </a:txBody>
                  <a:tcPr>
                    <a:solidFill>
                      <a:schemeClr val="tx1">
                        <a:lumMod val="95000"/>
                      </a:schemeClr>
                    </a:solidFill>
                  </a:tcPr>
                </a:tc>
                <a:tc>
                  <a:txBody>
                    <a:bodyPr/>
                    <a:lstStyle/>
                    <a:p>
                      <a:pPr lvl="0">
                        <a:buNone/>
                      </a:pPr>
                      <a:endParaRPr lang="en-US" sz="1000">
                        <a:solidFill>
                          <a:schemeClr val="bg1"/>
                        </a:solidFill>
                      </a:endParaRPr>
                    </a:p>
                  </a:txBody>
                  <a:tcPr>
                    <a:solidFill>
                      <a:schemeClr val="tx1">
                        <a:lumMod val="95000"/>
                      </a:schemeClr>
                    </a:solidFill>
                  </a:tcPr>
                </a:tc>
                <a:extLst>
                  <a:ext uri="{0D108BD9-81ED-4DB2-BD59-A6C34878D82A}">
                    <a16:rowId xmlns:a16="http://schemas.microsoft.com/office/drawing/2014/main" val="102644440"/>
                  </a:ext>
                </a:extLst>
              </a:tr>
              <a:tr h="250902">
                <a:tc>
                  <a:txBody>
                    <a:bodyPr/>
                    <a:lstStyle/>
                    <a:p>
                      <a:r>
                        <a:rPr lang="en-US" sz="1000" b="1">
                          <a:solidFill>
                            <a:schemeClr val="tx1"/>
                          </a:solidFill>
                          <a:latin typeface="Calibri"/>
                        </a:rPr>
                        <a:t>1</a:t>
                      </a:r>
                    </a:p>
                  </a:txBody>
                  <a:tcPr>
                    <a:solidFill>
                      <a:srgbClr val="05B2FB"/>
                    </a:solidFill>
                  </a:tcPr>
                </a:tc>
                <a:tc>
                  <a:txBody>
                    <a:bodyPr/>
                    <a:lstStyle/>
                    <a:p>
                      <a:pPr lvl="0">
                        <a:buNone/>
                      </a:pPr>
                      <a:r>
                        <a:rPr lang="en-US" sz="1000">
                          <a:solidFill>
                            <a:schemeClr val="bg1"/>
                          </a:solidFill>
                        </a:rPr>
                        <a:t>1</a:t>
                      </a:r>
                      <a:endParaRPr lang="en-US">
                        <a:solidFill>
                          <a:schemeClr val="bg1"/>
                        </a:solidFill>
                      </a:endParaRPr>
                    </a:p>
                  </a:txBody>
                  <a:tcPr>
                    <a:solidFill>
                      <a:schemeClr val="tx1">
                        <a:lumMod val="85000"/>
                      </a:schemeClr>
                    </a:solidFill>
                  </a:tcPr>
                </a:tc>
                <a:tc>
                  <a:txBody>
                    <a:bodyPr/>
                    <a:lstStyle/>
                    <a:p>
                      <a:r>
                        <a:rPr lang="en-US" sz="1000">
                          <a:solidFill>
                            <a:schemeClr val="bg1"/>
                          </a:solidFill>
                        </a:rPr>
                        <a:t>0</a:t>
                      </a:r>
                    </a:p>
                  </a:txBody>
                  <a:tcPr>
                    <a:solidFill>
                      <a:schemeClr val="tx1">
                        <a:lumMod val="85000"/>
                      </a:schemeClr>
                    </a:solidFill>
                  </a:tcPr>
                </a:tc>
                <a:tc>
                  <a:txBody>
                    <a:bodyPr/>
                    <a:lstStyle/>
                    <a:p>
                      <a:r>
                        <a:rPr lang="en-US" sz="1000">
                          <a:solidFill>
                            <a:schemeClr val="bg1"/>
                          </a:solidFill>
                        </a:rPr>
                        <a:t>28</a:t>
                      </a:r>
                    </a:p>
                  </a:txBody>
                  <a:tcPr>
                    <a:solidFill>
                      <a:schemeClr val="tx1">
                        <a:lumMod val="85000"/>
                      </a:schemeClr>
                    </a:solidFill>
                  </a:tcPr>
                </a:tc>
                <a:tc>
                  <a:txBody>
                    <a:bodyPr/>
                    <a:lstStyle/>
                    <a:p>
                      <a:r>
                        <a:rPr lang="en-US" sz="1000">
                          <a:solidFill>
                            <a:schemeClr val="bg1"/>
                          </a:solidFill>
                        </a:rPr>
                        <a:t>0</a:t>
                      </a:r>
                    </a:p>
                  </a:txBody>
                  <a:tcPr>
                    <a:solidFill>
                      <a:schemeClr val="tx1">
                        <a:lumMod val="85000"/>
                      </a:schemeClr>
                    </a:solidFill>
                  </a:tcPr>
                </a:tc>
                <a:tc>
                  <a:txBody>
                    <a:bodyPr/>
                    <a:lstStyle/>
                    <a:p>
                      <a:pPr lvl="0">
                        <a:buNone/>
                      </a:pPr>
                      <a:r>
                        <a:rPr lang="en-US" sz="1000">
                          <a:solidFill>
                            <a:schemeClr val="bg1"/>
                          </a:solidFill>
                        </a:rPr>
                        <a:t>1</a:t>
                      </a:r>
                    </a:p>
                  </a:txBody>
                  <a:tcPr>
                    <a:solidFill>
                      <a:schemeClr val="tx1">
                        <a:lumMod val="85000"/>
                      </a:schemeClr>
                    </a:solidFill>
                  </a:tcPr>
                </a:tc>
                <a:tc>
                  <a:txBody>
                    <a:bodyPr/>
                    <a:lstStyle/>
                    <a:p>
                      <a:pPr lvl="0">
                        <a:buNone/>
                      </a:pPr>
                      <a:endParaRPr lang="en-US" sz="1000">
                        <a:solidFill>
                          <a:schemeClr val="bg1"/>
                        </a:solidFill>
                      </a:endParaRPr>
                    </a:p>
                  </a:txBody>
                  <a:tcPr>
                    <a:solidFill>
                      <a:schemeClr val="tx1">
                        <a:lumMod val="85000"/>
                      </a:schemeClr>
                    </a:solidFill>
                  </a:tcPr>
                </a:tc>
                <a:extLst>
                  <a:ext uri="{0D108BD9-81ED-4DB2-BD59-A6C34878D82A}">
                    <a16:rowId xmlns:a16="http://schemas.microsoft.com/office/drawing/2014/main" val="3524291350"/>
                  </a:ext>
                </a:extLst>
              </a:tr>
              <a:tr h="409845">
                <a:tc>
                  <a:txBody>
                    <a:bodyPr/>
                    <a:lstStyle/>
                    <a:p>
                      <a:r>
                        <a:rPr lang="en-US" sz="1000" b="1">
                          <a:solidFill>
                            <a:schemeClr val="tx1"/>
                          </a:solidFill>
                          <a:latin typeface="Calibri"/>
                        </a:rPr>
                        <a:t>2</a:t>
                      </a:r>
                    </a:p>
                  </a:txBody>
                  <a:tcPr>
                    <a:solidFill>
                      <a:srgbClr val="05B2FB"/>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rPr>
                        <a:t>1</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rPr>
                        <a:t>38</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marR="0" lvl="0" algn="l" rtl="0">
                        <a:lnSpc>
                          <a:spcPct val="100000"/>
                        </a:lnSpc>
                        <a:spcBef>
                          <a:spcPts val="0"/>
                        </a:spcBef>
                        <a:spcAft>
                          <a:spcPts val="0"/>
                        </a:spcAft>
                        <a:buClr>
                          <a:srgbClr val="000000"/>
                        </a:buClr>
                        <a:buFont typeface="Arial"/>
                        <a:buNone/>
                      </a:pPr>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lvl="0" algn="l">
                        <a:lnSpc>
                          <a:spcPct val="100000"/>
                        </a:lnSpc>
                        <a:spcBef>
                          <a:spcPts val="0"/>
                        </a:spcBef>
                        <a:spcAft>
                          <a:spcPts val="0"/>
                        </a:spcAft>
                        <a:buNone/>
                      </a:pPr>
                      <a:endParaRPr lang="en-US" sz="1000" b="0" i="0" u="none" strike="noStrike" cap="none">
                        <a:solidFill>
                          <a:schemeClr val="bg1"/>
                        </a:solidFill>
                        <a:latin typeface="Arial"/>
                        <a:cs typeface="Arial"/>
                        <a:sym typeface="Arial"/>
                      </a:endParaRPr>
                    </a:p>
                  </a:txBody>
                  <a:tcPr>
                    <a:solidFill>
                      <a:schemeClr val="tx1">
                        <a:lumMod val="95000"/>
                      </a:schemeClr>
                    </a:solidFill>
                  </a:tcPr>
                </a:tc>
                <a:extLst>
                  <a:ext uri="{0D108BD9-81ED-4DB2-BD59-A6C34878D82A}">
                    <a16:rowId xmlns:a16="http://schemas.microsoft.com/office/drawing/2014/main" val="740542366"/>
                  </a:ext>
                </a:extLst>
              </a:tr>
              <a:tr h="409845">
                <a:tc>
                  <a:txBody>
                    <a:bodyPr/>
                    <a:lstStyle/>
                    <a:p>
                      <a:r>
                        <a:rPr lang="en-US" sz="1000" b="1">
                          <a:solidFill>
                            <a:schemeClr val="tx1"/>
                          </a:solidFill>
                          <a:latin typeface="Calibri"/>
                        </a:rPr>
                        <a:t>3</a:t>
                      </a:r>
                    </a:p>
                  </a:txBody>
                  <a:tcPr>
                    <a:solidFill>
                      <a:srgbClr val="05B2FB"/>
                    </a:solidFill>
                  </a:tcPr>
                </a:tc>
                <a:tc>
                  <a:txBody>
                    <a:bodyPr/>
                    <a:lstStyle/>
                    <a:p>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85000"/>
                      </a:schemeClr>
                    </a:solidFill>
                  </a:tcPr>
                </a:tc>
                <a:tc>
                  <a:txBody>
                    <a:bodyPr/>
                    <a:lstStyle/>
                    <a:p>
                      <a:r>
                        <a:rPr lang="en-US" sz="1000" b="0" i="0" u="none" strike="noStrike" cap="none">
                          <a:solidFill>
                            <a:schemeClr val="bg1"/>
                          </a:solidFill>
                          <a:latin typeface="Arial"/>
                          <a:cs typeface="Arial"/>
                          <a:sym typeface="Arial"/>
                        </a:rPr>
                        <a:t>1</a:t>
                      </a:r>
                    </a:p>
                  </a:txBody>
                  <a:tcPr>
                    <a:solidFill>
                      <a:schemeClr val="tx1">
                        <a:lumMod val="85000"/>
                      </a:schemeClr>
                    </a:solidFill>
                  </a:tcPr>
                </a:tc>
                <a:tc>
                  <a:txBody>
                    <a:bodyPr/>
                    <a:lstStyle/>
                    <a:p>
                      <a:r>
                        <a:rPr lang="en-US" sz="1000" b="0" i="0" u="none" strike="noStrike" cap="none">
                          <a:solidFill>
                            <a:schemeClr val="bg1"/>
                          </a:solidFill>
                          <a:latin typeface="Arial"/>
                          <a:cs typeface="Arial"/>
                        </a:rPr>
                        <a:t>27</a:t>
                      </a:r>
                      <a:endParaRPr lang="en-US" sz="1000" b="0" i="0" u="none" strike="noStrike" cap="none">
                        <a:solidFill>
                          <a:schemeClr val="bg1"/>
                        </a:solidFill>
                        <a:latin typeface="Arial"/>
                        <a:cs typeface="Arial"/>
                        <a:sym typeface="Arial"/>
                      </a:endParaRPr>
                    </a:p>
                  </a:txBody>
                  <a:tcPr>
                    <a:solidFill>
                      <a:schemeClr val="tx1">
                        <a:lumMod val="85000"/>
                      </a:schemeClr>
                    </a:solidFill>
                  </a:tcPr>
                </a:tc>
                <a:tc>
                  <a:txBody>
                    <a:bodyPr/>
                    <a:lstStyle/>
                    <a:p>
                      <a:r>
                        <a:rPr lang="en-US" sz="1000" b="0" i="0" u="none" strike="noStrike" cap="none">
                          <a:solidFill>
                            <a:schemeClr val="bg1"/>
                          </a:solidFill>
                          <a:latin typeface="Arial"/>
                          <a:cs typeface="Arial"/>
                        </a:rPr>
                        <a:t>1</a:t>
                      </a:r>
                      <a:endParaRPr lang="en-US" sz="1000" b="0" i="0" u="none" strike="noStrike" cap="none">
                        <a:solidFill>
                          <a:schemeClr val="bg1"/>
                        </a:solidFill>
                        <a:latin typeface="Arial"/>
                        <a:cs typeface="Arial"/>
                        <a:sym typeface="Arial"/>
                      </a:endParaRPr>
                    </a:p>
                  </a:txBody>
                  <a:tcPr>
                    <a:solidFill>
                      <a:schemeClr val="tx1">
                        <a:lumMod val="85000"/>
                      </a:schemeClr>
                    </a:solidFill>
                  </a:tcPr>
                </a:tc>
                <a:tc>
                  <a:txBody>
                    <a:bodyPr/>
                    <a:lstStyle/>
                    <a:p>
                      <a:pPr lvl="0">
                        <a:buNone/>
                      </a:pPr>
                      <a:r>
                        <a:rPr lang="en-US" sz="1000" b="0" i="0" u="none" strike="noStrike" cap="none">
                          <a:solidFill>
                            <a:schemeClr val="bg1"/>
                          </a:solidFill>
                          <a:latin typeface="Arial"/>
                          <a:cs typeface="Arial"/>
                          <a:sym typeface="Arial"/>
                        </a:rPr>
                        <a:t>0</a:t>
                      </a:r>
                    </a:p>
                  </a:txBody>
                  <a:tcPr>
                    <a:solidFill>
                      <a:schemeClr val="tx1">
                        <a:lumMod val="85000"/>
                      </a:schemeClr>
                    </a:solidFill>
                  </a:tcPr>
                </a:tc>
                <a:tc>
                  <a:txBody>
                    <a:bodyPr/>
                    <a:lstStyle/>
                    <a:p>
                      <a:pPr lvl="0">
                        <a:buNone/>
                      </a:pPr>
                      <a:endParaRPr lang="en-US" sz="1000" b="0" i="0" u="none" strike="noStrike" cap="none">
                        <a:solidFill>
                          <a:schemeClr val="bg1"/>
                        </a:solidFill>
                        <a:latin typeface="Arial"/>
                        <a:cs typeface="Arial"/>
                        <a:sym typeface="Arial"/>
                      </a:endParaRPr>
                    </a:p>
                  </a:txBody>
                  <a:tcPr>
                    <a:solidFill>
                      <a:schemeClr val="tx1">
                        <a:lumMod val="85000"/>
                      </a:schemeClr>
                    </a:solidFill>
                  </a:tcPr>
                </a:tc>
                <a:extLst>
                  <a:ext uri="{0D108BD9-81ED-4DB2-BD59-A6C34878D82A}">
                    <a16:rowId xmlns:a16="http://schemas.microsoft.com/office/drawing/2014/main" val="3993653918"/>
                  </a:ext>
                </a:extLst>
              </a:tr>
              <a:tr h="409845">
                <a:tc>
                  <a:txBody>
                    <a:bodyPr/>
                    <a:lstStyle/>
                    <a:p>
                      <a:pPr lvl="0">
                        <a:buNone/>
                      </a:pPr>
                      <a:r>
                        <a:rPr lang="en-US" sz="1000" b="1">
                          <a:solidFill>
                            <a:schemeClr val="tx1"/>
                          </a:solidFill>
                          <a:latin typeface="Calibri"/>
                        </a:rPr>
                        <a:t>4</a:t>
                      </a:r>
                    </a:p>
                  </a:txBody>
                  <a:tcPr>
                    <a:solidFill>
                      <a:srgbClr val="05B2FB"/>
                    </a:solidFill>
                  </a:tcPr>
                </a:tc>
                <a:tc>
                  <a:txBody>
                    <a:bodyPr/>
                    <a:lstStyle/>
                    <a:p>
                      <a:pPr lvl="0">
                        <a:buNone/>
                      </a:pPr>
                      <a:r>
                        <a:rPr lang="en-US" sz="1000" b="0" i="0" u="none" strike="noStrike" cap="none">
                          <a:solidFill>
                            <a:schemeClr val="bg1"/>
                          </a:solidFill>
                          <a:latin typeface="Arial"/>
                          <a:cs typeface="Arial"/>
                        </a:rPr>
                        <a:t>1</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rPr>
                        <a:t>24</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rPr>
                        <a:t>0</a:t>
                      </a:r>
                      <a:endParaRPr lang="en-US" sz="1000" b="0" i="0" u="none" strike="noStrike" cap="none">
                        <a:solidFill>
                          <a:schemeClr val="bg1"/>
                        </a:solidFill>
                        <a:latin typeface="Arial"/>
                        <a:cs typeface="Arial"/>
                        <a:sym typeface="Arial"/>
                      </a:endParaRPr>
                    </a:p>
                  </a:txBody>
                  <a:tcPr>
                    <a:solidFill>
                      <a:schemeClr val="tx1">
                        <a:lumMod val="95000"/>
                      </a:schemeClr>
                    </a:solidFill>
                  </a:tcPr>
                </a:tc>
                <a:tc>
                  <a:txBody>
                    <a:bodyPr/>
                    <a:lstStyle/>
                    <a:p>
                      <a:pPr lvl="0">
                        <a:buNone/>
                      </a:pPr>
                      <a:r>
                        <a:rPr lang="en-US" sz="1000" b="0" i="0" u="none" strike="noStrike" cap="none">
                          <a:solidFill>
                            <a:schemeClr val="bg1"/>
                          </a:solidFill>
                          <a:latin typeface="Arial"/>
                          <a:cs typeface="Arial"/>
                          <a:sym typeface="Arial"/>
                        </a:rPr>
                        <a:t>1</a:t>
                      </a:r>
                    </a:p>
                  </a:txBody>
                  <a:tcPr>
                    <a:solidFill>
                      <a:schemeClr val="tx1">
                        <a:lumMod val="95000"/>
                      </a:schemeClr>
                    </a:solidFill>
                  </a:tcPr>
                </a:tc>
                <a:tc>
                  <a:txBody>
                    <a:bodyPr/>
                    <a:lstStyle/>
                    <a:p>
                      <a:pPr lvl="0">
                        <a:buNone/>
                      </a:pPr>
                      <a:endParaRPr lang="en-US" sz="1000" b="0" i="0" u="none" strike="noStrike" cap="none">
                        <a:solidFill>
                          <a:schemeClr val="bg1"/>
                        </a:solidFill>
                        <a:latin typeface="Arial"/>
                        <a:cs typeface="Arial"/>
                        <a:sym typeface="Arial"/>
                      </a:endParaRPr>
                    </a:p>
                  </a:txBody>
                  <a:tcPr>
                    <a:solidFill>
                      <a:schemeClr val="tx1">
                        <a:lumMod val="95000"/>
                      </a:schemeClr>
                    </a:solidFill>
                  </a:tcPr>
                </a:tc>
                <a:extLst>
                  <a:ext uri="{0D108BD9-81ED-4DB2-BD59-A6C34878D82A}">
                    <a16:rowId xmlns:a16="http://schemas.microsoft.com/office/drawing/2014/main" val="3640024004"/>
                  </a:ext>
                </a:extLst>
              </a:tr>
            </a:tbl>
          </a:graphicData>
        </a:graphic>
      </p:graphicFrame>
      <p:sp>
        <p:nvSpPr>
          <p:cNvPr id="3" name="TextBox 2">
            <a:extLst>
              <a:ext uri="{FF2B5EF4-FFF2-40B4-BE49-F238E27FC236}">
                <a16:creationId xmlns:a16="http://schemas.microsoft.com/office/drawing/2014/main" id="{E04A6918-5A7B-9EF8-8929-F685FAB584BA}"/>
              </a:ext>
            </a:extLst>
          </p:cNvPr>
          <p:cNvSpPr txBox="1"/>
          <p:nvPr/>
        </p:nvSpPr>
        <p:spPr>
          <a:xfrm>
            <a:off x="1400871" y="4335035"/>
            <a:ext cx="6342256"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C000"/>
                </a:solidFill>
                <a:latin typeface="Zen Dots"/>
              </a:rPr>
              <a:t>Data Size: 4653</a:t>
            </a:r>
            <a:endParaRPr lang="en-US">
              <a:solidFill>
                <a:srgbClr val="FFC000"/>
              </a:solidFill>
            </a:endParaRPr>
          </a:p>
        </p:txBody>
      </p:sp>
      <p:sp>
        <p:nvSpPr>
          <p:cNvPr id="7" name="TextBox 6">
            <a:extLst>
              <a:ext uri="{FF2B5EF4-FFF2-40B4-BE49-F238E27FC236}">
                <a16:creationId xmlns:a16="http://schemas.microsoft.com/office/drawing/2014/main" id="{632B5A72-A1CC-E6E1-738F-0CE1ABFBB33C}"/>
              </a:ext>
            </a:extLst>
          </p:cNvPr>
          <p:cNvSpPr txBox="1"/>
          <p:nvPr/>
        </p:nvSpPr>
        <p:spPr>
          <a:xfrm>
            <a:off x="1407840" y="4620785"/>
            <a:ext cx="6342256"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C000"/>
                </a:solidFill>
                <a:latin typeface="Zen Dots"/>
              </a:rPr>
              <a:t>No. Variables : 30</a:t>
            </a:r>
            <a:endParaRPr lang="en-US">
              <a:solidFill>
                <a:srgbClr val="FFC000"/>
              </a:solidFill>
            </a:endParaRPr>
          </a:p>
        </p:txBody>
      </p:sp>
      <p:sp>
        <p:nvSpPr>
          <p:cNvPr id="9" name="TextBox 8">
            <a:extLst>
              <a:ext uri="{FF2B5EF4-FFF2-40B4-BE49-F238E27FC236}">
                <a16:creationId xmlns:a16="http://schemas.microsoft.com/office/drawing/2014/main" id="{3BCE05BD-C03C-357F-549E-60DD58857CBB}"/>
              </a:ext>
            </a:extLst>
          </p:cNvPr>
          <p:cNvSpPr txBox="1"/>
          <p:nvPr/>
        </p:nvSpPr>
        <p:spPr>
          <a:xfrm>
            <a:off x="1456626" y="3638084"/>
            <a:ext cx="62307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accent4">
                    <a:lumMod val="25000"/>
                    <a:lumOff val="75000"/>
                  </a:schemeClr>
                </a:solidFill>
                <a:latin typeface="Calibri"/>
              </a:rPr>
              <a:t>All the categorical inputs have been converted to numerical !</a:t>
            </a:r>
            <a:endParaRPr lang="en-US">
              <a:solidFill>
                <a:schemeClr val="accent4">
                  <a:lumMod val="25000"/>
                  <a:lumOff val="75000"/>
                </a:schemeClr>
              </a:solidFill>
            </a:endParaRPr>
          </a:p>
        </p:txBody>
      </p:sp>
    </p:spTree>
    <p:extLst>
      <p:ext uri="{BB962C8B-B14F-4D97-AF65-F5344CB8AC3E}">
        <p14:creationId xmlns:p14="http://schemas.microsoft.com/office/powerpoint/2010/main" val="40663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69" name="Google Shape;569;p40"/>
          <p:cNvSpPr txBox="1">
            <a:spLocks noGrp="1"/>
          </p:cNvSpPr>
          <p:nvPr>
            <p:ph type="subTitle" idx="3"/>
          </p:nvPr>
        </p:nvSpPr>
        <p:spPr>
          <a:xfrm>
            <a:off x="720000" y="40075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Different models for our problem</a:t>
            </a:r>
            <a:endParaRPr sz="1600"/>
          </a:p>
        </p:txBody>
      </p:sp>
      <p:sp>
        <p:nvSpPr>
          <p:cNvPr id="570" name="Google Shape;570;p40"/>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Can we predict employee leave?</a:t>
            </a:r>
            <a:endParaRPr/>
          </a:p>
        </p:txBody>
      </p:sp>
      <p:sp>
        <p:nvSpPr>
          <p:cNvPr id="571" name="Google Shape;571;p40"/>
          <p:cNvSpPr txBox="1">
            <a:spLocks noGrp="1"/>
          </p:cNvSpPr>
          <p:nvPr>
            <p:ph type="subTitle" idx="2"/>
          </p:nvPr>
        </p:nvSpPr>
        <p:spPr>
          <a:xfrm>
            <a:off x="3419250"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Any trends in our data?</a:t>
            </a:r>
            <a:endParaRPr/>
          </a:p>
        </p:txBody>
      </p:sp>
      <p:sp>
        <p:nvSpPr>
          <p:cNvPr id="572" name="Google Shape;572;p40"/>
          <p:cNvSpPr txBox="1">
            <a:spLocks noGrp="1"/>
          </p:cNvSpPr>
          <p:nvPr>
            <p:ph type="subTitle" idx="4"/>
          </p:nvPr>
        </p:nvSpPr>
        <p:spPr>
          <a:xfrm>
            <a:off x="3419273" y="40075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Which model gives the best performance?</a:t>
            </a:r>
            <a:endParaRPr/>
          </a:p>
        </p:txBody>
      </p:sp>
      <p:sp>
        <p:nvSpPr>
          <p:cNvPr id="573" name="Google Shape;573;p40"/>
          <p:cNvSpPr txBox="1">
            <a:spLocks noGrp="1"/>
          </p:cNvSpPr>
          <p:nvPr>
            <p:ph type="subTitle" idx="5"/>
          </p:nvPr>
        </p:nvSpPr>
        <p:spPr>
          <a:xfrm>
            <a:off x="6118545" y="2269375"/>
            <a:ext cx="2305500" cy="574326"/>
          </a:xfrm>
          <a:prstGeom prst="rect">
            <a:avLst/>
          </a:prstGeom>
        </p:spPr>
        <p:txBody>
          <a:bodyPr spcFirstLastPara="1" wrap="square" lIns="91425" tIns="91425" rIns="91425" bIns="91425" anchor="t" anchorCtr="0">
            <a:noAutofit/>
          </a:bodyPr>
          <a:lstStyle/>
          <a:p>
            <a:pPr marL="0" indent="0"/>
            <a:r>
              <a:rPr lang="en-US"/>
              <a:t>How to encode data?</a:t>
            </a:r>
          </a:p>
        </p:txBody>
      </p:sp>
      <p:sp>
        <p:nvSpPr>
          <p:cNvPr id="574" name="Google Shape;574;p40"/>
          <p:cNvSpPr txBox="1">
            <a:spLocks noGrp="1"/>
          </p:cNvSpPr>
          <p:nvPr>
            <p:ph type="subTitle" idx="6"/>
          </p:nvPr>
        </p:nvSpPr>
        <p:spPr>
          <a:xfrm>
            <a:off x="6118545" y="40075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to apply our model?</a:t>
            </a:r>
            <a:endParaRPr/>
          </a:p>
        </p:txBody>
      </p:sp>
      <p:sp>
        <p:nvSpPr>
          <p:cNvPr id="575" name="Google Shape;575;p40"/>
          <p:cNvSpPr txBox="1">
            <a:spLocks noGrp="1"/>
          </p:cNvSpPr>
          <p:nvPr>
            <p:ph type="title" idx="7"/>
          </p:nvPr>
        </p:nvSpPr>
        <p:spPr>
          <a:xfrm>
            <a:off x="72000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76" name="Google Shape;576;p40"/>
          <p:cNvSpPr txBox="1">
            <a:spLocks noGrp="1"/>
          </p:cNvSpPr>
          <p:nvPr>
            <p:ph type="title" idx="8"/>
          </p:nvPr>
        </p:nvSpPr>
        <p:spPr>
          <a:xfrm>
            <a:off x="720000" y="3082996"/>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7" name="Google Shape;577;p40"/>
          <p:cNvSpPr txBox="1">
            <a:spLocks noGrp="1"/>
          </p:cNvSpPr>
          <p:nvPr>
            <p:ph type="title" idx="9"/>
          </p:nvPr>
        </p:nvSpPr>
        <p:spPr>
          <a:xfrm>
            <a:off x="341925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78" name="Google Shape;578;p40"/>
          <p:cNvSpPr txBox="1">
            <a:spLocks noGrp="1"/>
          </p:cNvSpPr>
          <p:nvPr>
            <p:ph type="title" idx="13"/>
          </p:nvPr>
        </p:nvSpPr>
        <p:spPr>
          <a:xfrm>
            <a:off x="3419250" y="3082996"/>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79" name="Google Shape;579;p40"/>
          <p:cNvSpPr txBox="1">
            <a:spLocks noGrp="1"/>
          </p:cNvSpPr>
          <p:nvPr>
            <p:ph type="title" idx="14"/>
          </p:nvPr>
        </p:nvSpPr>
        <p:spPr>
          <a:xfrm>
            <a:off x="611856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80" name="Google Shape;580;p40"/>
          <p:cNvSpPr txBox="1">
            <a:spLocks noGrp="1"/>
          </p:cNvSpPr>
          <p:nvPr>
            <p:ph type="title" idx="15"/>
          </p:nvPr>
        </p:nvSpPr>
        <p:spPr>
          <a:xfrm>
            <a:off x="6118560" y="3082996"/>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81" name="Google Shape;581;p40"/>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582" name="Google Shape;582;p40"/>
          <p:cNvSpPr txBox="1">
            <a:spLocks noGrp="1"/>
          </p:cNvSpPr>
          <p:nvPr>
            <p:ph type="subTitle" idx="17"/>
          </p:nvPr>
        </p:nvSpPr>
        <p:spPr>
          <a:xfrm>
            <a:off x="3222374" y="1904175"/>
            <a:ext cx="2699252"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Visualization</a:t>
            </a:r>
            <a:endParaRPr/>
          </a:p>
        </p:txBody>
      </p:sp>
      <p:sp>
        <p:nvSpPr>
          <p:cNvPr id="583" name="Google Shape;583;p40"/>
          <p:cNvSpPr txBox="1">
            <a:spLocks noGrp="1"/>
          </p:cNvSpPr>
          <p:nvPr>
            <p:ph type="subTitle" idx="18"/>
          </p:nvPr>
        </p:nvSpPr>
        <p:spPr>
          <a:xfrm>
            <a:off x="5921669" y="1905300"/>
            <a:ext cx="2699252"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tLang="zh-HK"/>
              <a:t>Data Preparation</a:t>
            </a:r>
            <a:endParaRPr/>
          </a:p>
        </p:txBody>
      </p:sp>
      <p:sp>
        <p:nvSpPr>
          <p:cNvPr id="584" name="Google Shape;584;p40"/>
          <p:cNvSpPr txBox="1">
            <a:spLocks noGrp="1"/>
          </p:cNvSpPr>
          <p:nvPr>
            <p:ph type="subTitle" idx="19"/>
          </p:nvPr>
        </p:nvSpPr>
        <p:spPr>
          <a:xfrm>
            <a:off x="720000" y="3642450"/>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Building</a:t>
            </a:r>
            <a:endParaRPr/>
          </a:p>
        </p:txBody>
      </p:sp>
      <p:sp>
        <p:nvSpPr>
          <p:cNvPr id="585" name="Google Shape;585;p40"/>
          <p:cNvSpPr txBox="1">
            <a:spLocks noGrp="1"/>
          </p:cNvSpPr>
          <p:nvPr>
            <p:ph type="subTitle" idx="20"/>
          </p:nvPr>
        </p:nvSpPr>
        <p:spPr>
          <a:xfrm>
            <a:off x="3256414" y="3642450"/>
            <a:ext cx="2631172"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Evaluation</a:t>
            </a:r>
            <a:endParaRPr/>
          </a:p>
        </p:txBody>
      </p:sp>
      <p:sp>
        <p:nvSpPr>
          <p:cNvPr id="586" name="Google Shape;586;p40"/>
          <p:cNvSpPr txBox="1">
            <a:spLocks noGrp="1"/>
          </p:cNvSpPr>
          <p:nvPr>
            <p:ph type="subTitle" idx="21"/>
          </p:nvPr>
        </p:nvSpPr>
        <p:spPr>
          <a:xfrm>
            <a:off x="6118545" y="3642450"/>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D532-0A45-9D22-8776-95B1F112BB2E}"/>
              </a:ext>
            </a:extLst>
          </p:cNvPr>
          <p:cNvSpPr>
            <a:spLocks noGrp="1"/>
          </p:cNvSpPr>
          <p:nvPr>
            <p:ph type="title"/>
          </p:nvPr>
        </p:nvSpPr>
        <p:spPr/>
        <p:txBody>
          <a:bodyPr/>
          <a:lstStyle/>
          <a:p>
            <a:r>
              <a:rPr lang="en-US"/>
              <a:t>Data Splitting </a:t>
            </a:r>
          </a:p>
        </p:txBody>
      </p:sp>
      <p:pic>
        <p:nvPicPr>
          <p:cNvPr id="4" name="Picture 3" descr="A blue and white squares with arrows&#10;&#10;Description automatically generated">
            <a:extLst>
              <a:ext uri="{FF2B5EF4-FFF2-40B4-BE49-F238E27FC236}">
                <a16:creationId xmlns:a16="http://schemas.microsoft.com/office/drawing/2014/main" id="{AD23D34B-73F6-001D-F5E0-419A13317E90}"/>
              </a:ext>
            </a:extLst>
          </p:cNvPr>
          <p:cNvPicPr>
            <a:picLocks noChangeAspect="1"/>
          </p:cNvPicPr>
          <p:nvPr/>
        </p:nvPicPr>
        <p:blipFill>
          <a:blip r:embed="rId2"/>
          <a:stretch>
            <a:fillRect/>
          </a:stretch>
        </p:blipFill>
        <p:spPr>
          <a:xfrm>
            <a:off x="3207370" y="1520747"/>
            <a:ext cx="2743200" cy="2743200"/>
          </a:xfrm>
          <a:prstGeom prst="rect">
            <a:avLst/>
          </a:prstGeom>
        </p:spPr>
      </p:pic>
      <p:sp>
        <p:nvSpPr>
          <p:cNvPr id="6" name="TextBox 5">
            <a:extLst>
              <a:ext uri="{FF2B5EF4-FFF2-40B4-BE49-F238E27FC236}">
                <a16:creationId xmlns:a16="http://schemas.microsoft.com/office/drawing/2014/main" id="{CE13CB57-B199-7116-2F7A-16FEEB788EA9}"/>
              </a:ext>
            </a:extLst>
          </p:cNvPr>
          <p:cNvSpPr txBox="1"/>
          <p:nvPr/>
        </p:nvSpPr>
        <p:spPr>
          <a:xfrm>
            <a:off x="3199006" y="113603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2">
                    <a:lumMod val="60000"/>
                    <a:lumOff val="40000"/>
                  </a:schemeClr>
                </a:solidFill>
                <a:latin typeface="Calibri"/>
                <a:ea typeface="Calibri"/>
                <a:cs typeface="Calibri"/>
              </a:rPr>
              <a:t>Full Dataset</a:t>
            </a:r>
          </a:p>
        </p:txBody>
      </p:sp>
      <p:sp>
        <p:nvSpPr>
          <p:cNvPr id="8" name="TextBox 7">
            <a:extLst>
              <a:ext uri="{FF2B5EF4-FFF2-40B4-BE49-F238E27FC236}">
                <a16:creationId xmlns:a16="http://schemas.microsoft.com/office/drawing/2014/main" id="{B0059A84-28D3-8617-296F-78A32AA2D0D7}"/>
              </a:ext>
            </a:extLst>
          </p:cNvPr>
          <p:cNvSpPr txBox="1"/>
          <p:nvPr/>
        </p:nvSpPr>
        <p:spPr>
          <a:xfrm>
            <a:off x="3205975" y="1979342"/>
            <a:ext cx="5784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2">
                    <a:lumMod val="60000"/>
                    <a:lumOff val="40000"/>
                  </a:schemeClr>
                </a:solidFill>
                <a:latin typeface="Calibri"/>
              </a:rPr>
              <a:t>80%</a:t>
            </a:r>
          </a:p>
        </p:txBody>
      </p:sp>
      <p:sp>
        <p:nvSpPr>
          <p:cNvPr id="9" name="TextBox 8">
            <a:extLst>
              <a:ext uri="{FF2B5EF4-FFF2-40B4-BE49-F238E27FC236}">
                <a16:creationId xmlns:a16="http://schemas.microsoft.com/office/drawing/2014/main" id="{56369D0D-8E07-18D2-5F1A-E2F644455528}"/>
              </a:ext>
            </a:extLst>
          </p:cNvPr>
          <p:cNvSpPr txBox="1"/>
          <p:nvPr/>
        </p:nvSpPr>
        <p:spPr>
          <a:xfrm>
            <a:off x="5450157" y="1979341"/>
            <a:ext cx="5784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tx2">
                    <a:lumMod val="60000"/>
                    <a:lumOff val="40000"/>
                  </a:schemeClr>
                </a:solidFill>
                <a:latin typeface="Calibri"/>
              </a:rPr>
              <a:t>20%</a:t>
            </a:r>
          </a:p>
        </p:txBody>
      </p:sp>
      <p:sp>
        <p:nvSpPr>
          <p:cNvPr id="11" name="TextBox 10">
            <a:extLst>
              <a:ext uri="{FF2B5EF4-FFF2-40B4-BE49-F238E27FC236}">
                <a16:creationId xmlns:a16="http://schemas.microsoft.com/office/drawing/2014/main" id="{13AAE300-B988-24DA-78F5-BDAC1D722C9C}"/>
              </a:ext>
            </a:extLst>
          </p:cNvPr>
          <p:cNvSpPr txBox="1"/>
          <p:nvPr/>
        </p:nvSpPr>
        <p:spPr>
          <a:xfrm>
            <a:off x="2049035" y="3645055"/>
            <a:ext cx="11499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60000"/>
                    <a:lumOff val="40000"/>
                  </a:schemeClr>
                </a:solidFill>
                <a:latin typeface="Calibri"/>
              </a:rPr>
              <a:t>Training set</a:t>
            </a:r>
          </a:p>
        </p:txBody>
      </p:sp>
      <p:sp>
        <p:nvSpPr>
          <p:cNvPr id="13" name="TextBox 12">
            <a:extLst>
              <a:ext uri="{FF2B5EF4-FFF2-40B4-BE49-F238E27FC236}">
                <a16:creationId xmlns:a16="http://schemas.microsoft.com/office/drawing/2014/main" id="{FB1F5705-FC3B-2084-26D3-F612F1CCB42B}"/>
              </a:ext>
            </a:extLst>
          </p:cNvPr>
          <p:cNvSpPr txBox="1"/>
          <p:nvPr/>
        </p:nvSpPr>
        <p:spPr>
          <a:xfrm>
            <a:off x="6363162" y="3645054"/>
            <a:ext cx="11499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60000"/>
                    <a:lumOff val="40000"/>
                  </a:schemeClr>
                </a:solidFill>
                <a:latin typeface="Calibri"/>
              </a:rPr>
              <a:t>Testing set</a:t>
            </a:r>
          </a:p>
        </p:txBody>
      </p:sp>
      <p:sp>
        <p:nvSpPr>
          <p:cNvPr id="14" name="TextBox 13">
            <a:extLst>
              <a:ext uri="{FF2B5EF4-FFF2-40B4-BE49-F238E27FC236}">
                <a16:creationId xmlns:a16="http://schemas.microsoft.com/office/drawing/2014/main" id="{D034C7AA-E1AE-5EB7-5326-6A1B44C94CD0}"/>
              </a:ext>
            </a:extLst>
          </p:cNvPr>
          <p:cNvSpPr txBox="1"/>
          <p:nvPr/>
        </p:nvSpPr>
        <p:spPr>
          <a:xfrm>
            <a:off x="719254" y="430855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60000"/>
                    <a:lumOff val="40000"/>
                  </a:schemeClr>
                </a:solidFill>
                <a:latin typeface="Calibri"/>
              </a:rPr>
              <a:t>Train the model patterns and relationships in the data. </a:t>
            </a:r>
          </a:p>
        </p:txBody>
      </p:sp>
      <p:sp>
        <p:nvSpPr>
          <p:cNvPr id="15" name="TextBox 14">
            <a:extLst>
              <a:ext uri="{FF2B5EF4-FFF2-40B4-BE49-F238E27FC236}">
                <a16:creationId xmlns:a16="http://schemas.microsoft.com/office/drawing/2014/main" id="{41ECA717-6357-EDFE-976E-D59B9B347F31}"/>
              </a:ext>
            </a:extLst>
          </p:cNvPr>
          <p:cNvSpPr txBox="1"/>
          <p:nvPr/>
        </p:nvSpPr>
        <p:spPr>
          <a:xfrm>
            <a:off x="6253046" y="43085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60000"/>
                    <a:lumOff val="40000"/>
                  </a:schemeClr>
                </a:solidFill>
                <a:latin typeface="Calibri"/>
              </a:rPr>
              <a:t>Test the trained model's accuracy on unseen data </a:t>
            </a:r>
          </a:p>
        </p:txBody>
      </p:sp>
      <p:sp>
        <p:nvSpPr>
          <p:cNvPr id="20" name="TextBox 19">
            <a:extLst>
              <a:ext uri="{FF2B5EF4-FFF2-40B4-BE49-F238E27FC236}">
                <a16:creationId xmlns:a16="http://schemas.microsoft.com/office/drawing/2014/main" id="{85EC0E1F-E1C5-833E-F80A-5099FD8E6C8A}"/>
              </a:ext>
            </a:extLst>
          </p:cNvPr>
          <p:cNvSpPr txBox="1"/>
          <p:nvPr/>
        </p:nvSpPr>
        <p:spPr>
          <a:xfrm>
            <a:off x="91997" y="14078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C000"/>
                </a:solidFill>
                <a:latin typeface="Zen Dots"/>
              </a:rPr>
              <a:t>Full Data Size: 4653​</a:t>
            </a:r>
            <a:endParaRPr lang="en-US"/>
          </a:p>
        </p:txBody>
      </p:sp>
      <p:sp>
        <p:nvSpPr>
          <p:cNvPr id="21" name="TextBox 20">
            <a:extLst>
              <a:ext uri="{FF2B5EF4-FFF2-40B4-BE49-F238E27FC236}">
                <a16:creationId xmlns:a16="http://schemas.microsoft.com/office/drawing/2014/main" id="{6BC0DFE8-3B1C-9457-31C5-637C969784AC}"/>
              </a:ext>
            </a:extLst>
          </p:cNvPr>
          <p:cNvSpPr txBox="1"/>
          <p:nvPr/>
        </p:nvSpPr>
        <p:spPr>
          <a:xfrm>
            <a:off x="461380" y="305404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C000"/>
                </a:solidFill>
                <a:latin typeface="Zen Dots"/>
              </a:rPr>
              <a:t>Training Data Size: 3722</a:t>
            </a:r>
            <a:endParaRPr lang="en-US"/>
          </a:p>
        </p:txBody>
      </p:sp>
      <p:sp>
        <p:nvSpPr>
          <p:cNvPr id="22" name="TextBox 21">
            <a:extLst>
              <a:ext uri="{FF2B5EF4-FFF2-40B4-BE49-F238E27FC236}">
                <a16:creationId xmlns:a16="http://schemas.microsoft.com/office/drawing/2014/main" id="{B3461A6C-C6D9-43A1-15FD-FB7BDE6DDD32}"/>
              </a:ext>
            </a:extLst>
          </p:cNvPr>
          <p:cNvSpPr txBox="1"/>
          <p:nvPr/>
        </p:nvSpPr>
        <p:spPr>
          <a:xfrm>
            <a:off x="6141533" y="305404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C000"/>
                </a:solidFill>
                <a:latin typeface="Zen Dots"/>
              </a:rPr>
              <a:t>Test Data Size: </a:t>
            </a:r>
            <a:endParaRPr lang="en-US"/>
          </a:p>
          <a:p>
            <a:pPr algn="ctr"/>
            <a:r>
              <a:rPr lang="en-US">
                <a:solidFill>
                  <a:srgbClr val="FFC000"/>
                </a:solidFill>
                <a:latin typeface="Zen Dots"/>
              </a:rPr>
              <a:t>931​</a:t>
            </a:r>
            <a:endParaRPr lang="en-US"/>
          </a:p>
        </p:txBody>
      </p:sp>
    </p:spTree>
    <p:extLst>
      <p:ext uri="{BB962C8B-B14F-4D97-AF65-F5344CB8AC3E}">
        <p14:creationId xmlns:p14="http://schemas.microsoft.com/office/powerpoint/2010/main" val="346462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4" grpId="0"/>
      <p:bldP spid="15"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9" name="Google Shape;695;p42">
            <a:extLst>
              <a:ext uri="{FF2B5EF4-FFF2-40B4-BE49-F238E27FC236}">
                <a16:creationId xmlns:a16="http://schemas.microsoft.com/office/drawing/2014/main" id="{5474FA3A-58A5-CD1F-16C4-83B136C4AA86}"/>
              </a:ext>
            </a:extLst>
          </p:cNvPr>
          <p:cNvSpPr txBox="1">
            <a:spLocks noGrp="1"/>
          </p:cNvSpPr>
          <p:nvPr>
            <p:ph type="title"/>
          </p:nvPr>
        </p:nvSpPr>
        <p:spPr>
          <a:xfrm>
            <a:off x="4150628" y="2245072"/>
            <a:ext cx="399324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Model Building</a:t>
            </a:r>
            <a:endParaRPr sz="4800"/>
          </a:p>
        </p:txBody>
      </p:sp>
      <p:sp>
        <p:nvSpPr>
          <p:cNvPr id="10" name="Google Shape;696;p42">
            <a:extLst>
              <a:ext uri="{FF2B5EF4-FFF2-40B4-BE49-F238E27FC236}">
                <a16:creationId xmlns:a16="http://schemas.microsoft.com/office/drawing/2014/main" id="{53FA31A7-1522-6526-8127-871F38ECD87F}"/>
              </a:ext>
            </a:extLst>
          </p:cNvPr>
          <p:cNvSpPr txBox="1">
            <a:spLocks/>
          </p:cNvSpPr>
          <p:nvPr/>
        </p:nvSpPr>
        <p:spPr>
          <a:xfrm>
            <a:off x="4132359" y="862195"/>
            <a:ext cx="43701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a:solidFill>
                  <a:schemeClr val="accent1"/>
                </a:solidFill>
                <a:latin typeface="Zen Dots" panose="02020500000000000000" charset="0"/>
              </a:rPr>
              <a:t>04</a:t>
            </a:r>
          </a:p>
        </p:txBody>
      </p:sp>
      <p:sp>
        <p:nvSpPr>
          <p:cNvPr id="11" name="Google Shape;697;p42">
            <a:extLst>
              <a:ext uri="{FF2B5EF4-FFF2-40B4-BE49-F238E27FC236}">
                <a16:creationId xmlns:a16="http://schemas.microsoft.com/office/drawing/2014/main" id="{D83D8549-2EA5-9565-BF18-9E243D8806FC}"/>
              </a:ext>
            </a:extLst>
          </p:cNvPr>
          <p:cNvSpPr txBox="1">
            <a:spLocks noGrp="1"/>
          </p:cNvSpPr>
          <p:nvPr>
            <p:ph type="subTitle" idx="1"/>
          </p:nvPr>
        </p:nvSpPr>
        <p:spPr>
          <a:xfrm>
            <a:off x="4161199" y="3117862"/>
            <a:ext cx="4370100" cy="1250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a:t>
            </a:r>
          </a:p>
          <a:p>
            <a:pPr marL="0" lvl="0" indent="0" algn="l" rtl="0">
              <a:spcBef>
                <a:spcPts val="0"/>
              </a:spcBef>
              <a:spcAft>
                <a:spcPts val="0"/>
              </a:spcAft>
              <a:buNone/>
            </a:pPr>
            <a:r>
              <a:rPr lang="en"/>
              <a:t>Chau Ka Yan, Connie – Decision Tree</a:t>
            </a:r>
          </a:p>
          <a:p>
            <a:pPr marL="0" lvl="0" indent="0" algn="l" rtl="0">
              <a:spcBef>
                <a:spcPts val="0"/>
              </a:spcBef>
              <a:spcAft>
                <a:spcPts val="0"/>
              </a:spcAft>
              <a:buNone/>
            </a:pPr>
            <a:r>
              <a:rPr lang="en"/>
              <a:t>Cheong Euikyun, Steven – Light GBM</a:t>
            </a:r>
          </a:p>
          <a:p>
            <a:pPr marL="0" indent="0"/>
            <a:r>
              <a:rPr lang="en" altLang="zh-HK"/>
              <a:t>Lui Chak Sum, Sam – Bagging</a:t>
            </a:r>
          </a:p>
          <a:p>
            <a:pPr marL="0" indent="0"/>
            <a:r>
              <a:rPr lang="en" altLang="zh-HK"/>
              <a:t>Wong Tuen Hung, Ivy – Random Forest</a:t>
            </a:r>
            <a:endParaRPr lang="en"/>
          </a:p>
        </p:txBody>
      </p:sp>
      <p:grpSp>
        <p:nvGrpSpPr>
          <p:cNvPr id="2" name="Google Shape;1019;p49">
            <a:extLst>
              <a:ext uri="{FF2B5EF4-FFF2-40B4-BE49-F238E27FC236}">
                <a16:creationId xmlns:a16="http://schemas.microsoft.com/office/drawing/2014/main" id="{D01496AB-896F-3A3A-760B-B067B88A06D3}"/>
              </a:ext>
            </a:extLst>
          </p:cNvPr>
          <p:cNvGrpSpPr/>
          <p:nvPr/>
        </p:nvGrpSpPr>
        <p:grpSpPr>
          <a:xfrm>
            <a:off x="0" y="1053608"/>
            <a:ext cx="3706425" cy="3088107"/>
            <a:chOff x="0" y="1053608"/>
            <a:chExt cx="3706425" cy="3088107"/>
          </a:xfrm>
        </p:grpSpPr>
        <p:grpSp>
          <p:nvGrpSpPr>
            <p:cNvPr id="3" name="Google Shape;1020;p49">
              <a:extLst>
                <a:ext uri="{FF2B5EF4-FFF2-40B4-BE49-F238E27FC236}">
                  <a16:creationId xmlns:a16="http://schemas.microsoft.com/office/drawing/2014/main" id="{00194E5C-16BD-A502-99EC-8C5A0B5ED12F}"/>
                </a:ext>
              </a:extLst>
            </p:cNvPr>
            <p:cNvGrpSpPr/>
            <p:nvPr/>
          </p:nvGrpSpPr>
          <p:grpSpPr>
            <a:xfrm flipH="1">
              <a:off x="0" y="3963164"/>
              <a:ext cx="3706425" cy="178550"/>
              <a:chOff x="5527089" y="4218224"/>
              <a:chExt cx="3706425" cy="178550"/>
            </a:xfrm>
          </p:grpSpPr>
          <p:cxnSp>
            <p:nvCxnSpPr>
              <p:cNvPr id="730" name="Google Shape;1021;p49">
                <a:extLst>
                  <a:ext uri="{FF2B5EF4-FFF2-40B4-BE49-F238E27FC236}">
                    <a16:creationId xmlns:a16="http://schemas.microsoft.com/office/drawing/2014/main" id="{DE24C48B-3A29-4346-CC20-00712AA947D5}"/>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731" name="Google Shape;1022;p49">
                <a:extLst>
                  <a:ext uri="{FF2B5EF4-FFF2-40B4-BE49-F238E27FC236}">
                    <a16:creationId xmlns:a16="http://schemas.microsoft.com/office/drawing/2014/main" id="{096F16CD-2F69-24B4-9ABA-4735D923C045}"/>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4" name="Google Shape;1023;p49">
              <a:extLst>
                <a:ext uri="{FF2B5EF4-FFF2-40B4-BE49-F238E27FC236}">
                  <a16:creationId xmlns:a16="http://schemas.microsoft.com/office/drawing/2014/main" id="{4DD56B11-60EA-3169-1093-FD3F04C140CB}"/>
                </a:ext>
              </a:extLst>
            </p:cNvPr>
            <p:cNvGrpSpPr/>
            <p:nvPr/>
          </p:nvGrpSpPr>
          <p:grpSpPr>
            <a:xfrm>
              <a:off x="713215" y="1053608"/>
              <a:ext cx="2837895" cy="2909565"/>
              <a:chOff x="713215" y="1053608"/>
              <a:chExt cx="2837895" cy="2909565"/>
            </a:xfrm>
          </p:grpSpPr>
          <p:sp>
            <p:nvSpPr>
              <p:cNvPr id="5" name="Google Shape;1024;p49">
                <a:extLst>
                  <a:ext uri="{FF2B5EF4-FFF2-40B4-BE49-F238E27FC236}">
                    <a16:creationId xmlns:a16="http://schemas.microsoft.com/office/drawing/2014/main" id="{9CDBD2D1-46DB-A0D5-57FD-304DAC1D4CCD}"/>
                  </a:ext>
                </a:extLst>
              </p:cNvPr>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25;p49">
                <a:extLst>
                  <a:ext uri="{FF2B5EF4-FFF2-40B4-BE49-F238E27FC236}">
                    <a16:creationId xmlns:a16="http://schemas.microsoft.com/office/drawing/2014/main" id="{65FD6437-5732-A177-F30B-A1DCBAE48A2E}"/>
                  </a:ext>
                </a:extLst>
              </p:cNvPr>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6;p49">
                <a:extLst>
                  <a:ext uri="{FF2B5EF4-FFF2-40B4-BE49-F238E27FC236}">
                    <a16:creationId xmlns:a16="http://schemas.microsoft.com/office/drawing/2014/main" id="{D94E25CF-9CB1-5057-EF14-F7078494BE9A}"/>
                  </a:ext>
                </a:extLst>
              </p:cNvPr>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27;p49">
                <a:extLst>
                  <a:ext uri="{FF2B5EF4-FFF2-40B4-BE49-F238E27FC236}">
                    <a16:creationId xmlns:a16="http://schemas.microsoft.com/office/drawing/2014/main" id="{CCE90B5C-122D-A1CB-DEDE-1767A70316A9}"/>
                  </a:ext>
                </a:extLst>
              </p:cNvPr>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8;p49">
                <a:extLst>
                  <a:ext uri="{FF2B5EF4-FFF2-40B4-BE49-F238E27FC236}">
                    <a16:creationId xmlns:a16="http://schemas.microsoft.com/office/drawing/2014/main" id="{61833BEF-1F5C-AE93-22BB-5231AE6494F2}"/>
                  </a:ext>
                </a:extLst>
              </p:cNvPr>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9;p49">
                <a:extLst>
                  <a:ext uri="{FF2B5EF4-FFF2-40B4-BE49-F238E27FC236}">
                    <a16:creationId xmlns:a16="http://schemas.microsoft.com/office/drawing/2014/main" id="{6996B740-74CB-702F-1ECC-4808C0186327}"/>
                  </a:ext>
                </a:extLst>
              </p:cNvPr>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0;p49">
                <a:extLst>
                  <a:ext uri="{FF2B5EF4-FFF2-40B4-BE49-F238E27FC236}">
                    <a16:creationId xmlns:a16="http://schemas.microsoft.com/office/drawing/2014/main" id="{C24D438B-5ECF-29C9-734D-276EC23F6FC2}"/>
                  </a:ext>
                </a:extLst>
              </p:cNvPr>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1;p49">
                <a:extLst>
                  <a:ext uri="{FF2B5EF4-FFF2-40B4-BE49-F238E27FC236}">
                    <a16:creationId xmlns:a16="http://schemas.microsoft.com/office/drawing/2014/main" id="{AB4F09D5-2AC6-03A2-264F-BF75A24ADF81}"/>
                  </a:ext>
                </a:extLst>
              </p:cNvPr>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2;p49">
                <a:extLst>
                  <a:ext uri="{FF2B5EF4-FFF2-40B4-BE49-F238E27FC236}">
                    <a16:creationId xmlns:a16="http://schemas.microsoft.com/office/drawing/2014/main" id="{ED70F20F-7DAF-B8D5-FD2C-1029EDBF2B99}"/>
                  </a:ext>
                </a:extLst>
              </p:cNvPr>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3;p49">
                <a:extLst>
                  <a:ext uri="{FF2B5EF4-FFF2-40B4-BE49-F238E27FC236}">
                    <a16:creationId xmlns:a16="http://schemas.microsoft.com/office/drawing/2014/main" id="{34D73894-B224-8C14-F5E5-8C6F5EFC68AE}"/>
                  </a:ext>
                </a:extLst>
              </p:cNvPr>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4;p49">
                <a:extLst>
                  <a:ext uri="{FF2B5EF4-FFF2-40B4-BE49-F238E27FC236}">
                    <a16:creationId xmlns:a16="http://schemas.microsoft.com/office/drawing/2014/main" id="{E04CC68E-0FA6-E9AE-6EA8-EB06752BD0AF}"/>
                  </a:ext>
                </a:extLst>
              </p:cNvPr>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5;p49">
                <a:extLst>
                  <a:ext uri="{FF2B5EF4-FFF2-40B4-BE49-F238E27FC236}">
                    <a16:creationId xmlns:a16="http://schemas.microsoft.com/office/drawing/2014/main" id="{22D17B05-D651-E362-5068-2FB9841267CE}"/>
                  </a:ext>
                </a:extLst>
              </p:cNvPr>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6;p49">
                <a:extLst>
                  <a:ext uri="{FF2B5EF4-FFF2-40B4-BE49-F238E27FC236}">
                    <a16:creationId xmlns:a16="http://schemas.microsoft.com/office/drawing/2014/main" id="{ACCEAEF9-D518-18CA-3516-D5F402B555CF}"/>
                  </a:ext>
                </a:extLst>
              </p:cNvPr>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7;p49">
                <a:extLst>
                  <a:ext uri="{FF2B5EF4-FFF2-40B4-BE49-F238E27FC236}">
                    <a16:creationId xmlns:a16="http://schemas.microsoft.com/office/drawing/2014/main" id="{7817C45C-4B45-E032-0304-024F374DF7B8}"/>
                  </a:ext>
                </a:extLst>
              </p:cNvPr>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8;p49">
                <a:extLst>
                  <a:ext uri="{FF2B5EF4-FFF2-40B4-BE49-F238E27FC236}">
                    <a16:creationId xmlns:a16="http://schemas.microsoft.com/office/drawing/2014/main" id="{7F18C7A8-9AC7-6BCE-61FB-52157DB5B5DA}"/>
                  </a:ext>
                </a:extLst>
              </p:cNvPr>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9;p49">
                <a:extLst>
                  <a:ext uri="{FF2B5EF4-FFF2-40B4-BE49-F238E27FC236}">
                    <a16:creationId xmlns:a16="http://schemas.microsoft.com/office/drawing/2014/main" id="{3DD1D248-65C9-3A0D-4D9C-29876D73DE52}"/>
                  </a:ext>
                </a:extLst>
              </p:cNvPr>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0;p49">
                <a:extLst>
                  <a:ext uri="{FF2B5EF4-FFF2-40B4-BE49-F238E27FC236}">
                    <a16:creationId xmlns:a16="http://schemas.microsoft.com/office/drawing/2014/main" id="{A002B7C1-0398-B98C-00CF-AE2CDF526DA3}"/>
                  </a:ext>
                </a:extLst>
              </p:cNvPr>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1;p49">
                <a:extLst>
                  <a:ext uri="{FF2B5EF4-FFF2-40B4-BE49-F238E27FC236}">
                    <a16:creationId xmlns:a16="http://schemas.microsoft.com/office/drawing/2014/main" id="{3FF161D1-DEC0-2750-8B81-141074BCEA53}"/>
                  </a:ext>
                </a:extLst>
              </p:cNvPr>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2;p49">
                <a:extLst>
                  <a:ext uri="{FF2B5EF4-FFF2-40B4-BE49-F238E27FC236}">
                    <a16:creationId xmlns:a16="http://schemas.microsoft.com/office/drawing/2014/main" id="{42FFF5E4-8F8F-B07F-9375-0E15858E8828}"/>
                  </a:ext>
                </a:extLst>
              </p:cNvPr>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3;p49">
                <a:extLst>
                  <a:ext uri="{FF2B5EF4-FFF2-40B4-BE49-F238E27FC236}">
                    <a16:creationId xmlns:a16="http://schemas.microsoft.com/office/drawing/2014/main" id="{14231F5D-2986-CD73-2A37-A05AE23389FB}"/>
                  </a:ext>
                </a:extLst>
              </p:cNvPr>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4;p49">
                <a:extLst>
                  <a:ext uri="{FF2B5EF4-FFF2-40B4-BE49-F238E27FC236}">
                    <a16:creationId xmlns:a16="http://schemas.microsoft.com/office/drawing/2014/main" id="{F7A78A99-CD0D-90DC-26D6-04D1EE38BA1F}"/>
                  </a:ext>
                </a:extLst>
              </p:cNvPr>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5;p49">
                <a:extLst>
                  <a:ext uri="{FF2B5EF4-FFF2-40B4-BE49-F238E27FC236}">
                    <a16:creationId xmlns:a16="http://schemas.microsoft.com/office/drawing/2014/main" id="{13116AC9-6127-4B55-FC7A-331F6D1D5C61}"/>
                  </a:ext>
                </a:extLst>
              </p:cNvPr>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6;p49">
                <a:extLst>
                  <a:ext uri="{FF2B5EF4-FFF2-40B4-BE49-F238E27FC236}">
                    <a16:creationId xmlns:a16="http://schemas.microsoft.com/office/drawing/2014/main" id="{444AF094-BE0F-4007-6301-A2D27458BF67}"/>
                  </a:ext>
                </a:extLst>
              </p:cNvPr>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9">
                <a:extLst>
                  <a:ext uri="{FF2B5EF4-FFF2-40B4-BE49-F238E27FC236}">
                    <a16:creationId xmlns:a16="http://schemas.microsoft.com/office/drawing/2014/main" id="{8DD56C91-5444-5601-E0DF-E7E9D3B15F9D}"/>
                  </a:ext>
                </a:extLst>
              </p:cNvPr>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048;p49">
                <a:extLst>
                  <a:ext uri="{FF2B5EF4-FFF2-40B4-BE49-F238E27FC236}">
                    <a16:creationId xmlns:a16="http://schemas.microsoft.com/office/drawing/2014/main" id="{3255FDFD-31F2-42FF-EE17-80B710C2A13B}"/>
                  </a:ext>
                </a:extLst>
              </p:cNvPr>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049;p49">
                <a:extLst>
                  <a:ext uri="{FF2B5EF4-FFF2-40B4-BE49-F238E27FC236}">
                    <a16:creationId xmlns:a16="http://schemas.microsoft.com/office/drawing/2014/main" id="{15714AFD-9B0B-A184-B92B-6702D4CB4ED5}"/>
                  </a:ext>
                </a:extLst>
              </p:cNvPr>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050;p49">
                <a:extLst>
                  <a:ext uri="{FF2B5EF4-FFF2-40B4-BE49-F238E27FC236}">
                    <a16:creationId xmlns:a16="http://schemas.microsoft.com/office/drawing/2014/main" id="{24867D45-BDC9-F75F-CF37-93381B42FE8A}"/>
                  </a:ext>
                </a:extLst>
              </p:cNvPr>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051;p49">
                <a:extLst>
                  <a:ext uri="{FF2B5EF4-FFF2-40B4-BE49-F238E27FC236}">
                    <a16:creationId xmlns:a16="http://schemas.microsoft.com/office/drawing/2014/main" id="{67F405D0-0990-2D9C-173A-768C4D27E1F3}"/>
                  </a:ext>
                </a:extLst>
              </p:cNvPr>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052;p49">
                <a:extLst>
                  <a:ext uri="{FF2B5EF4-FFF2-40B4-BE49-F238E27FC236}">
                    <a16:creationId xmlns:a16="http://schemas.microsoft.com/office/drawing/2014/main" id="{5FC5D140-8F20-AD42-497B-D5719257662F}"/>
                  </a:ext>
                </a:extLst>
              </p:cNvPr>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053;p49">
                <a:extLst>
                  <a:ext uri="{FF2B5EF4-FFF2-40B4-BE49-F238E27FC236}">
                    <a16:creationId xmlns:a16="http://schemas.microsoft.com/office/drawing/2014/main" id="{7557B485-1458-B396-A2C3-5848DB1337D3}"/>
                  </a:ext>
                </a:extLst>
              </p:cNvPr>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054;p49">
                <a:extLst>
                  <a:ext uri="{FF2B5EF4-FFF2-40B4-BE49-F238E27FC236}">
                    <a16:creationId xmlns:a16="http://schemas.microsoft.com/office/drawing/2014/main" id="{315BA283-E853-1D62-2220-C3574B9138E1}"/>
                  </a:ext>
                </a:extLst>
              </p:cNvPr>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055;p49">
                <a:extLst>
                  <a:ext uri="{FF2B5EF4-FFF2-40B4-BE49-F238E27FC236}">
                    <a16:creationId xmlns:a16="http://schemas.microsoft.com/office/drawing/2014/main" id="{D4BB5483-D6C1-605E-7E17-6479D43B83D6}"/>
                  </a:ext>
                </a:extLst>
              </p:cNvPr>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056;p49">
                <a:extLst>
                  <a:ext uri="{FF2B5EF4-FFF2-40B4-BE49-F238E27FC236}">
                    <a16:creationId xmlns:a16="http://schemas.microsoft.com/office/drawing/2014/main" id="{4DBA3B20-5C84-2818-6518-368729DFDA2D}"/>
                  </a:ext>
                </a:extLst>
              </p:cNvPr>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057;p49">
                <a:extLst>
                  <a:ext uri="{FF2B5EF4-FFF2-40B4-BE49-F238E27FC236}">
                    <a16:creationId xmlns:a16="http://schemas.microsoft.com/office/drawing/2014/main" id="{DAAE08AE-29C2-8BD7-228C-8BB121FCDD6C}"/>
                  </a:ext>
                </a:extLst>
              </p:cNvPr>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058;p49">
                <a:extLst>
                  <a:ext uri="{FF2B5EF4-FFF2-40B4-BE49-F238E27FC236}">
                    <a16:creationId xmlns:a16="http://schemas.microsoft.com/office/drawing/2014/main" id="{44101AD2-2986-2C46-6B4B-1935F8CAC4EA}"/>
                  </a:ext>
                </a:extLst>
              </p:cNvPr>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059;p49">
                <a:extLst>
                  <a:ext uri="{FF2B5EF4-FFF2-40B4-BE49-F238E27FC236}">
                    <a16:creationId xmlns:a16="http://schemas.microsoft.com/office/drawing/2014/main" id="{E3DC5361-23CC-2A31-8B88-966E7F1751CE}"/>
                  </a:ext>
                </a:extLst>
              </p:cNvPr>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060;p49">
                <a:extLst>
                  <a:ext uri="{FF2B5EF4-FFF2-40B4-BE49-F238E27FC236}">
                    <a16:creationId xmlns:a16="http://schemas.microsoft.com/office/drawing/2014/main" id="{EBFD3247-B7A1-1817-AFAA-1B1457A18845}"/>
                  </a:ext>
                </a:extLst>
              </p:cNvPr>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61;p49">
                <a:extLst>
                  <a:ext uri="{FF2B5EF4-FFF2-40B4-BE49-F238E27FC236}">
                    <a16:creationId xmlns:a16="http://schemas.microsoft.com/office/drawing/2014/main" id="{9DEC1497-D732-7F61-4D24-3ABA0FF2B348}"/>
                  </a:ext>
                </a:extLst>
              </p:cNvPr>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062;p49">
                <a:extLst>
                  <a:ext uri="{FF2B5EF4-FFF2-40B4-BE49-F238E27FC236}">
                    <a16:creationId xmlns:a16="http://schemas.microsoft.com/office/drawing/2014/main" id="{856E2B1E-2F14-6FBC-2A0D-EBD95CB7B641}"/>
                  </a:ext>
                </a:extLst>
              </p:cNvPr>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063;p49">
                <a:extLst>
                  <a:ext uri="{FF2B5EF4-FFF2-40B4-BE49-F238E27FC236}">
                    <a16:creationId xmlns:a16="http://schemas.microsoft.com/office/drawing/2014/main" id="{05D85A73-BBD3-CE75-BA83-8E0DE23D8C87}"/>
                  </a:ext>
                </a:extLst>
              </p:cNvPr>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64;p49">
                <a:extLst>
                  <a:ext uri="{FF2B5EF4-FFF2-40B4-BE49-F238E27FC236}">
                    <a16:creationId xmlns:a16="http://schemas.microsoft.com/office/drawing/2014/main" id="{5C8B7054-4C97-1EF6-6729-048FDF7B805B}"/>
                  </a:ext>
                </a:extLst>
              </p:cNvPr>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065;p49">
                <a:extLst>
                  <a:ext uri="{FF2B5EF4-FFF2-40B4-BE49-F238E27FC236}">
                    <a16:creationId xmlns:a16="http://schemas.microsoft.com/office/drawing/2014/main" id="{7041AAF3-5964-44BA-C468-4E22089F45B3}"/>
                  </a:ext>
                </a:extLst>
              </p:cNvPr>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066;p49">
                <a:extLst>
                  <a:ext uri="{FF2B5EF4-FFF2-40B4-BE49-F238E27FC236}">
                    <a16:creationId xmlns:a16="http://schemas.microsoft.com/office/drawing/2014/main" id="{BCD6A5B8-E84B-83CC-2165-C7503811BCD5}"/>
                  </a:ext>
                </a:extLst>
              </p:cNvPr>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67;p49">
                <a:extLst>
                  <a:ext uri="{FF2B5EF4-FFF2-40B4-BE49-F238E27FC236}">
                    <a16:creationId xmlns:a16="http://schemas.microsoft.com/office/drawing/2014/main" id="{435C6F3A-7402-D132-5CAF-680CFB69B235}"/>
                  </a:ext>
                </a:extLst>
              </p:cNvPr>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068;p49">
                <a:extLst>
                  <a:ext uri="{FF2B5EF4-FFF2-40B4-BE49-F238E27FC236}">
                    <a16:creationId xmlns:a16="http://schemas.microsoft.com/office/drawing/2014/main" id="{029D357F-DA39-1EF8-A482-6ED83082E9B9}"/>
                  </a:ext>
                </a:extLst>
              </p:cNvPr>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069;p49">
                <a:extLst>
                  <a:ext uri="{FF2B5EF4-FFF2-40B4-BE49-F238E27FC236}">
                    <a16:creationId xmlns:a16="http://schemas.microsoft.com/office/drawing/2014/main" id="{07241E00-A2A2-2579-9AC2-4A6C54DEF9AA}"/>
                  </a:ext>
                </a:extLst>
              </p:cNvPr>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070;p49">
                <a:extLst>
                  <a:ext uri="{FF2B5EF4-FFF2-40B4-BE49-F238E27FC236}">
                    <a16:creationId xmlns:a16="http://schemas.microsoft.com/office/drawing/2014/main" id="{3D4D4CC5-2C16-1352-59C8-54792815EF7B}"/>
                  </a:ext>
                </a:extLst>
              </p:cNvPr>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071;p49">
                <a:extLst>
                  <a:ext uri="{FF2B5EF4-FFF2-40B4-BE49-F238E27FC236}">
                    <a16:creationId xmlns:a16="http://schemas.microsoft.com/office/drawing/2014/main" id="{AD77AAD4-D61B-EBDE-49D8-05D11FC7D138}"/>
                  </a:ext>
                </a:extLst>
              </p:cNvPr>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072;p49">
                <a:extLst>
                  <a:ext uri="{FF2B5EF4-FFF2-40B4-BE49-F238E27FC236}">
                    <a16:creationId xmlns:a16="http://schemas.microsoft.com/office/drawing/2014/main" id="{91FF6111-7BDF-D250-F221-BD43B3814934}"/>
                  </a:ext>
                </a:extLst>
              </p:cNvPr>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73;p49">
                <a:extLst>
                  <a:ext uri="{FF2B5EF4-FFF2-40B4-BE49-F238E27FC236}">
                    <a16:creationId xmlns:a16="http://schemas.microsoft.com/office/drawing/2014/main" id="{C51C1AE7-CC51-3926-9AD8-0B497F83F638}"/>
                  </a:ext>
                </a:extLst>
              </p:cNvPr>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074;p49">
                <a:extLst>
                  <a:ext uri="{FF2B5EF4-FFF2-40B4-BE49-F238E27FC236}">
                    <a16:creationId xmlns:a16="http://schemas.microsoft.com/office/drawing/2014/main" id="{15091458-848D-3B2D-C729-AE6E495CC802}"/>
                  </a:ext>
                </a:extLst>
              </p:cNvPr>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075;p49">
                <a:extLst>
                  <a:ext uri="{FF2B5EF4-FFF2-40B4-BE49-F238E27FC236}">
                    <a16:creationId xmlns:a16="http://schemas.microsoft.com/office/drawing/2014/main" id="{A82E1688-88A4-887C-4C60-A8EE9BAB74E0}"/>
                  </a:ext>
                </a:extLst>
              </p:cNvPr>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076;p49">
                <a:extLst>
                  <a:ext uri="{FF2B5EF4-FFF2-40B4-BE49-F238E27FC236}">
                    <a16:creationId xmlns:a16="http://schemas.microsoft.com/office/drawing/2014/main" id="{A802052E-72B6-5478-457C-09CB91BD4D6D}"/>
                  </a:ext>
                </a:extLst>
              </p:cNvPr>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077;p49">
                <a:extLst>
                  <a:ext uri="{FF2B5EF4-FFF2-40B4-BE49-F238E27FC236}">
                    <a16:creationId xmlns:a16="http://schemas.microsoft.com/office/drawing/2014/main" id="{9F72C9C3-198C-391A-D320-76AAA1765A51}"/>
                  </a:ext>
                </a:extLst>
              </p:cNvPr>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078;p49">
                <a:extLst>
                  <a:ext uri="{FF2B5EF4-FFF2-40B4-BE49-F238E27FC236}">
                    <a16:creationId xmlns:a16="http://schemas.microsoft.com/office/drawing/2014/main" id="{6EC5FA4A-BB7C-B3F9-8317-737AC80F252D}"/>
                  </a:ext>
                </a:extLst>
              </p:cNvPr>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079;p49">
                <a:extLst>
                  <a:ext uri="{FF2B5EF4-FFF2-40B4-BE49-F238E27FC236}">
                    <a16:creationId xmlns:a16="http://schemas.microsoft.com/office/drawing/2014/main" id="{F9726F78-C584-F9FA-7223-22FE7B7AD5CB}"/>
                  </a:ext>
                </a:extLst>
              </p:cNvPr>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080;p49">
                <a:extLst>
                  <a:ext uri="{FF2B5EF4-FFF2-40B4-BE49-F238E27FC236}">
                    <a16:creationId xmlns:a16="http://schemas.microsoft.com/office/drawing/2014/main" id="{B1D88F38-A563-4E5F-39B3-6140E5797E3C}"/>
                  </a:ext>
                </a:extLst>
              </p:cNvPr>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081;p49">
                <a:extLst>
                  <a:ext uri="{FF2B5EF4-FFF2-40B4-BE49-F238E27FC236}">
                    <a16:creationId xmlns:a16="http://schemas.microsoft.com/office/drawing/2014/main" id="{4BFC0D37-016E-EA1E-FC69-B84BAEEA8121}"/>
                  </a:ext>
                </a:extLst>
              </p:cNvPr>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082;p49">
                <a:extLst>
                  <a:ext uri="{FF2B5EF4-FFF2-40B4-BE49-F238E27FC236}">
                    <a16:creationId xmlns:a16="http://schemas.microsoft.com/office/drawing/2014/main" id="{C497C806-B997-88FA-215B-F1E65B6437A9}"/>
                  </a:ext>
                </a:extLst>
              </p:cNvPr>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083;p49">
                <a:extLst>
                  <a:ext uri="{FF2B5EF4-FFF2-40B4-BE49-F238E27FC236}">
                    <a16:creationId xmlns:a16="http://schemas.microsoft.com/office/drawing/2014/main" id="{38FA0DBA-5D52-A80F-876C-43842BBC6929}"/>
                  </a:ext>
                </a:extLst>
              </p:cNvPr>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084;p49">
                <a:extLst>
                  <a:ext uri="{FF2B5EF4-FFF2-40B4-BE49-F238E27FC236}">
                    <a16:creationId xmlns:a16="http://schemas.microsoft.com/office/drawing/2014/main" id="{E1AA8CAC-5D4B-6E4C-9430-FA03D92B158B}"/>
                  </a:ext>
                </a:extLst>
              </p:cNvPr>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085;p49">
                <a:extLst>
                  <a:ext uri="{FF2B5EF4-FFF2-40B4-BE49-F238E27FC236}">
                    <a16:creationId xmlns:a16="http://schemas.microsoft.com/office/drawing/2014/main" id="{FAEB466B-BBB5-CF93-A460-CE89DC0A9363}"/>
                  </a:ext>
                </a:extLst>
              </p:cNvPr>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086;p49">
                <a:extLst>
                  <a:ext uri="{FF2B5EF4-FFF2-40B4-BE49-F238E27FC236}">
                    <a16:creationId xmlns:a16="http://schemas.microsoft.com/office/drawing/2014/main" id="{A733077E-7CB8-759D-F057-39E9A8EB20FB}"/>
                  </a:ext>
                </a:extLst>
              </p:cNvPr>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087;p49">
                <a:extLst>
                  <a:ext uri="{FF2B5EF4-FFF2-40B4-BE49-F238E27FC236}">
                    <a16:creationId xmlns:a16="http://schemas.microsoft.com/office/drawing/2014/main" id="{4E9DF3C8-25D1-3FC5-5671-C84C5E597208}"/>
                  </a:ext>
                </a:extLst>
              </p:cNvPr>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088;p49">
                <a:extLst>
                  <a:ext uri="{FF2B5EF4-FFF2-40B4-BE49-F238E27FC236}">
                    <a16:creationId xmlns:a16="http://schemas.microsoft.com/office/drawing/2014/main" id="{ED8B9CB3-9121-DC8D-D777-9B49D0214F62}"/>
                  </a:ext>
                </a:extLst>
              </p:cNvPr>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089;p49">
                <a:extLst>
                  <a:ext uri="{FF2B5EF4-FFF2-40B4-BE49-F238E27FC236}">
                    <a16:creationId xmlns:a16="http://schemas.microsoft.com/office/drawing/2014/main" id="{62AC2101-D261-C708-E149-BD5156260407}"/>
                  </a:ext>
                </a:extLst>
              </p:cNvPr>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090;p49">
                <a:extLst>
                  <a:ext uri="{FF2B5EF4-FFF2-40B4-BE49-F238E27FC236}">
                    <a16:creationId xmlns:a16="http://schemas.microsoft.com/office/drawing/2014/main" id="{D7D79B6D-7EF7-D072-EA94-FEE776336A03}"/>
                  </a:ext>
                </a:extLst>
              </p:cNvPr>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091;p49">
                <a:extLst>
                  <a:ext uri="{FF2B5EF4-FFF2-40B4-BE49-F238E27FC236}">
                    <a16:creationId xmlns:a16="http://schemas.microsoft.com/office/drawing/2014/main" id="{955B408B-D09E-4BD6-A6DD-C102189CED45}"/>
                  </a:ext>
                </a:extLst>
              </p:cNvPr>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092;p49">
                <a:extLst>
                  <a:ext uri="{FF2B5EF4-FFF2-40B4-BE49-F238E27FC236}">
                    <a16:creationId xmlns:a16="http://schemas.microsoft.com/office/drawing/2014/main" id="{581E9896-7229-64D0-C42D-BF2342D4C0E8}"/>
                  </a:ext>
                </a:extLst>
              </p:cNvPr>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093;p49">
                <a:extLst>
                  <a:ext uri="{FF2B5EF4-FFF2-40B4-BE49-F238E27FC236}">
                    <a16:creationId xmlns:a16="http://schemas.microsoft.com/office/drawing/2014/main" id="{7D3BC1D7-5BA5-0617-DDE8-CD128B68666A}"/>
                  </a:ext>
                </a:extLst>
              </p:cNvPr>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094;p49">
                <a:extLst>
                  <a:ext uri="{FF2B5EF4-FFF2-40B4-BE49-F238E27FC236}">
                    <a16:creationId xmlns:a16="http://schemas.microsoft.com/office/drawing/2014/main" id="{8B459EB7-A79E-504C-58D6-700E28E7AF29}"/>
                  </a:ext>
                </a:extLst>
              </p:cNvPr>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095;p49">
                <a:extLst>
                  <a:ext uri="{FF2B5EF4-FFF2-40B4-BE49-F238E27FC236}">
                    <a16:creationId xmlns:a16="http://schemas.microsoft.com/office/drawing/2014/main" id="{8357B824-8133-0370-CD69-BDB8BC69688F}"/>
                  </a:ext>
                </a:extLst>
              </p:cNvPr>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096;p49">
                <a:extLst>
                  <a:ext uri="{FF2B5EF4-FFF2-40B4-BE49-F238E27FC236}">
                    <a16:creationId xmlns:a16="http://schemas.microsoft.com/office/drawing/2014/main" id="{D89EF3B8-CDC0-6CFD-A06B-CCE01FF2D6D8}"/>
                  </a:ext>
                </a:extLst>
              </p:cNvPr>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097;p49">
                <a:extLst>
                  <a:ext uri="{FF2B5EF4-FFF2-40B4-BE49-F238E27FC236}">
                    <a16:creationId xmlns:a16="http://schemas.microsoft.com/office/drawing/2014/main" id="{C5F1CBC1-C555-725E-EA5E-D1211E081B30}"/>
                  </a:ext>
                </a:extLst>
              </p:cNvPr>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098;p49">
                <a:extLst>
                  <a:ext uri="{FF2B5EF4-FFF2-40B4-BE49-F238E27FC236}">
                    <a16:creationId xmlns:a16="http://schemas.microsoft.com/office/drawing/2014/main" id="{6CAF3826-9A1B-5C89-5723-322FAB85C590}"/>
                  </a:ext>
                </a:extLst>
              </p:cNvPr>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099;p49">
                <a:extLst>
                  <a:ext uri="{FF2B5EF4-FFF2-40B4-BE49-F238E27FC236}">
                    <a16:creationId xmlns:a16="http://schemas.microsoft.com/office/drawing/2014/main" id="{91845F26-1698-0E3F-B4C9-533F6E3BFFDF}"/>
                  </a:ext>
                </a:extLst>
              </p:cNvPr>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100;p49">
                <a:extLst>
                  <a:ext uri="{FF2B5EF4-FFF2-40B4-BE49-F238E27FC236}">
                    <a16:creationId xmlns:a16="http://schemas.microsoft.com/office/drawing/2014/main" id="{88A3DCD0-D31F-27E6-55F4-A926E65541F8}"/>
                  </a:ext>
                </a:extLst>
              </p:cNvPr>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101;p49">
                <a:extLst>
                  <a:ext uri="{FF2B5EF4-FFF2-40B4-BE49-F238E27FC236}">
                    <a16:creationId xmlns:a16="http://schemas.microsoft.com/office/drawing/2014/main" id="{98826427-B8B2-AEE5-68F2-670B22C1779C}"/>
                  </a:ext>
                </a:extLst>
              </p:cNvPr>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102;p49">
                <a:extLst>
                  <a:ext uri="{FF2B5EF4-FFF2-40B4-BE49-F238E27FC236}">
                    <a16:creationId xmlns:a16="http://schemas.microsoft.com/office/drawing/2014/main" id="{9A8A4C8B-CE2A-47E2-2288-7CFAF561A6F9}"/>
                  </a:ext>
                </a:extLst>
              </p:cNvPr>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103;p49">
                <a:extLst>
                  <a:ext uri="{FF2B5EF4-FFF2-40B4-BE49-F238E27FC236}">
                    <a16:creationId xmlns:a16="http://schemas.microsoft.com/office/drawing/2014/main" id="{A3876618-0DBF-A63A-8608-0A0930B8CB06}"/>
                  </a:ext>
                </a:extLst>
              </p:cNvPr>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5768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solidFill>
                  <a:schemeClr val="accent6"/>
                </a:solidFill>
              </a:rPr>
              <a:t>1. Decision tree</a:t>
            </a:r>
          </a:p>
        </p:txBody>
      </p:sp>
      <p:grpSp>
        <p:nvGrpSpPr>
          <p:cNvPr id="23" name="群組 22">
            <a:extLst>
              <a:ext uri="{FF2B5EF4-FFF2-40B4-BE49-F238E27FC236}">
                <a16:creationId xmlns:a16="http://schemas.microsoft.com/office/drawing/2014/main" id="{353C042D-D3E4-8297-A857-6200698121E7}"/>
              </a:ext>
            </a:extLst>
          </p:cNvPr>
          <p:cNvGrpSpPr/>
          <p:nvPr/>
        </p:nvGrpSpPr>
        <p:grpSpPr>
          <a:xfrm>
            <a:off x="1485485" y="1362041"/>
            <a:ext cx="8130037" cy="1826209"/>
            <a:chOff x="1145480" y="1191538"/>
            <a:chExt cx="9546201" cy="2574037"/>
          </a:xfrm>
        </p:grpSpPr>
        <p:grpSp>
          <p:nvGrpSpPr>
            <p:cNvPr id="2" name="Google Shape;1342;p64">
              <a:extLst>
                <a:ext uri="{FF2B5EF4-FFF2-40B4-BE49-F238E27FC236}">
                  <a16:creationId xmlns:a16="http://schemas.microsoft.com/office/drawing/2014/main" id="{A24882F1-E07B-E40D-5EE1-0BFA953F9E1E}"/>
                </a:ext>
              </a:extLst>
            </p:cNvPr>
            <p:cNvGrpSpPr/>
            <p:nvPr/>
          </p:nvGrpSpPr>
          <p:grpSpPr>
            <a:xfrm>
              <a:off x="1145480" y="1191538"/>
              <a:ext cx="2675243" cy="2574037"/>
              <a:chOff x="7340931" y="2022667"/>
              <a:chExt cx="950049" cy="914075"/>
            </a:xfrm>
          </p:grpSpPr>
          <p:sp>
            <p:nvSpPr>
              <p:cNvPr id="3" name="Google Shape;1343;p64">
                <a:extLst>
                  <a:ext uri="{FF2B5EF4-FFF2-40B4-BE49-F238E27FC236}">
                    <a16:creationId xmlns:a16="http://schemas.microsoft.com/office/drawing/2014/main" id="{A5FCCF71-ECD5-5EE4-10C1-2FBF72F9B0A1}"/>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 name="Google Shape;1344;p64">
                <a:extLst>
                  <a:ext uri="{FF2B5EF4-FFF2-40B4-BE49-F238E27FC236}">
                    <a16:creationId xmlns:a16="http://schemas.microsoft.com/office/drawing/2014/main" id="{74CC93CF-E42D-CDBF-B945-532342FA27CB}"/>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 name="Google Shape;1346;p64">
                <a:extLst>
                  <a:ext uri="{FF2B5EF4-FFF2-40B4-BE49-F238E27FC236}">
                    <a16:creationId xmlns:a16="http://schemas.microsoft.com/office/drawing/2014/main" id="{56B794A8-F57B-8B66-3BB7-CAF7D7F26A64}"/>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7" name="Google Shape;1347;p64">
              <a:extLst>
                <a:ext uri="{FF2B5EF4-FFF2-40B4-BE49-F238E27FC236}">
                  <a16:creationId xmlns:a16="http://schemas.microsoft.com/office/drawing/2014/main" id="{36D52679-5C30-6B84-2CBF-46EC40991D47}"/>
                </a:ext>
              </a:extLst>
            </p:cNvPr>
            <p:cNvSpPr txBox="1"/>
            <p:nvPr/>
          </p:nvSpPr>
          <p:spPr>
            <a:xfrm flipH="1">
              <a:off x="4502234" y="1329357"/>
              <a:ext cx="4790373" cy="384900"/>
            </a:xfrm>
            <a:prstGeom prst="rect">
              <a:avLst/>
            </a:prstGeom>
            <a:noFill/>
            <a:ln>
              <a:noFill/>
            </a:ln>
          </p:spPr>
          <p:txBody>
            <a:bodyPr spcFirstLastPara="1" wrap="square" lIns="91425" tIns="91425" rIns="91425" bIns="91425" anchor="b" anchorCtr="0">
              <a:noAutofit/>
            </a:bodyPr>
            <a:lstStyle/>
            <a:p>
              <a:r>
                <a:rPr lang="en-US" sz="1100" b="1">
                  <a:solidFill>
                    <a:schemeClr val="accent6"/>
                  </a:solidFill>
                  <a:latin typeface="Zen Dots"/>
                  <a:sym typeface="Zen Dots"/>
                </a:rPr>
                <a:t>Predict value of target variables</a:t>
              </a:r>
              <a:endParaRPr lang="en-US" sz="1100">
                <a:latin typeface="Zen Dots"/>
              </a:endParaRPr>
            </a:p>
          </p:txBody>
        </p:sp>
        <p:sp>
          <p:nvSpPr>
            <p:cNvPr id="8" name="Google Shape;1348;p64">
              <a:extLst>
                <a:ext uri="{FF2B5EF4-FFF2-40B4-BE49-F238E27FC236}">
                  <a16:creationId xmlns:a16="http://schemas.microsoft.com/office/drawing/2014/main" id="{18CBB3E3-5CF4-AD08-9F24-B0C2514B7E42}"/>
                </a:ext>
              </a:extLst>
            </p:cNvPr>
            <p:cNvSpPr txBox="1"/>
            <p:nvPr/>
          </p:nvSpPr>
          <p:spPr>
            <a:xfrm flipH="1">
              <a:off x="4502237" y="3094706"/>
              <a:ext cx="4909264" cy="335329"/>
            </a:xfrm>
            <a:prstGeom prst="rect">
              <a:avLst/>
            </a:prstGeom>
            <a:noFill/>
            <a:ln>
              <a:noFill/>
            </a:ln>
          </p:spPr>
          <p:txBody>
            <a:bodyPr spcFirstLastPara="1" wrap="square" lIns="91425" tIns="91425" rIns="91425" bIns="91425" anchor="b" anchorCtr="0">
              <a:noAutofit/>
            </a:bodyPr>
            <a:lstStyle/>
            <a:p>
              <a:r>
                <a:rPr lang="en-US" sz="1100" b="1">
                  <a:solidFill>
                    <a:schemeClr val="accent6"/>
                  </a:solidFill>
                  <a:latin typeface="Zen Dots"/>
                  <a:sym typeface="Zen Dots"/>
                </a:rPr>
                <a:t>D</a:t>
              </a:r>
              <a:r>
                <a:rPr lang="en" sz="1100" b="1">
                  <a:solidFill>
                    <a:schemeClr val="accent6"/>
                  </a:solidFill>
                  <a:latin typeface="Zen Dots"/>
                  <a:sym typeface="Zen Dots"/>
                </a:rPr>
                <a:t>ata features</a:t>
              </a:r>
              <a:endParaRPr lang="en-US" sz="1100">
                <a:solidFill>
                  <a:schemeClr val="accent6"/>
                </a:solidFill>
                <a:latin typeface="Zen Dots"/>
              </a:endParaRPr>
            </a:p>
          </p:txBody>
        </p:sp>
        <p:sp>
          <p:nvSpPr>
            <p:cNvPr id="9" name="Google Shape;1349;p64">
              <a:extLst>
                <a:ext uri="{FF2B5EF4-FFF2-40B4-BE49-F238E27FC236}">
                  <a16:creationId xmlns:a16="http://schemas.microsoft.com/office/drawing/2014/main" id="{AFCE0F68-A5D2-AF55-C279-4B6D6D2448AC}"/>
                </a:ext>
              </a:extLst>
            </p:cNvPr>
            <p:cNvSpPr txBox="1"/>
            <p:nvPr/>
          </p:nvSpPr>
          <p:spPr>
            <a:xfrm flipH="1">
              <a:off x="4502263" y="2212031"/>
              <a:ext cx="6189418" cy="434470"/>
            </a:xfrm>
            <a:prstGeom prst="rect">
              <a:avLst/>
            </a:prstGeom>
            <a:noFill/>
            <a:ln>
              <a:noFill/>
            </a:ln>
          </p:spPr>
          <p:txBody>
            <a:bodyPr spcFirstLastPara="1" wrap="square" lIns="91425" tIns="91425" rIns="91425" bIns="91425" anchor="b" anchorCtr="0">
              <a:noAutofit/>
            </a:bodyPr>
            <a:lstStyle/>
            <a:p>
              <a:r>
                <a:rPr lang="en-US" sz="1100" b="1">
                  <a:solidFill>
                    <a:schemeClr val="accent6"/>
                  </a:solidFill>
                  <a:latin typeface="Zen Dots"/>
                  <a:sym typeface="Zen Dots"/>
                </a:rPr>
                <a:t>S</a:t>
              </a:r>
              <a:r>
                <a:rPr lang="en" sz="1100" b="1">
                  <a:solidFill>
                    <a:schemeClr val="accent6"/>
                  </a:solidFill>
                  <a:latin typeface="Zen Dots"/>
                  <a:sym typeface="Zen Dots"/>
                </a:rPr>
                <a:t>imple decision rules</a:t>
              </a:r>
              <a:endParaRPr lang="en-US" sz="1100">
                <a:solidFill>
                  <a:schemeClr val="accent6"/>
                </a:solidFill>
                <a:latin typeface="Zen Dots"/>
              </a:endParaRPr>
            </a:p>
          </p:txBody>
        </p:sp>
        <p:sp>
          <p:nvSpPr>
            <p:cNvPr id="16" name="Google Shape;1356;p64">
              <a:extLst>
                <a:ext uri="{FF2B5EF4-FFF2-40B4-BE49-F238E27FC236}">
                  <a16:creationId xmlns:a16="http://schemas.microsoft.com/office/drawing/2014/main" id="{29961884-33C6-BB14-0CF3-1A45C227CD38}"/>
                </a:ext>
              </a:extLst>
            </p:cNvPr>
            <p:cNvSpPr/>
            <p:nvPr/>
          </p:nvSpPr>
          <p:spPr>
            <a:xfrm>
              <a:off x="2384210" y="334060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7" name="Google Shape;1357;p64">
              <a:extLst>
                <a:ext uri="{FF2B5EF4-FFF2-40B4-BE49-F238E27FC236}">
                  <a16:creationId xmlns:a16="http://schemas.microsoft.com/office/drawing/2014/main" id="{068216F6-F9B7-0769-FF62-031A00AD9075}"/>
                </a:ext>
              </a:extLst>
            </p:cNvPr>
            <p:cNvSpPr/>
            <p:nvPr/>
          </p:nvSpPr>
          <p:spPr>
            <a:xfrm>
              <a:off x="2384210" y="2613775"/>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8" name="Google Shape;1358;p64">
              <a:extLst>
                <a:ext uri="{FF2B5EF4-FFF2-40B4-BE49-F238E27FC236}">
                  <a16:creationId xmlns:a16="http://schemas.microsoft.com/office/drawing/2014/main" id="{8A5C4AEE-BF7C-99EC-1FE0-0DC62591ED68}"/>
                </a:ext>
              </a:extLst>
            </p:cNvPr>
            <p:cNvSpPr/>
            <p:nvPr/>
          </p:nvSpPr>
          <p:spPr>
            <a:xfrm>
              <a:off x="2384210" y="1793518"/>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cxnSp>
          <p:nvCxnSpPr>
            <p:cNvPr id="19" name="Google Shape;1359;p64">
              <a:extLst>
                <a:ext uri="{FF2B5EF4-FFF2-40B4-BE49-F238E27FC236}">
                  <a16:creationId xmlns:a16="http://schemas.microsoft.com/office/drawing/2014/main" id="{6091E12B-8D82-07CF-6FC3-0D3FAF427AD9}"/>
                </a:ext>
              </a:extLst>
            </p:cNvPr>
            <p:cNvCxnSpPr>
              <a:cxnSpLocks/>
              <a:endCxn id="7" idx="3"/>
            </p:cNvCxnSpPr>
            <p:nvPr/>
          </p:nvCxnSpPr>
          <p:spPr>
            <a:xfrm flipV="1">
              <a:off x="2578936" y="1521807"/>
              <a:ext cx="1923298" cy="36899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0" name="Google Shape;1360;p64">
              <a:extLst>
                <a:ext uri="{FF2B5EF4-FFF2-40B4-BE49-F238E27FC236}">
                  <a16:creationId xmlns:a16="http://schemas.microsoft.com/office/drawing/2014/main" id="{7FEF6BEC-86AF-13A4-C166-54427F9D6969}"/>
                </a:ext>
              </a:extLst>
            </p:cNvPr>
            <p:cNvCxnSpPr>
              <a:endCxn id="9" idx="3"/>
            </p:cNvCxnSpPr>
            <p:nvPr/>
          </p:nvCxnSpPr>
          <p:spPr>
            <a:xfrm flipV="1">
              <a:off x="2578963" y="2429267"/>
              <a:ext cx="1923300" cy="2818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 name="Google Shape;1361;p64">
              <a:extLst>
                <a:ext uri="{FF2B5EF4-FFF2-40B4-BE49-F238E27FC236}">
                  <a16:creationId xmlns:a16="http://schemas.microsoft.com/office/drawing/2014/main" id="{963D3397-1340-63E5-E2C7-5E5B2545AE62}"/>
                </a:ext>
              </a:extLst>
            </p:cNvPr>
            <p:cNvCxnSpPr>
              <a:stCxn id="16" idx="6"/>
              <a:endCxn id="8" idx="3"/>
            </p:cNvCxnSpPr>
            <p:nvPr/>
          </p:nvCxnSpPr>
          <p:spPr>
            <a:xfrm flipV="1">
              <a:off x="2578910" y="3262371"/>
              <a:ext cx="1923327" cy="175580"/>
            </a:xfrm>
            <a:prstGeom prst="bentConnector3">
              <a:avLst>
                <a:gd name="adj1" fmla="val 50000"/>
              </a:avLst>
            </a:prstGeom>
            <a:noFill/>
            <a:ln w="9525" cap="flat" cmpd="sng">
              <a:solidFill>
                <a:schemeClr val="dk2"/>
              </a:solidFill>
              <a:prstDash val="solid"/>
              <a:round/>
              <a:headEnd type="none" w="med" len="med"/>
              <a:tailEnd type="none" w="med" len="med"/>
            </a:ln>
          </p:spPr>
        </p:cxnSp>
      </p:grpSp>
      <p:grpSp>
        <p:nvGrpSpPr>
          <p:cNvPr id="28" name="Google Shape;10203;p86">
            <a:extLst>
              <a:ext uri="{FF2B5EF4-FFF2-40B4-BE49-F238E27FC236}">
                <a16:creationId xmlns:a16="http://schemas.microsoft.com/office/drawing/2014/main" id="{F4535911-70D4-F516-7904-71F7CC33EE73}"/>
              </a:ext>
            </a:extLst>
          </p:cNvPr>
          <p:cNvGrpSpPr/>
          <p:nvPr/>
        </p:nvGrpSpPr>
        <p:grpSpPr>
          <a:xfrm>
            <a:off x="1157128" y="4316376"/>
            <a:ext cx="360356" cy="343462"/>
            <a:chOff x="6870193" y="2295620"/>
            <a:chExt cx="360356" cy="343462"/>
          </a:xfrm>
        </p:grpSpPr>
        <p:sp>
          <p:nvSpPr>
            <p:cNvPr id="29" name="Google Shape;10204;p86">
              <a:extLst>
                <a:ext uri="{FF2B5EF4-FFF2-40B4-BE49-F238E27FC236}">
                  <a16:creationId xmlns:a16="http://schemas.microsoft.com/office/drawing/2014/main" id="{E9CD801F-3CE5-0FA9-A45C-B26E4C6249AA}"/>
                </a:ext>
              </a:extLst>
            </p:cNvPr>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 name="Google Shape;10205;p86">
              <a:extLst>
                <a:ext uri="{FF2B5EF4-FFF2-40B4-BE49-F238E27FC236}">
                  <a16:creationId xmlns:a16="http://schemas.microsoft.com/office/drawing/2014/main" id="{7DA1811C-ECD0-BCF3-E4C3-AD1F8A3B2D6E}"/>
                </a:ext>
              </a:extLst>
            </p:cNvPr>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1" name="Google Shape;864;p47">
            <a:extLst>
              <a:ext uri="{FF2B5EF4-FFF2-40B4-BE49-F238E27FC236}">
                <a16:creationId xmlns:a16="http://schemas.microsoft.com/office/drawing/2014/main" id="{9D674CCD-CF4B-D53B-9CED-8119AFA6E522}"/>
              </a:ext>
            </a:extLst>
          </p:cNvPr>
          <p:cNvSpPr txBox="1">
            <a:spLocks/>
          </p:cNvSpPr>
          <p:nvPr/>
        </p:nvSpPr>
        <p:spPr>
          <a:xfrm>
            <a:off x="1849580" y="4209925"/>
            <a:ext cx="4229512" cy="66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Simple to build</a:t>
            </a:r>
          </a:p>
          <a:p>
            <a:pPr marL="285750" indent="-285750">
              <a:buClr>
                <a:schemeClr val="accent6"/>
              </a:buClr>
              <a:buFont typeface="Arial" panose="020B0604020202020204" pitchFamily="34" charset="0"/>
              <a:buChar char="•"/>
            </a:pPr>
            <a:r>
              <a:rPr lang="en-US" sz="1600">
                <a:solidFill>
                  <a:schemeClr val="accent6"/>
                </a:solidFill>
              </a:rPr>
              <a:t>Easy to understand</a:t>
            </a:r>
          </a:p>
        </p:txBody>
      </p:sp>
      <p:grpSp>
        <p:nvGrpSpPr>
          <p:cNvPr id="32" name="Google Shape;10435;p86">
            <a:extLst>
              <a:ext uri="{FF2B5EF4-FFF2-40B4-BE49-F238E27FC236}">
                <a16:creationId xmlns:a16="http://schemas.microsoft.com/office/drawing/2014/main" id="{EA2DBD4E-DCD1-F154-2700-3A5990D5206D}"/>
              </a:ext>
            </a:extLst>
          </p:cNvPr>
          <p:cNvGrpSpPr/>
          <p:nvPr/>
        </p:nvGrpSpPr>
        <p:grpSpPr>
          <a:xfrm>
            <a:off x="1159415" y="3593288"/>
            <a:ext cx="358069" cy="317995"/>
            <a:chOff x="3584280" y="3699191"/>
            <a:chExt cx="358069" cy="317995"/>
          </a:xfrm>
        </p:grpSpPr>
        <p:sp>
          <p:nvSpPr>
            <p:cNvPr id="33" name="Google Shape;10436;p86">
              <a:extLst>
                <a:ext uri="{FF2B5EF4-FFF2-40B4-BE49-F238E27FC236}">
                  <a16:creationId xmlns:a16="http://schemas.microsoft.com/office/drawing/2014/main" id="{4A93FC27-DB88-CCDD-D8CD-8C3BBA76F747}"/>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4" name="Google Shape;10437;p86">
              <a:extLst>
                <a:ext uri="{FF2B5EF4-FFF2-40B4-BE49-F238E27FC236}">
                  <a16:creationId xmlns:a16="http://schemas.microsoft.com/office/drawing/2014/main" id="{C6AB4A4A-8537-4D5E-6F18-4F552278B4C7}"/>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5" name="Google Shape;10438;p86">
              <a:extLst>
                <a:ext uri="{FF2B5EF4-FFF2-40B4-BE49-F238E27FC236}">
                  <a16:creationId xmlns:a16="http://schemas.microsoft.com/office/drawing/2014/main" id="{BAF1F548-7CD1-5CCD-EE5A-F01C80ACCB17}"/>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6" name="Google Shape;10439;p86">
              <a:extLst>
                <a:ext uri="{FF2B5EF4-FFF2-40B4-BE49-F238E27FC236}">
                  <a16:creationId xmlns:a16="http://schemas.microsoft.com/office/drawing/2014/main" id="{3A2E85C5-87CA-9E46-4CB7-D9B161FE48DE}"/>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7" name="Google Shape;1459;p69">
            <a:extLst>
              <a:ext uri="{FF2B5EF4-FFF2-40B4-BE49-F238E27FC236}">
                <a16:creationId xmlns:a16="http://schemas.microsoft.com/office/drawing/2014/main" id="{F8A9AFF9-E97C-0606-042B-D29EA95A6D31}"/>
              </a:ext>
            </a:extLst>
          </p:cNvPr>
          <p:cNvSpPr txBox="1">
            <a:spLocks/>
          </p:cNvSpPr>
          <p:nvPr/>
        </p:nvSpPr>
        <p:spPr>
          <a:xfrm>
            <a:off x="1849580" y="3670248"/>
            <a:ext cx="6736638"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Features used for splitting nodes are independent of each other</a:t>
            </a:r>
          </a:p>
        </p:txBody>
      </p:sp>
      <p:sp>
        <p:nvSpPr>
          <p:cNvPr id="38" name="Google Shape;1463;p69">
            <a:extLst>
              <a:ext uri="{FF2B5EF4-FFF2-40B4-BE49-F238E27FC236}">
                <a16:creationId xmlns:a16="http://schemas.microsoft.com/office/drawing/2014/main" id="{D0F4F4C9-EBD0-2A29-02BA-6ECEF6B948AD}"/>
              </a:ext>
            </a:extLst>
          </p:cNvPr>
          <p:cNvSpPr txBox="1">
            <a:spLocks/>
          </p:cNvSpPr>
          <p:nvPr/>
        </p:nvSpPr>
        <p:spPr>
          <a:xfrm>
            <a:off x="1849581" y="3407616"/>
            <a:ext cx="2868024" cy="37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rPr>
              <a:t>Model Assumption</a:t>
            </a:r>
          </a:p>
        </p:txBody>
      </p:sp>
    </p:spTree>
    <p:extLst>
      <p:ext uri="{BB962C8B-B14F-4D97-AF65-F5344CB8AC3E}">
        <p14:creationId xmlns:p14="http://schemas.microsoft.com/office/powerpoint/2010/main" val="80437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1-1. Result without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3556508" y="2774594"/>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Zen Dots"/>
                <a:ea typeface="Zen Dots"/>
                <a:cs typeface="Zen Dots"/>
                <a:sym typeface="Zen Dots"/>
              </a:rPr>
              <a:t>Recall</a:t>
            </a:r>
            <a:endParaRPr sz="1800" b="1">
              <a:solidFill>
                <a:schemeClr val="accent1"/>
              </a:solidFill>
              <a:latin typeface="Zen Dots"/>
              <a:ea typeface="Zen Dots"/>
              <a:cs typeface="Zen Dots"/>
              <a:sym typeface="Zen Dots"/>
            </a:endParaRPr>
          </a:p>
        </p:txBody>
      </p:sp>
      <p:sp>
        <p:nvSpPr>
          <p:cNvPr id="56" name="Google Shape;1325;p63">
            <a:extLst>
              <a:ext uri="{FF2B5EF4-FFF2-40B4-BE49-F238E27FC236}">
                <a16:creationId xmlns:a16="http://schemas.microsoft.com/office/drawing/2014/main" id="{D3C2CF80-1E0B-E16D-C34F-04DE97F4C72D}"/>
              </a:ext>
            </a:extLst>
          </p:cNvPr>
          <p:cNvSpPr txBox="1"/>
          <p:nvPr/>
        </p:nvSpPr>
        <p:spPr>
          <a:xfrm>
            <a:off x="5193957" y="2863470"/>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1"/>
                </a:solidFill>
                <a:ea typeface="Roboto"/>
                <a:sym typeface="Roboto"/>
              </a:rPr>
              <a:t>0.7165</a:t>
            </a:r>
            <a:endParaRPr lang="en-US">
              <a:solidFill>
                <a:schemeClr val="accent1"/>
              </a:solidFill>
            </a:endParaRP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3539526" y="2015548"/>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Zen Dots"/>
                <a:ea typeface="Zen Dots"/>
                <a:cs typeface="Zen Dots"/>
                <a:sym typeface="Zen Dots"/>
              </a:rPr>
              <a:t>Precision</a:t>
            </a:r>
            <a:endParaRPr sz="1800" b="1">
              <a:solidFill>
                <a:schemeClr val="accent2"/>
              </a:solidFill>
              <a:latin typeface="Zen Dots"/>
              <a:ea typeface="Zen Dots"/>
              <a:cs typeface="Zen Dots"/>
              <a:sym typeface="Zen Dots"/>
            </a:endParaRPr>
          </a:p>
        </p:txBody>
      </p:sp>
      <p:sp>
        <p:nvSpPr>
          <p:cNvPr id="58" name="Google Shape;1327;p63">
            <a:extLst>
              <a:ext uri="{FF2B5EF4-FFF2-40B4-BE49-F238E27FC236}">
                <a16:creationId xmlns:a16="http://schemas.microsoft.com/office/drawing/2014/main" id="{FED594B1-A494-823A-E012-36E63085E8B0}"/>
              </a:ext>
            </a:extLst>
          </p:cNvPr>
          <p:cNvSpPr txBox="1"/>
          <p:nvPr/>
        </p:nvSpPr>
        <p:spPr>
          <a:xfrm>
            <a:off x="5177067" y="1345378"/>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tx2"/>
                </a:solidFill>
                <a:ea typeface="Roboto"/>
                <a:sym typeface="Roboto"/>
              </a:rPr>
              <a:t>0.8400</a:t>
            </a:r>
            <a:endParaRPr>
              <a:solidFill>
                <a:schemeClr val="tx2"/>
              </a:solidFill>
              <a:latin typeface="Roboto"/>
              <a:ea typeface="Roboto"/>
              <a:cs typeface="Roboto"/>
              <a:sym typeface="Roboto"/>
            </a:endParaRPr>
          </a:p>
        </p:txBody>
      </p:sp>
      <p:sp>
        <p:nvSpPr>
          <p:cNvPr id="59" name="Google Shape;1328;p63">
            <a:extLst>
              <a:ext uri="{FF2B5EF4-FFF2-40B4-BE49-F238E27FC236}">
                <a16:creationId xmlns:a16="http://schemas.microsoft.com/office/drawing/2014/main" id="{28AE354F-C685-95AE-C7D5-B11251025998}"/>
              </a:ext>
            </a:extLst>
          </p:cNvPr>
          <p:cNvSpPr txBox="1"/>
          <p:nvPr/>
        </p:nvSpPr>
        <p:spPr>
          <a:xfrm>
            <a:off x="5177067" y="2104424"/>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2"/>
                </a:solidFill>
                <a:ea typeface="Roboto"/>
                <a:sym typeface="Roboto"/>
              </a:rPr>
              <a:t>0.7986</a:t>
            </a:r>
            <a:endParaRPr lang="en-US">
              <a:solidFill>
                <a:schemeClr val="accent2"/>
              </a:solidFill>
            </a:endParaRP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3556508" y="3533640"/>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Zen Dots"/>
                <a:ea typeface="Zen Dots"/>
                <a:cs typeface="Zen Dots"/>
                <a:sym typeface="Zen Dots"/>
              </a:rPr>
              <a:t>F1_score </a:t>
            </a:r>
            <a:endParaRPr sz="1800" b="1">
              <a:solidFill>
                <a:schemeClr val="accent3"/>
              </a:solidFill>
              <a:latin typeface="Zen Dots"/>
              <a:ea typeface="Zen Dots"/>
              <a:cs typeface="Zen Dots"/>
              <a:sym typeface="Zen Dots"/>
            </a:endParaRPr>
          </a:p>
        </p:txBody>
      </p:sp>
      <p:sp>
        <p:nvSpPr>
          <p:cNvPr id="61" name="Google Shape;1330;p63">
            <a:extLst>
              <a:ext uri="{FF2B5EF4-FFF2-40B4-BE49-F238E27FC236}">
                <a16:creationId xmlns:a16="http://schemas.microsoft.com/office/drawing/2014/main" id="{2FDD39FA-8618-6C36-1A5F-93B137240670}"/>
              </a:ext>
            </a:extLst>
          </p:cNvPr>
          <p:cNvSpPr txBox="1"/>
          <p:nvPr/>
        </p:nvSpPr>
        <p:spPr>
          <a:xfrm>
            <a:off x="5193957" y="3622516"/>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3"/>
                </a:solidFill>
                <a:ea typeface="Roboto"/>
                <a:sym typeface="Roboto"/>
              </a:rPr>
              <a:t>0.7553</a:t>
            </a:r>
            <a:endParaRPr lang="en-US"/>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3539526" y="1256502"/>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Zen Dots"/>
                <a:ea typeface="Zen Dots"/>
                <a:cs typeface="Zen Dots"/>
                <a:sym typeface="Zen Dots"/>
              </a:rPr>
              <a:t>Accuracy</a:t>
            </a:r>
            <a:endParaRPr sz="1800" b="1">
              <a:solidFill>
                <a:schemeClr val="tx2"/>
              </a:solidFill>
              <a:latin typeface="Zen Dots"/>
              <a:ea typeface="Zen Dots"/>
              <a:cs typeface="Zen Dots"/>
              <a:sym typeface="Zen Dots"/>
            </a:endParaRPr>
          </a:p>
        </p:txBody>
      </p:sp>
      <p:sp>
        <p:nvSpPr>
          <p:cNvPr id="63" name="Google Shape;1332;p63">
            <a:extLst>
              <a:ext uri="{FF2B5EF4-FFF2-40B4-BE49-F238E27FC236}">
                <a16:creationId xmlns:a16="http://schemas.microsoft.com/office/drawing/2014/main" id="{0617EDD8-361D-5647-1723-DF78778B15F0}"/>
              </a:ext>
            </a:extLst>
          </p:cNvPr>
          <p:cNvSpPr/>
          <p:nvPr/>
        </p:nvSpPr>
        <p:spPr>
          <a:xfrm>
            <a:off x="3223323" y="1471190"/>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3223323" y="2989282"/>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3223323" y="2216661"/>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3223323" y="3734753"/>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extLst>
      <p:ext uri="{BB962C8B-B14F-4D97-AF65-F5344CB8AC3E}">
        <p14:creationId xmlns:p14="http://schemas.microsoft.com/office/powerpoint/2010/main" val="341549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49;p48">
            <a:extLst>
              <a:ext uri="{FF2B5EF4-FFF2-40B4-BE49-F238E27FC236}">
                <a16:creationId xmlns:a16="http://schemas.microsoft.com/office/drawing/2014/main" id="{87A9BF78-A3D6-FB08-6ABB-7BA07FD95A3A}"/>
              </a:ext>
            </a:extLst>
          </p:cNvPr>
          <p:cNvSpPr txBox="1">
            <a:spLocks noGrp="1"/>
          </p:cNvSpPr>
          <p:nvPr>
            <p:ph type="title"/>
          </p:nvPr>
        </p:nvSpPr>
        <p:spPr>
          <a:xfrm>
            <a:off x="-125221" y="433376"/>
            <a:ext cx="93944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1-2. Decision tree with hyperparameter tuning</a:t>
            </a:r>
            <a:br>
              <a:rPr lang="en-US" altLang="zh-HK" sz="2400"/>
            </a:br>
            <a:endParaRPr lang="en-US" altLang="zh-HK" sz="2400"/>
          </a:p>
        </p:txBody>
      </p:sp>
      <p:pic>
        <p:nvPicPr>
          <p:cNvPr id="19" name="圖片 18">
            <a:extLst>
              <a:ext uri="{FF2B5EF4-FFF2-40B4-BE49-F238E27FC236}">
                <a16:creationId xmlns:a16="http://schemas.microsoft.com/office/drawing/2014/main" id="{03A9778A-C2C5-C823-73E7-58F5A0263806}"/>
              </a:ext>
            </a:extLst>
          </p:cNvPr>
          <p:cNvPicPr>
            <a:picLocks noChangeAspect="1"/>
          </p:cNvPicPr>
          <p:nvPr/>
        </p:nvPicPr>
        <p:blipFill>
          <a:blip r:embed="rId3"/>
          <a:stretch>
            <a:fillRect/>
          </a:stretch>
        </p:blipFill>
        <p:spPr>
          <a:xfrm>
            <a:off x="611050" y="1006076"/>
            <a:ext cx="3729302" cy="3577614"/>
          </a:xfrm>
          <a:prstGeom prst="rect">
            <a:avLst/>
          </a:prstGeom>
        </p:spPr>
      </p:pic>
      <mc:AlternateContent xmlns:mc="http://schemas.openxmlformats.org/markup-compatibility/2006">
        <mc:Choice xmlns:p14="http://schemas.microsoft.com/office/powerpoint/2010/main" Requires="p14">
          <p:contentPart p14:bwMode="auto" r:id="rId4">
            <p14:nvContentPartPr>
              <p14:cNvPr id="20" name="筆跡 19">
                <a:extLst>
                  <a:ext uri="{FF2B5EF4-FFF2-40B4-BE49-F238E27FC236}">
                    <a16:creationId xmlns:a16="http://schemas.microsoft.com/office/drawing/2014/main" id="{D1F8EF97-8852-C56F-9466-4ACA3B99AFEB}"/>
                  </a:ext>
                </a:extLst>
              </p14:cNvPr>
              <p14:cNvContentPartPr/>
              <p14:nvPr/>
            </p14:nvContentPartPr>
            <p14:xfrm>
              <a:off x="2299728" y="1060272"/>
              <a:ext cx="360" cy="3498120"/>
            </p14:xfrm>
          </p:contentPart>
        </mc:Choice>
        <mc:Fallback>
          <p:pic>
            <p:nvPicPr>
              <p:cNvPr id="20" name="筆跡 19">
                <a:extLst>
                  <a:ext uri="{FF2B5EF4-FFF2-40B4-BE49-F238E27FC236}">
                    <a16:creationId xmlns:a16="http://schemas.microsoft.com/office/drawing/2014/main" id="{D1F8EF97-8852-C56F-9466-4ACA3B99AFEB}"/>
                  </a:ext>
                </a:extLst>
              </p:cNvPr>
              <p:cNvPicPr/>
              <p:nvPr/>
            </p:nvPicPr>
            <p:blipFill>
              <a:blip r:embed="rId5"/>
              <a:stretch>
                <a:fillRect/>
              </a:stretch>
            </p:blipFill>
            <p:spPr>
              <a:xfrm>
                <a:off x="2290728" y="1051272"/>
                <a:ext cx="18000" cy="3515760"/>
              </a:xfrm>
              <a:prstGeom prst="rect">
                <a:avLst/>
              </a:prstGeom>
            </p:spPr>
          </p:pic>
        </mc:Fallback>
      </mc:AlternateContent>
      <p:sp>
        <p:nvSpPr>
          <p:cNvPr id="21" name="TextBox 6">
            <a:extLst>
              <a:ext uri="{FF2B5EF4-FFF2-40B4-BE49-F238E27FC236}">
                <a16:creationId xmlns:a16="http://schemas.microsoft.com/office/drawing/2014/main" id="{7B1291B8-2C2B-FCB8-96F4-AE5FC42DA70C}"/>
              </a:ext>
            </a:extLst>
          </p:cNvPr>
          <p:cNvSpPr txBox="1"/>
          <p:nvPr/>
        </p:nvSpPr>
        <p:spPr>
          <a:xfrm>
            <a:off x="5371664" y="1781510"/>
            <a:ext cx="18820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6"/>
                </a:solidFill>
                <a:latin typeface="Fira Sans Condensed ExtraBold"/>
              </a:rPr>
              <a:t>Parameter </a:t>
            </a:r>
          </a:p>
        </p:txBody>
      </p:sp>
      <p:sp>
        <p:nvSpPr>
          <p:cNvPr id="22" name="Google Shape;2034;p29">
            <a:extLst>
              <a:ext uri="{FF2B5EF4-FFF2-40B4-BE49-F238E27FC236}">
                <a16:creationId xmlns:a16="http://schemas.microsoft.com/office/drawing/2014/main" id="{354F0287-BE47-8F37-47FD-FBE26B6D5703}"/>
              </a:ext>
            </a:extLst>
          </p:cNvPr>
          <p:cNvSpPr txBox="1"/>
          <p:nvPr/>
        </p:nvSpPr>
        <p:spPr>
          <a:xfrm>
            <a:off x="5440463" y="2285400"/>
            <a:ext cx="2027995" cy="572700"/>
          </a:xfrm>
          <a:prstGeom prst="rect">
            <a:avLst/>
          </a:prstGeom>
          <a:solidFill>
            <a:schemeClr val="accent2">
              <a:lumMod val="50000"/>
            </a:schemeClr>
          </a:solidFill>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r>
              <a:rPr lang="en-US" err="1">
                <a:solidFill>
                  <a:schemeClr val="accent6"/>
                </a:solidFill>
                <a:latin typeface="Fira Sans" panose="020B0503050000020004" pitchFamily="34" charset="0"/>
              </a:rPr>
              <a:t>max_depth</a:t>
            </a:r>
            <a:r>
              <a:rPr lang="en-US">
                <a:solidFill>
                  <a:schemeClr val="accent6"/>
                </a:solidFill>
                <a:latin typeface="Fira Sans" panose="020B0503050000020004" pitchFamily="34" charset="0"/>
              </a:rPr>
              <a:t> : 9</a:t>
            </a:r>
          </a:p>
        </p:txBody>
      </p:sp>
    </p:spTree>
    <p:extLst>
      <p:ext uri="{BB962C8B-B14F-4D97-AF65-F5344CB8AC3E}">
        <p14:creationId xmlns:p14="http://schemas.microsoft.com/office/powerpoint/2010/main" val="47611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125221" y="433376"/>
            <a:ext cx="93944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1-2. Decision tree with hyperparameter tuning</a:t>
            </a:r>
            <a:br>
              <a:rPr lang="en-US" altLang="zh-HK" sz="2400"/>
            </a:br>
            <a:endParaRPr lang="en-US" altLang="zh-HK" sz="2400"/>
          </a:p>
        </p:txBody>
      </p:sp>
      <p:graphicFrame>
        <p:nvGraphicFramePr>
          <p:cNvPr id="9" name="表格 8">
            <a:extLst>
              <a:ext uri="{FF2B5EF4-FFF2-40B4-BE49-F238E27FC236}">
                <a16:creationId xmlns:a16="http://schemas.microsoft.com/office/drawing/2014/main" id="{0FB937AC-F3AC-99E0-36DF-33C1DE2D2E9C}"/>
              </a:ext>
            </a:extLst>
          </p:cNvPr>
          <p:cNvGraphicFramePr>
            <a:graphicFrameLocks noGrp="1"/>
          </p:cNvGraphicFramePr>
          <p:nvPr>
            <p:extLst>
              <p:ext uri="{D42A27DB-BD31-4B8C-83A1-F6EECF244321}">
                <p14:modId xmlns:p14="http://schemas.microsoft.com/office/powerpoint/2010/main" val="2054524891"/>
              </p:ext>
            </p:extLst>
          </p:nvPr>
        </p:nvGraphicFramePr>
        <p:xfrm>
          <a:off x="48221" y="1476476"/>
          <a:ext cx="8972968" cy="2647346"/>
        </p:xfrm>
        <a:graphic>
          <a:graphicData uri="http://schemas.openxmlformats.org/drawingml/2006/table">
            <a:tbl>
              <a:tblPr firstRow="1" bandRow="1">
                <a:tableStyleId>{4DC56B53-A227-4F67-B31D-D1FA5310C8E8}</a:tableStyleId>
              </a:tblPr>
              <a:tblGrid>
                <a:gridCol w="955089">
                  <a:extLst>
                    <a:ext uri="{9D8B030D-6E8A-4147-A177-3AD203B41FA5}">
                      <a16:colId xmlns:a16="http://schemas.microsoft.com/office/drawing/2014/main" val="4268246515"/>
                    </a:ext>
                  </a:extLst>
                </a:gridCol>
                <a:gridCol w="728898">
                  <a:extLst>
                    <a:ext uri="{9D8B030D-6E8A-4147-A177-3AD203B41FA5}">
                      <a16:colId xmlns:a16="http://schemas.microsoft.com/office/drawing/2014/main" val="2961591701"/>
                    </a:ext>
                  </a:extLst>
                </a:gridCol>
                <a:gridCol w="728898">
                  <a:extLst>
                    <a:ext uri="{9D8B030D-6E8A-4147-A177-3AD203B41FA5}">
                      <a16:colId xmlns:a16="http://schemas.microsoft.com/office/drawing/2014/main" val="2205836855"/>
                    </a:ext>
                  </a:extLst>
                </a:gridCol>
                <a:gridCol w="728898">
                  <a:extLst>
                    <a:ext uri="{9D8B030D-6E8A-4147-A177-3AD203B41FA5}">
                      <a16:colId xmlns:a16="http://schemas.microsoft.com/office/drawing/2014/main" val="3027726809"/>
                    </a:ext>
                  </a:extLst>
                </a:gridCol>
                <a:gridCol w="728898">
                  <a:extLst>
                    <a:ext uri="{9D8B030D-6E8A-4147-A177-3AD203B41FA5}">
                      <a16:colId xmlns:a16="http://schemas.microsoft.com/office/drawing/2014/main" val="3175254141"/>
                    </a:ext>
                  </a:extLst>
                </a:gridCol>
                <a:gridCol w="728898">
                  <a:extLst>
                    <a:ext uri="{9D8B030D-6E8A-4147-A177-3AD203B41FA5}">
                      <a16:colId xmlns:a16="http://schemas.microsoft.com/office/drawing/2014/main" val="3195801218"/>
                    </a:ext>
                  </a:extLst>
                </a:gridCol>
                <a:gridCol w="728898">
                  <a:extLst>
                    <a:ext uri="{9D8B030D-6E8A-4147-A177-3AD203B41FA5}">
                      <a16:colId xmlns:a16="http://schemas.microsoft.com/office/drawing/2014/main" val="619889102"/>
                    </a:ext>
                  </a:extLst>
                </a:gridCol>
                <a:gridCol w="728898">
                  <a:extLst>
                    <a:ext uri="{9D8B030D-6E8A-4147-A177-3AD203B41FA5}">
                      <a16:colId xmlns:a16="http://schemas.microsoft.com/office/drawing/2014/main" val="3330433895"/>
                    </a:ext>
                  </a:extLst>
                </a:gridCol>
                <a:gridCol w="728898">
                  <a:extLst>
                    <a:ext uri="{9D8B030D-6E8A-4147-A177-3AD203B41FA5}">
                      <a16:colId xmlns:a16="http://schemas.microsoft.com/office/drawing/2014/main" val="2865997632"/>
                    </a:ext>
                  </a:extLst>
                </a:gridCol>
                <a:gridCol w="728898">
                  <a:extLst>
                    <a:ext uri="{9D8B030D-6E8A-4147-A177-3AD203B41FA5}">
                      <a16:colId xmlns:a16="http://schemas.microsoft.com/office/drawing/2014/main" val="3693623632"/>
                    </a:ext>
                  </a:extLst>
                </a:gridCol>
                <a:gridCol w="670891">
                  <a:extLst>
                    <a:ext uri="{9D8B030D-6E8A-4147-A177-3AD203B41FA5}">
                      <a16:colId xmlns:a16="http://schemas.microsoft.com/office/drawing/2014/main" val="2676599319"/>
                    </a:ext>
                  </a:extLst>
                </a:gridCol>
                <a:gridCol w="786906">
                  <a:extLst>
                    <a:ext uri="{9D8B030D-6E8A-4147-A177-3AD203B41FA5}">
                      <a16:colId xmlns:a16="http://schemas.microsoft.com/office/drawing/2014/main" val="1014106496"/>
                    </a:ext>
                  </a:extLst>
                </a:gridCol>
              </a:tblGrid>
              <a:tr h="487346">
                <a:tc rowSpan="2">
                  <a:txBody>
                    <a:bodyPr/>
                    <a:lstStyle/>
                    <a:p>
                      <a:pPr algn="ctr"/>
                      <a:endParaRPr lang="zh-HK" altLang="en-US" sz="2400" b="0">
                        <a:solidFill>
                          <a:schemeClr val="accent6"/>
                        </a:solidFill>
                      </a:endParaRPr>
                    </a:p>
                  </a:txBody>
                  <a:tcPr>
                    <a:solidFill>
                      <a:srgbClr val="05B2FB"/>
                    </a:solidFill>
                  </a:tcPr>
                </a:tc>
                <a:tc gridSpan="11">
                  <a:txBody>
                    <a:bodyPr/>
                    <a:lstStyle/>
                    <a:p>
                      <a:pPr algn="ctr"/>
                      <a:r>
                        <a:rPr lang="en-US" altLang="zh-HK" sz="2400" b="0">
                          <a:solidFill>
                            <a:schemeClr val="accent6"/>
                          </a:solidFill>
                        </a:rPr>
                        <a:t>Random State</a:t>
                      </a:r>
                      <a:endParaRPr lang="zh-HK" altLang="en-US" sz="2400" b="0">
                        <a:solidFill>
                          <a:schemeClr val="accent6"/>
                        </a:solidFill>
                      </a:endParaRPr>
                    </a:p>
                  </a:txBody>
                  <a:tcPr>
                    <a:solidFill>
                      <a:srgbClr val="05B2FB"/>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zh-HK" altLang="en-US"/>
                    </a:p>
                  </a:txBody>
                  <a:tcPr>
                    <a:solidFill>
                      <a:schemeClr val="accent2">
                        <a:lumMod val="50000"/>
                      </a:schemeClr>
                    </a:solidFill>
                  </a:tcPr>
                </a:tc>
                <a:tc hMerge="1">
                  <a:txBody>
                    <a:bodyPr/>
                    <a:lstStyle/>
                    <a:p>
                      <a:endParaRPr lang="en-US"/>
                    </a:p>
                  </a:txBody>
                  <a:tcPr>
                    <a:solidFill>
                      <a:schemeClr val="accent2">
                        <a:lumMod val="50000"/>
                      </a:schemeClr>
                    </a:solidFill>
                  </a:tcPr>
                </a:tc>
                <a:extLst>
                  <a:ext uri="{0D108BD9-81ED-4DB2-BD59-A6C34878D82A}">
                    <a16:rowId xmlns:a16="http://schemas.microsoft.com/office/drawing/2014/main" val="956076247"/>
                  </a:ext>
                </a:extLst>
              </a:tr>
              <a:tr h="432000">
                <a:tc vMerge="1">
                  <a:txBody>
                    <a:bodyPr/>
                    <a:lstStyle/>
                    <a:p>
                      <a:endParaRPr lang="en-US" altLang="zh-HK"/>
                    </a:p>
                  </a:txBody>
                  <a:tcPr>
                    <a:solidFill>
                      <a:srgbClr val="05B2FB"/>
                    </a:solidFill>
                  </a:tcPr>
                </a:tc>
                <a:tc>
                  <a:txBody>
                    <a:bodyPr/>
                    <a:lstStyle/>
                    <a:p>
                      <a:pPr algn="ctr"/>
                      <a:r>
                        <a:rPr lang="en-US" altLang="zh-HK" sz="1200">
                          <a:solidFill>
                            <a:schemeClr val="bg1"/>
                          </a:solidFill>
                        </a:rPr>
                        <a:t>0</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1</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2</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3</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4</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5</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6</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7</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8</a:t>
                      </a:r>
                      <a:endParaRPr lang="zh-HK" altLang="en-US" sz="1200">
                        <a:solidFill>
                          <a:schemeClr val="bg1"/>
                        </a:solidFill>
                      </a:endParaRPr>
                    </a:p>
                  </a:txBody>
                  <a:tcPr>
                    <a:solidFill>
                      <a:schemeClr val="tx1">
                        <a:lumMod val="95000"/>
                      </a:schemeClr>
                    </a:solidFill>
                  </a:tcPr>
                </a:tc>
                <a:tc>
                  <a:txBody>
                    <a:bodyPr/>
                    <a:lstStyle/>
                    <a:p>
                      <a:pPr algn="ctr"/>
                      <a:r>
                        <a:rPr lang="en-US" altLang="zh-HK" sz="1200">
                          <a:solidFill>
                            <a:schemeClr val="bg1"/>
                          </a:solidFill>
                        </a:rPr>
                        <a:t>9</a:t>
                      </a:r>
                      <a:endParaRPr lang="zh-HK" altLang="en-US" sz="1200">
                        <a:solidFill>
                          <a:schemeClr val="bg1"/>
                        </a:solidFill>
                      </a:endParaRPr>
                    </a:p>
                  </a:txBody>
                  <a:tcPr>
                    <a:solidFill>
                      <a:schemeClr val="tx1">
                        <a:lumMod val="95000"/>
                      </a:schemeClr>
                    </a:solidFill>
                  </a:tcPr>
                </a:tc>
                <a:tc>
                  <a:txBody>
                    <a:bodyPr/>
                    <a:lstStyle/>
                    <a:p>
                      <a:pPr lvl="0" algn="ctr">
                        <a:buNone/>
                      </a:pPr>
                      <a:r>
                        <a:rPr lang="en-US" altLang="zh-HK" sz="1200" b="1">
                          <a:solidFill>
                            <a:schemeClr val="bg1"/>
                          </a:solidFill>
                        </a:rPr>
                        <a:t>Average</a:t>
                      </a:r>
                    </a:p>
                  </a:txBody>
                  <a:tcPr>
                    <a:solidFill>
                      <a:schemeClr val="tx1">
                        <a:lumMod val="95000"/>
                      </a:schemeClr>
                    </a:solidFill>
                  </a:tcPr>
                </a:tc>
                <a:extLst>
                  <a:ext uri="{0D108BD9-81ED-4DB2-BD59-A6C34878D82A}">
                    <a16:rowId xmlns:a16="http://schemas.microsoft.com/office/drawing/2014/main" val="1062413175"/>
                  </a:ext>
                </a:extLst>
              </a:tr>
              <a:tr h="432000">
                <a:tc>
                  <a:txBody>
                    <a:bodyPr/>
                    <a:lstStyle/>
                    <a:p>
                      <a:pPr algn="ctr"/>
                      <a:r>
                        <a:rPr lang="en-US" altLang="zh-HK">
                          <a:solidFill>
                            <a:schemeClr val="accent6"/>
                          </a:solidFill>
                        </a:rPr>
                        <a:t>Accuracy</a:t>
                      </a:r>
                      <a:endParaRPr lang="zh-HK" altLang="en-US">
                        <a:solidFill>
                          <a:schemeClr val="accent6"/>
                        </a:solidFill>
                      </a:endParaRPr>
                    </a:p>
                  </a:txBody>
                  <a:tcPr>
                    <a:solidFill>
                      <a:srgbClr val="05B2FB"/>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0.8668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0.8668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0.8668</a:t>
                      </a:r>
                      <a:endParaRPr lang="zh-HK" altLang="en-US" sz="1200">
                        <a:solidFill>
                          <a:schemeClr val="tx1">
                            <a:lumMod val="50000"/>
                          </a:schemeClr>
                        </a:solidFill>
                      </a:endParaRPr>
                    </a:p>
                  </a:txBody>
                  <a:tcPr>
                    <a:solidFill>
                      <a:schemeClr val="tx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0.8657</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0.8668</a:t>
                      </a:r>
                      <a:endParaRPr lang="zh-HK" altLang="en-US" sz="1200">
                        <a:solidFill>
                          <a:schemeClr val="tx1">
                            <a:lumMod val="50000"/>
                          </a:schemeClr>
                        </a:solidFill>
                      </a:endParaRPr>
                    </a:p>
                  </a:txBody>
                  <a:tcPr>
                    <a:solidFill>
                      <a:schemeClr val="tx1">
                        <a:lumMod val="85000"/>
                      </a:schemeClr>
                    </a:solidFill>
                  </a:tcPr>
                </a:tc>
                <a:tc>
                  <a:txBody>
                    <a:bodyPr/>
                    <a:lstStyle/>
                    <a:p>
                      <a:pPr lvl="0" algn="ctr">
                        <a:buNone/>
                      </a:pPr>
                      <a:r>
                        <a:rPr lang="en-US" altLang="zh-HK" sz="1200" b="1" i="0" u="none" strike="noStrike" cap="none">
                          <a:solidFill>
                            <a:schemeClr val="bg1"/>
                          </a:solidFill>
                          <a:effectLst/>
                          <a:latin typeface="Arial"/>
                          <a:cs typeface="Arial"/>
                        </a:rPr>
                        <a:t>0.8662</a:t>
                      </a:r>
                    </a:p>
                  </a:txBody>
                  <a:tcPr>
                    <a:solidFill>
                      <a:schemeClr val="tx1">
                        <a:lumMod val="85000"/>
                      </a:schemeClr>
                    </a:solidFill>
                  </a:tcPr>
                </a:tc>
                <a:extLst>
                  <a:ext uri="{0D108BD9-81ED-4DB2-BD59-A6C34878D82A}">
                    <a16:rowId xmlns:a16="http://schemas.microsoft.com/office/drawing/2014/main" val="1837733356"/>
                  </a:ext>
                </a:extLst>
              </a:tr>
              <a:tr h="432000">
                <a:tc>
                  <a:txBody>
                    <a:bodyPr/>
                    <a:lstStyle/>
                    <a:p>
                      <a:pPr algn="ctr"/>
                      <a:r>
                        <a:rPr lang="en-US" altLang="zh-HK">
                          <a:solidFill>
                            <a:schemeClr val="accent6"/>
                          </a:solidFill>
                        </a:rPr>
                        <a:t>Precision</a:t>
                      </a:r>
                      <a:endParaRPr lang="zh-HK" altLang="en-US">
                        <a:solidFill>
                          <a:schemeClr val="accent6"/>
                        </a:solidFill>
                      </a:endParaRPr>
                    </a:p>
                  </a:txBody>
                  <a:tcPr>
                    <a:solidFill>
                      <a:srgbClr val="05B2FB"/>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0.8893</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0.8893</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0.8893</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0.8889</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0.8893</a:t>
                      </a:r>
                      <a:endParaRPr lang="zh-HK" altLang="en-US" sz="1200">
                        <a:solidFill>
                          <a:schemeClr val="tx1">
                            <a:lumMod val="50000"/>
                          </a:schemeClr>
                        </a:solidFill>
                      </a:endParaRPr>
                    </a:p>
                  </a:txBody>
                  <a:tcPr>
                    <a:solidFill>
                      <a:schemeClr val="tx1">
                        <a:lumMod val="75000"/>
                      </a:schemeClr>
                    </a:solidFill>
                  </a:tcPr>
                </a:tc>
                <a:tc>
                  <a:txBody>
                    <a:bodyPr/>
                    <a:lstStyle/>
                    <a:p>
                      <a:pPr lvl="0" algn="ctr">
                        <a:buNone/>
                      </a:pPr>
                      <a:r>
                        <a:rPr lang="en-US" altLang="zh-HK" sz="1200" b="1" i="0" u="none" strike="noStrike" cap="none">
                          <a:solidFill>
                            <a:schemeClr val="bg1"/>
                          </a:solidFill>
                          <a:effectLst/>
                          <a:latin typeface="Arial"/>
                          <a:cs typeface="Arial"/>
                        </a:rPr>
                        <a:t>0.8891</a:t>
                      </a:r>
                    </a:p>
                  </a:txBody>
                  <a:tcPr>
                    <a:solidFill>
                      <a:schemeClr val="tx1">
                        <a:lumMod val="75000"/>
                      </a:schemeClr>
                    </a:solidFill>
                  </a:tcPr>
                </a:tc>
                <a:extLst>
                  <a:ext uri="{0D108BD9-81ED-4DB2-BD59-A6C34878D82A}">
                    <a16:rowId xmlns:a16="http://schemas.microsoft.com/office/drawing/2014/main" val="123515695"/>
                  </a:ext>
                </a:extLst>
              </a:tr>
              <a:tr h="432000">
                <a:tc>
                  <a:txBody>
                    <a:bodyPr/>
                    <a:lstStyle/>
                    <a:p>
                      <a:pPr algn="ctr"/>
                      <a:r>
                        <a:rPr lang="en-US" altLang="zh-HK">
                          <a:solidFill>
                            <a:schemeClr val="accent6"/>
                          </a:solidFill>
                        </a:rPr>
                        <a:t>Recall</a:t>
                      </a:r>
                      <a:endParaRPr lang="zh-HK" altLang="en-US">
                        <a:solidFill>
                          <a:schemeClr val="accent6"/>
                        </a:solidFill>
                      </a:endParaRPr>
                    </a:p>
                  </a:txBody>
                  <a:tcPr>
                    <a:solidFill>
                      <a:srgbClr val="05B2FB"/>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0.7009</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0.7009</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0.7009</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0.6978</a:t>
                      </a:r>
                      <a:endParaRPr lang="zh-HK" altLang="en-US" sz="1200">
                        <a:solidFill>
                          <a:schemeClr val="tx1">
                            <a:lumMod val="50000"/>
                          </a:schemeClr>
                        </a:solidFill>
                      </a:endParaRPr>
                    </a:p>
                  </a:txBody>
                  <a:tcPr>
                    <a:solidFill>
                      <a:schemeClr val="tx1">
                        <a:lumMod val="8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0.7009</a:t>
                      </a:r>
                      <a:endParaRPr lang="zh-HK" altLang="en-US" sz="1200">
                        <a:solidFill>
                          <a:schemeClr val="tx1">
                            <a:lumMod val="50000"/>
                          </a:schemeClr>
                        </a:solidFill>
                      </a:endParaRPr>
                    </a:p>
                  </a:txBody>
                  <a:tcPr>
                    <a:solidFill>
                      <a:schemeClr val="tx1">
                        <a:lumMod val="85000"/>
                      </a:schemeClr>
                    </a:solidFill>
                  </a:tcPr>
                </a:tc>
                <a:tc>
                  <a:txBody>
                    <a:bodyPr/>
                    <a:lstStyle/>
                    <a:p>
                      <a:pPr lvl="0" algn="ctr">
                        <a:buNone/>
                      </a:pPr>
                      <a:r>
                        <a:rPr lang="en-US" altLang="zh-HK" sz="1200" b="1" i="0" u="none" strike="noStrike" cap="none">
                          <a:solidFill>
                            <a:schemeClr val="bg1"/>
                          </a:solidFill>
                          <a:effectLst/>
                          <a:latin typeface="Arial"/>
                          <a:cs typeface="Arial"/>
                        </a:rPr>
                        <a:t>0.6991</a:t>
                      </a:r>
                    </a:p>
                  </a:txBody>
                  <a:tcPr>
                    <a:solidFill>
                      <a:schemeClr val="tx1">
                        <a:lumMod val="85000"/>
                      </a:schemeClr>
                    </a:solidFill>
                  </a:tcPr>
                </a:tc>
                <a:extLst>
                  <a:ext uri="{0D108BD9-81ED-4DB2-BD59-A6C34878D82A}">
                    <a16:rowId xmlns:a16="http://schemas.microsoft.com/office/drawing/2014/main" val="1434117745"/>
                  </a:ext>
                </a:extLst>
              </a:tr>
              <a:tr h="432000">
                <a:tc>
                  <a:txBody>
                    <a:bodyPr/>
                    <a:lstStyle/>
                    <a:p>
                      <a:pPr algn="ctr"/>
                      <a:r>
                        <a:rPr lang="en-US" altLang="zh-HK">
                          <a:solidFill>
                            <a:schemeClr val="accent6"/>
                          </a:solidFill>
                        </a:rPr>
                        <a:t>F1 score</a:t>
                      </a:r>
                      <a:endParaRPr lang="zh-HK" altLang="en-US">
                        <a:solidFill>
                          <a:schemeClr val="accent6"/>
                        </a:solidFill>
                      </a:endParaRPr>
                    </a:p>
                  </a:txBody>
                  <a:tcPr>
                    <a:solidFill>
                      <a:srgbClr val="05B2FB"/>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0.7840</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0.7840</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0.7840</a:t>
                      </a:r>
                      <a:endParaRPr lang="zh-HK" altLang="en-US" sz="1200">
                        <a:solidFill>
                          <a:schemeClr val="tx1">
                            <a:lumMod val="50000"/>
                          </a:schemeClr>
                        </a:solidFill>
                      </a:endParaRPr>
                    </a:p>
                  </a:txBody>
                  <a:tcPr>
                    <a:solidFill>
                      <a:schemeClr val="tx1">
                        <a:lumMod val="75000"/>
                      </a:schemeClr>
                    </a:solidFill>
                  </a:tcPr>
                </a:tc>
                <a:tc>
                  <a:txBody>
                    <a:bodyPr/>
                    <a:lstStyle/>
                    <a:p>
                      <a:pPr algn="ctr"/>
                      <a:r>
                        <a:rPr lang="en-US" altLang="zh-HK" sz="1200" b="0" i="0" u="none" strike="noStrike" cap="none">
                          <a:solidFill>
                            <a:schemeClr val="tx1">
                              <a:lumMod val="50000"/>
                            </a:schemeClr>
                          </a:solidFill>
                          <a:effectLst/>
                          <a:latin typeface="Arial"/>
                          <a:ea typeface="Arial"/>
                          <a:cs typeface="Arial"/>
                          <a:sym typeface="Arial"/>
                        </a:rPr>
                        <a:t>0.7818</a:t>
                      </a:r>
                      <a:endParaRPr lang="zh-HK" altLang="en-US" sz="1200">
                        <a:solidFill>
                          <a:schemeClr val="tx1">
                            <a:lumMod val="50000"/>
                          </a:schemeClr>
                        </a:solidFill>
                      </a:endParaRP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HK" sz="1200" b="0" i="0" u="none" strike="noStrike" cap="none">
                          <a:solidFill>
                            <a:schemeClr val="tx1">
                              <a:lumMod val="50000"/>
                            </a:schemeClr>
                          </a:solidFill>
                          <a:effectLst/>
                          <a:latin typeface="Arial"/>
                          <a:ea typeface="Arial"/>
                          <a:cs typeface="Arial"/>
                          <a:sym typeface="Arial"/>
                        </a:rPr>
                        <a:t>0.7840</a:t>
                      </a:r>
                      <a:endParaRPr lang="zh-HK" altLang="en-US" sz="1200">
                        <a:solidFill>
                          <a:schemeClr val="tx1">
                            <a:lumMod val="50000"/>
                          </a:schemeClr>
                        </a:solidFill>
                      </a:endParaRPr>
                    </a:p>
                  </a:txBody>
                  <a:tcPr>
                    <a:solidFill>
                      <a:schemeClr val="tx1">
                        <a:lumMod val="75000"/>
                      </a:schemeClr>
                    </a:solidFill>
                  </a:tcPr>
                </a:tc>
                <a:tc>
                  <a:txBody>
                    <a:bodyPr/>
                    <a:lstStyle/>
                    <a:p>
                      <a:pPr marL="0" lvl="0" indent="0" algn="ctr" defTabSz="914400">
                        <a:lnSpc>
                          <a:spcPct val="100000"/>
                        </a:lnSpc>
                        <a:spcBef>
                          <a:spcPts val="0"/>
                        </a:spcBef>
                        <a:spcAft>
                          <a:spcPts val="0"/>
                        </a:spcAft>
                        <a:buNone/>
                        <a:tabLst/>
                        <a:defRPr/>
                      </a:pPr>
                      <a:r>
                        <a:rPr lang="en-US" altLang="zh-HK" sz="1200" b="1" i="0" u="none" strike="noStrike" cap="none">
                          <a:solidFill>
                            <a:schemeClr val="bg1"/>
                          </a:solidFill>
                          <a:effectLst/>
                          <a:latin typeface="Arial"/>
                          <a:cs typeface="Arial"/>
                        </a:rPr>
                        <a:t>0.7827</a:t>
                      </a:r>
                    </a:p>
                  </a:txBody>
                  <a:tcPr>
                    <a:solidFill>
                      <a:schemeClr val="tx1">
                        <a:lumMod val="75000"/>
                      </a:schemeClr>
                    </a:solidFill>
                  </a:tcPr>
                </a:tc>
                <a:extLst>
                  <a:ext uri="{0D108BD9-81ED-4DB2-BD59-A6C34878D82A}">
                    <a16:rowId xmlns:a16="http://schemas.microsoft.com/office/drawing/2014/main" val="1294349476"/>
                  </a:ext>
                </a:extLst>
              </a:tr>
            </a:tbl>
          </a:graphicData>
        </a:graphic>
      </p:graphicFrame>
    </p:spTree>
    <p:extLst>
      <p:ext uri="{BB962C8B-B14F-4D97-AF65-F5344CB8AC3E}">
        <p14:creationId xmlns:p14="http://schemas.microsoft.com/office/powerpoint/2010/main" val="18744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ltLang="zh-HK" sz="2400"/>
              <a:t>1</a:t>
            </a:r>
            <a:r>
              <a:rPr lang="en-US" altLang="zh-HK" sz="2400"/>
              <a:t>-3. Result with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1331666"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0.7165</a:t>
            </a: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1314684"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0.7986</a:t>
            </a: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1331666"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0.7553</a:t>
            </a: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1314684"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0.8400</a:t>
            </a:r>
          </a:p>
        </p:txBody>
      </p:sp>
      <p:sp>
        <p:nvSpPr>
          <p:cNvPr id="63" name="Google Shape;1332;p63">
            <a:extLst>
              <a:ext uri="{FF2B5EF4-FFF2-40B4-BE49-F238E27FC236}">
                <a16:creationId xmlns:a16="http://schemas.microsoft.com/office/drawing/2014/main" id="{0617EDD8-361D-5647-1723-DF78778B15F0}"/>
              </a:ext>
            </a:extLst>
          </p:cNvPr>
          <p:cNvSpPr/>
          <p:nvPr/>
        </p:nvSpPr>
        <p:spPr>
          <a:xfrm>
            <a:off x="998481"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998481"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998481"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998481"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 name="Google Shape;1324;p63">
            <a:extLst>
              <a:ext uri="{FF2B5EF4-FFF2-40B4-BE49-F238E27FC236}">
                <a16:creationId xmlns:a16="http://schemas.microsoft.com/office/drawing/2014/main" id="{B4E501FE-BD74-1206-D6BD-B8628263BE76}"/>
              </a:ext>
            </a:extLst>
          </p:cNvPr>
          <p:cNvSpPr txBox="1"/>
          <p:nvPr/>
        </p:nvSpPr>
        <p:spPr>
          <a:xfrm>
            <a:off x="4984412"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0.6991</a:t>
            </a:r>
          </a:p>
        </p:txBody>
      </p:sp>
      <p:sp>
        <p:nvSpPr>
          <p:cNvPr id="4" name="Google Shape;1326;p63">
            <a:extLst>
              <a:ext uri="{FF2B5EF4-FFF2-40B4-BE49-F238E27FC236}">
                <a16:creationId xmlns:a16="http://schemas.microsoft.com/office/drawing/2014/main" id="{456D518D-69A4-399B-AAAB-E3A28EBD4B37}"/>
              </a:ext>
            </a:extLst>
          </p:cNvPr>
          <p:cNvSpPr txBox="1"/>
          <p:nvPr/>
        </p:nvSpPr>
        <p:spPr>
          <a:xfrm>
            <a:off x="4967430"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0.8891</a:t>
            </a:r>
          </a:p>
        </p:txBody>
      </p:sp>
      <p:sp>
        <p:nvSpPr>
          <p:cNvPr id="7" name="Google Shape;1329;p63">
            <a:extLst>
              <a:ext uri="{FF2B5EF4-FFF2-40B4-BE49-F238E27FC236}">
                <a16:creationId xmlns:a16="http://schemas.microsoft.com/office/drawing/2014/main" id="{4F609007-6309-A581-D6F4-591D50D2ED72}"/>
              </a:ext>
            </a:extLst>
          </p:cNvPr>
          <p:cNvSpPr txBox="1"/>
          <p:nvPr/>
        </p:nvSpPr>
        <p:spPr>
          <a:xfrm>
            <a:off x="4984412"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0.7827</a:t>
            </a:r>
          </a:p>
        </p:txBody>
      </p:sp>
      <p:sp>
        <p:nvSpPr>
          <p:cNvPr id="9" name="Google Shape;1331;p63">
            <a:extLst>
              <a:ext uri="{FF2B5EF4-FFF2-40B4-BE49-F238E27FC236}">
                <a16:creationId xmlns:a16="http://schemas.microsoft.com/office/drawing/2014/main" id="{C9D2C072-4F4F-DF24-BB33-26365126D8EF}"/>
              </a:ext>
            </a:extLst>
          </p:cNvPr>
          <p:cNvSpPr txBox="1"/>
          <p:nvPr/>
        </p:nvSpPr>
        <p:spPr>
          <a:xfrm>
            <a:off x="4967430"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0.8662</a:t>
            </a:r>
          </a:p>
        </p:txBody>
      </p:sp>
      <p:sp>
        <p:nvSpPr>
          <p:cNvPr id="10" name="Google Shape;1332;p63">
            <a:extLst>
              <a:ext uri="{FF2B5EF4-FFF2-40B4-BE49-F238E27FC236}">
                <a16:creationId xmlns:a16="http://schemas.microsoft.com/office/drawing/2014/main" id="{D5593385-D7E2-3DB3-CE53-CFEEBA392D66}"/>
              </a:ext>
            </a:extLst>
          </p:cNvPr>
          <p:cNvSpPr/>
          <p:nvPr/>
        </p:nvSpPr>
        <p:spPr>
          <a:xfrm>
            <a:off x="4651227"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11" name="Google Shape;1333;p63">
            <a:extLst>
              <a:ext uri="{FF2B5EF4-FFF2-40B4-BE49-F238E27FC236}">
                <a16:creationId xmlns:a16="http://schemas.microsoft.com/office/drawing/2014/main" id="{57F4D822-EBDE-625B-317A-C87649A02E42}"/>
              </a:ext>
            </a:extLst>
          </p:cNvPr>
          <p:cNvSpPr/>
          <p:nvPr/>
        </p:nvSpPr>
        <p:spPr>
          <a:xfrm>
            <a:off x="4651227"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 name="Google Shape;1334;p63">
            <a:extLst>
              <a:ext uri="{FF2B5EF4-FFF2-40B4-BE49-F238E27FC236}">
                <a16:creationId xmlns:a16="http://schemas.microsoft.com/office/drawing/2014/main" id="{64A30AA7-0462-3FD4-5D5A-9E1FB5741296}"/>
              </a:ext>
            </a:extLst>
          </p:cNvPr>
          <p:cNvSpPr/>
          <p:nvPr/>
        </p:nvSpPr>
        <p:spPr>
          <a:xfrm>
            <a:off x="4651227"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 name="Google Shape;1335;p63">
            <a:extLst>
              <a:ext uri="{FF2B5EF4-FFF2-40B4-BE49-F238E27FC236}">
                <a16:creationId xmlns:a16="http://schemas.microsoft.com/office/drawing/2014/main" id="{5C6CC555-021F-1FF6-52AE-7351399FBAFD}"/>
              </a:ext>
            </a:extLst>
          </p:cNvPr>
          <p:cNvSpPr/>
          <p:nvPr/>
        </p:nvSpPr>
        <p:spPr>
          <a:xfrm>
            <a:off x="4651227"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 name="Google Shape;1331;p63">
            <a:extLst>
              <a:ext uri="{FF2B5EF4-FFF2-40B4-BE49-F238E27FC236}">
                <a16:creationId xmlns:a16="http://schemas.microsoft.com/office/drawing/2014/main" id="{721D7B74-7D9B-E131-798F-E0A1FC218065}"/>
              </a:ext>
            </a:extLst>
          </p:cNvPr>
          <p:cNvSpPr txBox="1"/>
          <p:nvPr/>
        </p:nvSpPr>
        <p:spPr>
          <a:xfrm>
            <a:off x="544315" y="1072390"/>
            <a:ext cx="3119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(without tuning) </a:t>
            </a:r>
          </a:p>
        </p:txBody>
      </p:sp>
      <p:sp>
        <p:nvSpPr>
          <p:cNvPr id="15" name="Google Shape;1331;p63">
            <a:extLst>
              <a:ext uri="{FF2B5EF4-FFF2-40B4-BE49-F238E27FC236}">
                <a16:creationId xmlns:a16="http://schemas.microsoft.com/office/drawing/2014/main" id="{17C5C926-3E93-DBC3-9630-B97D7E99E827}"/>
              </a:ext>
            </a:extLst>
          </p:cNvPr>
          <p:cNvSpPr txBox="1"/>
          <p:nvPr/>
        </p:nvSpPr>
        <p:spPr>
          <a:xfrm>
            <a:off x="4433984" y="1077064"/>
            <a:ext cx="445375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 tuning</a:t>
            </a:r>
            <a:r>
              <a:rPr lang="en-GB" sz="1600" b="1">
                <a:solidFill>
                  <a:schemeClr val="accent6"/>
                </a:solidFill>
                <a:latin typeface="Zen Dots"/>
                <a:ea typeface="Zen Dots"/>
                <a:cs typeface="Zen Dots"/>
                <a:sym typeface="Zen Dots"/>
              </a:rPr>
              <a:t>, in average</a:t>
            </a:r>
            <a:r>
              <a:rPr lang="en-US" sz="1600" b="1">
                <a:solidFill>
                  <a:schemeClr val="accent6"/>
                </a:solidFill>
                <a:latin typeface="Zen Dots"/>
                <a:ea typeface="Zen Dots"/>
                <a:cs typeface="Zen Dots"/>
                <a:sym typeface="Zen Dots"/>
              </a:rPr>
              <a:t>) </a:t>
            </a:r>
          </a:p>
        </p:txBody>
      </p:sp>
      <p:sp>
        <p:nvSpPr>
          <p:cNvPr id="22" name="Google Shape;1331;p63">
            <a:extLst>
              <a:ext uri="{FF2B5EF4-FFF2-40B4-BE49-F238E27FC236}">
                <a16:creationId xmlns:a16="http://schemas.microsoft.com/office/drawing/2014/main" id="{5D9B350F-2F44-1BAE-45EC-6394A33F9625}"/>
              </a:ext>
            </a:extLst>
          </p:cNvPr>
          <p:cNvSpPr txBox="1"/>
          <p:nvPr/>
        </p:nvSpPr>
        <p:spPr>
          <a:xfrm>
            <a:off x="7490845" y="1558801"/>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+ 0.0262</a:t>
            </a:r>
          </a:p>
        </p:txBody>
      </p:sp>
      <p:sp>
        <p:nvSpPr>
          <p:cNvPr id="23" name="Google Shape;1331;p63">
            <a:extLst>
              <a:ext uri="{FF2B5EF4-FFF2-40B4-BE49-F238E27FC236}">
                <a16:creationId xmlns:a16="http://schemas.microsoft.com/office/drawing/2014/main" id="{E85853E2-7B2B-28F2-BF37-F207F3E9664C}"/>
              </a:ext>
            </a:extLst>
          </p:cNvPr>
          <p:cNvSpPr txBox="1"/>
          <p:nvPr/>
        </p:nvSpPr>
        <p:spPr>
          <a:xfrm>
            <a:off x="7490844" y="2307900"/>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+ 0.0905</a:t>
            </a:r>
          </a:p>
        </p:txBody>
      </p:sp>
      <p:sp>
        <p:nvSpPr>
          <p:cNvPr id="24" name="Google Shape;1331;p63">
            <a:extLst>
              <a:ext uri="{FF2B5EF4-FFF2-40B4-BE49-F238E27FC236}">
                <a16:creationId xmlns:a16="http://schemas.microsoft.com/office/drawing/2014/main" id="{D171757B-33EB-5268-F826-CB95524BF201}"/>
              </a:ext>
            </a:extLst>
          </p:cNvPr>
          <p:cNvSpPr txBox="1"/>
          <p:nvPr/>
        </p:nvSpPr>
        <p:spPr>
          <a:xfrm>
            <a:off x="7490844" y="3056999"/>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FF0000"/>
                </a:solidFill>
                <a:latin typeface="Times New Roman" panose="02020603050405020304" pitchFamily="18" charset="0"/>
                <a:ea typeface="Zen Dots"/>
                <a:cs typeface="Times New Roman" panose="02020603050405020304" pitchFamily="18" charset="0"/>
                <a:sym typeface="Zen Dots"/>
              </a:rPr>
              <a:t>- 0.0174</a:t>
            </a:r>
          </a:p>
        </p:txBody>
      </p:sp>
      <p:sp>
        <p:nvSpPr>
          <p:cNvPr id="25" name="Google Shape;1331;p63">
            <a:extLst>
              <a:ext uri="{FF2B5EF4-FFF2-40B4-BE49-F238E27FC236}">
                <a16:creationId xmlns:a16="http://schemas.microsoft.com/office/drawing/2014/main" id="{40FB302C-0F0B-DC6E-AD91-58EF7150B59A}"/>
              </a:ext>
            </a:extLst>
          </p:cNvPr>
          <p:cNvSpPr txBox="1"/>
          <p:nvPr/>
        </p:nvSpPr>
        <p:spPr>
          <a:xfrm>
            <a:off x="7490844" y="3806098"/>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+ 0.0274</a:t>
            </a:r>
          </a:p>
        </p:txBody>
      </p:sp>
    </p:spTree>
    <p:extLst>
      <p:ext uri="{BB962C8B-B14F-4D97-AF65-F5344CB8AC3E}">
        <p14:creationId xmlns:p14="http://schemas.microsoft.com/office/powerpoint/2010/main" val="244052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1-4. Feature Importance</a:t>
            </a:r>
          </a:p>
        </p:txBody>
      </p:sp>
      <p:pic>
        <p:nvPicPr>
          <p:cNvPr id="3" name="圖片 2">
            <a:extLst>
              <a:ext uri="{FF2B5EF4-FFF2-40B4-BE49-F238E27FC236}">
                <a16:creationId xmlns:a16="http://schemas.microsoft.com/office/drawing/2014/main" id="{5ABF4315-6D1D-4442-EC95-42C2E8F7AD81}"/>
              </a:ext>
            </a:extLst>
          </p:cNvPr>
          <p:cNvPicPr>
            <a:picLocks noChangeAspect="1"/>
          </p:cNvPicPr>
          <p:nvPr/>
        </p:nvPicPr>
        <p:blipFill>
          <a:blip r:embed="rId3"/>
          <a:stretch>
            <a:fillRect/>
          </a:stretch>
        </p:blipFill>
        <p:spPr>
          <a:xfrm>
            <a:off x="1538525" y="1017725"/>
            <a:ext cx="6066950" cy="3345327"/>
          </a:xfrm>
          <a:prstGeom prst="rect">
            <a:avLst/>
          </a:prstGeom>
        </p:spPr>
      </p:pic>
    </p:spTree>
    <p:extLst>
      <p:ext uri="{BB962C8B-B14F-4D97-AF65-F5344CB8AC3E}">
        <p14:creationId xmlns:p14="http://schemas.microsoft.com/office/powerpoint/2010/main" val="324079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solidFill>
                  <a:schemeClr val="accent6"/>
                </a:solidFill>
              </a:rPr>
              <a:t>2. LGBM</a:t>
            </a:r>
          </a:p>
        </p:txBody>
      </p:sp>
      <p:grpSp>
        <p:nvGrpSpPr>
          <p:cNvPr id="23" name="群組 22">
            <a:extLst>
              <a:ext uri="{FF2B5EF4-FFF2-40B4-BE49-F238E27FC236}">
                <a16:creationId xmlns:a16="http://schemas.microsoft.com/office/drawing/2014/main" id="{353C042D-D3E4-8297-A857-6200698121E7}"/>
              </a:ext>
            </a:extLst>
          </p:cNvPr>
          <p:cNvGrpSpPr/>
          <p:nvPr/>
        </p:nvGrpSpPr>
        <p:grpSpPr>
          <a:xfrm>
            <a:off x="1485485" y="1362040"/>
            <a:ext cx="8130037" cy="1826209"/>
            <a:chOff x="1145480" y="1191538"/>
            <a:chExt cx="9546201" cy="2574037"/>
          </a:xfrm>
        </p:grpSpPr>
        <p:grpSp>
          <p:nvGrpSpPr>
            <p:cNvPr id="2" name="Google Shape;1342;p64">
              <a:extLst>
                <a:ext uri="{FF2B5EF4-FFF2-40B4-BE49-F238E27FC236}">
                  <a16:creationId xmlns:a16="http://schemas.microsoft.com/office/drawing/2014/main" id="{A24882F1-E07B-E40D-5EE1-0BFA953F9E1E}"/>
                </a:ext>
              </a:extLst>
            </p:cNvPr>
            <p:cNvGrpSpPr/>
            <p:nvPr/>
          </p:nvGrpSpPr>
          <p:grpSpPr>
            <a:xfrm>
              <a:off x="1145480" y="1191538"/>
              <a:ext cx="2675243" cy="2574037"/>
              <a:chOff x="7340931" y="2022667"/>
              <a:chExt cx="950049" cy="914075"/>
            </a:xfrm>
          </p:grpSpPr>
          <p:sp>
            <p:nvSpPr>
              <p:cNvPr id="3" name="Google Shape;1343;p64">
                <a:extLst>
                  <a:ext uri="{FF2B5EF4-FFF2-40B4-BE49-F238E27FC236}">
                    <a16:creationId xmlns:a16="http://schemas.microsoft.com/office/drawing/2014/main" id="{A5FCCF71-ECD5-5EE4-10C1-2FBF72F9B0A1}"/>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 name="Google Shape;1344;p64">
                <a:extLst>
                  <a:ext uri="{FF2B5EF4-FFF2-40B4-BE49-F238E27FC236}">
                    <a16:creationId xmlns:a16="http://schemas.microsoft.com/office/drawing/2014/main" id="{74CC93CF-E42D-CDBF-B945-532342FA27CB}"/>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 name="Google Shape;1346;p64">
                <a:extLst>
                  <a:ext uri="{FF2B5EF4-FFF2-40B4-BE49-F238E27FC236}">
                    <a16:creationId xmlns:a16="http://schemas.microsoft.com/office/drawing/2014/main" id="{56B794A8-F57B-8B66-3BB7-CAF7D7F26A64}"/>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7" name="Google Shape;1347;p64">
              <a:extLst>
                <a:ext uri="{FF2B5EF4-FFF2-40B4-BE49-F238E27FC236}">
                  <a16:creationId xmlns:a16="http://schemas.microsoft.com/office/drawing/2014/main" id="{36D52679-5C30-6B84-2CBF-46EC40991D47}"/>
                </a:ext>
              </a:extLst>
            </p:cNvPr>
            <p:cNvSpPr txBox="1"/>
            <p:nvPr/>
          </p:nvSpPr>
          <p:spPr>
            <a:xfrm flipH="1">
              <a:off x="4502234" y="1329357"/>
              <a:ext cx="4790373" cy="384900"/>
            </a:xfrm>
            <a:prstGeom prst="rect">
              <a:avLst/>
            </a:prstGeom>
            <a:noFill/>
            <a:ln>
              <a:noFill/>
            </a:ln>
          </p:spPr>
          <p:txBody>
            <a:bodyPr spcFirstLastPara="1" wrap="square" lIns="91425" tIns="91425" rIns="91425" bIns="91425" anchor="b" anchorCtr="0">
              <a:noAutofit/>
            </a:bodyPr>
            <a:lstStyle/>
            <a:p>
              <a:r>
                <a:rPr lang="en-US" b="1">
                  <a:solidFill>
                    <a:schemeClr val="accent6"/>
                  </a:solidFill>
                  <a:latin typeface="Zen Dots"/>
                  <a:sym typeface="Zen Dots"/>
                </a:rPr>
                <a:t>Gradient Boosting Framework</a:t>
              </a:r>
              <a:endParaRPr lang="en-US" sz="1100">
                <a:latin typeface="Zen Dots"/>
              </a:endParaRPr>
            </a:p>
          </p:txBody>
        </p:sp>
        <p:sp>
          <p:nvSpPr>
            <p:cNvPr id="8" name="Google Shape;1348;p64">
              <a:extLst>
                <a:ext uri="{FF2B5EF4-FFF2-40B4-BE49-F238E27FC236}">
                  <a16:creationId xmlns:a16="http://schemas.microsoft.com/office/drawing/2014/main" id="{18CBB3E3-5CF4-AD08-9F24-B0C2514B7E42}"/>
                </a:ext>
              </a:extLst>
            </p:cNvPr>
            <p:cNvSpPr txBox="1"/>
            <p:nvPr/>
          </p:nvSpPr>
          <p:spPr>
            <a:xfrm flipH="1">
              <a:off x="4502237" y="3094706"/>
              <a:ext cx="4909264" cy="335329"/>
            </a:xfrm>
            <a:prstGeom prst="rect">
              <a:avLst/>
            </a:prstGeom>
            <a:noFill/>
            <a:ln>
              <a:noFill/>
            </a:ln>
          </p:spPr>
          <p:txBody>
            <a:bodyPr spcFirstLastPara="1" wrap="square" lIns="91425" tIns="91425" rIns="91425" bIns="91425" anchor="b" anchorCtr="0">
              <a:noAutofit/>
            </a:bodyPr>
            <a:lstStyle/>
            <a:p>
              <a:r>
                <a:rPr lang="en" b="1">
                  <a:solidFill>
                    <a:schemeClr val="accent6"/>
                  </a:solidFill>
                  <a:latin typeface="Zen Dots"/>
                  <a:sym typeface="Zen Dots"/>
                </a:rPr>
                <a:t>Optimizations and Enhancements</a:t>
              </a:r>
              <a:endParaRPr lang="en-US" sz="1100">
                <a:solidFill>
                  <a:schemeClr val="accent6"/>
                </a:solidFill>
                <a:latin typeface="Zen Dots"/>
              </a:endParaRPr>
            </a:p>
          </p:txBody>
        </p:sp>
        <p:sp>
          <p:nvSpPr>
            <p:cNvPr id="9" name="Google Shape;1349;p64">
              <a:extLst>
                <a:ext uri="{FF2B5EF4-FFF2-40B4-BE49-F238E27FC236}">
                  <a16:creationId xmlns:a16="http://schemas.microsoft.com/office/drawing/2014/main" id="{AFCE0F68-A5D2-AF55-C279-4B6D6D2448AC}"/>
                </a:ext>
              </a:extLst>
            </p:cNvPr>
            <p:cNvSpPr txBox="1"/>
            <p:nvPr/>
          </p:nvSpPr>
          <p:spPr>
            <a:xfrm flipH="1">
              <a:off x="4502263" y="2212031"/>
              <a:ext cx="6189418" cy="434470"/>
            </a:xfrm>
            <a:prstGeom prst="rect">
              <a:avLst/>
            </a:prstGeom>
            <a:noFill/>
            <a:ln>
              <a:noFill/>
            </a:ln>
          </p:spPr>
          <p:txBody>
            <a:bodyPr spcFirstLastPara="1" wrap="square" lIns="91425" tIns="91425" rIns="91425" bIns="91425" anchor="b" anchorCtr="0">
              <a:noAutofit/>
            </a:bodyPr>
            <a:lstStyle/>
            <a:p>
              <a:r>
                <a:rPr lang="en" b="1">
                  <a:solidFill>
                    <a:schemeClr val="accent6"/>
                  </a:solidFill>
                  <a:latin typeface="Zen Dots"/>
                  <a:sym typeface="Zen Dots"/>
                </a:rPr>
                <a:t>Building  Histogram-based Algorithms</a:t>
              </a:r>
              <a:endParaRPr lang="en-US" sz="1100">
                <a:solidFill>
                  <a:schemeClr val="accent6"/>
                </a:solidFill>
                <a:latin typeface="Zen Dots"/>
              </a:endParaRPr>
            </a:p>
          </p:txBody>
        </p:sp>
        <p:sp>
          <p:nvSpPr>
            <p:cNvPr id="16" name="Google Shape;1356;p64">
              <a:extLst>
                <a:ext uri="{FF2B5EF4-FFF2-40B4-BE49-F238E27FC236}">
                  <a16:creationId xmlns:a16="http://schemas.microsoft.com/office/drawing/2014/main" id="{29961884-33C6-BB14-0CF3-1A45C227CD38}"/>
                </a:ext>
              </a:extLst>
            </p:cNvPr>
            <p:cNvSpPr/>
            <p:nvPr/>
          </p:nvSpPr>
          <p:spPr>
            <a:xfrm>
              <a:off x="2384210" y="334060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7" name="Google Shape;1357;p64">
              <a:extLst>
                <a:ext uri="{FF2B5EF4-FFF2-40B4-BE49-F238E27FC236}">
                  <a16:creationId xmlns:a16="http://schemas.microsoft.com/office/drawing/2014/main" id="{068216F6-F9B7-0769-FF62-031A00AD9075}"/>
                </a:ext>
              </a:extLst>
            </p:cNvPr>
            <p:cNvSpPr/>
            <p:nvPr/>
          </p:nvSpPr>
          <p:spPr>
            <a:xfrm>
              <a:off x="2384210" y="2613775"/>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8" name="Google Shape;1358;p64">
              <a:extLst>
                <a:ext uri="{FF2B5EF4-FFF2-40B4-BE49-F238E27FC236}">
                  <a16:creationId xmlns:a16="http://schemas.microsoft.com/office/drawing/2014/main" id="{8A5C4AEE-BF7C-99EC-1FE0-0DC62591ED68}"/>
                </a:ext>
              </a:extLst>
            </p:cNvPr>
            <p:cNvSpPr/>
            <p:nvPr/>
          </p:nvSpPr>
          <p:spPr>
            <a:xfrm>
              <a:off x="2384210" y="1793518"/>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cxnSp>
          <p:nvCxnSpPr>
            <p:cNvPr id="19" name="Google Shape;1359;p64">
              <a:extLst>
                <a:ext uri="{FF2B5EF4-FFF2-40B4-BE49-F238E27FC236}">
                  <a16:creationId xmlns:a16="http://schemas.microsoft.com/office/drawing/2014/main" id="{6091E12B-8D82-07CF-6FC3-0D3FAF427AD9}"/>
                </a:ext>
              </a:extLst>
            </p:cNvPr>
            <p:cNvCxnSpPr>
              <a:cxnSpLocks/>
              <a:endCxn id="7" idx="3"/>
            </p:cNvCxnSpPr>
            <p:nvPr/>
          </p:nvCxnSpPr>
          <p:spPr>
            <a:xfrm flipV="1">
              <a:off x="2578936" y="1521807"/>
              <a:ext cx="1923298" cy="36899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0" name="Google Shape;1360;p64">
              <a:extLst>
                <a:ext uri="{FF2B5EF4-FFF2-40B4-BE49-F238E27FC236}">
                  <a16:creationId xmlns:a16="http://schemas.microsoft.com/office/drawing/2014/main" id="{7FEF6BEC-86AF-13A4-C166-54427F9D6969}"/>
                </a:ext>
              </a:extLst>
            </p:cNvPr>
            <p:cNvCxnSpPr>
              <a:endCxn id="9" idx="3"/>
            </p:cNvCxnSpPr>
            <p:nvPr/>
          </p:nvCxnSpPr>
          <p:spPr>
            <a:xfrm flipV="1">
              <a:off x="2578963" y="2429267"/>
              <a:ext cx="1923300" cy="2818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 name="Google Shape;1361;p64">
              <a:extLst>
                <a:ext uri="{FF2B5EF4-FFF2-40B4-BE49-F238E27FC236}">
                  <a16:creationId xmlns:a16="http://schemas.microsoft.com/office/drawing/2014/main" id="{963D3397-1340-63E5-E2C7-5E5B2545AE62}"/>
                </a:ext>
              </a:extLst>
            </p:cNvPr>
            <p:cNvCxnSpPr>
              <a:stCxn id="16" idx="6"/>
              <a:endCxn id="8" idx="3"/>
            </p:cNvCxnSpPr>
            <p:nvPr/>
          </p:nvCxnSpPr>
          <p:spPr>
            <a:xfrm flipV="1">
              <a:off x="2578910" y="3262371"/>
              <a:ext cx="1923327" cy="175580"/>
            </a:xfrm>
            <a:prstGeom prst="bentConnector3">
              <a:avLst>
                <a:gd name="adj1" fmla="val 50000"/>
              </a:avLst>
            </a:prstGeom>
            <a:noFill/>
            <a:ln w="9525" cap="flat" cmpd="sng">
              <a:solidFill>
                <a:schemeClr val="dk2"/>
              </a:solidFill>
              <a:prstDash val="solid"/>
              <a:round/>
              <a:headEnd type="none" w="med" len="med"/>
              <a:tailEnd type="none" w="med" len="med"/>
            </a:ln>
          </p:spPr>
        </p:cxnSp>
      </p:grpSp>
      <p:grpSp>
        <p:nvGrpSpPr>
          <p:cNvPr id="28" name="Google Shape;10203;p86">
            <a:extLst>
              <a:ext uri="{FF2B5EF4-FFF2-40B4-BE49-F238E27FC236}">
                <a16:creationId xmlns:a16="http://schemas.microsoft.com/office/drawing/2014/main" id="{F4535911-70D4-F516-7904-71F7CC33EE73}"/>
              </a:ext>
            </a:extLst>
          </p:cNvPr>
          <p:cNvGrpSpPr/>
          <p:nvPr/>
        </p:nvGrpSpPr>
        <p:grpSpPr>
          <a:xfrm>
            <a:off x="1157128" y="4316376"/>
            <a:ext cx="360356" cy="343462"/>
            <a:chOff x="6870193" y="2295620"/>
            <a:chExt cx="360356" cy="343462"/>
          </a:xfrm>
        </p:grpSpPr>
        <p:sp>
          <p:nvSpPr>
            <p:cNvPr id="29" name="Google Shape;10204;p86">
              <a:extLst>
                <a:ext uri="{FF2B5EF4-FFF2-40B4-BE49-F238E27FC236}">
                  <a16:creationId xmlns:a16="http://schemas.microsoft.com/office/drawing/2014/main" id="{E9CD801F-3CE5-0FA9-A45C-B26E4C6249AA}"/>
                </a:ext>
              </a:extLst>
            </p:cNvPr>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 name="Google Shape;10205;p86">
              <a:extLst>
                <a:ext uri="{FF2B5EF4-FFF2-40B4-BE49-F238E27FC236}">
                  <a16:creationId xmlns:a16="http://schemas.microsoft.com/office/drawing/2014/main" id="{7DA1811C-ECD0-BCF3-E4C3-AD1F8A3B2D6E}"/>
                </a:ext>
              </a:extLst>
            </p:cNvPr>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1" name="Google Shape;864;p47">
            <a:extLst>
              <a:ext uri="{FF2B5EF4-FFF2-40B4-BE49-F238E27FC236}">
                <a16:creationId xmlns:a16="http://schemas.microsoft.com/office/drawing/2014/main" id="{9D674CCD-CF4B-D53B-9CED-8119AFA6E522}"/>
              </a:ext>
            </a:extLst>
          </p:cNvPr>
          <p:cNvSpPr txBox="1">
            <a:spLocks/>
          </p:cNvSpPr>
          <p:nvPr/>
        </p:nvSpPr>
        <p:spPr>
          <a:xfrm>
            <a:off x="1849580" y="4209925"/>
            <a:ext cx="4229512" cy="66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Provide Better Speed and Efficiency</a:t>
            </a:r>
            <a:endParaRPr lang="en-US">
              <a:solidFill>
                <a:schemeClr val="accent6"/>
              </a:solidFill>
            </a:endParaRPr>
          </a:p>
          <a:p>
            <a:pPr marL="285750" indent="-285750">
              <a:buClr>
                <a:schemeClr val="accent6"/>
              </a:buClr>
              <a:buFont typeface="Arial" panose="020B0604020202020204" pitchFamily="34" charset="0"/>
              <a:buChar char="•"/>
            </a:pPr>
            <a:r>
              <a:rPr lang="en-US" sz="1600">
                <a:solidFill>
                  <a:schemeClr val="accent6"/>
                </a:solidFill>
              </a:rPr>
              <a:t>High Flexibility </a:t>
            </a:r>
          </a:p>
        </p:txBody>
      </p:sp>
      <p:grpSp>
        <p:nvGrpSpPr>
          <p:cNvPr id="32" name="Google Shape;10435;p86">
            <a:extLst>
              <a:ext uri="{FF2B5EF4-FFF2-40B4-BE49-F238E27FC236}">
                <a16:creationId xmlns:a16="http://schemas.microsoft.com/office/drawing/2014/main" id="{EA2DBD4E-DCD1-F154-2700-3A5990D5206D}"/>
              </a:ext>
            </a:extLst>
          </p:cNvPr>
          <p:cNvGrpSpPr/>
          <p:nvPr/>
        </p:nvGrpSpPr>
        <p:grpSpPr>
          <a:xfrm>
            <a:off x="1159415" y="3593288"/>
            <a:ext cx="358069" cy="317995"/>
            <a:chOff x="3584280" y="3699191"/>
            <a:chExt cx="358069" cy="317995"/>
          </a:xfrm>
        </p:grpSpPr>
        <p:sp>
          <p:nvSpPr>
            <p:cNvPr id="33" name="Google Shape;10436;p86">
              <a:extLst>
                <a:ext uri="{FF2B5EF4-FFF2-40B4-BE49-F238E27FC236}">
                  <a16:creationId xmlns:a16="http://schemas.microsoft.com/office/drawing/2014/main" id="{4A93FC27-DB88-CCDD-D8CD-8C3BBA76F747}"/>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4" name="Google Shape;10437;p86">
              <a:extLst>
                <a:ext uri="{FF2B5EF4-FFF2-40B4-BE49-F238E27FC236}">
                  <a16:creationId xmlns:a16="http://schemas.microsoft.com/office/drawing/2014/main" id="{C6AB4A4A-8537-4D5E-6F18-4F552278B4C7}"/>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5" name="Google Shape;10438;p86">
              <a:extLst>
                <a:ext uri="{FF2B5EF4-FFF2-40B4-BE49-F238E27FC236}">
                  <a16:creationId xmlns:a16="http://schemas.microsoft.com/office/drawing/2014/main" id="{BAF1F548-7CD1-5CCD-EE5A-F01C80ACCB17}"/>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6" name="Google Shape;10439;p86">
              <a:extLst>
                <a:ext uri="{FF2B5EF4-FFF2-40B4-BE49-F238E27FC236}">
                  <a16:creationId xmlns:a16="http://schemas.microsoft.com/office/drawing/2014/main" id="{3A2E85C5-87CA-9E46-4CB7-D9B161FE48DE}"/>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7" name="Google Shape;1459;p69">
            <a:extLst>
              <a:ext uri="{FF2B5EF4-FFF2-40B4-BE49-F238E27FC236}">
                <a16:creationId xmlns:a16="http://schemas.microsoft.com/office/drawing/2014/main" id="{F8A9AFF9-E97C-0606-042B-D29EA95A6D31}"/>
              </a:ext>
            </a:extLst>
          </p:cNvPr>
          <p:cNvSpPr txBox="1">
            <a:spLocks/>
          </p:cNvSpPr>
          <p:nvPr/>
        </p:nvSpPr>
        <p:spPr>
          <a:xfrm>
            <a:off x="1849580" y="3670248"/>
            <a:ext cx="6736638"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Increase time of fitting due to increased variables(one hot encoding)</a:t>
            </a:r>
          </a:p>
        </p:txBody>
      </p:sp>
      <p:sp>
        <p:nvSpPr>
          <p:cNvPr id="38" name="Google Shape;1463;p69">
            <a:extLst>
              <a:ext uri="{FF2B5EF4-FFF2-40B4-BE49-F238E27FC236}">
                <a16:creationId xmlns:a16="http://schemas.microsoft.com/office/drawing/2014/main" id="{D0F4F4C9-EBD0-2A29-02BA-6ECEF6B948AD}"/>
              </a:ext>
            </a:extLst>
          </p:cNvPr>
          <p:cNvSpPr txBox="1">
            <a:spLocks/>
          </p:cNvSpPr>
          <p:nvPr/>
        </p:nvSpPr>
        <p:spPr>
          <a:xfrm>
            <a:off x="1849581" y="3407616"/>
            <a:ext cx="2868024" cy="37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rPr>
              <a:t>Model Assumption</a:t>
            </a:r>
          </a:p>
        </p:txBody>
      </p:sp>
    </p:spTree>
    <p:extLst>
      <p:ext uri="{BB962C8B-B14F-4D97-AF65-F5344CB8AC3E}">
        <p14:creationId xmlns:p14="http://schemas.microsoft.com/office/powerpoint/2010/main" val="13727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2-1. Result without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3556508" y="2774594"/>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Zen Dots"/>
                <a:ea typeface="Zen Dots"/>
                <a:cs typeface="Zen Dots"/>
                <a:sym typeface="Zen Dots"/>
              </a:rPr>
              <a:t>Recall</a:t>
            </a:r>
            <a:endParaRPr sz="1800" b="1">
              <a:solidFill>
                <a:schemeClr val="accent1"/>
              </a:solidFill>
              <a:latin typeface="Zen Dots"/>
              <a:ea typeface="Zen Dots"/>
              <a:cs typeface="Zen Dots"/>
              <a:sym typeface="Zen Dots"/>
            </a:endParaRPr>
          </a:p>
        </p:txBody>
      </p:sp>
      <p:sp>
        <p:nvSpPr>
          <p:cNvPr id="56" name="Google Shape;1325;p63">
            <a:extLst>
              <a:ext uri="{FF2B5EF4-FFF2-40B4-BE49-F238E27FC236}">
                <a16:creationId xmlns:a16="http://schemas.microsoft.com/office/drawing/2014/main" id="{D3C2CF80-1E0B-E16D-C34F-04DE97F4C72D}"/>
              </a:ext>
            </a:extLst>
          </p:cNvPr>
          <p:cNvSpPr txBox="1"/>
          <p:nvPr/>
        </p:nvSpPr>
        <p:spPr>
          <a:xfrm>
            <a:off x="5193957" y="2863470"/>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1"/>
                </a:solidFill>
                <a:ea typeface="Roboto"/>
                <a:sym typeface="Roboto"/>
              </a:rPr>
              <a:t>0.7133</a:t>
            </a:r>
            <a:endParaRPr lang="en-US">
              <a:solidFill>
                <a:schemeClr val="accent1"/>
              </a:solidFill>
            </a:endParaRP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3539526" y="2015548"/>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Zen Dots"/>
                <a:ea typeface="Zen Dots"/>
                <a:cs typeface="Zen Dots"/>
                <a:sym typeface="Zen Dots"/>
              </a:rPr>
              <a:t>Precision</a:t>
            </a:r>
            <a:endParaRPr sz="1800" b="1">
              <a:solidFill>
                <a:schemeClr val="accent2"/>
              </a:solidFill>
              <a:latin typeface="Zen Dots"/>
              <a:ea typeface="Zen Dots"/>
              <a:cs typeface="Zen Dots"/>
              <a:sym typeface="Zen Dots"/>
            </a:endParaRPr>
          </a:p>
        </p:txBody>
      </p:sp>
      <p:sp>
        <p:nvSpPr>
          <p:cNvPr id="58" name="Google Shape;1327;p63">
            <a:extLst>
              <a:ext uri="{FF2B5EF4-FFF2-40B4-BE49-F238E27FC236}">
                <a16:creationId xmlns:a16="http://schemas.microsoft.com/office/drawing/2014/main" id="{FED594B1-A494-823A-E012-36E63085E8B0}"/>
              </a:ext>
            </a:extLst>
          </p:cNvPr>
          <p:cNvSpPr txBox="1"/>
          <p:nvPr/>
        </p:nvSpPr>
        <p:spPr>
          <a:xfrm>
            <a:off x="5177067" y="1345378"/>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tx2"/>
                </a:solidFill>
                <a:ea typeface="Roboto"/>
                <a:sym typeface="Roboto"/>
              </a:rPr>
              <a:t>0.8711</a:t>
            </a:r>
            <a:endParaRPr>
              <a:solidFill>
                <a:schemeClr val="tx2"/>
              </a:solidFill>
              <a:latin typeface="Roboto"/>
              <a:ea typeface="Roboto"/>
              <a:cs typeface="Roboto"/>
              <a:sym typeface="Roboto"/>
            </a:endParaRPr>
          </a:p>
        </p:txBody>
      </p:sp>
      <p:sp>
        <p:nvSpPr>
          <p:cNvPr id="59" name="Google Shape;1328;p63">
            <a:extLst>
              <a:ext uri="{FF2B5EF4-FFF2-40B4-BE49-F238E27FC236}">
                <a16:creationId xmlns:a16="http://schemas.microsoft.com/office/drawing/2014/main" id="{28AE354F-C685-95AE-C7D5-B11251025998}"/>
              </a:ext>
            </a:extLst>
          </p:cNvPr>
          <p:cNvSpPr txBox="1"/>
          <p:nvPr/>
        </p:nvSpPr>
        <p:spPr>
          <a:xfrm>
            <a:off x="5177067" y="2104424"/>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2"/>
                </a:solidFill>
                <a:ea typeface="Roboto"/>
                <a:sym typeface="Roboto"/>
              </a:rPr>
              <a:t>0.8910</a:t>
            </a:r>
            <a:endParaRPr lang="en-US">
              <a:solidFill>
                <a:schemeClr val="accent2"/>
              </a:solidFill>
            </a:endParaRP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3556508" y="3533640"/>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Zen Dots"/>
                <a:ea typeface="Zen Dots"/>
                <a:cs typeface="Zen Dots"/>
                <a:sym typeface="Zen Dots"/>
              </a:rPr>
              <a:t>F1_score </a:t>
            </a:r>
            <a:endParaRPr sz="1800" b="1">
              <a:solidFill>
                <a:schemeClr val="accent3"/>
              </a:solidFill>
              <a:latin typeface="Zen Dots"/>
              <a:ea typeface="Zen Dots"/>
              <a:cs typeface="Zen Dots"/>
              <a:sym typeface="Zen Dots"/>
            </a:endParaRPr>
          </a:p>
        </p:txBody>
      </p:sp>
      <p:sp>
        <p:nvSpPr>
          <p:cNvPr id="61" name="Google Shape;1330;p63">
            <a:extLst>
              <a:ext uri="{FF2B5EF4-FFF2-40B4-BE49-F238E27FC236}">
                <a16:creationId xmlns:a16="http://schemas.microsoft.com/office/drawing/2014/main" id="{2FDD39FA-8618-6C36-1A5F-93B137240670}"/>
              </a:ext>
            </a:extLst>
          </p:cNvPr>
          <p:cNvSpPr txBox="1"/>
          <p:nvPr/>
        </p:nvSpPr>
        <p:spPr>
          <a:xfrm>
            <a:off x="5193957" y="3622516"/>
            <a:ext cx="997172" cy="484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1800">
                <a:solidFill>
                  <a:schemeClr val="accent3"/>
                </a:solidFill>
                <a:ea typeface="Roboto"/>
                <a:sym typeface="Roboto"/>
              </a:rPr>
              <a:t>0.7924</a:t>
            </a:r>
            <a:endParaRPr lang="en-US"/>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3539526" y="1256502"/>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Zen Dots"/>
                <a:ea typeface="Zen Dots"/>
                <a:cs typeface="Zen Dots"/>
                <a:sym typeface="Zen Dots"/>
              </a:rPr>
              <a:t>Accuracy</a:t>
            </a:r>
            <a:endParaRPr sz="1800" b="1">
              <a:solidFill>
                <a:schemeClr val="tx2"/>
              </a:solidFill>
              <a:latin typeface="Zen Dots"/>
              <a:ea typeface="Zen Dots"/>
              <a:cs typeface="Zen Dots"/>
              <a:sym typeface="Zen Dots"/>
            </a:endParaRPr>
          </a:p>
        </p:txBody>
      </p:sp>
      <p:sp>
        <p:nvSpPr>
          <p:cNvPr id="63" name="Google Shape;1332;p63">
            <a:extLst>
              <a:ext uri="{FF2B5EF4-FFF2-40B4-BE49-F238E27FC236}">
                <a16:creationId xmlns:a16="http://schemas.microsoft.com/office/drawing/2014/main" id="{0617EDD8-361D-5647-1723-DF78778B15F0}"/>
              </a:ext>
            </a:extLst>
          </p:cNvPr>
          <p:cNvSpPr/>
          <p:nvPr/>
        </p:nvSpPr>
        <p:spPr>
          <a:xfrm>
            <a:off x="3223323" y="1471190"/>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3223323" y="2989282"/>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3223323" y="2216661"/>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3223323" y="3734753"/>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extLst>
      <p:ext uri="{BB962C8B-B14F-4D97-AF65-F5344CB8AC3E}">
        <p14:creationId xmlns:p14="http://schemas.microsoft.com/office/powerpoint/2010/main" val="326245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704480" y="2267567"/>
            <a:ext cx="501825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96" name="Google Shape;696;p42"/>
          <p:cNvSpPr txBox="1">
            <a:spLocks noGrp="1"/>
          </p:cNvSpPr>
          <p:nvPr>
            <p:ph type="title" idx="2"/>
          </p:nvPr>
        </p:nvSpPr>
        <p:spPr>
          <a:xfrm>
            <a:off x="720300" y="1448975"/>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697" name="Google Shape;697;p42"/>
          <p:cNvSpPr txBox="1">
            <a:spLocks noGrp="1"/>
          </p:cNvSpPr>
          <p:nvPr>
            <p:ph type="subTitle" idx="1"/>
          </p:nvPr>
        </p:nvSpPr>
        <p:spPr>
          <a:xfrm>
            <a:off x="795263" y="3192982"/>
            <a:ext cx="437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Li SHENGWEI, George</a:t>
            </a:r>
            <a:endParaRPr/>
          </a:p>
        </p:txBody>
      </p:sp>
      <p:grpSp>
        <p:nvGrpSpPr>
          <p:cNvPr id="698" name="Google Shape;698;p42"/>
          <p:cNvGrpSpPr/>
          <p:nvPr/>
        </p:nvGrpSpPr>
        <p:grpSpPr>
          <a:xfrm>
            <a:off x="5236091" y="917909"/>
            <a:ext cx="3997422" cy="3478865"/>
            <a:chOff x="5236091" y="917909"/>
            <a:chExt cx="3997422" cy="3478865"/>
          </a:xfrm>
        </p:grpSpPr>
        <p:sp>
          <p:nvSpPr>
            <p:cNvPr id="699" name="Google Shape;699;p42"/>
            <p:cNvSpPr/>
            <p:nvPr/>
          </p:nvSpPr>
          <p:spPr>
            <a:xfrm>
              <a:off x="7263297" y="1730656"/>
              <a:ext cx="919377" cy="1064266"/>
            </a:xfrm>
            <a:custGeom>
              <a:avLst/>
              <a:gdLst/>
              <a:ahLst/>
              <a:cxnLst/>
              <a:rect l="l" t="t" r="r" b="b"/>
              <a:pathLst>
                <a:path w="12786" h="14801" extrusionOk="0">
                  <a:moveTo>
                    <a:pt x="872" y="0"/>
                  </a:moveTo>
                  <a:cubicBezTo>
                    <a:pt x="398" y="0"/>
                    <a:pt x="1" y="382"/>
                    <a:pt x="1" y="871"/>
                  </a:cubicBezTo>
                  <a:lnTo>
                    <a:pt x="1" y="13945"/>
                  </a:lnTo>
                  <a:cubicBezTo>
                    <a:pt x="1" y="14419"/>
                    <a:pt x="398" y="14801"/>
                    <a:pt x="872" y="14801"/>
                  </a:cubicBezTo>
                  <a:lnTo>
                    <a:pt x="11915" y="14801"/>
                  </a:lnTo>
                  <a:cubicBezTo>
                    <a:pt x="12388" y="14801"/>
                    <a:pt x="12785" y="14419"/>
                    <a:pt x="12785" y="13945"/>
                  </a:cubicBezTo>
                  <a:lnTo>
                    <a:pt x="12785" y="871"/>
                  </a:lnTo>
                  <a:cubicBezTo>
                    <a:pt x="12785" y="382"/>
                    <a:pt x="12388" y="0"/>
                    <a:pt x="11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2"/>
            <p:cNvGrpSpPr/>
            <p:nvPr/>
          </p:nvGrpSpPr>
          <p:grpSpPr>
            <a:xfrm>
              <a:off x="5236091" y="917909"/>
              <a:ext cx="1298359" cy="1442135"/>
              <a:chOff x="4539556" y="537904"/>
              <a:chExt cx="1993488" cy="2214241"/>
            </a:xfrm>
          </p:grpSpPr>
          <p:sp>
            <p:nvSpPr>
              <p:cNvPr id="701" name="Google Shape;701;p42"/>
              <p:cNvSpPr/>
              <p:nvPr/>
            </p:nvSpPr>
            <p:spPr>
              <a:xfrm>
                <a:off x="5356678" y="813586"/>
                <a:ext cx="1176366" cy="1938559"/>
              </a:xfrm>
              <a:custGeom>
                <a:avLst/>
                <a:gdLst/>
                <a:ahLst/>
                <a:cxnLst/>
                <a:rect l="l" t="t" r="r" b="b"/>
                <a:pathLst>
                  <a:path w="16360" h="26960" extrusionOk="0">
                    <a:moveTo>
                      <a:pt x="15886" y="26959"/>
                    </a:moveTo>
                    <a:lnTo>
                      <a:pt x="474" y="26959"/>
                    </a:lnTo>
                    <a:cubicBezTo>
                      <a:pt x="215" y="26959"/>
                      <a:pt x="1" y="26761"/>
                      <a:pt x="1" y="26501"/>
                    </a:cubicBezTo>
                    <a:lnTo>
                      <a:pt x="1" y="474"/>
                    </a:lnTo>
                    <a:cubicBezTo>
                      <a:pt x="1" y="214"/>
                      <a:pt x="215" y="0"/>
                      <a:pt x="474" y="0"/>
                    </a:cubicBezTo>
                    <a:lnTo>
                      <a:pt x="15886" y="0"/>
                    </a:lnTo>
                    <a:cubicBezTo>
                      <a:pt x="16146" y="0"/>
                      <a:pt x="16360" y="214"/>
                      <a:pt x="16360" y="474"/>
                    </a:cubicBezTo>
                    <a:lnTo>
                      <a:pt x="16360" y="26501"/>
                    </a:lnTo>
                    <a:cubicBezTo>
                      <a:pt x="16360" y="26761"/>
                      <a:pt x="16146" y="26959"/>
                      <a:pt x="15886" y="26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4884482" y="537904"/>
                <a:ext cx="1001709" cy="1247696"/>
              </a:xfrm>
              <a:custGeom>
                <a:avLst/>
                <a:gdLst/>
                <a:ahLst/>
                <a:cxnLst/>
                <a:rect l="l" t="t" r="r" b="b"/>
                <a:pathLst>
                  <a:path w="13931" h="17352" extrusionOk="0">
                    <a:moveTo>
                      <a:pt x="13411" y="17352"/>
                    </a:moveTo>
                    <a:lnTo>
                      <a:pt x="504" y="17352"/>
                    </a:lnTo>
                    <a:cubicBezTo>
                      <a:pt x="229" y="17352"/>
                      <a:pt x="0" y="17123"/>
                      <a:pt x="0" y="16848"/>
                    </a:cubicBezTo>
                    <a:lnTo>
                      <a:pt x="0" y="520"/>
                    </a:lnTo>
                    <a:cubicBezTo>
                      <a:pt x="0" y="230"/>
                      <a:pt x="229" y="0"/>
                      <a:pt x="504" y="0"/>
                    </a:cubicBezTo>
                    <a:lnTo>
                      <a:pt x="13411" y="0"/>
                    </a:lnTo>
                    <a:cubicBezTo>
                      <a:pt x="13701" y="0"/>
                      <a:pt x="13930" y="230"/>
                      <a:pt x="13930" y="520"/>
                    </a:cubicBezTo>
                    <a:lnTo>
                      <a:pt x="13930" y="16848"/>
                    </a:lnTo>
                    <a:cubicBezTo>
                      <a:pt x="13930" y="17123"/>
                      <a:pt x="13701" y="17352"/>
                      <a:pt x="13411" y="17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4726292" y="1635095"/>
                <a:ext cx="920456" cy="600838"/>
              </a:xfrm>
              <a:custGeom>
                <a:avLst/>
                <a:gdLst/>
                <a:ahLst/>
                <a:cxnLst/>
                <a:rect l="l" t="t" r="r" b="b"/>
                <a:pathLst>
                  <a:path w="12801" h="8356" extrusionOk="0">
                    <a:moveTo>
                      <a:pt x="352" y="0"/>
                    </a:moveTo>
                    <a:cubicBezTo>
                      <a:pt x="153" y="0"/>
                      <a:pt x="1" y="153"/>
                      <a:pt x="1" y="336"/>
                    </a:cubicBezTo>
                    <a:lnTo>
                      <a:pt x="1" y="8019"/>
                    </a:lnTo>
                    <a:cubicBezTo>
                      <a:pt x="1" y="8203"/>
                      <a:pt x="153" y="8355"/>
                      <a:pt x="352" y="8355"/>
                    </a:cubicBezTo>
                    <a:lnTo>
                      <a:pt x="12464" y="8355"/>
                    </a:lnTo>
                    <a:cubicBezTo>
                      <a:pt x="12648" y="8355"/>
                      <a:pt x="12800" y="8203"/>
                      <a:pt x="12800" y="8019"/>
                    </a:cubicBezTo>
                    <a:lnTo>
                      <a:pt x="12800" y="336"/>
                    </a:lnTo>
                    <a:cubicBezTo>
                      <a:pt x="12800" y="153"/>
                      <a:pt x="12648"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539556" y="633033"/>
                <a:ext cx="221971" cy="857180"/>
              </a:xfrm>
              <a:custGeom>
                <a:avLst/>
                <a:gdLst/>
                <a:ahLst/>
                <a:cxnLst/>
                <a:rect l="l" t="t" r="r" b="b"/>
                <a:pathLst>
                  <a:path w="3087" h="11921" extrusionOk="0">
                    <a:moveTo>
                      <a:pt x="2929" y="1"/>
                    </a:moveTo>
                    <a:cubicBezTo>
                      <a:pt x="2764" y="1"/>
                      <a:pt x="2615" y="21"/>
                      <a:pt x="2475" y="67"/>
                    </a:cubicBezTo>
                    <a:cubicBezTo>
                      <a:pt x="2292" y="128"/>
                      <a:pt x="2124" y="190"/>
                      <a:pt x="1987" y="251"/>
                    </a:cubicBezTo>
                    <a:cubicBezTo>
                      <a:pt x="1819" y="342"/>
                      <a:pt x="1681" y="434"/>
                      <a:pt x="1559" y="526"/>
                    </a:cubicBezTo>
                    <a:cubicBezTo>
                      <a:pt x="1223" y="862"/>
                      <a:pt x="994" y="1213"/>
                      <a:pt x="872" y="1610"/>
                    </a:cubicBezTo>
                    <a:cubicBezTo>
                      <a:pt x="749" y="2007"/>
                      <a:pt x="688" y="2404"/>
                      <a:pt x="688" y="2786"/>
                    </a:cubicBezTo>
                    <a:cubicBezTo>
                      <a:pt x="688" y="3168"/>
                      <a:pt x="704" y="3535"/>
                      <a:pt x="749" y="3871"/>
                    </a:cubicBezTo>
                    <a:cubicBezTo>
                      <a:pt x="810" y="4207"/>
                      <a:pt x="826" y="4482"/>
                      <a:pt x="826" y="4695"/>
                    </a:cubicBezTo>
                    <a:cubicBezTo>
                      <a:pt x="810" y="4863"/>
                      <a:pt x="765" y="5031"/>
                      <a:pt x="704" y="5169"/>
                    </a:cubicBezTo>
                    <a:cubicBezTo>
                      <a:pt x="658" y="5306"/>
                      <a:pt x="581" y="5429"/>
                      <a:pt x="474" y="5551"/>
                    </a:cubicBezTo>
                    <a:cubicBezTo>
                      <a:pt x="352" y="5673"/>
                      <a:pt x="199" y="5765"/>
                      <a:pt x="1" y="5841"/>
                    </a:cubicBezTo>
                    <a:cubicBezTo>
                      <a:pt x="16" y="5902"/>
                      <a:pt x="31" y="5948"/>
                      <a:pt x="47" y="6009"/>
                    </a:cubicBezTo>
                    <a:cubicBezTo>
                      <a:pt x="62" y="6055"/>
                      <a:pt x="77" y="6116"/>
                      <a:pt x="77" y="6162"/>
                    </a:cubicBezTo>
                    <a:cubicBezTo>
                      <a:pt x="93" y="6223"/>
                      <a:pt x="77" y="6284"/>
                      <a:pt x="62" y="6345"/>
                    </a:cubicBezTo>
                    <a:cubicBezTo>
                      <a:pt x="230" y="6406"/>
                      <a:pt x="352" y="6483"/>
                      <a:pt x="474" y="6574"/>
                    </a:cubicBezTo>
                    <a:cubicBezTo>
                      <a:pt x="581" y="6666"/>
                      <a:pt x="673" y="6757"/>
                      <a:pt x="734" y="6849"/>
                    </a:cubicBezTo>
                    <a:cubicBezTo>
                      <a:pt x="826" y="6956"/>
                      <a:pt x="887" y="7063"/>
                      <a:pt x="933" y="7185"/>
                    </a:cubicBezTo>
                    <a:cubicBezTo>
                      <a:pt x="1009" y="7384"/>
                      <a:pt x="1024" y="7582"/>
                      <a:pt x="978" y="7781"/>
                    </a:cubicBezTo>
                    <a:cubicBezTo>
                      <a:pt x="933" y="7995"/>
                      <a:pt x="887" y="8193"/>
                      <a:pt x="810" y="8407"/>
                    </a:cubicBezTo>
                    <a:cubicBezTo>
                      <a:pt x="749" y="8636"/>
                      <a:pt x="688" y="8865"/>
                      <a:pt x="627" y="9110"/>
                    </a:cubicBezTo>
                    <a:cubicBezTo>
                      <a:pt x="566" y="9369"/>
                      <a:pt x="566" y="9644"/>
                      <a:pt x="612" y="9934"/>
                    </a:cubicBezTo>
                    <a:cubicBezTo>
                      <a:pt x="658" y="10133"/>
                      <a:pt x="749" y="10347"/>
                      <a:pt x="902" y="10591"/>
                    </a:cubicBezTo>
                    <a:cubicBezTo>
                      <a:pt x="1040" y="10775"/>
                      <a:pt x="1223" y="10988"/>
                      <a:pt x="1467" y="11233"/>
                    </a:cubicBezTo>
                    <a:cubicBezTo>
                      <a:pt x="1712" y="11477"/>
                      <a:pt x="2063" y="11706"/>
                      <a:pt x="2506" y="11920"/>
                    </a:cubicBezTo>
                    <a:lnTo>
                      <a:pt x="2613" y="10607"/>
                    </a:lnTo>
                    <a:cubicBezTo>
                      <a:pt x="2491" y="10545"/>
                      <a:pt x="2384" y="10484"/>
                      <a:pt x="2292" y="10377"/>
                    </a:cubicBezTo>
                    <a:cubicBezTo>
                      <a:pt x="2216" y="10271"/>
                      <a:pt x="2155" y="10179"/>
                      <a:pt x="2109" y="10087"/>
                    </a:cubicBezTo>
                    <a:cubicBezTo>
                      <a:pt x="2048" y="9980"/>
                      <a:pt x="2002" y="9858"/>
                      <a:pt x="1971" y="9721"/>
                    </a:cubicBezTo>
                    <a:cubicBezTo>
                      <a:pt x="1925" y="9537"/>
                      <a:pt x="1925" y="9354"/>
                      <a:pt x="1971" y="9186"/>
                    </a:cubicBezTo>
                    <a:cubicBezTo>
                      <a:pt x="2002" y="9018"/>
                      <a:pt x="2063" y="8865"/>
                      <a:pt x="2124" y="8697"/>
                    </a:cubicBezTo>
                    <a:cubicBezTo>
                      <a:pt x="2185" y="8529"/>
                      <a:pt x="2231" y="8361"/>
                      <a:pt x="2277" y="8163"/>
                    </a:cubicBezTo>
                    <a:cubicBezTo>
                      <a:pt x="2323" y="7979"/>
                      <a:pt x="2323" y="7766"/>
                      <a:pt x="2292" y="7536"/>
                    </a:cubicBezTo>
                    <a:cubicBezTo>
                      <a:pt x="2246" y="7124"/>
                      <a:pt x="2139" y="6773"/>
                      <a:pt x="1971" y="6513"/>
                    </a:cubicBezTo>
                    <a:cubicBezTo>
                      <a:pt x="1803" y="6238"/>
                      <a:pt x="1666" y="6040"/>
                      <a:pt x="1528" y="5917"/>
                    </a:cubicBezTo>
                    <a:cubicBezTo>
                      <a:pt x="1605" y="5856"/>
                      <a:pt x="1696" y="5795"/>
                      <a:pt x="1773" y="5719"/>
                    </a:cubicBezTo>
                    <a:cubicBezTo>
                      <a:pt x="1864" y="5642"/>
                      <a:pt x="1925" y="5551"/>
                      <a:pt x="1971" y="5413"/>
                    </a:cubicBezTo>
                    <a:cubicBezTo>
                      <a:pt x="2048" y="5199"/>
                      <a:pt x="2078" y="4970"/>
                      <a:pt x="2063" y="4741"/>
                    </a:cubicBezTo>
                    <a:cubicBezTo>
                      <a:pt x="2032" y="4497"/>
                      <a:pt x="2002" y="4252"/>
                      <a:pt x="1971" y="4008"/>
                    </a:cubicBezTo>
                    <a:cubicBezTo>
                      <a:pt x="1925" y="3764"/>
                      <a:pt x="1895" y="3519"/>
                      <a:pt x="1864" y="3244"/>
                    </a:cubicBezTo>
                    <a:cubicBezTo>
                      <a:pt x="1849" y="2985"/>
                      <a:pt x="1864" y="2710"/>
                      <a:pt x="1956" y="2435"/>
                    </a:cubicBezTo>
                    <a:cubicBezTo>
                      <a:pt x="2017" y="2236"/>
                      <a:pt x="2109" y="2038"/>
                      <a:pt x="2200" y="1870"/>
                    </a:cubicBezTo>
                    <a:cubicBezTo>
                      <a:pt x="2292" y="1732"/>
                      <a:pt x="2399" y="1595"/>
                      <a:pt x="2521" y="1473"/>
                    </a:cubicBezTo>
                    <a:cubicBezTo>
                      <a:pt x="2643" y="1350"/>
                      <a:pt x="2781" y="1289"/>
                      <a:pt x="2964" y="1259"/>
                    </a:cubicBezTo>
                    <a:lnTo>
                      <a:pt x="3086" y="6"/>
                    </a:lnTo>
                    <a:cubicBezTo>
                      <a:pt x="3032" y="3"/>
                      <a:pt x="2980" y="1"/>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5966284" y="633033"/>
                <a:ext cx="221899" cy="857180"/>
              </a:xfrm>
              <a:custGeom>
                <a:avLst/>
                <a:gdLst/>
                <a:ahLst/>
                <a:cxnLst/>
                <a:rect l="l" t="t" r="r" b="b"/>
                <a:pathLst>
                  <a:path w="3086" h="11921" extrusionOk="0">
                    <a:moveTo>
                      <a:pt x="157" y="1"/>
                    </a:moveTo>
                    <a:cubicBezTo>
                      <a:pt x="107" y="1"/>
                      <a:pt x="54" y="3"/>
                      <a:pt x="0" y="6"/>
                    </a:cubicBezTo>
                    <a:lnTo>
                      <a:pt x="122" y="1259"/>
                    </a:lnTo>
                    <a:cubicBezTo>
                      <a:pt x="306" y="1289"/>
                      <a:pt x="443" y="1350"/>
                      <a:pt x="565" y="1473"/>
                    </a:cubicBezTo>
                    <a:cubicBezTo>
                      <a:pt x="703" y="1595"/>
                      <a:pt x="794" y="1717"/>
                      <a:pt x="871" y="1870"/>
                    </a:cubicBezTo>
                    <a:cubicBezTo>
                      <a:pt x="978" y="2038"/>
                      <a:pt x="1069" y="2221"/>
                      <a:pt x="1130" y="2435"/>
                    </a:cubicBezTo>
                    <a:cubicBezTo>
                      <a:pt x="1207" y="2710"/>
                      <a:pt x="1237" y="2985"/>
                      <a:pt x="1222" y="3244"/>
                    </a:cubicBezTo>
                    <a:cubicBezTo>
                      <a:pt x="1192" y="3504"/>
                      <a:pt x="1161" y="3764"/>
                      <a:pt x="1115" y="4008"/>
                    </a:cubicBezTo>
                    <a:cubicBezTo>
                      <a:pt x="1085" y="4252"/>
                      <a:pt x="1054" y="4497"/>
                      <a:pt x="1024" y="4726"/>
                    </a:cubicBezTo>
                    <a:cubicBezTo>
                      <a:pt x="1008" y="4970"/>
                      <a:pt x="1039" y="5199"/>
                      <a:pt x="1115" y="5413"/>
                    </a:cubicBezTo>
                    <a:cubicBezTo>
                      <a:pt x="1161" y="5551"/>
                      <a:pt x="1222" y="5642"/>
                      <a:pt x="1298" y="5719"/>
                    </a:cubicBezTo>
                    <a:cubicBezTo>
                      <a:pt x="1390" y="5795"/>
                      <a:pt x="1466" y="5856"/>
                      <a:pt x="1558" y="5902"/>
                    </a:cubicBezTo>
                    <a:cubicBezTo>
                      <a:pt x="1421" y="6040"/>
                      <a:pt x="1268" y="6238"/>
                      <a:pt x="1115" y="6498"/>
                    </a:cubicBezTo>
                    <a:cubicBezTo>
                      <a:pt x="947" y="6773"/>
                      <a:pt x="840" y="7109"/>
                      <a:pt x="794" y="7536"/>
                    </a:cubicBezTo>
                    <a:cubicBezTo>
                      <a:pt x="764" y="7766"/>
                      <a:pt x="764" y="7979"/>
                      <a:pt x="810" y="8163"/>
                    </a:cubicBezTo>
                    <a:cubicBezTo>
                      <a:pt x="855" y="8346"/>
                      <a:pt x="901" y="8529"/>
                      <a:pt x="962" y="8697"/>
                    </a:cubicBezTo>
                    <a:cubicBezTo>
                      <a:pt x="1024" y="8850"/>
                      <a:pt x="1085" y="9018"/>
                      <a:pt x="1115" y="9186"/>
                    </a:cubicBezTo>
                    <a:cubicBezTo>
                      <a:pt x="1161" y="9354"/>
                      <a:pt x="1161" y="9537"/>
                      <a:pt x="1115" y="9721"/>
                    </a:cubicBezTo>
                    <a:cubicBezTo>
                      <a:pt x="1085" y="9858"/>
                      <a:pt x="1039" y="9965"/>
                      <a:pt x="978" y="10072"/>
                    </a:cubicBezTo>
                    <a:cubicBezTo>
                      <a:pt x="932" y="10179"/>
                      <a:pt x="871" y="10271"/>
                      <a:pt x="794" y="10377"/>
                    </a:cubicBezTo>
                    <a:cubicBezTo>
                      <a:pt x="703" y="10469"/>
                      <a:pt x="596" y="10545"/>
                      <a:pt x="474" y="10591"/>
                    </a:cubicBezTo>
                    <a:lnTo>
                      <a:pt x="581" y="11920"/>
                    </a:lnTo>
                    <a:cubicBezTo>
                      <a:pt x="1024" y="11706"/>
                      <a:pt x="1375" y="11477"/>
                      <a:pt x="1619" y="11233"/>
                    </a:cubicBezTo>
                    <a:cubicBezTo>
                      <a:pt x="1864" y="10988"/>
                      <a:pt x="2047" y="10775"/>
                      <a:pt x="2184" y="10576"/>
                    </a:cubicBezTo>
                    <a:cubicBezTo>
                      <a:pt x="2337" y="10347"/>
                      <a:pt x="2429" y="10133"/>
                      <a:pt x="2475" y="9934"/>
                    </a:cubicBezTo>
                    <a:cubicBezTo>
                      <a:pt x="2520" y="9629"/>
                      <a:pt x="2520" y="9354"/>
                      <a:pt x="2459" y="9110"/>
                    </a:cubicBezTo>
                    <a:cubicBezTo>
                      <a:pt x="2398" y="8865"/>
                      <a:pt x="2337" y="8621"/>
                      <a:pt x="2276" y="8407"/>
                    </a:cubicBezTo>
                    <a:cubicBezTo>
                      <a:pt x="2200" y="8193"/>
                      <a:pt x="2154" y="7979"/>
                      <a:pt x="2108" y="7781"/>
                    </a:cubicBezTo>
                    <a:cubicBezTo>
                      <a:pt x="2062" y="7582"/>
                      <a:pt x="2077" y="7384"/>
                      <a:pt x="2154" y="7185"/>
                    </a:cubicBezTo>
                    <a:cubicBezTo>
                      <a:pt x="2200" y="7063"/>
                      <a:pt x="2261" y="6956"/>
                      <a:pt x="2352" y="6849"/>
                    </a:cubicBezTo>
                    <a:cubicBezTo>
                      <a:pt x="2413" y="6757"/>
                      <a:pt x="2505" y="6666"/>
                      <a:pt x="2612" y="6574"/>
                    </a:cubicBezTo>
                    <a:cubicBezTo>
                      <a:pt x="2734" y="6483"/>
                      <a:pt x="2856" y="6406"/>
                      <a:pt x="3024" y="6345"/>
                    </a:cubicBezTo>
                    <a:cubicBezTo>
                      <a:pt x="2994" y="6284"/>
                      <a:pt x="2994" y="6223"/>
                      <a:pt x="3009" y="6162"/>
                    </a:cubicBezTo>
                    <a:cubicBezTo>
                      <a:pt x="3009" y="6116"/>
                      <a:pt x="3024" y="6055"/>
                      <a:pt x="3040" y="6009"/>
                    </a:cubicBezTo>
                    <a:cubicBezTo>
                      <a:pt x="3055" y="5948"/>
                      <a:pt x="3070" y="5887"/>
                      <a:pt x="3086" y="5841"/>
                    </a:cubicBezTo>
                    <a:cubicBezTo>
                      <a:pt x="2887" y="5765"/>
                      <a:pt x="2734" y="5673"/>
                      <a:pt x="2612" y="5551"/>
                    </a:cubicBezTo>
                    <a:cubicBezTo>
                      <a:pt x="2505" y="5429"/>
                      <a:pt x="2429" y="5306"/>
                      <a:pt x="2383" y="5169"/>
                    </a:cubicBezTo>
                    <a:cubicBezTo>
                      <a:pt x="2322" y="5031"/>
                      <a:pt x="2276" y="4863"/>
                      <a:pt x="2261" y="4695"/>
                    </a:cubicBezTo>
                    <a:cubicBezTo>
                      <a:pt x="2261" y="4482"/>
                      <a:pt x="2276" y="4207"/>
                      <a:pt x="2337" y="3871"/>
                    </a:cubicBezTo>
                    <a:cubicBezTo>
                      <a:pt x="2383" y="3519"/>
                      <a:pt x="2398" y="3168"/>
                      <a:pt x="2398" y="2771"/>
                    </a:cubicBezTo>
                    <a:cubicBezTo>
                      <a:pt x="2398" y="2389"/>
                      <a:pt x="2337" y="2007"/>
                      <a:pt x="2215" y="1610"/>
                    </a:cubicBezTo>
                    <a:cubicBezTo>
                      <a:pt x="2093" y="1213"/>
                      <a:pt x="1864" y="862"/>
                      <a:pt x="1528" y="526"/>
                    </a:cubicBezTo>
                    <a:cubicBezTo>
                      <a:pt x="1405" y="434"/>
                      <a:pt x="1268" y="342"/>
                      <a:pt x="1100" y="251"/>
                    </a:cubicBezTo>
                    <a:cubicBezTo>
                      <a:pt x="962" y="190"/>
                      <a:pt x="794" y="128"/>
                      <a:pt x="611" y="67"/>
                    </a:cubicBezTo>
                    <a:cubicBezTo>
                      <a:pt x="471" y="21"/>
                      <a:pt x="322"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5006360" y="877293"/>
                <a:ext cx="763415" cy="42855"/>
              </a:xfrm>
              <a:custGeom>
                <a:avLst/>
                <a:gdLst/>
                <a:ahLst/>
                <a:cxnLst/>
                <a:rect l="l" t="t" r="r" b="b"/>
                <a:pathLst>
                  <a:path w="10617" h="596" extrusionOk="0">
                    <a:moveTo>
                      <a:pt x="0" y="0"/>
                    </a:moveTo>
                    <a:lnTo>
                      <a:pt x="0" y="596"/>
                    </a:lnTo>
                    <a:lnTo>
                      <a:pt x="10616" y="596"/>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006360" y="98270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5006360" y="1088117"/>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006360" y="1192451"/>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006360" y="129793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4838319" y="1746044"/>
                <a:ext cx="707401" cy="43934"/>
              </a:xfrm>
              <a:custGeom>
                <a:avLst/>
                <a:gdLst/>
                <a:ahLst/>
                <a:cxnLst/>
                <a:rect l="l" t="t" r="r" b="b"/>
                <a:pathLst>
                  <a:path w="9838" h="611" extrusionOk="0">
                    <a:moveTo>
                      <a:pt x="1" y="0"/>
                    </a:moveTo>
                    <a:lnTo>
                      <a:pt x="1" y="611"/>
                    </a:lnTo>
                    <a:lnTo>
                      <a:pt x="9837" y="611"/>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4838319" y="1860228"/>
                <a:ext cx="707401" cy="44006"/>
              </a:xfrm>
              <a:custGeom>
                <a:avLst/>
                <a:gdLst/>
                <a:ahLst/>
                <a:cxnLst/>
                <a:rect l="l" t="t" r="r" b="b"/>
                <a:pathLst>
                  <a:path w="9838" h="612" extrusionOk="0">
                    <a:moveTo>
                      <a:pt x="1" y="1"/>
                    </a:moveTo>
                    <a:lnTo>
                      <a:pt x="1" y="611"/>
                    </a:lnTo>
                    <a:lnTo>
                      <a:pt x="9837" y="611"/>
                    </a:lnTo>
                    <a:lnTo>
                      <a:pt x="9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4838319" y="1974484"/>
                <a:ext cx="707401" cy="42855"/>
              </a:xfrm>
              <a:custGeom>
                <a:avLst/>
                <a:gdLst/>
                <a:ahLst/>
                <a:cxnLst/>
                <a:rect l="l" t="t" r="r" b="b"/>
                <a:pathLst>
                  <a:path w="9838" h="596" extrusionOk="0">
                    <a:moveTo>
                      <a:pt x="1" y="0"/>
                    </a:moveTo>
                    <a:lnTo>
                      <a:pt x="1" y="596"/>
                    </a:lnTo>
                    <a:lnTo>
                      <a:pt x="9837" y="596"/>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2"/>
            <p:cNvSpPr/>
            <p:nvPr/>
          </p:nvSpPr>
          <p:spPr>
            <a:xfrm>
              <a:off x="7244674" y="1417749"/>
              <a:ext cx="124482" cy="181176"/>
            </a:xfrm>
            <a:custGeom>
              <a:avLst/>
              <a:gdLst/>
              <a:ahLst/>
              <a:cxnLst/>
              <a:rect l="l" t="t" r="r" b="b"/>
              <a:pathLst>
                <a:path w="3254" h="4736" extrusionOk="0">
                  <a:moveTo>
                    <a:pt x="3254" y="0"/>
                  </a:moveTo>
                  <a:lnTo>
                    <a:pt x="16" y="1848"/>
                  </a:lnTo>
                  <a:lnTo>
                    <a:pt x="0" y="2658"/>
                  </a:lnTo>
                  <a:lnTo>
                    <a:pt x="3254" y="4735"/>
                  </a:lnTo>
                  <a:lnTo>
                    <a:pt x="3254" y="3620"/>
                  </a:lnTo>
                  <a:lnTo>
                    <a:pt x="1161" y="2276"/>
                  </a:lnTo>
                  <a:lnTo>
                    <a:pt x="3254" y="1085"/>
                  </a:lnTo>
                  <a:lnTo>
                    <a:pt x="3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7541492" y="1417749"/>
              <a:ext cx="123908" cy="181176"/>
            </a:xfrm>
            <a:custGeom>
              <a:avLst/>
              <a:gdLst/>
              <a:ahLst/>
              <a:cxnLst/>
              <a:rect l="l" t="t" r="r" b="b"/>
              <a:pathLst>
                <a:path w="3239" h="4736" extrusionOk="0">
                  <a:moveTo>
                    <a:pt x="1" y="0"/>
                  </a:moveTo>
                  <a:lnTo>
                    <a:pt x="1" y="1085"/>
                  </a:lnTo>
                  <a:lnTo>
                    <a:pt x="2078" y="2276"/>
                  </a:lnTo>
                  <a:lnTo>
                    <a:pt x="1" y="3620"/>
                  </a:lnTo>
                  <a:lnTo>
                    <a:pt x="1" y="4735"/>
                  </a:lnTo>
                  <a:lnTo>
                    <a:pt x="3239" y="2658"/>
                  </a:lnTo>
                  <a:lnTo>
                    <a:pt x="3223" y="184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7396583" y="1411322"/>
              <a:ext cx="126241" cy="177082"/>
            </a:xfrm>
            <a:custGeom>
              <a:avLst/>
              <a:gdLst/>
              <a:ahLst/>
              <a:cxnLst/>
              <a:rect l="l" t="t" r="r" b="b"/>
              <a:pathLst>
                <a:path w="3300" h="4629" extrusionOk="0">
                  <a:moveTo>
                    <a:pt x="2322" y="0"/>
                  </a:moveTo>
                  <a:lnTo>
                    <a:pt x="1" y="4628"/>
                  </a:lnTo>
                  <a:lnTo>
                    <a:pt x="963" y="4628"/>
                  </a:lnTo>
                  <a:lnTo>
                    <a:pt x="3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6731779" y="3442847"/>
              <a:ext cx="60472" cy="223049"/>
            </a:xfrm>
            <a:custGeom>
              <a:avLst/>
              <a:gdLst/>
              <a:ahLst/>
              <a:cxnLst/>
              <a:rect l="l" t="t" r="r" b="b"/>
              <a:pathLst>
                <a:path w="841" h="3102" extrusionOk="0">
                  <a:moveTo>
                    <a:pt x="0" y="1"/>
                  </a:moveTo>
                  <a:lnTo>
                    <a:pt x="0" y="3101"/>
                  </a:lnTo>
                  <a:cubicBezTo>
                    <a:pt x="275" y="3025"/>
                    <a:pt x="565" y="2979"/>
                    <a:pt x="840" y="2949"/>
                  </a:cubicBezTo>
                  <a:lnTo>
                    <a:pt x="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6658149" y="3036514"/>
              <a:ext cx="150569" cy="392170"/>
            </a:xfrm>
            <a:custGeom>
              <a:avLst/>
              <a:gdLst/>
              <a:ahLst/>
              <a:cxnLst/>
              <a:rect l="l" t="t" r="r" b="b"/>
              <a:pathLst>
                <a:path w="2094" h="5454" extrusionOk="0">
                  <a:moveTo>
                    <a:pt x="1" y="0"/>
                  </a:moveTo>
                  <a:lnTo>
                    <a:pt x="1" y="5453"/>
                  </a:lnTo>
                  <a:lnTo>
                    <a:pt x="2093" y="5453"/>
                  </a:lnTo>
                  <a:lnTo>
                    <a:pt x="2093" y="0"/>
                  </a:lnTo>
                  <a:close/>
                </a:path>
              </a:pathLst>
            </a:custGeom>
            <a:solidFill>
              <a:srgbClr val="43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6363844" y="2711434"/>
              <a:ext cx="702943" cy="423952"/>
            </a:xfrm>
            <a:custGeom>
              <a:avLst/>
              <a:gdLst/>
              <a:ahLst/>
              <a:cxnLst/>
              <a:rect l="l" t="t" r="r" b="b"/>
              <a:pathLst>
                <a:path w="9776" h="5896" extrusionOk="0">
                  <a:moveTo>
                    <a:pt x="734" y="0"/>
                  </a:moveTo>
                  <a:cubicBezTo>
                    <a:pt x="336" y="0"/>
                    <a:pt x="0" y="336"/>
                    <a:pt x="0" y="733"/>
                  </a:cubicBezTo>
                  <a:lnTo>
                    <a:pt x="0" y="5163"/>
                  </a:lnTo>
                  <a:cubicBezTo>
                    <a:pt x="0" y="5575"/>
                    <a:pt x="336" y="5896"/>
                    <a:pt x="734" y="5896"/>
                  </a:cubicBezTo>
                  <a:lnTo>
                    <a:pt x="9043" y="5896"/>
                  </a:lnTo>
                  <a:cubicBezTo>
                    <a:pt x="9440" y="5896"/>
                    <a:pt x="9776" y="5575"/>
                    <a:pt x="9776" y="5163"/>
                  </a:cubicBezTo>
                  <a:lnTo>
                    <a:pt x="9776" y="733"/>
                  </a:lnTo>
                  <a:cubicBezTo>
                    <a:pt x="9776" y="336"/>
                    <a:pt x="9455" y="0"/>
                    <a:pt x="9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370459" y="3375832"/>
              <a:ext cx="908304" cy="122023"/>
            </a:xfrm>
            <a:custGeom>
              <a:avLst/>
              <a:gdLst/>
              <a:ahLst/>
              <a:cxnLst/>
              <a:rect l="l" t="t" r="r" b="b"/>
              <a:pathLst>
                <a:path w="12632" h="1697" extrusionOk="0">
                  <a:moveTo>
                    <a:pt x="550" y="1"/>
                  </a:moveTo>
                  <a:cubicBezTo>
                    <a:pt x="244" y="1"/>
                    <a:pt x="0" y="245"/>
                    <a:pt x="0" y="535"/>
                  </a:cubicBezTo>
                  <a:lnTo>
                    <a:pt x="0" y="1146"/>
                  </a:lnTo>
                  <a:cubicBezTo>
                    <a:pt x="0" y="1452"/>
                    <a:pt x="244" y="1696"/>
                    <a:pt x="550" y="1696"/>
                  </a:cubicBezTo>
                  <a:lnTo>
                    <a:pt x="12097" y="1696"/>
                  </a:lnTo>
                  <a:cubicBezTo>
                    <a:pt x="12387" y="1696"/>
                    <a:pt x="12632" y="1452"/>
                    <a:pt x="12632" y="1146"/>
                  </a:cubicBezTo>
                  <a:lnTo>
                    <a:pt x="12632" y="535"/>
                  </a:lnTo>
                  <a:cubicBezTo>
                    <a:pt x="12632" y="245"/>
                    <a:pt x="12387" y="1"/>
                    <a:pt x="1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6348456" y="3655900"/>
              <a:ext cx="844668" cy="481692"/>
            </a:xfrm>
            <a:custGeom>
              <a:avLst/>
              <a:gdLst/>
              <a:ahLst/>
              <a:cxnLst/>
              <a:rect l="l" t="t" r="r" b="b"/>
              <a:pathLst>
                <a:path w="11747" h="6699" extrusionOk="0">
                  <a:moveTo>
                    <a:pt x="6171" y="1"/>
                  </a:moveTo>
                  <a:cubicBezTo>
                    <a:pt x="5896" y="16"/>
                    <a:pt x="5606" y="62"/>
                    <a:pt x="5331" y="138"/>
                  </a:cubicBezTo>
                  <a:lnTo>
                    <a:pt x="5331" y="4690"/>
                  </a:lnTo>
                  <a:lnTo>
                    <a:pt x="2842" y="4690"/>
                  </a:lnTo>
                  <a:cubicBezTo>
                    <a:pt x="1910" y="4690"/>
                    <a:pt x="1054" y="5102"/>
                    <a:pt x="474" y="5805"/>
                  </a:cubicBezTo>
                  <a:lnTo>
                    <a:pt x="92" y="6294"/>
                  </a:lnTo>
                  <a:cubicBezTo>
                    <a:pt x="1" y="6401"/>
                    <a:pt x="16" y="6553"/>
                    <a:pt x="123" y="6645"/>
                  </a:cubicBezTo>
                  <a:cubicBezTo>
                    <a:pt x="169" y="6676"/>
                    <a:pt x="230" y="6691"/>
                    <a:pt x="291" y="6691"/>
                  </a:cubicBezTo>
                  <a:cubicBezTo>
                    <a:pt x="352" y="6691"/>
                    <a:pt x="428" y="6660"/>
                    <a:pt x="474" y="6599"/>
                  </a:cubicBezTo>
                  <a:lnTo>
                    <a:pt x="871" y="6126"/>
                  </a:lnTo>
                  <a:cubicBezTo>
                    <a:pt x="1345" y="5530"/>
                    <a:pt x="2063" y="5179"/>
                    <a:pt x="2842" y="5179"/>
                  </a:cubicBezTo>
                  <a:lnTo>
                    <a:pt x="3132" y="5179"/>
                  </a:lnTo>
                  <a:cubicBezTo>
                    <a:pt x="2704" y="5469"/>
                    <a:pt x="2353" y="5851"/>
                    <a:pt x="2108" y="6340"/>
                  </a:cubicBezTo>
                  <a:cubicBezTo>
                    <a:pt x="2032" y="6462"/>
                    <a:pt x="2093" y="6599"/>
                    <a:pt x="2215" y="6660"/>
                  </a:cubicBezTo>
                  <a:cubicBezTo>
                    <a:pt x="2246" y="6691"/>
                    <a:pt x="2276" y="6691"/>
                    <a:pt x="2322" y="6691"/>
                  </a:cubicBezTo>
                  <a:cubicBezTo>
                    <a:pt x="2414" y="6691"/>
                    <a:pt x="2506" y="6645"/>
                    <a:pt x="2536" y="6553"/>
                  </a:cubicBezTo>
                  <a:cubicBezTo>
                    <a:pt x="2979" y="5713"/>
                    <a:pt x="3850" y="5179"/>
                    <a:pt x="4797" y="5179"/>
                  </a:cubicBezTo>
                  <a:lnTo>
                    <a:pt x="6935" y="5179"/>
                  </a:lnTo>
                  <a:cubicBezTo>
                    <a:pt x="7821" y="5179"/>
                    <a:pt x="8615" y="5622"/>
                    <a:pt x="9089" y="6355"/>
                  </a:cubicBezTo>
                  <a:lnTo>
                    <a:pt x="9226" y="6584"/>
                  </a:lnTo>
                  <a:cubicBezTo>
                    <a:pt x="9276" y="6654"/>
                    <a:pt x="9359" y="6691"/>
                    <a:pt x="9441" y="6691"/>
                  </a:cubicBezTo>
                  <a:cubicBezTo>
                    <a:pt x="9483" y="6691"/>
                    <a:pt x="9526" y="6681"/>
                    <a:pt x="9562" y="6660"/>
                  </a:cubicBezTo>
                  <a:cubicBezTo>
                    <a:pt x="9684" y="6584"/>
                    <a:pt x="9715" y="6431"/>
                    <a:pt x="9639" y="6309"/>
                  </a:cubicBezTo>
                  <a:lnTo>
                    <a:pt x="9501" y="6095"/>
                  </a:lnTo>
                  <a:cubicBezTo>
                    <a:pt x="9272" y="5729"/>
                    <a:pt x="8951" y="5423"/>
                    <a:pt x="8600" y="5179"/>
                  </a:cubicBezTo>
                  <a:lnTo>
                    <a:pt x="8799" y="5179"/>
                  </a:lnTo>
                  <a:cubicBezTo>
                    <a:pt x="9486" y="5179"/>
                    <a:pt x="10127" y="5454"/>
                    <a:pt x="10601" y="5927"/>
                  </a:cubicBezTo>
                  <a:lnTo>
                    <a:pt x="11303" y="6630"/>
                  </a:lnTo>
                  <a:cubicBezTo>
                    <a:pt x="11349" y="6676"/>
                    <a:pt x="11410" y="6699"/>
                    <a:pt x="11473" y="6699"/>
                  </a:cubicBezTo>
                  <a:cubicBezTo>
                    <a:pt x="11536" y="6699"/>
                    <a:pt x="11601" y="6676"/>
                    <a:pt x="11655" y="6630"/>
                  </a:cubicBezTo>
                  <a:cubicBezTo>
                    <a:pt x="11746" y="6523"/>
                    <a:pt x="11746" y="6370"/>
                    <a:pt x="11640" y="6278"/>
                  </a:cubicBezTo>
                  <a:lnTo>
                    <a:pt x="10952" y="5576"/>
                  </a:lnTo>
                  <a:cubicBezTo>
                    <a:pt x="10372" y="5011"/>
                    <a:pt x="9608" y="4690"/>
                    <a:pt x="8799" y="4690"/>
                  </a:cubicBezTo>
                  <a:lnTo>
                    <a:pt x="6171" y="4690"/>
                  </a:lnTo>
                  <a:lnTo>
                    <a:pt x="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6315524"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6" y="1085"/>
                    <a:pt x="1406" y="703"/>
                  </a:cubicBezTo>
                  <a:cubicBezTo>
                    <a:pt x="1406"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464870" y="4096315"/>
              <a:ext cx="101098" cy="101098"/>
            </a:xfrm>
            <a:custGeom>
              <a:avLst/>
              <a:gdLst/>
              <a:ahLst/>
              <a:cxnLst/>
              <a:rect l="l" t="t" r="r" b="b"/>
              <a:pathLst>
                <a:path w="1406" h="1406" extrusionOk="0">
                  <a:moveTo>
                    <a:pt x="703" y="1"/>
                  </a:moveTo>
                  <a:cubicBezTo>
                    <a:pt x="321" y="1"/>
                    <a:pt x="1" y="306"/>
                    <a:pt x="1" y="703"/>
                  </a:cubicBezTo>
                  <a:cubicBezTo>
                    <a:pt x="1" y="1085"/>
                    <a:pt x="321" y="1406"/>
                    <a:pt x="703" y="1406"/>
                  </a:cubicBezTo>
                  <a:cubicBezTo>
                    <a:pt x="1100" y="1406"/>
                    <a:pt x="1406" y="1085"/>
                    <a:pt x="1406" y="703"/>
                  </a:cubicBezTo>
                  <a:cubicBezTo>
                    <a:pt x="1406" y="306"/>
                    <a:pt x="1100"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6975607"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7140340"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6349535" y="1571100"/>
              <a:ext cx="902911" cy="1150624"/>
            </a:xfrm>
            <a:custGeom>
              <a:avLst/>
              <a:gdLst/>
              <a:ahLst/>
              <a:cxnLst/>
              <a:rect l="l" t="t" r="r" b="b"/>
              <a:pathLst>
                <a:path w="12557" h="16002" extrusionOk="0">
                  <a:moveTo>
                    <a:pt x="7734" y="0"/>
                  </a:moveTo>
                  <a:cubicBezTo>
                    <a:pt x="7560" y="0"/>
                    <a:pt x="7384" y="21"/>
                    <a:pt x="7210" y="66"/>
                  </a:cubicBezTo>
                  <a:cubicBezTo>
                    <a:pt x="6370" y="279"/>
                    <a:pt x="6370" y="799"/>
                    <a:pt x="5943" y="1058"/>
                  </a:cubicBezTo>
                  <a:cubicBezTo>
                    <a:pt x="5347" y="1410"/>
                    <a:pt x="3774" y="1058"/>
                    <a:pt x="3101" y="3120"/>
                  </a:cubicBezTo>
                  <a:cubicBezTo>
                    <a:pt x="2429" y="5198"/>
                    <a:pt x="3315" y="5396"/>
                    <a:pt x="3208" y="6710"/>
                  </a:cubicBezTo>
                  <a:cubicBezTo>
                    <a:pt x="3101" y="8023"/>
                    <a:pt x="260" y="7993"/>
                    <a:pt x="138" y="10437"/>
                  </a:cubicBezTo>
                  <a:cubicBezTo>
                    <a:pt x="1" y="12881"/>
                    <a:pt x="2246" y="12987"/>
                    <a:pt x="2414" y="14118"/>
                  </a:cubicBezTo>
                  <a:cubicBezTo>
                    <a:pt x="2549" y="15113"/>
                    <a:pt x="4163" y="16002"/>
                    <a:pt x="6539" y="16002"/>
                  </a:cubicBezTo>
                  <a:cubicBezTo>
                    <a:pt x="6861" y="16002"/>
                    <a:pt x="7198" y="15985"/>
                    <a:pt x="7546" y="15951"/>
                  </a:cubicBezTo>
                  <a:cubicBezTo>
                    <a:pt x="10479" y="15676"/>
                    <a:pt x="12556" y="14652"/>
                    <a:pt x="12434" y="13232"/>
                  </a:cubicBezTo>
                  <a:cubicBezTo>
                    <a:pt x="12297" y="11827"/>
                    <a:pt x="10418" y="10895"/>
                    <a:pt x="10418" y="9536"/>
                  </a:cubicBezTo>
                  <a:cubicBezTo>
                    <a:pt x="10418" y="8161"/>
                    <a:pt x="11197" y="7871"/>
                    <a:pt x="11120" y="6725"/>
                  </a:cubicBezTo>
                  <a:cubicBezTo>
                    <a:pt x="11029" y="5595"/>
                    <a:pt x="9501" y="5198"/>
                    <a:pt x="9456" y="4190"/>
                  </a:cubicBezTo>
                  <a:cubicBezTo>
                    <a:pt x="9394" y="3181"/>
                    <a:pt x="10204" y="2296"/>
                    <a:pt x="9776" y="1333"/>
                  </a:cubicBezTo>
                  <a:cubicBezTo>
                    <a:pt x="9761" y="1318"/>
                    <a:pt x="9761" y="1318"/>
                    <a:pt x="9761" y="1303"/>
                  </a:cubicBezTo>
                  <a:cubicBezTo>
                    <a:pt x="9393" y="504"/>
                    <a:pt x="8584" y="0"/>
                    <a:pt x="773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6680152" y="1751077"/>
              <a:ext cx="330619" cy="581496"/>
            </a:xfrm>
            <a:custGeom>
              <a:avLst/>
              <a:gdLst/>
              <a:ahLst/>
              <a:cxnLst/>
              <a:rect l="l" t="t" r="r" b="b"/>
              <a:pathLst>
                <a:path w="4598" h="8087" extrusionOk="0">
                  <a:moveTo>
                    <a:pt x="2689" y="0"/>
                  </a:moveTo>
                  <a:cubicBezTo>
                    <a:pt x="1310" y="0"/>
                    <a:pt x="635" y="906"/>
                    <a:pt x="810" y="1534"/>
                  </a:cubicBezTo>
                  <a:cubicBezTo>
                    <a:pt x="712" y="1499"/>
                    <a:pt x="629" y="1484"/>
                    <a:pt x="558" y="1484"/>
                  </a:cubicBezTo>
                  <a:cubicBezTo>
                    <a:pt x="1" y="1484"/>
                    <a:pt x="229" y="2435"/>
                    <a:pt x="229" y="2435"/>
                  </a:cubicBezTo>
                  <a:cubicBezTo>
                    <a:pt x="413" y="2817"/>
                    <a:pt x="642" y="2909"/>
                    <a:pt x="819" y="2909"/>
                  </a:cubicBezTo>
                  <a:cubicBezTo>
                    <a:pt x="981" y="2909"/>
                    <a:pt x="1100" y="2832"/>
                    <a:pt x="1100" y="2832"/>
                  </a:cubicBezTo>
                  <a:lnTo>
                    <a:pt x="1253" y="3474"/>
                  </a:lnTo>
                  <a:cubicBezTo>
                    <a:pt x="1451" y="4543"/>
                    <a:pt x="1497" y="5429"/>
                    <a:pt x="1100" y="5658"/>
                  </a:cubicBezTo>
                  <a:lnTo>
                    <a:pt x="581" y="6162"/>
                  </a:lnTo>
                  <a:lnTo>
                    <a:pt x="2460" y="8086"/>
                  </a:lnTo>
                  <a:lnTo>
                    <a:pt x="4598" y="6131"/>
                  </a:lnTo>
                  <a:cubicBezTo>
                    <a:pt x="4598" y="6131"/>
                    <a:pt x="3025" y="5765"/>
                    <a:pt x="2872" y="4482"/>
                  </a:cubicBezTo>
                  <a:lnTo>
                    <a:pt x="2872" y="4482"/>
                  </a:lnTo>
                  <a:cubicBezTo>
                    <a:pt x="2975" y="4505"/>
                    <a:pt x="3070" y="4516"/>
                    <a:pt x="3157" y="4516"/>
                  </a:cubicBezTo>
                  <a:cubicBezTo>
                    <a:pt x="3989" y="4516"/>
                    <a:pt x="4130" y="3499"/>
                    <a:pt x="4033" y="2145"/>
                  </a:cubicBezTo>
                  <a:cubicBezTo>
                    <a:pt x="4033" y="2145"/>
                    <a:pt x="4384" y="83"/>
                    <a:pt x="2887" y="6"/>
                  </a:cubicBezTo>
                  <a:cubicBezTo>
                    <a:pt x="2819" y="2"/>
                    <a:pt x="2753" y="0"/>
                    <a:pt x="2689" y="0"/>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6314446" y="2172150"/>
              <a:ext cx="1136746" cy="727103"/>
            </a:xfrm>
            <a:custGeom>
              <a:avLst/>
              <a:gdLst/>
              <a:ahLst/>
              <a:cxnLst/>
              <a:rect l="l" t="t" r="r" b="b"/>
              <a:pathLst>
                <a:path w="15809" h="10112" extrusionOk="0">
                  <a:moveTo>
                    <a:pt x="4048" y="5316"/>
                  </a:moveTo>
                  <a:cubicBezTo>
                    <a:pt x="4048" y="5316"/>
                    <a:pt x="4292" y="6202"/>
                    <a:pt x="4353" y="7576"/>
                  </a:cubicBezTo>
                  <a:cubicBezTo>
                    <a:pt x="3498" y="7057"/>
                    <a:pt x="3467" y="6843"/>
                    <a:pt x="3467" y="6843"/>
                  </a:cubicBezTo>
                  <a:lnTo>
                    <a:pt x="4048" y="5316"/>
                  </a:lnTo>
                  <a:close/>
                  <a:moveTo>
                    <a:pt x="12739" y="6003"/>
                  </a:moveTo>
                  <a:cubicBezTo>
                    <a:pt x="13090" y="6813"/>
                    <a:pt x="13228" y="7347"/>
                    <a:pt x="13228" y="7347"/>
                  </a:cubicBezTo>
                  <a:lnTo>
                    <a:pt x="11593" y="9089"/>
                  </a:lnTo>
                  <a:lnTo>
                    <a:pt x="11685" y="7424"/>
                  </a:lnTo>
                  <a:cubicBezTo>
                    <a:pt x="11685" y="7424"/>
                    <a:pt x="12678" y="6981"/>
                    <a:pt x="12739" y="6003"/>
                  </a:cubicBezTo>
                  <a:close/>
                  <a:moveTo>
                    <a:pt x="9226" y="0"/>
                  </a:moveTo>
                  <a:lnTo>
                    <a:pt x="7988" y="2001"/>
                  </a:lnTo>
                  <a:lnTo>
                    <a:pt x="5667" y="199"/>
                  </a:lnTo>
                  <a:cubicBezTo>
                    <a:pt x="5667" y="199"/>
                    <a:pt x="3926" y="1207"/>
                    <a:pt x="3223" y="1635"/>
                  </a:cubicBezTo>
                  <a:cubicBezTo>
                    <a:pt x="2505" y="2062"/>
                    <a:pt x="0" y="6141"/>
                    <a:pt x="550" y="7531"/>
                  </a:cubicBezTo>
                  <a:cubicBezTo>
                    <a:pt x="1085" y="8905"/>
                    <a:pt x="4032" y="10112"/>
                    <a:pt x="4032" y="10112"/>
                  </a:cubicBezTo>
                  <a:lnTo>
                    <a:pt x="13564" y="10112"/>
                  </a:lnTo>
                  <a:cubicBezTo>
                    <a:pt x="14388" y="9302"/>
                    <a:pt x="15809" y="8310"/>
                    <a:pt x="15763" y="7531"/>
                  </a:cubicBezTo>
                  <a:cubicBezTo>
                    <a:pt x="15717" y="6752"/>
                    <a:pt x="13243" y="2444"/>
                    <a:pt x="13243" y="2444"/>
                  </a:cubicBezTo>
                  <a:cubicBezTo>
                    <a:pt x="13243" y="2444"/>
                    <a:pt x="12647" y="1513"/>
                    <a:pt x="12311" y="1207"/>
                  </a:cubicBezTo>
                  <a:cubicBezTo>
                    <a:pt x="11990" y="902"/>
                    <a:pt x="9226" y="0"/>
                    <a:pt x="9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7037085" y="2466455"/>
              <a:ext cx="83554" cy="23153"/>
            </a:xfrm>
            <a:custGeom>
              <a:avLst/>
              <a:gdLst/>
              <a:ahLst/>
              <a:cxnLst/>
              <a:rect l="l" t="t" r="r" b="b"/>
              <a:pathLst>
                <a:path w="1162" h="322" extrusionOk="0">
                  <a:moveTo>
                    <a:pt x="0" y="1"/>
                  </a:moveTo>
                  <a:lnTo>
                    <a:pt x="0" y="322"/>
                  </a:lnTo>
                  <a:lnTo>
                    <a:pt x="1161" y="322"/>
                  </a:lnTo>
                  <a:lnTo>
                    <a:pt x="1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6786642" y="3035364"/>
              <a:ext cx="741484" cy="1084112"/>
            </a:xfrm>
            <a:custGeom>
              <a:avLst/>
              <a:gdLst/>
              <a:ahLst/>
              <a:cxnLst/>
              <a:rect l="l" t="t" r="r" b="b"/>
              <a:pathLst>
                <a:path w="10312" h="15077" extrusionOk="0">
                  <a:moveTo>
                    <a:pt x="5714" y="1"/>
                  </a:moveTo>
                  <a:lnTo>
                    <a:pt x="1" y="31"/>
                  </a:lnTo>
                  <a:lnTo>
                    <a:pt x="1269" y="3270"/>
                  </a:lnTo>
                  <a:lnTo>
                    <a:pt x="5805" y="5118"/>
                  </a:lnTo>
                  <a:lnTo>
                    <a:pt x="8066" y="15077"/>
                  </a:lnTo>
                  <a:lnTo>
                    <a:pt x="10311" y="15077"/>
                  </a:lnTo>
                  <a:lnTo>
                    <a:pt x="9471" y="4675"/>
                  </a:lnTo>
                  <a:cubicBezTo>
                    <a:pt x="9471" y="4675"/>
                    <a:pt x="9761" y="4110"/>
                    <a:pt x="9334" y="3239"/>
                  </a:cubicBezTo>
                  <a:cubicBezTo>
                    <a:pt x="8906" y="2353"/>
                    <a:pt x="6386" y="1085"/>
                    <a:pt x="6386" y="1085"/>
                  </a:cubicBezTo>
                  <a:lnTo>
                    <a:pt x="5714" y="1"/>
                  </a:lnTo>
                  <a:close/>
                </a:path>
              </a:pathLst>
            </a:custGeom>
            <a:solidFill>
              <a:srgbClr val="FFC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6423165" y="3033207"/>
              <a:ext cx="800734" cy="1085190"/>
            </a:xfrm>
            <a:custGeom>
              <a:avLst/>
              <a:gdLst/>
              <a:ahLst/>
              <a:cxnLst/>
              <a:rect l="l" t="t" r="r" b="b"/>
              <a:pathLst>
                <a:path w="11136" h="15092" extrusionOk="0">
                  <a:moveTo>
                    <a:pt x="6522" y="0"/>
                  </a:moveTo>
                  <a:lnTo>
                    <a:pt x="1619" y="229"/>
                  </a:lnTo>
                  <a:cubicBezTo>
                    <a:pt x="1619" y="229"/>
                    <a:pt x="0" y="2459"/>
                    <a:pt x="1757" y="3926"/>
                  </a:cubicBezTo>
                  <a:cubicBezTo>
                    <a:pt x="3513" y="5407"/>
                    <a:pt x="7210" y="5423"/>
                    <a:pt x="7210" y="5423"/>
                  </a:cubicBezTo>
                  <a:cubicBezTo>
                    <a:pt x="7164" y="8111"/>
                    <a:pt x="8600" y="11609"/>
                    <a:pt x="9058" y="15091"/>
                  </a:cubicBezTo>
                  <a:lnTo>
                    <a:pt x="11135" y="15091"/>
                  </a:lnTo>
                  <a:cubicBezTo>
                    <a:pt x="11135" y="15091"/>
                    <a:pt x="10937" y="6965"/>
                    <a:pt x="10860" y="5148"/>
                  </a:cubicBezTo>
                  <a:cubicBezTo>
                    <a:pt x="10784" y="3330"/>
                    <a:pt x="7500" y="1482"/>
                    <a:pt x="7500" y="1482"/>
                  </a:cubicBezTo>
                  <a:lnTo>
                    <a:pt x="6522" y="0"/>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6815260" y="3002432"/>
              <a:ext cx="416330" cy="207662"/>
            </a:xfrm>
            <a:custGeom>
              <a:avLst/>
              <a:gdLst/>
              <a:ahLst/>
              <a:cxnLst/>
              <a:rect l="l" t="t" r="r" b="b"/>
              <a:pathLst>
                <a:path w="5790" h="2888" extrusionOk="0">
                  <a:moveTo>
                    <a:pt x="0" y="1"/>
                  </a:moveTo>
                  <a:lnTo>
                    <a:pt x="871" y="2200"/>
                  </a:lnTo>
                  <a:lnTo>
                    <a:pt x="2887" y="2887"/>
                  </a:lnTo>
                  <a:cubicBezTo>
                    <a:pt x="2887" y="2887"/>
                    <a:pt x="3666" y="2017"/>
                    <a:pt x="5789" y="1559"/>
                  </a:cubicBezTo>
                  <a:cubicBezTo>
                    <a:pt x="5728" y="459"/>
                    <a:pt x="4949" y="77"/>
                    <a:pt x="4949" y="77"/>
                  </a:cubicBezTo>
                  <a:lnTo>
                    <a:pt x="0" y="1"/>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6473642" y="3003510"/>
              <a:ext cx="865520" cy="228514"/>
            </a:xfrm>
            <a:custGeom>
              <a:avLst/>
              <a:gdLst/>
              <a:ahLst/>
              <a:cxnLst/>
              <a:rect l="l" t="t" r="r" b="b"/>
              <a:pathLst>
                <a:path w="12037" h="3178" extrusionOk="0">
                  <a:moveTo>
                    <a:pt x="4766" y="1"/>
                  </a:moveTo>
                  <a:lnTo>
                    <a:pt x="4950" y="474"/>
                  </a:lnTo>
                  <a:lnTo>
                    <a:pt x="4430" y="490"/>
                  </a:lnTo>
                  <a:lnTo>
                    <a:pt x="4369" y="490"/>
                  </a:lnTo>
                  <a:lnTo>
                    <a:pt x="917" y="658"/>
                  </a:lnTo>
                  <a:cubicBezTo>
                    <a:pt x="917" y="658"/>
                    <a:pt x="1" y="1925"/>
                    <a:pt x="306" y="3178"/>
                  </a:cubicBezTo>
                  <a:cubicBezTo>
                    <a:pt x="1452" y="2628"/>
                    <a:pt x="3728" y="1849"/>
                    <a:pt x="7317" y="1849"/>
                  </a:cubicBezTo>
                  <a:cubicBezTo>
                    <a:pt x="9685" y="1849"/>
                    <a:pt x="11136" y="2048"/>
                    <a:pt x="12037" y="2262"/>
                  </a:cubicBezTo>
                  <a:cubicBezTo>
                    <a:pt x="11365" y="1849"/>
                    <a:pt x="10754" y="1544"/>
                    <a:pt x="10754" y="1544"/>
                  </a:cubicBezTo>
                  <a:lnTo>
                    <a:pt x="10479" y="1116"/>
                  </a:lnTo>
                  <a:cubicBezTo>
                    <a:pt x="10280" y="352"/>
                    <a:pt x="9715" y="77"/>
                    <a:pt x="9715" y="77"/>
                  </a:cubicBezTo>
                  <a:lnTo>
                    <a:pt x="4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7086484" y="4102931"/>
              <a:ext cx="248288" cy="128566"/>
            </a:xfrm>
            <a:custGeom>
              <a:avLst/>
              <a:gdLst/>
              <a:ahLst/>
              <a:cxnLst/>
              <a:rect l="l" t="t" r="r" b="b"/>
              <a:pathLst>
                <a:path w="3453" h="1788" extrusionOk="0">
                  <a:moveTo>
                    <a:pt x="1650" y="0"/>
                  </a:moveTo>
                  <a:lnTo>
                    <a:pt x="215" y="92"/>
                  </a:lnTo>
                  <a:lnTo>
                    <a:pt x="291" y="718"/>
                  </a:lnTo>
                  <a:cubicBezTo>
                    <a:pt x="291" y="718"/>
                    <a:pt x="1" y="1543"/>
                    <a:pt x="260" y="1787"/>
                  </a:cubicBezTo>
                  <a:lnTo>
                    <a:pt x="3453" y="1787"/>
                  </a:lnTo>
                  <a:cubicBezTo>
                    <a:pt x="3453" y="1787"/>
                    <a:pt x="3422" y="871"/>
                    <a:pt x="2323" y="871"/>
                  </a:cubicBezTo>
                  <a:lnTo>
                    <a:pt x="1757" y="672"/>
                  </a:lnTo>
                  <a:lnTo>
                    <a:pt x="1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7381939" y="4104009"/>
              <a:ext cx="250517" cy="129717"/>
            </a:xfrm>
            <a:custGeom>
              <a:avLst/>
              <a:gdLst/>
              <a:ahLst/>
              <a:cxnLst/>
              <a:rect l="l" t="t" r="r" b="b"/>
              <a:pathLst>
                <a:path w="3484" h="1804" extrusionOk="0">
                  <a:moveTo>
                    <a:pt x="1482" y="1"/>
                  </a:moveTo>
                  <a:lnTo>
                    <a:pt x="62" y="92"/>
                  </a:lnTo>
                  <a:lnTo>
                    <a:pt x="199" y="719"/>
                  </a:lnTo>
                  <a:cubicBezTo>
                    <a:pt x="199" y="719"/>
                    <a:pt x="1" y="1559"/>
                    <a:pt x="276" y="1803"/>
                  </a:cubicBezTo>
                  <a:lnTo>
                    <a:pt x="3483" y="1803"/>
                  </a:lnTo>
                  <a:cubicBezTo>
                    <a:pt x="3483" y="1803"/>
                    <a:pt x="3346" y="871"/>
                    <a:pt x="2246" y="871"/>
                  </a:cubicBezTo>
                  <a:lnTo>
                    <a:pt x="1665" y="673"/>
                  </a:lnTo>
                  <a:lnTo>
                    <a:pt x="1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6682309" y="2160070"/>
              <a:ext cx="342771" cy="193353"/>
            </a:xfrm>
            <a:custGeom>
              <a:avLst/>
              <a:gdLst/>
              <a:ahLst/>
              <a:cxnLst/>
              <a:rect l="l" t="t" r="r" b="b"/>
              <a:pathLst>
                <a:path w="4767" h="2689" extrusionOk="0">
                  <a:moveTo>
                    <a:pt x="4140" y="0"/>
                  </a:moveTo>
                  <a:lnTo>
                    <a:pt x="2781" y="1803"/>
                  </a:lnTo>
                  <a:lnTo>
                    <a:pt x="734" y="275"/>
                  </a:lnTo>
                  <a:lnTo>
                    <a:pt x="1" y="627"/>
                  </a:lnTo>
                  <a:lnTo>
                    <a:pt x="2934" y="2689"/>
                  </a:lnTo>
                  <a:lnTo>
                    <a:pt x="4766" y="382"/>
                  </a:lnTo>
                  <a:lnTo>
                    <a:pt x="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6567046" y="2811813"/>
              <a:ext cx="281220" cy="94052"/>
            </a:xfrm>
            <a:custGeom>
              <a:avLst/>
              <a:gdLst/>
              <a:ahLst/>
              <a:cxnLst/>
              <a:rect l="l" t="t" r="r" b="b"/>
              <a:pathLst>
                <a:path w="3911" h="1308" extrusionOk="0">
                  <a:moveTo>
                    <a:pt x="2371" y="1"/>
                  </a:moveTo>
                  <a:cubicBezTo>
                    <a:pt x="2181" y="1"/>
                    <a:pt x="1914" y="30"/>
                    <a:pt x="1543" y="116"/>
                  </a:cubicBezTo>
                  <a:cubicBezTo>
                    <a:pt x="443" y="376"/>
                    <a:pt x="0" y="1308"/>
                    <a:pt x="0" y="1308"/>
                  </a:cubicBezTo>
                  <a:cubicBezTo>
                    <a:pt x="0" y="1308"/>
                    <a:pt x="2795" y="1048"/>
                    <a:pt x="3910" y="1048"/>
                  </a:cubicBezTo>
                  <a:cubicBezTo>
                    <a:pt x="3721" y="624"/>
                    <a:pt x="3368" y="567"/>
                    <a:pt x="3191" y="567"/>
                  </a:cubicBezTo>
                  <a:cubicBezTo>
                    <a:pt x="3126" y="567"/>
                    <a:pt x="3086" y="574"/>
                    <a:pt x="3086" y="574"/>
                  </a:cubicBezTo>
                  <a:lnTo>
                    <a:pt x="2826" y="116"/>
                  </a:lnTo>
                  <a:cubicBezTo>
                    <a:pt x="2826" y="116"/>
                    <a:pt x="2751" y="1"/>
                    <a:pt x="237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7065631" y="2836332"/>
              <a:ext cx="235129" cy="78305"/>
            </a:xfrm>
            <a:custGeom>
              <a:avLst/>
              <a:gdLst/>
              <a:ahLst/>
              <a:cxnLst/>
              <a:rect l="l" t="t" r="r" b="b"/>
              <a:pathLst>
                <a:path w="3270" h="1089" extrusionOk="0">
                  <a:moveTo>
                    <a:pt x="1291" y="1"/>
                  </a:moveTo>
                  <a:cubicBezTo>
                    <a:pt x="970" y="1"/>
                    <a:pt x="902" y="96"/>
                    <a:pt x="902" y="96"/>
                  </a:cubicBezTo>
                  <a:lnTo>
                    <a:pt x="688" y="478"/>
                  </a:lnTo>
                  <a:cubicBezTo>
                    <a:pt x="688" y="478"/>
                    <a:pt x="661" y="473"/>
                    <a:pt x="616" y="473"/>
                  </a:cubicBezTo>
                  <a:cubicBezTo>
                    <a:pt x="478" y="473"/>
                    <a:pt x="174" y="517"/>
                    <a:pt x="1" y="875"/>
                  </a:cubicBezTo>
                  <a:cubicBezTo>
                    <a:pt x="932" y="875"/>
                    <a:pt x="3269" y="1089"/>
                    <a:pt x="3269" y="1089"/>
                  </a:cubicBezTo>
                  <a:cubicBezTo>
                    <a:pt x="3269" y="1089"/>
                    <a:pt x="2903" y="310"/>
                    <a:pt x="1986" y="96"/>
                  </a:cubicBezTo>
                  <a:cubicBezTo>
                    <a:pt x="1676" y="25"/>
                    <a:pt x="1452" y="1"/>
                    <a:pt x="129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7172194" y="2454375"/>
              <a:ext cx="124180" cy="347157"/>
            </a:xfrm>
            <a:custGeom>
              <a:avLst/>
              <a:gdLst/>
              <a:ahLst/>
              <a:cxnLst/>
              <a:rect l="l" t="t" r="r" b="b"/>
              <a:pathLst>
                <a:path w="1727" h="4828" extrusionOk="0">
                  <a:moveTo>
                    <a:pt x="92" y="1"/>
                  </a:moveTo>
                  <a:lnTo>
                    <a:pt x="993" y="3239"/>
                  </a:lnTo>
                  <a:lnTo>
                    <a:pt x="794" y="3331"/>
                  </a:lnTo>
                  <a:lnTo>
                    <a:pt x="1085" y="3514"/>
                  </a:lnTo>
                  <a:lnTo>
                    <a:pt x="0" y="4827"/>
                  </a:lnTo>
                  <a:lnTo>
                    <a:pt x="1726" y="3468"/>
                  </a:lnTo>
                  <a:lnTo>
                    <a:pt x="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6540657" y="2487379"/>
              <a:ext cx="224128" cy="327312"/>
            </a:xfrm>
            <a:custGeom>
              <a:avLst/>
              <a:gdLst/>
              <a:ahLst/>
              <a:cxnLst/>
              <a:rect l="l" t="t" r="r" b="b"/>
              <a:pathLst>
                <a:path w="3117" h="4552" extrusionOk="0">
                  <a:moveTo>
                    <a:pt x="1314" y="0"/>
                  </a:moveTo>
                  <a:lnTo>
                    <a:pt x="886" y="687"/>
                  </a:lnTo>
                  <a:lnTo>
                    <a:pt x="1" y="2520"/>
                  </a:lnTo>
                  <a:lnTo>
                    <a:pt x="3116" y="4552"/>
                  </a:lnTo>
                  <a:lnTo>
                    <a:pt x="306" y="2352"/>
                  </a:lnTo>
                  <a:lnTo>
                    <a:pt x="1131" y="580"/>
                  </a:lnTo>
                  <a:lnTo>
                    <a:pt x="1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552737" y="2288492"/>
              <a:ext cx="116055" cy="176958"/>
            </a:xfrm>
            <a:custGeom>
              <a:avLst/>
              <a:gdLst/>
              <a:ahLst/>
              <a:cxnLst/>
              <a:rect l="l" t="t" r="r" b="b"/>
              <a:pathLst>
                <a:path w="1614" h="2461" extrusionOk="0">
                  <a:moveTo>
                    <a:pt x="44" y="1"/>
                  </a:moveTo>
                  <a:cubicBezTo>
                    <a:pt x="30" y="1"/>
                    <a:pt x="15" y="1"/>
                    <a:pt x="1" y="1"/>
                  </a:cubicBezTo>
                  <a:cubicBezTo>
                    <a:pt x="1" y="1"/>
                    <a:pt x="1513" y="383"/>
                    <a:pt x="1146" y="2461"/>
                  </a:cubicBezTo>
                  <a:cubicBezTo>
                    <a:pt x="1614" y="1812"/>
                    <a:pt x="1202" y="1"/>
                    <a:pt x="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7139190" y="2273176"/>
              <a:ext cx="55007" cy="151648"/>
            </a:xfrm>
            <a:custGeom>
              <a:avLst/>
              <a:gdLst/>
              <a:ahLst/>
              <a:cxnLst/>
              <a:rect l="l" t="t" r="r" b="b"/>
              <a:pathLst>
                <a:path w="765" h="2109" extrusionOk="0">
                  <a:moveTo>
                    <a:pt x="765" y="1"/>
                  </a:moveTo>
                  <a:cubicBezTo>
                    <a:pt x="368" y="444"/>
                    <a:pt x="1" y="1146"/>
                    <a:pt x="444" y="2108"/>
                  </a:cubicBezTo>
                  <a:cubicBezTo>
                    <a:pt x="261" y="749"/>
                    <a:pt x="765"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733936" y="1740723"/>
              <a:ext cx="219742" cy="182279"/>
            </a:xfrm>
            <a:custGeom>
              <a:avLst/>
              <a:gdLst/>
              <a:ahLst/>
              <a:cxnLst/>
              <a:rect l="l" t="t" r="r" b="b"/>
              <a:pathLst>
                <a:path w="3056" h="2535" extrusionOk="0">
                  <a:moveTo>
                    <a:pt x="1261" y="0"/>
                  </a:moveTo>
                  <a:cubicBezTo>
                    <a:pt x="739" y="0"/>
                    <a:pt x="291" y="43"/>
                    <a:pt x="291" y="43"/>
                  </a:cubicBezTo>
                  <a:lnTo>
                    <a:pt x="1" y="1586"/>
                  </a:lnTo>
                  <a:cubicBezTo>
                    <a:pt x="1" y="1586"/>
                    <a:pt x="444" y="1739"/>
                    <a:pt x="505" y="2090"/>
                  </a:cubicBezTo>
                  <a:cubicBezTo>
                    <a:pt x="562" y="2397"/>
                    <a:pt x="644" y="2535"/>
                    <a:pt x="745" y="2535"/>
                  </a:cubicBezTo>
                  <a:cubicBezTo>
                    <a:pt x="780" y="2535"/>
                    <a:pt x="817" y="2519"/>
                    <a:pt x="856" y="2487"/>
                  </a:cubicBezTo>
                  <a:cubicBezTo>
                    <a:pt x="1009" y="2350"/>
                    <a:pt x="841" y="1785"/>
                    <a:pt x="1131" y="1495"/>
                  </a:cubicBezTo>
                  <a:cubicBezTo>
                    <a:pt x="1421" y="1220"/>
                    <a:pt x="1742" y="1433"/>
                    <a:pt x="1773" y="1082"/>
                  </a:cubicBezTo>
                  <a:cubicBezTo>
                    <a:pt x="1803" y="731"/>
                    <a:pt x="3056" y="1006"/>
                    <a:pt x="2857" y="410"/>
                  </a:cubicBezTo>
                  <a:cubicBezTo>
                    <a:pt x="2745" y="73"/>
                    <a:pt x="1940" y="0"/>
                    <a:pt x="1261"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5670829" y="3017819"/>
              <a:ext cx="324076" cy="1215914"/>
            </a:xfrm>
            <a:custGeom>
              <a:avLst/>
              <a:gdLst/>
              <a:ahLst/>
              <a:cxnLst/>
              <a:rect l="l" t="t" r="r" b="b"/>
              <a:pathLst>
                <a:path w="4507" h="16910" extrusionOk="0">
                  <a:moveTo>
                    <a:pt x="3422" y="1"/>
                  </a:moveTo>
                  <a:lnTo>
                    <a:pt x="0" y="16909"/>
                  </a:lnTo>
                  <a:lnTo>
                    <a:pt x="1070" y="16909"/>
                  </a:lnTo>
                  <a:lnTo>
                    <a:pt x="4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5800401" y="3017819"/>
              <a:ext cx="325154" cy="1215914"/>
            </a:xfrm>
            <a:custGeom>
              <a:avLst/>
              <a:gdLst/>
              <a:ahLst/>
              <a:cxnLst/>
              <a:rect l="l" t="t" r="r" b="b"/>
              <a:pathLst>
                <a:path w="4522" h="16910" extrusionOk="0">
                  <a:moveTo>
                    <a:pt x="3437" y="1"/>
                  </a:moveTo>
                  <a:lnTo>
                    <a:pt x="1" y="16909"/>
                  </a:lnTo>
                  <a:lnTo>
                    <a:pt x="1085" y="16909"/>
                  </a:lnTo>
                  <a:lnTo>
                    <a:pt x="4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8105729" y="3017819"/>
              <a:ext cx="325154" cy="1215914"/>
            </a:xfrm>
            <a:custGeom>
              <a:avLst/>
              <a:gdLst/>
              <a:ahLst/>
              <a:cxnLst/>
              <a:rect l="l" t="t" r="r" b="b"/>
              <a:pathLst>
                <a:path w="4522" h="16910" extrusionOk="0">
                  <a:moveTo>
                    <a:pt x="0" y="1"/>
                  </a:moveTo>
                  <a:lnTo>
                    <a:pt x="3437" y="16909"/>
                  </a:lnTo>
                  <a:lnTo>
                    <a:pt x="4521" y="16909"/>
                  </a:lnTo>
                  <a:lnTo>
                    <a:pt x="1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7976085" y="3017819"/>
              <a:ext cx="324076" cy="1215914"/>
            </a:xfrm>
            <a:custGeom>
              <a:avLst/>
              <a:gdLst/>
              <a:ahLst/>
              <a:cxnLst/>
              <a:rect l="l" t="t" r="r" b="b"/>
              <a:pathLst>
                <a:path w="4507" h="16910" extrusionOk="0">
                  <a:moveTo>
                    <a:pt x="1" y="1"/>
                  </a:moveTo>
                  <a:lnTo>
                    <a:pt x="3422" y="16909"/>
                  </a:lnTo>
                  <a:lnTo>
                    <a:pt x="4507" y="16909"/>
                  </a:lnTo>
                  <a:lnTo>
                    <a:pt x="1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5675215" y="2936567"/>
              <a:ext cx="2750222" cy="142803"/>
            </a:xfrm>
            <a:custGeom>
              <a:avLst/>
              <a:gdLst/>
              <a:ahLst/>
              <a:cxnLst/>
              <a:rect l="l" t="t" r="r" b="b"/>
              <a:pathLst>
                <a:path w="38248" h="1986" extrusionOk="0">
                  <a:moveTo>
                    <a:pt x="0" y="0"/>
                  </a:moveTo>
                  <a:lnTo>
                    <a:pt x="0" y="1986"/>
                  </a:lnTo>
                  <a:lnTo>
                    <a:pt x="38247" y="1986"/>
                  </a:lnTo>
                  <a:lnTo>
                    <a:pt x="38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5675215" y="3033207"/>
              <a:ext cx="2750222" cy="46163"/>
            </a:xfrm>
            <a:custGeom>
              <a:avLst/>
              <a:gdLst/>
              <a:ahLst/>
              <a:cxnLst/>
              <a:rect l="l" t="t" r="r" b="b"/>
              <a:pathLst>
                <a:path w="38248" h="642" extrusionOk="0">
                  <a:moveTo>
                    <a:pt x="0" y="0"/>
                  </a:moveTo>
                  <a:lnTo>
                    <a:pt x="0" y="642"/>
                  </a:lnTo>
                  <a:lnTo>
                    <a:pt x="38247" y="642"/>
                  </a:lnTo>
                  <a:lnTo>
                    <a:pt x="38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534042" y="2883861"/>
              <a:ext cx="894139" cy="56086"/>
            </a:xfrm>
            <a:custGeom>
              <a:avLst/>
              <a:gdLst/>
              <a:ahLst/>
              <a:cxnLst/>
              <a:rect l="l" t="t" r="r" b="b"/>
              <a:pathLst>
                <a:path w="12435" h="780" extrusionOk="0">
                  <a:moveTo>
                    <a:pt x="1" y="0"/>
                  </a:moveTo>
                  <a:lnTo>
                    <a:pt x="1" y="779"/>
                  </a:lnTo>
                  <a:lnTo>
                    <a:pt x="12434" y="779"/>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7366551" y="1815216"/>
              <a:ext cx="191195" cy="15460"/>
            </a:xfrm>
            <a:custGeom>
              <a:avLst/>
              <a:gdLst/>
              <a:ahLst/>
              <a:cxnLst/>
              <a:rect l="l" t="t" r="r" b="b"/>
              <a:pathLst>
                <a:path w="2659" h="215" extrusionOk="0">
                  <a:moveTo>
                    <a:pt x="1" y="0"/>
                  </a:moveTo>
                  <a:lnTo>
                    <a:pt x="1" y="214"/>
                  </a:lnTo>
                  <a:lnTo>
                    <a:pt x="2658" y="214"/>
                  </a:lnTo>
                  <a:lnTo>
                    <a:pt x="2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7366551" y="18943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7366551" y="19547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7366551" y="2015110"/>
              <a:ext cx="707401" cy="15460"/>
            </a:xfrm>
            <a:custGeom>
              <a:avLst/>
              <a:gdLst/>
              <a:ahLst/>
              <a:cxnLst/>
              <a:rect l="l" t="t" r="r" b="b"/>
              <a:pathLst>
                <a:path w="9838" h="215" extrusionOk="0">
                  <a:moveTo>
                    <a:pt x="1" y="0"/>
                  </a:moveTo>
                  <a:lnTo>
                    <a:pt x="1" y="214"/>
                  </a:lnTo>
                  <a:lnTo>
                    <a:pt x="9837" y="214"/>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7366551" y="2075510"/>
              <a:ext cx="420716" cy="14309"/>
            </a:xfrm>
            <a:custGeom>
              <a:avLst/>
              <a:gdLst/>
              <a:ahLst/>
              <a:cxnLst/>
              <a:rect l="l" t="t" r="r" b="b"/>
              <a:pathLst>
                <a:path w="5851" h="199" extrusionOk="0">
                  <a:moveTo>
                    <a:pt x="1" y="0"/>
                  </a:moveTo>
                  <a:lnTo>
                    <a:pt x="1" y="199"/>
                  </a:lnTo>
                  <a:lnTo>
                    <a:pt x="5851" y="199"/>
                  </a:lnTo>
                  <a:lnTo>
                    <a:pt x="5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2"/>
            <p:cNvGrpSpPr/>
            <p:nvPr/>
          </p:nvGrpSpPr>
          <p:grpSpPr>
            <a:xfrm>
              <a:off x="5527089" y="4218224"/>
              <a:ext cx="3706425" cy="178550"/>
              <a:chOff x="5527089" y="4218224"/>
              <a:chExt cx="3706425" cy="178550"/>
            </a:xfrm>
          </p:grpSpPr>
          <p:cxnSp>
            <p:nvCxnSpPr>
              <p:cNvPr id="757" name="Google Shape;757;p4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758" name="Google Shape;758;p4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125221" y="433376"/>
            <a:ext cx="93944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2-2. LGBM with hyperparameter tuning</a:t>
            </a:r>
            <a:br>
              <a:rPr lang="en-US" altLang="zh-HK" sz="2400"/>
            </a:br>
            <a:endParaRPr lang="en-US" altLang="zh-HK" sz="2400"/>
          </a:p>
        </p:txBody>
      </p:sp>
      <p:graphicFrame>
        <p:nvGraphicFramePr>
          <p:cNvPr id="3" name="表格 2">
            <a:extLst>
              <a:ext uri="{FF2B5EF4-FFF2-40B4-BE49-F238E27FC236}">
                <a16:creationId xmlns:a16="http://schemas.microsoft.com/office/drawing/2014/main" id="{728C7D05-C5BA-FCBF-CD1F-C275E0DC2C4F}"/>
              </a:ext>
            </a:extLst>
          </p:cNvPr>
          <p:cNvGraphicFramePr>
            <a:graphicFrameLocks noGrp="1"/>
          </p:cNvGraphicFramePr>
          <p:nvPr>
            <p:extLst>
              <p:ext uri="{D42A27DB-BD31-4B8C-83A1-F6EECF244321}">
                <p14:modId xmlns:p14="http://schemas.microsoft.com/office/powerpoint/2010/main" val="1319991848"/>
              </p:ext>
            </p:extLst>
          </p:nvPr>
        </p:nvGraphicFramePr>
        <p:xfrm>
          <a:off x="1511999" y="1377654"/>
          <a:ext cx="6119999" cy="1944240"/>
        </p:xfrm>
        <a:graphic>
          <a:graphicData uri="http://schemas.openxmlformats.org/drawingml/2006/table">
            <a:tbl>
              <a:tblPr/>
              <a:tblGrid>
                <a:gridCol w="1726459">
                  <a:extLst>
                    <a:ext uri="{9D8B030D-6E8A-4147-A177-3AD203B41FA5}">
                      <a16:colId xmlns:a16="http://schemas.microsoft.com/office/drawing/2014/main" val="3348585053"/>
                    </a:ext>
                  </a:extLst>
                </a:gridCol>
                <a:gridCol w="1098385">
                  <a:extLst>
                    <a:ext uri="{9D8B030D-6E8A-4147-A177-3AD203B41FA5}">
                      <a16:colId xmlns:a16="http://schemas.microsoft.com/office/drawing/2014/main" val="825387292"/>
                    </a:ext>
                  </a:extLst>
                </a:gridCol>
                <a:gridCol w="1098385">
                  <a:extLst>
                    <a:ext uri="{9D8B030D-6E8A-4147-A177-3AD203B41FA5}">
                      <a16:colId xmlns:a16="http://schemas.microsoft.com/office/drawing/2014/main" val="2108989498"/>
                    </a:ext>
                  </a:extLst>
                </a:gridCol>
                <a:gridCol w="1098385">
                  <a:extLst>
                    <a:ext uri="{9D8B030D-6E8A-4147-A177-3AD203B41FA5}">
                      <a16:colId xmlns:a16="http://schemas.microsoft.com/office/drawing/2014/main" val="3026463735"/>
                    </a:ext>
                  </a:extLst>
                </a:gridCol>
                <a:gridCol w="1098385">
                  <a:extLst>
                    <a:ext uri="{9D8B030D-6E8A-4147-A177-3AD203B41FA5}">
                      <a16:colId xmlns:a16="http://schemas.microsoft.com/office/drawing/2014/main" val="1170635563"/>
                    </a:ext>
                  </a:extLst>
                </a:gridCol>
              </a:tblGrid>
              <a:tr h="387000">
                <a:tc>
                  <a:txBody>
                    <a:bodyPr/>
                    <a:lstStyle/>
                    <a:p>
                      <a:pPr marL="0" marR="0" lvl="0" indent="0" algn="ctr">
                        <a:spcBef>
                          <a:spcPts val="0"/>
                        </a:spcBef>
                        <a:spcAft>
                          <a:spcPts val="0"/>
                        </a:spcAft>
                        <a:buNone/>
                      </a:pPr>
                      <a:r>
                        <a:rPr lang="en-US" sz="1000" b="1" i="0" u="none" strike="noStrike">
                          <a:solidFill>
                            <a:schemeClr val="accent6"/>
                          </a:solidFill>
                          <a:effectLst/>
                          <a:latin typeface="Zen Dots"/>
                        </a:rPr>
                        <a:t>N_estimators</a:t>
                      </a:r>
                      <a:endParaRPr lang="en-US" sz="1000" b="1" i="0" u="none" strike="noStrike" err="1">
                        <a:solidFill>
                          <a:schemeClr val="accent6"/>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200" b="0" i="0" u="none" strike="noStrike">
                          <a:solidFill>
                            <a:schemeClr val="bg1"/>
                          </a:solidFill>
                          <a:effectLst/>
                          <a:latin typeface="Arial"/>
                        </a:rPr>
                        <a:t>100</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500</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1000</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lvl="0" indent="0" algn="ctr">
                        <a:spcBef>
                          <a:spcPts val="0"/>
                        </a:spcBef>
                        <a:spcAft>
                          <a:spcPts val="0"/>
                        </a:spcAft>
                        <a:buNone/>
                      </a:pPr>
                      <a:r>
                        <a:rPr lang="en-US" altLang="zh-HK" sz="1200" b="0" i="0" u="none" strike="noStrike">
                          <a:solidFill>
                            <a:schemeClr val="bg1"/>
                          </a:solidFill>
                          <a:effectLst/>
                          <a:latin typeface="Arial"/>
                        </a:rPr>
                        <a:t>2000</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95000"/>
                      </a:schemeClr>
                    </a:solidFill>
                  </a:tcPr>
                </a:tc>
                <a:extLst>
                  <a:ext uri="{0D108BD9-81ED-4DB2-BD59-A6C34878D82A}">
                    <a16:rowId xmlns:a16="http://schemas.microsoft.com/office/drawing/2014/main" val="3762279462"/>
                  </a:ext>
                </a:extLst>
              </a:tr>
              <a:tr h="387000">
                <a:tc>
                  <a:txBody>
                    <a:bodyPr/>
                    <a:lstStyle/>
                    <a:p>
                      <a:pPr marL="0" marR="0" indent="0" algn="ctr" rtl="0" fontAlgn="ctr">
                        <a:spcBef>
                          <a:spcPts val="0"/>
                        </a:spcBef>
                        <a:spcAft>
                          <a:spcPts val="0"/>
                        </a:spcAft>
                      </a:pPr>
                      <a:r>
                        <a:rPr lang="en-US" sz="1000" b="1" i="0" u="none" strike="noStrike">
                          <a:solidFill>
                            <a:schemeClr val="accent6"/>
                          </a:solidFill>
                          <a:effectLst/>
                          <a:latin typeface="Zen Dots"/>
                        </a:rPr>
                        <a:t>Learning_rate</a:t>
                      </a:r>
                      <a:endParaRPr lang="en-US" sz="1000" b="1" i="0" u="none" strike="noStrike" err="1">
                        <a:solidFill>
                          <a:schemeClr val="accent6"/>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0.001</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0.01</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0.1</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lvl="0" indent="0" algn="ctr">
                        <a:spcBef>
                          <a:spcPts val="0"/>
                        </a:spcBef>
                        <a:spcAft>
                          <a:spcPts val="0"/>
                        </a:spcAft>
                        <a:buNone/>
                      </a:pPr>
                      <a:r>
                        <a:rPr lang="en-US" altLang="zh-HK" sz="1200" b="0" i="0" u="none" strike="noStrike">
                          <a:solidFill>
                            <a:schemeClr val="bg1"/>
                          </a:solidFill>
                          <a:effectLst/>
                          <a:latin typeface="Arial"/>
                        </a:rPr>
                        <a:t>0.3</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85000"/>
                      </a:schemeClr>
                    </a:solidFill>
                  </a:tcPr>
                </a:tc>
                <a:extLst>
                  <a:ext uri="{0D108BD9-81ED-4DB2-BD59-A6C34878D82A}">
                    <a16:rowId xmlns:a16="http://schemas.microsoft.com/office/drawing/2014/main" val="1172258875"/>
                  </a:ext>
                </a:extLst>
              </a:tr>
              <a:tr h="387000">
                <a:tc>
                  <a:txBody>
                    <a:bodyPr/>
                    <a:lstStyle/>
                    <a:p>
                      <a:pPr marL="0" marR="0" indent="0" algn="ctr" rtl="0" fontAlgn="ctr">
                        <a:spcBef>
                          <a:spcPts val="0"/>
                        </a:spcBef>
                        <a:spcAft>
                          <a:spcPts val="0"/>
                        </a:spcAft>
                      </a:pPr>
                      <a:r>
                        <a:rPr lang="en-US" sz="1000" b="1" i="0" u="none" strike="noStrike">
                          <a:solidFill>
                            <a:schemeClr val="accent6"/>
                          </a:solidFill>
                          <a:effectLst/>
                          <a:latin typeface="Zen Dots"/>
                        </a:rPr>
                        <a:t>Max_depth</a:t>
                      </a:r>
                      <a:endParaRPr lang="en-US" sz="1000" b="1" i="0" u="none" strike="noStrike" err="1">
                        <a:solidFill>
                          <a:schemeClr val="accent6"/>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-1</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5</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10</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lvl="0" indent="0" algn="ctr">
                        <a:spcBef>
                          <a:spcPts val="0"/>
                        </a:spcBef>
                        <a:spcAft>
                          <a:spcPts val="0"/>
                        </a:spcAft>
                        <a:buNone/>
                      </a:pPr>
                      <a:r>
                        <a:rPr lang="en-US" altLang="zh-HK" sz="1200" b="0" i="0" u="none" strike="noStrike">
                          <a:solidFill>
                            <a:schemeClr val="bg1"/>
                          </a:solidFill>
                          <a:effectLst/>
                          <a:latin typeface="Arial"/>
                        </a:rPr>
                        <a:t>15</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95000"/>
                      </a:schemeClr>
                    </a:solidFill>
                  </a:tcPr>
                </a:tc>
                <a:extLst>
                  <a:ext uri="{0D108BD9-81ED-4DB2-BD59-A6C34878D82A}">
                    <a16:rowId xmlns:a16="http://schemas.microsoft.com/office/drawing/2014/main" val="3667689427"/>
                  </a:ext>
                </a:extLst>
              </a:tr>
              <a:tr h="387000">
                <a:tc>
                  <a:txBody>
                    <a:bodyPr/>
                    <a:lstStyle/>
                    <a:p>
                      <a:pPr marL="0" marR="0" indent="0" algn="ctr" rtl="0" fontAlgn="ctr">
                        <a:spcBef>
                          <a:spcPts val="0"/>
                        </a:spcBef>
                        <a:spcAft>
                          <a:spcPts val="0"/>
                        </a:spcAft>
                      </a:pPr>
                      <a:r>
                        <a:rPr lang="en-US" sz="1000" b="1" i="0" u="none" strike="noStrike">
                          <a:solidFill>
                            <a:schemeClr val="accent6"/>
                          </a:solidFill>
                          <a:effectLst/>
                          <a:latin typeface="Zen Dots"/>
                        </a:rPr>
                        <a:t>Num_leaves</a:t>
                      </a:r>
                      <a:endParaRPr lang="en-US" sz="1000" b="1" i="0" u="none" strike="noStrike" err="1">
                        <a:solidFill>
                          <a:schemeClr val="accent6"/>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200" b="0" i="0" u="none" strike="noStrike">
                          <a:solidFill>
                            <a:schemeClr val="bg1"/>
                          </a:solidFill>
                          <a:effectLst/>
                          <a:latin typeface="Arial"/>
                        </a:rPr>
                        <a:t>31</a:t>
                      </a:r>
                      <a:endParaRPr lang="zh-HK" altLang="en-US" sz="12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127</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ctr">
                        <a:spcBef>
                          <a:spcPts val="0"/>
                        </a:spcBef>
                        <a:spcAft>
                          <a:spcPts val="0"/>
                        </a:spcAft>
                        <a:buNone/>
                      </a:pPr>
                      <a:r>
                        <a:rPr lang="en-US" altLang="zh-HK" sz="1200" b="0" i="0" u="none" strike="noStrike">
                          <a:solidFill>
                            <a:schemeClr val="bg1"/>
                          </a:solidFill>
                          <a:effectLst/>
                          <a:latin typeface="Arial"/>
                        </a:rPr>
                        <a:t>255</a:t>
                      </a:r>
                      <a:endParaRPr lang="en-US" altLang="zh-HK" sz="1200">
                        <a:solidFill>
                          <a:schemeClr val="bg1"/>
                        </a:solidFil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lvl="0" indent="0" algn="ctr">
                        <a:spcBef>
                          <a:spcPts val="0"/>
                        </a:spcBef>
                        <a:spcAft>
                          <a:spcPts val="0"/>
                        </a:spcAft>
                        <a:buNone/>
                      </a:pPr>
                      <a:r>
                        <a:rPr lang="en-US" altLang="zh-HK" sz="1200" b="0" i="0" u="none" strike="noStrike">
                          <a:solidFill>
                            <a:schemeClr val="bg1"/>
                          </a:solidFill>
                          <a:effectLst/>
                          <a:latin typeface="Arial"/>
                        </a:rPr>
                        <a:t>511</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85000"/>
                      </a:schemeClr>
                    </a:solidFill>
                  </a:tcPr>
                </a:tc>
                <a:extLst>
                  <a:ext uri="{0D108BD9-81ED-4DB2-BD59-A6C34878D82A}">
                    <a16:rowId xmlns:a16="http://schemas.microsoft.com/office/drawing/2014/main" val="739921054"/>
                  </a:ext>
                </a:extLst>
              </a:tr>
              <a:tr h="387000">
                <a:tc>
                  <a:txBody>
                    <a:bodyPr/>
                    <a:lstStyle/>
                    <a:p>
                      <a:pPr marL="0" lvl="0" indent="0" algn="ctr">
                        <a:spcBef>
                          <a:spcPts val="0"/>
                        </a:spcBef>
                        <a:spcAft>
                          <a:spcPts val="0"/>
                        </a:spcAft>
                        <a:buNone/>
                      </a:pPr>
                      <a:r>
                        <a:rPr lang="en-US" sz="1000" b="1" i="0" u="none" strike="noStrike">
                          <a:solidFill>
                            <a:schemeClr val="accent6"/>
                          </a:solidFill>
                          <a:effectLst/>
                          <a:latin typeface="Zen Dots"/>
                        </a:rPr>
                        <a:t>Min_child_samples</a:t>
                      </a:r>
                      <a:endParaRPr lang="en-US" sz="1000" b="1" i="0" u="none" strike="noStrike" err="1">
                        <a:solidFill>
                          <a:schemeClr val="accent6"/>
                        </a:solidFill>
                        <a:effectLst/>
                        <a:latin typeface="Zen Dots"/>
                      </a:endParaRP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rgbClr val="05B2FB"/>
                    </a:solidFill>
                  </a:tcPr>
                </a:tc>
                <a:tc>
                  <a:txBody>
                    <a:bodyPr/>
                    <a:lstStyle/>
                    <a:p>
                      <a:pPr marL="0" lvl="0" indent="0" algn="ctr">
                        <a:spcBef>
                          <a:spcPts val="0"/>
                        </a:spcBef>
                        <a:spcAft>
                          <a:spcPts val="0"/>
                        </a:spcAft>
                        <a:buNone/>
                      </a:pPr>
                      <a:r>
                        <a:rPr lang="en-US" altLang="zh-HK" sz="1400" b="0" i="0" u="none" strike="noStrike">
                          <a:solidFill>
                            <a:schemeClr val="bg1"/>
                          </a:solidFill>
                          <a:effectLst/>
                          <a:latin typeface="Arial"/>
                        </a:rPr>
                        <a:t>5</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95000"/>
                      </a:schemeClr>
                    </a:solidFill>
                  </a:tcPr>
                </a:tc>
                <a:tc>
                  <a:txBody>
                    <a:bodyPr/>
                    <a:lstStyle/>
                    <a:p>
                      <a:pPr marL="0" lvl="0" indent="0" algn="ctr">
                        <a:spcBef>
                          <a:spcPts val="0"/>
                        </a:spcBef>
                        <a:spcAft>
                          <a:spcPts val="0"/>
                        </a:spcAft>
                        <a:buNone/>
                      </a:pPr>
                      <a:r>
                        <a:rPr lang="en-US" altLang="zh-HK" sz="1400" b="0" i="0" u="none" strike="noStrike">
                          <a:solidFill>
                            <a:schemeClr val="bg1"/>
                          </a:solidFill>
                          <a:effectLst/>
                          <a:latin typeface="Arial"/>
                        </a:rPr>
                        <a:t>20</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95000"/>
                      </a:schemeClr>
                    </a:solidFill>
                  </a:tcPr>
                </a:tc>
                <a:tc>
                  <a:txBody>
                    <a:bodyPr/>
                    <a:lstStyle/>
                    <a:p>
                      <a:pPr marL="0" lvl="0" indent="0" algn="ctr">
                        <a:spcBef>
                          <a:spcPts val="0"/>
                        </a:spcBef>
                        <a:spcAft>
                          <a:spcPts val="0"/>
                        </a:spcAft>
                        <a:buNone/>
                      </a:pPr>
                      <a:r>
                        <a:rPr lang="en-US" altLang="zh-HK" sz="1400" b="0" i="0" u="none" strike="noStrike">
                          <a:solidFill>
                            <a:schemeClr val="bg1"/>
                          </a:solidFill>
                          <a:effectLst/>
                          <a:latin typeface="Arial"/>
                        </a:rPr>
                        <a:t>50</a:t>
                      </a:r>
                    </a:p>
                  </a:txBody>
                  <a:tcPr marT="91440" marB="9144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tx1">
                        <a:lumMod val="95000"/>
                      </a:schemeClr>
                    </a:solidFill>
                  </a:tcPr>
                </a:tc>
                <a:tc>
                  <a:txBody>
                    <a:bodyPr/>
                    <a:lstStyle/>
                    <a:p>
                      <a:pPr marL="0" lvl="0" indent="0" algn="ctr">
                        <a:spcBef>
                          <a:spcPts val="0"/>
                        </a:spcBef>
                        <a:spcAft>
                          <a:spcPts val="0"/>
                        </a:spcAft>
                        <a:buNone/>
                      </a:pPr>
                      <a:r>
                        <a:rPr lang="en-US" altLang="zh-HK" sz="1400" b="0" i="0" u="none" strike="noStrike">
                          <a:solidFill>
                            <a:schemeClr val="bg1"/>
                          </a:solidFill>
                          <a:effectLst/>
                          <a:latin typeface="Arial"/>
                        </a:rPr>
                        <a:t>100</a:t>
                      </a:r>
                    </a:p>
                  </a:txBody>
                  <a:tcPr marT="91440" marB="91440" anchor="ctr">
                    <a:lnL w="12700">
                      <a:solidFill>
                        <a:schemeClr val="tx1"/>
                      </a:solidFill>
                    </a:lnL>
                    <a:lnR w="12700">
                      <a:solidFill>
                        <a:schemeClr val="tx1"/>
                      </a:solidFill>
                    </a:lnR>
                    <a:lnT w="12700">
                      <a:solidFill>
                        <a:schemeClr val="tx1"/>
                      </a:solidFill>
                    </a:lnT>
                    <a:lnB w="12700">
                      <a:solidFill>
                        <a:schemeClr val="tx1"/>
                      </a:solidFill>
                    </a:lnB>
                    <a:solidFill>
                      <a:schemeClr val="tx1">
                        <a:lumMod val="95000"/>
                      </a:schemeClr>
                    </a:solidFill>
                  </a:tcPr>
                </a:tc>
                <a:extLst>
                  <a:ext uri="{0D108BD9-81ED-4DB2-BD59-A6C34878D82A}">
                    <a16:rowId xmlns:a16="http://schemas.microsoft.com/office/drawing/2014/main" val="961986907"/>
                  </a:ext>
                </a:extLst>
              </a:tr>
            </a:tbl>
          </a:graphicData>
        </a:graphic>
      </p:graphicFrame>
      <p:sp>
        <p:nvSpPr>
          <p:cNvPr id="4" name="Google Shape;1331;p63">
            <a:extLst>
              <a:ext uri="{FF2B5EF4-FFF2-40B4-BE49-F238E27FC236}">
                <a16:creationId xmlns:a16="http://schemas.microsoft.com/office/drawing/2014/main" id="{050C636F-D10B-2C08-1664-956A7F4E4C37}"/>
              </a:ext>
            </a:extLst>
          </p:cNvPr>
          <p:cNvSpPr txBox="1"/>
          <p:nvPr/>
        </p:nvSpPr>
        <p:spPr>
          <a:xfrm>
            <a:off x="2756179" y="849954"/>
            <a:ext cx="3631638"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GridSearchCV parameters</a:t>
            </a:r>
          </a:p>
        </p:txBody>
      </p:sp>
      <p:sp>
        <p:nvSpPr>
          <p:cNvPr id="7" name="Google Shape;1331;p63">
            <a:extLst>
              <a:ext uri="{FF2B5EF4-FFF2-40B4-BE49-F238E27FC236}">
                <a16:creationId xmlns:a16="http://schemas.microsoft.com/office/drawing/2014/main" id="{E46FDA88-6658-A23B-1381-60DE512A3110}"/>
              </a:ext>
            </a:extLst>
          </p:cNvPr>
          <p:cNvSpPr txBox="1"/>
          <p:nvPr/>
        </p:nvSpPr>
        <p:spPr>
          <a:xfrm>
            <a:off x="2828314" y="3342659"/>
            <a:ext cx="3487368" cy="42923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Parameters (after tuning) </a:t>
            </a:r>
          </a:p>
        </p:txBody>
      </p:sp>
      <p:sp>
        <p:nvSpPr>
          <p:cNvPr id="8" name="Google Shape;1352;p64">
            <a:extLst>
              <a:ext uri="{FF2B5EF4-FFF2-40B4-BE49-F238E27FC236}">
                <a16:creationId xmlns:a16="http://schemas.microsoft.com/office/drawing/2014/main" id="{B1992773-D6D1-B7F3-003F-F8328FDBC137}"/>
              </a:ext>
            </a:extLst>
          </p:cNvPr>
          <p:cNvSpPr txBox="1"/>
          <p:nvPr/>
        </p:nvSpPr>
        <p:spPr>
          <a:xfrm flipH="1">
            <a:off x="2901471" y="3770082"/>
            <a:ext cx="3345713" cy="1201575"/>
          </a:xfrm>
          <a:prstGeom prst="rect">
            <a:avLst/>
          </a:prstGeom>
          <a:solidFill>
            <a:schemeClr val="accent2">
              <a:lumMod val="50000"/>
            </a:schemeClr>
          </a:solidFill>
          <a:ln>
            <a:noFill/>
          </a:ln>
        </p:spPr>
        <p:txBody>
          <a:bodyPr spcFirstLastPara="1" wrap="square" lIns="91425" tIns="91425" rIns="91425" bIns="91425" anchor="t" anchorCtr="0">
            <a:noAutofit/>
          </a:bodyPr>
          <a:lstStyle/>
          <a:p>
            <a:pPr algn="ctr" fontAlgn="ctr"/>
            <a:r>
              <a:rPr lang="en-US" altLang="zh-HK" b="1" err="1">
                <a:solidFill>
                  <a:schemeClr val="accent6"/>
                </a:solidFill>
                <a:latin typeface="Times New Roman"/>
                <a:cs typeface="Times New Roman"/>
              </a:rPr>
              <a:t>N_estimators</a:t>
            </a:r>
            <a:r>
              <a:rPr lang="en-US" altLang="zh-HK" b="1">
                <a:solidFill>
                  <a:schemeClr val="accent6"/>
                </a:solidFill>
                <a:latin typeface="Times New Roman"/>
                <a:cs typeface="Times New Roman"/>
              </a:rPr>
              <a:t> : 2000</a:t>
            </a:r>
          </a:p>
          <a:p>
            <a:pPr algn="ctr"/>
            <a:r>
              <a:rPr lang="en-US" altLang="zh-HK" b="1" err="1">
                <a:solidFill>
                  <a:schemeClr val="accent6"/>
                </a:solidFill>
                <a:latin typeface="Times New Roman"/>
                <a:cs typeface="Times New Roman"/>
              </a:rPr>
              <a:t>Learning_rate</a:t>
            </a:r>
            <a:r>
              <a:rPr lang="en-US" altLang="zh-HK" b="1">
                <a:solidFill>
                  <a:schemeClr val="accent6"/>
                </a:solidFill>
                <a:latin typeface="Times New Roman"/>
                <a:cs typeface="Times New Roman"/>
              </a:rPr>
              <a:t> : 0.001</a:t>
            </a:r>
          </a:p>
          <a:p>
            <a:pPr algn="ctr"/>
            <a:r>
              <a:rPr lang="en-US" altLang="zh-HK" b="1" err="1">
                <a:solidFill>
                  <a:schemeClr val="accent6"/>
                </a:solidFill>
                <a:latin typeface="Times New Roman"/>
                <a:cs typeface="Times New Roman"/>
              </a:rPr>
              <a:t>Max_depth</a:t>
            </a:r>
            <a:r>
              <a:rPr lang="en-US" altLang="zh-HK" b="1">
                <a:solidFill>
                  <a:schemeClr val="accent6"/>
                </a:solidFill>
                <a:latin typeface="Times New Roman"/>
                <a:cs typeface="Times New Roman"/>
              </a:rPr>
              <a:t> : -1</a:t>
            </a:r>
          </a:p>
          <a:p>
            <a:pPr algn="ctr"/>
            <a:r>
              <a:rPr lang="en-US" altLang="zh-HK" b="1" err="1">
                <a:solidFill>
                  <a:schemeClr val="accent6"/>
                </a:solidFill>
                <a:latin typeface="Times New Roman"/>
                <a:cs typeface="Times New Roman"/>
              </a:rPr>
              <a:t>Num_leaves</a:t>
            </a:r>
            <a:r>
              <a:rPr lang="en-US" altLang="zh-HK" b="1">
                <a:solidFill>
                  <a:schemeClr val="accent6"/>
                </a:solidFill>
                <a:latin typeface="Times New Roman"/>
                <a:cs typeface="Times New Roman"/>
              </a:rPr>
              <a:t> : 31</a:t>
            </a:r>
          </a:p>
          <a:p>
            <a:pPr algn="ctr"/>
            <a:r>
              <a:rPr lang="en-US" altLang="zh-HK" b="1" err="1">
                <a:solidFill>
                  <a:schemeClr val="accent6"/>
                </a:solidFill>
                <a:latin typeface="Times New Roman"/>
                <a:cs typeface="Times New Roman"/>
              </a:rPr>
              <a:t>Min_child_samples</a:t>
            </a:r>
            <a:r>
              <a:rPr lang="en-US" altLang="zh-HK" b="1">
                <a:solidFill>
                  <a:schemeClr val="accent6"/>
                </a:solidFill>
                <a:latin typeface="Times New Roman"/>
                <a:cs typeface="Times New Roman"/>
              </a:rPr>
              <a:t> :5</a:t>
            </a:r>
            <a:endParaRPr lang="en-US" altLang="zh-HK" b="1">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279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2-3. Result with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1331666"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a:ea typeface="Zen Dots"/>
                <a:cs typeface="Times New Roman"/>
                <a:sym typeface="Zen Dots"/>
              </a:rPr>
              <a:t>Recall: 0.7133</a:t>
            </a:r>
            <a:endParaRPr lang="en-US" sz="1800" b="1">
              <a:solidFill>
                <a:schemeClr val="accent1"/>
              </a:solidFill>
              <a:latin typeface="Times New Roman" panose="02020603050405020304" pitchFamily="18" charset="0"/>
              <a:ea typeface="Zen Dots"/>
              <a:cs typeface="Times New Roman" panose="02020603050405020304" pitchFamily="18" charset="0"/>
              <a:sym typeface="Zen Dots"/>
            </a:endParaRP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1314684"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a:ea typeface="Zen Dots"/>
                <a:cs typeface="Times New Roman"/>
                <a:sym typeface="Zen Dots"/>
              </a:rPr>
              <a:t>Precision: 0.8910</a:t>
            </a:r>
            <a:endParaRPr lang="en-US" sz="1800" b="1">
              <a:solidFill>
                <a:schemeClr val="accent2"/>
              </a:solidFill>
              <a:latin typeface="Times New Roman" panose="02020603050405020304" pitchFamily="18" charset="0"/>
              <a:ea typeface="Zen Dots"/>
              <a:cs typeface="Times New Roman" panose="02020603050405020304" pitchFamily="18" charset="0"/>
              <a:sym typeface="Zen Dots"/>
            </a:endParaRP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1331666"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a:ea typeface="Zen Dots"/>
                <a:cs typeface="Times New Roman"/>
                <a:sym typeface="Zen Dots"/>
              </a:rPr>
              <a:t>F1_score: 0.7924</a:t>
            </a:r>
            <a:endParaRPr lang="en-US" sz="1800" b="1">
              <a:solidFill>
                <a:schemeClr val="accent3"/>
              </a:solidFill>
              <a:latin typeface="Times New Roman" panose="02020603050405020304" pitchFamily="18" charset="0"/>
              <a:ea typeface="Zen Dots"/>
              <a:cs typeface="Times New Roman" panose="02020603050405020304" pitchFamily="18" charset="0"/>
              <a:sym typeface="Zen Dots"/>
            </a:endParaRP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1314684"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a:ea typeface="Zen Dots"/>
                <a:cs typeface="Times New Roman"/>
                <a:sym typeface="Zen Dots"/>
              </a:rPr>
              <a:t>Accuracy: 0.8711</a:t>
            </a:r>
            <a:endParaRPr lang="en-US" sz="1800" b="1">
              <a:solidFill>
                <a:schemeClr val="tx2"/>
              </a:solidFill>
              <a:latin typeface="Times New Roman" panose="02020603050405020304" pitchFamily="18" charset="0"/>
              <a:ea typeface="Zen Dots"/>
              <a:cs typeface="Times New Roman" panose="02020603050405020304" pitchFamily="18" charset="0"/>
              <a:sym typeface="Zen Dots"/>
            </a:endParaRPr>
          </a:p>
        </p:txBody>
      </p:sp>
      <p:sp>
        <p:nvSpPr>
          <p:cNvPr id="63" name="Google Shape;1332;p63">
            <a:extLst>
              <a:ext uri="{FF2B5EF4-FFF2-40B4-BE49-F238E27FC236}">
                <a16:creationId xmlns:a16="http://schemas.microsoft.com/office/drawing/2014/main" id="{0617EDD8-361D-5647-1723-DF78778B15F0}"/>
              </a:ext>
            </a:extLst>
          </p:cNvPr>
          <p:cNvSpPr/>
          <p:nvPr/>
        </p:nvSpPr>
        <p:spPr>
          <a:xfrm>
            <a:off x="998481"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998481"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998481"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998481"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 name="Google Shape;1324;p63">
            <a:extLst>
              <a:ext uri="{FF2B5EF4-FFF2-40B4-BE49-F238E27FC236}">
                <a16:creationId xmlns:a16="http://schemas.microsoft.com/office/drawing/2014/main" id="{B4E501FE-BD74-1206-D6BD-B8628263BE76}"/>
              </a:ext>
            </a:extLst>
          </p:cNvPr>
          <p:cNvSpPr txBox="1"/>
          <p:nvPr/>
        </p:nvSpPr>
        <p:spPr>
          <a:xfrm>
            <a:off x="4984412"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a:ea typeface="Zen Dots"/>
                <a:cs typeface="Times New Roman"/>
                <a:sym typeface="Zen Dots"/>
              </a:rPr>
              <a:t>Recall: 0.6979</a:t>
            </a:r>
            <a:endParaRPr lang="en-US" sz="1800" b="1">
              <a:solidFill>
                <a:schemeClr val="accent1"/>
              </a:solidFill>
              <a:latin typeface="Times New Roman" panose="02020603050405020304" pitchFamily="18" charset="0"/>
              <a:ea typeface="Zen Dots"/>
              <a:cs typeface="Times New Roman" panose="02020603050405020304" pitchFamily="18" charset="0"/>
              <a:sym typeface="Zen Dots"/>
            </a:endParaRPr>
          </a:p>
        </p:txBody>
      </p:sp>
      <p:sp>
        <p:nvSpPr>
          <p:cNvPr id="4" name="Google Shape;1326;p63">
            <a:extLst>
              <a:ext uri="{FF2B5EF4-FFF2-40B4-BE49-F238E27FC236}">
                <a16:creationId xmlns:a16="http://schemas.microsoft.com/office/drawing/2014/main" id="{456D518D-69A4-399B-AAAB-E3A28EBD4B37}"/>
              </a:ext>
            </a:extLst>
          </p:cNvPr>
          <p:cNvSpPr txBox="1"/>
          <p:nvPr/>
        </p:nvSpPr>
        <p:spPr>
          <a:xfrm>
            <a:off x="4967430"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a:ea typeface="Zen Dots"/>
                <a:cs typeface="Times New Roman"/>
                <a:sym typeface="Zen Dots"/>
              </a:rPr>
              <a:t>Precision: 0.9333</a:t>
            </a:r>
            <a:endParaRPr lang="en-US" sz="1800" b="1">
              <a:solidFill>
                <a:schemeClr val="accent2"/>
              </a:solidFill>
              <a:latin typeface="Times New Roman" panose="02020603050405020304" pitchFamily="18" charset="0"/>
              <a:ea typeface="Zen Dots"/>
              <a:cs typeface="Times New Roman" panose="02020603050405020304" pitchFamily="18" charset="0"/>
              <a:sym typeface="Zen Dots"/>
            </a:endParaRPr>
          </a:p>
        </p:txBody>
      </p:sp>
      <p:sp>
        <p:nvSpPr>
          <p:cNvPr id="7" name="Google Shape;1329;p63">
            <a:extLst>
              <a:ext uri="{FF2B5EF4-FFF2-40B4-BE49-F238E27FC236}">
                <a16:creationId xmlns:a16="http://schemas.microsoft.com/office/drawing/2014/main" id="{4F609007-6309-A581-D6F4-591D50D2ED72}"/>
              </a:ext>
            </a:extLst>
          </p:cNvPr>
          <p:cNvSpPr txBox="1"/>
          <p:nvPr/>
        </p:nvSpPr>
        <p:spPr>
          <a:xfrm>
            <a:off x="4984412"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a:ea typeface="Zen Dots"/>
                <a:cs typeface="Times New Roman"/>
                <a:sym typeface="Zen Dots"/>
              </a:rPr>
              <a:t>F1_score: 0.7986</a:t>
            </a:r>
            <a:endParaRPr lang="en-US" sz="1800" b="1">
              <a:solidFill>
                <a:schemeClr val="accent3"/>
              </a:solidFill>
              <a:latin typeface="Times New Roman" panose="02020603050405020304" pitchFamily="18" charset="0"/>
              <a:ea typeface="Zen Dots"/>
              <a:cs typeface="Times New Roman" panose="02020603050405020304" pitchFamily="18" charset="0"/>
              <a:sym typeface="Zen Dots"/>
            </a:endParaRPr>
          </a:p>
        </p:txBody>
      </p:sp>
      <p:sp>
        <p:nvSpPr>
          <p:cNvPr id="9" name="Google Shape;1331;p63">
            <a:extLst>
              <a:ext uri="{FF2B5EF4-FFF2-40B4-BE49-F238E27FC236}">
                <a16:creationId xmlns:a16="http://schemas.microsoft.com/office/drawing/2014/main" id="{C9D2C072-4F4F-DF24-BB33-26365126D8EF}"/>
              </a:ext>
            </a:extLst>
          </p:cNvPr>
          <p:cNvSpPr txBox="1"/>
          <p:nvPr/>
        </p:nvSpPr>
        <p:spPr>
          <a:xfrm>
            <a:off x="4967430"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a:ea typeface="Zen Dots"/>
                <a:cs typeface="Times New Roman"/>
                <a:sym typeface="Zen Dots"/>
              </a:rPr>
              <a:t>Accuracy: 0.8786</a:t>
            </a:r>
            <a:endParaRPr lang="en-US" sz="1800" b="1">
              <a:solidFill>
                <a:schemeClr val="tx2"/>
              </a:solidFill>
              <a:latin typeface="Times New Roman" panose="02020603050405020304" pitchFamily="18" charset="0"/>
              <a:ea typeface="Zen Dots"/>
              <a:cs typeface="Times New Roman" panose="02020603050405020304" pitchFamily="18" charset="0"/>
              <a:sym typeface="Zen Dots"/>
            </a:endParaRPr>
          </a:p>
        </p:txBody>
      </p:sp>
      <p:sp>
        <p:nvSpPr>
          <p:cNvPr id="10" name="Google Shape;1332;p63">
            <a:extLst>
              <a:ext uri="{FF2B5EF4-FFF2-40B4-BE49-F238E27FC236}">
                <a16:creationId xmlns:a16="http://schemas.microsoft.com/office/drawing/2014/main" id="{D5593385-D7E2-3DB3-CE53-CFEEBA392D66}"/>
              </a:ext>
            </a:extLst>
          </p:cNvPr>
          <p:cNvSpPr/>
          <p:nvPr/>
        </p:nvSpPr>
        <p:spPr>
          <a:xfrm>
            <a:off x="4651227"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11" name="Google Shape;1333;p63">
            <a:extLst>
              <a:ext uri="{FF2B5EF4-FFF2-40B4-BE49-F238E27FC236}">
                <a16:creationId xmlns:a16="http://schemas.microsoft.com/office/drawing/2014/main" id="{57F4D822-EBDE-625B-317A-C87649A02E42}"/>
              </a:ext>
            </a:extLst>
          </p:cNvPr>
          <p:cNvSpPr/>
          <p:nvPr/>
        </p:nvSpPr>
        <p:spPr>
          <a:xfrm>
            <a:off x="4651227"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 name="Google Shape;1334;p63">
            <a:extLst>
              <a:ext uri="{FF2B5EF4-FFF2-40B4-BE49-F238E27FC236}">
                <a16:creationId xmlns:a16="http://schemas.microsoft.com/office/drawing/2014/main" id="{64A30AA7-0462-3FD4-5D5A-9E1FB5741296}"/>
              </a:ext>
            </a:extLst>
          </p:cNvPr>
          <p:cNvSpPr/>
          <p:nvPr/>
        </p:nvSpPr>
        <p:spPr>
          <a:xfrm>
            <a:off x="4651227"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 name="Google Shape;1335;p63">
            <a:extLst>
              <a:ext uri="{FF2B5EF4-FFF2-40B4-BE49-F238E27FC236}">
                <a16:creationId xmlns:a16="http://schemas.microsoft.com/office/drawing/2014/main" id="{5C6CC555-021F-1FF6-52AE-7351399FBAFD}"/>
              </a:ext>
            </a:extLst>
          </p:cNvPr>
          <p:cNvSpPr/>
          <p:nvPr/>
        </p:nvSpPr>
        <p:spPr>
          <a:xfrm>
            <a:off x="4651227"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 name="Google Shape;1331;p63">
            <a:extLst>
              <a:ext uri="{FF2B5EF4-FFF2-40B4-BE49-F238E27FC236}">
                <a16:creationId xmlns:a16="http://schemas.microsoft.com/office/drawing/2014/main" id="{721D7B74-7D9B-E131-798F-E0A1FC218065}"/>
              </a:ext>
            </a:extLst>
          </p:cNvPr>
          <p:cNvSpPr txBox="1"/>
          <p:nvPr/>
        </p:nvSpPr>
        <p:spPr>
          <a:xfrm>
            <a:off x="544315" y="1072390"/>
            <a:ext cx="3119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(without tuning) </a:t>
            </a:r>
          </a:p>
        </p:txBody>
      </p:sp>
      <p:sp>
        <p:nvSpPr>
          <p:cNvPr id="15" name="Google Shape;1331;p63">
            <a:extLst>
              <a:ext uri="{FF2B5EF4-FFF2-40B4-BE49-F238E27FC236}">
                <a16:creationId xmlns:a16="http://schemas.microsoft.com/office/drawing/2014/main" id="{17C5C926-3E93-DBC3-9630-B97D7E99E827}"/>
              </a:ext>
            </a:extLst>
          </p:cNvPr>
          <p:cNvSpPr txBox="1"/>
          <p:nvPr/>
        </p:nvSpPr>
        <p:spPr>
          <a:xfrm>
            <a:off x="4433984" y="1077064"/>
            <a:ext cx="445375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 tuning</a:t>
            </a:r>
            <a:r>
              <a:rPr lang="en-GB" sz="1600" b="1">
                <a:solidFill>
                  <a:schemeClr val="accent6"/>
                </a:solidFill>
                <a:latin typeface="Zen Dots"/>
                <a:ea typeface="Zen Dots"/>
                <a:cs typeface="Zen Dots"/>
                <a:sym typeface="Zen Dots"/>
              </a:rPr>
              <a:t>, in average</a:t>
            </a:r>
            <a:r>
              <a:rPr lang="en-US" sz="1600" b="1">
                <a:solidFill>
                  <a:schemeClr val="accent6"/>
                </a:solidFill>
                <a:latin typeface="Zen Dots"/>
                <a:ea typeface="Zen Dots"/>
                <a:cs typeface="Zen Dots"/>
                <a:sym typeface="Zen Dots"/>
              </a:rPr>
              <a:t>) </a:t>
            </a:r>
          </a:p>
        </p:txBody>
      </p:sp>
      <p:sp>
        <p:nvSpPr>
          <p:cNvPr id="22" name="Google Shape;1331;p63">
            <a:extLst>
              <a:ext uri="{FF2B5EF4-FFF2-40B4-BE49-F238E27FC236}">
                <a16:creationId xmlns:a16="http://schemas.microsoft.com/office/drawing/2014/main" id="{5D9B350F-2F44-1BAE-45EC-6394A33F9625}"/>
              </a:ext>
            </a:extLst>
          </p:cNvPr>
          <p:cNvSpPr txBox="1"/>
          <p:nvPr/>
        </p:nvSpPr>
        <p:spPr>
          <a:xfrm>
            <a:off x="7490845" y="1558801"/>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a:ea typeface="Zen Dots"/>
                <a:cs typeface="Times New Roman"/>
                <a:sym typeface="Zen Dots"/>
              </a:rPr>
              <a:t>+ 0.0075</a:t>
            </a:r>
            <a:endParaRPr lang="en-US" sz="1800" b="1">
              <a:solidFill>
                <a:srgbClr val="00B050"/>
              </a:solidFill>
              <a:latin typeface="Times New Roman" panose="02020603050405020304" pitchFamily="18" charset="0"/>
              <a:ea typeface="Zen Dots"/>
              <a:cs typeface="Times New Roman" panose="02020603050405020304" pitchFamily="18" charset="0"/>
              <a:sym typeface="Zen Dots"/>
            </a:endParaRPr>
          </a:p>
        </p:txBody>
      </p:sp>
      <p:sp>
        <p:nvSpPr>
          <p:cNvPr id="23" name="Google Shape;1331;p63">
            <a:extLst>
              <a:ext uri="{FF2B5EF4-FFF2-40B4-BE49-F238E27FC236}">
                <a16:creationId xmlns:a16="http://schemas.microsoft.com/office/drawing/2014/main" id="{E85853E2-7B2B-28F2-BF37-F207F3E9664C}"/>
              </a:ext>
            </a:extLst>
          </p:cNvPr>
          <p:cNvSpPr txBox="1"/>
          <p:nvPr/>
        </p:nvSpPr>
        <p:spPr>
          <a:xfrm>
            <a:off x="7490844" y="2307900"/>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a:ea typeface="Zen Dots"/>
                <a:cs typeface="Times New Roman"/>
                <a:sym typeface="Zen Dots"/>
              </a:rPr>
              <a:t>+ 0.0423</a:t>
            </a:r>
            <a:endParaRPr lang="en-US" sz="1800" b="1">
              <a:solidFill>
                <a:srgbClr val="00B050"/>
              </a:solidFill>
              <a:latin typeface="Times New Roman" panose="02020603050405020304" pitchFamily="18" charset="0"/>
              <a:ea typeface="Zen Dots"/>
              <a:cs typeface="Times New Roman" panose="02020603050405020304" pitchFamily="18" charset="0"/>
              <a:sym typeface="Zen Dots"/>
            </a:endParaRPr>
          </a:p>
        </p:txBody>
      </p:sp>
      <p:sp>
        <p:nvSpPr>
          <p:cNvPr id="24" name="Google Shape;1331;p63">
            <a:extLst>
              <a:ext uri="{FF2B5EF4-FFF2-40B4-BE49-F238E27FC236}">
                <a16:creationId xmlns:a16="http://schemas.microsoft.com/office/drawing/2014/main" id="{D171757B-33EB-5268-F826-CB95524BF201}"/>
              </a:ext>
            </a:extLst>
          </p:cNvPr>
          <p:cNvSpPr txBox="1"/>
          <p:nvPr/>
        </p:nvSpPr>
        <p:spPr>
          <a:xfrm>
            <a:off x="7490844" y="3056999"/>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FF0000"/>
                </a:solidFill>
                <a:latin typeface="Times New Roman"/>
                <a:ea typeface="Zen Dots"/>
                <a:cs typeface="Times New Roman"/>
                <a:sym typeface="Zen Dots"/>
              </a:rPr>
              <a:t>- 0.0154</a:t>
            </a:r>
            <a:endParaRPr lang="en-US" sz="1800" b="1">
              <a:solidFill>
                <a:srgbClr val="FF0000"/>
              </a:solidFill>
              <a:latin typeface="Times New Roman" panose="02020603050405020304" pitchFamily="18" charset="0"/>
              <a:ea typeface="Zen Dots"/>
              <a:cs typeface="Times New Roman" panose="02020603050405020304" pitchFamily="18" charset="0"/>
              <a:sym typeface="Zen Dots"/>
            </a:endParaRPr>
          </a:p>
        </p:txBody>
      </p:sp>
      <p:sp>
        <p:nvSpPr>
          <p:cNvPr id="25" name="Google Shape;1331;p63">
            <a:extLst>
              <a:ext uri="{FF2B5EF4-FFF2-40B4-BE49-F238E27FC236}">
                <a16:creationId xmlns:a16="http://schemas.microsoft.com/office/drawing/2014/main" id="{40FB302C-0F0B-DC6E-AD91-58EF7150B59A}"/>
              </a:ext>
            </a:extLst>
          </p:cNvPr>
          <p:cNvSpPr txBox="1"/>
          <p:nvPr/>
        </p:nvSpPr>
        <p:spPr>
          <a:xfrm>
            <a:off x="7490844" y="3806098"/>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a:ea typeface="Zen Dots"/>
                <a:cs typeface="Times New Roman"/>
                <a:sym typeface="Zen Dots"/>
              </a:rPr>
              <a:t>+ 0.0062</a:t>
            </a:r>
            <a:endParaRPr lang="en-US" sz="1800" b="1">
              <a:solidFill>
                <a:srgbClr val="00B050"/>
              </a:solidFill>
              <a:latin typeface="Times New Roman" panose="02020603050405020304" pitchFamily="18" charset="0"/>
              <a:ea typeface="Zen Dots"/>
              <a:cs typeface="Times New Roman" panose="02020603050405020304" pitchFamily="18" charset="0"/>
              <a:sym typeface="Zen Dots"/>
            </a:endParaRPr>
          </a:p>
        </p:txBody>
      </p:sp>
    </p:spTree>
    <p:extLst>
      <p:ext uri="{BB962C8B-B14F-4D97-AF65-F5344CB8AC3E}">
        <p14:creationId xmlns:p14="http://schemas.microsoft.com/office/powerpoint/2010/main" val="1348513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2-4. Feature Importance</a:t>
            </a:r>
          </a:p>
        </p:txBody>
      </p:sp>
      <p:pic>
        <p:nvPicPr>
          <p:cNvPr id="2" name="Picture 1" descr="A graph of a number of people&#10;&#10;Description automatically generated">
            <a:extLst>
              <a:ext uri="{FF2B5EF4-FFF2-40B4-BE49-F238E27FC236}">
                <a16:creationId xmlns:a16="http://schemas.microsoft.com/office/drawing/2014/main" id="{A978C9A2-0AFD-8BCC-1AB0-3E80C68CF81C}"/>
              </a:ext>
            </a:extLst>
          </p:cNvPr>
          <p:cNvPicPr>
            <a:picLocks noChangeAspect="1"/>
          </p:cNvPicPr>
          <p:nvPr/>
        </p:nvPicPr>
        <p:blipFill>
          <a:blip r:embed="rId3"/>
          <a:stretch>
            <a:fillRect/>
          </a:stretch>
        </p:blipFill>
        <p:spPr>
          <a:xfrm>
            <a:off x="1401404" y="1084686"/>
            <a:ext cx="6348640" cy="3283199"/>
          </a:xfrm>
          <a:prstGeom prst="rect">
            <a:avLst/>
          </a:prstGeom>
        </p:spPr>
      </p:pic>
    </p:spTree>
    <p:extLst>
      <p:ext uri="{BB962C8B-B14F-4D97-AF65-F5344CB8AC3E}">
        <p14:creationId xmlns:p14="http://schemas.microsoft.com/office/powerpoint/2010/main" val="2598201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6"/>
                </a:solidFill>
              </a:rPr>
              <a:t>3. Bagging</a:t>
            </a:r>
          </a:p>
        </p:txBody>
      </p:sp>
      <p:grpSp>
        <p:nvGrpSpPr>
          <p:cNvPr id="28" name="Google Shape;10203;p86">
            <a:extLst>
              <a:ext uri="{FF2B5EF4-FFF2-40B4-BE49-F238E27FC236}">
                <a16:creationId xmlns:a16="http://schemas.microsoft.com/office/drawing/2014/main" id="{F4535911-70D4-F516-7904-71F7CC33EE73}"/>
              </a:ext>
            </a:extLst>
          </p:cNvPr>
          <p:cNvGrpSpPr/>
          <p:nvPr/>
        </p:nvGrpSpPr>
        <p:grpSpPr>
          <a:xfrm>
            <a:off x="762729" y="4020826"/>
            <a:ext cx="360356" cy="343462"/>
            <a:chOff x="6870193" y="2295620"/>
            <a:chExt cx="360356" cy="343462"/>
          </a:xfrm>
        </p:grpSpPr>
        <p:sp>
          <p:nvSpPr>
            <p:cNvPr id="29" name="Google Shape;10204;p86">
              <a:extLst>
                <a:ext uri="{FF2B5EF4-FFF2-40B4-BE49-F238E27FC236}">
                  <a16:creationId xmlns:a16="http://schemas.microsoft.com/office/drawing/2014/main" id="{E9CD801F-3CE5-0FA9-A45C-B26E4C6249AA}"/>
                </a:ext>
              </a:extLst>
            </p:cNvPr>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 name="Google Shape;10205;p86">
              <a:extLst>
                <a:ext uri="{FF2B5EF4-FFF2-40B4-BE49-F238E27FC236}">
                  <a16:creationId xmlns:a16="http://schemas.microsoft.com/office/drawing/2014/main" id="{7DA1811C-ECD0-BCF3-E4C3-AD1F8A3B2D6E}"/>
                </a:ext>
              </a:extLst>
            </p:cNvPr>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1" name="Google Shape;864;p47">
            <a:extLst>
              <a:ext uri="{FF2B5EF4-FFF2-40B4-BE49-F238E27FC236}">
                <a16:creationId xmlns:a16="http://schemas.microsoft.com/office/drawing/2014/main" id="{9D674CCD-CF4B-D53B-9CED-8119AFA6E522}"/>
              </a:ext>
            </a:extLst>
          </p:cNvPr>
          <p:cNvSpPr txBox="1">
            <a:spLocks/>
          </p:cNvSpPr>
          <p:nvPr/>
        </p:nvSpPr>
        <p:spPr>
          <a:xfrm>
            <a:off x="1455182" y="3859857"/>
            <a:ext cx="4689244" cy="66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altLang="zh-HK" sz="1600">
                <a:solidFill>
                  <a:schemeClr val="accent6"/>
                </a:solidFill>
              </a:rPr>
              <a:t>Increased stability</a:t>
            </a:r>
            <a:endParaRPr lang="en-US" sz="1600">
              <a:solidFill>
                <a:schemeClr val="accent6"/>
              </a:solidFill>
            </a:endParaRPr>
          </a:p>
          <a:p>
            <a:pPr marL="285750" indent="-285750">
              <a:buClr>
                <a:schemeClr val="accent6"/>
              </a:buClr>
              <a:buFont typeface="Arial" panose="020B0604020202020204" pitchFamily="34" charset="0"/>
              <a:buChar char="•"/>
            </a:pPr>
            <a:r>
              <a:rPr lang="en-US" sz="1600">
                <a:solidFill>
                  <a:schemeClr val="accent6"/>
                </a:solidFill>
              </a:rPr>
              <a:t>Can handle imbalanced data</a:t>
            </a:r>
          </a:p>
        </p:txBody>
      </p:sp>
      <p:grpSp>
        <p:nvGrpSpPr>
          <p:cNvPr id="32" name="Google Shape;10435;p86">
            <a:extLst>
              <a:ext uri="{FF2B5EF4-FFF2-40B4-BE49-F238E27FC236}">
                <a16:creationId xmlns:a16="http://schemas.microsoft.com/office/drawing/2014/main" id="{EA2DBD4E-DCD1-F154-2700-3A5990D5206D}"/>
              </a:ext>
            </a:extLst>
          </p:cNvPr>
          <p:cNvGrpSpPr/>
          <p:nvPr/>
        </p:nvGrpSpPr>
        <p:grpSpPr>
          <a:xfrm>
            <a:off x="765016" y="3091149"/>
            <a:ext cx="358069" cy="317995"/>
            <a:chOff x="3584280" y="3699191"/>
            <a:chExt cx="358069" cy="317995"/>
          </a:xfrm>
        </p:grpSpPr>
        <p:sp>
          <p:nvSpPr>
            <p:cNvPr id="33" name="Google Shape;10436;p86">
              <a:extLst>
                <a:ext uri="{FF2B5EF4-FFF2-40B4-BE49-F238E27FC236}">
                  <a16:creationId xmlns:a16="http://schemas.microsoft.com/office/drawing/2014/main" id="{4A93FC27-DB88-CCDD-D8CD-8C3BBA76F747}"/>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4" name="Google Shape;10437;p86">
              <a:extLst>
                <a:ext uri="{FF2B5EF4-FFF2-40B4-BE49-F238E27FC236}">
                  <a16:creationId xmlns:a16="http://schemas.microsoft.com/office/drawing/2014/main" id="{C6AB4A4A-8537-4D5E-6F18-4F552278B4C7}"/>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5" name="Google Shape;10438;p86">
              <a:extLst>
                <a:ext uri="{FF2B5EF4-FFF2-40B4-BE49-F238E27FC236}">
                  <a16:creationId xmlns:a16="http://schemas.microsoft.com/office/drawing/2014/main" id="{BAF1F548-7CD1-5CCD-EE5A-F01C80ACCB17}"/>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6" name="Google Shape;10439;p86">
              <a:extLst>
                <a:ext uri="{FF2B5EF4-FFF2-40B4-BE49-F238E27FC236}">
                  <a16:creationId xmlns:a16="http://schemas.microsoft.com/office/drawing/2014/main" id="{3A2E85C5-87CA-9E46-4CB7-D9B161FE48DE}"/>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7" name="Google Shape;1459;p69">
            <a:extLst>
              <a:ext uri="{FF2B5EF4-FFF2-40B4-BE49-F238E27FC236}">
                <a16:creationId xmlns:a16="http://schemas.microsoft.com/office/drawing/2014/main" id="{F8A9AFF9-E97C-0606-042B-D29EA95A6D31}"/>
              </a:ext>
            </a:extLst>
          </p:cNvPr>
          <p:cNvSpPr txBox="1">
            <a:spLocks/>
          </p:cNvSpPr>
          <p:nvPr/>
        </p:nvSpPr>
        <p:spPr>
          <a:xfrm>
            <a:off x="1455182" y="3168109"/>
            <a:ext cx="3809028"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Training data are independent and identically distributed</a:t>
            </a:r>
          </a:p>
        </p:txBody>
      </p:sp>
      <p:sp>
        <p:nvSpPr>
          <p:cNvPr id="38" name="Google Shape;1463;p69">
            <a:extLst>
              <a:ext uri="{FF2B5EF4-FFF2-40B4-BE49-F238E27FC236}">
                <a16:creationId xmlns:a16="http://schemas.microsoft.com/office/drawing/2014/main" id="{D0F4F4C9-EBD0-2A29-02BA-6ECEF6B948AD}"/>
              </a:ext>
            </a:extLst>
          </p:cNvPr>
          <p:cNvSpPr txBox="1">
            <a:spLocks/>
          </p:cNvSpPr>
          <p:nvPr/>
        </p:nvSpPr>
        <p:spPr>
          <a:xfrm>
            <a:off x="1455182" y="2905477"/>
            <a:ext cx="2868024" cy="37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rPr>
              <a:t>Model Assumption</a:t>
            </a:r>
          </a:p>
        </p:txBody>
      </p:sp>
      <p:pic>
        <p:nvPicPr>
          <p:cNvPr id="1026" name="Picture 2" descr="ML | Bagging classifier - GeeksforGeeks">
            <a:extLst>
              <a:ext uri="{FF2B5EF4-FFF2-40B4-BE49-F238E27FC236}">
                <a16:creationId xmlns:a16="http://schemas.microsoft.com/office/drawing/2014/main" id="{C4B1CB49-02D7-1B27-B16D-CFA94E77E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177" y="2905477"/>
            <a:ext cx="2868024" cy="165395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3">
            <a:extLst>
              <a:ext uri="{FF2B5EF4-FFF2-40B4-BE49-F238E27FC236}">
                <a16:creationId xmlns:a16="http://schemas.microsoft.com/office/drawing/2014/main" id="{25657790-0926-A6CA-F120-CC42DA556DAA}"/>
              </a:ext>
            </a:extLst>
          </p:cNvPr>
          <p:cNvGrpSpPr/>
          <p:nvPr/>
        </p:nvGrpSpPr>
        <p:grpSpPr>
          <a:xfrm>
            <a:off x="1250466" y="1294653"/>
            <a:ext cx="8130037" cy="1102192"/>
            <a:chOff x="1145480" y="2212031"/>
            <a:chExt cx="9546201" cy="1553538"/>
          </a:xfrm>
        </p:grpSpPr>
        <p:grpSp>
          <p:nvGrpSpPr>
            <p:cNvPr id="5" name="Google Shape;1342;p64">
              <a:extLst>
                <a:ext uri="{FF2B5EF4-FFF2-40B4-BE49-F238E27FC236}">
                  <a16:creationId xmlns:a16="http://schemas.microsoft.com/office/drawing/2014/main" id="{BA5F83B0-05A7-8E5E-CF1A-5AD5B50A5982}"/>
                </a:ext>
              </a:extLst>
            </p:cNvPr>
            <p:cNvGrpSpPr/>
            <p:nvPr/>
          </p:nvGrpSpPr>
          <p:grpSpPr>
            <a:xfrm>
              <a:off x="1145480" y="2426775"/>
              <a:ext cx="2675243" cy="1338794"/>
              <a:chOff x="7340931" y="2461318"/>
              <a:chExt cx="950049" cy="475424"/>
            </a:xfrm>
          </p:grpSpPr>
          <p:sp>
            <p:nvSpPr>
              <p:cNvPr id="24" name="Google Shape;1343;p64">
                <a:extLst>
                  <a:ext uri="{FF2B5EF4-FFF2-40B4-BE49-F238E27FC236}">
                    <a16:creationId xmlns:a16="http://schemas.microsoft.com/office/drawing/2014/main" id="{26E545FB-57DD-B652-AAC5-B255EB8B75FD}"/>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6" name="Google Shape;1346;p64">
                <a:extLst>
                  <a:ext uri="{FF2B5EF4-FFF2-40B4-BE49-F238E27FC236}">
                    <a16:creationId xmlns:a16="http://schemas.microsoft.com/office/drawing/2014/main" id="{521F4196-F724-A3A9-8C2B-C31DE0F53744}"/>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10" name="Google Shape;1348;p64">
              <a:extLst>
                <a:ext uri="{FF2B5EF4-FFF2-40B4-BE49-F238E27FC236}">
                  <a16:creationId xmlns:a16="http://schemas.microsoft.com/office/drawing/2014/main" id="{74013ABB-E1F3-5F64-02DC-7C321A27C526}"/>
                </a:ext>
              </a:extLst>
            </p:cNvPr>
            <p:cNvSpPr txBox="1"/>
            <p:nvPr/>
          </p:nvSpPr>
          <p:spPr>
            <a:xfrm flipH="1">
              <a:off x="4502237" y="3094706"/>
              <a:ext cx="4909264" cy="335329"/>
            </a:xfrm>
            <a:prstGeom prst="rect">
              <a:avLst/>
            </a:prstGeom>
            <a:noFill/>
            <a:ln>
              <a:noFill/>
            </a:ln>
          </p:spPr>
          <p:txBody>
            <a:bodyPr spcFirstLastPara="1" wrap="square" lIns="91425" tIns="91425" rIns="91425" bIns="91425" anchor="b" anchorCtr="0">
              <a:noAutofit/>
            </a:bodyPr>
            <a:lstStyle/>
            <a:p>
              <a:r>
                <a:rPr lang="en" b="1">
                  <a:solidFill>
                    <a:schemeClr val="accent6"/>
                  </a:solidFill>
                  <a:latin typeface="Zen Dots"/>
                  <a:sym typeface="Zen Dots"/>
                </a:rPr>
                <a:t>Decision Tree</a:t>
              </a:r>
              <a:endParaRPr lang="en-US" sz="1100">
                <a:solidFill>
                  <a:schemeClr val="accent6"/>
                </a:solidFill>
                <a:latin typeface="Zen Dots"/>
              </a:endParaRPr>
            </a:p>
          </p:txBody>
        </p:sp>
        <p:sp>
          <p:nvSpPr>
            <p:cNvPr id="11" name="Google Shape;1349;p64">
              <a:extLst>
                <a:ext uri="{FF2B5EF4-FFF2-40B4-BE49-F238E27FC236}">
                  <a16:creationId xmlns:a16="http://schemas.microsoft.com/office/drawing/2014/main" id="{F5E26714-DF52-C916-9CC0-83C9A852F792}"/>
                </a:ext>
              </a:extLst>
            </p:cNvPr>
            <p:cNvSpPr txBox="1"/>
            <p:nvPr/>
          </p:nvSpPr>
          <p:spPr>
            <a:xfrm flipH="1">
              <a:off x="4502263" y="2212031"/>
              <a:ext cx="6189418" cy="43447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HK" sz="1400" b="1">
                  <a:solidFill>
                    <a:schemeClr val="accent6"/>
                  </a:solidFill>
                  <a:latin typeface="Zen Dots"/>
                  <a:ea typeface="Zen Dots"/>
                  <a:cs typeface="Zen Dots"/>
                  <a:sym typeface="Zen Dots"/>
                </a:rPr>
                <a:t>Bagging</a:t>
              </a:r>
            </a:p>
          </p:txBody>
        </p:sp>
        <p:sp>
          <p:nvSpPr>
            <p:cNvPr id="13" name="Google Shape;1356;p64">
              <a:extLst>
                <a:ext uri="{FF2B5EF4-FFF2-40B4-BE49-F238E27FC236}">
                  <a16:creationId xmlns:a16="http://schemas.microsoft.com/office/drawing/2014/main" id="{F64F0099-D46C-5E17-17E3-82D135E8B306}"/>
                </a:ext>
              </a:extLst>
            </p:cNvPr>
            <p:cNvSpPr/>
            <p:nvPr/>
          </p:nvSpPr>
          <p:spPr>
            <a:xfrm>
              <a:off x="2384210" y="334060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4" name="Google Shape;1357;p64">
              <a:extLst>
                <a:ext uri="{FF2B5EF4-FFF2-40B4-BE49-F238E27FC236}">
                  <a16:creationId xmlns:a16="http://schemas.microsoft.com/office/drawing/2014/main" id="{F08A2C5F-73A6-D121-F200-0D8DF72E2317}"/>
                </a:ext>
              </a:extLst>
            </p:cNvPr>
            <p:cNvSpPr/>
            <p:nvPr/>
          </p:nvSpPr>
          <p:spPr>
            <a:xfrm>
              <a:off x="2384210" y="2613775"/>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cxnSp>
          <p:nvCxnSpPr>
            <p:cNvPr id="19" name="Google Shape;1360;p64">
              <a:extLst>
                <a:ext uri="{FF2B5EF4-FFF2-40B4-BE49-F238E27FC236}">
                  <a16:creationId xmlns:a16="http://schemas.microsoft.com/office/drawing/2014/main" id="{7287D0E9-2FA8-CD48-5254-CC528CFD350A}"/>
                </a:ext>
              </a:extLst>
            </p:cNvPr>
            <p:cNvCxnSpPr>
              <a:endCxn id="11" idx="3"/>
            </p:cNvCxnSpPr>
            <p:nvPr/>
          </p:nvCxnSpPr>
          <p:spPr>
            <a:xfrm flipV="1">
              <a:off x="2578963" y="2429267"/>
              <a:ext cx="1923300" cy="2818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 name="Google Shape;1361;p64">
              <a:extLst>
                <a:ext uri="{FF2B5EF4-FFF2-40B4-BE49-F238E27FC236}">
                  <a16:creationId xmlns:a16="http://schemas.microsoft.com/office/drawing/2014/main" id="{6B1F59BE-85B7-61D0-F8E2-10257BC8C44F}"/>
                </a:ext>
              </a:extLst>
            </p:cNvPr>
            <p:cNvCxnSpPr>
              <a:stCxn id="13" idx="6"/>
              <a:endCxn id="10" idx="3"/>
            </p:cNvCxnSpPr>
            <p:nvPr/>
          </p:nvCxnSpPr>
          <p:spPr>
            <a:xfrm flipV="1">
              <a:off x="2578910" y="3262371"/>
              <a:ext cx="1923327" cy="175580"/>
            </a:xfrm>
            <a:prstGeom prst="bentConnector3">
              <a:avLst>
                <a:gd name="adj1" fmla="val 50000"/>
              </a:avLst>
            </a:prstGeom>
            <a:noFill/>
            <a:ln w="9525" cap="flat" cmpd="sng">
              <a:solidFill>
                <a:schemeClr val="dk2"/>
              </a:solidFill>
              <a:prstDash val="solid"/>
              <a:round/>
              <a:headEnd type="none" w="med" len="med"/>
              <a:tailEnd type="none" w="med" len="med"/>
            </a:ln>
          </p:spPr>
        </p:cxnSp>
      </p:grpSp>
      <p:sp>
        <p:nvSpPr>
          <p:cNvPr id="39" name="文字方塊 38">
            <a:extLst>
              <a:ext uri="{FF2B5EF4-FFF2-40B4-BE49-F238E27FC236}">
                <a16:creationId xmlns:a16="http://schemas.microsoft.com/office/drawing/2014/main" id="{1B72E214-D063-C829-9CFC-3CE38CB3A96C}"/>
              </a:ext>
            </a:extLst>
          </p:cNvPr>
          <p:cNvSpPr txBox="1"/>
          <p:nvPr/>
        </p:nvSpPr>
        <p:spPr>
          <a:xfrm>
            <a:off x="4106563" y="1502070"/>
            <a:ext cx="4644638" cy="307777"/>
          </a:xfrm>
          <a:prstGeom prst="rect">
            <a:avLst/>
          </a:prstGeom>
          <a:noFill/>
        </p:spPr>
        <p:txBody>
          <a:bodyPr wrap="square">
            <a:spAutoFit/>
          </a:bodyPr>
          <a:lstStyle/>
          <a:p>
            <a:pPr marL="0" lvl="0" indent="0" algn="l" rtl="0">
              <a:spcBef>
                <a:spcPts val="0"/>
              </a:spcBef>
              <a:spcAft>
                <a:spcPts val="0"/>
              </a:spcAft>
              <a:buNone/>
            </a:pPr>
            <a:r>
              <a:rPr lang="en-US" altLang="zh-HK">
                <a:solidFill>
                  <a:schemeClr val="accent6"/>
                </a:solidFill>
                <a:latin typeface="Roboto"/>
                <a:ea typeface="Roboto"/>
                <a:cs typeface="Roboto"/>
                <a:sym typeface="Roboto"/>
              </a:rPr>
              <a:t>Decision Tree with bootstrap samples</a:t>
            </a:r>
          </a:p>
        </p:txBody>
      </p:sp>
    </p:spTree>
    <p:extLst>
      <p:ext uri="{BB962C8B-B14F-4D97-AF65-F5344CB8AC3E}">
        <p14:creationId xmlns:p14="http://schemas.microsoft.com/office/powerpoint/2010/main" val="83345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3-1. Result without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3556508" y="2774594"/>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Zen Dots"/>
                <a:ea typeface="Zen Dots"/>
                <a:cs typeface="Zen Dots"/>
                <a:sym typeface="Zen Dots"/>
              </a:rPr>
              <a:t>Recall</a:t>
            </a:r>
            <a:endParaRPr sz="1800" b="1">
              <a:solidFill>
                <a:schemeClr val="accent1"/>
              </a:solidFill>
              <a:latin typeface="Zen Dots"/>
              <a:ea typeface="Zen Dots"/>
              <a:cs typeface="Zen Dots"/>
              <a:sym typeface="Zen Dots"/>
            </a:endParaRPr>
          </a:p>
        </p:txBody>
      </p:sp>
      <p:sp>
        <p:nvSpPr>
          <p:cNvPr id="56" name="Google Shape;1325;p63">
            <a:extLst>
              <a:ext uri="{FF2B5EF4-FFF2-40B4-BE49-F238E27FC236}">
                <a16:creationId xmlns:a16="http://schemas.microsoft.com/office/drawing/2014/main" id="{D3C2CF80-1E0B-E16D-C34F-04DE97F4C72D}"/>
              </a:ext>
            </a:extLst>
          </p:cNvPr>
          <p:cNvSpPr txBox="1"/>
          <p:nvPr/>
        </p:nvSpPr>
        <p:spPr>
          <a:xfrm>
            <a:off x="5193957" y="2863470"/>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Roboto"/>
                <a:ea typeface="Roboto"/>
                <a:cs typeface="Roboto"/>
                <a:sym typeface="Roboto"/>
              </a:rPr>
              <a:t>0.7259</a:t>
            </a:r>
            <a:endParaRPr>
              <a:solidFill>
                <a:schemeClr val="accent1"/>
              </a:solidFill>
              <a:latin typeface="Roboto"/>
              <a:ea typeface="Roboto"/>
              <a:cs typeface="Roboto"/>
              <a:sym typeface="Roboto"/>
            </a:endParaRP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3539526" y="2015548"/>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Zen Dots"/>
                <a:ea typeface="Zen Dots"/>
                <a:cs typeface="Zen Dots"/>
                <a:sym typeface="Zen Dots"/>
              </a:rPr>
              <a:t>Precision</a:t>
            </a:r>
            <a:endParaRPr sz="1800" b="1">
              <a:solidFill>
                <a:schemeClr val="accent2"/>
              </a:solidFill>
              <a:latin typeface="Zen Dots"/>
              <a:ea typeface="Zen Dots"/>
              <a:cs typeface="Zen Dots"/>
              <a:sym typeface="Zen Dots"/>
            </a:endParaRPr>
          </a:p>
        </p:txBody>
      </p:sp>
      <p:sp>
        <p:nvSpPr>
          <p:cNvPr id="58" name="Google Shape;1327;p63">
            <a:extLst>
              <a:ext uri="{FF2B5EF4-FFF2-40B4-BE49-F238E27FC236}">
                <a16:creationId xmlns:a16="http://schemas.microsoft.com/office/drawing/2014/main" id="{FED594B1-A494-823A-E012-36E63085E8B0}"/>
              </a:ext>
            </a:extLst>
          </p:cNvPr>
          <p:cNvSpPr txBox="1"/>
          <p:nvPr/>
        </p:nvSpPr>
        <p:spPr>
          <a:xfrm>
            <a:off x="5177067" y="1345378"/>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tx2"/>
                </a:solidFill>
                <a:latin typeface="Roboto"/>
                <a:ea typeface="Roboto"/>
                <a:cs typeface="Roboto"/>
                <a:sym typeface="Roboto"/>
              </a:rPr>
              <a:t>0.8443</a:t>
            </a:r>
            <a:endParaRPr>
              <a:solidFill>
                <a:schemeClr val="tx2"/>
              </a:solidFill>
              <a:latin typeface="Roboto"/>
              <a:ea typeface="Roboto"/>
              <a:cs typeface="Roboto"/>
              <a:sym typeface="Roboto"/>
            </a:endParaRPr>
          </a:p>
        </p:txBody>
      </p:sp>
      <p:sp>
        <p:nvSpPr>
          <p:cNvPr id="59" name="Google Shape;1328;p63">
            <a:extLst>
              <a:ext uri="{FF2B5EF4-FFF2-40B4-BE49-F238E27FC236}">
                <a16:creationId xmlns:a16="http://schemas.microsoft.com/office/drawing/2014/main" id="{28AE354F-C685-95AE-C7D5-B11251025998}"/>
              </a:ext>
            </a:extLst>
          </p:cNvPr>
          <p:cNvSpPr txBox="1"/>
          <p:nvPr/>
        </p:nvSpPr>
        <p:spPr>
          <a:xfrm>
            <a:off x="5177067" y="2104424"/>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latin typeface="Roboto"/>
                <a:ea typeface="Roboto"/>
                <a:cs typeface="Roboto"/>
                <a:sym typeface="Roboto"/>
              </a:rPr>
              <a:t>0.8034</a:t>
            </a:r>
            <a:endParaRPr>
              <a:solidFill>
                <a:schemeClr val="accent2"/>
              </a:solidFill>
              <a:latin typeface="Roboto"/>
              <a:ea typeface="Roboto"/>
              <a:cs typeface="Roboto"/>
              <a:sym typeface="Roboto"/>
            </a:endParaRP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3556508" y="3533640"/>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Zen Dots"/>
                <a:ea typeface="Zen Dots"/>
                <a:cs typeface="Zen Dots"/>
                <a:sym typeface="Zen Dots"/>
              </a:rPr>
              <a:t>F1_score </a:t>
            </a:r>
            <a:endParaRPr sz="1800" b="1">
              <a:solidFill>
                <a:schemeClr val="accent3"/>
              </a:solidFill>
              <a:latin typeface="Zen Dots"/>
              <a:ea typeface="Zen Dots"/>
              <a:cs typeface="Zen Dots"/>
              <a:sym typeface="Zen Dots"/>
            </a:endParaRPr>
          </a:p>
        </p:txBody>
      </p:sp>
      <p:sp>
        <p:nvSpPr>
          <p:cNvPr id="61" name="Google Shape;1330;p63">
            <a:extLst>
              <a:ext uri="{FF2B5EF4-FFF2-40B4-BE49-F238E27FC236}">
                <a16:creationId xmlns:a16="http://schemas.microsoft.com/office/drawing/2014/main" id="{2FDD39FA-8618-6C36-1A5F-93B137240670}"/>
              </a:ext>
            </a:extLst>
          </p:cNvPr>
          <p:cNvSpPr txBox="1"/>
          <p:nvPr/>
        </p:nvSpPr>
        <p:spPr>
          <a:xfrm>
            <a:off x="5193957" y="3622516"/>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Roboto"/>
                <a:ea typeface="Roboto"/>
                <a:cs typeface="Roboto"/>
                <a:sym typeface="Roboto"/>
              </a:rPr>
              <a:t>0.7627</a:t>
            </a:r>
            <a:endParaRPr>
              <a:solidFill>
                <a:schemeClr val="accent3"/>
              </a:solidFill>
              <a:latin typeface="Roboto"/>
              <a:ea typeface="Roboto"/>
              <a:cs typeface="Roboto"/>
              <a:sym typeface="Roboto"/>
            </a:endParaRP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3539526" y="1256502"/>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Zen Dots"/>
                <a:ea typeface="Zen Dots"/>
                <a:cs typeface="Zen Dots"/>
                <a:sym typeface="Zen Dots"/>
              </a:rPr>
              <a:t>Accuracy</a:t>
            </a:r>
            <a:endParaRPr sz="1800" b="1">
              <a:solidFill>
                <a:schemeClr val="tx2"/>
              </a:solidFill>
              <a:latin typeface="Zen Dots"/>
              <a:ea typeface="Zen Dots"/>
              <a:cs typeface="Zen Dots"/>
              <a:sym typeface="Zen Dots"/>
            </a:endParaRPr>
          </a:p>
        </p:txBody>
      </p:sp>
      <p:sp>
        <p:nvSpPr>
          <p:cNvPr id="63" name="Google Shape;1332;p63">
            <a:extLst>
              <a:ext uri="{FF2B5EF4-FFF2-40B4-BE49-F238E27FC236}">
                <a16:creationId xmlns:a16="http://schemas.microsoft.com/office/drawing/2014/main" id="{0617EDD8-361D-5647-1723-DF78778B15F0}"/>
              </a:ext>
            </a:extLst>
          </p:cNvPr>
          <p:cNvSpPr/>
          <p:nvPr/>
        </p:nvSpPr>
        <p:spPr>
          <a:xfrm>
            <a:off x="3223323" y="1471190"/>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3223323" y="2989282"/>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3223323" y="2216661"/>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3223323" y="3734753"/>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extLst>
      <p:ext uri="{BB962C8B-B14F-4D97-AF65-F5344CB8AC3E}">
        <p14:creationId xmlns:p14="http://schemas.microsoft.com/office/powerpoint/2010/main" val="2704039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125221" y="433376"/>
            <a:ext cx="93944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3-2. Bagging with hyperparameter tuning</a:t>
            </a:r>
            <a:br>
              <a:rPr lang="en-US" altLang="zh-HK" sz="2400"/>
            </a:br>
            <a:endParaRPr lang="en-US" altLang="zh-HK" sz="2400"/>
          </a:p>
        </p:txBody>
      </p:sp>
      <p:graphicFrame>
        <p:nvGraphicFramePr>
          <p:cNvPr id="3" name="表格 2">
            <a:extLst>
              <a:ext uri="{FF2B5EF4-FFF2-40B4-BE49-F238E27FC236}">
                <a16:creationId xmlns:a16="http://schemas.microsoft.com/office/drawing/2014/main" id="{728C7D05-C5BA-FCBF-CD1F-C275E0DC2C4F}"/>
              </a:ext>
            </a:extLst>
          </p:cNvPr>
          <p:cNvGraphicFramePr>
            <a:graphicFrameLocks noGrp="1"/>
          </p:cNvGraphicFramePr>
          <p:nvPr>
            <p:extLst>
              <p:ext uri="{D42A27DB-BD31-4B8C-83A1-F6EECF244321}">
                <p14:modId xmlns:p14="http://schemas.microsoft.com/office/powerpoint/2010/main" val="1913029051"/>
              </p:ext>
            </p:extLst>
          </p:nvPr>
        </p:nvGraphicFramePr>
        <p:xfrm>
          <a:off x="183579" y="1464832"/>
          <a:ext cx="8776837" cy="1584960"/>
        </p:xfrm>
        <a:graphic>
          <a:graphicData uri="http://schemas.openxmlformats.org/drawingml/2006/table">
            <a:tbl>
              <a:tblPr/>
              <a:tblGrid>
                <a:gridCol w="1799045">
                  <a:extLst>
                    <a:ext uri="{9D8B030D-6E8A-4147-A177-3AD203B41FA5}">
                      <a16:colId xmlns:a16="http://schemas.microsoft.com/office/drawing/2014/main" val="3348585053"/>
                    </a:ext>
                  </a:extLst>
                </a:gridCol>
                <a:gridCol w="2238998">
                  <a:extLst>
                    <a:ext uri="{9D8B030D-6E8A-4147-A177-3AD203B41FA5}">
                      <a16:colId xmlns:a16="http://schemas.microsoft.com/office/drawing/2014/main" val="825387292"/>
                    </a:ext>
                  </a:extLst>
                </a:gridCol>
                <a:gridCol w="2444098">
                  <a:extLst>
                    <a:ext uri="{9D8B030D-6E8A-4147-A177-3AD203B41FA5}">
                      <a16:colId xmlns:a16="http://schemas.microsoft.com/office/drawing/2014/main" val="2108989498"/>
                    </a:ext>
                  </a:extLst>
                </a:gridCol>
                <a:gridCol w="2294696">
                  <a:extLst>
                    <a:ext uri="{9D8B030D-6E8A-4147-A177-3AD203B41FA5}">
                      <a16:colId xmlns:a16="http://schemas.microsoft.com/office/drawing/2014/main" val="3026463735"/>
                    </a:ext>
                  </a:extLst>
                </a:gridCol>
              </a:tblGrid>
              <a:tr h="387000">
                <a:tc>
                  <a:txBody>
                    <a:bodyPr/>
                    <a:lstStyle/>
                    <a:p>
                      <a:pPr marL="0" marR="0" indent="0" algn="ctr" rtl="0" fontAlgn="ctr">
                        <a:spcBef>
                          <a:spcPts val="0"/>
                        </a:spcBef>
                        <a:spcAft>
                          <a:spcPts val="0"/>
                        </a:spcAft>
                      </a:pPr>
                      <a:r>
                        <a:rPr lang="en-US" sz="1400" b="1" i="0" u="none" strike="noStrike">
                          <a:solidFill>
                            <a:schemeClr val="accent6"/>
                          </a:solidFill>
                          <a:effectLst/>
                          <a:latin typeface="Zen Dots"/>
                          <a:ea typeface="Zen Dots" panose="02020500000000000000" charset="0"/>
                          <a:cs typeface="Zen Dots" panose="02020500000000000000" charset="0"/>
                        </a:rPr>
                        <a:t>estimator</a:t>
                      </a:r>
                      <a:endParaRPr lang="en-US" altLang="zh-HK" sz="1400" b="0" i="0" u="none" strike="noStrike">
                        <a:solidFill>
                          <a:schemeClr val="accent6"/>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000" b="0" i="0" u="none" strike="noStrike">
                          <a:solidFill>
                            <a:schemeClr val="bg1"/>
                          </a:solidFill>
                          <a:effectLst/>
                          <a:latin typeface="Arial"/>
                        </a:rPr>
                        <a:t>DecisionTreeClassifier(maxdepth=5)</a:t>
                      </a:r>
                      <a:endParaRPr lang="zh-HK" altLang="en-US" sz="10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000" b="0" i="0" u="none" strike="noStrike">
                          <a:solidFill>
                            <a:schemeClr val="bg1"/>
                          </a:solidFill>
                          <a:effectLst/>
                          <a:latin typeface="Arial"/>
                        </a:rPr>
                        <a:t>DecisionTreeClassifier(maxdepth=7)</a:t>
                      </a:r>
                      <a:endParaRPr lang="zh-HK" altLang="en-US" sz="10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000" b="0" i="0" u="none" strike="noStrike">
                          <a:solidFill>
                            <a:schemeClr val="bg1"/>
                          </a:solidFill>
                          <a:effectLst/>
                          <a:latin typeface="Arial"/>
                        </a:rPr>
                        <a:t>DecisionTreeClassifier(maxdepth=9)</a:t>
                      </a:r>
                      <a:endParaRPr lang="zh-HK" altLang="en-US" sz="10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762279462"/>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n_estimators</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1000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1500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2000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172258875"/>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max_samples</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0.7</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0.9</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667689427"/>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max_features</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0.7</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0.9</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739921054"/>
                  </a:ext>
                </a:extLst>
              </a:tr>
            </a:tbl>
          </a:graphicData>
        </a:graphic>
      </p:graphicFrame>
      <p:sp>
        <p:nvSpPr>
          <p:cNvPr id="4" name="Google Shape;1331;p63">
            <a:extLst>
              <a:ext uri="{FF2B5EF4-FFF2-40B4-BE49-F238E27FC236}">
                <a16:creationId xmlns:a16="http://schemas.microsoft.com/office/drawing/2014/main" id="{050C636F-D10B-2C08-1664-956A7F4E4C37}"/>
              </a:ext>
            </a:extLst>
          </p:cNvPr>
          <p:cNvSpPr txBox="1"/>
          <p:nvPr/>
        </p:nvSpPr>
        <p:spPr>
          <a:xfrm>
            <a:off x="2756179" y="937132"/>
            <a:ext cx="3631638"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GridSearchCV parameters</a:t>
            </a:r>
          </a:p>
        </p:txBody>
      </p:sp>
      <p:sp>
        <p:nvSpPr>
          <p:cNvPr id="7" name="Google Shape;1331;p63">
            <a:extLst>
              <a:ext uri="{FF2B5EF4-FFF2-40B4-BE49-F238E27FC236}">
                <a16:creationId xmlns:a16="http://schemas.microsoft.com/office/drawing/2014/main" id="{E46FDA88-6658-A23B-1381-60DE512A3110}"/>
              </a:ext>
            </a:extLst>
          </p:cNvPr>
          <p:cNvSpPr txBox="1"/>
          <p:nvPr/>
        </p:nvSpPr>
        <p:spPr>
          <a:xfrm>
            <a:off x="2828314" y="3139244"/>
            <a:ext cx="3487368" cy="42923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Parameters (after tuning) </a:t>
            </a:r>
          </a:p>
        </p:txBody>
      </p:sp>
      <p:sp>
        <p:nvSpPr>
          <p:cNvPr id="8" name="Google Shape;1352;p64">
            <a:extLst>
              <a:ext uri="{FF2B5EF4-FFF2-40B4-BE49-F238E27FC236}">
                <a16:creationId xmlns:a16="http://schemas.microsoft.com/office/drawing/2014/main" id="{B1992773-D6D1-B7F3-003F-F8328FDBC137}"/>
              </a:ext>
            </a:extLst>
          </p:cNvPr>
          <p:cNvSpPr txBox="1"/>
          <p:nvPr/>
        </p:nvSpPr>
        <p:spPr>
          <a:xfrm flipH="1">
            <a:off x="2357456" y="3568479"/>
            <a:ext cx="4429081" cy="1141645"/>
          </a:xfrm>
          <a:prstGeom prst="rect">
            <a:avLst/>
          </a:prstGeom>
          <a:solidFill>
            <a:schemeClr val="accent2">
              <a:lumMod val="50000"/>
            </a:schemeClr>
          </a:solidFill>
          <a:ln>
            <a:noFill/>
          </a:ln>
        </p:spPr>
        <p:txBody>
          <a:bodyPr spcFirstLastPara="1" wrap="square" lIns="91425" tIns="91425" rIns="91425" bIns="91425" anchor="t" anchorCtr="0">
            <a:noAutofit/>
          </a:bodyPr>
          <a:lstStyle/>
          <a:p>
            <a:pPr algn="ctr" fontAlgn="ctr"/>
            <a:r>
              <a:rPr lang="en-US" altLang="zh-HK" sz="1600" b="1">
                <a:solidFill>
                  <a:schemeClr val="accent6"/>
                </a:solidFill>
                <a:latin typeface="Times New Roman"/>
                <a:cs typeface="Times New Roman"/>
              </a:rPr>
              <a:t>estimator: </a:t>
            </a:r>
            <a:r>
              <a:rPr lang="en-US" altLang="zh-HK" sz="1600" b="1" err="1">
                <a:solidFill>
                  <a:schemeClr val="accent6"/>
                </a:solidFill>
                <a:latin typeface="Times New Roman"/>
                <a:cs typeface="Times New Roman"/>
              </a:rPr>
              <a:t>DecisionTreeClassifier</a:t>
            </a:r>
            <a:r>
              <a:rPr lang="en-US" altLang="zh-HK" sz="1600" b="1">
                <a:solidFill>
                  <a:schemeClr val="accent6"/>
                </a:solidFill>
                <a:latin typeface="Times New Roman"/>
                <a:cs typeface="Times New Roman"/>
              </a:rPr>
              <a:t>(</a:t>
            </a:r>
            <a:r>
              <a:rPr lang="en-US" altLang="zh-HK" sz="1600" b="1" err="1">
                <a:solidFill>
                  <a:schemeClr val="accent6"/>
                </a:solidFill>
                <a:latin typeface="Times New Roman"/>
                <a:cs typeface="Times New Roman"/>
              </a:rPr>
              <a:t>max_depth</a:t>
            </a:r>
            <a:r>
              <a:rPr lang="en-US" altLang="zh-HK" sz="1600" b="1">
                <a:solidFill>
                  <a:schemeClr val="accent6"/>
                </a:solidFill>
                <a:latin typeface="Times New Roman"/>
                <a:cs typeface="Times New Roman"/>
              </a:rPr>
              <a:t>=7)</a:t>
            </a:r>
          </a:p>
          <a:p>
            <a:pPr algn="ctr" fontAlgn="ctr"/>
            <a:r>
              <a:rPr lang="en-US" altLang="zh-HK" sz="1600" b="1" i="0" u="none" strike="noStrike" err="1">
                <a:solidFill>
                  <a:schemeClr val="accent6"/>
                </a:solidFill>
                <a:effectLst/>
                <a:latin typeface="Times New Roman"/>
                <a:ea typeface="Zen Dots" panose="02020500000000000000" charset="0"/>
                <a:cs typeface="Times New Roman"/>
              </a:rPr>
              <a:t>n_estimators</a:t>
            </a:r>
            <a:r>
              <a:rPr lang="en-US" altLang="zh-HK" sz="1600" b="1" i="0" u="none" strike="noStrike">
                <a:solidFill>
                  <a:schemeClr val="accent6"/>
                </a:solidFill>
                <a:effectLst/>
                <a:latin typeface="Times New Roman"/>
                <a:ea typeface="Zen Dots" panose="02020500000000000000" charset="0"/>
                <a:cs typeface="Times New Roman"/>
              </a:rPr>
              <a:t>: 1000</a:t>
            </a:r>
          </a:p>
          <a:p>
            <a:pPr algn="ctr" fontAlgn="ctr"/>
            <a:r>
              <a:rPr lang="en-US" altLang="zh-HK" sz="1600" b="1" err="1">
                <a:solidFill>
                  <a:schemeClr val="tx1"/>
                </a:solidFill>
                <a:latin typeface="Times New Roman"/>
                <a:cs typeface="Times New Roman"/>
              </a:rPr>
              <a:t>max_samples</a:t>
            </a:r>
            <a:r>
              <a:rPr lang="en-US" altLang="zh-HK" sz="1600" b="1">
                <a:solidFill>
                  <a:schemeClr val="accent6"/>
                </a:solidFill>
                <a:latin typeface="Times New Roman"/>
                <a:cs typeface="Times New Roman"/>
              </a:rPr>
              <a:t>: 0.5</a:t>
            </a:r>
          </a:p>
          <a:p>
            <a:pPr algn="ctr" fontAlgn="ctr"/>
            <a:r>
              <a:rPr lang="en-US" altLang="zh-HK" sz="1600" b="1" err="1">
                <a:solidFill>
                  <a:schemeClr val="accent6"/>
                </a:solidFill>
                <a:latin typeface="Times New Roman"/>
                <a:cs typeface="Times New Roman"/>
              </a:rPr>
              <a:t>max_features</a:t>
            </a:r>
            <a:r>
              <a:rPr lang="en-US" altLang="zh-HK" sz="1600" b="1">
                <a:solidFill>
                  <a:schemeClr val="accent6"/>
                </a:solidFill>
                <a:latin typeface="Times New Roman"/>
                <a:cs typeface="Times New Roman"/>
              </a:rPr>
              <a:t>: 0.9</a:t>
            </a:r>
            <a:endParaRPr lang="en-US" altLang="zh-HK" sz="1600" b="0" i="0" u="none" strike="noStrike">
              <a:solidFill>
                <a:schemeClr val="accent6"/>
              </a:solidFill>
              <a:effectLst/>
              <a:latin typeface="Times New Roman"/>
              <a:cs typeface="Times New Roman"/>
            </a:endParaRPr>
          </a:p>
          <a:p>
            <a:pPr algn="ctr" fontAlgn="ctr"/>
            <a:endParaRPr lang="en-US" altLang="zh-HK" sz="1600" b="0" i="0" u="none" strike="noStrike">
              <a:solidFill>
                <a:schemeClr val="accent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86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3-2. Result with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1331666"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0.7259</a:t>
            </a: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1314684"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0.8034</a:t>
            </a: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1331666"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0.7627</a:t>
            </a: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1314684"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0.8443</a:t>
            </a:r>
          </a:p>
        </p:txBody>
      </p:sp>
      <p:sp>
        <p:nvSpPr>
          <p:cNvPr id="63" name="Google Shape;1332;p63">
            <a:extLst>
              <a:ext uri="{FF2B5EF4-FFF2-40B4-BE49-F238E27FC236}">
                <a16:creationId xmlns:a16="http://schemas.microsoft.com/office/drawing/2014/main" id="{0617EDD8-361D-5647-1723-DF78778B15F0}"/>
              </a:ext>
            </a:extLst>
          </p:cNvPr>
          <p:cNvSpPr/>
          <p:nvPr/>
        </p:nvSpPr>
        <p:spPr>
          <a:xfrm>
            <a:off x="998481"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998481"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998481"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998481"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 name="Google Shape;1324;p63">
            <a:extLst>
              <a:ext uri="{FF2B5EF4-FFF2-40B4-BE49-F238E27FC236}">
                <a16:creationId xmlns:a16="http://schemas.microsoft.com/office/drawing/2014/main" id="{B4E501FE-BD74-1206-D6BD-B8628263BE76}"/>
              </a:ext>
            </a:extLst>
          </p:cNvPr>
          <p:cNvSpPr txBox="1"/>
          <p:nvPr/>
        </p:nvSpPr>
        <p:spPr>
          <a:xfrm>
            <a:off x="4984412"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0.7134</a:t>
            </a:r>
          </a:p>
        </p:txBody>
      </p:sp>
      <p:sp>
        <p:nvSpPr>
          <p:cNvPr id="4" name="Google Shape;1326;p63">
            <a:extLst>
              <a:ext uri="{FF2B5EF4-FFF2-40B4-BE49-F238E27FC236}">
                <a16:creationId xmlns:a16="http://schemas.microsoft.com/office/drawing/2014/main" id="{456D518D-69A4-399B-AAAB-E3A28EBD4B37}"/>
              </a:ext>
            </a:extLst>
          </p:cNvPr>
          <p:cNvSpPr txBox="1"/>
          <p:nvPr/>
        </p:nvSpPr>
        <p:spPr>
          <a:xfrm>
            <a:off x="4967430"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0.9171</a:t>
            </a:r>
          </a:p>
        </p:txBody>
      </p:sp>
      <p:sp>
        <p:nvSpPr>
          <p:cNvPr id="7" name="Google Shape;1329;p63">
            <a:extLst>
              <a:ext uri="{FF2B5EF4-FFF2-40B4-BE49-F238E27FC236}">
                <a16:creationId xmlns:a16="http://schemas.microsoft.com/office/drawing/2014/main" id="{4F609007-6309-A581-D6F4-591D50D2ED72}"/>
              </a:ext>
            </a:extLst>
          </p:cNvPr>
          <p:cNvSpPr txBox="1"/>
          <p:nvPr/>
        </p:nvSpPr>
        <p:spPr>
          <a:xfrm>
            <a:off x="4984412"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0.8025</a:t>
            </a:r>
          </a:p>
        </p:txBody>
      </p:sp>
      <p:sp>
        <p:nvSpPr>
          <p:cNvPr id="9" name="Google Shape;1331;p63">
            <a:extLst>
              <a:ext uri="{FF2B5EF4-FFF2-40B4-BE49-F238E27FC236}">
                <a16:creationId xmlns:a16="http://schemas.microsoft.com/office/drawing/2014/main" id="{C9D2C072-4F4F-DF24-BB33-26365126D8EF}"/>
              </a:ext>
            </a:extLst>
          </p:cNvPr>
          <p:cNvSpPr txBox="1"/>
          <p:nvPr/>
        </p:nvSpPr>
        <p:spPr>
          <a:xfrm>
            <a:off x="4967430"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0.8789</a:t>
            </a:r>
          </a:p>
        </p:txBody>
      </p:sp>
      <p:sp>
        <p:nvSpPr>
          <p:cNvPr id="10" name="Google Shape;1332;p63">
            <a:extLst>
              <a:ext uri="{FF2B5EF4-FFF2-40B4-BE49-F238E27FC236}">
                <a16:creationId xmlns:a16="http://schemas.microsoft.com/office/drawing/2014/main" id="{D5593385-D7E2-3DB3-CE53-CFEEBA392D66}"/>
              </a:ext>
            </a:extLst>
          </p:cNvPr>
          <p:cNvSpPr/>
          <p:nvPr/>
        </p:nvSpPr>
        <p:spPr>
          <a:xfrm>
            <a:off x="4651227"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11" name="Google Shape;1333;p63">
            <a:extLst>
              <a:ext uri="{FF2B5EF4-FFF2-40B4-BE49-F238E27FC236}">
                <a16:creationId xmlns:a16="http://schemas.microsoft.com/office/drawing/2014/main" id="{57F4D822-EBDE-625B-317A-C87649A02E42}"/>
              </a:ext>
            </a:extLst>
          </p:cNvPr>
          <p:cNvSpPr/>
          <p:nvPr/>
        </p:nvSpPr>
        <p:spPr>
          <a:xfrm>
            <a:off x="4651227"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 name="Google Shape;1334;p63">
            <a:extLst>
              <a:ext uri="{FF2B5EF4-FFF2-40B4-BE49-F238E27FC236}">
                <a16:creationId xmlns:a16="http://schemas.microsoft.com/office/drawing/2014/main" id="{64A30AA7-0462-3FD4-5D5A-9E1FB5741296}"/>
              </a:ext>
            </a:extLst>
          </p:cNvPr>
          <p:cNvSpPr/>
          <p:nvPr/>
        </p:nvSpPr>
        <p:spPr>
          <a:xfrm>
            <a:off x="4651227"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 name="Google Shape;1335;p63">
            <a:extLst>
              <a:ext uri="{FF2B5EF4-FFF2-40B4-BE49-F238E27FC236}">
                <a16:creationId xmlns:a16="http://schemas.microsoft.com/office/drawing/2014/main" id="{5C6CC555-021F-1FF6-52AE-7351399FBAFD}"/>
              </a:ext>
            </a:extLst>
          </p:cNvPr>
          <p:cNvSpPr/>
          <p:nvPr/>
        </p:nvSpPr>
        <p:spPr>
          <a:xfrm>
            <a:off x="4651227"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 name="Google Shape;1331;p63">
            <a:extLst>
              <a:ext uri="{FF2B5EF4-FFF2-40B4-BE49-F238E27FC236}">
                <a16:creationId xmlns:a16="http://schemas.microsoft.com/office/drawing/2014/main" id="{721D7B74-7D9B-E131-798F-E0A1FC218065}"/>
              </a:ext>
            </a:extLst>
          </p:cNvPr>
          <p:cNvSpPr txBox="1"/>
          <p:nvPr/>
        </p:nvSpPr>
        <p:spPr>
          <a:xfrm>
            <a:off x="544315" y="1072390"/>
            <a:ext cx="3119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(without tuning) </a:t>
            </a:r>
          </a:p>
        </p:txBody>
      </p:sp>
      <p:sp>
        <p:nvSpPr>
          <p:cNvPr id="15" name="Google Shape;1331;p63">
            <a:extLst>
              <a:ext uri="{FF2B5EF4-FFF2-40B4-BE49-F238E27FC236}">
                <a16:creationId xmlns:a16="http://schemas.microsoft.com/office/drawing/2014/main" id="{17C5C926-3E93-DBC3-9630-B97D7E99E827}"/>
              </a:ext>
            </a:extLst>
          </p:cNvPr>
          <p:cNvSpPr txBox="1"/>
          <p:nvPr/>
        </p:nvSpPr>
        <p:spPr>
          <a:xfrm>
            <a:off x="4433984" y="1180389"/>
            <a:ext cx="4605741" cy="43386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 tuning</a:t>
            </a:r>
            <a:r>
              <a:rPr lang="en-GB" sz="1600" b="1">
                <a:solidFill>
                  <a:schemeClr val="accent6"/>
                </a:solidFill>
                <a:latin typeface="Zen Dots"/>
                <a:ea typeface="Zen Dots"/>
                <a:cs typeface="Zen Dots"/>
                <a:sym typeface="Zen Dots"/>
              </a:rPr>
              <a:t>, in average</a:t>
            </a:r>
            <a:r>
              <a:rPr lang="en-US" sz="1600" b="1">
                <a:solidFill>
                  <a:schemeClr val="accent6"/>
                </a:solidFill>
                <a:latin typeface="Zen Dots"/>
                <a:ea typeface="Zen Dots"/>
                <a:cs typeface="Zen Dots"/>
                <a:sym typeface="Zen Dots"/>
              </a:rPr>
              <a:t>) </a:t>
            </a:r>
          </a:p>
        </p:txBody>
      </p:sp>
      <p:sp>
        <p:nvSpPr>
          <p:cNvPr id="22" name="Google Shape;1331;p63">
            <a:extLst>
              <a:ext uri="{FF2B5EF4-FFF2-40B4-BE49-F238E27FC236}">
                <a16:creationId xmlns:a16="http://schemas.microsoft.com/office/drawing/2014/main" id="{5D9B350F-2F44-1BAE-45EC-6394A33F9625}"/>
              </a:ext>
            </a:extLst>
          </p:cNvPr>
          <p:cNvSpPr txBox="1"/>
          <p:nvPr/>
        </p:nvSpPr>
        <p:spPr>
          <a:xfrm>
            <a:off x="7490845" y="1558801"/>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+ 0.0346</a:t>
            </a:r>
          </a:p>
        </p:txBody>
      </p:sp>
      <p:sp>
        <p:nvSpPr>
          <p:cNvPr id="23" name="Google Shape;1331;p63">
            <a:extLst>
              <a:ext uri="{FF2B5EF4-FFF2-40B4-BE49-F238E27FC236}">
                <a16:creationId xmlns:a16="http://schemas.microsoft.com/office/drawing/2014/main" id="{E85853E2-7B2B-28F2-BF37-F207F3E9664C}"/>
              </a:ext>
            </a:extLst>
          </p:cNvPr>
          <p:cNvSpPr txBox="1"/>
          <p:nvPr/>
        </p:nvSpPr>
        <p:spPr>
          <a:xfrm>
            <a:off x="7490844" y="2307900"/>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+ 0.1137</a:t>
            </a:r>
          </a:p>
        </p:txBody>
      </p:sp>
      <p:sp>
        <p:nvSpPr>
          <p:cNvPr id="24" name="Google Shape;1331;p63">
            <a:extLst>
              <a:ext uri="{FF2B5EF4-FFF2-40B4-BE49-F238E27FC236}">
                <a16:creationId xmlns:a16="http://schemas.microsoft.com/office/drawing/2014/main" id="{D171757B-33EB-5268-F826-CB95524BF201}"/>
              </a:ext>
            </a:extLst>
          </p:cNvPr>
          <p:cNvSpPr txBox="1"/>
          <p:nvPr/>
        </p:nvSpPr>
        <p:spPr>
          <a:xfrm>
            <a:off x="7490844" y="3056999"/>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FF0000"/>
                </a:solidFill>
                <a:latin typeface="Times New Roman" panose="02020603050405020304" pitchFamily="18" charset="0"/>
                <a:ea typeface="Zen Dots"/>
                <a:cs typeface="Times New Roman" panose="02020603050405020304" pitchFamily="18" charset="0"/>
                <a:sym typeface="Zen Dots"/>
              </a:rPr>
              <a:t>- 0.0125</a:t>
            </a:r>
          </a:p>
        </p:txBody>
      </p:sp>
      <p:sp>
        <p:nvSpPr>
          <p:cNvPr id="25" name="Google Shape;1331;p63">
            <a:extLst>
              <a:ext uri="{FF2B5EF4-FFF2-40B4-BE49-F238E27FC236}">
                <a16:creationId xmlns:a16="http://schemas.microsoft.com/office/drawing/2014/main" id="{40FB302C-0F0B-DC6E-AD91-58EF7150B59A}"/>
              </a:ext>
            </a:extLst>
          </p:cNvPr>
          <p:cNvSpPr txBox="1"/>
          <p:nvPr/>
        </p:nvSpPr>
        <p:spPr>
          <a:xfrm>
            <a:off x="7490844" y="3806098"/>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+ 0.0398</a:t>
            </a:r>
          </a:p>
        </p:txBody>
      </p:sp>
    </p:spTree>
    <p:extLst>
      <p:ext uri="{BB962C8B-B14F-4D97-AF65-F5344CB8AC3E}">
        <p14:creationId xmlns:p14="http://schemas.microsoft.com/office/powerpoint/2010/main" val="2991543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6"/>
                </a:solidFill>
              </a:rPr>
              <a:t>4. Random Forest</a:t>
            </a:r>
          </a:p>
        </p:txBody>
      </p:sp>
      <p:grpSp>
        <p:nvGrpSpPr>
          <p:cNvPr id="28" name="Google Shape;10203;p86">
            <a:extLst>
              <a:ext uri="{FF2B5EF4-FFF2-40B4-BE49-F238E27FC236}">
                <a16:creationId xmlns:a16="http://schemas.microsoft.com/office/drawing/2014/main" id="{F4535911-70D4-F516-7904-71F7CC33EE73}"/>
              </a:ext>
            </a:extLst>
          </p:cNvPr>
          <p:cNvGrpSpPr/>
          <p:nvPr/>
        </p:nvGrpSpPr>
        <p:grpSpPr>
          <a:xfrm>
            <a:off x="1062633" y="4414487"/>
            <a:ext cx="360356" cy="343462"/>
            <a:chOff x="6870193" y="2295620"/>
            <a:chExt cx="360356" cy="343462"/>
          </a:xfrm>
        </p:grpSpPr>
        <p:sp>
          <p:nvSpPr>
            <p:cNvPr id="29" name="Google Shape;10204;p86">
              <a:extLst>
                <a:ext uri="{FF2B5EF4-FFF2-40B4-BE49-F238E27FC236}">
                  <a16:creationId xmlns:a16="http://schemas.microsoft.com/office/drawing/2014/main" id="{E9CD801F-3CE5-0FA9-A45C-B26E4C6249AA}"/>
                </a:ext>
              </a:extLst>
            </p:cNvPr>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 name="Google Shape;10205;p86">
              <a:extLst>
                <a:ext uri="{FF2B5EF4-FFF2-40B4-BE49-F238E27FC236}">
                  <a16:creationId xmlns:a16="http://schemas.microsoft.com/office/drawing/2014/main" id="{7DA1811C-ECD0-BCF3-E4C3-AD1F8A3B2D6E}"/>
                </a:ext>
              </a:extLst>
            </p:cNvPr>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1" name="Google Shape;864;p47">
            <a:extLst>
              <a:ext uri="{FF2B5EF4-FFF2-40B4-BE49-F238E27FC236}">
                <a16:creationId xmlns:a16="http://schemas.microsoft.com/office/drawing/2014/main" id="{9D674CCD-CF4B-D53B-9CED-8119AFA6E522}"/>
              </a:ext>
            </a:extLst>
          </p:cNvPr>
          <p:cNvSpPr txBox="1">
            <a:spLocks/>
          </p:cNvSpPr>
          <p:nvPr/>
        </p:nvSpPr>
        <p:spPr>
          <a:xfrm>
            <a:off x="1755085" y="4308036"/>
            <a:ext cx="6139664" cy="6528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Suitable for high-dimensional data</a:t>
            </a:r>
          </a:p>
          <a:p>
            <a:pPr marL="285750" indent="-285750">
              <a:buClr>
                <a:schemeClr val="accent6"/>
              </a:buClr>
              <a:buFont typeface="Arial" panose="020B0604020202020204" pitchFamily="34" charset="0"/>
              <a:buChar char="•"/>
            </a:pPr>
            <a:r>
              <a:rPr lang="en-US" sz="1600">
                <a:solidFill>
                  <a:schemeClr val="accent6"/>
                </a:solidFill>
              </a:rPr>
              <a:t>Lower risk of overfitting and better predictive performance</a:t>
            </a:r>
          </a:p>
        </p:txBody>
      </p:sp>
      <p:grpSp>
        <p:nvGrpSpPr>
          <p:cNvPr id="32" name="Google Shape;10435;p86">
            <a:extLst>
              <a:ext uri="{FF2B5EF4-FFF2-40B4-BE49-F238E27FC236}">
                <a16:creationId xmlns:a16="http://schemas.microsoft.com/office/drawing/2014/main" id="{EA2DBD4E-DCD1-F154-2700-3A5990D5206D}"/>
              </a:ext>
            </a:extLst>
          </p:cNvPr>
          <p:cNvGrpSpPr/>
          <p:nvPr/>
        </p:nvGrpSpPr>
        <p:grpSpPr>
          <a:xfrm>
            <a:off x="1064920" y="3364999"/>
            <a:ext cx="293298" cy="317995"/>
            <a:chOff x="3584280" y="3699191"/>
            <a:chExt cx="358069" cy="317995"/>
          </a:xfrm>
        </p:grpSpPr>
        <p:sp>
          <p:nvSpPr>
            <p:cNvPr id="33" name="Google Shape;10436;p86">
              <a:extLst>
                <a:ext uri="{FF2B5EF4-FFF2-40B4-BE49-F238E27FC236}">
                  <a16:creationId xmlns:a16="http://schemas.microsoft.com/office/drawing/2014/main" id="{4A93FC27-DB88-CCDD-D8CD-8C3BBA76F747}"/>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4" name="Google Shape;10437;p86">
              <a:extLst>
                <a:ext uri="{FF2B5EF4-FFF2-40B4-BE49-F238E27FC236}">
                  <a16:creationId xmlns:a16="http://schemas.microsoft.com/office/drawing/2014/main" id="{C6AB4A4A-8537-4D5E-6F18-4F552278B4C7}"/>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5" name="Google Shape;10438;p86">
              <a:extLst>
                <a:ext uri="{FF2B5EF4-FFF2-40B4-BE49-F238E27FC236}">
                  <a16:creationId xmlns:a16="http://schemas.microsoft.com/office/drawing/2014/main" id="{BAF1F548-7CD1-5CCD-EE5A-F01C80ACCB17}"/>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6" name="Google Shape;10439;p86">
              <a:extLst>
                <a:ext uri="{FF2B5EF4-FFF2-40B4-BE49-F238E27FC236}">
                  <a16:creationId xmlns:a16="http://schemas.microsoft.com/office/drawing/2014/main" id="{3A2E85C5-87CA-9E46-4CB7-D9B161FE48DE}"/>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37" name="Google Shape;1459;p69">
            <a:extLst>
              <a:ext uri="{FF2B5EF4-FFF2-40B4-BE49-F238E27FC236}">
                <a16:creationId xmlns:a16="http://schemas.microsoft.com/office/drawing/2014/main" id="{F8A9AFF9-E97C-0606-042B-D29EA95A6D31}"/>
              </a:ext>
            </a:extLst>
          </p:cNvPr>
          <p:cNvSpPr txBox="1">
            <a:spLocks/>
          </p:cNvSpPr>
          <p:nvPr/>
        </p:nvSpPr>
        <p:spPr>
          <a:xfrm>
            <a:off x="1755085" y="3441959"/>
            <a:ext cx="5909536" cy="7027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6"/>
              </a:buClr>
              <a:buFont typeface="Arial" panose="020B0604020202020204" pitchFamily="34" charset="0"/>
              <a:buChar char="•"/>
            </a:pPr>
            <a:r>
              <a:rPr lang="en-US" sz="1600">
                <a:solidFill>
                  <a:schemeClr val="accent6"/>
                </a:solidFill>
              </a:rPr>
              <a:t>Non-formal distribution</a:t>
            </a:r>
          </a:p>
          <a:p>
            <a:pPr marL="285750" indent="-285750">
              <a:buClr>
                <a:schemeClr val="accent6"/>
              </a:buClr>
              <a:buFont typeface="Arial" panose="020B0604020202020204" pitchFamily="34" charset="0"/>
              <a:buChar char="•"/>
            </a:pPr>
            <a:r>
              <a:rPr lang="en-US" sz="1600">
                <a:solidFill>
                  <a:schemeClr val="accent6"/>
                </a:solidFill>
              </a:rPr>
              <a:t>No correlation between variables</a:t>
            </a:r>
          </a:p>
        </p:txBody>
      </p:sp>
      <p:sp>
        <p:nvSpPr>
          <p:cNvPr id="38" name="Google Shape;1463;p69">
            <a:extLst>
              <a:ext uri="{FF2B5EF4-FFF2-40B4-BE49-F238E27FC236}">
                <a16:creationId xmlns:a16="http://schemas.microsoft.com/office/drawing/2014/main" id="{D0F4F4C9-EBD0-2A29-02BA-6ECEF6B948AD}"/>
              </a:ext>
            </a:extLst>
          </p:cNvPr>
          <p:cNvSpPr txBox="1">
            <a:spLocks/>
          </p:cNvSpPr>
          <p:nvPr/>
        </p:nvSpPr>
        <p:spPr>
          <a:xfrm>
            <a:off x="1755085" y="3179327"/>
            <a:ext cx="2349224" cy="37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rPr>
              <a:t>Model Assumption</a:t>
            </a:r>
          </a:p>
        </p:txBody>
      </p:sp>
      <p:grpSp>
        <p:nvGrpSpPr>
          <p:cNvPr id="2" name="群組 1">
            <a:extLst>
              <a:ext uri="{FF2B5EF4-FFF2-40B4-BE49-F238E27FC236}">
                <a16:creationId xmlns:a16="http://schemas.microsoft.com/office/drawing/2014/main" id="{4AA116B5-B4F0-D177-1DE2-92AF7A981165}"/>
              </a:ext>
            </a:extLst>
          </p:cNvPr>
          <p:cNvGrpSpPr/>
          <p:nvPr/>
        </p:nvGrpSpPr>
        <p:grpSpPr>
          <a:xfrm>
            <a:off x="1937161" y="1140513"/>
            <a:ext cx="8130037" cy="1826209"/>
            <a:chOff x="1145480" y="1191538"/>
            <a:chExt cx="9546201" cy="2574037"/>
          </a:xfrm>
        </p:grpSpPr>
        <p:grpSp>
          <p:nvGrpSpPr>
            <p:cNvPr id="3" name="Google Shape;1342;p64">
              <a:extLst>
                <a:ext uri="{FF2B5EF4-FFF2-40B4-BE49-F238E27FC236}">
                  <a16:creationId xmlns:a16="http://schemas.microsoft.com/office/drawing/2014/main" id="{EF4ED370-7F2F-0ED3-C18D-C2521CF81488}"/>
                </a:ext>
              </a:extLst>
            </p:cNvPr>
            <p:cNvGrpSpPr/>
            <p:nvPr/>
          </p:nvGrpSpPr>
          <p:grpSpPr>
            <a:xfrm>
              <a:off x="1145480" y="1191538"/>
              <a:ext cx="2675243" cy="2574037"/>
              <a:chOff x="7340931" y="2022667"/>
              <a:chExt cx="950049" cy="914075"/>
            </a:xfrm>
          </p:grpSpPr>
          <p:sp>
            <p:nvSpPr>
              <p:cNvPr id="18" name="Google Shape;1343;p64">
                <a:extLst>
                  <a:ext uri="{FF2B5EF4-FFF2-40B4-BE49-F238E27FC236}">
                    <a16:creationId xmlns:a16="http://schemas.microsoft.com/office/drawing/2014/main" id="{E91C22FC-E916-7918-92D7-8A1C00B6C333}"/>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9" name="Google Shape;1344;p64">
                <a:extLst>
                  <a:ext uri="{FF2B5EF4-FFF2-40B4-BE49-F238E27FC236}">
                    <a16:creationId xmlns:a16="http://schemas.microsoft.com/office/drawing/2014/main" id="{F2522D66-A846-1C74-4AB8-CB2D26E60B1A}"/>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0" name="Google Shape;1346;p64">
                <a:extLst>
                  <a:ext uri="{FF2B5EF4-FFF2-40B4-BE49-F238E27FC236}">
                    <a16:creationId xmlns:a16="http://schemas.microsoft.com/office/drawing/2014/main" id="{FCAFF207-FEC1-673B-EED7-A322B317503D}"/>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4" name="Google Shape;1347;p64">
              <a:extLst>
                <a:ext uri="{FF2B5EF4-FFF2-40B4-BE49-F238E27FC236}">
                  <a16:creationId xmlns:a16="http://schemas.microsoft.com/office/drawing/2014/main" id="{670C44D6-E57C-8E5F-0476-C69E51F03F59}"/>
                </a:ext>
              </a:extLst>
            </p:cNvPr>
            <p:cNvSpPr txBox="1"/>
            <p:nvPr/>
          </p:nvSpPr>
          <p:spPr>
            <a:xfrm flipH="1">
              <a:off x="4502234" y="1329357"/>
              <a:ext cx="4790373"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HK" sz="1400" b="1">
                  <a:solidFill>
                    <a:schemeClr val="accent6"/>
                  </a:solidFill>
                  <a:latin typeface="Zen Dots"/>
                  <a:ea typeface="Zen Dots"/>
                  <a:cs typeface="Zen Dots"/>
                  <a:sym typeface="Zen Dots"/>
                </a:rPr>
                <a:t>Random Feature Selection</a:t>
              </a:r>
            </a:p>
          </p:txBody>
        </p:sp>
        <p:sp>
          <p:nvSpPr>
            <p:cNvPr id="6" name="Google Shape;1348;p64">
              <a:extLst>
                <a:ext uri="{FF2B5EF4-FFF2-40B4-BE49-F238E27FC236}">
                  <a16:creationId xmlns:a16="http://schemas.microsoft.com/office/drawing/2014/main" id="{F57CAD24-5CB4-017B-4E53-368DDEE5FFCB}"/>
                </a:ext>
              </a:extLst>
            </p:cNvPr>
            <p:cNvSpPr txBox="1"/>
            <p:nvPr/>
          </p:nvSpPr>
          <p:spPr>
            <a:xfrm flipH="1">
              <a:off x="4502237" y="3094706"/>
              <a:ext cx="4909264" cy="335329"/>
            </a:xfrm>
            <a:prstGeom prst="rect">
              <a:avLst/>
            </a:prstGeom>
            <a:noFill/>
            <a:ln>
              <a:noFill/>
            </a:ln>
          </p:spPr>
          <p:txBody>
            <a:bodyPr spcFirstLastPara="1" wrap="square" lIns="91425" tIns="91425" rIns="91425" bIns="91425" anchor="b" anchorCtr="0">
              <a:noAutofit/>
            </a:bodyPr>
            <a:lstStyle/>
            <a:p>
              <a:r>
                <a:rPr lang="en" b="1">
                  <a:solidFill>
                    <a:schemeClr val="accent6"/>
                  </a:solidFill>
                  <a:latin typeface="Zen Dots"/>
                  <a:sym typeface="Zen Dots"/>
                </a:rPr>
                <a:t>Decision Tree</a:t>
              </a:r>
              <a:endParaRPr lang="en-US" sz="1100">
                <a:solidFill>
                  <a:schemeClr val="accent6"/>
                </a:solidFill>
                <a:latin typeface="Zen Dots"/>
              </a:endParaRPr>
            </a:p>
          </p:txBody>
        </p:sp>
        <p:sp>
          <p:nvSpPr>
            <p:cNvPr id="7" name="Google Shape;1349;p64">
              <a:extLst>
                <a:ext uri="{FF2B5EF4-FFF2-40B4-BE49-F238E27FC236}">
                  <a16:creationId xmlns:a16="http://schemas.microsoft.com/office/drawing/2014/main" id="{266BC71B-F575-CA11-3C2A-484BFC897691}"/>
                </a:ext>
              </a:extLst>
            </p:cNvPr>
            <p:cNvSpPr txBox="1"/>
            <p:nvPr/>
          </p:nvSpPr>
          <p:spPr>
            <a:xfrm flipH="1">
              <a:off x="4502263" y="2212031"/>
              <a:ext cx="6189418" cy="43447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zh-HK" sz="1400" b="1">
                  <a:solidFill>
                    <a:schemeClr val="accent6"/>
                  </a:solidFill>
                  <a:latin typeface="Zen Dots"/>
                  <a:ea typeface="Zen Dots"/>
                  <a:cs typeface="Zen Dots"/>
                  <a:sym typeface="Zen Dots"/>
                </a:rPr>
                <a:t>Bagging</a:t>
              </a:r>
            </a:p>
          </p:txBody>
        </p:sp>
        <p:sp>
          <p:nvSpPr>
            <p:cNvPr id="8" name="Google Shape;1356;p64">
              <a:extLst>
                <a:ext uri="{FF2B5EF4-FFF2-40B4-BE49-F238E27FC236}">
                  <a16:creationId xmlns:a16="http://schemas.microsoft.com/office/drawing/2014/main" id="{FA3244A2-79AB-5AAD-D153-4E56D375ED06}"/>
                </a:ext>
              </a:extLst>
            </p:cNvPr>
            <p:cNvSpPr/>
            <p:nvPr/>
          </p:nvSpPr>
          <p:spPr>
            <a:xfrm>
              <a:off x="2384210" y="334060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9" name="Google Shape;1357;p64">
              <a:extLst>
                <a:ext uri="{FF2B5EF4-FFF2-40B4-BE49-F238E27FC236}">
                  <a16:creationId xmlns:a16="http://schemas.microsoft.com/office/drawing/2014/main" id="{5E14A511-7E4B-B6E3-6D4D-F17725B2C860}"/>
                </a:ext>
              </a:extLst>
            </p:cNvPr>
            <p:cNvSpPr/>
            <p:nvPr/>
          </p:nvSpPr>
          <p:spPr>
            <a:xfrm>
              <a:off x="2384210" y="2613775"/>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sp>
          <p:nvSpPr>
            <p:cNvPr id="10" name="Google Shape;1358;p64">
              <a:extLst>
                <a:ext uri="{FF2B5EF4-FFF2-40B4-BE49-F238E27FC236}">
                  <a16:creationId xmlns:a16="http://schemas.microsoft.com/office/drawing/2014/main" id="{250AAB8D-9544-7A4B-0EC7-D059A46B2A6D}"/>
                </a:ext>
              </a:extLst>
            </p:cNvPr>
            <p:cNvSpPr/>
            <p:nvPr/>
          </p:nvSpPr>
          <p:spPr>
            <a:xfrm>
              <a:off x="2384210" y="1793518"/>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solidFill>
                <a:latin typeface="Roboto"/>
                <a:ea typeface="Roboto"/>
                <a:cs typeface="Roboto"/>
                <a:sym typeface="Roboto"/>
              </a:endParaRPr>
            </a:p>
          </p:txBody>
        </p:sp>
        <p:cxnSp>
          <p:nvCxnSpPr>
            <p:cNvPr id="12" name="Google Shape;1359;p64">
              <a:extLst>
                <a:ext uri="{FF2B5EF4-FFF2-40B4-BE49-F238E27FC236}">
                  <a16:creationId xmlns:a16="http://schemas.microsoft.com/office/drawing/2014/main" id="{D6ED5D2F-2727-24A3-1A4E-C273CC17B3C8}"/>
                </a:ext>
              </a:extLst>
            </p:cNvPr>
            <p:cNvCxnSpPr>
              <a:cxnSpLocks/>
              <a:endCxn id="4" idx="3"/>
            </p:cNvCxnSpPr>
            <p:nvPr/>
          </p:nvCxnSpPr>
          <p:spPr>
            <a:xfrm flipV="1">
              <a:off x="2578936" y="1521807"/>
              <a:ext cx="1923298" cy="36899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1360;p64">
              <a:extLst>
                <a:ext uri="{FF2B5EF4-FFF2-40B4-BE49-F238E27FC236}">
                  <a16:creationId xmlns:a16="http://schemas.microsoft.com/office/drawing/2014/main" id="{E99A36E3-8622-2FFB-FC5D-5EF679C1F22C}"/>
                </a:ext>
              </a:extLst>
            </p:cNvPr>
            <p:cNvCxnSpPr>
              <a:endCxn id="7" idx="3"/>
            </p:cNvCxnSpPr>
            <p:nvPr/>
          </p:nvCxnSpPr>
          <p:spPr>
            <a:xfrm flipV="1">
              <a:off x="2578963" y="2429267"/>
              <a:ext cx="1923300" cy="28181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 name="Google Shape;1361;p64">
              <a:extLst>
                <a:ext uri="{FF2B5EF4-FFF2-40B4-BE49-F238E27FC236}">
                  <a16:creationId xmlns:a16="http://schemas.microsoft.com/office/drawing/2014/main" id="{39EE0031-E593-8CCD-304F-4A2FB35EE19E}"/>
                </a:ext>
              </a:extLst>
            </p:cNvPr>
            <p:cNvCxnSpPr>
              <a:stCxn id="8" idx="6"/>
              <a:endCxn id="6" idx="3"/>
            </p:cNvCxnSpPr>
            <p:nvPr/>
          </p:nvCxnSpPr>
          <p:spPr>
            <a:xfrm flipV="1">
              <a:off x="2578910" y="3262371"/>
              <a:ext cx="1923327" cy="175580"/>
            </a:xfrm>
            <a:prstGeom prst="bentConnector3">
              <a:avLst>
                <a:gd name="adj1" fmla="val 50000"/>
              </a:avLst>
            </a:prstGeom>
            <a:noFill/>
            <a:ln w="9525" cap="flat" cmpd="sng">
              <a:solidFill>
                <a:schemeClr val="dk2"/>
              </a:solidFill>
              <a:prstDash val="solid"/>
              <a:round/>
              <a:headEnd type="none" w="med" len="med"/>
              <a:tailEnd type="none" w="med" len="med"/>
            </a:ln>
          </p:spPr>
        </p:cxnSp>
      </p:grpSp>
      <p:sp>
        <p:nvSpPr>
          <p:cNvPr id="23" name="文字方塊 22">
            <a:extLst>
              <a:ext uri="{FF2B5EF4-FFF2-40B4-BE49-F238E27FC236}">
                <a16:creationId xmlns:a16="http://schemas.microsoft.com/office/drawing/2014/main" id="{BA2DE737-D682-A058-6092-7F40C69C5788}"/>
              </a:ext>
            </a:extLst>
          </p:cNvPr>
          <p:cNvSpPr txBox="1"/>
          <p:nvPr/>
        </p:nvSpPr>
        <p:spPr>
          <a:xfrm>
            <a:off x="4795946" y="1397958"/>
            <a:ext cx="4742916" cy="307777"/>
          </a:xfrm>
          <a:prstGeom prst="rect">
            <a:avLst/>
          </a:prstGeom>
          <a:noFill/>
        </p:spPr>
        <p:txBody>
          <a:bodyPr wrap="square">
            <a:spAutoFit/>
          </a:bodyPr>
          <a:lstStyle/>
          <a:p>
            <a:pPr marL="0" lvl="0" indent="0" algn="l" rtl="0">
              <a:spcBef>
                <a:spcPts val="0"/>
              </a:spcBef>
              <a:spcAft>
                <a:spcPts val="0"/>
              </a:spcAft>
              <a:buNone/>
            </a:pPr>
            <a:r>
              <a:rPr lang="en-US" altLang="zh-HK">
                <a:solidFill>
                  <a:schemeClr val="accent6"/>
                </a:solidFill>
                <a:latin typeface="Roboto"/>
                <a:ea typeface="Roboto"/>
                <a:cs typeface="Roboto"/>
                <a:sym typeface="Roboto"/>
              </a:rPr>
              <a:t>Draw random subsets of features</a:t>
            </a:r>
          </a:p>
        </p:txBody>
      </p:sp>
      <p:sp>
        <p:nvSpPr>
          <p:cNvPr id="41" name="文字方塊 40">
            <a:extLst>
              <a:ext uri="{FF2B5EF4-FFF2-40B4-BE49-F238E27FC236}">
                <a16:creationId xmlns:a16="http://schemas.microsoft.com/office/drawing/2014/main" id="{7C3C71F5-335A-0D70-0866-563CBAA61047}"/>
              </a:ext>
            </a:extLst>
          </p:cNvPr>
          <p:cNvSpPr txBox="1"/>
          <p:nvPr/>
        </p:nvSpPr>
        <p:spPr>
          <a:xfrm>
            <a:off x="4794361" y="2089330"/>
            <a:ext cx="5033596" cy="307777"/>
          </a:xfrm>
          <a:prstGeom prst="rect">
            <a:avLst/>
          </a:prstGeom>
          <a:noFill/>
        </p:spPr>
        <p:txBody>
          <a:bodyPr wrap="square">
            <a:spAutoFit/>
          </a:bodyPr>
          <a:lstStyle/>
          <a:p>
            <a:pPr marL="0" lvl="0" indent="0" algn="l" rtl="0">
              <a:spcBef>
                <a:spcPts val="0"/>
              </a:spcBef>
              <a:spcAft>
                <a:spcPts val="0"/>
              </a:spcAft>
              <a:buNone/>
            </a:pPr>
            <a:r>
              <a:rPr lang="en-US" altLang="zh-HK">
                <a:solidFill>
                  <a:schemeClr val="accent6"/>
                </a:solidFill>
                <a:latin typeface="Roboto"/>
                <a:ea typeface="Roboto"/>
                <a:cs typeface="Roboto"/>
                <a:sym typeface="Roboto"/>
              </a:rPr>
              <a:t>Decision Tree with bootstrap samples</a:t>
            </a:r>
          </a:p>
        </p:txBody>
      </p:sp>
    </p:spTree>
    <p:extLst>
      <p:ext uri="{BB962C8B-B14F-4D97-AF65-F5344CB8AC3E}">
        <p14:creationId xmlns:p14="http://schemas.microsoft.com/office/powerpoint/2010/main" val="1329293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4-1. Result without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3556508" y="2774594"/>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Zen Dots"/>
                <a:ea typeface="Zen Dots"/>
                <a:cs typeface="Zen Dots"/>
                <a:sym typeface="Zen Dots"/>
              </a:rPr>
              <a:t>Recall</a:t>
            </a:r>
            <a:endParaRPr sz="1800" b="1">
              <a:solidFill>
                <a:schemeClr val="accent1"/>
              </a:solidFill>
              <a:latin typeface="Zen Dots"/>
              <a:ea typeface="Zen Dots"/>
              <a:cs typeface="Zen Dots"/>
              <a:sym typeface="Zen Dots"/>
            </a:endParaRPr>
          </a:p>
        </p:txBody>
      </p:sp>
      <p:sp>
        <p:nvSpPr>
          <p:cNvPr id="56" name="Google Shape;1325;p63">
            <a:extLst>
              <a:ext uri="{FF2B5EF4-FFF2-40B4-BE49-F238E27FC236}">
                <a16:creationId xmlns:a16="http://schemas.microsoft.com/office/drawing/2014/main" id="{D3C2CF80-1E0B-E16D-C34F-04DE97F4C72D}"/>
              </a:ext>
            </a:extLst>
          </p:cNvPr>
          <p:cNvSpPr txBox="1"/>
          <p:nvPr/>
        </p:nvSpPr>
        <p:spPr>
          <a:xfrm>
            <a:off x="5193957" y="2863470"/>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Roboto"/>
                <a:ea typeface="Roboto"/>
                <a:cs typeface="Roboto"/>
                <a:sym typeface="Roboto"/>
              </a:rPr>
              <a:t>0.7196</a:t>
            </a:r>
            <a:endParaRPr>
              <a:solidFill>
                <a:schemeClr val="accent1"/>
              </a:solidFill>
              <a:latin typeface="Roboto"/>
              <a:ea typeface="Roboto"/>
              <a:cs typeface="Roboto"/>
              <a:sym typeface="Roboto"/>
            </a:endParaRP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3539526" y="2015548"/>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Zen Dots"/>
                <a:ea typeface="Zen Dots"/>
                <a:cs typeface="Zen Dots"/>
                <a:sym typeface="Zen Dots"/>
              </a:rPr>
              <a:t>Precision</a:t>
            </a:r>
            <a:endParaRPr sz="1800" b="1">
              <a:solidFill>
                <a:schemeClr val="accent2"/>
              </a:solidFill>
              <a:latin typeface="Zen Dots"/>
              <a:ea typeface="Zen Dots"/>
              <a:cs typeface="Zen Dots"/>
              <a:sym typeface="Zen Dots"/>
            </a:endParaRPr>
          </a:p>
        </p:txBody>
      </p:sp>
      <p:sp>
        <p:nvSpPr>
          <p:cNvPr id="58" name="Google Shape;1327;p63">
            <a:extLst>
              <a:ext uri="{FF2B5EF4-FFF2-40B4-BE49-F238E27FC236}">
                <a16:creationId xmlns:a16="http://schemas.microsoft.com/office/drawing/2014/main" id="{FED594B1-A494-823A-E012-36E63085E8B0}"/>
              </a:ext>
            </a:extLst>
          </p:cNvPr>
          <p:cNvSpPr txBox="1"/>
          <p:nvPr/>
        </p:nvSpPr>
        <p:spPr>
          <a:xfrm>
            <a:off x="5177067" y="1345378"/>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tx2"/>
                </a:solidFill>
                <a:latin typeface="Roboto"/>
                <a:ea typeface="Roboto"/>
                <a:cs typeface="Roboto"/>
                <a:sym typeface="Roboto"/>
              </a:rPr>
              <a:t>0.8378</a:t>
            </a:r>
            <a:endParaRPr>
              <a:solidFill>
                <a:schemeClr val="tx2"/>
              </a:solidFill>
              <a:latin typeface="Roboto"/>
              <a:ea typeface="Roboto"/>
              <a:cs typeface="Roboto"/>
              <a:sym typeface="Roboto"/>
            </a:endParaRPr>
          </a:p>
        </p:txBody>
      </p:sp>
      <p:sp>
        <p:nvSpPr>
          <p:cNvPr id="59" name="Google Shape;1328;p63">
            <a:extLst>
              <a:ext uri="{FF2B5EF4-FFF2-40B4-BE49-F238E27FC236}">
                <a16:creationId xmlns:a16="http://schemas.microsoft.com/office/drawing/2014/main" id="{28AE354F-C685-95AE-C7D5-B11251025998}"/>
              </a:ext>
            </a:extLst>
          </p:cNvPr>
          <p:cNvSpPr txBox="1"/>
          <p:nvPr/>
        </p:nvSpPr>
        <p:spPr>
          <a:xfrm>
            <a:off x="5177067" y="2104424"/>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latin typeface="Roboto"/>
                <a:ea typeface="Roboto"/>
                <a:cs typeface="Roboto"/>
                <a:sym typeface="Roboto"/>
              </a:rPr>
              <a:t>0.7911</a:t>
            </a:r>
            <a:endParaRPr>
              <a:solidFill>
                <a:schemeClr val="accent2"/>
              </a:solidFill>
              <a:latin typeface="Roboto"/>
              <a:ea typeface="Roboto"/>
              <a:cs typeface="Roboto"/>
              <a:sym typeface="Roboto"/>
            </a:endParaRP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3556508" y="3533640"/>
            <a:ext cx="1851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Zen Dots"/>
                <a:ea typeface="Zen Dots"/>
                <a:cs typeface="Zen Dots"/>
                <a:sym typeface="Zen Dots"/>
              </a:rPr>
              <a:t>F1_score </a:t>
            </a:r>
            <a:endParaRPr sz="1800" b="1">
              <a:solidFill>
                <a:schemeClr val="accent3"/>
              </a:solidFill>
              <a:latin typeface="Zen Dots"/>
              <a:ea typeface="Zen Dots"/>
              <a:cs typeface="Zen Dots"/>
              <a:sym typeface="Zen Dots"/>
            </a:endParaRPr>
          </a:p>
        </p:txBody>
      </p:sp>
      <p:sp>
        <p:nvSpPr>
          <p:cNvPr id="61" name="Google Shape;1330;p63">
            <a:extLst>
              <a:ext uri="{FF2B5EF4-FFF2-40B4-BE49-F238E27FC236}">
                <a16:creationId xmlns:a16="http://schemas.microsoft.com/office/drawing/2014/main" id="{2FDD39FA-8618-6C36-1A5F-93B137240670}"/>
              </a:ext>
            </a:extLst>
          </p:cNvPr>
          <p:cNvSpPr txBox="1"/>
          <p:nvPr/>
        </p:nvSpPr>
        <p:spPr>
          <a:xfrm>
            <a:off x="5193957" y="3622516"/>
            <a:ext cx="997172"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Roboto"/>
                <a:ea typeface="Roboto"/>
                <a:cs typeface="Roboto"/>
                <a:sym typeface="Roboto"/>
              </a:rPr>
              <a:t>0.7537</a:t>
            </a:r>
            <a:endParaRPr>
              <a:solidFill>
                <a:schemeClr val="accent3"/>
              </a:solidFill>
              <a:latin typeface="Roboto"/>
              <a:ea typeface="Roboto"/>
              <a:cs typeface="Roboto"/>
              <a:sym typeface="Roboto"/>
            </a:endParaRP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3539526" y="1256502"/>
            <a:ext cx="1516037"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Zen Dots"/>
                <a:ea typeface="Zen Dots"/>
                <a:cs typeface="Zen Dots"/>
                <a:sym typeface="Zen Dots"/>
              </a:rPr>
              <a:t>Accuracy</a:t>
            </a:r>
            <a:endParaRPr sz="1800" b="1">
              <a:solidFill>
                <a:schemeClr val="tx2"/>
              </a:solidFill>
              <a:latin typeface="Zen Dots"/>
              <a:ea typeface="Zen Dots"/>
              <a:cs typeface="Zen Dots"/>
              <a:sym typeface="Zen Dots"/>
            </a:endParaRPr>
          </a:p>
        </p:txBody>
      </p:sp>
      <p:sp>
        <p:nvSpPr>
          <p:cNvPr id="63" name="Google Shape;1332;p63">
            <a:extLst>
              <a:ext uri="{FF2B5EF4-FFF2-40B4-BE49-F238E27FC236}">
                <a16:creationId xmlns:a16="http://schemas.microsoft.com/office/drawing/2014/main" id="{0617EDD8-361D-5647-1723-DF78778B15F0}"/>
              </a:ext>
            </a:extLst>
          </p:cNvPr>
          <p:cNvSpPr/>
          <p:nvPr/>
        </p:nvSpPr>
        <p:spPr>
          <a:xfrm>
            <a:off x="3223323" y="1471190"/>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3223323" y="2989282"/>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3223323" y="2216661"/>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3223323" y="3734753"/>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extLst>
      <p:ext uri="{BB962C8B-B14F-4D97-AF65-F5344CB8AC3E}">
        <p14:creationId xmlns:p14="http://schemas.microsoft.com/office/powerpoint/2010/main" val="3720023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125221" y="433376"/>
            <a:ext cx="93944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4-2. Random Forest with hyperparameter tuning</a:t>
            </a:r>
            <a:br>
              <a:rPr lang="en-US" altLang="zh-HK" sz="2400"/>
            </a:br>
            <a:endParaRPr lang="en-US" altLang="zh-HK" sz="2400"/>
          </a:p>
        </p:txBody>
      </p:sp>
      <p:graphicFrame>
        <p:nvGraphicFramePr>
          <p:cNvPr id="3" name="表格 2">
            <a:extLst>
              <a:ext uri="{FF2B5EF4-FFF2-40B4-BE49-F238E27FC236}">
                <a16:creationId xmlns:a16="http://schemas.microsoft.com/office/drawing/2014/main" id="{728C7D05-C5BA-FCBF-CD1F-C275E0DC2C4F}"/>
              </a:ext>
            </a:extLst>
          </p:cNvPr>
          <p:cNvGraphicFramePr>
            <a:graphicFrameLocks noGrp="1"/>
          </p:cNvGraphicFramePr>
          <p:nvPr>
            <p:extLst>
              <p:ext uri="{D42A27DB-BD31-4B8C-83A1-F6EECF244321}">
                <p14:modId xmlns:p14="http://schemas.microsoft.com/office/powerpoint/2010/main" val="1897064361"/>
              </p:ext>
            </p:extLst>
          </p:nvPr>
        </p:nvGraphicFramePr>
        <p:xfrm>
          <a:off x="1511999" y="1464832"/>
          <a:ext cx="6120001" cy="1584960"/>
        </p:xfrm>
        <a:graphic>
          <a:graphicData uri="http://schemas.openxmlformats.org/drawingml/2006/table">
            <a:tbl>
              <a:tblPr/>
              <a:tblGrid>
                <a:gridCol w="2104090">
                  <a:extLst>
                    <a:ext uri="{9D8B030D-6E8A-4147-A177-3AD203B41FA5}">
                      <a16:colId xmlns:a16="http://schemas.microsoft.com/office/drawing/2014/main" val="3348585053"/>
                    </a:ext>
                  </a:extLst>
                </a:gridCol>
                <a:gridCol w="1338637">
                  <a:extLst>
                    <a:ext uri="{9D8B030D-6E8A-4147-A177-3AD203B41FA5}">
                      <a16:colId xmlns:a16="http://schemas.microsoft.com/office/drawing/2014/main" val="825387292"/>
                    </a:ext>
                  </a:extLst>
                </a:gridCol>
                <a:gridCol w="1338637">
                  <a:extLst>
                    <a:ext uri="{9D8B030D-6E8A-4147-A177-3AD203B41FA5}">
                      <a16:colId xmlns:a16="http://schemas.microsoft.com/office/drawing/2014/main" val="2108989498"/>
                    </a:ext>
                  </a:extLst>
                </a:gridCol>
                <a:gridCol w="1338637">
                  <a:extLst>
                    <a:ext uri="{9D8B030D-6E8A-4147-A177-3AD203B41FA5}">
                      <a16:colId xmlns:a16="http://schemas.microsoft.com/office/drawing/2014/main" val="3026463735"/>
                    </a:ext>
                  </a:extLst>
                </a:gridCol>
              </a:tblGrid>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max_depth</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762279462"/>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min_samples_leaf</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3</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172258875"/>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min_samples_split</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3</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4</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5</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667689427"/>
                  </a:ext>
                </a:extLst>
              </a:tr>
              <a:tr h="387000">
                <a:tc>
                  <a:txBody>
                    <a:bodyPr/>
                    <a:lstStyle/>
                    <a:p>
                      <a:pPr marL="0" marR="0" indent="0" algn="ctr" rtl="0" fontAlgn="ctr">
                        <a:spcBef>
                          <a:spcPts val="0"/>
                        </a:spcBef>
                        <a:spcAft>
                          <a:spcPts val="0"/>
                        </a:spcAft>
                      </a:pPr>
                      <a:r>
                        <a:rPr lang="en-US" sz="1400" b="1" i="0" u="none" strike="noStrike" err="1">
                          <a:solidFill>
                            <a:schemeClr val="accent6"/>
                          </a:solidFill>
                          <a:effectLst/>
                          <a:latin typeface="Zen Dots" panose="02020500000000000000" charset="0"/>
                          <a:ea typeface="Zen Dots" panose="02020500000000000000" charset="0"/>
                          <a:cs typeface="Zen Dots" panose="02020500000000000000" charset="0"/>
                        </a:rPr>
                        <a:t>n_estimators</a:t>
                      </a:r>
                      <a:endParaRPr lang="en-US" altLang="zh-HK" sz="1400" b="0" i="0" u="none" strike="noStrike">
                        <a:solidFill>
                          <a:schemeClr val="accent6"/>
                        </a:solidFill>
                        <a:effectLst/>
                        <a:latin typeface="Arial" panose="020B060402020202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B2FB"/>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1000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1500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indent="0" algn="ctr" rtl="0" fontAlgn="ctr">
                        <a:spcBef>
                          <a:spcPts val="0"/>
                        </a:spcBef>
                        <a:spcAft>
                          <a:spcPts val="0"/>
                        </a:spcAft>
                      </a:pPr>
                      <a:r>
                        <a:rPr lang="en-US" altLang="zh-HK" sz="1400" b="0" i="0" u="none" strike="noStrike">
                          <a:solidFill>
                            <a:schemeClr val="bg1"/>
                          </a:solidFill>
                          <a:effectLst/>
                          <a:latin typeface="Arial"/>
                        </a:rPr>
                        <a:t>2000</a:t>
                      </a:r>
                      <a:endParaRPr lang="zh-HK" altLang="en-US" sz="1400" b="0" i="0" u="none" strike="noStrike">
                        <a:solidFill>
                          <a:schemeClr val="bg1"/>
                        </a:solidFill>
                        <a:effectLst/>
                        <a:latin typeface="Arial"/>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739921054"/>
                  </a:ext>
                </a:extLst>
              </a:tr>
            </a:tbl>
          </a:graphicData>
        </a:graphic>
      </p:graphicFrame>
      <p:sp>
        <p:nvSpPr>
          <p:cNvPr id="4" name="Google Shape;1331;p63">
            <a:extLst>
              <a:ext uri="{FF2B5EF4-FFF2-40B4-BE49-F238E27FC236}">
                <a16:creationId xmlns:a16="http://schemas.microsoft.com/office/drawing/2014/main" id="{050C636F-D10B-2C08-1664-956A7F4E4C37}"/>
              </a:ext>
            </a:extLst>
          </p:cNvPr>
          <p:cNvSpPr txBox="1"/>
          <p:nvPr/>
        </p:nvSpPr>
        <p:spPr>
          <a:xfrm>
            <a:off x="2756179" y="937132"/>
            <a:ext cx="3631638"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GridSearchCV parameters</a:t>
            </a:r>
          </a:p>
        </p:txBody>
      </p:sp>
      <p:sp>
        <p:nvSpPr>
          <p:cNvPr id="7" name="Google Shape;1331;p63">
            <a:extLst>
              <a:ext uri="{FF2B5EF4-FFF2-40B4-BE49-F238E27FC236}">
                <a16:creationId xmlns:a16="http://schemas.microsoft.com/office/drawing/2014/main" id="{E46FDA88-6658-A23B-1381-60DE512A3110}"/>
              </a:ext>
            </a:extLst>
          </p:cNvPr>
          <p:cNvSpPr txBox="1"/>
          <p:nvPr/>
        </p:nvSpPr>
        <p:spPr>
          <a:xfrm>
            <a:off x="2828314" y="3139244"/>
            <a:ext cx="3487368" cy="42923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Parameters (after tuning) </a:t>
            </a:r>
          </a:p>
        </p:txBody>
      </p:sp>
      <p:sp>
        <p:nvSpPr>
          <p:cNvPr id="8" name="Google Shape;1352;p64">
            <a:extLst>
              <a:ext uri="{FF2B5EF4-FFF2-40B4-BE49-F238E27FC236}">
                <a16:creationId xmlns:a16="http://schemas.microsoft.com/office/drawing/2014/main" id="{B1992773-D6D1-B7F3-003F-F8328FDBC137}"/>
              </a:ext>
            </a:extLst>
          </p:cNvPr>
          <p:cNvSpPr txBox="1"/>
          <p:nvPr/>
        </p:nvSpPr>
        <p:spPr>
          <a:xfrm flipH="1">
            <a:off x="2756174" y="3508548"/>
            <a:ext cx="3345713" cy="1201575"/>
          </a:xfrm>
          <a:prstGeom prst="rect">
            <a:avLst/>
          </a:prstGeom>
          <a:solidFill>
            <a:schemeClr val="accent2">
              <a:lumMod val="50000"/>
            </a:schemeClr>
          </a:solidFill>
          <a:ln>
            <a:noFill/>
          </a:ln>
        </p:spPr>
        <p:txBody>
          <a:bodyPr spcFirstLastPara="1" wrap="square" lIns="91425" tIns="91425" rIns="91425" bIns="91425" anchor="t" anchorCtr="0">
            <a:noAutofit/>
          </a:bodyPr>
          <a:lstStyle/>
          <a:p>
            <a:pPr marL="0" marR="0" indent="0" algn="ctr" rtl="0" fontAlgn="ctr">
              <a:spcBef>
                <a:spcPts val="0"/>
              </a:spcBef>
              <a:spcAft>
                <a:spcPts val="0"/>
              </a:spcAft>
            </a:pPr>
            <a:r>
              <a:rPr lang="en-US" altLang="zh-HK" sz="1600" b="1" i="0" u="none" strike="noStrike" err="1">
                <a:solidFill>
                  <a:schemeClr val="accent6"/>
                </a:solidFill>
                <a:effectLst/>
                <a:latin typeface="Times New Roman" panose="02020603050405020304" pitchFamily="18" charset="0"/>
                <a:ea typeface="Zen Dots" panose="02020500000000000000" charset="0"/>
                <a:cs typeface="Times New Roman" panose="02020603050405020304" pitchFamily="18" charset="0"/>
              </a:rPr>
              <a:t>max_depth</a:t>
            </a:r>
            <a:r>
              <a:rPr lang="en-US" altLang="zh-HK" sz="1600" b="1" i="0" u="none" strike="noStrike">
                <a:solidFill>
                  <a:schemeClr val="accent6"/>
                </a:solidFill>
                <a:effectLst/>
                <a:latin typeface="Times New Roman" panose="02020603050405020304" pitchFamily="18" charset="0"/>
                <a:ea typeface="Zen Dots" panose="02020500000000000000" charset="0"/>
                <a:cs typeface="Times New Roman" panose="02020603050405020304" pitchFamily="18" charset="0"/>
              </a:rPr>
              <a:t>: 10</a:t>
            </a:r>
          </a:p>
          <a:p>
            <a:pPr algn="ctr" fontAlgn="ctr"/>
            <a:r>
              <a:rPr lang="en-US" altLang="zh-HK" sz="1600" b="1" i="0" u="none" strike="noStrike" err="1">
                <a:solidFill>
                  <a:schemeClr val="accent6"/>
                </a:solidFill>
                <a:effectLst/>
                <a:latin typeface="Times New Roman" panose="02020603050405020304" pitchFamily="18" charset="0"/>
                <a:ea typeface="Zen Dots" panose="02020500000000000000" charset="0"/>
                <a:cs typeface="Times New Roman" panose="02020603050405020304" pitchFamily="18" charset="0"/>
              </a:rPr>
              <a:t>min_samples_leaf</a:t>
            </a:r>
            <a:r>
              <a:rPr lang="en-US" altLang="zh-HK" sz="1600" b="1" i="0" u="none" strike="noStrike">
                <a:solidFill>
                  <a:schemeClr val="accent6"/>
                </a:solidFill>
                <a:effectLst/>
                <a:latin typeface="Times New Roman" panose="02020603050405020304" pitchFamily="18" charset="0"/>
                <a:ea typeface="Zen Dots" panose="02020500000000000000" charset="0"/>
                <a:cs typeface="Times New Roman" panose="02020603050405020304" pitchFamily="18" charset="0"/>
              </a:rPr>
              <a:t>: 3</a:t>
            </a:r>
            <a:endParaRPr lang="en-US" altLang="zh-HK" sz="1600" b="0" i="0" u="none" strike="noStrike">
              <a:solidFill>
                <a:schemeClr val="accent6"/>
              </a:solidFill>
              <a:effectLst/>
              <a:latin typeface="Times New Roman" panose="02020603050405020304" pitchFamily="18" charset="0"/>
              <a:cs typeface="Times New Roman" panose="02020603050405020304" pitchFamily="18" charset="0"/>
            </a:endParaRPr>
          </a:p>
          <a:p>
            <a:pPr algn="ctr" fontAlgn="ctr"/>
            <a:r>
              <a:rPr lang="en-US" altLang="zh-HK" sz="1600" b="1" i="0" u="none" strike="noStrike" err="1">
                <a:solidFill>
                  <a:schemeClr val="accent6"/>
                </a:solidFill>
                <a:effectLst/>
                <a:latin typeface="Times New Roman" panose="02020603050405020304" pitchFamily="18" charset="0"/>
                <a:ea typeface="Zen Dots" panose="02020500000000000000" charset="0"/>
                <a:cs typeface="Times New Roman" panose="02020603050405020304" pitchFamily="18" charset="0"/>
              </a:rPr>
              <a:t>min_samples_split</a:t>
            </a:r>
            <a:r>
              <a:rPr lang="en-US" altLang="zh-HK" sz="1600" b="1" i="0" u="none" strike="noStrike">
                <a:solidFill>
                  <a:schemeClr val="accent6"/>
                </a:solidFill>
                <a:effectLst/>
                <a:latin typeface="Times New Roman" panose="02020603050405020304" pitchFamily="18" charset="0"/>
                <a:ea typeface="Zen Dots" panose="02020500000000000000" charset="0"/>
                <a:cs typeface="Times New Roman" panose="02020603050405020304" pitchFamily="18" charset="0"/>
              </a:rPr>
              <a:t>: 3</a:t>
            </a:r>
          </a:p>
          <a:p>
            <a:pPr algn="ctr" fontAlgn="ctr"/>
            <a:r>
              <a:rPr lang="en-US" altLang="zh-HK" sz="1600" b="1" i="0" u="none" strike="noStrike" err="1">
                <a:solidFill>
                  <a:schemeClr val="accent6"/>
                </a:solidFill>
                <a:effectLst/>
                <a:latin typeface="Times New Roman" panose="02020603050405020304" pitchFamily="18" charset="0"/>
                <a:ea typeface="Zen Dots" panose="02020500000000000000" charset="0"/>
                <a:cs typeface="Times New Roman" panose="02020603050405020304" pitchFamily="18" charset="0"/>
              </a:rPr>
              <a:t>n_estimators</a:t>
            </a:r>
            <a:r>
              <a:rPr lang="en-US" altLang="zh-HK" sz="1600" b="1" i="0" u="none" strike="noStrike">
                <a:solidFill>
                  <a:schemeClr val="accent6"/>
                </a:solidFill>
                <a:effectLst/>
                <a:latin typeface="Times New Roman" panose="02020603050405020304" pitchFamily="18" charset="0"/>
                <a:ea typeface="Zen Dots" panose="02020500000000000000" charset="0"/>
                <a:cs typeface="Times New Roman" panose="02020603050405020304" pitchFamily="18" charset="0"/>
              </a:rPr>
              <a:t>: 2000</a:t>
            </a:r>
            <a:endParaRPr lang="en-US" altLang="zh-HK" sz="1600" b="0" i="0" u="none" strike="noStrike">
              <a:solidFill>
                <a:schemeClr val="accent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93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grpSp>
        <p:nvGrpSpPr>
          <p:cNvPr id="1170" name="Google Shape;1170;p56"/>
          <p:cNvGrpSpPr/>
          <p:nvPr/>
        </p:nvGrpSpPr>
        <p:grpSpPr>
          <a:xfrm>
            <a:off x="6487898" y="3297050"/>
            <a:ext cx="2591320" cy="1696193"/>
            <a:chOff x="331763" y="414153"/>
            <a:chExt cx="6903246" cy="5019697"/>
          </a:xfrm>
        </p:grpSpPr>
        <p:sp>
          <p:nvSpPr>
            <p:cNvPr id="1171" name="Google Shape;1171;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5" name="Google Shape;1175;p56"/>
          <p:cNvPicPr preferRelativeResize="0"/>
          <p:nvPr/>
        </p:nvPicPr>
        <p:blipFill rotWithShape="1">
          <a:blip r:embed="rId3">
            <a:alphaModFix/>
          </a:blip>
          <a:srcRect l="3891" r="3882"/>
          <a:stretch/>
        </p:blipFill>
        <p:spPr>
          <a:xfrm>
            <a:off x="6548624" y="3399667"/>
            <a:ext cx="2438619" cy="1285527"/>
          </a:xfrm>
          <a:prstGeom prst="rect">
            <a:avLst/>
          </a:prstGeom>
          <a:noFill/>
          <a:ln>
            <a:noFill/>
          </a:ln>
        </p:spPr>
      </p:pic>
      <p:sp>
        <p:nvSpPr>
          <p:cNvPr id="1176" name="Google Shape;1176;p56"/>
          <p:cNvSpPr txBox="1">
            <a:spLocks noGrp="1"/>
          </p:cNvSpPr>
          <p:nvPr>
            <p:ph type="title"/>
          </p:nvPr>
        </p:nvSpPr>
        <p:spPr>
          <a:xfrm>
            <a:off x="2725607" y="296359"/>
            <a:ext cx="4072054" cy="619716"/>
          </a:xfrm>
          <a:prstGeom prst="rect">
            <a:avLst/>
          </a:prstGeom>
        </p:spPr>
        <p:txBody>
          <a:bodyPr spcFirstLastPara="1" wrap="square" lIns="91425" tIns="91425" rIns="91425" bIns="91425" anchor="b" anchorCtr="0">
            <a:noAutofit/>
          </a:bodyPr>
          <a:lstStyle/>
          <a:p>
            <a:r>
              <a:rPr lang="en"/>
              <a:t>Problem interest</a:t>
            </a:r>
            <a:endParaRPr lang="en-US"/>
          </a:p>
        </p:txBody>
      </p:sp>
      <p:sp>
        <p:nvSpPr>
          <p:cNvPr id="2" name="Rectangle: Rounded Corners 1">
            <a:extLst>
              <a:ext uri="{FF2B5EF4-FFF2-40B4-BE49-F238E27FC236}">
                <a16:creationId xmlns:a16="http://schemas.microsoft.com/office/drawing/2014/main" id="{54D2E669-CD95-965B-27B7-36AE304B96FB}"/>
              </a:ext>
            </a:extLst>
          </p:cNvPr>
          <p:cNvSpPr/>
          <p:nvPr/>
        </p:nvSpPr>
        <p:spPr>
          <a:xfrm>
            <a:off x="1350065" y="1648239"/>
            <a:ext cx="2145195" cy="521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cs typeface="Arial"/>
              </a:rPr>
              <a:t>1.?</a:t>
            </a:r>
            <a:endParaRPr lang="en-US" b="1">
              <a:solidFill>
                <a:srgbClr val="FF0000"/>
              </a:solidFill>
            </a:endParaRPr>
          </a:p>
        </p:txBody>
      </p:sp>
      <p:sp>
        <p:nvSpPr>
          <p:cNvPr id="3" name="Rectangle: Rounded Corners 2">
            <a:extLst>
              <a:ext uri="{FF2B5EF4-FFF2-40B4-BE49-F238E27FC236}">
                <a16:creationId xmlns:a16="http://schemas.microsoft.com/office/drawing/2014/main" id="{66C08BE6-F2CF-E0C0-F04C-EACE54B1FB8B}"/>
              </a:ext>
            </a:extLst>
          </p:cNvPr>
          <p:cNvSpPr/>
          <p:nvPr/>
        </p:nvSpPr>
        <p:spPr>
          <a:xfrm>
            <a:off x="1350064" y="2845076"/>
            <a:ext cx="2145195" cy="521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2.Effective</a:t>
            </a:r>
            <a:r>
              <a:rPr lang="en-US">
                <a:ea typeface="+mn-lt"/>
                <a:cs typeface="+mn-lt"/>
              </a:rPr>
              <a:t> talent retention approaches</a:t>
            </a:r>
            <a:endParaRPr lang="en-US"/>
          </a:p>
        </p:txBody>
      </p:sp>
      <p:sp>
        <p:nvSpPr>
          <p:cNvPr id="4" name="Rectangle: Rounded Corners 3">
            <a:extLst>
              <a:ext uri="{FF2B5EF4-FFF2-40B4-BE49-F238E27FC236}">
                <a16:creationId xmlns:a16="http://schemas.microsoft.com/office/drawing/2014/main" id="{4DCDD891-E566-97B5-1863-D6D219431FCA}"/>
              </a:ext>
            </a:extLst>
          </p:cNvPr>
          <p:cNvSpPr/>
          <p:nvPr/>
        </p:nvSpPr>
        <p:spPr>
          <a:xfrm>
            <a:off x="1350065" y="4269684"/>
            <a:ext cx="2145195" cy="521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3.Reduce the employee's loss rate</a:t>
            </a:r>
          </a:p>
        </p:txBody>
      </p:sp>
      <p:sp>
        <p:nvSpPr>
          <p:cNvPr id="7" name="TextBox 6">
            <a:extLst>
              <a:ext uri="{FF2B5EF4-FFF2-40B4-BE49-F238E27FC236}">
                <a16:creationId xmlns:a16="http://schemas.microsoft.com/office/drawing/2014/main" id="{36B7003C-136F-B743-5270-BB5CF0BEC9A3}"/>
              </a:ext>
            </a:extLst>
          </p:cNvPr>
          <p:cNvSpPr txBox="1"/>
          <p:nvPr/>
        </p:nvSpPr>
        <p:spPr>
          <a:xfrm>
            <a:off x="298173" y="940075"/>
            <a:ext cx="2451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tx1"/>
                </a:solidFill>
              </a:rPr>
              <a:t>Talent Attrition</a:t>
            </a:r>
          </a:p>
        </p:txBody>
      </p:sp>
      <p:sp>
        <p:nvSpPr>
          <p:cNvPr id="8" name="Arrow: Down 7">
            <a:extLst>
              <a:ext uri="{FF2B5EF4-FFF2-40B4-BE49-F238E27FC236}">
                <a16:creationId xmlns:a16="http://schemas.microsoft.com/office/drawing/2014/main" id="{E93418B6-566A-4CFA-D863-F49B51F70845}"/>
              </a:ext>
            </a:extLst>
          </p:cNvPr>
          <p:cNvSpPr/>
          <p:nvPr/>
        </p:nvSpPr>
        <p:spPr>
          <a:xfrm>
            <a:off x="2327412" y="2203174"/>
            <a:ext cx="215347" cy="3313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D915A05-6A1F-1A52-6146-5C6450E9C8B7}"/>
              </a:ext>
            </a:extLst>
          </p:cNvPr>
          <p:cNvSpPr/>
          <p:nvPr/>
        </p:nvSpPr>
        <p:spPr>
          <a:xfrm>
            <a:off x="2327411" y="3599244"/>
            <a:ext cx="215347" cy="3313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C8A9EF5-0D71-0824-332E-25A2E047D194}"/>
              </a:ext>
            </a:extLst>
          </p:cNvPr>
          <p:cNvSpPr txBox="1"/>
          <p:nvPr/>
        </p:nvSpPr>
        <p:spPr>
          <a:xfrm>
            <a:off x="935182" y="2478231"/>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FFFFFF"/>
                </a:solidFill>
              </a:rPr>
              <a:t> </a:t>
            </a:r>
            <a:r>
              <a:rPr lang="en-US" sz="1800">
                <a:solidFill>
                  <a:srgbClr val="FFFFFF"/>
                </a:solidFill>
              </a:rPr>
              <a:t>​</a:t>
            </a:r>
            <a:r>
              <a:rPr lang="en-US" sz="1000">
                <a:solidFill>
                  <a:srgbClr val="FFFFFF"/>
                </a:solidFill>
              </a:rPr>
              <a:t>Ott, D. L., Tolentino, J. L., &amp; </a:t>
            </a:r>
            <a:r>
              <a:rPr lang="en-US" sz="1000" err="1">
                <a:solidFill>
                  <a:srgbClr val="FFFFFF"/>
                </a:solidFill>
              </a:rPr>
              <a:t>Michailova</a:t>
            </a:r>
            <a:r>
              <a:rPr lang="en-US" sz="1000">
                <a:solidFill>
                  <a:srgbClr val="FFFFFF"/>
                </a:solidFill>
              </a:rPr>
              <a:t>, S. (2018).</a:t>
            </a:r>
            <a:endParaRPr lang="en-US" sz="1000"/>
          </a:p>
        </p:txBody>
      </p:sp>
      <p:cxnSp>
        <p:nvCxnSpPr>
          <p:cNvPr id="12" name="Connector: Curved 11">
            <a:extLst>
              <a:ext uri="{FF2B5EF4-FFF2-40B4-BE49-F238E27FC236}">
                <a16:creationId xmlns:a16="http://schemas.microsoft.com/office/drawing/2014/main" id="{EFA25B37-9CFB-CB28-245D-A5FBCAB06584}"/>
              </a:ext>
            </a:extLst>
          </p:cNvPr>
          <p:cNvCxnSpPr/>
          <p:nvPr/>
        </p:nvCxnSpPr>
        <p:spPr>
          <a:xfrm flipV="1">
            <a:off x="3525116" y="1743075"/>
            <a:ext cx="1236518" cy="1402772"/>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E6DF0455-C711-1300-F520-D51D7EC9E3E6}"/>
              </a:ext>
            </a:extLst>
          </p:cNvPr>
          <p:cNvSpPr txBox="1"/>
          <p:nvPr/>
        </p:nvSpPr>
        <p:spPr>
          <a:xfrm>
            <a:off x="4998026" y="1246908"/>
            <a:ext cx="375111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tx1"/>
                </a:solidFill>
              </a:rPr>
              <a:t>Develop a solid organizational culture and strong value</a:t>
            </a:r>
          </a:p>
          <a:p>
            <a:pPr marL="285750" indent="-285750">
              <a:buFont typeface="Wingdings"/>
              <a:buChar char="q"/>
            </a:pPr>
            <a:endParaRPr lang="en-US">
              <a:solidFill>
                <a:schemeClr val="tx1"/>
              </a:solidFill>
            </a:endParaRPr>
          </a:p>
          <a:p>
            <a:pPr marL="285750" indent="-285750">
              <a:buFont typeface="Wingdings"/>
              <a:buChar char="q"/>
            </a:pPr>
            <a:r>
              <a:rPr lang="en-US">
                <a:solidFill>
                  <a:schemeClr val="tx1"/>
                </a:solidFill>
              </a:rPr>
              <a:t>Applicable training opportunities</a:t>
            </a:r>
          </a:p>
          <a:p>
            <a:pPr marL="285750" indent="-285750">
              <a:buFont typeface="Wingdings"/>
              <a:buChar char="q"/>
            </a:pPr>
            <a:endParaRPr lang="en-US">
              <a:solidFill>
                <a:schemeClr val="tx1"/>
              </a:solidFill>
            </a:endParaRPr>
          </a:p>
          <a:p>
            <a:pPr marL="285750" indent="-285750">
              <a:buFont typeface="Wingdings"/>
              <a:buChar char="q"/>
            </a:pPr>
            <a:r>
              <a:rPr lang="en-US">
                <a:solidFill>
                  <a:schemeClr val="tx1"/>
                </a:solidFill>
              </a:rPr>
              <a:t>Better working environment</a:t>
            </a:r>
          </a:p>
          <a:p>
            <a:pPr marL="285750" indent="-285750">
              <a:buFont typeface="Wingdings"/>
              <a:buChar char="q"/>
            </a:pPr>
            <a:endParaRPr lang="en-US">
              <a:solidFill>
                <a:schemeClr val="tx1"/>
              </a:solidFill>
            </a:endParaRPr>
          </a:p>
          <a:p>
            <a:pPr marL="285750" indent="-285750">
              <a:buFont typeface="Wingdings"/>
              <a:buChar char="q"/>
            </a:pPr>
            <a:r>
              <a:rPr lang="en-US">
                <a:solidFill>
                  <a:schemeClr val="tx1"/>
                </a:solidFill>
              </a:rPr>
              <a:t>Clear career advancement</a:t>
            </a:r>
          </a:p>
          <a:p>
            <a:pPr marL="285750" indent="-285750">
              <a:buFont typeface="Wingdings"/>
              <a:buChar char="q"/>
            </a:pPr>
            <a:endParaRPr lang="en-US">
              <a:solidFill>
                <a:schemeClr val="tx1"/>
              </a:solidFill>
            </a:endParaRPr>
          </a:p>
          <a:p>
            <a:pPr marL="285750" indent="-285750">
              <a:buFont typeface="Wingdings"/>
              <a:buChar char="q"/>
            </a:pPr>
            <a:r>
              <a:rPr lang="en-US">
                <a:solidFill>
                  <a:schemeClr val="tx1"/>
                </a:solidFill>
              </a:rPr>
              <a:t>More welfare</a:t>
            </a:r>
          </a:p>
        </p:txBody>
      </p:sp>
    </p:spTree>
    <p:extLst>
      <p:ext uri="{BB962C8B-B14F-4D97-AF65-F5344CB8AC3E}">
        <p14:creationId xmlns:p14="http://schemas.microsoft.com/office/powerpoint/2010/main" val="407913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4-2. Result with hyperparameter tuning</a:t>
            </a:r>
          </a:p>
        </p:txBody>
      </p:sp>
      <p:sp>
        <p:nvSpPr>
          <p:cNvPr id="55" name="Google Shape;1324;p63">
            <a:extLst>
              <a:ext uri="{FF2B5EF4-FFF2-40B4-BE49-F238E27FC236}">
                <a16:creationId xmlns:a16="http://schemas.microsoft.com/office/drawing/2014/main" id="{35B5B538-D6D6-722A-9C5D-F63FEC5EE96A}"/>
              </a:ext>
            </a:extLst>
          </p:cNvPr>
          <p:cNvSpPr txBox="1"/>
          <p:nvPr/>
        </p:nvSpPr>
        <p:spPr>
          <a:xfrm>
            <a:off x="1331666"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0.7196</a:t>
            </a:r>
          </a:p>
        </p:txBody>
      </p:sp>
      <p:sp>
        <p:nvSpPr>
          <p:cNvPr id="57" name="Google Shape;1326;p63">
            <a:extLst>
              <a:ext uri="{FF2B5EF4-FFF2-40B4-BE49-F238E27FC236}">
                <a16:creationId xmlns:a16="http://schemas.microsoft.com/office/drawing/2014/main" id="{F396FCE8-376D-337D-69D2-E9070C42A684}"/>
              </a:ext>
            </a:extLst>
          </p:cNvPr>
          <p:cNvSpPr txBox="1"/>
          <p:nvPr/>
        </p:nvSpPr>
        <p:spPr>
          <a:xfrm>
            <a:off x="1314684"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0.7911</a:t>
            </a:r>
          </a:p>
        </p:txBody>
      </p:sp>
      <p:sp>
        <p:nvSpPr>
          <p:cNvPr id="60" name="Google Shape;1329;p63">
            <a:extLst>
              <a:ext uri="{FF2B5EF4-FFF2-40B4-BE49-F238E27FC236}">
                <a16:creationId xmlns:a16="http://schemas.microsoft.com/office/drawing/2014/main" id="{A4121D67-4061-70A2-62A5-4A7C0E8B4355}"/>
              </a:ext>
            </a:extLst>
          </p:cNvPr>
          <p:cNvSpPr txBox="1"/>
          <p:nvPr/>
        </p:nvSpPr>
        <p:spPr>
          <a:xfrm>
            <a:off x="1331666"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0.7537</a:t>
            </a:r>
          </a:p>
        </p:txBody>
      </p:sp>
      <p:sp>
        <p:nvSpPr>
          <p:cNvPr id="62" name="Google Shape;1331;p63">
            <a:extLst>
              <a:ext uri="{FF2B5EF4-FFF2-40B4-BE49-F238E27FC236}">
                <a16:creationId xmlns:a16="http://schemas.microsoft.com/office/drawing/2014/main" id="{97E0140C-1B30-CDEC-7F6F-D3FC45F28809}"/>
              </a:ext>
            </a:extLst>
          </p:cNvPr>
          <p:cNvSpPr txBox="1"/>
          <p:nvPr/>
        </p:nvSpPr>
        <p:spPr>
          <a:xfrm>
            <a:off x="1314684"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0.8378</a:t>
            </a:r>
          </a:p>
        </p:txBody>
      </p:sp>
      <p:sp>
        <p:nvSpPr>
          <p:cNvPr id="63" name="Google Shape;1332;p63">
            <a:extLst>
              <a:ext uri="{FF2B5EF4-FFF2-40B4-BE49-F238E27FC236}">
                <a16:creationId xmlns:a16="http://schemas.microsoft.com/office/drawing/2014/main" id="{0617EDD8-361D-5647-1723-DF78778B15F0}"/>
              </a:ext>
            </a:extLst>
          </p:cNvPr>
          <p:cNvSpPr/>
          <p:nvPr/>
        </p:nvSpPr>
        <p:spPr>
          <a:xfrm>
            <a:off x="998481"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896" name="Google Shape;1333;p63">
            <a:extLst>
              <a:ext uri="{FF2B5EF4-FFF2-40B4-BE49-F238E27FC236}">
                <a16:creationId xmlns:a16="http://schemas.microsoft.com/office/drawing/2014/main" id="{AD4E678C-96C5-25FF-4491-FA907CE881C3}"/>
              </a:ext>
            </a:extLst>
          </p:cNvPr>
          <p:cNvSpPr/>
          <p:nvPr/>
        </p:nvSpPr>
        <p:spPr>
          <a:xfrm>
            <a:off x="998481"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7" name="Google Shape;1334;p63">
            <a:extLst>
              <a:ext uri="{FF2B5EF4-FFF2-40B4-BE49-F238E27FC236}">
                <a16:creationId xmlns:a16="http://schemas.microsoft.com/office/drawing/2014/main" id="{8A8864AE-98FA-2863-C974-A3566D2D31C7}"/>
              </a:ext>
            </a:extLst>
          </p:cNvPr>
          <p:cNvSpPr/>
          <p:nvPr/>
        </p:nvSpPr>
        <p:spPr>
          <a:xfrm>
            <a:off x="998481"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898" name="Google Shape;1335;p63">
            <a:extLst>
              <a:ext uri="{FF2B5EF4-FFF2-40B4-BE49-F238E27FC236}">
                <a16:creationId xmlns:a16="http://schemas.microsoft.com/office/drawing/2014/main" id="{B85C84DF-80B8-1F01-BFA2-1689C08BAFE1}"/>
              </a:ext>
            </a:extLst>
          </p:cNvPr>
          <p:cNvSpPr/>
          <p:nvPr/>
        </p:nvSpPr>
        <p:spPr>
          <a:xfrm>
            <a:off x="998481"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 name="Google Shape;1324;p63">
            <a:extLst>
              <a:ext uri="{FF2B5EF4-FFF2-40B4-BE49-F238E27FC236}">
                <a16:creationId xmlns:a16="http://schemas.microsoft.com/office/drawing/2014/main" id="{B4E501FE-BD74-1206-D6BD-B8628263BE76}"/>
              </a:ext>
            </a:extLst>
          </p:cNvPr>
          <p:cNvSpPr txBox="1"/>
          <p:nvPr/>
        </p:nvSpPr>
        <p:spPr>
          <a:xfrm>
            <a:off x="4984412" y="3094923"/>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1"/>
                </a:solidFill>
                <a:latin typeface="Times New Roman" panose="02020603050405020304" pitchFamily="18" charset="0"/>
                <a:ea typeface="Zen Dots"/>
                <a:cs typeface="Times New Roman" panose="02020603050405020304" pitchFamily="18" charset="0"/>
                <a:sym typeface="Zen Dots"/>
              </a:rPr>
              <a:t>Recall: 0.6875</a:t>
            </a:r>
          </a:p>
        </p:txBody>
      </p:sp>
      <p:sp>
        <p:nvSpPr>
          <p:cNvPr id="4" name="Google Shape;1326;p63">
            <a:extLst>
              <a:ext uri="{FF2B5EF4-FFF2-40B4-BE49-F238E27FC236}">
                <a16:creationId xmlns:a16="http://schemas.microsoft.com/office/drawing/2014/main" id="{456D518D-69A4-399B-AAAB-E3A28EBD4B37}"/>
              </a:ext>
            </a:extLst>
          </p:cNvPr>
          <p:cNvSpPr txBox="1"/>
          <p:nvPr/>
        </p:nvSpPr>
        <p:spPr>
          <a:xfrm>
            <a:off x="4967430" y="2335877"/>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2"/>
                </a:solidFill>
                <a:latin typeface="Times New Roman" panose="02020603050405020304" pitchFamily="18" charset="0"/>
                <a:ea typeface="Zen Dots"/>
                <a:cs typeface="Times New Roman" panose="02020603050405020304" pitchFamily="18" charset="0"/>
                <a:sym typeface="Zen Dots"/>
              </a:rPr>
              <a:t>Precision: 0.9360</a:t>
            </a:r>
          </a:p>
        </p:txBody>
      </p:sp>
      <p:sp>
        <p:nvSpPr>
          <p:cNvPr id="7" name="Google Shape;1329;p63">
            <a:extLst>
              <a:ext uri="{FF2B5EF4-FFF2-40B4-BE49-F238E27FC236}">
                <a16:creationId xmlns:a16="http://schemas.microsoft.com/office/drawing/2014/main" id="{4F609007-6309-A581-D6F4-591D50D2ED72}"/>
              </a:ext>
            </a:extLst>
          </p:cNvPr>
          <p:cNvSpPr txBox="1"/>
          <p:nvPr/>
        </p:nvSpPr>
        <p:spPr>
          <a:xfrm>
            <a:off x="4984412" y="3853969"/>
            <a:ext cx="2681213"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accent3"/>
                </a:solidFill>
                <a:latin typeface="Times New Roman" panose="02020603050405020304" pitchFamily="18" charset="0"/>
                <a:ea typeface="Zen Dots"/>
                <a:cs typeface="Times New Roman" panose="02020603050405020304" pitchFamily="18" charset="0"/>
                <a:sym typeface="Zen Dots"/>
              </a:rPr>
              <a:t>F1_score: 0.7927</a:t>
            </a:r>
          </a:p>
        </p:txBody>
      </p:sp>
      <p:sp>
        <p:nvSpPr>
          <p:cNvPr id="9" name="Google Shape;1331;p63">
            <a:extLst>
              <a:ext uri="{FF2B5EF4-FFF2-40B4-BE49-F238E27FC236}">
                <a16:creationId xmlns:a16="http://schemas.microsoft.com/office/drawing/2014/main" id="{C9D2C072-4F4F-DF24-BB33-26365126D8EF}"/>
              </a:ext>
            </a:extLst>
          </p:cNvPr>
          <p:cNvSpPr txBox="1"/>
          <p:nvPr/>
        </p:nvSpPr>
        <p:spPr>
          <a:xfrm>
            <a:off x="4967430" y="1576831"/>
            <a:ext cx="269819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chemeClr val="tx2"/>
                </a:solidFill>
                <a:latin typeface="Times New Roman" panose="02020603050405020304" pitchFamily="18" charset="0"/>
                <a:ea typeface="Zen Dots"/>
                <a:cs typeface="Times New Roman" panose="02020603050405020304" pitchFamily="18" charset="0"/>
                <a:sym typeface="Zen Dots"/>
              </a:rPr>
              <a:t>Accuracy: 0.8760</a:t>
            </a:r>
          </a:p>
        </p:txBody>
      </p:sp>
      <p:sp>
        <p:nvSpPr>
          <p:cNvPr id="10" name="Google Shape;1332;p63">
            <a:extLst>
              <a:ext uri="{FF2B5EF4-FFF2-40B4-BE49-F238E27FC236}">
                <a16:creationId xmlns:a16="http://schemas.microsoft.com/office/drawing/2014/main" id="{D5593385-D7E2-3DB3-CE53-CFEEBA392D66}"/>
              </a:ext>
            </a:extLst>
          </p:cNvPr>
          <p:cNvSpPr/>
          <p:nvPr/>
        </p:nvSpPr>
        <p:spPr>
          <a:xfrm>
            <a:off x="4651227" y="1791519"/>
            <a:ext cx="194700" cy="194700"/>
          </a:xfrm>
          <a:prstGeom prst="ellipse">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2"/>
              </a:solidFill>
              <a:latin typeface="Roboto"/>
              <a:ea typeface="Roboto"/>
              <a:cs typeface="Roboto"/>
              <a:sym typeface="Roboto"/>
            </a:endParaRPr>
          </a:p>
        </p:txBody>
      </p:sp>
      <p:sp>
        <p:nvSpPr>
          <p:cNvPr id="11" name="Google Shape;1333;p63">
            <a:extLst>
              <a:ext uri="{FF2B5EF4-FFF2-40B4-BE49-F238E27FC236}">
                <a16:creationId xmlns:a16="http://schemas.microsoft.com/office/drawing/2014/main" id="{57F4D822-EBDE-625B-317A-C87649A02E42}"/>
              </a:ext>
            </a:extLst>
          </p:cNvPr>
          <p:cNvSpPr/>
          <p:nvPr/>
        </p:nvSpPr>
        <p:spPr>
          <a:xfrm>
            <a:off x="4651227" y="3309611"/>
            <a:ext cx="194700" cy="1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 name="Google Shape;1334;p63">
            <a:extLst>
              <a:ext uri="{FF2B5EF4-FFF2-40B4-BE49-F238E27FC236}">
                <a16:creationId xmlns:a16="http://schemas.microsoft.com/office/drawing/2014/main" id="{64A30AA7-0462-3FD4-5D5A-9E1FB5741296}"/>
              </a:ext>
            </a:extLst>
          </p:cNvPr>
          <p:cNvSpPr/>
          <p:nvPr/>
        </p:nvSpPr>
        <p:spPr>
          <a:xfrm>
            <a:off x="4651227" y="2536990"/>
            <a:ext cx="194700" cy="1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 name="Google Shape;1335;p63">
            <a:extLst>
              <a:ext uri="{FF2B5EF4-FFF2-40B4-BE49-F238E27FC236}">
                <a16:creationId xmlns:a16="http://schemas.microsoft.com/office/drawing/2014/main" id="{5C6CC555-021F-1FF6-52AE-7351399FBAFD}"/>
              </a:ext>
            </a:extLst>
          </p:cNvPr>
          <p:cNvSpPr/>
          <p:nvPr/>
        </p:nvSpPr>
        <p:spPr>
          <a:xfrm>
            <a:off x="4651227" y="4055082"/>
            <a:ext cx="194700" cy="1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 name="Google Shape;1331;p63">
            <a:extLst>
              <a:ext uri="{FF2B5EF4-FFF2-40B4-BE49-F238E27FC236}">
                <a16:creationId xmlns:a16="http://schemas.microsoft.com/office/drawing/2014/main" id="{721D7B74-7D9B-E131-798F-E0A1FC218065}"/>
              </a:ext>
            </a:extLst>
          </p:cNvPr>
          <p:cNvSpPr txBox="1"/>
          <p:nvPr/>
        </p:nvSpPr>
        <p:spPr>
          <a:xfrm>
            <a:off x="544315" y="1072390"/>
            <a:ext cx="3119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(without tuning) </a:t>
            </a:r>
          </a:p>
        </p:txBody>
      </p:sp>
      <p:sp>
        <p:nvSpPr>
          <p:cNvPr id="15" name="Google Shape;1331;p63">
            <a:extLst>
              <a:ext uri="{FF2B5EF4-FFF2-40B4-BE49-F238E27FC236}">
                <a16:creationId xmlns:a16="http://schemas.microsoft.com/office/drawing/2014/main" id="{17C5C926-3E93-DBC3-9630-B97D7E99E827}"/>
              </a:ext>
            </a:extLst>
          </p:cNvPr>
          <p:cNvSpPr txBox="1"/>
          <p:nvPr/>
        </p:nvSpPr>
        <p:spPr>
          <a:xfrm>
            <a:off x="4433984" y="1084560"/>
            <a:ext cx="4313852" cy="51108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600" b="1">
                <a:solidFill>
                  <a:schemeClr val="accent6"/>
                </a:solidFill>
                <a:latin typeface="Zen Dots"/>
                <a:ea typeface="Zen Dots"/>
                <a:cs typeface="Zen Dots"/>
                <a:sym typeface="Zen Dots"/>
              </a:rPr>
              <a:t>Results (with tuning</a:t>
            </a:r>
            <a:r>
              <a:rPr lang="en-GB" sz="1600" b="1">
                <a:solidFill>
                  <a:schemeClr val="accent6"/>
                </a:solidFill>
                <a:latin typeface="Zen Dots"/>
                <a:ea typeface="Zen Dots"/>
                <a:cs typeface="Zen Dots"/>
                <a:sym typeface="Zen Dots"/>
              </a:rPr>
              <a:t>, in average</a:t>
            </a:r>
            <a:r>
              <a:rPr lang="en-US" sz="1600" b="1">
                <a:solidFill>
                  <a:schemeClr val="accent6"/>
                </a:solidFill>
                <a:latin typeface="Zen Dots"/>
                <a:ea typeface="Zen Dots"/>
                <a:cs typeface="Zen Dots"/>
                <a:sym typeface="Zen Dots"/>
              </a:rPr>
              <a:t>) </a:t>
            </a:r>
          </a:p>
        </p:txBody>
      </p:sp>
      <p:sp>
        <p:nvSpPr>
          <p:cNvPr id="22" name="Google Shape;1331;p63">
            <a:extLst>
              <a:ext uri="{FF2B5EF4-FFF2-40B4-BE49-F238E27FC236}">
                <a16:creationId xmlns:a16="http://schemas.microsoft.com/office/drawing/2014/main" id="{5D9B350F-2F44-1BAE-45EC-6394A33F9625}"/>
              </a:ext>
            </a:extLst>
          </p:cNvPr>
          <p:cNvSpPr txBox="1"/>
          <p:nvPr/>
        </p:nvSpPr>
        <p:spPr>
          <a:xfrm>
            <a:off x="7490845" y="1558801"/>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+ 0.0382</a:t>
            </a:r>
          </a:p>
        </p:txBody>
      </p:sp>
      <p:sp>
        <p:nvSpPr>
          <p:cNvPr id="23" name="Google Shape;1331;p63">
            <a:extLst>
              <a:ext uri="{FF2B5EF4-FFF2-40B4-BE49-F238E27FC236}">
                <a16:creationId xmlns:a16="http://schemas.microsoft.com/office/drawing/2014/main" id="{E85853E2-7B2B-28F2-BF37-F207F3E9664C}"/>
              </a:ext>
            </a:extLst>
          </p:cNvPr>
          <p:cNvSpPr txBox="1"/>
          <p:nvPr/>
        </p:nvSpPr>
        <p:spPr>
          <a:xfrm>
            <a:off x="7490844" y="2307900"/>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+ 0.1449</a:t>
            </a:r>
          </a:p>
        </p:txBody>
      </p:sp>
      <p:sp>
        <p:nvSpPr>
          <p:cNvPr id="24" name="Google Shape;1331;p63">
            <a:extLst>
              <a:ext uri="{FF2B5EF4-FFF2-40B4-BE49-F238E27FC236}">
                <a16:creationId xmlns:a16="http://schemas.microsoft.com/office/drawing/2014/main" id="{D171757B-33EB-5268-F826-CB95524BF201}"/>
              </a:ext>
            </a:extLst>
          </p:cNvPr>
          <p:cNvSpPr txBox="1"/>
          <p:nvPr/>
        </p:nvSpPr>
        <p:spPr>
          <a:xfrm>
            <a:off x="7490844" y="3056999"/>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FF0000"/>
                </a:solidFill>
                <a:latin typeface="Times New Roman" panose="02020603050405020304" pitchFamily="18" charset="0"/>
                <a:ea typeface="Zen Dots"/>
                <a:cs typeface="Times New Roman" panose="02020603050405020304" pitchFamily="18" charset="0"/>
                <a:sym typeface="Zen Dots"/>
              </a:rPr>
              <a:t>- 0.0321</a:t>
            </a:r>
          </a:p>
        </p:txBody>
      </p:sp>
      <p:sp>
        <p:nvSpPr>
          <p:cNvPr id="25" name="Google Shape;1331;p63">
            <a:extLst>
              <a:ext uri="{FF2B5EF4-FFF2-40B4-BE49-F238E27FC236}">
                <a16:creationId xmlns:a16="http://schemas.microsoft.com/office/drawing/2014/main" id="{40FB302C-0F0B-DC6E-AD91-58EF7150B59A}"/>
              </a:ext>
            </a:extLst>
          </p:cNvPr>
          <p:cNvSpPr txBox="1"/>
          <p:nvPr/>
        </p:nvSpPr>
        <p:spPr>
          <a:xfrm>
            <a:off x="7490844" y="3806098"/>
            <a:ext cx="1548881"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a:solidFill>
                  <a:srgbClr val="00B050"/>
                </a:solidFill>
                <a:latin typeface="Times New Roman" panose="02020603050405020304" pitchFamily="18" charset="0"/>
                <a:ea typeface="Zen Dots"/>
                <a:cs typeface="Times New Roman" panose="02020603050405020304" pitchFamily="18" charset="0"/>
                <a:sym typeface="Zen Dots"/>
              </a:rPr>
              <a:t>+ 0.0390</a:t>
            </a:r>
          </a:p>
        </p:txBody>
      </p:sp>
    </p:spTree>
    <p:extLst>
      <p:ext uri="{BB962C8B-B14F-4D97-AF65-F5344CB8AC3E}">
        <p14:creationId xmlns:p14="http://schemas.microsoft.com/office/powerpoint/2010/main" val="1582548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HK" sz="2400"/>
              <a:t>4-3. Feature Importance</a:t>
            </a:r>
          </a:p>
        </p:txBody>
      </p:sp>
      <p:pic>
        <p:nvPicPr>
          <p:cNvPr id="3" name="圖片 2" descr="一張含有 文字, 螢幕擷取畫面, 陳列, 數字 的圖片&#10;&#10;自動產生的描述">
            <a:extLst>
              <a:ext uri="{FF2B5EF4-FFF2-40B4-BE49-F238E27FC236}">
                <a16:creationId xmlns:a16="http://schemas.microsoft.com/office/drawing/2014/main" id="{72E5A652-CEC0-23AA-6554-9876875FE5FA}"/>
              </a:ext>
            </a:extLst>
          </p:cNvPr>
          <p:cNvPicPr>
            <a:picLocks noChangeAspect="1"/>
          </p:cNvPicPr>
          <p:nvPr/>
        </p:nvPicPr>
        <p:blipFill>
          <a:blip r:embed="rId3"/>
          <a:stretch>
            <a:fillRect/>
          </a:stretch>
        </p:blipFill>
        <p:spPr>
          <a:xfrm>
            <a:off x="1611085" y="1117787"/>
            <a:ext cx="5921830" cy="3318474"/>
          </a:xfrm>
          <a:prstGeom prst="rect">
            <a:avLst/>
          </a:prstGeom>
        </p:spPr>
      </p:pic>
    </p:spTree>
    <p:extLst>
      <p:ext uri="{BB962C8B-B14F-4D97-AF65-F5344CB8AC3E}">
        <p14:creationId xmlns:p14="http://schemas.microsoft.com/office/powerpoint/2010/main" val="33346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668686" y="2734765"/>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Evaluation</a:t>
            </a:r>
            <a:endParaRPr/>
          </a:p>
        </p:txBody>
      </p:sp>
      <p:sp>
        <p:nvSpPr>
          <p:cNvPr id="696" name="Google Shape;696;p42"/>
          <p:cNvSpPr txBox="1">
            <a:spLocks noGrp="1"/>
          </p:cNvSpPr>
          <p:nvPr>
            <p:ph type="title" idx="2"/>
          </p:nvPr>
        </p:nvSpPr>
        <p:spPr>
          <a:xfrm>
            <a:off x="668890" y="1355037"/>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697" name="Google Shape;697;p42"/>
          <p:cNvSpPr txBox="1">
            <a:spLocks noGrp="1"/>
          </p:cNvSpPr>
          <p:nvPr>
            <p:ph type="subTitle" idx="1"/>
          </p:nvPr>
        </p:nvSpPr>
        <p:spPr>
          <a:xfrm>
            <a:off x="668686" y="3576565"/>
            <a:ext cx="437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Li SHENGWEI, George</a:t>
            </a:r>
            <a:endParaRPr/>
          </a:p>
        </p:txBody>
      </p:sp>
      <p:grpSp>
        <p:nvGrpSpPr>
          <p:cNvPr id="2" name="Google Shape;2374;p74">
            <a:extLst>
              <a:ext uri="{FF2B5EF4-FFF2-40B4-BE49-F238E27FC236}">
                <a16:creationId xmlns:a16="http://schemas.microsoft.com/office/drawing/2014/main" id="{574CF50E-A482-863F-4FA0-C542EA19CA22}"/>
              </a:ext>
            </a:extLst>
          </p:cNvPr>
          <p:cNvGrpSpPr/>
          <p:nvPr/>
        </p:nvGrpSpPr>
        <p:grpSpPr>
          <a:xfrm>
            <a:off x="5210380" y="1363466"/>
            <a:ext cx="4164355" cy="2687072"/>
            <a:chOff x="4861145" y="2842260"/>
            <a:chExt cx="2724643" cy="1758090"/>
          </a:xfrm>
        </p:grpSpPr>
        <p:sp>
          <p:nvSpPr>
            <p:cNvPr id="3" name="Google Shape;2375;p74">
              <a:extLst>
                <a:ext uri="{FF2B5EF4-FFF2-40B4-BE49-F238E27FC236}">
                  <a16:creationId xmlns:a16="http://schemas.microsoft.com/office/drawing/2014/main" id="{6611FC0D-A349-78ED-3F12-F0DCFBE8A0B5}"/>
                </a:ext>
              </a:extLst>
            </p:cNvPr>
            <p:cNvSpPr/>
            <p:nvPr/>
          </p:nvSpPr>
          <p:spPr>
            <a:xfrm>
              <a:off x="4907588" y="3873425"/>
              <a:ext cx="148187" cy="511706"/>
            </a:xfrm>
            <a:custGeom>
              <a:avLst/>
              <a:gdLst/>
              <a:ahLst/>
              <a:cxnLst/>
              <a:rect l="l" t="t" r="r" b="b"/>
              <a:pathLst>
                <a:path w="128" h="442" extrusionOk="0">
                  <a:moveTo>
                    <a:pt x="0" y="2"/>
                  </a:moveTo>
                  <a:cubicBezTo>
                    <a:pt x="0" y="2"/>
                    <a:pt x="2" y="6"/>
                    <a:pt x="4" y="15"/>
                  </a:cubicBezTo>
                  <a:cubicBezTo>
                    <a:pt x="24" y="71"/>
                    <a:pt x="103" y="308"/>
                    <a:pt x="124" y="442"/>
                  </a:cubicBezTo>
                  <a:cubicBezTo>
                    <a:pt x="128" y="441"/>
                    <a:pt x="128" y="441"/>
                    <a:pt x="128" y="441"/>
                  </a:cubicBezTo>
                  <a:cubicBezTo>
                    <a:pt x="105" y="287"/>
                    <a:pt x="4" y="1"/>
                    <a:pt x="4" y="0"/>
                  </a:cubicBezTo>
                  <a:cubicBezTo>
                    <a:pt x="0" y="2"/>
                    <a:pt x="0" y="2"/>
                    <a:pt x="0" y="2"/>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376;p74">
              <a:extLst>
                <a:ext uri="{FF2B5EF4-FFF2-40B4-BE49-F238E27FC236}">
                  <a16:creationId xmlns:a16="http://schemas.microsoft.com/office/drawing/2014/main" id="{63219900-940E-9490-9440-508B1FDF715F}"/>
                </a:ext>
              </a:extLst>
            </p:cNvPr>
            <p:cNvSpPr/>
            <p:nvPr/>
          </p:nvSpPr>
          <p:spPr>
            <a:xfrm>
              <a:off x="4973550" y="3964964"/>
              <a:ext cx="19509" cy="101582"/>
            </a:xfrm>
            <a:custGeom>
              <a:avLst/>
              <a:gdLst/>
              <a:ahLst/>
              <a:cxnLst/>
              <a:rect l="l" t="t" r="r" b="b"/>
              <a:pathLst>
                <a:path w="17" h="88" extrusionOk="0">
                  <a:moveTo>
                    <a:pt x="13" y="0"/>
                  </a:moveTo>
                  <a:cubicBezTo>
                    <a:pt x="13" y="0"/>
                    <a:pt x="13" y="1"/>
                    <a:pt x="13" y="2"/>
                  </a:cubicBezTo>
                  <a:cubicBezTo>
                    <a:pt x="13" y="12"/>
                    <a:pt x="11" y="52"/>
                    <a:pt x="0" y="86"/>
                  </a:cubicBezTo>
                  <a:cubicBezTo>
                    <a:pt x="4" y="88"/>
                    <a:pt x="4" y="88"/>
                    <a:pt x="4" y="88"/>
                  </a:cubicBezTo>
                  <a:cubicBezTo>
                    <a:pt x="17" y="47"/>
                    <a:pt x="17" y="0"/>
                    <a:pt x="17" y="0"/>
                  </a:cubicBezTo>
                  <a:cubicBezTo>
                    <a:pt x="13" y="0"/>
                    <a:pt x="13" y="0"/>
                    <a:pt x="13" y="0"/>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377;p74">
              <a:extLst>
                <a:ext uri="{FF2B5EF4-FFF2-40B4-BE49-F238E27FC236}">
                  <a16:creationId xmlns:a16="http://schemas.microsoft.com/office/drawing/2014/main" id="{43E6C48F-27D8-1954-6473-3C42CCC6A3A1}"/>
                </a:ext>
              </a:extLst>
            </p:cNvPr>
            <p:cNvSpPr/>
            <p:nvPr/>
          </p:nvSpPr>
          <p:spPr>
            <a:xfrm>
              <a:off x="4897491" y="4050446"/>
              <a:ext cx="94932" cy="69361"/>
            </a:xfrm>
            <a:custGeom>
              <a:avLst/>
              <a:gdLst/>
              <a:ahLst/>
              <a:cxnLst/>
              <a:rect l="l" t="t" r="r" b="b"/>
              <a:pathLst>
                <a:path w="82" h="60" extrusionOk="0">
                  <a:moveTo>
                    <a:pt x="0" y="3"/>
                  </a:moveTo>
                  <a:cubicBezTo>
                    <a:pt x="0" y="3"/>
                    <a:pt x="10" y="15"/>
                    <a:pt x="26" y="28"/>
                  </a:cubicBezTo>
                  <a:cubicBezTo>
                    <a:pt x="41" y="40"/>
                    <a:pt x="61" y="55"/>
                    <a:pt x="81" y="60"/>
                  </a:cubicBezTo>
                  <a:cubicBezTo>
                    <a:pt x="82" y="56"/>
                    <a:pt x="82" y="56"/>
                    <a:pt x="82" y="56"/>
                  </a:cubicBezTo>
                  <a:cubicBezTo>
                    <a:pt x="63" y="51"/>
                    <a:pt x="44" y="37"/>
                    <a:pt x="29" y="24"/>
                  </a:cubicBezTo>
                  <a:cubicBezTo>
                    <a:pt x="21" y="18"/>
                    <a:pt x="15" y="12"/>
                    <a:pt x="10" y="7"/>
                  </a:cubicBezTo>
                  <a:cubicBezTo>
                    <a:pt x="8" y="5"/>
                    <a:pt x="6" y="3"/>
                    <a:pt x="5" y="2"/>
                  </a:cubicBezTo>
                  <a:cubicBezTo>
                    <a:pt x="4" y="2"/>
                    <a:pt x="4" y="1"/>
                    <a:pt x="4" y="1"/>
                  </a:cubicBezTo>
                  <a:cubicBezTo>
                    <a:pt x="3" y="0"/>
                    <a:pt x="3" y="0"/>
                    <a:pt x="3" y="0"/>
                  </a:cubicBezTo>
                  <a:cubicBezTo>
                    <a:pt x="0" y="3"/>
                    <a:pt x="0" y="3"/>
                    <a:pt x="0" y="3"/>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378;p74">
              <a:extLst>
                <a:ext uri="{FF2B5EF4-FFF2-40B4-BE49-F238E27FC236}">
                  <a16:creationId xmlns:a16="http://schemas.microsoft.com/office/drawing/2014/main" id="{F647B638-28D6-F347-61D4-D32020F87BAD}"/>
                </a:ext>
              </a:extLst>
            </p:cNvPr>
            <p:cNvSpPr/>
            <p:nvPr/>
          </p:nvSpPr>
          <p:spPr>
            <a:xfrm>
              <a:off x="5020666" y="4117754"/>
              <a:ext cx="34984" cy="120401"/>
            </a:xfrm>
            <a:custGeom>
              <a:avLst/>
              <a:gdLst/>
              <a:ahLst/>
              <a:cxnLst/>
              <a:rect l="l" t="t" r="r" b="b"/>
              <a:pathLst>
                <a:path w="30" h="104" extrusionOk="0">
                  <a:moveTo>
                    <a:pt x="26" y="0"/>
                  </a:moveTo>
                  <a:cubicBezTo>
                    <a:pt x="26" y="0"/>
                    <a:pt x="26" y="1"/>
                    <a:pt x="26" y="3"/>
                  </a:cubicBezTo>
                  <a:cubicBezTo>
                    <a:pt x="25" y="9"/>
                    <a:pt x="23" y="27"/>
                    <a:pt x="20" y="47"/>
                  </a:cubicBezTo>
                  <a:cubicBezTo>
                    <a:pt x="16" y="66"/>
                    <a:pt x="10" y="87"/>
                    <a:pt x="0" y="102"/>
                  </a:cubicBezTo>
                  <a:cubicBezTo>
                    <a:pt x="4" y="104"/>
                    <a:pt x="4" y="104"/>
                    <a:pt x="4" y="104"/>
                  </a:cubicBezTo>
                  <a:cubicBezTo>
                    <a:pt x="15" y="87"/>
                    <a:pt x="22" y="61"/>
                    <a:pt x="25" y="39"/>
                  </a:cubicBezTo>
                  <a:cubicBezTo>
                    <a:pt x="29" y="17"/>
                    <a:pt x="30" y="0"/>
                    <a:pt x="30" y="0"/>
                  </a:cubicBezTo>
                  <a:cubicBezTo>
                    <a:pt x="26" y="0"/>
                    <a:pt x="26" y="0"/>
                    <a:pt x="26" y="0"/>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379;p74">
              <a:extLst>
                <a:ext uri="{FF2B5EF4-FFF2-40B4-BE49-F238E27FC236}">
                  <a16:creationId xmlns:a16="http://schemas.microsoft.com/office/drawing/2014/main" id="{970309FE-B012-9112-77E6-317A3B1B0E56}"/>
                </a:ext>
              </a:extLst>
            </p:cNvPr>
            <p:cNvSpPr/>
            <p:nvPr/>
          </p:nvSpPr>
          <p:spPr>
            <a:xfrm>
              <a:off x="4937876" y="4233525"/>
              <a:ext cx="96965" cy="56563"/>
            </a:xfrm>
            <a:custGeom>
              <a:avLst/>
              <a:gdLst/>
              <a:ahLst/>
              <a:cxnLst/>
              <a:rect l="l" t="t" r="r" b="b"/>
              <a:pathLst>
                <a:path w="84" h="49" extrusionOk="0">
                  <a:moveTo>
                    <a:pt x="0" y="3"/>
                  </a:moveTo>
                  <a:cubicBezTo>
                    <a:pt x="0" y="3"/>
                    <a:pt x="28" y="41"/>
                    <a:pt x="83" y="49"/>
                  </a:cubicBezTo>
                  <a:cubicBezTo>
                    <a:pt x="84" y="45"/>
                    <a:pt x="84" y="45"/>
                    <a:pt x="84" y="45"/>
                  </a:cubicBezTo>
                  <a:cubicBezTo>
                    <a:pt x="57" y="41"/>
                    <a:pt x="37" y="29"/>
                    <a:pt x="23" y="19"/>
                  </a:cubicBezTo>
                  <a:cubicBezTo>
                    <a:pt x="17" y="14"/>
                    <a:pt x="12" y="9"/>
                    <a:pt x="8" y="6"/>
                  </a:cubicBezTo>
                  <a:cubicBezTo>
                    <a:pt x="6" y="4"/>
                    <a:pt x="5" y="3"/>
                    <a:pt x="4" y="1"/>
                  </a:cubicBezTo>
                  <a:cubicBezTo>
                    <a:pt x="4" y="1"/>
                    <a:pt x="4" y="1"/>
                    <a:pt x="3" y="0"/>
                  </a:cubicBezTo>
                  <a:cubicBezTo>
                    <a:pt x="3" y="0"/>
                    <a:pt x="3" y="0"/>
                    <a:pt x="3" y="0"/>
                  </a:cubicBezTo>
                  <a:cubicBezTo>
                    <a:pt x="3" y="0"/>
                    <a:pt x="3" y="0"/>
                    <a:pt x="3" y="0"/>
                  </a:cubicBezTo>
                  <a:cubicBezTo>
                    <a:pt x="0" y="3"/>
                    <a:pt x="0" y="3"/>
                    <a:pt x="0" y="3"/>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380;p74">
              <a:extLst>
                <a:ext uri="{FF2B5EF4-FFF2-40B4-BE49-F238E27FC236}">
                  <a16:creationId xmlns:a16="http://schemas.microsoft.com/office/drawing/2014/main" id="{680BBBEA-C2D7-211C-8171-DA754280619B}"/>
                </a:ext>
              </a:extLst>
            </p:cNvPr>
            <p:cNvSpPr/>
            <p:nvPr/>
          </p:nvSpPr>
          <p:spPr>
            <a:xfrm>
              <a:off x="5022012" y="3783231"/>
              <a:ext cx="365305" cy="590430"/>
            </a:xfrm>
            <a:custGeom>
              <a:avLst/>
              <a:gdLst/>
              <a:ahLst/>
              <a:cxnLst/>
              <a:rect l="l" t="t" r="r" b="b"/>
              <a:pathLst>
                <a:path w="316" h="510" extrusionOk="0">
                  <a:moveTo>
                    <a:pt x="43" y="510"/>
                  </a:moveTo>
                  <a:cubicBezTo>
                    <a:pt x="43" y="510"/>
                    <a:pt x="0" y="396"/>
                    <a:pt x="14" y="329"/>
                  </a:cubicBezTo>
                  <a:cubicBezTo>
                    <a:pt x="27" y="270"/>
                    <a:pt x="69" y="300"/>
                    <a:pt x="78" y="254"/>
                  </a:cubicBezTo>
                  <a:cubicBezTo>
                    <a:pt x="86" y="208"/>
                    <a:pt x="65" y="166"/>
                    <a:pt x="69" y="129"/>
                  </a:cubicBezTo>
                  <a:cubicBezTo>
                    <a:pt x="74" y="91"/>
                    <a:pt x="101" y="87"/>
                    <a:pt x="122" y="97"/>
                  </a:cubicBezTo>
                  <a:cubicBezTo>
                    <a:pt x="143" y="107"/>
                    <a:pt x="147" y="44"/>
                    <a:pt x="171" y="42"/>
                  </a:cubicBezTo>
                  <a:cubicBezTo>
                    <a:pt x="196" y="41"/>
                    <a:pt x="209" y="62"/>
                    <a:pt x="224" y="43"/>
                  </a:cubicBezTo>
                  <a:cubicBezTo>
                    <a:pt x="239" y="23"/>
                    <a:pt x="257" y="0"/>
                    <a:pt x="287" y="7"/>
                  </a:cubicBezTo>
                  <a:cubicBezTo>
                    <a:pt x="316" y="14"/>
                    <a:pt x="253" y="89"/>
                    <a:pt x="273" y="95"/>
                  </a:cubicBezTo>
                  <a:cubicBezTo>
                    <a:pt x="292" y="100"/>
                    <a:pt x="300" y="136"/>
                    <a:pt x="267" y="184"/>
                  </a:cubicBezTo>
                  <a:cubicBezTo>
                    <a:pt x="250" y="209"/>
                    <a:pt x="310" y="215"/>
                    <a:pt x="272" y="263"/>
                  </a:cubicBezTo>
                  <a:cubicBezTo>
                    <a:pt x="260" y="278"/>
                    <a:pt x="226" y="306"/>
                    <a:pt x="243" y="328"/>
                  </a:cubicBezTo>
                  <a:cubicBezTo>
                    <a:pt x="259" y="350"/>
                    <a:pt x="274" y="380"/>
                    <a:pt x="244" y="443"/>
                  </a:cubicBezTo>
                  <a:cubicBezTo>
                    <a:pt x="214" y="505"/>
                    <a:pt x="206" y="506"/>
                    <a:pt x="206" y="506"/>
                  </a:cubicBezTo>
                  <a:lnTo>
                    <a:pt x="43" y="5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381;p74">
              <a:extLst>
                <a:ext uri="{FF2B5EF4-FFF2-40B4-BE49-F238E27FC236}">
                  <a16:creationId xmlns:a16="http://schemas.microsoft.com/office/drawing/2014/main" id="{AC3A3DBA-21D0-A3DF-6879-0194D2FC3F6D}"/>
                </a:ext>
              </a:extLst>
            </p:cNvPr>
            <p:cNvSpPr/>
            <p:nvPr/>
          </p:nvSpPr>
          <p:spPr>
            <a:xfrm>
              <a:off x="5158649" y="3816886"/>
              <a:ext cx="169688" cy="553735"/>
            </a:xfrm>
            <a:custGeom>
              <a:avLst/>
              <a:gdLst/>
              <a:ahLst/>
              <a:cxnLst/>
              <a:rect l="l" t="t" r="r" b="b"/>
              <a:pathLst>
                <a:path w="147" h="479" extrusionOk="0">
                  <a:moveTo>
                    <a:pt x="144" y="0"/>
                  </a:moveTo>
                  <a:cubicBezTo>
                    <a:pt x="144" y="1"/>
                    <a:pt x="0" y="163"/>
                    <a:pt x="0" y="479"/>
                  </a:cubicBezTo>
                  <a:cubicBezTo>
                    <a:pt x="5" y="479"/>
                    <a:pt x="5" y="479"/>
                    <a:pt x="5" y="479"/>
                  </a:cubicBezTo>
                  <a:cubicBezTo>
                    <a:pt x="5" y="322"/>
                    <a:pt x="41" y="203"/>
                    <a:pt x="76" y="123"/>
                  </a:cubicBezTo>
                  <a:cubicBezTo>
                    <a:pt x="94" y="83"/>
                    <a:pt x="112" y="53"/>
                    <a:pt x="125" y="33"/>
                  </a:cubicBezTo>
                  <a:cubicBezTo>
                    <a:pt x="132" y="23"/>
                    <a:pt x="137" y="16"/>
                    <a:pt x="141" y="11"/>
                  </a:cubicBezTo>
                  <a:cubicBezTo>
                    <a:pt x="143" y="8"/>
                    <a:pt x="145" y="6"/>
                    <a:pt x="146" y="5"/>
                  </a:cubicBezTo>
                  <a:cubicBezTo>
                    <a:pt x="146" y="4"/>
                    <a:pt x="147" y="4"/>
                    <a:pt x="147" y="4"/>
                  </a:cubicBezTo>
                  <a:cubicBezTo>
                    <a:pt x="147" y="3"/>
                    <a:pt x="147" y="3"/>
                    <a:pt x="147" y="3"/>
                  </a:cubicBezTo>
                  <a:cubicBezTo>
                    <a:pt x="144" y="0"/>
                    <a:pt x="144" y="0"/>
                    <a:pt x="14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82;p74">
              <a:extLst>
                <a:ext uri="{FF2B5EF4-FFF2-40B4-BE49-F238E27FC236}">
                  <a16:creationId xmlns:a16="http://schemas.microsoft.com/office/drawing/2014/main" id="{921320AB-0F12-71C8-CCC2-FD088338339E}"/>
                </a:ext>
              </a:extLst>
            </p:cNvPr>
            <p:cNvSpPr/>
            <p:nvPr/>
          </p:nvSpPr>
          <p:spPr>
            <a:xfrm>
              <a:off x="5231342" y="3857271"/>
              <a:ext cx="18846" cy="93502"/>
            </a:xfrm>
            <a:custGeom>
              <a:avLst/>
              <a:gdLst/>
              <a:ahLst/>
              <a:cxnLst/>
              <a:rect l="l" t="t" r="r" b="b"/>
              <a:pathLst>
                <a:path w="16" h="81" extrusionOk="0">
                  <a:moveTo>
                    <a:pt x="0" y="0"/>
                  </a:moveTo>
                  <a:cubicBezTo>
                    <a:pt x="0" y="0"/>
                    <a:pt x="0" y="2"/>
                    <a:pt x="0" y="5"/>
                  </a:cubicBezTo>
                  <a:cubicBezTo>
                    <a:pt x="0" y="18"/>
                    <a:pt x="1" y="52"/>
                    <a:pt x="12" y="81"/>
                  </a:cubicBezTo>
                  <a:cubicBezTo>
                    <a:pt x="16" y="79"/>
                    <a:pt x="16" y="79"/>
                    <a:pt x="16" y="79"/>
                  </a:cubicBezTo>
                  <a:cubicBezTo>
                    <a:pt x="6" y="52"/>
                    <a:pt x="4" y="18"/>
                    <a:pt x="4" y="5"/>
                  </a:cubicBezTo>
                  <a:cubicBezTo>
                    <a:pt x="4" y="4"/>
                    <a:pt x="5" y="2"/>
                    <a:pt x="5" y="1"/>
                  </a:cubicBezTo>
                  <a:cubicBezTo>
                    <a:pt x="5" y="0"/>
                    <a:pt x="5" y="0"/>
                    <a:pt x="5" y="0"/>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83;p74">
              <a:extLst>
                <a:ext uri="{FF2B5EF4-FFF2-40B4-BE49-F238E27FC236}">
                  <a16:creationId xmlns:a16="http://schemas.microsoft.com/office/drawing/2014/main" id="{C3FC8571-088A-C707-220A-A0CD14ABA4FD}"/>
                </a:ext>
              </a:extLst>
            </p:cNvPr>
            <p:cNvSpPr/>
            <p:nvPr/>
          </p:nvSpPr>
          <p:spPr>
            <a:xfrm>
              <a:off x="5223265" y="3931310"/>
              <a:ext cx="114447" cy="77454"/>
            </a:xfrm>
            <a:custGeom>
              <a:avLst/>
              <a:gdLst/>
              <a:ahLst/>
              <a:cxnLst/>
              <a:rect l="l" t="t" r="r" b="b"/>
              <a:pathLst>
                <a:path w="99" h="67" extrusionOk="0">
                  <a:moveTo>
                    <a:pt x="96" y="0"/>
                  </a:moveTo>
                  <a:cubicBezTo>
                    <a:pt x="95" y="1"/>
                    <a:pt x="95" y="1"/>
                    <a:pt x="95" y="1"/>
                  </a:cubicBezTo>
                  <a:cubicBezTo>
                    <a:pt x="91" y="6"/>
                    <a:pt x="52" y="47"/>
                    <a:pt x="0" y="63"/>
                  </a:cubicBezTo>
                  <a:cubicBezTo>
                    <a:pt x="2" y="67"/>
                    <a:pt x="2" y="67"/>
                    <a:pt x="2" y="67"/>
                  </a:cubicBezTo>
                  <a:cubicBezTo>
                    <a:pt x="58" y="49"/>
                    <a:pt x="99" y="3"/>
                    <a:pt x="99" y="3"/>
                  </a:cubicBezTo>
                  <a:cubicBezTo>
                    <a:pt x="96" y="0"/>
                    <a:pt x="96" y="0"/>
                    <a:pt x="9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84;p74">
              <a:extLst>
                <a:ext uri="{FF2B5EF4-FFF2-40B4-BE49-F238E27FC236}">
                  <a16:creationId xmlns:a16="http://schemas.microsoft.com/office/drawing/2014/main" id="{632C3954-5FF5-FC1E-2041-920B9FC3957A}"/>
                </a:ext>
              </a:extLst>
            </p:cNvPr>
            <p:cNvSpPr/>
            <p:nvPr/>
          </p:nvSpPr>
          <p:spPr>
            <a:xfrm>
              <a:off x="5144514" y="3919868"/>
              <a:ext cx="63952" cy="140082"/>
            </a:xfrm>
            <a:custGeom>
              <a:avLst/>
              <a:gdLst/>
              <a:ahLst/>
              <a:cxnLst/>
              <a:rect l="l" t="t" r="r" b="b"/>
              <a:pathLst>
                <a:path w="55" h="121" extrusionOk="0">
                  <a:moveTo>
                    <a:pt x="0" y="0"/>
                  </a:moveTo>
                  <a:cubicBezTo>
                    <a:pt x="0" y="0"/>
                    <a:pt x="0" y="1"/>
                    <a:pt x="0" y="3"/>
                  </a:cubicBezTo>
                  <a:cubicBezTo>
                    <a:pt x="0" y="16"/>
                    <a:pt x="3" y="73"/>
                    <a:pt x="52" y="121"/>
                  </a:cubicBezTo>
                  <a:cubicBezTo>
                    <a:pt x="55" y="117"/>
                    <a:pt x="55" y="117"/>
                    <a:pt x="55" y="117"/>
                  </a:cubicBezTo>
                  <a:cubicBezTo>
                    <a:pt x="7" y="71"/>
                    <a:pt x="4" y="15"/>
                    <a:pt x="4" y="3"/>
                  </a:cubicBezTo>
                  <a:cubicBezTo>
                    <a:pt x="4" y="2"/>
                    <a:pt x="4" y="2"/>
                    <a:pt x="4" y="1"/>
                  </a:cubicBezTo>
                  <a:cubicBezTo>
                    <a:pt x="4" y="1"/>
                    <a:pt x="4" y="1"/>
                    <a:pt x="4" y="1"/>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85;p74">
              <a:extLst>
                <a:ext uri="{FF2B5EF4-FFF2-40B4-BE49-F238E27FC236}">
                  <a16:creationId xmlns:a16="http://schemas.microsoft.com/office/drawing/2014/main" id="{32713170-BA1E-9CED-544F-219CF517F5F3}"/>
                </a:ext>
              </a:extLst>
            </p:cNvPr>
            <p:cNvSpPr/>
            <p:nvPr/>
          </p:nvSpPr>
          <p:spPr>
            <a:xfrm>
              <a:off x="5182880" y="4056504"/>
              <a:ext cx="140083" cy="95531"/>
            </a:xfrm>
            <a:custGeom>
              <a:avLst/>
              <a:gdLst/>
              <a:ahLst/>
              <a:cxnLst/>
              <a:rect l="l" t="t" r="r" b="b"/>
              <a:pathLst>
                <a:path w="121" h="83" extrusionOk="0">
                  <a:moveTo>
                    <a:pt x="117" y="0"/>
                  </a:moveTo>
                  <a:cubicBezTo>
                    <a:pt x="117" y="0"/>
                    <a:pt x="117" y="0"/>
                    <a:pt x="117" y="0"/>
                  </a:cubicBezTo>
                  <a:cubicBezTo>
                    <a:pt x="116" y="2"/>
                    <a:pt x="107" y="17"/>
                    <a:pt x="88" y="34"/>
                  </a:cubicBezTo>
                  <a:cubicBezTo>
                    <a:pt x="70" y="51"/>
                    <a:pt x="41" y="70"/>
                    <a:pt x="0" y="78"/>
                  </a:cubicBezTo>
                  <a:cubicBezTo>
                    <a:pt x="1" y="83"/>
                    <a:pt x="1" y="83"/>
                    <a:pt x="1" y="83"/>
                  </a:cubicBezTo>
                  <a:cubicBezTo>
                    <a:pt x="44" y="74"/>
                    <a:pt x="74" y="54"/>
                    <a:pt x="93" y="36"/>
                  </a:cubicBezTo>
                  <a:cubicBezTo>
                    <a:pt x="112" y="18"/>
                    <a:pt x="121" y="2"/>
                    <a:pt x="121" y="2"/>
                  </a:cubicBezTo>
                  <a:cubicBezTo>
                    <a:pt x="117" y="0"/>
                    <a:pt x="117" y="0"/>
                    <a:pt x="11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86;p74">
              <a:extLst>
                <a:ext uri="{FF2B5EF4-FFF2-40B4-BE49-F238E27FC236}">
                  <a16:creationId xmlns:a16="http://schemas.microsoft.com/office/drawing/2014/main" id="{BD51F8B2-CDAB-0800-5319-BDF790FA1520}"/>
                </a:ext>
              </a:extLst>
            </p:cNvPr>
            <p:cNvSpPr/>
            <p:nvPr/>
          </p:nvSpPr>
          <p:spPr>
            <a:xfrm>
              <a:off x="5081244" y="4139293"/>
              <a:ext cx="87474" cy="115112"/>
            </a:xfrm>
            <a:custGeom>
              <a:avLst/>
              <a:gdLst/>
              <a:ahLst/>
              <a:cxnLst/>
              <a:rect l="l" t="t" r="r" b="b"/>
              <a:pathLst>
                <a:path w="76" h="99" extrusionOk="0">
                  <a:moveTo>
                    <a:pt x="0" y="1"/>
                  </a:moveTo>
                  <a:cubicBezTo>
                    <a:pt x="0" y="2"/>
                    <a:pt x="13" y="62"/>
                    <a:pt x="74" y="99"/>
                  </a:cubicBezTo>
                  <a:cubicBezTo>
                    <a:pt x="76" y="95"/>
                    <a:pt x="76" y="95"/>
                    <a:pt x="76" y="95"/>
                  </a:cubicBezTo>
                  <a:cubicBezTo>
                    <a:pt x="46" y="77"/>
                    <a:pt x="28" y="54"/>
                    <a:pt x="18" y="34"/>
                  </a:cubicBezTo>
                  <a:cubicBezTo>
                    <a:pt x="12" y="25"/>
                    <a:pt x="9" y="16"/>
                    <a:pt x="7" y="10"/>
                  </a:cubicBezTo>
                  <a:cubicBezTo>
                    <a:pt x="6" y="7"/>
                    <a:pt x="5" y="5"/>
                    <a:pt x="4" y="3"/>
                  </a:cubicBezTo>
                  <a:cubicBezTo>
                    <a:pt x="4" y="2"/>
                    <a:pt x="4" y="2"/>
                    <a:pt x="4" y="1"/>
                  </a:cubicBezTo>
                  <a:cubicBezTo>
                    <a:pt x="4" y="1"/>
                    <a:pt x="4" y="0"/>
                    <a:pt x="4" y="0"/>
                  </a:cubicBezTo>
                  <a:cubicBezTo>
                    <a:pt x="0" y="1"/>
                    <a:pt x="0" y="1"/>
                    <a:pt x="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87;p74">
              <a:extLst>
                <a:ext uri="{FF2B5EF4-FFF2-40B4-BE49-F238E27FC236}">
                  <a16:creationId xmlns:a16="http://schemas.microsoft.com/office/drawing/2014/main" id="{D8AF0EAD-F17B-0619-998C-1FD67EA1D594}"/>
                </a:ext>
              </a:extLst>
            </p:cNvPr>
            <p:cNvSpPr/>
            <p:nvPr/>
          </p:nvSpPr>
          <p:spPr>
            <a:xfrm>
              <a:off x="5162014" y="4209294"/>
              <a:ext cx="133904" cy="115771"/>
            </a:xfrm>
            <a:custGeom>
              <a:avLst/>
              <a:gdLst/>
              <a:ahLst/>
              <a:cxnLst/>
              <a:rect l="l" t="t" r="r" b="b"/>
              <a:pathLst>
                <a:path w="116" h="100" extrusionOk="0">
                  <a:moveTo>
                    <a:pt x="112" y="0"/>
                  </a:moveTo>
                  <a:cubicBezTo>
                    <a:pt x="112" y="0"/>
                    <a:pt x="112" y="1"/>
                    <a:pt x="112" y="1"/>
                  </a:cubicBezTo>
                  <a:cubicBezTo>
                    <a:pt x="108" y="9"/>
                    <a:pt x="70" y="75"/>
                    <a:pt x="0" y="96"/>
                  </a:cubicBezTo>
                  <a:cubicBezTo>
                    <a:pt x="1" y="100"/>
                    <a:pt x="1" y="100"/>
                    <a:pt x="1" y="100"/>
                  </a:cubicBezTo>
                  <a:cubicBezTo>
                    <a:pt x="40" y="89"/>
                    <a:pt x="69" y="64"/>
                    <a:pt x="88" y="43"/>
                  </a:cubicBezTo>
                  <a:cubicBezTo>
                    <a:pt x="107" y="21"/>
                    <a:pt x="116" y="2"/>
                    <a:pt x="116" y="2"/>
                  </a:cubicBezTo>
                  <a:cubicBezTo>
                    <a:pt x="112" y="0"/>
                    <a:pt x="112" y="0"/>
                    <a:pt x="11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88;p74">
              <a:extLst>
                <a:ext uri="{FF2B5EF4-FFF2-40B4-BE49-F238E27FC236}">
                  <a16:creationId xmlns:a16="http://schemas.microsoft.com/office/drawing/2014/main" id="{DE4CE09E-DFB6-4111-1C80-4CDDAA515930}"/>
                </a:ext>
              </a:extLst>
            </p:cNvPr>
            <p:cNvSpPr/>
            <p:nvPr/>
          </p:nvSpPr>
          <p:spPr>
            <a:xfrm>
              <a:off x="5207111" y="3104763"/>
              <a:ext cx="399409" cy="496655"/>
            </a:xfrm>
            <a:custGeom>
              <a:avLst/>
              <a:gdLst/>
              <a:ahLst/>
              <a:cxnLst/>
              <a:rect l="l" t="t" r="r" b="b"/>
              <a:pathLst>
                <a:path w="345" h="429" extrusionOk="0">
                  <a:moveTo>
                    <a:pt x="223" y="429"/>
                  </a:moveTo>
                  <a:cubicBezTo>
                    <a:pt x="223" y="429"/>
                    <a:pt x="258" y="418"/>
                    <a:pt x="259" y="391"/>
                  </a:cubicBezTo>
                  <a:cubicBezTo>
                    <a:pt x="260" y="364"/>
                    <a:pt x="177" y="364"/>
                    <a:pt x="181" y="329"/>
                  </a:cubicBezTo>
                  <a:cubicBezTo>
                    <a:pt x="184" y="293"/>
                    <a:pt x="327" y="294"/>
                    <a:pt x="336" y="227"/>
                  </a:cubicBezTo>
                  <a:cubicBezTo>
                    <a:pt x="345" y="161"/>
                    <a:pt x="259" y="160"/>
                    <a:pt x="223" y="156"/>
                  </a:cubicBezTo>
                  <a:cubicBezTo>
                    <a:pt x="187" y="151"/>
                    <a:pt x="148" y="146"/>
                    <a:pt x="156" y="109"/>
                  </a:cubicBezTo>
                  <a:cubicBezTo>
                    <a:pt x="164" y="72"/>
                    <a:pt x="191" y="26"/>
                    <a:pt x="110" y="13"/>
                  </a:cubicBezTo>
                  <a:cubicBezTo>
                    <a:pt x="28" y="0"/>
                    <a:pt x="0" y="9"/>
                    <a:pt x="0" y="9"/>
                  </a:cubicBezTo>
                  <a:cubicBezTo>
                    <a:pt x="0" y="9"/>
                    <a:pt x="92" y="8"/>
                    <a:pt x="81" y="48"/>
                  </a:cubicBezTo>
                  <a:cubicBezTo>
                    <a:pt x="69" y="88"/>
                    <a:pt x="8" y="115"/>
                    <a:pt x="33" y="174"/>
                  </a:cubicBezTo>
                  <a:cubicBezTo>
                    <a:pt x="57" y="233"/>
                    <a:pt x="227" y="183"/>
                    <a:pt x="262" y="218"/>
                  </a:cubicBezTo>
                  <a:cubicBezTo>
                    <a:pt x="296" y="252"/>
                    <a:pt x="224" y="281"/>
                    <a:pt x="169" y="295"/>
                  </a:cubicBezTo>
                  <a:cubicBezTo>
                    <a:pt x="105" y="311"/>
                    <a:pt x="82" y="341"/>
                    <a:pt x="110" y="353"/>
                  </a:cubicBezTo>
                  <a:cubicBezTo>
                    <a:pt x="140" y="367"/>
                    <a:pt x="244" y="360"/>
                    <a:pt x="210" y="422"/>
                  </a:cubicBezTo>
                  <a:lnTo>
                    <a:pt x="223" y="4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89;p74">
              <a:extLst>
                <a:ext uri="{FF2B5EF4-FFF2-40B4-BE49-F238E27FC236}">
                  <a16:creationId xmlns:a16="http://schemas.microsoft.com/office/drawing/2014/main" id="{F27C9577-5BEE-69CD-611F-68457A1EDEF4}"/>
                </a:ext>
              </a:extLst>
            </p:cNvPr>
            <p:cNvSpPr/>
            <p:nvPr/>
          </p:nvSpPr>
          <p:spPr>
            <a:xfrm>
              <a:off x="5401633" y="3581979"/>
              <a:ext cx="119071" cy="91592"/>
            </a:xfrm>
            <a:custGeom>
              <a:avLst/>
              <a:gdLst/>
              <a:ahLst/>
              <a:cxnLst/>
              <a:rect l="l" t="t" r="r" b="b"/>
              <a:pathLst>
                <a:path w="103" h="79" extrusionOk="0">
                  <a:moveTo>
                    <a:pt x="52" y="0"/>
                  </a:moveTo>
                  <a:cubicBezTo>
                    <a:pt x="12" y="0"/>
                    <a:pt x="0" y="7"/>
                    <a:pt x="0" y="7"/>
                  </a:cubicBezTo>
                  <a:cubicBezTo>
                    <a:pt x="0" y="41"/>
                    <a:pt x="14" y="64"/>
                    <a:pt x="21" y="74"/>
                  </a:cubicBezTo>
                  <a:cubicBezTo>
                    <a:pt x="24" y="77"/>
                    <a:pt x="27" y="79"/>
                    <a:pt x="31" y="79"/>
                  </a:cubicBezTo>
                  <a:cubicBezTo>
                    <a:pt x="52" y="79"/>
                    <a:pt x="52" y="79"/>
                    <a:pt x="52" y="79"/>
                  </a:cubicBezTo>
                  <a:cubicBezTo>
                    <a:pt x="72" y="79"/>
                    <a:pt x="72" y="79"/>
                    <a:pt x="72" y="79"/>
                  </a:cubicBezTo>
                  <a:cubicBezTo>
                    <a:pt x="76" y="79"/>
                    <a:pt x="79" y="77"/>
                    <a:pt x="82" y="74"/>
                  </a:cubicBezTo>
                  <a:cubicBezTo>
                    <a:pt x="89" y="64"/>
                    <a:pt x="103" y="41"/>
                    <a:pt x="103" y="7"/>
                  </a:cubicBezTo>
                  <a:cubicBezTo>
                    <a:pt x="103" y="7"/>
                    <a:pt x="91" y="0"/>
                    <a:pt x="5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90;p74">
              <a:extLst>
                <a:ext uri="{FF2B5EF4-FFF2-40B4-BE49-F238E27FC236}">
                  <a16:creationId xmlns:a16="http://schemas.microsoft.com/office/drawing/2014/main" id="{C9EE340E-29CD-9554-BF18-FB389458D7E7}"/>
                </a:ext>
              </a:extLst>
            </p:cNvPr>
            <p:cNvSpPr/>
            <p:nvPr/>
          </p:nvSpPr>
          <p:spPr>
            <a:xfrm>
              <a:off x="5490481" y="3593422"/>
              <a:ext cx="67342" cy="72723"/>
            </a:xfrm>
            <a:custGeom>
              <a:avLst/>
              <a:gdLst/>
              <a:ahLst/>
              <a:cxnLst/>
              <a:rect l="l" t="t" r="r" b="b"/>
              <a:pathLst>
                <a:path w="58" h="63" extrusionOk="0">
                  <a:moveTo>
                    <a:pt x="21" y="18"/>
                  </a:moveTo>
                  <a:cubicBezTo>
                    <a:pt x="21" y="18"/>
                    <a:pt x="21" y="18"/>
                    <a:pt x="21" y="18"/>
                  </a:cubicBezTo>
                  <a:cubicBezTo>
                    <a:pt x="22" y="18"/>
                    <a:pt x="23" y="14"/>
                    <a:pt x="26" y="10"/>
                  </a:cubicBezTo>
                  <a:cubicBezTo>
                    <a:pt x="29" y="7"/>
                    <a:pt x="33" y="4"/>
                    <a:pt x="39" y="4"/>
                  </a:cubicBezTo>
                  <a:cubicBezTo>
                    <a:pt x="41" y="4"/>
                    <a:pt x="43" y="4"/>
                    <a:pt x="45" y="5"/>
                  </a:cubicBezTo>
                  <a:cubicBezTo>
                    <a:pt x="48" y="6"/>
                    <a:pt x="51" y="8"/>
                    <a:pt x="52" y="10"/>
                  </a:cubicBezTo>
                  <a:cubicBezTo>
                    <a:pt x="54" y="12"/>
                    <a:pt x="54" y="15"/>
                    <a:pt x="54" y="19"/>
                  </a:cubicBezTo>
                  <a:cubicBezTo>
                    <a:pt x="54" y="23"/>
                    <a:pt x="53" y="28"/>
                    <a:pt x="51" y="31"/>
                  </a:cubicBezTo>
                  <a:cubicBezTo>
                    <a:pt x="49" y="34"/>
                    <a:pt x="46" y="37"/>
                    <a:pt x="41" y="40"/>
                  </a:cubicBezTo>
                  <a:cubicBezTo>
                    <a:pt x="35" y="44"/>
                    <a:pt x="26" y="47"/>
                    <a:pt x="18" y="50"/>
                  </a:cubicBezTo>
                  <a:cubicBezTo>
                    <a:pt x="14" y="52"/>
                    <a:pt x="11" y="53"/>
                    <a:pt x="8" y="55"/>
                  </a:cubicBezTo>
                  <a:cubicBezTo>
                    <a:pt x="4" y="56"/>
                    <a:pt x="2" y="58"/>
                    <a:pt x="0" y="61"/>
                  </a:cubicBezTo>
                  <a:cubicBezTo>
                    <a:pt x="3" y="63"/>
                    <a:pt x="3" y="63"/>
                    <a:pt x="3" y="63"/>
                  </a:cubicBezTo>
                  <a:cubicBezTo>
                    <a:pt x="5" y="61"/>
                    <a:pt x="8" y="59"/>
                    <a:pt x="13" y="57"/>
                  </a:cubicBezTo>
                  <a:cubicBezTo>
                    <a:pt x="19" y="54"/>
                    <a:pt x="28" y="51"/>
                    <a:pt x="36" y="48"/>
                  </a:cubicBezTo>
                  <a:cubicBezTo>
                    <a:pt x="44" y="44"/>
                    <a:pt x="51" y="40"/>
                    <a:pt x="55" y="33"/>
                  </a:cubicBezTo>
                  <a:cubicBezTo>
                    <a:pt x="57" y="29"/>
                    <a:pt x="58" y="24"/>
                    <a:pt x="58" y="19"/>
                  </a:cubicBezTo>
                  <a:cubicBezTo>
                    <a:pt x="58" y="15"/>
                    <a:pt x="58" y="11"/>
                    <a:pt x="56" y="8"/>
                  </a:cubicBezTo>
                  <a:cubicBezTo>
                    <a:pt x="54" y="5"/>
                    <a:pt x="50" y="2"/>
                    <a:pt x="46" y="1"/>
                  </a:cubicBezTo>
                  <a:cubicBezTo>
                    <a:pt x="43" y="0"/>
                    <a:pt x="41" y="0"/>
                    <a:pt x="39" y="0"/>
                  </a:cubicBezTo>
                  <a:cubicBezTo>
                    <a:pt x="31" y="0"/>
                    <a:pt x="25" y="4"/>
                    <a:pt x="22" y="9"/>
                  </a:cubicBezTo>
                  <a:cubicBezTo>
                    <a:pt x="19" y="13"/>
                    <a:pt x="17" y="17"/>
                    <a:pt x="17" y="17"/>
                  </a:cubicBezTo>
                  <a:cubicBezTo>
                    <a:pt x="21" y="18"/>
                    <a:pt x="21" y="18"/>
                    <a:pt x="21"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91;p74">
              <a:extLst>
                <a:ext uri="{FF2B5EF4-FFF2-40B4-BE49-F238E27FC236}">
                  <a16:creationId xmlns:a16="http://schemas.microsoft.com/office/drawing/2014/main" id="{3C5C1541-F7FB-A2E2-429C-6EFFF552559C}"/>
                </a:ext>
              </a:extLst>
            </p:cNvPr>
            <p:cNvSpPr/>
            <p:nvPr/>
          </p:nvSpPr>
          <p:spPr>
            <a:xfrm>
              <a:off x="5401633" y="3581979"/>
              <a:ext cx="51794" cy="91592"/>
            </a:xfrm>
            <a:custGeom>
              <a:avLst/>
              <a:gdLst/>
              <a:ahLst/>
              <a:cxnLst/>
              <a:rect l="l" t="t" r="r" b="b"/>
              <a:pathLst>
                <a:path w="45" h="79" extrusionOk="0">
                  <a:moveTo>
                    <a:pt x="45" y="0"/>
                  </a:moveTo>
                  <a:cubicBezTo>
                    <a:pt x="11" y="1"/>
                    <a:pt x="0" y="7"/>
                    <a:pt x="0" y="7"/>
                  </a:cubicBezTo>
                  <a:cubicBezTo>
                    <a:pt x="0" y="41"/>
                    <a:pt x="14" y="64"/>
                    <a:pt x="21" y="74"/>
                  </a:cubicBezTo>
                  <a:cubicBezTo>
                    <a:pt x="24" y="77"/>
                    <a:pt x="27" y="79"/>
                    <a:pt x="31" y="79"/>
                  </a:cubicBezTo>
                  <a:cubicBezTo>
                    <a:pt x="33" y="79"/>
                    <a:pt x="33" y="79"/>
                    <a:pt x="33" y="79"/>
                  </a:cubicBezTo>
                  <a:cubicBezTo>
                    <a:pt x="15" y="39"/>
                    <a:pt x="31" y="14"/>
                    <a:pt x="4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92;p74">
              <a:extLst>
                <a:ext uri="{FF2B5EF4-FFF2-40B4-BE49-F238E27FC236}">
                  <a16:creationId xmlns:a16="http://schemas.microsoft.com/office/drawing/2014/main" id="{0865BE3B-8481-DF18-EA5B-40ADFCE030A1}"/>
                </a:ext>
              </a:extLst>
            </p:cNvPr>
            <p:cNvSpPr/>
            <p:nvPr/>
          </p:nvSpPr>
          <p:spPr>
            <a:xfrm>
              <a:off x="5752985" y="3678611"/>
              <a:ext cx="133271" cy="856158"/>
            </a:xfrm>
            <a:custGeom>
              <a:avLst/>
              <a:gdLst/>
              <a:ahLst/>
              <a:cxnLst/>
              <a:rect l="l" t="t" r="r" b="b"/>
              <a:pathLst>
                <a:path w="198" h="1272" extrusionOk="0">
                  <a:moveTo>
                    <a:pt x="0" y="0"/>
                  </a:moveTo>
                  <a:lnTo>
                    <a:pt x="151" y="1272"/>
                  </a:lnTo>
                  <a:lnTo>
                    <a:pt x="198" y="1272"/>
                  </a:lnTo>
                  <a:lnTo>
                    <a:pt x="84"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93;p74">
              <a:extLst>
                <a:ext uri="{FF2B5EF4-FFF2-40B4-BE49-F238E27FC236}">
                  <a16:creationId xmlns:a16="http://schemas.microsoft.com/office/drawing/2014/main" id="{4D6F73B6-99EB-D007-058C-F091CC10D6C0}"/>
                </a:ext>
              </a:extLst>
            </p:cNvPr>
            <p:cNvSpPr/>
            <p:nvPr/>
          </p:nvSpPr>
          <p:spPr>
            <a:xfrm>
              <a:off x="5384133" y="3678611"/>
              <a:ext cx="121155" cy="889812"/>
            </a:xfrm>
            <a:custGeom>
              <a:avLst/>
              <a:gdLst/>
              <a:ahLst/>
              <a:cxnLst/>
              <a:rect l="l" t="t" r="r" b="b"/>
              <a:pathLst>
                <a:path w="180" h="1322" extrusionOk="0">
                  <a:moveTo>
                    <a:pt x="96" y="0"/>
                  </a:moveTo>
                  <a:lnTo>
                    <a:pt x="0" y="1322"/>
                  </a:lnTo>
                  <a:lnTo>
                    <a:pt x="48" y="1322"/>
                  </a:lnTo>
                  <a:lnTo>
                    <a:pt x="180" y="0"/>
                  </a:lnTo>
                  <a:lnTo>
                    <a:pt x="9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94;p74">
              <a:extLst>
                <a:ext uri="{FF2B5EF4-FFF2-40B4-BE49-F238E27FC236}">
                  <a16:creationId xmlns:a16="http://schemas.microsoft.com/office/drawing/2014/main" id="{6DBD2A75-238A-5E57-536D-19002F29CFC1}"/>
                </a:ext>
              </a:extLst>
            </p:cNvPr>
            <p:cNvSpPr/>
            <p:nvPr/>
          </p:nvSpPr>
          <p:spPr>
            <a:xfrm>
              <a:off x="6490015" y="3710538"/>
              <a:ext cx="119809" cy="889812"/>
            </a:xfrm>
            <a:custGeom>
              <a:avLst/>
              <a:gdLst/>
              <a:ahLst/>
              <a:cxnLst/>
              <a:rect l="l" t="t" r="r" b="b"/>
              <a:pathLst>
                <a:path w="178" h="1322" extrusionOk="0">
                  <a:moveTo>
                    <a:pt x="94" y="0"/>
                  </a:moveTo>
                  <a:lnTo>
                    <a:pt x="0" y="1322"/>
                  </a:lnTo>
                  <a:lnTo>
                    <a:pt x="46" y="1322"/>
                  </a:lnTo>
                  <a:lnTo>
                    <a:pt x="178" y="0"/>
                  </a:lnTo>
                  <a:lnTo>
                    <a:pt x="9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95;p74">
              <a:extLst>
                <a:ext uri="{FF2B5EF4-FFF2-40B4-BE49-F238E27FC236}">
                  <a16:creationId xmlns:a16="http://schemas.microsoft.com/office/drawing/2014/main" id="{6D03DD76-5CBA-E563-BF1F-8840D59EB8C3}"/>
                </a:ext>
              </a:extLst>
            </p:cNvPr>
            <p:cNvSpPr/>
            <p:nvPr/>
          </p:nvSpPr>
          <p:spPr>
            <a:xfrm>
              <a:off x="6857521" y="3678611"/>
              <a:ext cx="133944" cy="856158"/>
            </a:xfrm>
            <a:custGeom>
              <a:avLst/>
              <a:gdLst/>
              <a:ahLst/>
              <a:cxnLst/>
              <a:rect l="l" t="t" r="r" b="b"/>
              <a:pathLst>
                <a:path w="199" h="1272" extrusionOk="0">
                  <a:moveTo>
                    <a:pt x="0" y="0"/>
                  </a:moveTo>
                  <a:lnTo>
                    <a:pt x="151" y="1272"/>
                  </a:lnTo>
                  <a:lnTo>
                    <a:pt x="199" y="1272"/>
                  </a:lnTo>
                  <a:lnTo>
                    <a:pt x="84"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96;p74">
              <a:extLst>
                <a:ext uri="{FF2B5EF4-FFF2-40B4-BE49-F238E27FC236}">
                  <a16:creationId xmlns:a16="http://schemas.microsoft.com/office/drawing/2014/main" id="{433310D2-9C31-A78D-9B9E-39F613E9BE51}"/>
                </a:ext>
              </a:extLst>
            </p:cNvPr>
            <p:cNvSpPr/>
            <p:nvPr/>
          </p:nvSpPr>
          <p:spPr>
            <a:xfrm>
              <a:off x="5369998" y="4597663"/>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97;p74">
              <a:extLst>
                <a:ext uri="{FF2B5EF4-FFF2-40B4-BE49-F238E27FC236}">
                  <a16:creationId xmlns:a16="http://schemas.microsoft.com/office/drawing/2014/main" id="{68A81F86-60E8-C721-9E56-3AE8E5CFDE85}"/>
                </a:ext>
              </a:extLst>
            </p:cNvPr>
            <p:cNvSpPr/>
            <p:nvPr/>
          </p:nvSpPr>
          <p:spPr>
            <a:xfrm>
              <a:off x="5833755" y="4564682"/>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98;p74">
              <a:extLst>
                <a:ext uri="{FF2B5EF4-FFF2-40B4-BE49-F238E27FC236}">
                  <a16:creationId xmlns:a16="http://schemas.microsoft.com/office/drawing/2014/main" id="{D28D32B8-6635-8CBF-16FA-2F7CB298C3A4}"/>
                </a:ext>
              </a:extLst>
            </p:cNvPr>
            <p:cNvSpPr/>
            <p:nvPr/>
          </p:nvSpPr>
          <p:spPr>
            <a:xfrm>
              <a:off x="6472515" y="4597663"/>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99;p74">
              <a:extLst>
                <a:ext uri="{FF2B5EF4-FFF2-40B4-BE49-F238E27FC236}">
                  <a16:creationId xmlns:a16="http://schemas.microsoft.com/office/drawing/2014/main" id="{69D02DE9-C423-189A-7C97-87DC7A8E0021}"/>
                </a:ext>
              </a:extLst>
            </p:cNvPr>
            <p:cNvSpPr/>
            <p:nvPr/>
          </p:nvSpPr>
          <p:spPr>
            <a:xfrm>
              <a:off x="6936945" y="4564682"/>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400;p74">
              <a:extLst>
                <a:ext uri="{FF2B5EF4-FFF2-40B4-BE49-F238E27FC236}">
                  <a16:creationId xmlns:a16="http://schemas.microsoft.com/office/drawing/2014/main" id="{788B7BCA-E1D3-0095-A77D-B468398EFD8F}"/>
                </a:ext>
              </a:extLst>
            </p:cNvPr>
            <p:cNvSpPr/>
            <p:nvPr/>
          </p:nvSpPr>
          <p:spPr>
            <a:xfrm>
              <a:off x="5384133" y="3673519"/>
              <a:ext cx="1413600" cy="0"/>
            </a:xfrm>
            <a:prstGeom prst="rect">
              <a:avLst/>
            </a:prstGeom>
            <a:solidFill>
              <a:srgbClr val="874F2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401;p74">
              <a:extLst>
                <a:ext uri="{FF2B5EF4-FFF2-40B4-BE49-F238E27FC236}">
                  <a16:creationId xmlns:a16="http://schemas.microsoft.com/office/drawing/2014/main" id="{768CDBF0-EF81-BAA0-3CED-D7E2EC02F1E8}"/>
                </a:ext>
              </a:extLst>
            </p:cNvPr>
            <p:cNvSpPr/>
            <p:nvPr/>
          </p:nvSpPr>
          <p:spPr>
            <a:xfrm>
              <a:off x="5444038" y="3678611"/>
              <a:ext cx="61251" cy="70000"/>
            </a:xfrm>
            <a:custGeom>
              <a:avLst/>
              <a:gdLst/>
              <a:ahLst/>
              <a:cxnLst/>
              <a:rect l="l" t="t" r="r" b="b"/>
              <a:pathLst>
                <a:path w="91" h="104" extrusionOk="0">
                  <a:moveTo>
                    <a:pt x="0" y="86"/>
                  </a:moveTo>
                  <a:lnTo>
                    <a:pt x="81" y="104"/>
                  </a:lnTo>
                  <a:lnTo>
                    <a:pt x="91" y="0"/>
                  </a:lnTo>
                  <a:lnTo>
                    <a:pt x="7" y="0"/>
                  </a:lnTo>
                  <a:lnTo>
                    <a:pt x="0" y="8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402;p74">
              <a:extLst>
                <a:ext uri="{FF2B5EF4-FFF2-40B4-BE49-F238E27FC236}">
                  <a16:creationId xmlns:a16="http://schemas.microsoft.com/office/drawing/2014/main" id="{154F544E-FEB7-3D33-DE42-2DD58C45B05D}"/>
                </a:ext>
              </a:extLst>
            </p:cNvPr>
            <p:cNvSpPr/>
            <p:nvPr/>
          </p:nvSpPr>
          <p:spPr>
            <a:xfrm>
              <a:off x="5752985" y="3678611"/>
              <a:ext cx="69328" cy="142020"/>
            </a:xfrm>
            <a:custGeom>
              <a:avLst/>
              <a:gdLst/>
              <a:ahLst/>
              <a:cxnLst/>
              <a:rect l="l" t="t" r="r" b="b"/>
              <a:pathLst>
                <a:path w="103" h="211" extrusionOk="0">
                  <a:moveTo>
                    <a:pt x="84" y="0"/>
                  </a:moveTo>
                  <a:lnTo>
                    <a:pt x="0" y="0"/>
                  </a:lnTo>
                  <a:lnTo>
                    <a:pt x="22" y="194"/>
                  </a:lnTo>
                  <a:lnTo>
                    <a:pt x="103" y="211"/>
                  </a:lnTo>
                  <a:lnTo>
                    <a:pt x="8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403;p74">
              <a:extLst>
                <a:ext uri="{FF2B5EF4-FFF2-40B4-BE49-F238E27FC236}">
                  <a16:creationId xmlns:a16="http://schemas.microsoft.com/office/drawing/2014/main" id="{81B477D3-1044-3620-1585-3860194A4899}"/>
                </a:ext>
              </a:extLst>
            </p:cNvPr>
            <p:cNvSpPr/>
            <p:nvPr/>
          </p:nvSpPr>
          <p:spPr>
            <a:xfrm>
              <a:off x="6548574" y="3711211"/>
              <a:ext cx="61251" cy="70673"/>
            </a:xfrm>
            <a:custGeom>
              <a:avLst/>
              <a:gdLst/>
              <a:ahLst/>
              <a:cxnLst/>
              <a:rect l="l" t="t" r="r" b="b"/>
              <a:pathLst>
                <a:path w="91" h="105" extrusionOk="0">
                  <a:moveTo>
                    <a:pt x="0" y="88"/>
                  </a:moveTo>
                  <a:lnTo>
                    <a:pt x="81" y="105"/>
                  </a:lnTo>
                  <a:lnTo>
                    <a:pt x="91" y="0"/>
                  </a:lnTo>
                  <a:lnTo>
                    <a:pt x="7" y="0"/>
                  </a:lnTo>
                  <a:lnTo>
                    <a:pt x="0" y="88"/>
                  </a:lnTo>
                  <a:close/>
                </a:path>
              </a:pathLst>
            </a:custGeom>
            <a:solidFill>
              <a:srgbClr val="874F2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404;p74">
              <a:extLst>
                <a:ext uri="{FF2B5EF4-FFF2-40B4-BE49-F238E27FC236}">
                  <a16:creationId xmlns:a16="http://schemas.microsoft.com/office/drawing/2014/main" id="{A54D7017-1FAF-0EF1-0C45-E31D6F5ECE6B}"/>
                </a:ext>
              </a:extLst>
            </p:cNvPr>
            <p:cNvSpPr/>
            <p:nvPr/>
          </p:nvSpPr>
          <p:spPr>
            <a:xfrm>
              <a:off x="6857521" y="3679284"/>
              <a:ext cx="69328" cy="142693"/>
            </a:xfrm>
            <a:custGeom>
              <a:avLst/>
              <a:gdLst/>
              <a:ahLst/>
              <a:cxnLst/>
              <a:rect l="l" t="t" r="r" b="b"/>
              <a:pathLst>
                <a:path w="103" h="212" extrusionOk="0">
                  <a:moveTo>
                    <a:pt x="84" y="0"/>
                  </a:moveTo>
                  <a:lnTo>
                    <a:pt x="0" y="0"/>
                  </a:lnTo>
                  <a:lnTo>
                    <a:pt x="22" y="195"/>
                  </a:lnTo>
                  <a:lnTo>
                    <a:pt x="103" y="212"/>
                  </a:lnTo>
                  <a:lnTo>
                    <a:pt x="8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2405;p74">
              <a:extLst>
                <a:ext uri="{FF2B5EF4-FFF2-40B4-BE49-F238E27FC236}">
                  <a16:creationId xmlns:a16="http://schemas.microsoft.com/office/drawing/2014/main" id="{3953FA5B-8657-7155-53B2-7736C2D75DDF}"/>
                </a:ext>
              </a:extLst>
            </p:cNvPr>
            <p:cNvSpPr/>
            <p:nvPr/>
          </p:nvSpPr>
          <p:spPr>
            <a:xfrm>
              <a:off x="6490015" y="3673519"/>
              <a:ext cx="40380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2406;p74">
              <a:extLst>
                <a:ext uri="{FF2B5EF4-FFF2-40B4-BE49-F238E27FC236}">
                  <a16:creationId xmlns:a16="http://schemas.microsoft.com/office/drawing/2014/main" id="{0E3AD7E3-B35E-5A02-921A-D88FCB46959D}"/>
                </a:ext>
              </a:extLst>
            </p:cNvPr>
            <p:cNvSpPr/>
            <p:nvPr/>
          </p:nvSpPr>
          <p:spPr>
            <a:xfrm>
              <a:off x="5944815" y="2861779"/>
              <a:ext cx="417932" cy="326473"/>
            </a:xfrm>
            <a:custGeom>
              <a:avLst/>
              <a:gdLst/>
              <a:ahLst/>
              <a:cxnLst/>
              <a:rect l="l" t="t" r="r" b="b"/>
              <a:pathLst>
                <a:path w="361" h="282" extrusionOk="0">
                  <a:moveTo>
                    <a:pt x="361" y="208"/>
                  </a:moveTo>
                  <a:cubicBezTo>
                    <a:pt x="281" y="159"/>
                    <a:pt x="281" y="159"/>
                    <a:pt x="281" y="159"/>
                  </a:cubicBezTo>
                  <a:cubicBezTo>
                    <a:pt x="282" y="153"/>
                    <a:pt x="282" y="147"/>
                    <a:pt x="282" y="141"/>
                  </a:cubicBezTo>
                  <a:cubicBezTo>
                    <a:pt x="282" y="63"/>
                    <a:pt x="219" y="0"/>
                    <a:pt x="141" y="0"/>
                  </a:cubicBezTo>
                  <a:cubicBezTo>
                    <a:pt x="63" y="0"/>
                    <a:pt x="0" y="63"/>
                    <a:pt x="0" y="141"/>
                  </a:cubicBezTo>
                  <a:cubicBezTo>
                    <a:pt x="0" y="219"/>
                    <a:pt x="63" y="282"/>
                    <a:pt x="141" y="282"/>
                  </a:cubicBezTo>
                  <a:cubicBezTo>
                    <a:pt x="195" y="282"/>
                    <a:pt x="241" y="252"/>
                    <a:pt x="265" y="208"/>
                  </a:cubicBezTo>
                  <a:lnTo>
                    <a:pt x="361" y="20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2407;p74">
              <a:extLst>
                <a:ext uri="{FF2B5EF4-FFF2-40B4-BE49-F238E27FC236}">
                  <a16:creationId xmlns:a16="http://schemas.microsoft.com/office/drawing/2014/main" id="{0B029F68-1BD8-E2BE-7092-F5138B75C150}"/>
                </a:ext>
              </a:extLst>
            </p:cNvPr>
            <p:cNvSpPr/>
            <p:nvPr/>
          </p:nvSpPr>
          <p:spPr>
            <a:xfrm>
              <a:off x="5619714" y="3240504"/>
              <a:ext cx="532410" cy="283367"/>
            </a:xfrm>
            <a:custGeom>
              <a:avLst/>
              <a:gdLst/>
              <a:ahLst/>
              <a:cxnLst/>
              <a:rect l="l" t="t" r="r" b="b"/>
              <a:pathLst>
                <a:path w="791" h="421" extrusionOk="0">
                  <a:moveTo>
                    <a:pt x="791" y="421"/>
                  </a:moveTo>
                  <a:lnTo>
                    <a:pt x="64" y="421"/>
                  </a:lnTo>
                  <a:lnTo>
                    <a:pt x="0" y="0"/>
                  </a:lnTo>
                  <a:lnTo>
                    <a:pt x="729" y="0"/>
                  </a:lnTo>
                  <a:lnTo>
                    <a:pt x="791" y="42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2408;p74">
              <a:extLst>
                <a:ext uri="{FF2B5EF4-FFF2-40B4-BE49-F238E27FC236}">
                  <a16:creationId xmlns:a16="http://schemas.microsoft.com/office/drawing/2014/main" id="{E84BDB34-CEFA-54C1-D3A3-8CE4FE389618}"/>
                </a:ext>
              </a:extLst>
            </p:cNvPr>
            <p:cNvSpPr/>
            <p:nvPr/>
          </p:nvSpPr>
          <p:spPr>
            <a:xfrm>
              <a:off x="6086163" y="3240504"/>
              <a:ext cx="65962" cy="283367"/>
            </a:xfrm>
            <a:custGeom>
              <a:avLst/>
              <a:gdLst/>
              <a:ahLst/>
              <a:cxnLst/>
              <a:rect l="l" t="t" r="r" b="b"/>
              <a:pathLst>
                <a:path w="98" h="421" extrusionOk="0">
                  <a:moveTo>
                    <a:pt x="98" y="421"/>
                  </a:moveTo>
                  <a:lnTo>
                    <a:pt x="63" y="421"/>
                  </a:lnTo>
                  <a:lnTo>
                    <a:pt x="0" y="0"/>
                  </a:lnTo>
                  <a:lnTo>
                    <a:pt x="36" y="0"/>
                  </a:lnTo>
                  <a:lnTo>
                    <a:pt x="98" y="4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2409;p74">
              <a:extLst>
                <a:ext uri="{FF2B5EF4-FFF2-40B4-BE49-F238E27FC236}">
                  <a16:creationId xmlns:a16="http://schemas.microsoft.com/office/drawing/2014/main" id="{6C022459-6035-79C9-BF38-300E794FD524}"/>
                </a:ext>
              </a:extLst>
            </p:cNvPr>
            <p:cNvSpPr/>
            <p:nvPr/>
          </p:nvSpPr>
          <p:spPr>
            <a:xfrm>
              <a:off x="5785293" y="3449833"/>
              <a:ext cx="162213" cy="216732"/>
            </a:xfrm>
            <a:custGeom>
              <a:avLst/>
              <a:gdLst/>
              <a:ahLst/>
              <a:cxnLst/>
              <a:rect l="l" t="t" r="r" b="b"/>
              <a:pathLst>
                <a:path w="241" h="322" extrusionOk="0">
                  <a:moveTo>
                    <a:pt x="191" y="322"/>
                  </a:moveTo>
                  <a:lnTo>
                    <a:pt x="0" y="322"/>
                  </a:lnTo>
                  <a:lnTo>
                    <a:pt x="50" y="0"/>
                  </a:lnTo>
                  <a:lnTo>
                    <a:pt x="241" y="0"/>
                  </a:lnTo>
                  <a:lnTo>
                    <a:pt x="191" y="3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2410;p74">
              <a:extLst>
                <a:ext uri="{FF2B5EF4-FFF2-40B4-BE49-F238E27FC236}">
                  <a16:creationId xmlns:a16="http://schemas.microsoft.com/office/drawing/2014/main" id="{A1138954-385C-B6FA-4AB3-BF611F0FFE0E}"/>
                </a:ext>
              </a:extLst>
            </p:cNvPr>
            <p:cNvSpPr/>
            <p:nvPr/>
          </p:nvSpPr>
          <p:spPr>
            <a:xfrm>
              <a:off x="5897699" y="3449833"/>
              <a:ext cx="49808" cy="216732"/>
            </a:xfrm>
            <a:custGeom>
              <a:avLst/>
              <a:gdLst/>
              <a:ahLst/>
              <a:cxnLst/>
              <a:rect l="l" t="t" r="r" b="b"/>
              <a:pathLst>
                <a:path w="74" h="322" extrusionOk="0">
                  <a:moveTo>
                    <a:pt x="24" y="322"/>
                  </a:moveTo>
                  <a:lnTo>
                    <a:pt x="0" y="322"/>
                  </a:lnTo>
                  <a:lnTo>
                    <a:pt x="50" y="0"/>
                  </a:lnTo>
                  <a:lnTo>
                    <a:pt x="74" y="0"/>
                  </a:lnTo>
                  <a:lnTo>
                    <a:pt x="24" y="32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2411;p74">
              <a:extLst>
                <a:ext uri="{FF2B5EF4-FFF2-40B4-BE49-F238E27FC236}">
                  <a16:creationId xmlns:a16="http://schemas.microsoft.com/office/drawing/2014/main" id="{A93A67E9-6860-317A-9CED-D3BBB8CFC00A}"/>
                </a:ext>
              </a:extLst>
            </p:cNvPr>
            <p:cNvSpPr/>
            <p:nvPr/>
          </p:nvSpPr>
          <p:spPr>
            <a:xfrm>
              <a:off x="5720677" y="3666566"/>
              <a:ext cx="4038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2412;p74">
              <a:extLst>
                <a:ext uri="{FF2B5EF4-FFF2-40B4-BE49-F238E27FC236}">
                  <a16:creationId xmlns:a16="http://schemas.microsoft.com/office/drawing/2014/main" id="{10206C90-930C-F890-E100-16B4AA0116B7}"/>
                </a:ext>
              </a:extLst>
            </p:cNvPr>
            <p:cNvSpPr/>
            <p:nvPr/>
          </p:nvSpPr>
          <p:spPr>
            <a:xfrm>
              <a:off x="6590305" y="2842260"/>
              <a:ext cx="597666" cy="423104"/>
            </a:xfrm>
            <a:custGeom>
              <a:avLst/>
              <a:gdLst/>
              <a:ahLst/>
              <a:cxnLst/>
              <a:rect l="l" t="t" r="r" b="b"/>
              <a:pathLst>
                <a:path w="517" h="366" extrusionOk="0">
                  <a:moveTo>
                    <a:pt x="492" y="366"/>
                  </a:moveTo>
                  <a:cubicBezTo>
                    <a:pt x="25" y="366"/>
                    <a:pt x="25" y="366"/>
                    <a:pt x="25" y="366"/>
                  </a:cubicBezTo>
                  <a:cubicBezTo>
                    <a:pt x="12" y="366"/>
                    <a:pt x="0" y="355"/>
                    <a:pt x="0" y="342"/>
                  </a:cubicBezTo>
                  <a:cubicBezTo>
                    <a:pt x="0" y="25"/>
                    <a:pt x="0" y="25"/>
                    <a:pt x="0" y="25"/>
                  </a:cubicBezTo>
                  <a:cubicBezTo>
                    <a:pt x="0" y="11"/>
                    <a:pt x="12" y="0"/>
                    <a:pt x="25" y="0"/>
                  </a:cubicBezTo>
                  <a:cubicBezTo>
                    <a:pt x="492" y="0"/>
                    <a:pt x="492" y="0"/>
                    <a:pt x="492" y="0"/>
                  </a:cubicBezTo>
                  <a:cubicBezTo>
                    <a:pt x="506" y="0"/>
                    <a:pt x="517" y="11"/>
                    <a:pt x="517" y="25"/>
                  </a:cubicBezTo>
                  <a:cubicBezTo>
                    <a:pt x="517" y="342"/>
                    <a:pt x="517" y="342"/>
                    <a:pt x="517" y="342"/>
                  </a:cubicBezTo>
                  <a:cubicBezTo>
                    <a:pt x="517" y="355"/>
                    <a:pt x="506" y="366"/>
                    <a:pt x="492" y="36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2413;p74">
              <a:extLst>
                <a:ext uri="{FF2B5EF4-FFF2-40B4-BE49-F238E27FC236}">
                  <a16:creationId xmlns:a16="http://schemas.microsoft.com/office/drawing/2014/main" id="{4B537AE4-BD0B-8A1C-0128-8EBF3BFBFDD1}"/>
                </a:ext>
              </a:extLst>
            </p:cNvPr>
            <p:cNvSpPr/>
            <p:nvPr/>
          </p:nvSpPr>
          <p:spPr>
            <a:xfrm>
              <a:off x="6659633" y="2879279"/>
              <a:ext cx="133904" cy="16161"/>
            </a:xfrm>
            <a:custGeom>
              <a:avLst/>
              <a:gdLst/>
              <a:ahLst/>
              <a:cxnLst/>
              <a:rect l="l" t="t" r="r" b="b"/>
              <a:pathLst>
                <a:path w="116" h="14" extrusionOk="0">
                  <a:moveTo>
                    <a:pt x="110" y="14"/>
                  </a:moveTo>
                  <a:cubicBezTo>
                    <a:pt x="6" y="14"/>
                    <a:pt x="6" y="14"/>
                    <a:pt x="6" y="14"/>
                  </a:cubicBezTo>
                  <a:cubicBezTo>
                    <a:pt x="2" y="14"/>
                    <a:pt x="0" y="11"/>
                    <a:pt x="0" y="8"/>
                  </a:cubicBezTo>
                  <a:cubicBezTo>
                    <a:pt x="0" y="7"/>
                    <a:pt x="0" y="7"/>
                    <a:pt x="0" y="7"/>
                  </a:cubicBezTo>
                  <a:cubicBezTo>
                    <a:pt x="0" y="3"/>
                    <a:pt x="2" y="0"/>
                    <a:pt x="6" y="0"/>
                  </a:cubicBezTo>
                  <a:cubicBezTo>
                    <a:pt x="110" y="0"/>
                    <a:pt x="110" y="0"/>
                    <a:pt x="110" y="0"/>
                  </a:cubicBezTo>
                  <a:cubicBezTo>
                    <a:pt x="113" y="0"/>
                    <a:pt x="116" y="3"/>
                    <a:pt x="116" y="7"/>
                  </a:cubicBezTo>
                  <a:cubicBezTo>
                    <a:pt x="116" y="8"/>
                    <a:pt x="116" y="8"/>
                    <a:pt x="116" y="8"/>
                  </a:cubicBezTo>
                  <a:cubicBezTo>
                    <a:pt x="116" y="11"/>
                    <a:pt x="113" y="14"/>
                    <a:pt x="11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2414;p74">
              <a:extLst>
                <a:ext uri="{FF2B5EF4-FFF2-40B4-BE49-F238E27FC236}">
                  <a16:creationId xmlns:a16="http://schemas.microsoft.com/office/drawing/2014/main" id="{C0CF4CA4-47AC-8DE4-8F77-8C3158190AF9}"/>
                </a:ext>
              </a:extLst>
            </p:cNvPr>
            <p:cNvSpPr/>
            <p:nvPr/>
          </p:nvSpPr>
          <p:spPr>
            <a:xfrm>
              <a:off x="6694634" y="2927741"/>
              <a:ext cx="135255" cy="16161"/>
            </a:xfrm>
            <a:custGeom>
              <a:avLst/>
              <a:gdLst/>
              <a:ahLst/>
              <a:cxnLst/>
              <a:rect l="l" t="t" r="r" b="b"/>
              <a:pathLst>
                <a:path w="117" h="14" extrusionOk="0">
                  <a:moveTo>
                    <a:pt x="110" y="14"/>
                  </a:moveTo>
                  <a:cubicBezTo>
                    <a:pt x="7" y="14"/>
                    <a:pt x="7" y="14"/>
                    <a:pt x="7" y="14"/>
                  </a:cubicBezTo>
                  <a:cubicBezTo>
                    <a:pt x="3" y="14"/>
                    <a:pt x="0" y="11"/>
                    <a:pt x="0" y="8"/>
                  </a:cubicBezTo>
                  <a:cubicBezTo>
                    <a:pt x="0" y="7"/>
                    <a:pt x="0" y="7"/>
                    <a:pt x="0" y="7"/>
                  </a:cubicBezTo>
                  <a:cubicBezTo>
                    <a:pt x="0" y="3"/>
                    <a:pt x="3" y="0"/>
                    <a:pt x="7" y="0"/>
                  </a:cubicBezTo>
                  <a:cubicBezTo>
                    <a:pt x="110" y="0"/>
                    <a:pt x="110" y="0"/>
                    <a:pt x="110" y="0"/>
                  </a:cubicBezTo>
                  <a:cubicBezTo>
                    <a:pt x="114" y="0"/>
                    <a:pt x="117" y="3"/>
                    <a:pt x="117" y="7"/>
                  </a:cubicBezTo>
                  <a:cubicBezTo>
                    <a:pt x="117" y="8"/>
                    <a:pt x="117" y="8"/>
                    <a:pt x="117" y="8"/>
                  </a:cubicBezTo>
                  <a:cubicBezTo>
                    <a:pt x="117" y="11"/>
                    <a:pt x="114" y="14"/>
                    <a:pt x="11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2415;p74">
              <a:extLst>
                <a:ext uri="{FF2B5EF4-FFF2-40B4-BE49-F238E27FC236}">
                  <a16:creationId xmlns:a16="http://schemas.microsoft.com/office/drawing/2014/main" id="{8ED2E655-855C-5BF6-C203-E97AB783007D}"/>
                </a:ext>
              </a:extLst>
            </p:cNvPr>
            <p:cNvSpPr/>
            <p:nvPr/>
          </p:nvSpPr>
          <p:spPr>
            <a:xfrm>
              <a:off x="6846751" y="2927741"/>
              <a:ext cx="288269" cy="16161"/>
            </a:xfrm>
            <a:custGeom>
              <a:avLst/>
              <a:gdLst/>
              <a:ahLst/>
              <a:cxnLst/>
              <a:rect l="l" t="t" r="r" b="b"/>
              <a:pathLst>
                <a:path w="249" h="14" extrusionOk="0">
                  <a:moveTo>
                    <a:pt x="242" y="14"/>
                  </a:moveTo>
                  <a:cubicBezTo>
                    <a:pt x="7" y="14"/>
                    <a:pt x="7" y="14"/>
                    <a:pt x="7" y="14"/>
                  </a:cubicBezTo>
                  <a:cubicBezTo>
                    <a:pt x="3" y="14"/>
                    <a:pt x="0" y="11"/>
                    <a:pt x="0" y="8"/>
                  </a:cubicBezTo>
                  <a:cubicBezTo>
                    <a:pt x="0" y="7"/>
                    <a:pt x="0" y="7"/>
                    <a:pt x="0" y="7"/>
                  </a:cubicBezTo>
                  <a:cubicBezTo>
                    <a:pt x="0" y="3"/>
                    <a:pt x="3" y="0"/>
                    <a:pt x="7" y="0"/>
                  </a:cubicBezTo>
                  <a:cubicBezTo>
                    <a:pt x="242" y="0"/>
                    <a:pt x="242" y="0"/>
                    <a:pt x="242" y="0"/>
                  </a:cubicBezTo>
                  <a:cubicBezTo>
                    <a:pt x="246" y="0"/>
                    <a:pt x="249" y="3"/>
                    <a:pt x="249" y="7"/>
                  </a:cubicBezTo>
                  <a:cubicBezTo>
                    <a:pt x="249" y="8"/>
                    <a:pt x="249" y="8"/>
                    <a:pt x="249" y="8"/>
                  </a:cubicBezTo>
                  <a:cubicBezTo>
                    <a:pt x="249" y="11"/>
                    <a:pt x="246" y="14"/>
                    <a:pt x="24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2416;p74">
              <a:extLst>
                <a:ext uri="{FF2B5EF4-FFF2-40B4-BE49-F238E27FC236}">
                  <a16:creationId xmlns:a16="http://schemas.microsoft.com/office/drawing/2014/main" id="{8DA83016-4505-C29B-606B-3D61A1B839AF}"/>
                </a:ext>
              </a:extLst>
            </p:cNvPr>
            <p:cNvSpPr/>
            <p:nvPr/>
          </p:nvSpPr>
          <p:spPr>
            <a:xfrm>
              <a:off x="6694634" y="2962742"/>
              <a:ext cx="202010" cy="16161"/>
            </a:xfrm>
            <a:custGeom>
              <a:avLst/>
              <a:gdLst/>
              <a:ahLst/>
              <a:cxnLst/>
              <a:rect l="l" t="t" r="r" b="b"/>
              <a:pathLst>
                <a:path w="175" h="14" extrusionOk="0">
                  <a:moveTo>
                    <a:pt x="169" y="14"/>
                  </a:moveTo>
                  <a:cubicBezTo>
                    <a:pt x="7" y="14"/>
                    <a:pt x="7" y="14"/>
                    <a:pt x="7" y="14"/>
                  </a:cubicBezTo>
                  <a:cubicBezTo>
                    <a:pt x="3" y="14"/>
                    <a:pt x="0" y="11"/>
                    <a:pt x="0" y="8"/>
                  </a:cubicBezTo>
                  <a:cubicBezTo>
                    <a:pt x="0" y="7"/>
                    <a:pt x="0" y="7"/>
                    <a:pt x="0" y="7"/>
                  </a:cubicBezTo>
                  <a:cubicBezTo>
                    <a:pt x="0" y="3"/>
                    <a:pt x="3" y="0"/>
                    <a:pt x="7" y="0"/>
                  </a:cubicBezTo>
                  <a:cubicBezTo>
                    <a:pt x="169" y="0"/>
                    <a:pt x="169" y="0"/>
                    <a:pt x="169" y="0"/>
                  </a:cubicBezTo>
                  <a:cubicBezTo>
                    <a:pt x="172" y="0"/>
                    <a:pt x="175" y="3"/>
                    <a:pt x="175" y="7"/>
                  </a:cubicBezTo>
                  <a:cubicBezTo>
                    <a:pt x="175" y="8"/>
                    <a:pt x="175" y="8"/>
                    <a:pt x="175" y="8"/>
                  </a:cubicBezTo>
                  <a:cubicBezTo>
                    <a:pt x="175" y="11"/>
                    <a:pt x="172" y="14"/>
                    <a:pt x="16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2417;p74">
              <a:extLst>
                <a:ext uri="{FF2B5EF4-FFF2-40B4-BE49-F238E27FC236}">
                  <a16:creationId xmlns:a16="http://schemas.microsoft.com/office/drawing/2014/main" id="{9FFB931A-263C-21C6-290C-DAFBF5E9A55A}"/>
                </a:ext>
              </a:extLst>
            </p:cNvPr>
            <p:cNvSpPr/>
            <p:nvPr/>
          </p:nvSpPr>
          <p:spPr>
            <a:xfrm>
              <a:off x="6931560" y="2962742"/>
              <a:ext cx="203164" cy="16161"/>
            </a:xfrm>
            <a:custGeom>
              <a:avLst/>
              <a:gdLst/>
              <a:ahLst/>
              <a:cxnLst/>
              <a:rect l="l" t="t" r="r" b="b"/>
              <a:pathLst>
                <a:path w="176" h="14" extrusionOk="0">
                  <a:moveTo>
                    <a:pt x="169" y="14"/>
                  </a:moveTo>
                  <a:cubicBezTo>
                    <a:pt x="7" y="14"/>
                    <a:pt x="7" y="14"/>
                    <a:pt x="7" y="14"/>
                  </a:cubicBezTo>
                  <a:cubicBezTo>
                    <a:pt x="3" y="14"/>
                    <a:pt x="0" y="11"/>
                    <a:pt x="0" y="8"/>
                  </a:cubicBezTo>
                  <a:cubicBezTo>
                    <a:pt x="0" y="7"/>
                    <a:pt x="0" y="7"/>
                    <a:pt x="0" y="7"/>
                  </a:cubicBezTo>
                  <a:cubicBezTo>
                    <a:pt x="0" y="3"/>
                    <a:pt x="3" y="0"/>
                    <a:pt x="7" y="0"/>
                  </a:cubicBezTo>
                  <a:cubicBezTo>
                    <a:pt x="169" y="0"/>
                    <a:pt x="169" y="0"/>
                    <a:pt x="169" y="0"/>
                  </a:cubicBezTo>
                  <a:cubicBezTo>
                    <a:pt x="173" y="0"/>
                    <a:pt x="176" y="3"/>
                    <a:pt x="176" y="7"/>
                  </a:cubicBezTo>
                  <a:cubicBezTo>
                    <a:pt x="176" y="8"/>
                    <a:pt x="176" y="8"/>
                    <a:pt x="176" y="8"/>
                  </a:cubicBezTo>
                  <a:cubicBezTo>
                    <a:pt x="176" y="11"/>
                    <a:pt x="173" y="14"/>
                    <a:pt x="16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2418;p74">
              <a:extLst>
                <a:ext uri="{FF2B5EF4-FFF2-40B4-BE49-F238E27FC236}">
                  <a16:creationId xmlns:a16="http://schemas.microsoft.com/office/drawing/2014/main" id="{48D09D8D-E350-84D8-6C73-9684EC8C5D31}"/>
                </a:ext>
              </a:extLst>
            </p:cNvPr>
            <p:cNvSpPr/>
            <p:nvPr/>
          </p:nvSpPr>
          <p:spPr>
            <a:xfrm>
              <a:off x="6694634" y="2997069"/>
              <a:ext cx="259727" cy="16161"/>
            </a:xfrm>
            <a:custGeom>
              <a:avLst/>
              <a:gdLst/>
              <a:ahLst/>
              <a:cxnLst/>
              <a:rect l="l" t="t" r="r" b="b"/>
              <a:pathLst>
                <a:path w="225" h="14" extrusionOk="0">
                  <a:moveTo>
                    <a:pt x="219" y="14"/>
                  </a:moveTo>
                  <a:cubicBezTo>
                    <a:pt x="7" y="14"/>
                    <a:pt x="7" y="14"/>
                    <a:pt x="7" y="14"/>
                  </a:cubicBezTo>
                  <a:cubicBezTo>
                    <a:pt x="3" y="14"/>
                    <a:pt x="0" y="11"/>
                    <a:pt x="0" y="8"/>
                  </a:cubicBezTo>
                  <a:cubicBezTo>
                    <a:pt x="0" y="7"/>
                    <a:pt x="0" y="7"/>
                    <a:pt x="0" y="7"/>
                  </a:cubicBezTo>
                  <a:cubicBezTo>
                    <a:pt x="0" y="3"/>
                    <a:pt x="3" y="0"/>
                    <a:pt x="7" y="0"/>
                  </a:cubicBezTo>
                  <a:cubicBezTo>
                    <a:pt x="219" y="0"/>
                    <a:pt x="219" y="0"/>
                    <a:pt x="219" y="0"/>
                  </a:cubicBezTo>
                  <a:cubicBezTo>
                    <a:pt x="222" y="0"/>
                    <a:pt x="225" y="3"/>
                    <a:pt x="225" y="7"/>
                  </a:cubicBezTo>
                  <a:cubicBezTo>
                    <a:pt x="225" y="8"/>
                    <a:pt x="225" y="8"/>
                    <a:pt x="225" y="8"/>
                  </a:cubicBezTo>
                  <a:cubicBezTo>
                    <a:pt x="225" y="11"/>
                    <a:pt x="222" y="14"/>
                    <a:pt x="21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2419;p74">
              <a:extLst>
                <a:ext uri="{FF2B5EF4-FFF2-40B4-BE49-F238E27FC236}">
                  <a16:creationId xmlns:a16="http://schemas.microsoft.com/office/drawing/2014/main" id="{281A9312-D90B-E9CA-8CA8-09F16DE87D8C}"/>
                </a:ext>
              </a:extLst>
            </p:cNvPr>
            <p:cNvSpPr/>
            <p:nvPr/>
          </p:nvSpPr>
          <p:spPr>
            <a:xfrm>
              <a:off x="7006946" y="2997069"/>
              <a:ext cx="127945" cy="16161"/>
            </a:xfrm>
            <a:custGeom>
              <a:avLst/>
              <a:gdLst/>
              <a:ahLst/>
              <a:cxnLst/>
              <a:rect l="l" t="t" r="r" b="b"/>
              <a:pathLst>
                <a:path w="111" h="14" extrusionOk="0">
                  <a:moveTo>
                    <a:pt x="104" y="14"/>
                  </a:moveTo>
                  <a:cubicBezTo>
                    <a:pt x="7" y="14"/>
                    <a:pt x="7" y="14"/>
                    <a:pt x="7" y="14"/>
                  </a:cubicBezTo>
                  <a:cubicBezTo>
                    <a:pt x="3" y="14"/>
                    <a:pt x="0" y="11"/>
                    <a:pt x="0" y="7"/>
                  </a:cubicBezTo>
                  <a:cubicBezTo>
                    <a:pt x="0" y="3"/>
                    <a:pt x="3" y="0"/>
                    <a:pt x="7" y="0"/>
                  </a:cubicBezTo>
                  <a:cubicBezTo>
                    <a:pt x="104" y="0"/>
                    <a:pt x="104" y="0"/>
                    <a:pt x="104" y="0"/>
                  </a:cubicBezTo>
                  <a:cubicBezTo>
                    <a:pt x="108" y="0"/>
                    <a:pt x="111" y="3"/>
                    <a:pt x="111" y="7"/>
                  </a:cubicBezTo>
                  <a:cubicBezTo>
                    <a:pt x="111" y="11"/>
                    <a:pt x="108" y="14"/>
                    <a:pt x="104"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2420;p74">
              <a:extLst>
                <a:ext uri="{FF2B5EF4-FFF2-40B4-BE49-F238E27FC236}">
                  <a16:creationId xmlns:a16="http://schemas.microsoft.com/office/drawing/2014/main" id="{B053E64F-D477-5A78-B581-C12E02D16191}"/>
                </a:ext>
              </a:extLst>
            </p:cNvPr>
            <p:cNvSpPr/>
            <p:nvPr/>
          </p:nvSpPr>
          <p:spPr>
            <a:xfrm>
              <a:off x="6659633" y="292774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2421;p74">
              <a:extLst>
                <a:ext uri="{FF2B5EF4-FFF2-40B4-BE49-F238E27FC236}">
                  <a16:creationId xmlns:a16="http://schemas.microsoft.com/office/drawing/2014/main" id="{05855925-4AE9-14C6-617A-17C6C7BF6B9D}"/>
                </a:ext>
              </a:extLst>
            </p:cNvPr>
            <p:cNvSpPr/>
            <p:nvPr/>
          </p:nvSpPr>
          <p:spPr>
            <a:xfrm>
              <a:off x="6659633" y="2962742"/>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2422;p74">
              <a:extLst>
                <a:ext uri="{FF2B5EF4-FFF2-40B4-BE49-F238E27FC236}">
                  <a16:creationId xmlns:a16="http://schemas.microsoft.com/office/drawing/2014/main" id="{887F41B1-D8D4-848D-68F9-872551A3BDEB}"/>
                </a:ext>
              </a:extLst>
            </p:cNvPr>
            <p:cNvSpPr/>
            <p:nvPr/>
          </p:nvSpPr>
          <p:spPr>
            <a:xfrm>
              <a:off x="6659633" y="2997069"/>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2423;p74">
              <a:extLst>
                <a:ext uri="{FF2B5EF4-FFF2-40B4-BE49-F238E27FC236}">
                  <a16:creationId xmlns:a16="http://schemas.microsoft.com/office/drawing/2014/main" id="{C1652789-C832-6A84-7900-733EE41EA56D}"/>
                </a:ext>
              </a:extLst>
            </p:cNvPr>
            <p:cNvSpPr/>
            <p:nvPr/>
          </p:nvSpPr>
          <p:spPr>
            <a:xfrm>
              <a:off x="6659633" y="3032069"/>
              <a:ext cx="230049" cy="10101"/>
            </a:xfrm>
            <a:custGeom>
              <a:avLst/>
              <a:gdLst/>
              <a:ahLst/>
              <a:cxnLst/>
              <a:rect l="l" t="t" r="r" b="b"/>
              <a:pathLst>
                <a:path w="199" h="9" extrusionOk="0">
                  <a:moveTo>
                    <a:pt x="194" y="9"/>
                  </a:moveTo>
                  <a:cubicBezTo>
                    <a:pt x="4" y="9"/>
                    <a:pt x="4" y="9"/>
                    <a:pt x="4" y="9"/>
                  </a:cubicBezTo>
                  <a:cubicBezTo>
                    <a:pt x="2" y="9"/>
                    <a:pt x="0" y="7"/>
                    <a:pt x="0" y="4"/>
                  </a:cubicBezTo>
                  <a:cubicBezTo>
                    <a:pt x="0" y="2"/>
                    <a:pt x="2" y="0"/>
                    <a:pt x="4" y="0"/>
                  </a:cubicBezTo>
                  <a:cubicBezTo>
                    <a:pt x="194" y="0"/>
                    <a:pt x="194" y="0"/>
                    <a:pt x="194" y="0"/>
                  </a:cubicBezTo>
                  <a:cubicBezTo>
                    <a:pt x="197" y="0"/>
                    <a:pt x="199" y="2"/>
                    <a:pt x="199" y="4"/>
                  </a:cubicBezTo>
                  <a:cubicBezTo>
                    <a:pt x="199" y="7"/>
                    <a:pt x="197" y="9"/>
                    <a:pt x="194"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2424;p74">
              <a:extLst>
                <a:ext uri="{FF2B5EF4-FFF2-40B4-BE49-F238E27FC236}">
                  <a16:creationId xmlns:a16="http://schemas.microsoft.com/office/drawing/2014/main" id="{DE13272E-8F5A-AB32-7CF0-64BEF6CAE221}"/>
                </a:ext>
              </a:extLst>
            </p:cNvPr>
            <p:cNvSpPr/>
            <p:nvPr/>
          </p:nvSpPr>
          <p:spPr>
            <a:xfrm>
              <a:off x="6694634" y="3102743"/>
              <a:ext cx="135255" cy="17492"/>
            </a:xfrm>
            <a:custGeom>
              <a:avLst/>
              <a:gdLst/>
              <a:ahLst/>
              <a:cxnLst/>
              <a:rect l="l" t="t" r="r" b="b"/>
              <a:pathLst>
                <a:path w="117" h="15" extrusionOk="0">
                  <a:moveTo>
                    <a:pt x="110" y="15"/>
                  </a:moveTo>
                  <a:cubicBezTo>
                    <a:pt x="7" y="15"/>
                    <a:pt x="7" y="15"/>
                    <a:pt x="7" y="15"/>
                  </a:cubicBezTo>
                  <a:cubicBezTo>
                    <a:pt x="3" y="15"/>
                    <a:pt x="0" y="12"/>
                    <a:pt x="0" y="8"/>
                  </a:cubicBezTo>
                  <a:cubicBezTo>
                    <a:pt x="0" y="7"/>
                    <a:pt x="0" y="7"/>
                    <a:pt x="0" y="7"/>
                  </a:cubicBezTo>
                  <a:cubicBezTo>
                    <a:pt x="0" y="3"/>
                    <a:pt x="3" y="0"/>
                    <a:pt x="7" y="0"/>
                  </a:cubicBezTo>
                  <a:cubicBezTo>
                    <a:pt x="110" y="0"/>
                    <a:pt x="110" y="0"/>
                    <a:pt x="110" y="0"/>
                  </a:cubicBezTo>
                  <a:cubicBezTo>
                    <a:pt x="114" y="0"/>
                    <a:pt x="117" y="3"/>
                    <a:pt x="117" y="7"/>
                  </a:cubicBezTo>
                  <a:cubicBezTo>
                    <a:pt x="117" y="8"/>
                    <a:pt x="117" y="8"/>
                    <a:pt x="117" y="8"/>
                  </a:cubicBezTo>
                  <a:cubicBezTo>
                    <a:pt x="117" y="12"/>
                    <a:pt x="114" y="15"/>
                    <a:pt x="110"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2425;p74">
              <a:extLst>
                <a:ext uri="{FF2B5EF4-FFF2-40B4-BE49-F238E27FC236}">
                  <a16:creationId xmlns:a16="http://schemas.microsoft.com/office/drawing/2014/main" id="{8D9E0705-92B8-4669-75D0-9FE68D3AF2C4}"/>
                </a:ext>
              </a:extLst>
            </p:cNvPr>
            <p:cNvSpPr/>
            <p:nvPr/>
          </p:nvSpPr>
          <p:spPr>
            <a:xfrm>
              <a:off x="6846751" y="3102743"/>
              <a:ext cx="105658" cy="17492"/>
            </a:xfrm>
            <a:custGeom>
              <a:avLst/>
              <a:gdLst/>
              <a:ahLst/>
              <a:cxnLst/>
              <a:rect l="l" t="t" r="r" b="b"/>
              <a:pathLst>
                <a:path w="91" h="15" extrusionOk="0">
                  <a:moveTo>
                    <a:pt x="84" y="15"/>
                  </a:moveTo>
                  <a:cubicBezTo>
                    <a:pt x="7" y="15"/>
                    <a:pt x="7" y="15"/>
                    <a:pt x="7" y="15"/>
                  </a:cubicBezTo>
                  <a:cubicBezTo>
                    <a:pt x="3" y="15"/>
                    <a:pt x="0" y="11"/>
                    <a:pt x="0" y="7"/>
                  </a:cubicBezTo>
                  <a:cubicBezTo>
                    <a:pt x="0" y="4"/>
                    <a:pt x="3" y="0"/>
                    <a:pt x="7" y="0"/>
                  </a:cubicBezTo>
                  <a:cubicBezTo>
                    <a:pt x="84" y="0"/>
                    <a:pt x="84" y="0"/>
                    <a:pt x="84" y="0"/>
                  </a:cubicBezTo>
                  <a:cubicBezTo>
                    <a:pt x="88" y="0"/>
                    <a:pt x="91" y="4"/>
                    <a:pt x="91" y="7"/>
                  </a:cubicBezTo>
                  <a:cubicBezTo>
                    <a:pt x="91" y="11"/>
                    <a:pt x="88" y="15"/>
                    <a:pt x="84"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2426;p74">
              <a:extLst>
                <a:ext uri="{FF2B5EF4-FFF2-40B4-BE49-F238E27FC236}">
                  <a16:creationId xmlns:a16="http://schemas.microsoft.com/office/drawing/2014/main" id="{E6E1EB81-8E05-DF57-52AF-7D406A4BAFD7}"/>
                </a:ext>
              </a:extLst>
            </p:cNvPr>
            <p:cNvSpPr/>
            <p:nvPr/>
          </p:nvSpPr>
          <p:spPr>
            <a:xfrm>
              <a:off x="6694634" y="3137071"/>
              <a:ext cx="138723" cy="17492"/>
            </a:xfrm>
            <a:custGeom>
              <a:avLst/>
              <a:gdLst/>
              <a:ahLst/>
              <a:cxnLst/>
              <a:rect l="l" t="t" r="r" b="b"/>
              <a:pathLst>
                <a:path w="120" h="15" extrusionOk="0">
                  <a:moveTo>
                    <a:pt x="113" y="15"/>
                  </a:moveTo>
                  <a:cubicBezTo>
                    <a:pt x="7" y="15"/>
                    <a:pt x="7" y="15"/>
                    <a:pt x="7" y="15"/>
                  </a:cubicBezTo>
                  <a:cubicBezTo>
                    <a:pt x="3" y="15"/>
                    <a:pt x="0" y="12"/>
                    <a:pt x="0" y="8"/>
                  </a:cubicBezTo>
                  <a:cubicBezTo>
                    <a:pt x="0" y="7"/>
                    <a:pt x="0" y="7"/>
                    <a:pt x="0" y="7"/>
                  </a:cubicBezTo>
                  <a:cubicBezTo>
                    <a:pt x="0" y="3"/>
                    <a:pt x="3" y="0"/>
                    <a:pt x="7" y="0"/>
                  </a:cubicBezTo>
                  <a:cubicBezTo>
                    <a:pt x="113" y="0"/>
                    <a:pt x="113" y="0"/>
                    <a:pt x="113" y="0"/>
                  </a:cubicBezTo>
                  <a:cubicBezTo>
                    <a:pt x="117" y="0"/>
                    <a:pt x="120" y="3"/>
                    <a:pt x="120" y="7"/>
                  </a:cubicBezTo>
                  <a:cubicBezTo>
                    <a:pt x="120" y="8"/>
                    <a:pt x="120" y="8"/>
                    <a:pt x="120" y="8"/>
                  </a:cubicBezTo>
                  <a:cubicBezTo>
                    <a:pt x="120" y="12"/>
                    <a:pt x="117" y="15"/>
                    <a:pt x="11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2427;p74">
              <a:extLst>
                <a:ext uri="{FF2B5EF4-FFF2-40B4-BE49-F238E27FC236}">
                  <a16:creationId xmlns:a16="http://schemas.microsoft.com/office/drawing/2014/main" id="{D1F6317D-DB16-D476-885D-ADE8DC2C5113}"/>
                </a:ext>
              </a:extLst>
            </p:cNvPr>
            <p:cNvSpPr/>
            <p:nvPr/>
          </p:nvSpPr>
          <p:spPr>
            <a:xfrm>
              <a:off x="6846751" y="3137071"/>
              <a:ext cx="288269" cy="17492"/>
            </a:xfrm>
            <a:custGeom>
              <a:avLst/>
              <a:gdLst/>
              <a:ahLst/>
              <a:cxnLst/>
              <a:rect l="l" t="t" r="r" b="b"/>
              <a:pathLst>
                <a:path w="249" h="15" extrusionOk="0">
                  <a:moveTo>
                    <a:pt x="242" y="15"/>
                  </a:moveTo>
                  <a:cubicBezTo>
                    <a:pt x="7" y="15"/>
                    <a:pt x="7" y="15"/>
                    <a:pt x="7" y="15"/>
                  </a:cubicBezTo>
                  <a:cubicBezTo>
                    <a:pt x="3" y="15"/>
                    <a:pt x="0" y="12"/>
                    <a:pt x="0" y="8"/>
                  </a:cubicBezTo>
                  <a:cubicBezTo>
                    <a:pt x="0" y="7"/>
                    <a:pt x="0" y="7"/>
                    <a:pt x="0" y="7"/>
                  </a:cubicBezTo>
                  <a:cubicBezTo>
                    <a:pt x="0" y="3"/>
                    <a:pt x="3" y="0"/>
                    <a:pt x="7" y="0"/>
                  </a:cubicBezTo>
                  <a:cubicBezTo>
                    <a:pt x="242" y="0"/>
                    <a:pt x="242" y="0"/>
                    <a:pt x="242" y="0"/>
                  </a:cubicBezTo>
                  <a:cubicBezTo>
                    <a:pt x="246" y="0"/>
                    <a:pt x="249" y="3"/>
                    <a:pt x="249" y="7"/>
                  </a:cubicBezTo>
                  <a:cubicBezTo>
                    <a:pt x="249" y="8"/>
                    <a:pt x="249" y="8"/>
                    <a:pt x="249" y="8"/>
                  </a:cubicBezTo>
                  <a:cubicBezTo>
                    <a:pt x="249" y="12"/>
                    <a:pt x="246" y="15"/>
                    <a:pt x="242"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2428;p74">
              <a:extLst>
                <a:ext uri="{FF2B5EF4-FFF2-40B4-BE49-F238E27FC236}">
                  <a16:creationId xmlns:a16="http://schemas.microsoft.com/office/drawing/2014/main" id="{FF45020A-427B-5BB6-8C8D-C1FC54E6980A}"/>
                </a:ext>
              </a:extLst>
            </p:cNvPr>
            <p:cNvSpPr/>
            <p:nvPr/>
          </p:nvSpPr>
          <p:spPr>
            <a:xfrm>
              <a:off x="6694634" y="3172071"/>
              <a:ext cx="259727" cy="16161"/>
            </a:xfrm>
            <a:custGeom>
              <a:avLst/>
              <a:gdLst/>
              <a:ahLst/>
              <a:cxnLst/>
              <a:rect l="l" t="t" r="r" b="b"/>
              <a:pathLst>
                <a:path w="225" h="14" extrusionOk="0">
                  <a:moveTo>
                    <a:pt x="219" y="14"/>
                  </a:moveTo>
                  <a:cubicBezTo>
                    <a:pt x="7" y="14"/>
                    <a:pt x="7" y="14"/>
                    <a:pt x="7" y="14"/>
                  </a:cubicBezTo>
                  <a:cubicBezTo>
                    <a:pt x="3" y="14"/>
                    <a:pt x="0" y="11"/>
                    <a:pt x="0" y="8"/>
                  </a:cubicBezTo>
                  <a:cubicBezTo>
                    <a:pt x="0" y="7"/>
                    <a:pt x="0" y="7"/>
                    <a:pt x="0" y="7"/>
                  </a:cubicBezTo>
                  <a:cubicBezTo>
                    <a:pt x="0" y="3"/>
                    <a:pt x="3" y="0"/>
                    <a:pt x="7" y="0"/>
                  </a:cubicBezTo>
                  <a:cubicBezTo>
                    <a:pt x="219" y="0"/>
                    <a:pt x="219" y="0"/>
                    <a:pt x="219" y="0"/>
                  </a:cubicBezTo>
                  <a:cubicBezTo>
                    <a:pt x="222" y="0"/>
                    <a:pt x="225" y="3"/>
                    <a:pt x="225" y="7"/>
                  </a:cubicBezTo>
                  <a:cubicBezTo>
                    <a:pt x="225" y="8"/>
                    <a:pt x="225" y="8"/>
                    <a:pt x="225" y="8"/>
                  </a:cubicBezTo>
                  <a:cubicBezTo>
                    <a:pt x="225" y="11"/>
                    <a:pt x="222" y="14"/>
                    <a:pt x="21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2429;p74">
              <a:extLst>
                <a:ext uri="{FF2B5EF4-FFF2-40B4-BE49-F238E27FC236}">
                  <a16:creationId xmlns:a16="http://schemas.microsoft.com/office/drawing/2014/main" id="{37BF2A3C-2C2A-AC83-F854-CC68F174C4EC}"/>
                </a:ext>
              </a:extLst>
            </p:cNvPr>
            <p:cNvSpPr/>
            <p:nvPr/>
          </p:nvSpPr>
          <p:spPr>
            <a:xfrm>
              <a:off x="6976657" y="3172071"/>
              <a:ext cx="158145" cy="16161"/>
            </a:xfrm>
            <a:custGeom>
              <a:avLst/>
              <a:gdLst/>
              <a:ahLst/>
              <a:cxnLst/>
              <a:rect l="l" t="t" r="r" b="b"/>
              <a:pathLst>
                <a:path w="137" h="14" extrusionOk="0">
                  <a:moveTo>
                    <a:pt x="130" y="14"/>
                  </a:moveTo>
                  <a:cubicBezTo>
                    <a:pt x="7" y="14"/>
                    <a:pt x="7" y="14"/>
                    <a:pt x="7" y="14"/>
                  </a:cubicBezTo>
                  <a:cubicBezTo>
                    <a:pt x="3" y="14"/>
                    <a:pt x="0" y="11"/>
                    <a:pt x="0" y="7"/>
                  </a:cubicBezTo>
                  <a:cubicBezTo>
                    <a:pt x="0" y="3"/>
                    <a:pt x="3" y="0"/>
                    <a:pt x="7" y="0"/>
                  </a:cubicBezTo>
                  <a:cubicBezTo>
                    <a:pt x="130" y="0"/>
                    <a:pt x="130" y="0"/>
                    <a:pt x="130" y="0"/>
                  </a:cubicBezTo>
                  <a:cubicBezTo>
                    <a:pt x="134" y="0"/>
                    <a:pt x="137" y="3"/>
                    <a:pt x="137" y="7"/>
                  </a:cubicBezTo>
                  <a:cubicBezTo>
                    <a:pt x="137" y="11"/>
                    <a:pt x="134" y="14"/>
                    <a:pt x="13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2430;p74">
              <a:extLst>
                <a:ext uri="{FF2B5EF4-FFF2-40B4-BE49-F238E27FC236}">
                  <a16:creationId xmlns:a16="http://schemas.microsoft.com/office/drawing/2014/main" id="{46E302C2-CF5B-DC63-9269-6E7565EE04CD}"/>
                </a:ext>
              </a:extLst>
            </p:cNvPr>
            <p:cNvSpPr/>
            <p:nvPr/>
          </p:nvSpPr>
          <p:spPr>
            <a:xfrm>
              <a:off x="6659633" y="3102743"/>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2431;p74">
              <a:extLst>
                <a:ext uri="{FF2B5EF4-FFF2-40B4-BE49-F238E27FC236}">
                  <a16:creationId xmlns:a16="http://schemas.microsoft.com/office/drawing/2014/main" id="{B4215C7E-55B5-3576-8DD4-850CC2E7F193}"/>
                </a:ext>
              </a:extLst>
            </p:cNvPr>
            <p:cNvSpPr/>
            <p:nvPr/>
          </p:nvSpPr>
          <p:spPr>
            <a:xfrm>
              <a:off x="6659633" y="31370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2432;p74">
              <a:extLst>
                <a:ext uri="{FF2B5EF4-FFF2-40B4-BE49-F238E27FC236}">
                  <a16:creationId xmlns:a16="http://schemas.microsoft.com/office/drawing/2014/main" id="{1522D275-5AA9-2AF2-78ED-EBBB29196F32}"/>
                </a:ext>
              </a:extLst>
            </p:cNvPr>
            <p:cNvSpPr/>
            <p:nvPr/>
          </p:nvSpPr>
          <p:spPr>
            <a:xfrm>
              <a:off x="6659633" y="31720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2433;p74">
              <a:extLst>
                <a:ext uri="{FF2B5EF4-FFF2-40B4-BE49-F238E27FC236}">
                  <a16:creationId xmlns:a16="http://schemas.microsoft.com/office/drawing/2014/main" id="{4F325E69-3EDD-B670-9AFC-52B46418416A}"/>
                </a:ext>
              </a:extLst>
            </p:cNvPr>
            <p:cNvSpPr/>
            <p:nvPr/>
          </p:nvSpPr>
          <p:spPr>
            <a:xfrm>
              <a:off x="6659633" y="3207071"/>
              <a:ext cx="230049" cy="10101"/>
            </a:xfrm>
            <a:custGeom>
              <a:avLst/>
              <a:gdLst/>
              <a:ahLst/>
              <a:cxnLst/>
              <a:rect l="l" t="t" r="r" b="b"/>
              <a:pathLst>
                <a:path w="199" h="9" extrusionOk="0">
                  <a:moveTo>
                    <a:pt x="194" y="9"/>
                  </a:moveTo>
                  <a:cubicBezTo>
                    <a:pt x="4" y="9"/>
                    <a:pt x="4" y="9"/>
                    <a:pt x="4" y="9"/>
                  </a:cubicBezTo>
                  <a:cubicBezTo>
                    <a:pt x="2" y="9"/>
                    <a:pt x="0" y="7"/>
                    <a:pt x="0" y="4"/>
                  </a:cubicBezTo>
                  <a:cubicBezTo>
                    <a:pt x="0" y="2"/>
                    <a:pt x="2" y="0"/>
                    <a:pt x="4" y="0"/>
                  </a:cubicBezTo>
                  <a:cubicBezTo>
                    <a:pt x="194" y="0"/>
                    <a:pt x="194" y="0"/>
                    <a:pt x="194" y="0"/>
                  </a:cubicBezTo>
                  <a:cubicBezTo>
                    <a:pt x="197" y="0"/>
                    <a:pt x="199" y="2"/>
                    <a:pt x="199" y="4"/>
                  </a:cubicBezTo>
                  <a:cubicBezTo>
                    <a:pt x="199" y="7"/>
                    <a:pt x="197" y="9"/>
                    <a:pt x="194"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2434;p74">
              <a:extLst>
                <a:ext uri="{FF2B5EF4-FFF2-40B4-BE49-F238E27FC236}">
                  <a16:creationId xmlns:a16="http://schemas.microsoft.com/office/drawing/2014/main" id="{46E8987A-CAD5-3748-FCAE-340780E59F3C}"/>
                </a:ext>
              </a:extLst>
            </p:cNvPr>
            <p:cNvSpPr/>
            <p:nvPr/>
          </p:nvSpPr>
          <p:spPr>
            <a:xfrm>
              <a:off x="6679153" y="3918521"/>
              <a:ext cx="39712" cy="249040"/>
            </a:xfrm>
            <a:custGeom>
              <a:avLst/>
              <a:gdLst/>
              <a:ahLst/>
              <a:cxnLst/>
              <a:rect l="l" t="t" r="r" b="b"/>
              <a:pathLst>
                <a:path w="59" h="370" extrusionOk="0">
                  <a:moveTo>
                    <a:pt x="52" y="370"/>
                  </a:moveTo>
                  <a:lnTo>
                    <a:pt x="7" y="370"/>
                  </a:lnTo>
                  <a:lnTo>
                    <a:pt x="0" y="0"/>
                  </a:lnTo>
                  <a:lnTo>
                    <a:pt x="59" y="0"/>
                  </a:lnTo>
                  <a:lnTo>
                    <a:pt x="52" y="37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2435;p74">
              <a:extLst>
                <a:ext uri="{FF2B5EF4-FFF2-40B4-BE49-F238E27FC236}">
                  <a16:creationId xmlns:a16="http://schemas.microsoft.com/office/drawing/2014/main" id="{DC905FE1-16EE-AF37-10A4-E940DE4DC5EB}"/>
                </a:ext>
              </a:extLst>
            </p:cNvPr>
            <p:cNvSpPr/>
            <p:nvPr/>
          </p:nvSpPr>
          <p:spPr>
            <a:xfrm>
              <a:off x="6780116" y="3936022"/>
              <a:ext cx="102982" cy="611830"/>
            </a:xfrm>
            <a:custGeom>
              <a:avLst/>
              <a:gdLst/>
              <a:ahLst/>
              <a:cxnLst/>
              <a:rect l="l" t="t" r="r" b="b"/>
              <a:pathLst>
                <a:path w="153" h="909" extrusionOk="0">
                  <a:moveTo>
                    <a:pt x="0" y="0"/>
                  </a:moveTo>
                  <a:lnTo>
                    <a:pt x="108" y="909"/>
                  </a:lnTo>
                  <a:lnTo>
                    <a:pt x="153" y="909"/>
                  </a:lnTo>
                  <a:lnTo>
                    <a:pt x="72" y="0"/>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2436;p74">
              <a:extLst>
                <a:ext uri="{FF2B5EF4-FFF2-40B4-BE49-F238E27FC236}">
                  <a16:creationId xmlns:a16="http://schemas.microsoft.com/office/drawing/2014/main" id="{DC239441-D3CA-9E0C-EDE7-77BC379A6B7F}"/>
                </a:ext>
              </a:extLst>
            </p:cNvPr>
            <p:cNvSpPr/>
            <p:nvPr/>
          </p:nvSpPr>
          <p:spPr>
            <a:xfrm>
              <a:off x="6514920" y="3936022"/>
              <a:ext cx="104328" cy="611830"/>
            </a:xfrm>
            <a:custGeom>
              <a:avLst/>
              <a:gdLst/>
              <a:ahLst/>
              <a:cxnLst/>
              <a:rect l="l" t="t" r="r" b="b"/>
              <a:pathLst>
                <a:path w="155" h="909" extrusionOk="0">
                  <a:moveTo>
                    <a:pt x="155" y="0"/>
                  </a:moveTo>
                  <a:lnTo>
                    <a:pt x="47" y="909"/>
                  </a:lnTo>
                  <a:lnTo>
                    <a:pt x="0" y="909"/>
                  </a:lnTo>
                  <a:lnTo>
                    <a:pt x="83" y="0"/>
                  </a:lnTo>
                  <a:lnTo>
                    <a:pt x="155"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2437;p74">
              <a:extLst>
                <a:ext uri="{FF2B5EF4-FFF2-40B4-BE49-F238E27FC236}">
                  <a16:creationId xmlns:a16="http://schemas.microsoft.com/office/drawing/2014/main" id="{F53E6C9F-7F12-2308-ACE0-E6E37A00A26D}"/>
                </a:ext>
              </a:extLst>
            </p:cNvPr>
            <p:cNvSpPr/>
            <p:nvPr/>
          </p:nvSpPr>
          <p:spPr>
            <a:xfrm>
              <a:off x="6679153" y="3918521"/>
              <a:ext cx="39712" cy="70673"/>
            </a:xfrm>
            <a:custGeom>
              <a:avLst/>
              <a:gdLst/>
              <a:ahLst/>
              <a:cxnLst/>
              <a:rect l="l" t="t" r="r" b="b"/>
              <a:pathLst>
                <a:path w="59" h="105" extrusionOk="0">
                  <a:moveTo>
                    <a:pt x="59" y="0"/>
                  </a:moveTo>
                  <a:lnTo>
                    <a:pt x="0" y="0"/>
                  </a:lnTo>
                  <a:lnTo>
                    <a:pt x="2" y="105"/>
                  </a:lnTo>
                  <a:lnTo>
                    <a:pt x="57" y="96"/>
                  </a:lnTo>
                  <a:lnTo>
                    <a:pt x="59"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2438;p74">
              <a:extLst>
                <a:ext uri="{FF2B5EF4-FFF2-40B4-BE49-F238E27FC236}">
                  <a16:creationId xmlns:a16="http://schemas.microsoft.com/office/drawing/2014/main" id="{58E912C6-78D0-108C-ECE8-736F145DE674}"/>
                </a:ext>
              </a:extLst>
            </p:cNvPr>
            <p:cNvSpPr/>
            <p:nvPr/>
          </p:nvSpPr>
          <p:spPr>
            <a:xfrm>
              <a:off x="6563382" y="3936022"/>
              <a:ext cx="55866" cy="70673"/>
            </a:xfrm>
            <a:custGeom>
              <a:avLst/>
              <a:gdLst/>
              <a:ahLst/>
              <a:cxnLst/>
              <a:rect l="l" t="t" r="r" b="b"/>
              <a:pathLst>
                <a:path w="83" h="105" extrusionOk="0">
                  <a:moveTo>
                    <a:pt x="71" y="94"/>
                  </a:moveTo>
                  <a:lnTo>
                    <a:pt x="83" y="0"/>
                  </a:lnTo>
                  <a:lnTo>
                    <a:pt x="11" y="0"/>
                  </a:lnTo>
                  <a:lnTo>
                    <a:pt x="0" y="105"/>
                  </a:lnTo>
                  <a:lnTo>
                    <a:pt x="71" y="9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2439;p74">
              <a:extLst>
                <a:ext uri="{FF2B5EF4-FFF2-40B4-BE49-F238E27FC236}">
                  <a16:creationId xmlns:a16="http://schemas.microsoft.com/office/drawing/2014/main" id="{C1D407CC-10A7-3AF2-31E0-18D9C1D70C8A}"/>
                </a:ext>
              </a:extLst>
            </p:cNvPr>
            <p:cNvSpPr/>
            <p:nvPr/>
          </p:nvSpPr>
          <p:spPr>
            <a:xfrm>
              <a:off x="6780116" y="3936022"/>
              <a:ext cx="50481" cy="38366"/>
            </a:xfrm>
            <a:custGeom>
              <a:avLst/>
              <a:gdLst/>
              <a:ahLst/>
              <a:cxnLst/>
              <a:rect l="l" t="t" r="r" b="b"/>
              <a:pathLst>
                <a:path w="75" h="57" extrusionOk="0">
                  <a:moveTo>
                    <a:pt x="72" y="0"/>
                  </a:moveTo>
                  <a:lnTo>
                    <a:pt x="0" y="0"/>
                  </a:lnTo>
                  <a:lnTo>
                    <a:pt x="7" y="57"/>
                  </a:lnTo>
                  <a:lnTo>
                    <a:pt x="75" y="46"/>
                  </a:lnTo>
                  <a:lnTo>
                    <a:pt x="7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2440;p74">
              <a:extLst>
                <a:ext uri="{FF2B5EF4-FFF2-40B4-BE49-F238E27FC236}">
                  <a16:creationId xmlns:a16="http://schemas.microsoft.com/office/drawing/2014/main" id="{BA7D0AB0-F4BE-A5F1-94A0-9DEDE25E69CB}"/>
                </a:ext>
              </a:extLst>
            </p:cNvPr>
            <p:cNvSpPr/>
            <p:nvPr/>
          </p:nvSpPr>
          <p:spPr>
            <a:xfrm>
              <a:off x="6531074" y="3875444"/>
              <a:ext cx="335735" cy="60551"/>
            </a:xfrm>
            <a:custGeom>
              <a:avLst/>
              <a:gdLst/>
              <a:ahLst/>
              <a:cxnLst/>
              <a:rect l="l" t="t" r="r" b="b"/>
              <a:pathLst>
                <a:path w="290" h="52" extrusionOk="0">
                  <a:moveTo>
                    <a:pt x="275" y="52"/>
                  </a:moveTo>
                  <a:cubicBezTo>
                    <a:pt x="16" y="52"/>
                    <a:pt x="16" y="52"/>
                    <a:pt x="16" y="52"/>
                  </a:cubicBezTo>
                  <a:cubicBezTo>
                    <a:pt x="7" y="52"/>
                    <a:pt x="0" y="45"/>
                    <a:pt x="0" y="36"/>
                  </a:cubicBezTo>
                  <a:cubicBezTo>
                    <a:pt x="0" y="16"/>
                    <a:pt x="0" y="16"/>
                    <a:pt x="0" y="16"/>
                  </a:cubicBezTo>
                  <a:cubicBezTo>
                    <a:pt x="0" y="7"/>
                    <a:pt x="7" y="0"/>
                    <a:pt x="16" y="0"/>
                  </a:cubicBezTo>
                  <a:cubicBezTo>
                    <a:pt x="275" y="0"/>
                    <a:pt x="275" y="0"/>
                    <a:pt x="275" y="0"/>
                  </a:cubicBezTo>
                  <a:cubicBezTo>
                    <a:pt x="283" y="0"/>
                    <a:pt x="290" y="7"/>
                    <a:pt x="290" y="16"/>
                  </a:cubicBezTo>
                  <a:cubicBezTo>
                    <a:pt x="290" y="36"/>
                    <a:pt x="290" y="36"/>
                    <a:pt x="290" y="36"/>
                  </a:cubicBezTo>
                  <a:cubicBezTo>
                    <a:pt x="290" y="45"/>
                    <a:pt x="283" y="52"/>
                    <a:pt x="275"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2441;p74">
              <a:extLst>
                <a:ext uri="{FF2B5EF4-FFF2-40B4-BE49-F238E27FC236}">
                  <a16:creationId xmlns:a16="http://schemas.microsoft.com/office/drawing/2014/main" id="{F66C01D1-7CEC-D6D3-4E2B-BBE1B76F07AE}"/>
                </a:ext>
              </a:extLst>
            </p:cNvPr>
            <p:cNvSpPr/>
            <p:nvPr/>
          </p:nvSpPr>
          <p:spPr>
            <a:xfrm>
              <a:off x="6323090" y="4450931"/>
              <a:ext cx="146083" cy="108983"/>
            </a:xfrm>
            <a:custGeom>
              <a:avLst/>
              <a:gdLst/>
              <a:ahLst/>
              <a:cxnLst/>
              <a:rect l="l" t="t" r="r" b="b"/>
              <a:pathLst>
                <a:path w="126" h="94" extrusionOk="0">
                  <a:moveTo>
                    <a:pt x="114" y="0"/>
                  </a:moveTo>
                  <a:cubicBezTo>
                    <a:pt x="114" y="0"/>
                    <a:pt x="113" y="40"/>
                    <a:pt x="120" y="56"/>
                  </a:cubicBezTo>
                  <a:cubicBezTo>
                    <a:pt x="126" y="73"/>
                    <a:pt x="125" y="90"/>
                    <a:pt x="125" y="90"/>
                  </a:cubicBezTo>
                  <a:cubicBezTo>
                    <a:pt x="125" y="90"/>
                    <a:pt x="7" y="94"/>
                    <a:pt x="3" y="91"/>
                  </a:cubicBezTo>
                  <a:cubicBezTo>
                    <a:pt x="0" y="90"/>
                    <a:pt x="30" y="78"/>
                    <a:pt x="52" y="69"/>
                  </a:cubicBezTo>
                  <a:cubicBezTo>
                    <a:pt x="65" y="64"/>
                    <a:pt x="73" y="51"/>
                    <a:pt x="71" y="37"/>
                  </a:cubicBezTo>
                  <a:cubicBezTo>
                    <a:pt x="64" y="0"/>
                    <a:pt x="64" y="0"/>
                    <a:pt x="64" y="0"/>
                  </a:cubicBezTo>
                  <a:lnTo>
                    <a:pt x="114"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2442;p74">
              <a:extLst>
                <a:ext uri="{FF2B5EF4-FFF2-40B4-BE49-F238E27FC236}">
                  <a16:creationId xmlns:a16="http://schemas.microsoft.com/office/drawing/2014/main" id="{6DDB3E27-75B1-3E17-7596-C366CB777A24}"/>
                </a:ext>
              </a:extLst>
            </p:cNvPr>
            <p:cNvSpPr/>
            <p:nvPr/>
          </p:nvSpPr>
          <p:spPr>
            <a:xfrm>
              <a:off x="6026258" y="4450931"/>
              <a:ext cx="154908" cy="108983"/>
            </a:xfrm>
            <a:custGeom>
              <a:avLst/>
              <a:gdLst/>
              <a:ahLst/>
              <a:cxnLst/>
              <a:rect l="l" t="t" r="r" b="b"/>
              <a:pathLst>
                <a:path w="134" h="94" extrusionOk="0">
                  <a:moveTo>
                    <a:pt x="134" y="0"/>
                  </a:moveTo>
                  <a:cubicBezTo>
                    <a:pt x="134" y="0"/>
                    <a:pt x="124" y="42"/>
                    <a:pt x="124" y="57"/>
                  </a:cubicBezTo>
                  <a:cubicBezTo>
                    <a:pt x="130" y="74"/>
                    <a:pt x="125" y="90"/>
                    <a:pt x="125" y="90"/>
                  </a:cubicBezTo>
                  <a:cubicBezTo>
                    <a:pt x="125" y="90"/>
                    <a:pt x="8" y="94"/>
                    <a:pt x="3" y="91"/>
                  </a:cubicBezTo>
                  <a:cubicBezTo>
                    <a:pt x="0" y="89"/>
                    <a:pt x="41" y="74"/>
                    <a:pt x="63" y="66"/>
                  </a:cubicBezTo>
                  <a:cubicBezTo>
                    <a:pt x="71" y="63"/>
                    <a:pt x="76" y="56"/>
                    <a:pt x="78" y="48"/>
                  </a:cubicBezTo>
                  <a:cubicBezTo>
                    <a:pt x="84" y="0"/>
                    <a:pt x="84" y="0"/>
                    <a:pt x="84" y="0"/>
                  </a:cubicBezTo>
                  <a:lnTo>
                    <a:pt x="134"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2443;p74">
              <a:extLst>
                <a:ext uri="{FF2B5EF4-FFF2-40B4-BE49-F238E27FC236}">
                  <a16:creationId xmlns:a16="http://schemas.microsoft.com/office/drawing/2014/main" id="{255CB6B9-AD85-672E-0F5F-5BC0FF8B9606}"/>
                </a:ext>
              </a:extLst>
            </p:cNvPr>
            <p:cNvSpPr/>
            <p:nvPr/>
          </p:nvSpPr>
          <p:spPr>
            <a:xfrm>
              <a:off x="6376264" y="3009858"/>
              <a:ext cx="261262" cy="259326"/>
            </a:xfrm>
            <a:custGeom>
              <a:avLst/>
              <a:gdLst/>
              <a:ahLst/>
              <a:cxnLst/>
              <a:rect l="l" t="t" r="r" b="b"/>
              <a:pathLst>
                <a:path w="226" h="224" extrusionOk="0">
                  <a:moveTo>
                    <a:pt x="52" y="52"/>
                  </a:moveTo>
                  <a:cubicBezTo>
                    <a:pt x="22" y="51"/>
                    <a:pt x="9" y="74"/>
                    <a:pt x="15" y="93"/>
                  </a:cubicBezTo>
                  <a:cubicBezTo>
                    <a:pt x="23" y="118"/>
                    <a:pt x="17" y="120"/>
                    <a:pt x="14" y="137"/>
                  </a:cubicBezTo>
                  <a:cubicBezTo>
                    <a:pt x="10" y="155"/>
                    <a:pt x="13" y="176"/>
                    <a:pt x="15" y="188"/>
                  </a:cubicBezTo>
                  <a:cubicBezTo>
                    <a:pt x="19" y="213"/>
                    <a:pt x="0" y="224"/>
                    <a:pt x="0" y="224"/>
                  </a:cubicBezTo>
                  <a:cubicBezTo>
                    <a:pt x="0" y="224"/>
                    <a:pt x="92" y="212"/>
                    <a:pt x="135" y="199"/>
                  </a:cubicBezTo>
                  <a:cubicBezTo>
                    <a:pt x="178" y="186"/>
                    <a:pt x="226" y="175"/>
                    <a:pt x="226" y="175"/>
                  </a:cubicBezTo>
                  <a:cubicBezTo>
                    <a:pt x="226" y="175"/>
                    <a:pt x="219" y="140"/>
                    <a:pt x="203" y="131"/>
                  </a:cubicBezTo>
                  <a:cubicBezTo>
                    <a:pt x="181" y="117"/>
                    <a:pt x="197" y="88"/>
                    <a:pt x="176" y="75"/>
                  </a:cubicBezTo>
                  <a:cubicBezTo>
                    <a:pt x="147" y="57"/>
                    <a:pt x="121" y="0"/>
                    <a:pt x="52" y="52"/>
                  </a:cubicBezTo>
                  <a:close/>
                </a:path>
              </a:pathLst>
            </a:custGeom>
            <a:solidFill>
              <a:srgbClr val="8520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2444;p74">
              <a:extLst>
                <a:ext uri="{FF2B5EF4-FFF2-40B4-BE49-F238E27FC236}">
                  <a16:creationId xmlns:a16="http://schemas.microsoft.com/office/drawing/2014/main" id="{3BDFE41C-EF39-E8EF-CE9E-E1C4EAD8183D}"/>
                </a:ext>
              </a:extLst>
            </p:cNvPr>
            <p:cNvSpPr/>
            <p:nvPr/>
          </p:nvSpPr>
          <p:spPr>
            <a:xfrm>
              <a:off x="6355398" y="3301976"/>
              <a:ext cx="138723" cy="235014"/>
            </a:xfrm>
            <a:custGeom>
              <a:avLst/>
              <a:gdLst/>
              <a:ahLst/>
              <a:cxnLst/>
              <a:rect l="l" t="t" r="r" b="b"/>
              <a:pathLst>
                <a:path w="120" h="203" extrusionOk="0">
                  <a:moveTo>
                    <a:pt x="84" y="0"/>
                  </a:moveTo>
                  <a:cubicBezTo>
                    <a:pt x="84" y="0"/>
                    <a:pt x="39" y="14"/>
                    <a:pt x="26" y="67"/>
                  </a:cubicBezTo>
                  <a:cubicBezTo>
                    <a:pt x="18" y="100"/>
                    <a:pt x="0" y="203"/>
                    <a:pt x="0" y="203"/>
                  </a:cubicBezTo>
                  <a:cubicBezTo>
                    <a:pt x="86" y="203"/>
                    <a:pt x="86" y="203"/>
                    <a:pt x="86" y="203"/>
                  </a:cubicBezTo>
                  <a:cubicBezTo>
                    <a:pt x="86" y="203"/>
                    <a:pt x="107" y="118"/>
                    <a:pt x="114" y="82"/>
                  </a:cubicBezTo>
                  <a:cubicBezTo>
                    <a:pt x="120" y="46"/>
                    <a:pt x="103" y="3"/>
                    <a:pt x="8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2445;p74">
              <a:extLst>
                <a:ext uri="{FF2B5EF4-FFF2-40B4-BE49-F238E27FC236}">
                  <a16:creationId xmlns:a16="http://schemas.microsoft.com/office/drawing/2014/main" id="{9E338EA5-1676-9FB6-1F29-6E7B5DA515CD}"/>
                </a:ext>
              </a:extLst>
            </p:cNvPr>
            <p:cNvSpPr/>
            <p:nvPr/>
          </p:nvSpPr>
          <p:spPr>
            <a:xfrm>
              <a:off x="6084817" y="3550344"/>
              <a:ext cx="365305" cy="121912"/>
            </a:xfrm>
            <a:custGeom>
              <a:avLst/>
              <a:gdLst/>
              <a:ahLst/>
              <a:cxnLst/>
              <a:rect l="l" t="t" r="r" b="b"/>
              <a:pathLst>
                <a:path w="316" h="105" extrusionOk="0">
                  <a:moveTo>
                    <a:pt x="316" y="0"/>
                  </a:moveTo>
                  <a:cubicBezTo>
                    <a:pt x="301" y="68"/>
                    <a:pt x="301" y="68"/>
                    <a:pt x="301" y="68"/>
                  </a:cubicBezTo>
                  <a:cubicBezTo>
                    <a:pt x="296" y="90"/>
                    <a:pt x="277" y="105"/>
                    <a:pt x="255" y="105"/>
                  </a:cubicBezTo>
                  <a:cubicBezTo>
                    <a:pt x="0" y="105"/>
                    <a:pt x="0" y="105"/>
                    <a:pt x="0" y="105"/>
                  </a:cubicBezTo>
                  <a:cubicBezTo>
                    <a:pt x="0" y="105"/>
                    <a:pt x="15" y="83"/>
                    <a:pt x="36" y="83"/>
                  </a:cubicBezTo>
                  <a:cubicBezTo>
                    <a:pt x="57" y="83"/>
                    <a:pt x="225" y="45"/>
                    <a:pt x="225" y="45"/>
                  </a:cubicBezTo>
                  <a:cubicBezTo>
                    <a:pt x="233" y="0"/>
                    <a:pt x="233" y="0"/>
                    <a:pt x="233" y="0"/>
                  </a:cubicBezTo>
                  <a:lnTo>
                    <a:pt x="316"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2446;p74">
              <a:extLst>
                <a:ext uri="{FF2B5EF4-FFF2-40B4-BE49-F238E27FC236}">
                  <a16:creationId xmlns:a16="http://schemas.microsoft.com/office/drawing/2014/main" id="{CAB4913A-4C22-A103-F685-1C7211ACDECE}"/>
                </a:ext>
              </a:extLst>
            </p:cNvPr>
            <p:cNvSpPr/>
            <p:nvPr/>
          </p:nvSpPr>
          <p:spPr>
            <a:xfrm>
              <a:off x="6290782" y="3550344"/>
              <a:ext cx="159532" cy="121912"/>
            </a:xfrm>
            <a:custGeom>
              <a:avLst/>
              <a:gdLst/>
              <a:ahLst/>
              <a:cxnLst/>
              <a:rect l="l" t="t" r="r" b="b"/>
              <a:pathLst>
                <a:path w="138" h="105" extrusionOk="0">
                  <a:moveTo>
                    <a:pt x="55" y="0"/>
                  </a:moveTo>
                  <a:cubicBezTo>
                    <a:pt x="47" y="45"/>
                    <a:pt x="47" y="45"/>
                    <a:pt x="47" y="45"/>
                  </a:cubicBezTo>
                  <a:cubicBezTo>
                    <a:pt x="47" y="45"/>
                    <a:pt x="27" y="50"/>
                    <a:pt x="0" y="56"/>
                  </a:cubicBezTo>
                  <a:cubicBezTo>
                    <a:pt x="15" y="64"/>
                    <a:pt x="38" y="81"/>
                    <a:pt x="49" y="105"/>
                  </a:cubicBezTo>
                  <a:cubicBezTo>
                    <a:pt x="77" y="105"/>
                    <a:pt x="77" y="105"/>
                    <a:pt x="77" y="105"/>
                  </a:cubicBezTo>
                  <a:cubicBezTo>
                    <a:pt x="99" y="105"/>
                    <a:pt x="118" y="90"/>
                    <a:pt x="123" y="68"/>
                  </a:cubicBezTo>
                  <a:cubicBezTo>
                    <a:pt x="138" y="0"/>
                    <a:pt x="138" y="0"/>
                    <a:pt x="138" y="0"/>
                  </a:cubicBezTo>
                  <a:lnTo>
                    <a:pt x="55" y="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2447;p74">
              <a:extLst>
                <a:ext uri="{FF2B5EF4-FFF2-40B4-BE49-F238E27FC236}">
                  <a16:creationId xmlns:a16="http://schemas.microsoft.com/office/drawing/2014/main" id="{3A227D95-ECCC-0DF7-960A-CE2673907972}"/>
                </a:ext>
              </a:extLst>
            </p:cNvPr>
            <p:cNvSpPr/>
            <p:nvPr/>
          </p:nvSpPr>
          <p:spPr>
            <a:xfrm>
              <a:off x="6370879" y="3301976"/>
              <a:ext cx="123155" cy="235014"/>
            </a:xfrm>
            <a:custGeom>
              <a:avLst/>
              <a:gdLst/>
              <a:ahLst/>
              <a:cxnLst/>
              <a:rect l="l" t="t" r="r" b="b"/>
              <a:pathLst>
                <a:path w="107" h="203" extrusionOk="0">
                  <a:moveTo>
                    <a:pt x="71" y="0"/>
                  </a:moveTo>
                  <a:cubicBezTo>
                    <a:pt x="71" y="0"/>
                    <a:pt x="26" y="14"/>
                    <a:pt x="13" y="67"/>
                  </a:cubicBezTo>
                  <a:cubicBezTo>
                    <a:pt x="10" y="81"/>
                    <a:pt x="4" y="108"/>
                    <a:pt x="0" y="133"/>
                  </a:cubicBezTo>
                  <a:cubicBezTo>
                    <a:pt x="6" y="144"/>
                    <a:pt x="14" y="153"/>
                    <a:pt x="22" y="158"/>
                  </a:cubicBezTo>
                  <a:cubicBezTo>
                    <a:pt x="38" y="167"/>
                    <a:pt x="47" y="189"/>
                    <a:pt x="51" y="203"/>
                  </a:cubicBezTo>
                  <a:cubicBezTo>
                    <a:pt x="73" y="203"/>
                    <a:pt x="73" y="203"/>
                    <a:pt x="73" y="203"/>
                  </a:cubicBezTo>
                  <a:cubicBezTo>
                    <a:pt x="73" y="203"/>
                    <a:pt x="94" y="118"/>
                    <a:pt x="101" y="82"/>
                  </a:cubicBezTo>
                  <a:cubicBezTo>
                    <a:pt x="107" y="46"/>
                    <a:pt x="90" y="3"/>
                    <a:pt x="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2448;p74">
              <a:extLst>
                <a:ext uri="{FF2B5EF4-FFF2-40B4-BE49-F238E27FC236}">
                  <a16:creationId xmlns:a16="http://schemas.microsoft.com/office/drawing/2014/main" id="{527836C6-3CF6-0636-1685-9B1D72607E03}"/>
                </a:ext>
              </a:extLst>
            </p:cNvPr>
            <p:cNvSpPr/>
            <p:nvPr/>
          </p:nvSpPr>
          <p:spPr>
            <a:xfrm>
              <a:off x="6335878" y="3528806"/>
              <a:ext cx="129286" cy="39019"/>
            </a:xfrm>
            <a:custGeom>
              <a:avLst/>
              <a:gdLst/>
              <a:ahLst/>
              <a:cxnLst/>
              <a:rect l="l" t="t" r="r" b="b"/>
              <a:pathLst>
                <a:path w="112" h="34" extrusionOk="0">
                  <a:moveTo>
                    <a:pt x="100" y="34"/>
                  </a:moveTo>
                  <a:cubicBezTo>
                    <a:pt x="9" y="34"/>
                    <a:pt x="9" y="34"/>
                    <a:pt x="9" y="34"/>
                  </a:cubicBezTo>
                  <a:cubicBezTo>
                    <a:pt x="4" y="34"/>
                    <a:pt x="0" y="30"/>
                    <a:pt x="1" y="24"/>
                  </a:cubicBezTo>
                  <a:cubicBezTo>
                    <a:pt x="4" y="7"/>
                    <a:pt x="4" y="7"/>
                    <a:pt x="4" y="7"/>
                  </a:cubicBezTo>
                  <a:cubicBezTo>
                    <a:pt x="5" y="3"/>
                    <a:pt x="8" y="0"/>
                    <a:pt x="12" y="0"/>
                  </a:cubicBezTo>
                  <a:cubicBezTo>
                    <a:pt x="103" y="0"/>
                    <a:pt x="103" y="0"/>
                    <a:pt x="103" y="0"/>
                  </a:cubicBezTo>
                  <a:cubicBezTo>
                    <a:pt x="108" y="0"/>
                    <a:pt x="112" y="5"/>
                    <a:pt x="111" y="10"/>
                  </a:cubicBezTo>
                  <a:cubicBezTo>
                    <a:pt x="108" y="28"/>
                    <a:pt x="108" y="28"/>
                    <a:pt x="108" y="28"/>
                  </a:cubicBezTo>
                  <a:cubicBezTo>
                    <a:pt x="107" y="32"/>
                    <a:pt x="104" y="34"/>
                    <a:pt x="100"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2449;p74">
              <a:extLst>
                <a:ext uri="{FF2B5EF4-FFF2-40B4-BE49-F238E27FC236}">
                  <a16:creationId xmlns:a16="http://schemas.microsoft.com/office/drawing/2014/main" id="{1CE57143-9585-F524-9B87-824B162ABB49}"/>
                </a:ext>
              </a:extLst>
            </p:cNvPr>
            <p:cNvSpPr/>
            <p:nvPr/>
          </p:nvSpPr>
          <p:spPr>
            <a:xfrm>
              <a:off x="6086163" y="3696404"/>
              <a:ext cx="747950" cy="764131"/>
            </a:xfrm>
            <a:custGeom>
              <a:avLst/>
              <a:gdLst/>
              <a:ahLst/>
              <a:cxnLst/>
              <a:rect l="l" t="t" r="r" b="b"/>
              <a:pathLst>
                <a:path w="647" h="661" extrusionOk="0">
                  <a:moveTo>
                    <a:pt x="427" y="9"/>
                  </a:moveTo>
                  <a:cubicBezTo>
                    <a:pt x="427" y="9"/>
                    <a:pt x="163" y="16"/>
                    <a:pt x="111" y="78"/>
                  </a:cubicBezTo>
                  <a:cubicBezTo>
                    <a:pt x="43" y="160"/>
                    <a:pt x="0" y="661"/>
                    <a:pt x="0" y="661"/>
                  </a:cubicBezTo>
                  <a:cubicBezTo>
                    <a:pt x="111" y="661"/>
                    <a:pt x="111" y="661"/>
                    <a:pt x="111" y="661"/>
                  </a:cubicBezTo>
                  <a:cubicBezTo>
                    <a:pt x="111" y="661"/>
                    <a:pt x="125" y="619"/>
                    <a:pt x="130" y="546"/>
                  </a:cubicBezTo>
                  <a:cubicBezTo>
                    <a:pt x="132" y="517"/>
                    <a:pt x="155" y="469"/>
                    <a:pt x="157" y="407"/>
                  </a:cubicBezTo>
                  <a:cubicBezTo>
                    <a:pt x="160" y="346"/>
                    <a:pt x="207" y="247"/>
                    <a:pt x="210" y="192"/>
                  </a:cubicBezTo>
                  <a:cubicBezTo>
                    <a:pt x="210" y="192"/>
                    <a:pt x="620" y="176"/>
                    <a:pt x="633" y="122"/>
                  </a:cubicBezTo>
                  <a:cubicBezTo>
                    <a:pt x="647" y="69"/>
                    <a:pt x="621" y="0"/>
                    <a:pt x="621" y="0"/>
                  </a:cubicBezTo>
                  <a:lnTo>
                    <a:pt x="427"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2450;p74">
              <a:extLst>
                <a:ext uri="{FF2B5EF4-FFF2-40B4-BE49-F238E27FC236}">
                  <a16:creationId xmlns:a16="http://schemas.microsoft.com/office/drawing/2014/main" id="{FAE9016B-43D9-256E-3887-EB491E1B331B}"/>
                </a:ext>
              </a:extLst>
            </p:cNvPr>
            <p:cNvSpPr/>
            <p:nvPr/>
          </p:nvSpPr>
          <p:spPr>
            <a:xfrm>
              <a:off x="6150779" y="3696404"/>
              <a:ext cx="684205" cy="470028"/>
            </a:xfrm>
            <a:custGeom>
              <a:avLst/>
              <a:gdLst/>
              <a:ahLst/>
              <a:cxnLst/>
              <a:rect l="l" t="t" r="r" b="b"/>
              <a:pathLst>
                <a:path w="591" h="406" extrusionOk="0">
                  <a:moveTo>
                    <a:pt x="55" y="312"/>
                  </a:moveTo>
                  <a:cubicBezTo>
                    <a:pt x="77" y="340"/>
                    <a:pt x="92" y="376"/>
                    <a:pt x="101" y="406"/>
                  </a:cubicBezTo>
                  <a:cubicBezTo>
                    <a:pt x="105" y="344"/>
                    <a:pt x="151" y="247"/>
                    <a:pt x="154" y="192"/>
                  </a:cubicBezTo>
                  <a:cubicBezTo>
                    <a:pt x="154" y="192"/>
                    <a:pt x="564" y="176"/>
                    <a:pt x="577" y="122"/>
                  </a:cubicBezTo>
                  <a:cubicBezTo>
                    <a:pt x="591" y="69"/>
                    <a:pt x="565" y="0"/>
                    <a:pt x="565" y="0"/>
                  </a:cubicBezTo>
                  <a:cubicBezTo>
                    <a:pt x="371" y="9"/>
                    <a:pt x="371" y="9"/>
                    <a:pt x="371" y="9"/>
                  </a:cubicBezTo>
                  <a:cubicBezTo>
                    <a:pt x="371" y="9"/>
                    <a:pt x="107" y="16"/>
                    <a:pt x="55" y="78"/>
                  </a:cubicBezTo>
                  <a:cubicBezTo>
                    <a:pt x="34" y="103"/>
                    <a:pt x="16" y="167"/>
                    <a:pt x="0" y="244"/>
                  </a:cubicBezTo>
                  <a:cubicBezTo>
                    <a:pt x="15" y="266"/>
                    <a:pt x="35" y="286"/>
                    <a:pt x="55" y="3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2451;p74">
              <a:extLst>
                <a:ext uri="{FF2B5EF4-FFF2-40B4-BE49-F238E27FC236}">
                  <a16:creationId xmlns:a16="http://schemas.microsoft.com/office/drawing/2014/main" id="{F9F573EB-5B93-94C9-5E78-3017AEA65436}"/>
                </a:ext>
              </a:extLst>
            </p:cNvPr>
            <p:cNvSpPr/>
            <p:nvPr/>
          </p:nvSpPr>
          <p:spPr>
            <a:xfrm>
              <a:off x="6184434" y="3809482"/>
              <a:ext cx="240454" cy="651788"/>
            </a:xfrm>
            <a:custGeom>
              <a:avLst/>
              <a:gdLst/>
              <a:ahLst/>
              <a:cxnLst/>
              <a:rect l="l" t="t" r="r" b="b"/>
              <a:pathLst>
                <a:path w="208" h="563" extrusionOk="0">
                  <a:moveTo>
                    <a:pt x="208" y="2"/>
                  </a:moveTo>
                  <a:cubicBezTo>
                    <a:pt x="208" y="2"/>
                    <a:pt x="195" y="0"/>
                    <a:pt x="177" y="0"/>
                  </a:cubicBezTo>
                  <a:cubicBezTo>
                    <a:pt x="159" y="0"/>
                    <a:pt x="137" y="2"/>
                    <a:pt x="117" y="10"/>
                  </a:cubicBezTo>
                  <a:cubicBezTo>
                    <a:pt x="97" y="18"/>
                    <a:pt x="78" y="32"/>
                    <a:pt x="70" y="57"/>
                  </a:cubicBezTo>
                  <a:cubicBezTo>
                    <a:pt x="58" y="93"/>
                    <a:pt x="50" y="154"/>
                    <a:pt x="44" y="214"/>
                  </a:cubicBezTo>
                  <a:cubicBezTo>
                    <a:pt x="37" y="274"/>
                    <a:pt x="31" y="332"/>
                    <a:pt x="24" y="360"/>
                  </a:cubicBezTo>
                  <a:cubicBezTo>
                    <a:pt x="17" y="388"/>
                    <a:pt x="11" y="439"/>
                    <a:pt x="6" y="483"/>
                  </a:cubicBezTo>
                  <a:cubicBezTo>
                    <a:pt x="2" y="526"/>
                    <a:pt x="0" y="563"/>
                    <a:pt x="0" y="563"/>
                  </a:cubicBezTo>
                  <a:cubicBezTo>
                    <a:pt x="4" y="563"/>
                    <a:pt x="4" y="563"/>
                    <a:pt x="4" y="563"/>
                  </a:cubicBezTo>
                  <a:cubicBezTo>
                    <a:pt x="4" y="563"/>
                    <a:pt x="4" y="561"/>
                    <a:pt x="4" y="557"/>
                  </a:cubicBezTo>
                  <a:cubicBezTo>
                    <a:pt x="5" y="542"/>
                    <a:pt x="8" y="506"/>
                    <a:pt x="12" y="467"/>
                  </a:cubicBezTo>
                  <a:cubicBezTo>
                    <a:pt x="16" y="427"/>
                    <a:pt x="22" y="385"/>
                    <a:pt x="28" y="361"/>
                  </a:cubicBezTo>
                  <a:cubicBezTo>
                    <a:pt x="35" y="332"/>
                    <a:pt x="41" y="274"/>
                    <a:pt x="48" y="215"/>
                  </a:cubicBezTo>
                  <a:cubicBezTo>
                    <a:pt x="54" y="155"/>
                    <a:pt x="62" y="93"/>
                    <a:pt x="74" y="58"/>
                  </a:cubicBezTo>
                  <a:cubicBezTo>
                    <a:pt x="82" y="35"/>
                    <a:pt x="99" y="22"/>
                    <a:pt x="118" y="14"/>
                  </a:cubicBezTo>
                  <a:cubicBezTo>
                    <a:pt x="138" y="6"/>
                    <a:pt x="159" y="4"/>
                    <a:pt x="177" y="4"/>
                  </a:cubicBezTo>
                  <a:cubicBezTo>
                    <a:pt x="186" y="4"/>
                    <a:pt x="193" y="5"/>
                    <a:pt x="199" y="5"/>
                  </a:cubicBezTo>
                  <a:cubicBezTo>
                    <a:pt x="201" y="5"/>
                    <a:pt x="204" y="6"/>
                    <a:pt x="205" y="6"/>
                  </a:cubicBezTo>
                  <a:cubicBezTo>
                    <a:pt x="207" y="6"/>
                    <a:pt x="207" y="6"/>
                    <a:pt x="207" y="6"/>
                  </a:cubicBezTo>
                  <a:cubicBezTo>
                    <a:pt x="208" y="2"/>
                    <a:pt x="208" y="2"/>
                    <a:pt x="208"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2452;p74">
              <a:extLst>
                <a:ext uri="{FF2B5EF4-FFF2-40B4-BE49-F238E27FC236}">
                  <a16:creationId xmlns:a16="http://schemas.microsoft.com/office/drawing/2014/main" id="{4CBC0937-AC0A-5BD0-5BA4-3AE5757FD2E8}"/>
                </a:ext>
              </a:extLst>
            </p:cNvPr>
            <p:cNvSpPr/>
            <p:nvPr/>
          </p:nvSpPr>
          <p:spPr>
            <a:xfrm>
              <a:off x="6440207" y="3227937"/>
              <a:ext cx="443268" cy="490867"/>
            </a:xfrm>
            <a:custGeom>
              <a:avLst/>
              <a:gdLst/>
              <a:ahLst/>
              <a:cxnLst/>
              <a:rect l="l" t="t" r="r" b="b"/>
              <a:pathLst>
                <a:path w="384" h="424" extrusionOk="0">
                  <a:moveTo>
                    <a:pt x="317" y="313"/>
                  </a:moveTo>
                  <a:cubicBezTo>
                    <a:pt x="317" y="313"/>
                    <a:pt x="317" y="313"/>
                    <a:pt x="317" y="313"/>
                  </a:cubicBezTo>
                  <a:cubicBezTo>
                    <a:pt x="297" y="205"/>
                    <a:pt x="269" y="55"/>
                    <a:pt x="260" y="46"/>
                  </a:cubicBezTo>
                  <a:cubicBezTo>
                    <a:pt x="250" y="35"/>
                    <a:pt x="186" y="29"/>
                    <a:pt x="151" y="22"/>
                  </a:cubicBezTo>
                  <a:cubicBezTo>
                    <a:pt x="136" y="8"/>
                    <a:pt x="128" y="0"/>
                    <a:pt x="128" y="0"/>
                  </a:cubicBezTo>
                  <a:cubicBezTo>
                    <a:pt x="45" y="28"/>
                    <a:pt x="45" y="28"/>
                    <a:pt x="45" y="28"/>
                  </a:cubicBezTo>
                  <a:cubicBezTo>
                    <a:pt x="43" y="53"/>
                    <a:pt x="43" y="53"/>
                    <a:pt x="43" y="53"/>
                  </a:cubicBezTo>
                  <a:cubicBezTo>
                    <a:pt x="11" y="64"/>
                    <a:pt x="11" y="64"/>
                    <a:pt x="11" y="64"/>
                  </a:cubicBezTo>
                  <a:cubicBezTo>
                    <a:pt x="11" y="64"/>
                    <a:pt x="7" y="113"/>
                    <a:pt x="5" y="143"/>
                  </a:cubicBezTo>
                  <a:cubicBezTo>
                    <a:pt x="0" y="208"/>
                    <a:pt x="26" y="245"/>
                    <a:pt x="56" y="299"/>
                  </a:cubicBezTo>
                  <a:cubicBezTo>
                    <a:pt x="74" y="333"/>
                    <a:pt x="81" y="372"/>
                    <a:pt x="84" y="398"/>
                  </a:cubicBezTo>
                  <a:cubicBezTo>
                    <a:pt x="85" y="413"/>
                    <a:pt x="98" y="424"/>
                    <a:pt x="112" y="424"/>
                  </a:cubicBezTo>
                  <a:cubicBezTo>
                    <a:pt x="357" y="424"/>
                    <a:pt x="357" y="424"/>
                    <a:pt x="357" y="424"/>
                  </a:cubicBezTo>
                  <a:cubicBezTo>
                    <a:pt x="384" y="424"/>
                    <a:pt x="327" y="367"/>
                    <a:pt x="317" y="3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2453;p74">
              <a:extLst>
                <a:ext uri="{FF2B5EF4-FFF2-40B4-BE49-F238E27FC236}">
                  <a16:creationId xmlns:a16="http://schemas.microsoft.com/office/drawing/2014/main" id="{AA5B65C1-1877-5A79-754E-4D21C378633A}"/>
                </a:ext>
              </a:extLst>
            </p:cNvPr>
            <p:cNvSpPr/>
            <p:nvPr/>
          </p:nvSpPr>
          <p:spPr>
            <a:xfrm>
              <a:off x="6620594" y="3313419"/>
              <a:ext cx="263190" cy="405197"/>
            </a:xfrm>
            <a:custGeom>
              <a:avLst/>
              <a:gdLst/>
              <a:ahLst/>
              <a:cxnLst/>
              <a:rect l="l" t="t" r="r" b="b"/>
              <a:pathLst>
                <a:path w="228" h="350" extrusionOk="0">
                  <a:moveTo>
                    <a:pt x="161" y="239"/>
                  </a:moveTo>
                  <a:cubicBezTo>
                    <a:pt x="148" y="167"/>
                    <a:pt x="131" y="77"/>
                    <a:pt x="118" y="21"/>
                  </a:cubicBezTo>
                  <a:cubicBezTo>
                    <a:pt x="59" y="0"/>
                    <a:pt x="59" y="0"/>
                    <a:pt x="59" y="0"/>
                  </a:cubicBezTo>
                  <a:cubicBezTo>
                    <a:pt x="59" y="0"/>
                    <a:pt x="22" y="77"/>
                    <a:pt x="28" y="126"/>
                  </a:cubicBezTo>
                  <a:cubicBezTo>
                    <a:pt x="32" y="151"/>
                    <a:pt x="10" y="163"/>
                    <a:pt x="5" y="201"/>
                  </a:cubicBezTo>
                  <a:cubicBezTo>
                    <a:pt x="0" y="236"/>
                    <a:pt x="16" y="304"/>
                    <a:pt x="92" y="350"/>
                  </a:cubicBezTo>
                  <a:cubicBezTo>
                    <a:pt x="201" y="350"/>
                    <a:pt x="201" y="350"/>
                    <a:pt x="201" y="350"/>
                  </a:cubicBezTo>
                  <a:cubicBezTo>
                    <a:pt x="228" y="350"/>
                    <a:pt x="171" y="293"/>
                    <a:pt x="161" y="2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2454;p74">
              <a:extLst>
                <a:ext uri="{FF2B5EF4-FFF2-40B4-BE49-F238E27FC236}">
                  <a16:creationId xmlns:a16="http://schemas.microsoft.com/office/drawing/2014/main" id="{18106872-8529-559A-F00E-839ADD4AFF96}"/>
                </a:ext>
              </a:extLst>
            </p:cNvPr>
            <p:cNvSpPr/>
            <p:nvPr/>
          </p:nvSpPr>
          <p:spPr>
            <a:xfrm>
              <a:off x="6432803" y="3107455"/>
              <a:ext cx="152817" cy="189864"/>
            </a:xfrm>
            <a:custGeom>
              <a:avLst/>
              <a:gdLst/>
              <a:ahLst/>
              <a:cxnLst/>
              <a:rect l="l" t="t" r="r" b="b"/>
              <a:pathLst>
                <a:path w="132" h="164" extrusionOk="0">
                  <a:moveTo>
                    <a:pt x="65" y="131"/>
                  </a:moveTo>
                  <a:cubicBezTo>
                    <a:pt x="70" y="131"/>
                    <a:pt x="70" y="131"/>
                    <a:pt x="70" y="131"/>
                  </a:cubicBezTo>
                  <a:cubicBezTo>
                    <a:pt x="96" y="164"/>
                    <a:pt x="96" y="164"/>
                    <a:pt x="96" y="164"/>
                  </a:cubicBezTo>
                  <a:cubicBezTo>
                    <a:pt x="96" y="164"/>
                    <a:pt x="96" y="164"/>
                    <a:pt x="96" y="164"/>
                  </a:cubicBezTo>
                  <a:cubicBezTo>
                    <a:pt x="93" y="135"/>
                    <a:pt x="93" y="135"/>
                    <a:pt x="93" y="135"/>
                  </a:cubicBezTo>
                  <a:cubicBezTo>
                    <a:pt x="113" y="128"/>
                    <a:pt x="132" y="116"/>
                    <a:pt x="132" y="116"/>
                  </a:cubicBezTo>
                  <a:cubicBezTo>
                    <a:pt x="97" y="55"/>
                    <a:pt x="97" y="55"/>
                    <a:pt x="97" y="55"/>
                  </a:cubicBezTo>
                  <a:cubicBezTo>
                    <a:pt x="97" y="55"/>
                    <a:pt x="108" y="29"/>
                    <a:pt x="95" y="23"/>
                  </a:cubicBezTo>
                  <a:cubicBezTo>
                    <a:pt x="82" y="17"/>
                    <a:pt x="76" y="37"/>
                    <a:pt x="76" y="37"/>
                  </a:cubicBezTo>
                  <a:cubicBezTo>
                    <a:pt x="76" y="37"/>
                    <a:pt x="30" y="38"/>
                    <a:pt x="7" y="0"/>
                  </a:cubicBezTo>
                  <a:cubicBezTo>
                    <a:pt x="2" y="3"/>
                    <a:pt x="0" y="13"/>
                    <a:pt x="0" y="18"/>
                  </a:cubicBezTo>
                  <a:cubicBezTo>
                    <a:pt x="3" y="47"/>
                    <a:pt x="7" y="58"/>
                    <a:pt x="6" y="70"/>
                  </a:cubicBezTo>
                  <a:cubicBezTo>
                    <a:pt x="9" y="92"/>
                    <a:pt x="26" y="114"/>
                    <a:pt x="40" y="114"/>
                  </a:cubicBezTo>
                  <a:cubicBezTo>
                    <a:pt x="54" y="114"/>
                    <a:pt x="57" y="110"/>
                    <a:pt x="57" y="110"/>
                  </a:cubicBezTo>
                  <a:lnTo>
                    <a:pt x="65" y="131"/>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2455;p74">
              <a:extLst>
                <a:ext uri="{FF2B5EF4-FFF2-40B4-BE49-F238E27FC236}">
                  <a16:creationId xmlns:a16="http://schemas.microsoft.com/office/drawing/2014/main" id="{50B8B43F-91DE-E2DB-73A7-33A93B91C9FA}"/>
                </a:ext>
              </a:extLst>
            </p:cNvPr>
            <p:cNvSpPr/>
            <p:nvPr/>
          </p:nvSpPr>
          <p:spPr>
            <a:xfrm>
              <a:off x="6414630" y="3135051"/>
              <a:ext cx="33671" cy="51794"/>
            </a:xfrm>
            <a:custGeom>
              <a:avLst/>
              <a:gdLst/>
              <a:ahLst/>
              <a:cxnLst/>
              <a:rect l="l" t="t" r="r" b="b"/>
              <a:pathLst>
                <a:path w="29" h="45" extrusionOk="0">
                  <a:moveTo>
                    <a:pt x="26" y="21"/>
                  </a:moveTo>
                  <a:cubicBezTo>
                    <a:pt x="24" y="21"/>
                    <a:pt x="24" y="21"/>
                    <a:pt x="24" y="21"/>
                  </a:cubicBezTo>
                  <a:cubicBezTo>
                    <a:pt x="24" y="23"/>
                    <a:pt x="25" y="25"/>
                    <a:pt x="25" y="26"/>
                  </a:cubicBezTo>
                  <a:cubicBezTo>
                    <a:pt x="25" y="30"/>
                    <a:pt x="24" y="34"/>
                    <a:pt x="22" y="37"/>
                  </a:cubicBezTo>
                  <a:cubicBezTo>
                    <a:pt x="21" y="40"/>
                    <a:pt x="19" y="41"/>
                    <a:pt x="17" y="41"/>
                  </a:cubicBezTo>
                  <a:cubicBezTo>
                    <a:pt x="16" y="41"/>
                    <a:pt x="16" y="41"/>
                    <a:pt x="16" y="41"/>
                  </a:cubicBezTo>
                  <a:cubicBezTo>
                    <a:pt x="15" y="41"/>
                    <a:pt x="14" y="41"/>
                    <a:pt x="13" y="40"/>
                  </a:cubicBezTo>
                  <a:cubicBezTo>
                    <a:pt x="9" y="38"/>
                    <a:pt x="6" y="32"/>
                    <a:pt x="5" y="24"/>
                  </a:cubicBezTo>
                  <a:cubicBezTo>
                    <a:pt x="4" y="22"/>
                    <a:pt x="4" y="21"/>
                    <a:pt x="4" y="19"/>
                  </a:cubicBezTo>
                  <a:cubicBezTo>
                    <a:pt x="4" y="15"/>
                    <a:pt x="5" y="11"/>
                    <a:pt x="7" y="8"/>
                  </a:cubicBezTo>
                  <a:cubicBezTo>
                    <a:pt x="8" y="6"/>
                    <a:pt x="10" y="4"/>
                    <a:pt x="12" y="4"/>
                  </a:cubicBezTo>
                  <a:cubicBezTo>
                    <a:pt x="12" y="4"/>
                    <a:pt x="12" y="4"/>
                    <a:pt x="12" y="4"/>
                  </a:cubicBezTo>
                  <a:cubicBezTo>
                    <a:pt x="13" y="4"/>
                    <a:pt x="15" y="4"/>
                    <a:pt x="16" y="5"/>
                  </a:cubicBezTo>
                  <a:cubicBezTo>
                    <a:pt x="19" y="8"/>
                    <a:pt x="23" y="14"/>
                    <a:pt x="24" y="21"/>
                  </a:cubicBezTo>
                  <a:cubicBezTo>
                    <a:pt x="26" y="21"/>
                    <a:pt x="26" y="21"/>
                    <a:pt x="26" y="21"/>
                  </a:cubicBezTo>
                  <a:cubicBezTo>
                    <a:pt x="28" y="21"/>
                    <a:pt x="28" y="21"/>
                    <a:pt x="28" y="21"/>
                  </a:cubicBezTo>
                  <a:cubicBezTo>
                    <a:pt x="27" y="15"/>
                    <a:pt x="25" y="10"/>
                    <a:pt x="23" y="6"/>
                  </a:cubicBezTo>
                  <a:cubicBezTo>
                    <a:pt x="21" y="5"/>
                    <a:pt x="20" y="3"/>
                    <a:pt x="18" y="2"/>
                  </a:cubicBezTo>
                  <a:cubicBezTo>
                    <a:pt x="16" y="1"/>
                    <a:pt x="14" y="0"/>
                    <a:pt x="12" y="0"/>
                  </a:cubicBezTo>
                  <a:cubicBezTo>
                    <a:pt x="12" y="0"/>
                    <a:pt x="12" y="0"/>
                    <a:pt x="11" y="0"/>
                  </a:cubicBezTo>
                  <a:cubicBezTo>
                    <a:pt x="8" y="1"/>
                    <a:pt x="5" y="3"/>
                    <a:pt x="3" y="7"/>
                  </a:cubicBezTo>
                  <a:cubicBezTo>
                    <a:pt x="1" y="10"/>
                    <a:pt x="0" y="14"/>
                    <a:pt x="0" y="19"/>
                  </a:cubicBezTo>
                  <a:cubicBezTo>
                    <a:pt x="0" y="21"/>
                    <a:pt x="0" y="23"/>
                    <a:pt x="1" y="24"/>
                  </a:cubicBezTo>
                  <a:cubicBezTo>
                    <a:pt x="1" y="30"/>
                    <a:pt x="3" y="35"/>
                    <a:pt x="6" y="39"/>
                  </a:cubicBezTo>
                  <a:cubicBezTo>
                    <a:pt x="8" y="41"/>
                    <a:pt x="9" y="42"/>
                    <a:pt x="11" y="43"/>
                  </a:cubicBezTo>
                  <a:cubicBezTo>
                    <a:pt x="13" y="45"/>
                    <a:pt x="14" y="45"/>
                    <a:pt x="16" y="45"/>
                  </a:cubicBezTo>
                  <a:cubicBezTo>
                    <a:pt x="17" y="45"/>
                    <a:pt x="17" y="45"/>
                    <a:pt x="18" y="45"/>
                  </a:cubicBezTo>
                  <a:cubicBezTo>
                    <a:pt x="21" y="45"/>
                    <a:pt x="24" y="42"/>
                    <a:pt x="26" y="39"/>
                  </a:cubicBezTo>
                  <a:cubicBezTo>
                    <a:pt x="28" y="35"/>
                    <a:pt x="29" y="31"/>
                    <a:pt x="29" y="26"/>
                  </a:cubicBezTo>
                  <a:cubicBezTo>
                    <a:pt x="29" y="24"/>
                    <a:pt x="28" y="23"/>
                    <a:pt x="28" y="21"/>
                  </a:cubicBezTo>
                  <a:lnTo>
                    <a:pt x="26" y="2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2456;p74">
              <a:extLst>
                <a:ext uri="{FF2B5EF4-FFF2-40B4-BE49-F238E27FC236}">
                  <a16:creationId xmlns:a16="http://schemas.microsoft.com/office/drawing/2014/main" id="{4813CAEC-D40B-FBFD-8BD4-64D311991F7D}"/>
                </a:ext>
              </a:extLst>
            </p:cNvPr>
            <p:cNvSpPr/>
            <p:nvPr/>
          </p:nvSpPr>
          <p:spPr>
            <a:xfrm>
              <a:off x="6450303" y="3130340"/>
              <a:ext cx="33671" cy="51794"/>
            </a:xfrm>
            <a:custGeom>
              <a:avLst/>
              <a:gdLst/>
              <a:ahLst/>
              <a:cxnLst/>
              <a:rect l="l" t="t" r="r" b="b"/>
              <a:pathLst>
                <a:path w="29" h="45" extrusionOk="0">
                  <a:moveTo>
                    <a:pt x="26" y="21"/>
                  </a:moveTo>
                  <a:cubicBezTo>
                    <a:pt x="24" y="21"/>
                    <a:pt x="24" y="21"/>
                    <a:pt x="24" y="21"/>
                  </a:cubicBezTo>
                  <a:cubicBezTo>
                    <a:pt x="25" y="23"/>
                    <a:pt x="25" y="25"/>
                    <a:pt x="25" y="26"/>
                  </a:cubicBezTo>
                  <a:cubicBezTo>
                    <a:pt x="25" y="30"/>
                    <a:pt x="24" y="34"/>
                    <a:pt x="22" y="37"/>
                  </a:cubicBezTo>
                  <a:cubicBezTo>
                    <a:pt x="21" y="39"/>
                    <a:pt x="19" y="41"/>
                    <a:pt x="17" y="41"/>
                  </a:cubicBezTo>
                  <a:cubicBezTo>
                    <a:pt x="17" y="41"/>
                    <a:pt x="17" y="41"/>
                    <a:pt x="17" y="41"/>
                  </a:cubicBezTo>
                  <a:cubicBezTo>
                    <a:pt x="16" y="41"/>
                    <a:pt x="14" y="41"/>
                    <a:pt x="13" y="40"/>
                  </a:cubicBezTo>
                  <a:cubicBezTo>
                    <a:pt x="9" y="38"/>
                    <a:pt x="6" y="32"/>
                    <a:pt x="5" y="24"/>
                  </a:cubicBezTo>
                  <a:cubicBezTo>
                    <a:pt x="5" y="22"/>
                    <a:pt x="4" y="21"/>
                    <a:pt x="4" y="19"/>
                  </a:cubicBezTo>
                  <a:cubicBezTo>
                    <a:pt x="4" y="15"/>
                    <a:pt x="5" y="11"/>
                    <a:pt x="7" y="8"/>
                  </a:cubicBezTo>
                  <a:cubicBezTo>
                    <a:pt x="8" y="6"/>
                    <a:pt x="10" y="4"/>
                    <a:pt x="12" y="4"/>
                  </a:cubicBezTo>
                  <a:cubicBezTo>
                    <a:pt x="13" y="4"/>
                    <a:pt x="13" y="4"/>
                    <a:pt x="13" y="4"/>
                  </a:cubicBezTo>
                  <a:cubicBezTo>
                    <a:pt x="14" y="4"/>
                    <a:pt x="15" y="4"/>
                    <a:pt x="16" y="5"/>
                  </a:cubicBezTo>
                  <a:cubicBezTo>
                    <a:pt x="20" y="7"/>
                    <a:pt x="23" y="14"/>
                    <a:pt x="24" y="21"/>
                  </a:cubicBezTo>
                  <a:cubicBezTo>
                    <a:pt x="26" y="21"/>
                    <a:pt x="26" y="21"/>
                    <a:pt x="26" y="21"/>
                  </a:cubicBezTo>
                  <a:cubicBezTo>
                    <a:pt x="28" y="21"/>
                    <a:pt x="28" y="21"/>
                    <a:pt x="28" y="21"/>
                  </a:cubicBezTo>
                  <a:cubicBezTo>
                    <a:pt x="28" y="15"/>
                    <a:pt x="26" y="10"/>
                    <a:pt x="23" y="6"/>
                  </a:cubicBezTo>
                  <a:cubicBezTo>
                    <a:pt x="21" y="4"/>
                    <a:pt x="20" y="3"/>
                    <a:pt x="18" y="2"/>
                  </a:cubicBezTo>
                  <a:cubicBezTo>
                    <a:pt x="16" y="1"/>
                    <a:pt x="15" y="0"/>
                    <a:pt x="13" y="0"/>
                  </a:cubicBezTo>
                  <a:cubicBezTo>
                    <a:pt x="12" y="0"/>
                    <a:pt x="12" y="0"/>
                    <a:pt x="11" y="0"/>
                  </a:cubicBezTo>
                  <a:cubicBezTo>
                    <a:pt x="8" y="1"/>
                    <a:pt x="5" y="3"/>
                    <a:pt x="3" y="7"/>
                  </a:cubicBezTo>
                  <a:cubicBezTo>
                    <a:pt x="1" y="10"/>
                    <a:pt x="0" y="14"/>
                    <a:pt x="0" y="19"/>
                  </a:cubicBezTo>
                  <a:cubicBezTo>
                    <a:pt x="0" y="21"/>
                    <a:pt x="1" y="23"/>
                    <a:pt x="1" y="24"/>
                  </a:cubicBezTo>
                  <a:cubicBezTo>
                    <a:pt x="2" y="30"/>
                    <a:pt x="4" y="35"/>
                    <a:pt x="6" y="39"/>
                  </a:cubicBezTo>
                  <a:cubicBezTo>
                    <a:pt x="8" y="41"/>
                    <a:pt x="9" y="42"/>
                    <a:pt x="11" y="43"/>
                  </a:cubicBezTo>
                  <a:cubicBezTo>
                    <a:pt x="13" y="44"/>
                    <a:pt x="15" y="45"/>
                    <a:pt x="17" y="45"/>
                  </a:cubicBezTo>
                  <a:cubicBezTo>
                    <a:pt x="17" y="45"/>
                    <a:pt x="17" y="45"/>
                    <a:pt x="18" y="45"/>
                  </a:cubicBezTo>
                  <a:cubicBezTo>
                    <a:pt x="21" y="45"/>
                    <a:pt x="24" y="42"/>
                    <a:pt x="26" y="39"/>
                  </a:cubicBezTo>
                  <a:cubicBezTo>
                    <a:pt x="28" y="35"/>
                    <a:pt x="29" y="31"/>
                    <a:pt x="29" y="26"/>
                  </a:cubicBezTo>
                  <a:cubicBezTo>
                    <a:pt x="29" y="24"/>
                    <a:pt x="29" y="23"/>
                    <a:pt x="28" y="21"/>
                  </a:cubicBezTo>
                  <a:lnTo>
                    <a:pt x="26" y="2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2457;p74">
              <a:extLst>
                <a:ext uri="{FF2B5EF4-FFF2-40B4-BE49-F238E27FC236}">
                  <a16:creationId xmlns:a16="http://schemas.microsoft.com/office/drawing/2014/main" id="{1A32AE28-5A24-51E9-475E-1A37E5BB180D}"/>
                </a:ext>
              </a:extLst>
            </p:cNvPr>
            <p:cNvSpPr/>
            <p:nvPr/>
          </p:nvSpPr>
          <p:spPr>
            <a:xfrm>
              <a:off x="6440880" y="3151205"/>
              <a:ext cx="15488" cy="6734"/>
            </a:xfrm>
            <a:custGeom>
              <a:avLst/>
              <a:gdLst/>
              <a:ahLst/>
              <a:cxnLst/>
              <a:rect l="l" t="t" r="r" b="b"/>
              <a:pathLst>
                <a:path w="13" h="6" extrusionOk="0">
                  <a:moveTo>
                    <a:pt x="3" y="6"/>
                  </a:moveTo>
                  <a:cubicBezTo>
                    <a:pt x="11" y="5"/>
                    <a:pt x="11" y="5"/>
                    <a:pt x="11" y="5"/>
                  </a:cubicBezTo>
                  <a:cubicBezTo>
                    <a:pt x="12" y="4"/>
                    <a:pt x="13" y="3"/>
                    <a:pt x="12" y="2"/>
                  </a:cubicBezTo>
                  <a:cubicBezTo>
                    <a:pt x="12" y="1"/>
                    <a:pt x="11" y="0"/>
                    <a:pt x="10" y="1"/>
                  </a:cubicBezTo>
                  <a:cubicBezTo>
                    <a:pt x="2" y="2"/>
                    <a:pt x="2" y="2"/>
                    <a:pt x="2" y="2"/>
                  </a:cubicBezTo>
                  <a:cubicBezTo>
                    <a:pt x="1" y="2"/>
                    <a:pt x="0" y="3"/>
                    <a:pt x="1" y="4"/>
                  </a:cubicBezTo>
                  <a:cubicBezTo>
                    <a:pt x="1" y="5"/>
                    <a:pt x="2" y="6"/>
                    <a:pt x="3" y="6"/>
                  </a:cubicBezTo>
                </a:path>
              </a:pathLst>
            </a:custGeom>
            <a:solidFill>
              <a:srgbClr val="306A8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2458;p74">
              <a:extLst>
                <a:ext uri="{FF2B5EF4-FFF2-40B4-BE49-F238E27FC236}">
                  <a16:creationId xmlns:a16="http://schemas.microsoft.com/office/drawing/2014/main" id="{52DE8523-604F-42CA-0192-70DDAAFFE75E}"/>
                </a:ext>
              </a:extLst>
            </p:cNvPr>
            <p:cNvSpPr/>
            <p:nvPr/>
          </p:nvSpPr>
          <p:spPr>
            <a:xfrm>
              <a:off x="6477227" y="3139763"/>
              <a:ext cx="51794" cy="11442"/>
            </a:xfrm>
            <a:custGeom>
              <a:avLst/>
              <a:gdLst/>
              <a:ahLst/>
              <a:cxnLst/>
              <a:rect l="l" t="t" r="r" b="b"/>
              <a:pathLst>
                <a:path w="45" h="10" extrusionOk="0">
                  <a:moveTo>
                    <a:pt x="3" y="10"/>
                  </a:moveTo>
                  <a:cubicBezTo>
                    <a:pt x="43" y="4"/>
                    <a:pt x="43" y="4"/>
                    <a:pt x="43" y="4"/>
                  </a:cubicBezTo>
                  <a:cubicBezTo>
                    <a:pt x="44" y="4"/>
                    <a:pt x="45" y="3"/>
                    <a:pt x="45" y="2"/>
                  </a:cubicBezTo>
                  <a:cubicBezTo>
                    <a:pt x="45" y="1"/>
                    <a:pt x="44" y="0"/>
                    <a:pt x="42" y="0"/>
                  </a:cubicBezTo>
                  <a:cubicBezTo>
                    <a:pt x="2" y="6"/>
                    <a:pt x="2" y="6"/>
                    <a:pt x="2" y="6"/>
                  </a:cubicBezTo>
                  <a:cubicBezTo>
                    <a:pt x="1" y="6"/>
                    <a:pt x="0" y="7"/>
                    <a:pt x="0" y="8"/>
                  </a:cubicBezTo>
                  <a:cubicBezTo>
                    <a:pt x="0" y="9"/>
                    <a:pt x="1" y="10"/>
                    <a:pt x="3" y="1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2459;p74">
              <a:extLst>
                <a:ext uri="{FF2B5EF4-FFF2-40B4-BE49-F238E27FC236}">
                  <a16:creationId xmlns:a16="http://schemas.microsoft.com/office/drawing/2014/main" id="{12A9E4D3-F4FC-2E47-BA47-42506ADD051D}"/>
                </a:ext>
              </a:extLst>
            </p:cNvPr>
            <p:cNvSpPr/>
            <p:nvPr/>
          </p:nvSpPr>
          <p:spPr>
            <a:xfrm>
              <a:off x="6498765" y="3189571"/>
              <a:ext cx="38371" cy="67342"/>
            </a:xfrm>
            <a:custGeom>
              <a:avLst/>
              <a:gdLst/>
              <a:ahLst/>
              <a:cxnLst/>
              <a:rect l="l" t="t" r="r" b="b"/>
              <a:pathLst>
                <a:path w="33" h="58" extrusionOk="0">
                  <a:moveTo>
                    <a:pt x="24" y="32"/>
                  </a:moveTo>
                  <a:cubicBezTo>
                    <a:pt x="28" y="19"/>
                    <a:pt x="33" y="0"/>
                    <a:pt x="29" y="0"/>
                  </a:cubicBezTo>
                  <a:cubicBezTo>
                    <a:pt x="24" y="0"/>
                    <a:pt x="21" y="12"/>
                    <a:pt x="15" y="21"/>
                  </a:cubicBezTo>
                  <a:cubicBezTo>
                    <a:pt x="9" y="30"/>
                    <a:pt x="0" y="39"/>
                    <a:pt x="0" y="39"/>
                  </a:cubicBezTo>
                  <a:cubicBezTo>
                    <a:pt x="8" y="58"/>
                    <a:pt x="8" y="58"/>
                    <a:pt x="8" y="58"/>
                  </a:cubicBezTo>
                  <a:cubicBezTo>
                    <a:pt x="13" y="50"/>
                    <a:pt x="21" y="41"/>
                    <a:pt x="24" y="32"/>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2460;p74">
              <a:extLst>
                <a:ext uri="{FF2B5EF4-FFF2-40B4-BE49-F238E27FC236}">
                  <a16:creationId xmlns:a16="http://schemas.microsoft.com/office/drawing/2014/main" id="{331EA937-3285-6659-BF06-404E15DABB4D}"/>
                </a:ext>
              </a:extLst>
            </p:cNvPr>
            <p:cNvSpPr/>
            <p:nvPr/>
          </p:nvSpPr>
          <p:spPr>
            <a:xfrm>
              <a:off x="6545208" y="3313419"/>
              <a:ext cx="72724" cy="404039"/>
            </a:xfrm>
            <a:custGeom>
              <a:avLst/>
              <a:gdLst/>
              <a:ahLst/>
              <a:cxnLst/>
              <a:rect l="l" t="t" r="r" b="b"/>
              <a:pathLst>
                <a:path w="63" h="349" extrusionOk="0">
                  <a:moveTo>
                    <a:pt x="0" y="0"/>
                  </a:moveTo>
                  <a:cubicBezTo>
                    <a:pt x="0" y="0"/>
                    <a:pt x="0" y="2"/>
                    <a:pt x="0" y="4"/>
                  </a:cubicBezTo>
                  <a:cubicBezTo>
                    <a:pt x="2" y="11"/>
                    <a:pt x="4" y="26"/>
                    <a:pt x="4" y="45"/>
                  </a:cubicBezTo>
                  <a:cubicBezTo>
                    <a:pt x="4" y="50"/>
                    <a:pt x="4" y="56"/>
                    <a:pt x="4" y="62"/>
                  </a:cubicBezTo>
                  <a:cubicBezTo>
                    <a:pt x="3" y="66"/>
                    <a:pt x="3" y="71"/>
                    <a:pt x="3" y="76"/>
                  </a:cubicBezTo>
                  <a:cubicBezTo>
                    <a:pt x="3" y="106"/>
                    <a:pt x="10" y="143"/>
                    <a:pt x="16" y="161"/>
                  </a:cubicBezTo>
                  <a:cubicBezTo>
                    <a:pt x="23" y="182"/>
                    <a:pt x="32" y="228"/>
                    <a:pt x="36" y="260"/>
                  </a:cubicBezTo>
                  <a:cubicBezTo>
                    <a:pt x="41" y="292"/>
                    <a:pt x="47" y="328"/>
                    <a:pt x="61" y="349"/>
                  </a:cubicBezTo>
                  <a:cubicBezTo>
                    <a:pt x="63" y="348"/>
                    <a:pt x="63" y="348"/>
                    <a:pt x="63" y="348"/>
                  </a:cubicBezTo>
                  <a:cubicBezTo>
                    <a:pt x="49" y="327"/>
                    <a:pt x="43" y="291"/>
                    <a:pt x="38" y="260"/>
                  </a:cubicBezTo>
                  <a:cubicBezTo>
                    <a:pt x="34" y="228"/>
                    <a:pt x="25" y="181"/>
                    <a:pt x="18" y="161"/>
                  </a:cubicBezTo>
                  <a:cubicBezTo>
                    <a:pt x="12" y="143"/>
                    <a:pt x="5" y="106"/>
                    <a:pt x="5" y="76"/>
                  </a:cubicBezTo>
                  <a:cubicBezTo>
                    <a:pt x="5" y="71"/>
                    <a:pt x="5" y="66"/>
                    <a:pt x="6" y="62"/>
                  </a:cubicBezTo>
                  <a:cubicBezTo>
                    <a:pt x="6" y="56"/>
                    <a:pt x="6" y="50"/>
                    <a:pt x="6" y="45"/>
                  </a:cubicBezTo>
                  <a:cubicBezTo>
                    <a:pt x="6" y="20"/>
                    <a:pt x="2" y="0"/>
                    <a:pt x="2" y="0"/>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2461;p74">
              <a:extLst>
                <a:ext uri="{FF2B5EF4-FFF2-40B4-BE49-F238E27FC236}">
                  <a16:creationId xmlns:a16="http://schemas.microsoft.com/office/drawing/2014/main" id="{836CAFB9-C371-3E92-7732-394BD998F878}"/>
                </a:ext>
              </a:extLst>
            </p:cNvPr>
            <p:cNvSpPr/>
            <p:nvPr/>
          </p:nvSpPr>
          <p:spPr>
            <a:xfrm>
              <a:off x="6671076" y="3260918"/>
              <a:ext cx="160921" cy="289426"/>
            </a:xfrm>
            <a:custGeom>
              <a:avLst/>
              <a:gdLst/>
              <a:ahLst/>
              <a:cxnLst/>
              <a:rect l="l" t="t" r="r" b="b"/>
              <a:pathLst>
                <a:path w="139" h="250" extrusionOk="0">
                  <a:moveTo>
                    <a:pt x="35" y="7"/>
                  </a:moveTo>
                  <a:cubicBezTo>
                    <a:pt x="81" y="17"/>
                    <a:pt x="114" y="52"/>
                    <a:pt x="121" y="110"/>
                  </a:cubicBezTo>
                  <a:cubicBezTo>
                    <a:pt x="128" y="167"/>
                    <a:pt x="139" y="250"/>
                    <a:pt x="139" y="250"/>
                  </a:cubicBezTo>
                  <a:cubicBezTo>
                    <a:pt x="35" y="250"/>
                    <a:pt x="35" y="250"/>
                    <a:pt x="35" y="250"/>
                  </a:cubicBezTo>
                  <a:cubicBezTo>
                    <a:pt x="35" y="250"/>
                    <a:pt x="15" y="156"/>
                    <a:pt x="8" y="109"/>
                  </a:cubicBezTo>
                  <a:cubicBezTo>
                    <a:pt x="0" y="62"/>
                    <a:pt x="1" y="0"/>
                    <a:pt x="3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2462;p74">
              <a:extLst>
                <a:ext uri="{FF2B5EF4-FFF2-40B4-BE49-F238E27FC236}">
                  <a16:creationId xmlns:a16="http://schemas.microsoft.com/office/drawing/2014/main" id="{8832BA11-BFF8-06EC-804C-BD73642EFAFD}"/>
                </a:ext>
              </a:extLst>
            </p:cNvPr>
            <p:cNvSpPr/>
            <p:nvPr/>
          </p:nvSpPr>
          <p:spPr>
            <a:xfrm>
              <a:off x="6406552" y="3538902"/>
              <a:ext cx="433510" cy="134684"/>
            </a:xfrm>
            <a:custGeom>
              <a:avLst/>
              <a:gdLst/>
              <a:ahLst/>
              <a:cxnLst/>
              <a:rect l="l" t="t" r="r" b="b"/>
              <a:pathLst>
                <a:path w="375" h="116" extrusionOk="0">
                  <a:moveTo>
                    <a:pt x="362" y="0"/>
                  </a:moveTo>
                  <a:cubicBezTo>
                    <a:pt x="371" y="62"/>
                    <a:pt x="371" y="62"/>
                    <a:pt x="371" y="62"/>
                  </a:cubicBezTo>
                  <a:cubicBezTo>
                    <a:pt x="375" y="91"/>
                    <a:pt x="353" y="116"/>
                    <a:pt x="324" y="116"/>
                  </a:cubicBezTo>
                  <a:cubicBezTo>
                    <a:pt x="0" y="116"/>
                    <a:pt x="0" y="116"/>
                    <a:pt x="0" y="116"/>
                  </a:cubicBezTo>
                  <a:cubicBezTo>
                    <a:pt x="0" y="116"/>
                    <a:pt x="15" y="92"/>
                    <a:pt x="52" y="91"/>
                  </a:cubicBezTo>
                  <a:cubicBezTo>
                    <a:pt x="72" y="90"/>
                    <a:pt x="85" y="93"/>
                    <a:pt x="85" y="93"/>
                  </a:cubicBezTo>
                  <a:cubicBezTo>
                    <a:pt x="272" y="49"/>
                    <a:pt x="272" y="49"/>
                    <a:pt x="272" y="49"/>
                  </a:cubicBezTo>
                  <a:cubicBezTo>
                    <a:pt x="265" y="0"/>
                    <a:pt x="265" y="0"/>
                    <a:pt x="265" y="0"/>
                  </a:cubicBezTo>
                  <a:lnTo>
                    <a:pt x="362"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2463;p74">
              <a:extLst>
                <a:ext uri="{FF2B5EF4-FFF2-40B4-BE49-F238E27FC236}">
                  <a16:creationId xmlns:a16="http://schemas.microsoft.com/office/drawing/2014/main" id="{B4051BA5-44B8-6C64-01AE-7CDF41FBBEF2}"/>
                </a:ext>
              </a:extLst>
            </p:cNvPr>
            <p:cNvSpPr/>
            <p:nvPr/>
          </p:nvSpPr>
          <p:spPr>
            <a:xfrm>
              <a:off x="6271935" y="3706500"/>
              <a:ext cx="610112" cy="760612"/>
            </a:xfrm>
            <a:custGeom>
              <a:avLst/>
              <a:gdLst/>
              <a:ahLst/>
              <a:cxnLst/>
              <a:rect l="l" t="t" r="r" b="b"/>
              <a:pathLst>
                <a:path w="527" h="657" extrusionOk="0">
                  <a:moveTo>
                    <a:pt x="495" y="0"/>
                  </a:moveTo>
                  <a:cubicBezTo>
                    <a:pt x="495" y="0"/>
                    <a:pt x="521" y="29"/>
                    <a:pt x="525" y="81"/>
                  </a:cubicBezTo>
                  <a:cubicBezTo>
                    <a:pt x="527" y="105"/>
                    <a:pt x="520" y="141"/>
                    <a:pt x="478" y="146"/>
                  </a:cubicBezTo>
                  <a:cubicBezTo>
                    <a:pt x="439" y="152"/>
                    <a:pt x="156" y="183"/>
                    <a:pt x="156" y="183"/>
                  </a:cubicBezTo>
                  <a:cubicBezTo>
                    <a:pt x="156" y="183"/>
                    <a:pt x="167" y="305"/>
                    <a:pt x="164" y="366"/>
                  </a:cubicBezTo>
                  <a:cubicBezTo>
                    <a:pt x="161" y="427"/>
                    <a:pt x="174" y="462"/>
                    <a:pt x="167" y="496"/>
                  </a:cubicBezTo>
                  <a:cubicBezTo>
                    <a:pt x="160" y="530"/>
                    <a:pt x="174" y="627"/>
                    <a:pt x="170" y="657"/>
                  </a:cubicBezTo>
                  <a:cubicBezTo>
                    <a:pt x="66" y="657"/>
                    <a:pt x="66" y="657"/>
                    <a:pt x="66" y="657"/>
                  </a:cubicBezTo>
                  <a:cubicBezTo>
                    <a:pt x="66" y="657"/>
                    <a:pt x="24" y="286"/>
                    <a:pt x="12" y="198"/>
                  </a:cubicBezTo>
                  <a:cubicBezTo>
                    <a:pt x="0" y="110"/>
                    <a:pt x="49" y="69"/>
                    <a:pt x="110" y="55"/>
                  </a:cubicBezTo>
                  <a:cubicBezTo>
                    <a:pt x="171" y="41"/>
                    <a:pt x="352" y="8"/>
                    <a:pt x="352" y="8"/>
                  </a:cubicBezTo>
                  <a:lnTo>
                    <a:pt x="4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2464;p74">
              <a:extLst>
                <a:ext uri="{FF2B5EF4-FFF2-40B4-BE49-F238E27FC236}">
                  <a16:creationId xmlns:a16="http://schemas.microsoft.com/office/drawing/2014/main" id="{B278B707-97D5-77E6-2C55-AF66DA4E51D0}"/>
                </a:ext>
              </a:extLst>
            </p:cNvPr>
            <p:cNvSpPr/>
            <p:nvPr/>
          </p:nvSpPr>
          <p:spPr>
            <a:xfrm>
              <a:off x="6415976" y="3695057"/>
              <a:ext cx="401711" cy="773347"/>
            </a:xfrm>
            <a:custGeom>
              <a:avLst/>
              <a:gdLst/>
              <a:ahLst/>
              <a:cxnLst/>
              <a:rect l="l" t="t" r="r" b="b"/>
              <a:pathLst>
                <a:path w="348" h="668" extrusionOk="0">
                  <a:moveTo>
                    <a:pt x="334" y="1"/>
                  </a:moveTo>
                  <a:cubicBezTo>
                    <a:pt x="334" y="1"/>
                    <a:pt x="334" y="2"/>
                    <a:pt x="334" y="3"/>
                  </a:cubicBezTo>
                  <a:cubicBezTo>
                    <a:pt x="336" y="9"/>
                    <a:pt x="344" y="37"/>
                    <a:pt x="344" y="61"/>
                  </a:cubicBezTo>
                  <a:cubicBezTo>
                    <a:pt x="344" y="70"/>
                    <a:pt x="343" y="79"/>
                    <a:pt x="340" y="86"/>
                  </a:cubicBezTo>
                  <a:cubicBezTo>
                    <a:pt x="338" y="93"/>
                    <a:pt x="334" y="98"/>
                    <a:pt x="327" y="101"/>
                  </a:cubicBezTo>
                  <a:cubicBezTo>
                    <a:pt x="324" y="103"/>
                    <a:pt x="315" y="105"/>
                    <a:pt x="305" y="107"/>
                  </a:cubicBezTo>
                  <a:cubicBezTo>
                    <a:pt x="267" y="114"/>
                    <a:pt x="194" y="120"/>
                    <a:pt x="130" y="128"/>
                  </a:cubicBezTo>
                  <a:cubicBezTo>
                    <a:pt x="98" y="131"/>
                    <a:pt x="68" y="135"/>
                    <a:pt x="45" y="139"/>
                  </a:cubicBezTo>
                  <a:cubicBezTo>
                    <a:pt x="34" y="142"/>
                    <a:pt x="24" y="144"/>
                    <a:pt x="17" y="147"/>
                  </a:cubicBezTo>
                  <a:cubicBezTo>
                    <a:pt x="14" y="148"/>
                    <a:pt x="11" y="149"/>
                    <a:pt x="9" y="151"/>
                  </a:cubicBezTo>
                  <a:cubicBezTo>
                    <a:pt x="6" y="152"/>
                    <a:pt x="5" y="153"/>
                    <a:pt x="4" y="156"/>
                  </a:cubicBezTo>
                  <a:cubicBezTo>
                    <a:pt x="3" y="159"/>
                    <a:pt x="2" y="163"/>
                    <a:pt x="1" y="169"/>
                  </a:cubicBezTo>
                  <a:cubicBezTo>
                    <a:pt x="1" y="175"/>
                    <a:pt x="1" y="183"/>
                    <a:pt x="1" y="191"/>
                  </a:cubicBezTo>
                  <a:cubicBezTo>
                    <a:pt x="1" y="237"/>
                    <a:pt x="7" y="314"/>
                    <a:pt x="7" y="361"/>
                  </a:cubicBezTo>
                  <a:cubicBezTo>
                    <a:pt x="7" y="370"/>
                    <a:pt x="7" y="377"/>
                    <a:pt x="6" y="383"/>
                  </a:cubicBezTo>
                  <a:cubicBezTo>
                    <a:pt x="6" y="389"/>
                    <a:pt x="5" y="394"/>
                    <a:pt x="4" y="397"/>
                  </a:cubicBezTo>
                  <a:cubicBezTo>
                    <a:pt x="1" y="405"/>
                    <a:pt x="0" y="415"/>
                    <a:pt x="0" y="425"/>
                  </a:cubicBezTo>
                  <a:cubicBezTo>
                    <a:pt x="0" y="448"/>
                    <a:pt x="4" y="473"/>
                    <a:pt x="4" y="492"/>
                  </a:cubicBezTo>
                  <a:cubicBezTo>
                    <a:pt x="4" y="496"/>
                    <a:pt x="4" y="500"/>
                    <a:pt x="4" y="503"/>
                  </a:cubicBezTo>
                  <a:cubicBezTo>
                    <a:pt x="3" y="506"/>
                    <a:pt x="3" y="511"/>
                    <a:pt x="3" y="516"/>
                  </a:cubicBezTo>
                  <a:cubicBezTo>
                    <a:pt x="3" y="560"/>
                    <a:pt x="15" y="668"/>
                    <a:pt x="15" y="668"/>
                  </a:cubicBezTo>
                  <a:cubicBezTo>
                    <a:pt x="19" y="667"/>
                    <a:pt x="19" y="667"/>
                    <a:pt x="19" y="667"/>
                  </a:cubicBezTo>
                  <a:cubicBezTo>
                    <a:pt x="19" y="667"/>
                    <a:pt x="18" y="661"/>
                    <a:pt x="17" y="650"/>
                  </a:cubicBezTo>
                  <a:cubicBezTo>
                    <a:pt x="14" y="617"/>
                    <a:pt x="7" y="549"/>
                    <a:pt x="7" y="516"/>
                  </a:cubicBezTo>
                  <a:cubicBezTo>
                    <a:pt x="7" y="511"/>
                    <a:pt x="7" y="506"/>
                    <a:pt x="8" y="503"/>
                  </a:cubicBezTo>
                  <a:cubicBezTo>
                    <a:pt x="8" y="500"/>
                    <a:pt x="8" y="496"/>
                    <a:pt x="8" y="492"/>
                  </a:cubicBezTo>
                  <a:cubicBezTo>
                    <a:pt x="8" y="473"/>
                    <a:pt x="4" y="447"/>
                    <a:pt x="4" y="425"/>
                  </a:cubicBezTo>
                  <a:cubicBezTo>
                    <a:pt x="4" y="415"/>
                    <a:pt x="5" y="406"/>
                    <a:pt x="8" y="398"/>
                  </a:cubicBezTo>
                  <a:cubicBezTo>
                    <a:pt x="9" y="395"/>
                    <a:pt x="10" y="390"/>
                    <a:pt x="10" y="384"/>
                  </a:cubicBezTo>
                  <a:cubicBezTo>
                    <a:pt x="11" y="377"/>
                    <a:pt x="11" y="370"/>
                    <a:pt x="11" y="361"/>
                  </a:cubicBezTo>
                  <a:cubicBezTo>
                    <a:pt x="11" y="314"/>
                    <a:pt x="5" y="237"/>
                    <a:pt x="5" y="191"/>
                  </a:cubicBezTo>
                  <a:cubicBezTo>
                    <a:pt x="5" y="183"/>
                    <a:pt x="5" y="175"/>
                    <a:pt x="5" y="170"/>
                  </a:cubicBezTo>
                  <a:cubicBezTo>
                    <a:pt x="6" y="164"/>
                    <a:pt x="7" y="159"/>
                    <a:pt x="8" y="157"/>
                  </a:cubicBezTo>
                  <a:cubicBezTo>
                    <a:pt x="8" y="156"/>
                    <a:pt x="9" y="155"/>
                    <a:pt x="12" y="153"/>
                  </a:cubicBezTo>
                  <a:cubicBezTo>
                    <a:pt x="16" y="151"/>
                    <a:pt x="24" y="148"/>
                    <a:pt x="35" y="146"/>
                  </a:cubicBezTo>
                  <a:cubicBezTo>
                    <a:pt x="71" y="137"/>
                    <a:pt x="138" y="131"/>
                    <a:pt x="199" y="125"/>
                  </a:cubicBezTo>
                  <a:cubicBezTo>
                    <a:pt x="229" y="121"/>
                    <a:pt x="258" y="118"/>
                    <a:pt x="281" y="115"/>
                  </a:cubicBezTo>
                  <a:cubicBezTo>
                    <a:pt x="293" y="114"/>
                    <a:pt x="303" y="112"/>
                    <a:pt x="311" y="110"/>
                  </a:cubicBezTo>
                  <a:cubicBezTo>
                    <a:pt x="319" y="109"/>
                    <a:pt x="325" y="107"/>
                    <a:pt x="329" y="105"/>
                  </a:cubicBezTo>
                  <a:cubicBezTo>
                    <a:pt x="337" y="101"/>
                    <a:pt x="341" y="95"/>
                    <a:pt x="344" y="87"/>
                  </a:cubicBezTo>
                  <a:cubicBezTo>
                    <a:pt x="347" y="80"/>
                    <a:pt x="348" y="71"/>
                    <a:pt x="348" y="61"/>
                  </a:cubicBezTo>
                  <a:cubicBezTo>
                    <a:pt x="348" y="32"/>
                    <a:pt x="338" y="0"/>
                    <a:pt x="338" y="0"/>
                  </a:cubicBezTo>
                  <a:cubicBezTo>
                    <a:pt x="334" y="1"/>
                    <a:pt x="334" y="1"/>
                    <a:pt x="334"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2465;p74">
              <a:extLst>
                <a:ext uri="{FF2B5EF4-FFF2-40B4-BE49-F238E27FC236}">
                  <a16:creationId xmlns:a16="http://schemas.microsoft.com/office/drawing/2014/main" id="{6729ECE3-74F7-EB5F-0B56-89A003A9B9BA}"/>
                </a:ext>
              </a:extLst>
            </p:cNvPr>
            <p:cNvSpPr/>
            <p:nvPr/>
          </p:nvSpPr>
          <p:spPr>
            <a:xfrm>
              <a:off x="6545208" y="3256880"/>
              <a:ext cx="68007" cy="47121"/>
            </a:xfrm>
            <a:custGeom>
              <a:avLst/>
              <a:gdLst/>
              <a:ahLst/>
              <a:cxnLst/>
              <a:rect l="l" t="t" r="r" b="b"/>
              <a:pathLst>
                <a:path w="59" h="41" extrusionOk="0">
                  <a:moveTo>
                    <a:pt x="1" y="12"/>
                  </a:moveTo>
                  <a:cubicBezTo>
                    <a:pt x="1" y="12"/>
                    <a:pt x="2" y="13"/>
                    <a:pt x="4" y="16"/>
                  </a:cubicBezTo>
                  <a:cubicBezTo>
                    <a:pt x="6" y="18"/>
                    <a:pt x="9" y="22"/>
                    <a:pt x="12" y="25"/>
                  </a:cubicBezTo>
                  <a:cubicBezTo>
                    <a:pt x="15" y="29"/>
                    <a:pt x="17" y="33"/>
                    <a:pt x="19" y="36"/>
                  </a:cubicBezTo>
                  <a:cubicBezTo>
                    <a:pt x="20" y="37"/>
                    <a:pt x="21" y="38"/>
                    <a:pt x="21" y="39"/>
                  </a:cubicBezTo>
                  <a:cubicBezTo>
                    <a:pt x="22" y="40"/>
                    <a:pt x="22" y="40"/>
                    <a:pt x="22" y="40"/>
                  </a:cubicBezTo>
                  <a:cubicBezTo>
                    <a:pt x="22" y="40"/>
                    <a:pt x="23" y="41"/>
                    <a:pt x="23" y="41"/>
                  </a:cubicBezTo>
                  <a:cubicBezTo>
                    <a:pt x="24" y="41"/>
                    <a:pt x="25" y="41"/>
                    <a:pt x="25" y="40"/>
                  </a:cubicBezTo>
                  <a:cubicBezTo>
                    <a:pt x="25" y="40"/>
                    <a:pt x="32" y="35"/>
                    <a:pt x="39" y="27"/>
                  </a:cubicBezTo>
                  <a:cubicBezTo>
                    <a:pt x="46" y="20"/>
                    <a:pt x="55" y="10"/>
                    <a:pt x="59" y="3"/>
                  </a:cubicBezTo>
                  <a:cubicBezTo>
                    <a:pt x="59" y="2"/>
                    <a:pt x="59" y="1"/>
                    <a:pt x="58" y="0"/>
                  </a:cubicBezTo>
                  <a:cubicBezTo>
                    <a:pt x="57" y="0"/>
                    <a:pt x="56" y="0"/>
                    <a:pt x="55" y="1"/>
                  </a:cubicBezTo>
                  <a:cubicBezTo>
                    <a:pt x="52" y="8"/>
                    <a:pt x="43" y="17"/>
                    <a:pt x="36" y="24"/>
                  </a:cubicBezTo>
                  <a:cubicBezTo>
                    <a:pt x="32" y="28"/>
                    <a:pt x="29" y="31"/>
                    <a:pt x="26" y="34"/>
                  </a:cubicBezTo>
                  <a:cubicBezTo>
                    <a:pt x="25" y="35"/>
                    <a:pt x="24" y="36"/>
                    <a:pt x="23" y="36"/>
                  </a:cubicBezTo>
                  <a:cubicBezTo>
                    <a:pt x="23" y="37"/>
                    <a:pt x="22" y="37"/>
                    <a:pt x="22" y="37"/>
                  </a:cubicBezTo>
                  <a:cubicBezTo>
                    <a:pt x="24" y="39"/>
                    <a:pt x="24" y="39"/>
                    <a:pt x="24" y="39"/>
                  </a:cubicBezTo>
                  <a:cubicBezTo>
                    <a:pt x="25" y="38"/>
                    <a:pt x="25" y="38"/>
                    <a:pt x="25" y="38"/>
                  </a:cubicBezTo>
                  <a:cubicBezTo>
                    <a:pt x="25" y="38"/>
                    <a:pt x="21" y="31"/>
                    <a:pt x="15" y="23"/>
                  </a:cubicBezTo>
                  <a:cubicBezTo>
                    <a:pt x="9" y="15"/>
                    <a:pt x="4" y="9"/>
                    <a:pt x="4" y="9"/>
                  </a:cubicBezTo>
                  <a:cubicBezTo>
                    <a:pt x="3" y="8"/>
                    <a:pt x="2" y="8"/>
                    <a:pt x="1" y="9"/>
                  </a:cubicBezTo>
                  <a:cubicBezTo>
                    <a:pt x="0" y="9"/>
                    <a:pt x="0" y="11"/>
                    <a:pt x="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2466;p74">
              <a:extLst>
                <a:ext uri="{FF2B5EF4-FFF2-40B4-BE49-F238E27FC236}">
                  <a16:creationId xmlns:a16="http://schemas.microsoft.com/office/drawing/2014/main" id="{61A380E4-45E2-F3E9-A45A-2A9497B91277}"/>
                </a:ext>
              </a:extLst>
            </p:cNvPr>
            <p:cNvSpPr/>
            <p:nvPr/>
          </p:nvSpPr>
          <p:spPr>
            <a:xfrm>
              <a:off x="6492035" y="3266976"/>
              <a:ext cx="22885" cy="40402"/>
            </a:xfrm>
            <a:custGeom>
              <a:avLst/>
              <a:gdLst/>
              <a:ahLst/>
              <a:cxnLst/>
              <a:rect l="l" t="t" r="r" b="b"/>
              <a:pathLst>
                <a:path w="20" h="35" extrusionOk="0">
                  <a:moveTo>
                    <a:pt x="16" y="2"/>
                  </a:moveTo>
                  <a:cubicBezTo>
                    <a:pt x="16" y="33"/>
                    <a:pt x="16" y="33"/>
                    <a:pt x="16" y="33"/>
                  </a:cubicBezTo>
                  <a:cubicBezTo>
                    <a:pt x="18" y="33"/>
                    <a:pt x="18" y="33"/>
                    <a:pt x="18" y="33"/>
                  </a:cubicBezTo>
                  <a:cubicBezTo>
                    <a:pt x="19" y="31"/>
                    <a:pt x="19" y="31"/>
                    <a:pt x="19" y="31"/>
                  </a:cubicBezTo>
                  <a:cubicBezTo>
                    <a:pt x="19" y="31"/>
                    <a:pt x="19" y="31"/>
                    <a:pt x="19" y="31"/>
                  </a:cubicBezTo>
                  <a:cubicBezTo>
                    <a:pt x="17" y="29"/>
                    <a:pt x="9" y="25"/>
                    <a:pt x="3" y="19"/>
                  </a:cubicBezTo>
                  <a:cubicBezTo>
                    <a:pt x="3" y="18"/>
                    <a:pt x="1" y="18"/>
                    <a:pt x="1" y="19"/>
                  </a:cubicBezTo>
                  <a:cubicBezTo>
                    <a:pt x="0" y="20"/>
                    <a:pt x="0" y="21"/>
                    <a:pt x="1" y="22"/>
                  </a:cubicBezTo>
                  <a:cubicBezTo>
                    <a:pt x="8" y="29"/>
                    <a:pt x="17" y="34"/>
                    <a:pt x="17" y="34"/>
                  </a:cubicBezTo>
                  <a:cubicBezTo>
                    <a:pt x="18" y="35"/>
                    <a:pt x="19" y="35"/>
                    <a:pt x="19" y="34"/>
                  </a:cubicBezTo>
                  <a:cubicBezTo>
                    <a:pt x="20" y="34"/>
                    <a:pt x="20" y="33"/>
                    <a:pt x="20" y="33"/>
                  </a:cubicBezTo>
                  <a:cubicBezTo>
                    <a:pt x="20" y="2"/>
                    <a:pt x="20" y="2"/>
                    <a:pt x="20" y="2"/>
                  </a:cubicBezTo>
                  <a:cubicBezTo>
                    <a:pt x="20" y="1"/>
                    <a:pt x="19" y="0"/>
                    <a:pt x="18" y="0"/>
                  </a:cubicBezTo>
                  <a:cubicBezTo>
                    <a:pt x="17" y="0"/>
                    <a:pt x="16" y="1"/>
                    <a:pt x="1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2467;p74">
              <a:extLst>
                <a:ext uri="{FF2B5EF4-FFF2-40B4-BE49-F238E27FC236}">
                  <a16:creationId xmlns:a16="http://schemas.microsoft.com/office/drawing/2014/main" id="{B4C2CA80-BBFB-1CA5-720B-9E3E11108BB5}"/>
                </a:ext>
              </a:extLst>
            </p:cNvPr>
            <p:cNvSpPr/>
            <p:nvPr/>
          </p:nvSpPr>
          <p:spPr>
            <a:xfrm>
              <a:off x="6514920" y="3408324"/>
              <a:ext cx="11442" cy="18173"/>
            </a:xfrm>
            <a:custGeom>
              <a:avLst/>
              <a:gdLst/>
              <a:ahLst/>
              <a:cxnLst/>
              <a:rect l="l" t="t" r="r" b="b"/>
              <a:pathLst>
                <a:path w="10" h="16" extrusionOk="0">
                  <a:moveTo>
                    <a:pt x="9" y="7"/>
                  </a:moveTo>
                  <a:cubicBezTo>
                    <a:pt x="10" y="12"/>
                    <a:pt x="9" y="15"/>
                    <a:pt x="6" y="16"/>
                  </a:cubicBezTo>
                  <a:cubicBezTo>
                    <a:pt x="4" y="16"/>
                    <a:pt x="1" y="13"/>
                    <a:pt x="0" y="9"/>
                  </a:cubicBezTo>
                  <a:cubicBezTo>
                    <a:pt x="0" y="5"/>
                    <a:pt x="1" y="1"/>
                    <a:pt x="3" y="1"/>
                  </a:cubicBezTo>
                  <a:cubicBezTo>
                    <a:pt x="6" y="0"/>
                    <a:pt x="8" y="3"/>
                    <a:pt x="9"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2468;p74">
              <a:extLst>
                <a:ext uri="{FF2B5EF4-FFF2-40B4-BE49-F238E27FC236}">
                  <a16:creationId xmlns:a16="http://schemas.microsoft.com/office/drawing/2014/main" id="{9CEDB5C1-18F7-79C0-65A7-F3D1C6C778B3}"/>
                </a:ext>
              </a:extLst>
            </p:cNvPr>
            <p:cNvSpPr/>
            <p:nvPr/>
          </p:nvSpPr>
          <p:spPr>
            <a:xfrm>
              <a:off x="6527708" y="3479670"/>
              <a:ext cx="11442" cy="18846"/>
            </a:xfrm>
            <a:custGeom>
              <a:avLst/>
              <a:gdLst/>
              <a:ahLst/>
              <a:cxnLst/>
              <a:rect l="l" t="t" r="r" b="b"/>
              <a:pathLst>
                <a:path w="10" h="16" extrusionOk="0">
                  <a:moveTo>
                    <a:pt x="10" y="7"/>
                  </a:moveTo>
                  <a:cubicBezTo>
                    <a:pt x="10" y="11"/>
                    <a:pt x="9" y="15"/>
                    <a:pt x="7" y="15"/>
                  </a:cubicBezTo>
                  <a:cubicBezTo>
                    <a:pt x="4" y="16"/>
                    <a:pt x="2" y="13"/>
                    <a:pt x="1" y="9"/>
                  </a:cubicBezTo>
                  <a:cubicBezTo>
                    <a:pt x="0" y="5"/>
                    <a:pt x="1" y="1"/>
                    <a:pt x="4" y="0"/>
                  </a:cubicBezTo>
                  <a:cubicBezTo>
                    <a:pt x="6" y="0"/>
                    <a:pt x="9" y="3"/>
                    <a:pt x="10"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2469;p74">
              <a:extLst>
                <a:ext uri="{FF2B5EF4-FFF2-40B4-BE49-F238E27FC236}">
                  <a16:creationId xmlns:a16="http://schemas.microsoft.com/office/drawing/2014/main" id="{E5C017CA-CE36-0721-1125-53236A80B1BD}"/>
                </a:ext>
              </a:extLst>
            </p:cNvPr>
            <p:cNvSpPr/>
            <p:nvPr/>
          </p:nvSpPr>
          <p:spPr>
            <a:xfrm>
              <a:off x="6541843" y="3550344"/>
              <a:ext cx="11442" cy="18846"/>
            </a:xfrm>
            <a:custGeom>
              <a:avLst/>
              <a:gdLst/>
              <a:ahLst/>
              <a:cxnLst/>
              <a:rect l="l" t="t" r="r" b="b"/>
              <a:pathLst>
                <a:path w="10" h="16" extrusionOk="0">
                  <a:moveTo>
                    <a:pt x="9" y="8"/>
                  </a:moveTo>
                  <a:cubicBezTo>
                    <a:pt x="10" y="12"/>
                    <a:pt x="9" y="15"/>
                    <a:pt x="6" y="16"/>
                  </a:cubicBezTo>
                  <a:cubicBezTo>
                    <a:pt x="4" y="16"/>
                    <a:pt x="1" y="13"/>
                    <a:pt x="0" y="9"/>
                  </a:cubicBezTo>
                  <a:cubicBezTo>
                    <a:pt x="0" y="5"/>
                    <a:pt x="1" y="1"/>
                    <a:pt x="3" y="1"/>
                  </a:cubicBezTo>
                  <a:cubicBezTo>
                    <a:pt x="6" y="0"/>
                    <a:pt x="8"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2470;p74">
              <a:extLst>
                <a:ext uri="{FF2B5EF4-FFF2-40B4-BE49-F238E27FC236}">
                  <a16:creationId xmlns:a16="http://schemas.microsoft.com/office/drawing/2014/main" id="{4CF2D5D3-D7C3-CA59-BEB6-3323DD7BC54D}"/>
                </a:ext>
              </a:extLst>
            </p:cNvPr>
            <p:cNvSpPr/>
            <p:nvPr/>
          </p:nvSpPr>
          <p:spPr>
            <a:xfrm>
              <a:off x="6701365" y="3524094"/>
              <a:ext cx="143347" cy="43737"/>
            </a:xfrm>
            <a:custGeom>
              <a:avLst/>
              <a:gdLst/>
              <a:ahLst/>
              <a:cxnLst/>
              <a:rect l="l" t="t" r="r" b="b"/>
              <a:pathLst>
                <a:path w="124" h="38" extrusionOk="0">
                  <a:moveTo>
                    <a:pt x="114" y="38"/>
                  </a:moveTo>
                  <a:cubicBezTo>
                    <a:pt x="13" y="38"/>
                    <a:pt x="13" y="38"/>
                    <a:pt x="13" y="38"/>
                  </a:cubicBezTo>
                  <a:cubicBezTo>
                    <a:pt x="8" y="38"/>
                    <a:pt x="4" y="35"/>
                    <a:pt x="4" y="31"/>
                  </a:cubicBezTo>
                  <a:cubicBezTo>
                    <a:pt x="1" y="11"/>
                    <a:pt x="1" y="11"/>
                    <a:pt x="1" y="11"/>
                  </a:cubicBezTo>
                  <a:cubicBezTo>
                    <a:pt x="0" y="5"/>
                    <a:pt x="5" y="0"/>
                    <a:pt x="10" y="0"/>
                  </a:cubicBezTo>
                  <a:cubicBezTo>
                    <a:pt x="112" y="0"/>
                    <a:pt x="112" y="0"/>
                    <a:pt x="112" y="0"/>
                  </a:cubicBezTo>
                  <a:cubicBezTo>
                    <a:pt x="116" y="0"/>
                    <a:pt x="120" y="4"/>
                    <a:pt x="121" y="8"/>
                  </a:cubicBezTo>
                  <a:cubicBezTo>
                    <a:pt x="123" y="28"/>
                    <a:pt x="123" y="28"/>
                    <a:pt x="123" y="28"/>
                  </a:cubicBezTo>
                  <a:cubicBezTo>
                    <a:pt x="124" y="34"/>
                    <a:pt x="120" y="38"/>
                    <a:pt x="11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2471;p74">
              <a:extLst>
                <a:ext uri="{FF2B5EF4-FFF2-40B4-BE49-F238E27FC236}">
                  <a16:creationId xmlns:a16="http://schemas.microsoft.com/office/drawing/2014/main" id="{A89757BB-1761-349E-9DB2-69FEC9631CDC}"/>
                </a:ext>
              </a:extLst>
            </p:cNvPr>
            <p:cNvSpPr/>
            <p:nvPr/>
          </p:nvSpPr>
          <p:spPr>
            <a:xfrm>
              <a:off x="6323090" y="4516893"/>
              <a:ext cx="146083" cy="43084"/>
            </a:xfrm>
            <a:custGeom>
              <a:avLst/>
              <a:gdLst/>
              <a:ahLst/>
              <a:cxnLst/>
              <a:rect l="l" t="t" r="r" b="b"/>
              <a:pathLst>
                <a:path w="126" h="37" extrusionOk="0">
                  <a:moveTo>
                    <a:pt x="125" y="33"/>
                  </a:moveTo>
                  <a:cubicBezTo>
                    <a:pt x="125" y="33"/>
                    <a:pt x="126" y="18"/>
                    <a:pt x="121" y="2"/>
                  </a:cubicBezTo>
                  <a:cubicBezTo>
                    <a:pt x="115" y="4"/>
                    <a:pt x="109" y="7"/>
                    <a:pt x="102" y="8"/>
                  </a:cubicBezTo>
                  <a:cubicBezTo>
                    <a:pt x="91" y="11"/>
                    <a:pt x="74" y="3"/>
                    <a:pt x="67" y="0"/>
                  </a:cubicBezTo>
                  <a:cubicBezTo>
                    <a:pt x="64" y="5"/>
                    <a:pt x="59" y="10"/>
                    <a:pt x="52" y="12"/>
                  </a:cubicBezTo>
                  <a:cubicBezTo>
                    <a:pt x="30" y="21"/>
                    <a:pt x="0" y="33"/>
                    <a:pt x="3" y="34"/>
                  </a:cubicBezTo>
                  <a:cubicBezTo>
                    <a:pt x="7" y="37"/>
                    <a:pt x="125" y="33"/>
                    <a:pt x="125" y="3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2472;p74">
              <a:extLst>
                <a:ext uri="{FF2B5EF4-FFF2-40B4-BE49-F238E27FC236}">
                  <a16:creationId xmlns:a16="http://schemas.microsoft.com/office/drawing/2014/main" id="{66FE63FD-7169-19C6-7782-7F0EF72DBE17}"/>
                </a:ext>
              </a:extLst>
            </p:cNvPr>
            <p:cNvSpPr/>
            <p:nvPr/>
          </p:nvSpPr>
          <p:spPr>
            <a:xfrm>
              <a:off x="6026258" y="4518913"/>
              <a:ext cx="148693" cy="41050"/>
            </a:xfrm>
            <a:custGeom>
              <a:avLst/>
              <a:gdLst/>
              <a:ahLst/>
              <a:cxnLst/>
              <a:rect l="l" t="t" r="r" b="b"/>
              <a:pathLst>
                <a:path w="129" h="35" extrusionOk="0">
                  <a:moveTo>
                    <a:pt x="72" y="0"/>
                  </a:moveTo>
                  <a:cubicBezTo>
                    <a:pt x="69" y="3"/>
                    <a:pt x="66" y="5"/>
                    <a:pt x="63" y="7"/>
                  </a:cubicBezTo>
                  <a:cubicBezTo>
                    <a:pt x="41" y="15"/>
                    <a:pt x="0" y="30"/>
                    <a:pt x="3" y="32"/>
                  </a:cubicBezTo>
                  <a:cubicBezTo>
                    <a:pt x="8" y="35"/>
                    <a:pt x="125" y="31"/>
                    <a:pt x="125" y="31"/>
                  </a:cubicBezTo>
                  <a:cubicBezTo>
                    <a:pt x="125" y="31"/>
                    <a:pt x="129" y="19"/>
                    <a:pt x="125" y="4"/>
                  </a:cubicBezTo>
                  <a:cubicBezTo>
                    <a:pt x="99" y="13"/>
                    <a:pt x="81" y="6"/>
                    <a:pt x="72"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2473;p74">
              <a:extLst>
                <a:ext uri="{FF2B5EF4-FFF2-40B4-BE49-F238E27FC236}">
                  <a16:creationId xmlns:a16="http://schemas.microsoft.com/office/drawing/2014/main" id="{DD02BA65-2BDA-085E-E507-1549CBEE6D6F}"/>
                </a:ext>
              </a:extLst>
            </p:cNvPr>
            <p:cNvSpPr/>
            <p:nvPr/>
          </p:nvSpPr>
          <p:spPr>
            <a:xfrm>
              <a:off x="5495193" y="3977753"/>
              <a:ext cx="441603" cy="569919"/>
            </a:xfrm>
            <a:custGeom>
              <a:avLst/>
              <a:gdLst/>
              <a:ahLst/>
              <a:cxnLst/>
              <a:rect l="l" t="t" r="r" b="b"/>
              <a:pathLst>
                <a:path w="382" h="493" extrusionOk="0">
                  <a:moveTo>
                    <a:pt x="357" y="493"/>
                  </a:moveTo>
                  <a:cubicBezTo>
                    <a:pt x="26" y="493"/>
                    <a:pt x="26" y="493"/>
                    <a:pt x="26" y="493"/>
                  </a:cubicBezTo>
                  <a:cubicBezTo>
                    <a:pt x="12" y="493"/>
                    <a:pt x="0" y="482"/>
                    <a:pt x="0" y="468"/>
                  </a:cubicBezTo>
                  <a:cubicBezTo>
                    <a:pt x="0" y="25"/>
                    <a:pt x="0" y="25"/>
                    <a:pt x="0" y="25"/>
                  </a:cubicBezTo>
                  <a:cubicBezTo>
                    <a:pt x="0" y="11"/>
                    <a:pt x="12" y="0"/>
                    <a:pt x="26" y="0"/>
                  </a:cubicBezTo>
                  <a:cubicBezTo>
                    <a:pt x="357" y="0"/>
                    <a:pt x="357" y="0"/>
                    <a:pt x="357" y="0"/>
                  </a:cubicBezTo>
                  <a:cubicBezTo>
                    <a:pt x="371" y="0"/>
                    <a:pt x="382" y="11"/>
                    <a:pt x="382" y="25"/>
                  </a:cubicBezTo>
                  <a:cubicBezTo>
                    <a:pt x="382" y="468"/>
                    <a:pt x="382" y="468"/>
                    <a:pt x="382" y="468"/>
                  </a:cubicBezTo>
                  <a:cubicBezTo>
                    <a:pt x="382" y="482"/>
                    <a:pt x="371" y="493"/>
                    <a:pt x="357" y="49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2474;p74">
              <a:extLst>
                <a:ext uri="{FF2B5EF4-FFF2-40B4-BE49-F238E27FC236}">
                  <a16:creationId xmlns:a16="http://schemas.microsoft.com/office/drawing/2014/main" id="{FE6514E2-9223-EEA0-F80D-725A12356CFD}"/>
                </a:ext>
              </a:extLst>
            </p:cNvPr>
            <p:cNvSpPr/>
            <p:nvPr/>
          </p:nvSpPr>
          <p:spPr>
            <a:xfrm>
              <a:off x="5427884" y="3977753"/>
              <a:ext cx="191901" cy="569919"/>
            </a:xfrm>
            <a:custGeom>
              <a:avLst/>
              <a:gdLst/>
              <a:ahLst/>
              <a:cxnLst/>
              <a:rect l="l" t="t" r="r" b="b"/>
              <a:pathLst>
                <a:path w="166" h="493" extrusionOk="0">
                  <a:moveTo>
                    <a:pt x="141" y="493"/>
                  </a:moveTo>
                  <a:cubicBezTo>
                    <a:pt x="25" y="493"/>
                    <a:pt x="25" y="493"/>
                    <a:pt x="25" y="493"/>
                  </a:cubicBezTo>
                  <a:cubicBezTo>
                    <a:pt x="11" y="493"/>
                    <a:pt x="0" y="482"/>
                    <a:pt x="0" y="468"/>
                  </a:cubicBezTo>
                  <a:cubicBezTo>
                    <a:pt x="0" y="25"/>
                    <a:pt x="0" y="25"/>
                    <a:pt x="0" y="25"/>
                  </a:cubicBezTo>
                  <a:cubicBezTo>
                    <a:pt x="0" y="11"/>
                    <a:pt x="11" y="0"/>
                    <a:pt x="25" y="0"/>
                  </a:cubicBezTo>
                  <a:cubicBezTo>
                    <a:pt x="141" y="0"/>
                    <a:pt x="141" y="0"/>
                    <a:pt x="141" y="0"/>
                  </a:cubicBezTo>
                  <a:cubicBezTo>
                    <a:pt x="155" y="0"/>
                    <a:pt x="166" y="11"/>
                    <a:pt x="166" y="25"/>
                  </a:cubicBezTo>
                  <a:cubicBezTo>
                    <a:pt x="166" y="468"/>
                    <a:pt x="166" y="468"/>
                    <a:pt x="166" y="468"/>
                  </a:cubicBezTo>
                  <a:cubicBezTo>
                    <a:pt x="166" y="482"/>
                    <a:pt x="155" y="493"/>
                    <a:pt x="141" y="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2475;p74">
              <a:extLst>
                <a:ext uri="{FF2B5EF4-FFF2-40B4-BE49-F238E27FC236}">
                  <a16:creationId xmlns:a16="http://schemas.microsoft.com/office/drawing/2014/main" id="{DCF734C3-CF32-7746-FC1D-7E3C0B3580D8}"/>
                </a:ext>
              </a:extLst>
            </p:cNvPr>
            <p:cNvSpPr/>
            <p:nvPr/>
          </p:nvSpPr>
          <p:spPr>
            <a:xfrm>
              <a:off x="5670868" y="4103620"/>
              <a:ext cx="215334" cy="63951"/>
            </a:xfrm>
            <a:custGeom>
              <a:avLst/>
              <a:gdLst/>
              <a:ahLst/>
              <a:cxnLst/>
              <a:rect l="l" t="t" r="r" b="b"/>
              <a:pathLst>
                <a:path w="186" h="55" extrusionOk="0">
                  <a:moveTo>
                    <a:pt x="158" y="55"/>
                  </a:moveTo>
                  <a:cubicBezTo>
                    <a:pt x="28" y="55"/>
                    <a:pt x="28" y="55"/>
                    <a:pt x="28" y="55"/>
                  </a:cubicBezTo>
                  <a:cubicBezTo>
                    <a:pt x="13" y="55"/>
                    <a:pt x="0" y="43"/>
                    <a:pt x="0" y="28"/>
                  </a:cubicBezTo>
                  <a:cubicBezTo>
                    <a:pt x="0" y="12"/>
                    <a:pt x="13" y="0"/>
                    <a:pt x="28" y="0"/>
                  </a:cubicBezTo>
                  <a:cubicBezTo>
                    <a:pt x="158" y="0"/>
                    <a:pt x="158" y="0"/>
                    <a:pt x="158" y="0"/>
                  </a:cubicBezTo>
                  <a:cubicBezTo>
                    <a:pt x="173" y="0"/>
                    <a:pt x="186" y="12"/>
                    <a:pt x="186" y="28"/>
                  </a:cubicBezTo>
                  <a:cubicBezTo>
                    <a:pt x="186" y="43"/>
                    <a:pt x="173" y="55"/>
                    <a:pt x="158"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2476;p74">
              <a:extLst>
                <a:ext uri="{FF2B5EF4-FFF2-40B4-BE49-F238E27FC236}">
                  <a16:creationId xmlns:a16="http://schemas.microsoft.com/office/drawing/2014/main" id="{7CD0292C-B10D-AC3F-021C-DF27A01097F8}"/>
                </a:ext>
              </a:extLst>
            </p:cNvPr>
            <p:cNvSpPr/>
            <p:nvPr/>
          </p:nvSpPr>
          <p:spPr>
            <a:xfrm>
              <a:off x="5670868" y="4242948"/>
              <a:ext cx="215334" cy="63304"/>
            </a:xfrm>
            <a:custGeom>
              <a:avLst/>
              <a:gdLst/>
              <a:ahLst/>
              <a:cxnLst/>
              <a:rect l="l" t="t" r="r" b="b"/>
              <a:pathLst>
                <a:path w="186" h="55" extrusionOk="0">
                  <a:moveTo>
                    <a:pt x="158" y="55"/>
                  </a:moveTo>
                  <a:cubicBezTo>
                    <a:pt x="28" y="55"/>
                    <a:pt x="28" y="55"/>
                    <a:pt x="28" y="55"/>
                  </a:cubicBezTo>
                  <a:cubicBezTo>
                    <a:pt x="13" y="55"/>
                    <a:pt x="0" y="43"/>
                    <a:pt x="0" y="28"/>
                  </a:cubicBezTo>
                  <a:cubicBezTo>
                    <a:pt x="0" y="12"/>
                    <a:pt x="13" y="0"/>
                    <a:pt x="28" y="0"/>
                  </a:cubicBezTo>
                  <a:cubicBezTo>
                    <a:pt x="158" y="0"/>
                    <a:pt x="158" y="0"/>
                    <a:pt x="158" y="0"/>
                  </a:cubicBezTo>
                  <a:cubicBezTo>
                    <a:pt x="173" y="0"/>
                    <a:pt x="186" y="12"/>
                    <a:pt x="186" y="28"/>
                  </a:cubicBezTo>
                  <a:cubicBezTo>
                    <a:pt x="186" y="43"/>
                    <a:pt x="173" y="55"/>
                    <a:pt x="158"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2477;p74">
              <a:extLst>
                <a:ext uri="{FF2B5EF4-FFF2-40B4-BE49-F238E27FC236}">
                  <a16:creationId xmlns:a16="http://schemas.microsoft.com/office/drawing/2014/main" id="{532A1258-401B-25A5-9D66-073EE22D9F30}"/>
                </a:ext>
              </a:extLst>
            </p:cNvPr>
            <p:cNvSpPr/>
            <p:nvPr/>
          </p:nvSpPr>
          <p:spPr>
            <a:xfrm>
              <a:off x="5670868" y="4381603"/>
              <a:ext cx="215334" cy="64643"/>
            </a:xfrm>
            <a:custGeom>
              <a:avLst/>
              <a:gdLst/>
              <a:ahLst/>
              <a:cxnLst/>
              <a:rect l="l" t="t" r="r" b="b"/>
              <a:pathLst>
                <a:path w="186" h="56" extrusionOk="0">
                  <a:moveTo>
                    <a:pt x="158" y="56"/>
                  </a:moveTo>
                  <a:cubicBezTo>
                    <a:pt x="28" y="56"/>
                    <a:pt x="28" y="56"/>
                    <a:pt x="28" y="56"/>
                  </a:cubicBezTo>
                  <a:cubicBezTo>
                    <a:pt x="13" y="56"/>
                    <a:pt x="0" y="43"/>
                    <a:pt x="0" y="28"/>
                  </a:cubicBezTo>
                  <a:cubicBezTo>
                    <a:pt x="0" y="13"/>
                    <a:pt x="13" y="0"/>
                    <a:pt x="28" y="0"/>
                  </a:cubicBezTo>
                  <a:cubicBezTo>
                    <a:pt x="158" y="0"/>
                    <a:pt x="158" y="0"/>
                    <a:pt x="158" y="0"/>
                  </a:cubicBezTo>
                  <a:cubicBezTo>
                    <a:pt x="173" y="0"/>
                    <a:pt x="186" y="13"/>
                    <a:pt x="186" y="28"/>
                  </a:cubicBezTo>
                  <a:cubicBezTo>
                    <a:pt x="186" y="43"/>
                    <a:pt x="173" y="56"/>
                    <a:pt x="158"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2478;p74">
              <a:extLst>
                <a:ext uri="{FF2B5EF4-FFF2-40B4-BE49-F238E27FC236}">
                  <a16:creationId xmlns:a16="http://schemas.microsoft.com/office/drawing/2014/main" id="{89973B4F-BE8C-6E9A-F4B4-50B49979BF2A}"/>
                </a:ext>
              </a:extLst>
            </p:cNvPr>
            <p:cNvSpPr/>
            <p:nvPr/>
          </p:nvSpPr>
          <p:spPr>
            <a:xfrm>
              <a:off x="5427884" y="4131216"/>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2479;p74">
              <a:extLst>
                <a:ext uri="{FF2B5EF4-FFF2-40B4-BE49-F238E27FC236}">
                  <a16:creationId xmlns:a16="http://schemas.microsoft.com/office/drawing/2014/main" id="{3AF2BC21-CC72-9205-1CBD-08B8CF69053D}"/>
                </a:ext>
              </a:extLst>
            </p:cNvPr>
            <p:cNvSpPr/>
            <p:nvPr/>
          </p:nvSpPr>
          <p:spPr>
            <a:xfrm>
              <a:off x="5427884" y="4270544"/>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2480;p74">
              <a:extLst>
                <a:ext uri="{FF2B5EF4-FFF2-40B4-BE49-F238E27FC236}">
                  <a16:creationId xmlns:a16="http://schemas.microsoft.com/office/drawing/2014/main" id="{BFFEA935-A814-BC45-2731-0A440D92678A}"/>
                </a:ext>
              </a:extLst>
            </p:cNvPr>
            <p:cNvSpPr/>
            <p:nvPr/>
          </p:nvSpPr>
          <p:spPr>
            <a:xfrm>
              <a:off x="5427884" y="4409200"/>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2481;p74">
              <a:extLst>
                <a:ext uri="{FF2B5EF4-FFF2-40B4-BE49-F238E27FC236}">
                  <a16:creationId xmlns:a16="http://schemas.microsoft.com/office/drawing/2014/main" id="{3692CA50-8C7F-8713-06BB-C97BF7021296}"/>
                </a:ext>
              </a:extLst>
            </p:cNvPr>
            <p:cNvSpPr/>
            <p:nvPr/>
          </p:nvSpPr>
          <p:spPr>
            <a:xfrm>
              <a:off x="5488462"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2482;p74">
              <a:extLst>
                <a:ext uri="{FF2B5EF4-FFF2-40B4-BE49-F238E27FC236}">
                  <a16:creationId xmlns:a16="http://schemas.microsoft.com/office/drawing/2014/main" id="{D57C97BC-DDE2-E4C2-8384-8945D6DA23F1}"/>
                </a:ext>
              </a:extLst>
            </p:cNvPr>
            <p:cNvSpPr/>
            <p:nvPr/>
          </p:nvSpPr>
          <p:spPr>
            <a:xfrm>
              <a:off x="5528847"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2483;p74">
              <a:extLst>
                <a:ext uri="{FF2B5EF4-FFF2-40B4-BE49-F238E27FC236}">
                  <a16:creationId xmlns:a16="http://schemas.microsoft.com/office/drawing/2014/main" id="{EDD8AE66-D46A-F37B-7CB1-5AA7D3101B4B}"/>
                </a:ext>
              </a:extLst>
            </p:cNvPr>
            <p:cNvSpPr/>
            <p:nvPr/>
          </p:nvSpPr>
          <p:spPr>
            <a:xfrm>
              <a:off x="5569232"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2484;p74">
              <a:extLst>
                <a:ext uri="{FF2B5EF4-FFF2-40B4-BE49-F238E27FC236}">
                  <a16:creationId xmlns:a16="http://schemas.microsoft.com/office/drawing/2014/main" id="{D7AC0636-CC09-E9BD-C8CF-E0E574624E74}"/>
                </a:ext>
              </a:extLst>
            </p:cNvPr>
            <p:cNvSpPr/>
            <p:nvPr/>
          </p:nvSpPr>
          <p:spPr>
            <a:xfrm>
              <a:off x="5467596" y="4226121"/>
              <a:ext cx="113126" cy="23558"/>
            </a:xfrm>
            <a:custGeom>
              <a:avLst/>
              <a:gdLst/>
              <a:ahLst/>
              <a:cxnLst/>
              <a:rect l="l" t="t" r="r" b="b"/>
              <a:pathLst>
                <a:path w="98" h="20" extrusionOk="0">
                  <a:moveTo>
                    <a:pt x="88" y="20"/>
                  </a:moveTo>
                  <a:cubicBezTo>
                    <a:pt x="9" y="20"/>
                    <a:pt x="9" y="20"/>
                    <a:pt x="9" y="20"/>
                  </a:cubicBezTo>
                  <a:cubicBezTo>
                    <a:pt x="4" y="20"/>
                    <a:pt x="0" y="15"/>
                    <a:pt x="0" y="10"/>
                  </a:cubicBezTo>
                  <a:cubicBezTo>
                    <a:pt x="0" y="5"/>
                    <a:pt x="4" y="0"/>
                    <a:pt x="9" y="0"/>
                  </a:cubicBezTo>
                  <a:cubicBezTo>
                    <a:pt x="88" y="0"/>
                    <a:pt x="88" y="0"/>
                    <a:pt x="88" y="0"/>
                  </a:cubicBezTo>
                  <a:cubicBezTo>
                    <a:pt x="94" y="0"/>
                    <a:pt x="98" y="5"/>
                    <a:pt x="98" y="10"/>
                  </a:cubicBezTo>
                  <a:cubicBezTo>
                    <a:pt x="98" y="15"/>
                    <a:pt x="94" y="20"/>
                    <a:pt x="88"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2485;p74">
              <a:extLst>
                <a:ext uri="{FF2B5EF4-FFF2-40B4-BE49-F238E27FC236}">
                  <a16:creationId xmlns:a16="http://schemas.microsoft.com/office/drawing/2014/main" id="{B0A5FEA0-E0A6-0B01-D35F-C56DF6841045}"/>
                </a:ext>
              </a:extLst>
            </p:cNvPr>
            <p:cNvSpPr/>
            <p:nvPr/>
          </p:nvSpPr>
          <p:spPr>
            <a:xfrm>
              <a:off x="5467596" y="4358045"/>
              <a:ext cx="113126" cy="22220"/>
            </a:xfrm>
            <a:custGeom>
              <a:avLst/>
              <a:gdLst/>
              <a:ahLst/>
              <a:cxnLst/>
              <a:rect l="l" t="t" r="r" b="b"/>
              <a:pathLst>
                <a:path w="98" h="19" extrusionOk="0">
                  <a:moveTo>
                    <a:pt x="88" y="19"/>
                  </a:moveTo>
                  <a:cubicBezTo>
                    <a:pt x="9" y="19"/>
                    <a:pt x="9" y="19"/>
                    <a:pt x="9" y="19"/>
                  </a:cubicBezTo>
                  <a:cubicBezTo>
                    <a:pt x="4" y="19"/>
                    <a:pt x="0" y="15"/>
                    <a:pt x="0" y="10"/>
                  </a:cubicBezTo>
                  <a:cubicBezTo>
                    <a:pt x="0" y="4"/>
                    <a:pt x="4" y="0"/>
                    <a:pt x="9" y="0"/>
                  </a:cubicBezTo>
                  <a:cubicBezTo>
                    <a:pt x="88" y="0"/>
                    <a:pt x="88" y="0"/>
                    <a:pt x="88" y="0"/>
                  </a:cubicBezTo>
                  <a:cubicBezTo>
                    <a:pt x="94" y="0"/>
                    <a:pt x="98" y="4"/>
                    <a:pt x="98" y="10"/>
                  </a:cubicBezTo>
                  <a:cubicBezTo>
                    <a:pt x="98" y="15"/>
                    <a:pt x="94" y="19"/>
                    <a:pt x="88" y="1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2486;p74">
              <a:extLst>
                <a:ext uri="{FF2B5EF4-FFF2-40B4-BE49-F238E27FC236}">
                  <a16:creationId xmlns:a16="http://schemas.microsoft.com/office/drawing/2014/main" id="{3A2BF23A-721F-1461-ED6E-6CBB0F7DFD39}"/>
                </a:ext>
              </a:extLst>
            </p:cNvPr>
            <p:cNvSpPr/>
            <p:nvPr/>
          </p:nvSpPr>
          <p:spPr>
            <a:xfrm>
              <a:off x="6970599" y="3858617"/>
              <a:ext cx="397094" cy="397672"/>
            </a:xfrm>
            <a:custGeom>
              <a:avLst/>
              <a:gdLst/>
              <a:ahLst/>
              <a:cxnLst/>
              <a:rect l="l" t="t" r="r" b="b"/>
              <a:pathLst>
                <a:path w="343" h="344" extrusionOk="0">
                  <a:moveTo>
                    <a:pt x="341" y="200"/>
                  </a:moveTo>
                  <a:cubicBezTo>
                    <a:pt x="343" y="191"/>
                    <a:pt x="343" y="182"/>
                    <a:pt x="343" y="172"/>
                  </a:cubicBezTo>
                  <a:cubicBezTo>
                    <a:pt x="343" y="163"/>
                    <a:pt x="343" y="153"/>
                    <a:pt x="341" y="144"/>
                  </a:cubicBezTo>
                  <a:cubicBezTo>
                    <a:pt x="293" y="144"/>
                    <a:pt x="293" y="144"/>
                    <a:pt x="293" y="144"/>
                  </a:cubicBezTo>
                  <a:cubicBezTo>
                    <a:pt x="290" y="130"/>
                    <a:pt x="285" y="117"/>
                    <a:pt x="277" y="106"/>
                  </a:cubicBezTo>
                  <a:cubicBezTo>
                    <a:pt x="311" y="72"/>
                    <a:pt x="311" y="72"/>
                    <a:pt x="311" y="72"/>
                  </a:cubicBezTo>
                  <a:cubicBezTo>
                    <a:pt x="300" y="57"/>
                    <a:pt x="287" y="44"/>
                    <a:pt x="272" y="33"/>
                  </a:cubicBezTo>
                  <a:cubicBezTo>
                    <a:pt x="238" y="66"/>
                    <a:pt x="238" y="66"/>
                    <a:pt x="238" y="66"/>
                  </a:cubicBezTo>
                  <a:cubicBezTo>
                    <a:pt x="226" y="59"/>
                    <a:pt x="213" y="54"/>
                    <a:pt x="200" y="50"/>
                  </a:cubicBezTo>
                  <a:cubicBezTo>
                    <a:pt x="200" y="3"/>
                    <a:pt x="200" y="3"/>
                    <a:pt x="200" y="3"/>
                  </a:cubicBezTo>
                  <a:cubicBezTo>
                    <a:pt x="191" y="1"/>
                    <a:pt x="181" y="0"/>
                    <a:pt x="172" y="0"/>
                  </a:cubicBezTo>
                  <a:cubicBezTo>
                    <a:pt x="162" y="0"/>
                    <a:pt x="153" y="1"/>
                    <a:pt x="144" y="3"/>
                  </a:cubicBezTo>
                  <a:cubicBezTo>
                    <a:pt x="144" y="50"/>
                    <a:pt x="144" y="50"/>
                    <a:pt x="144" y="50"/>
                  </a:cubicBezTo>
                  <a:cubicBezTo>
                    <a:pt x="130" y="54"/>
                    <a:pt x="117" y="59"/>
                    <a:pt x="105" y="66"/>
                  </a:cubicBezTo>
                  <a:cubicBezTo>
                    <a:pt x="72" y="33"/>
                    <a:pt x="72" y="33"/>
                    <a:pt x="72" y="33"/>
                  </a:cubicBezTo>
                  <a:cubicBezTo>
                    <a:pt x="57" y="44"/>
                    <a:pt x="43" y="57"/>
                    <a:pt x="32" y="72"/>
                  </a:cubicBezTo>
                  <a:cubicBezTo>
                    <a:pt x="66" y="106"/>
                    <a:pt x="66" y="106"/>
                    <a:pt x="66" y="106"/>
                  </a:cubicBezTo>
                  <a:cubicBezTo>
                    <a:pt x="59" y="117"/>
                    <a:pt x="53" y="130"/>
                    <a:pt x="50" y="144"/>
                  </a:cubicBezTo>
                  <a:cubicBezTo>
                    <a:pt x="2" y="144"/>
                    <a:pt x="2" y="144"/>
                    <a:pt x="2" y="144"/>
                  </a:cubicBezTo>
                  <a:cubicBezTo>
                    <a:pt x="1" y="153"/>
                    <a:pt x="0" y="163"/>
                    <a:pt x="0" y="172"/>
                  </a:cubicBezTo>
                  <a:cubicBezTo>
                    <a:pt x="0" y="182"/>
                    <a:pt x="1" y="191"/>
                    <a:pt x="2" y="200"/>
                  </a:cubicBezTo>
                  <a:cubicBezTo>
                    <a:pt x="50" y="200"/>
                    <a:pt x="50" y="200"/>
                    <a:pt x="50" y="200"/>
                  </a:cubicBezTo>
                  <a:cubicBezTo>
                    <a:pt x="53" y="214"/>
                    <a:pt x="59" y="227"/>
                    <a:pt x="66" y="238"/>
                  </a:cubicBezTo>
                  <a:cubicBezTo>
                    <a:pt x="32" y="272"/>
                    <a:pt x="32" y="272"/>
                    <a:pt x="32" y="272"/>
                  </a:cubicBezTo>
                  <a:cubicBezTo>
                    <a:pt x="43" y="287"/>
                    <a:pt x="57" y="301"/>
                    <a:pt x="72" y="312"/>
                  </a:cubicBezTo>
                  <a:cubicBezTo>
                    <a:pt x="105" y="278"/>
                    <a:pt x="105" y="278"/>
                    <a:pt x="105" y="278"/>
                  </a:cubicBezTo>
                  <a:cubicBezTo>
                    <a:pt x="117" y="285"/>
                    <a:pt x="130" y="291"/>
                    <a:pt x="144" y="294"/>
                  </a:cubicBezTo>
                  <a:cubicBezTo>
                    <a:pt x="144" y="342"/>
                    <a:pt x="144" y="342"/>
                    <a:pt x="144" y="342"/>
                  </a:cubicBezTo>
                  <a:cubicBezTo>
                    <a:pt x="153" y="343"/>
                    <a:pt x="162" y="344"/>
                    <a:pt x="172" y="344"/>
                  </a:cubicBezTo>
                  <a:cubicBezTo>
                    <a:pt x="181" y="344"/>
                    <a:pt x="191" y="343"/>
                    <a:pt x="200" y="342"/>
                  </a:cubicBezTo>
                  <a:cubicBezTo>
                    <a:pt x="200" y="294"/>
                    <a:pt x="200" y="294"/>
                    <a:pt x="200" y="294"/>
                  </a:cubicBezTo>
                  <a:cubicBezTo>
                    <a:pt x="213" y="291"/>
                    <a:pt x="226" y="285"/>
                    <a:pt x="238" y="278"/>
                  </a:cubicBezTo>
                  <a:cubicBezTo>
                    <a:pt x="272" y="312"/>
                    <a:pt x="272" y="312"/>
                    <a:pt x="272" y="312"/>
                  </a:cubicBezTo>
                  <a:cubicBezTo>
                    <a:pt x="287" y="301"/>
                    <a:pt x="300" y="287"/>
                    <a:pt x="311" y="272"/>
                  </a:cubicBezTo>
                  <a:cubicBezTo>
                    <a:pt x="277" y="238"/>
                    <a:pt x="277" y="238"/>
                    <a:pt x="277" y="238"/>
                  </a:cubicBezTo>
                  <a:cubicBezTo>
                    <a:pt x="285" y="227"/>
                    <a:pt x="290" y="214"/>
                    <a:pt x="293" y="200"/>
                  </a:cubicBezTo>
                  <a:lnTo>
                    <a:pt x="341" y="200"/>
                  </a:lnTo>
                  <a:close/>
                  <a:moveTo>
                    <a:pt x="172" y="234"/>
                  </a:moveTo>
                  <a:cubicBezTo>
                    <a:pt x="138" y="234"/>
                    <a:pt x="110" y="206"/>
                    <a:pt x="110" y="172"/>
                  </a:cubicBezTo>
                  <a:cubicBezTo>
                    <a:pt x="110" y="138"/>
                    <a:pt x="138" y="111"/>
                    <a:pt x="172" y="111"/>
                  </a:cubicBezTo>
                  <a:cubicBezTo>
                    <a:pt x="206" y="111"/>
                    <a:pt x="233" y="138"/>
                    <a:pt x="233" y="172"/>
                  </a:cubicBezTo>
                  <a:cubicBezTo>
                    <a:pt x="233" y="206"/>
                    <a:pt x="206" y="234"/>
                    <a:pt x="172" y="23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2487;p74">
              <a:extLst>
                <a:ext uri="{FF2B5EF4-FFF2-40B4-BE49-F238E27FC236}">
                  <a16:creationId xmlns:a16="http://schemas.microsoft.com/office/drawing/2014/main" id="{1017E885-2FAA-B23F-DF2F-5EC8A8722DA2}"/>
                </a:ext>
              </a:extLst>
            </p:cNvPr>
            <p:cNvSpPr/>
            <p:nvPr/>
          </p:nvSpPr>
          <p:spPr>
            <a:xfrm>
              <a:off x="7336086" y="4101600"/>
              <a:ext cx="249702" cy="251222"/>
            </a:xfrm>
            <a:custGeom>
              <a:avLst/>
              <a:gdLst/>
              <a:ahLst/>
              <a:cxnLst/>
              <a:rect l="l" t="t" r="r" b="b"/>
              <a:pathLst>
                <a:path w="216" h="217" extrusionOk="0">
                  <a:moveTo>
                    <a:pt x="216" y="117"/>
                  </a:moveTo>
                  <a:cubicBezTo>
                    <a:pt x="216" y="111"/>
                    <a:pt x="216" y="105"/>
                    <a:pt x="216" y="99"/>
                  </a:cubicBezTo>
                  <a:cubicBezTo>
                    <a:pt x="215" y="93"/>
                    <a:pt x="214" y="88"/>
                    <a:pt x="213" y="82"/>
                  </a:cubicBezTo>
                  <a:cubicBezTo>
                    <a:pt x="183" y="85"/>
                    <a:pt x="183" y="85"/>
                    <a:pt x="183" y="85"/>
                  </a:cubicBezTo>
                  <a:cubicBezTo>
                    <a:pt x="180" y="76"/>
                    <a:pt x="176" y="68"/>
                    <a:pt x="171" y="61"/>
                  </a:cubicBezTo>
                  <a:cubicBezTo>
                    <a:pt x="190" y="38"/>
                    <a:pt x="190" y="38"/>
                    <a:pt x="190" y="38"/>
                  </a:cubicBezTo>
                  <a:cubicBezTo>
                    <a:pt x="183" y="29"/>
                    <a:pt x="174" y="22"/>
                    <a:pt x="163" y="16"/>
                  </a:cubicBezTo>
                  <a:cubicBezTo>
                    <a:pt x="144" y="39"/>
                    <a:pt x="144" y="39"/>
                    <a:pt x="144" y="39"/>
                  </a:cubicBezTo>
                  <a:cubicBezTo>
                    <a:pt x="136" y="35"/>
                    <a:pt x="128" y="32"/>
                    <a:pt x="119" y="31"/>
                  </a:cubicBezTo>
                  <a:cubicBezTo>
                    <a:pt x="117" y="1"/>
                    <a:pt x="117" y="1"/>
                    <a:pt x="117" y="1"/>
                  </a:cubicBezTo>
                  <a:cubicBezTo>
                    <a:pt x="111" y="0"/>
                    <a:pt x="105" y="0"/>
                    <a:pt x="99" y="1"/>
                  </a:cubicBezTo>
                  <a:cubicBezTo>
                    <a:pt x="93" y="1"/>
                    <a:pt x="87" y="2"/>
                    <a:pt x="82" y="4"/>
                  </a:cubicBezTo>
                  <a:cubicBezTo>
                    <a:pt x="84" y="33"/>
                    <a:pt x="84" y="33"/>
                    <a:pt x="84" y="33"/>
                  </a:cubicBezTo>
                  <a:cubicBezTo>
                    <a:pt x="76" y="36"/>
                    <a:pt x="68" y="40"/>
                    <a:pt x="61" y="46"/>
                  </a:cubicBezTo>
                  <a:cubicBezTo>
                    <a:pt x="38" y="26"/>
                    <a:pt x="38" y="26"/>
                    <a:pt x="38" y="26"/>
                  </a:cubicBezTo>
                  <a:cubicBezTo>
                    <a:pt x="29" y="34"/>
                    <a:pt x="21" y="43"/>
                    <a:pt x="15" y="53"/>
                  </a:cubicBezTo>
                  <a:cubicBezTo>
                    <a:pt x="38" y="72"/>
                    <a:pt x="38" y="72"/>
                    <a:pt x="38" y="72"/>
                  </a:cubicBezTo>
                  <a:cubicBezTo>
                    <a:pt x="34" y="80"/>
                    <a:pt x="31" y="88"/>
                    <a:pt x="30" y="97"/>
                  </a:cubicBezTo>
                  <a:cubicBezTo>
                    <a:pt x="0" y="100"/>
                    <a:pt x="0" y="100"/>
                    <a:pt x="0" y="100"/>
                  </a:cubicBezTo>
                  <a:cubicBezTo>
                    <a:pt x="0" y="106"/>
                    <a:pt x="0" y="111"/>
                    <a:pt x="0" y="117"/>
                  </a:cubicBezTo>
                  <a:cubicBezTo>
                    <a:pt x="1" y="123"/>
                    <a:pt x="2" y="129"/>
                    <a:pt x="3" y="135"/>
                  </a:cubicBezTo>
                  <a:cubicBezTo>
                    <a:pt x="33" y="132"/>
                    <a:pt x="33" y="132"/>
                    <a:pt x="33" y="132"/>
                  </a:cubicBezTo>
                  <a:cubicBezTo>
                    <a:pt x="36" y="141"/>
                    <a:pt x="40" y="149"/>
                    <a:pt x="45" y="156"/>
                  </a:cubicBezTo>
                  <a:cubicBezTo>
                    <a:pt x="26" y="179"/>
                    <a:pt x="26" y="179"/>
                    <a:pt x="26" y="179"/>
                  </a:cubicBezTo>
                  <a:cubicBezTo>
                    <a:pt x="33" y="187"/>
                    <a:pt x="42" y="195"/>
                    <a:pt x="53" y="201"/>
                  </a:cubicBezTo>
                  <a:cubicBezTo>
                    <a:pt x="72" y="178"/>
                    <a:pt x="72" y="178"/>
                    <a:pt x="72" y="178"/>
                  </a:cubicBezTo>
                  <a:cubicBezTo>
                    <a:pt x="80" y="182"/>
                    <a:pt x="88" y="185"/>
                    <a:pt x="97" y="186"/>
                  </a:cubicBezTo>
                  <a:cubicBezTo>
                    <a:pt x="99" y="216"/>
                    <a:pt x="99" y="216"/>
                    <a:pt x="99" y="216"/>
                  </a:cubicBezTo>
                  <a:cubicBezTo>
                    <a:pt x="105" y="217"/>
                    <a:pt x="111" y="217"/>
                    <a:pt x="117" y="216"/>
                  </a:cubicBezTo>
                  <a:cubicBezTo>
                    <a:pt x="123" y="216"/>
                    <a:pt x="129" y="215"/>
                    <a:pt x="134" y="213"/>
                  </a:cubicBezTo>
                  <a:cubicBezTo>
                    <a:pt x="132" y="183"/>
                    <a:pt x="132" y="183"/>
                    <a:pt x="132" y="183"/>
                  </a:cubicBezTo>
                  <a:cubicBezTo>
                    <a:pt x="140" y="181"/>
                    <a:pt x="148" y="176"/>
                    <a:pt x="155" y="171"/>
                  </a:cubicBezTo>
                  <a:cubicBezTo>
                    <a:pt x="178" y="191"/>
                    <a:pt x="178" y="191"/>
                    <a:pt x="178" y="191"/>
                  </a:cubicBezTo>
                  <a:cubicBezTo>
                    <a:pt x="187" y="183"/>
                    <a:pt x="195" y="174"/>
                    <a:pt x="201" y="164"/>
                  </a:cubicBezTo>
                  <a:cubicBezTo>
                    <a:pt x="178" y="144"/>
                    <a:pt x="178" y="144"/>
                    <a:pt x="178" y="144"/>
                  </a:cubicBezTo>
                  <a:cubicBezTo>
                    <a:pt x="182" y="137"/>
                    <a:pt x="185" y="128"/>
                    <a:pt x="186" y="119"/>
                  </a:cubicBezTo>
                  <a:lnTo>
                    <a:pt x="216" y="117"/>
                  </a:lnTo>
                  <a:close/>
                  <a:moveTo>
                    <a:pt x="111" y="147"/>
                  </a:moveTo>
                  <a:cubicBezTo>
                    <a:pt x="90" y="149"/>
                    <a:pt x="71" y="133"/>
                    <a:pt x="69" y="112"/>
                  </a:cubicBezTo>
                  <a:cubicBezTo>
                    <a:pt x="68" y="90"/>
                    <a:pt x="83" y="72"/>
                    <a:pt x="105" y="70"/>
                  </a:cubicBezTo>
                  <a:cubicBezTo>
                    <a:pt x="126" y="68"/>
                    <a:pt x="145" y="84"/>
                    <a:pt x="147" y="105"/>
                  </a:cubicBezTo>
                  <a:cubicBezTo>
                    <a:pt x="148" y="126"/>
                    <a:pt x="133" y="145"/>
                    <a:pt x="111" y="14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2488;p74">
              <a:extLst>
                <a:ext uri="{FF2B5EF4-FFF2-40B4-BE49-F238E27FC236}">
                  <a16:creationId xmlns:a16="http://schemas.microsoft.com/office/drawing/2014/main" id="{8A0AC83F-ADE2-6721-8A07-A6BEC245BEA2}"/>
                </a:ext>
              </a:extLst>
            </p:cNvPr>
            <p:cNvSpPr/>
            <p:nvPr/>
          </p:nvSpPr>
          <p:spPr>
            <a:xfrm>
              <a:off x="4861145" y="3842463"/>
              <a:ext cx="298689" cy="560329"/>
            </a:xfrm>
            <a:custGeom>
              <a:avLst/>
              <a:gdLst/>
              <a:ahLst/>
              <a:cxnLst/>
              <a:rect l="l" t="t" r="r" b="b"/>
              <a:pathLst>
                <a:path w="258" h="484" extrusionOk="0">
                  <a:moveTo>
                    <a:pt x="31" y="12"/>
                  </a:moveTo>
                  <a:cubicBezTo>
                    <a:pt x="62" y="0"/>
                    <a:pt x="88" y="38"/>
                    <a:pt x="95" y="70"/>
                  </a:cubicBezTo>
                  <a:cubicBezTo>
                    <a:pt x="103" y="102"/>
                    <a:pt x="145" y="82"/>
                    <a:pt x="159" y="120"/>
                  </a:cubicBezTo>
                  <a:cubicBezTo>
                    <a:pt x="173" y="158"/>
                    <a:pt x="145" y="185"/>
                    <a:pt x="164" y="206"/>
                  </a:cubicBezTo>
                  <a:cubicBezTo>
                    <a:pt x="184" y="228"/>
                    <a:pt x="258" y="301"/>
                    <a:pt x="225" y="437"/>
                  </a:cubicBezTo>
                  <a:cubicBezTo>
                    <a:pt x="126" y="484"/>
                    <a:pt x="126" y="484"/>
                    <a:pt x="126" y="484"/>
                  </a:cubicBezTo>
                  <a:cubicBezTo>
                    <a:pt x="126" y="484"/>
                    <a:pt x="44" y="413"/>
                    <a:pt x="44" y="350"/>
                  </a:cubicBezTo>
                  <a:cubicBezTo>
                    <a:pt x="45" y="286"/>
                    <a:pt x="47" y="258"/>
                    <a:pt x="23" y="209"/>
                  </a:cubicBezTo>
                  <a:cubicBezTo>
                    <a:pt x="0" y="160"/>
                    <a:pt x="20" y="129"/>
                    <a:pt x="25" y="102"/>
                  </a:cubicBezTo>
                  <a:cubicBezTo>
                    <a:pt x="29" y="76"/>
                    <a:pt x="4" y="21"/>
                    <a:pt x="31" y="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2489;p74">
              <a:extLst>
                <a:ext uri="{FF2B5EF4-FFF2-40B4-BE49-F238E27FC236}">
                  <a16:creationId xmlns:a16="http://schemas.microsoft.com/office/drawing/2014/main" id="{F3C96A98-F63C-0CF3-DD71-BA09EEB1B8D1}"/>
                </a:ext>
              </a:extLst>
            </p:cNvPr>
            <p:cNvSpPr/>
            <p:nvPr/>
          </p:nvSpPr>
          <p:spPr>
            <a:xfrm>
              <a:off x="4943261" y="4344584"/>
              <a:ext cx="346155" cy="233517"/>
            </a:xfrm>
            <a:custGeom>
              <a:avLst/>
              <a:gdLst/>
              <a:ahLst/>
              <a:cxnLst/>
              <a:rect l="l" t="t" r="r" b="b"/>
              <a:pathLst>
                <a:path w="299" h="202" extrusionOk="0">
                  <a:moveTo>
                    <a:pt x="0" y="0"/>
                  </a:moveTo>
                  <a:cubicBezTo>
                    <a:pt x="0" y="85"/>
                    <a:pt x="30" y="153"/>
                    <a:pt x="46" y="184"/>
                  </a:cubicBezTo>
                  <a:cubicBezTo>
                    <a:pt x="52" y="195"/>
                    <a:pt x="63" y="202"/>
                    <a:pt x="76" y="202"/>
                  </a:cubicBezTo>
                  <a:cubicBezTo>
                    <a:pt x="223" y="202"/>
                    <a:pt x="223" y="202"/>
                    <a:pt x="223" y="202"/>
                  </a:cubicBezTo>
                  <a:cubicBezTo>
                    <a:pt x="235" y="202"/>
                    <a:pt x="247" y="195"/>
                    <a:pt x="253" y="184"/>
                  </a:cubicBezTo>
                  <a:cubicBezTo>
                    <a:pt x="269" y="153"/>
                    <a:pt x="299" y="85"/>
                    <a:pt x="299"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2490;p74">
              <a:extLst>
                <a:ext uri="{FF2B5EF4-FFF2-40B4-BE49-F238E27FC236}">
                  <a16:creationId xmlns:a16="http://schemas.microsoft.com/office/drawing/2014/main" id="{E36F7296-7CA5-6E6F-8BB9-B8806741FB9E}"/>
                </a:ext>
              </a:extLst>
            </p:cNvPr>
            <p:cNvSpPr/>
            <p:nvPr/>
          </p:nvSpPr>
          <p:spPr>
            <a:xfrm>
              <a:off x="4943261" y="4344584"/>
              <a:ext cx="346155" cy="103036"/>
            </a:xfrm>
            <a:custGeom>
              <a:avLst/>
              <a:gdLst/>
              <a:ahLst/>
              <a:cxnLst/>
              <a:rect l="l" t="t" r="r" b="b"/>
              <a:pathLst>
                <a:path w="299" h="89" extrusionOk="0">
                  <a:moveTo>
                    <a:pt x="3" y="46"/>
                  </a:moveTo>
                  <a:cubicBezTo>
                    <a:pt x="78" y="89"/>
                    <a:pt x="163" y="62"/>
                    <a:pt x="221" y="41"/>
                  </a:cubicBezTo>
                  <a:cubicBezTo>
                    <a:pt x="250" y="30"/>
                    <a:pt x="278" y="24"/>
                    <a:pt x="298" y="21"/>
                  </a:cubicBezTo>
                  <a:cubicBezTo>
                    <a:pt x="298" y="14"/>
                    <a:pt x="299" y="7"/>
                    <a:pt x="299" y="0"/>
                  </a:cubicBezTo>
                  <a:cubicBezTo>
                    <a:pt x="0" y="0"/>
                    <a:pt x="0" y="0"/>
                    <a:pt x="0" y="0"/>
                  </a:cubicBezTo>
                  <a:cubicBezTo>
                    <a:pt x="0" y="16"/>
                    <a:pt x="1" y="32"/>
                    <a:pt x="3" y="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60623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76022" y="445025"/>
            <a:ext cx="8590701" cy="572700"/>
          </a:xfrm>
          <a:prstGeom prst="rect">
            <a:avLst/>
          </a:prstGeom>
        </p:spPr>
        <p:txBody>
          <a:bodyPr spcFirstLastPara="1" wrap="square" lIns="91425" tIns="91425" rIns="91425" bIns="91425" anchor="t" anchorCtr="0">
            <a:noAutofit/>
          </a:bodyPr>
          <a:lstStyle/>
          <a:p>
            <a:pPr>
              <a:buSzPts val="1100"/>
            </a:pPr>
            <a:r>
              <a:rPr lang="en-US" altLang="zh-HK" sz="2400"/>
              <a:t>Models Performance</a:t>
            </a:r>
          </a:p>
        </p:txBody>
      </p:sp>
      <p:graphicFrame>
        <p:nvGraphicFramePr>
          <p:cNvPr id="3" name="Table 2">
            <a:extLst>
              <a:ext uri="{FF2B5EF4-FFF2-40B4-BE49-F238E27FC236}">
                <a16:creationId xmlns:a16="http://schemas.microsoft.com/office/drawing/2014/main" id="{E29DAE9D-D4BD-98F4-DB82-1D2054027ED9}"/>
              </a:ext>
            </a:extLst>
          </p:cNvPr>
          <p:cNvGraphicFramePr>
            <a:graphicFrameLocks noGrp="1"/>
          </p:cNvGraphicFramePr>
          <p:nvPr>
            <p:extLst>
              <p:ext uri="{D42A27DB-BD31-4B8C-83A1-F6EECF244321}">
                <p14:modId xmlns:p14="http://schemas.microsoft.com/office/powerpoint/2010/main" val="2097772087"/>
              </p:ext>
            </p:extLst>
          </p:nvPr>
        </p:nvGraphicFramePr>
        <p:xfrm>
          <a:off x="410441" y="1823604"/>
          <a:ext cx="5657073" cy="2862067"/>
        </p:xfrm>
        <a:graphic>
          <a:graphicData uri="http://schemas.openxmlformats.org/drawingml/2006/table">
            <a:tbl>
              <a:tblPr firstRow="1" bandRow="1">
                <a:tableStyleId>{4DC56B53-A227-4F67-B31D-D1FA5310C8E8}</a:tableStyleId>
              </a:tblPr>
              <a:tblGrid>
                <a:gridCol w="1008161">
                  <a:extLst>
                    <a:ext uri="{9D8B030D-6E8A-4147-A177-3AD203B41FA5}">
                      <a16:colId xmlns:a16="http://schemas.microsoft.com/office/drawing/2014/main" val="4227781776"/>
                    </a:ext>
                  </a:extLst>
                </a:gridCol>
                <a:gridCol w="914400">
                  <a:extLst>
                    <a:ext uri="{9D8B030D-6E8A-4147-A177-3AD203B41FA5}">
                      <a16:colId xmlns:a16="http://schemas.microsoft.com/office/drawing/2014/main" val="1593933283"/>
                    </a:ext>
                  </a:extLst>
                </a:gridCol>
                <a:gridCol w="982766">
                  <a:extLst>
                    <a:ext uri="{9D8B030D-6E8A-4147-A177-3AD203B41FA5}">
                      <a16:colId xmlns:a16="http://schemas.microsoft.com/office/drawing/2014/main" val="2223775602"/>
                    </a:ext>
                  </a:extLst>
                </a:gridCol>
                <a:gridCol w="905854">
                  <a:extLst>
                    <a:ext uri="{9D8B030D-6E8A-4147-A177-3AD203B41FA5}">
                      <a16:colId xmlns:a16="http://schemas.microsoft.com/office/drawing/2014/main" val="1701853921"/>
                    </a:ext>
                  </a:extLst>
                </a:gridCol>
                <a:gridCol w="940038">
                  <a:extLst>
                    <a:ext uri="{9D8B030D-6E8A-4147-A177-3AD203B41FA5}">
                      <a16:colId xmlns:a16="http://schemas.microsoft.com/office/drawing/2014/main" val="3301709896"/>
                    </a:ext>
                  </a:extLst>
                </a:gridCol>
                <a:gridCol w="905854">
                  <a:extLst>
                    <a:ext uri="{9D8B030D-6E8A-4147-A177-3AD203B41FA5}">
                      <a16:colId xmlns:a16="http://schemas.microsoft.com/office/drawing/2014/main" val="3898219035"/>
                    </a:ext>
                  </a:extLst>
                </a:gridCol>
              </a:tblGrid>
              <a:tr h="810714">
                <a:tc>
                  <a:txBody>
                    <a:bodyPr/>
                    <a:lstStyle/>
                    <a:p>
                      <a:pPr algn="ctr" rtl="0" fontAlgn="auto"/>
                      <a:endParaRPr lang="en-US" sz="1200" b="0" i="0" u="none" strike="noStrike" cap="none">
                        <a:solidFill>
                          <a:srgbClr val="FFFFFF"/>
                        </a:solidFill>
                        <a:effectLst/>
                        <a:latin typeface="Calibri"/>
                        <a:cs typeface="Arial"/>
                        <a:sym typeface="Arial"/>
                      </a:endParaRPr>
                    </a:p>
                    <a:p>
                      <a:pPr algn="ctr" rtl="0" fontAlgn="auto"/>
                      <a:r>
                        <a:rPr lang="en-US" sz="1200" b="0" i="0" u="none" strike="noStrike" cap="none">
                          <a:solidFill>
                            <a:srgbClr val="FFFFFF"/>
                          </a:solidFill>
                          <a:effectLst/>
                          <a:latin typeface="Calibri"/>
                          <a:cs typeface="Arial"/>
                          <a:sym typeface="Arial"/>
                        </a:rPr>
                        <a:t>Model after tunning</a:t>
                      </a:r>
                      <a:r>
                        <a:rPr lang="en-US" sz="1400">
                          <a:solidFill>
                            <a:srgbClr val="000000"/>
                          </a:solidFill>
                          <a:effectLst/>
                          <a:latin typeface="Arial"/>
                        </a:rPr>
                        <a:t> </a:t>
                      </a:r>
                      <a:endParaRPr lang="en-US" sz="1200" b="0" i="0" u="none" strike="noStrike" cap="none">
                        <a:solidFill>
                          <a:srgbClr val="FFFFFF"/>
                        </a:solidFill>
                        <a:effectLst/>
                        <a:latin typeface="Calibri"/>
                        <a:cs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endParaRPr lang="en-US" sz="1200">
                        <a:solidFill>
                          <a:srgbClr val="FFFFFF"/>
                        </a:solidFill>
                        <a:effectLst/>
                        <a:latin typeface="Calibri"/>
                      </a:endParaRPr>
                    </a:p>
                    <a:p>
                      <a:pPr lvl="0" algn="ctr">
                        <a:buNone/>
                      </a:pPr>
                      <a:r>
                        <a:rPr lang="en-US" sz="1200">
                          <a:solidFill>
                            <a:srgbClr val="FFFFFF"/>
                          </a:solidFill>
                          <a:effectLst/>
                          <a:latin typeface="Calibri"/>
                        </a:rPr>
                        <a:t>Average Accuracy</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Precision</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Recall</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F1 Score</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FPR</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extLst>
                  <a:ext uri="{0D108BD9-81ED-4DB2-BD59-A6C34878D82A}">
                    <a16:rowId xmlns:a16="http://schemas.microsoft.com/office/drawing/2014/main" val="3692397035"/>
                  </a:ext>
                </a:extLst>
              </a:tr>
              <a:tr h="515909">
                <a:tc>
                  <a:txBody>
                    <a:bodyPr/>
                    <a:lstStyle/>
                    <a:p>
                      <a:pPr lvl="0" algn="ctr">
                        <a:buNone/>
                      </a:pPr>
                      <a:r>
                        <a:rPr lang="en-US" sz="1000" b="1">
                          <a:solidFill>
                            <a:srgbClr val="FFFFFF"/>
                          </a:solidFill>
                          <a:effectLst/>
                          <a:latin typeface="Calibri"/>
                        </a:rPr>
                        <a:t>Decision Tree</a:t>
                      </a:r>
                      <a:endParaRPr lang="en-US"/>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a:solidFill>
                            <a:srgbClr val="0C1C29"/>
                          </a:solidFill>
                          <a:effectLst/>
                          <a:latin typeface="Arial"/>
                        </a:rPr>
                        <a:t>0.8662</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a:solidFill>
                            <a:srgbClr val="0C1C29"/>
                          </a:solidFill>
                          <a:effectLst/>
                          <a:latin typeface="Arial"/>
                        </a:rPr>
                        <a:t>0.8891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a:solidFill>
                            <a:srgbClr val="0C1C29"/>
                          </a:solidFill>
                          <a:effectLst/>
                          <a:latin typeface="Arial"/>
                        </a:rPr>
                        <a:t>0.6991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a:solidFill>
                            <a:srgbClr val="0C1C29"/>
                          </a:solidFill>
                          <a:effectLst/>
                          <a:latin typeface="Arial"/>
                        </a:rPr>
                        <a:t>0.7827</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a:solidFill>
                            <a:srgbClr val="0C1C29"/>
                          </a:solidFill>
                          <a:effectLst/>
                          <a:latin typeface="Arial"/>
                        </a:rPr>
                        <a:t>0.0459</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727024394"/>
                  </a:ext>
                </a:extLst>
              </a:tr>
              <a:tr h="454492">
                <a:tc>
                  <a:txBody>
                    <a:bodyPr/>
                    <a:lstStyle/>
                    <a:p>
                      <a:pPr algn="ctr" rtl="0" fontAlgn="base"/>
                      <a:r>
                        <a:rPr lang="en-US" sz="1000" b="1">
                          <a:solidFill>
                            <a:srgbClr val="FFFFFF"/>
                          </a:solidFill>
                          <a:effectLst/>
                          <a:latin typeface="Calibri"/>
                        </a:rPr>
                        <a:t>LGBM</a:t>
                      </a:r>
                      <a:endParaRPr lang="en-US">
                        <a:solidFill>
                          <a:srgbClr val="000000"/>
                        </a:solidFill>
                        <a:effectLst/>
                        <a:latin typeface="Calibri"/>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a:solidFill>
                            <a:srgbClr val="0C1C29"/>
                          </a:solidFill>
                          <a:effectLst/>
                          <a:latin typeface="Arial"/>
                        </a:rPr>
                        <a:t>0.8786</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a:solidFill>
                            <a:srgbClr val="0C1C29"/>
                          </a:solidFill>
                          <a:effectLst/>
                          <a:latin typeface="Arial"/>
                        </a:rPr>
                        <a:t>0.9333</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a:solidFill>
                            <a:srgbClr val="0C1C29"/>
                          </a:solidFill>
                          <a:effectLst/>
                          <a:latin typeface="Arial"/>
                        </a:rPr>
                        <a:t>0.6978</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a:solidFill>
                            <a:srgbClr val="0C1C29"/>
                          </a:solidFill>
                          <a:effectLst/>
                          <a:latin typeface="Arial"/>
                        </a:rPr>
                        <a:t>0.7986</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a:solidFill>
                            <a:srgbClr val="0C1C29"/>
                          </a:solidFill>
                          <a:effectLst/>
                          <a:latin typeface="Arial"/>
                        </a:rPr>
                        <a:t>0.0262</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1658529278"/>
                  </a:ext>
                </a:extLst>
              </a:tr>
              <a:tr h="540476">
                <a:tc>
                  <a:txBody>
                    <a:bodyPr/>
                    <a:lstStyle/>
                    <a:p>
                      <a:pPr algn="ctr" rtl="0" fontAlgn="base"/>
                      <a:r>
                        <a:rPr lang="en-US" sz="1000" b="1">
                          <a:solidFill>
                            <a:srgbClr val="FFFFFF"/>
                          </a:solidFill>
                          <a:effectLst/>
                          <a:latin typeface="Calibri"/>
                        </a:rPr>
                        <a:t>Bagging</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b="1">
                          <a:solidFill>
                            <a:srgbClr val="FF0000"/>
                          </a:solidFill>
                          <a:effectLst/>
                          <a:latin typeface="Arial"/>
                        </a:rPr>
                        <a:t>0.8789</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a:solidFill>
                            <a:srgbClr val="0C1C29"/>
                          </a:solidFill>
                          <a:effectLst/>
                          <a:latin typeface="Arial"/>
                        </a:rPr>
                        <a:t>0.9171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b="1">
                          <a:solidFill>
                            <a:srgbClr val="FF0000"/>
                          </a:solidFill>
                          <a:effectLst/>
                          <a:latin typeface="Arial"/>
                        </a:rPr>
                        <a:t>0.7134</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b="1">
                          <a:solidFill>
                            <a:srgbClr val="FF0000"/>
                          </a:solidFill>
                          <a:effectLst/>
                          <a:latin typeface="Arial"/>
                        </a:rPr>
                        <a:t>0.8025</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lvl="0" algn="ctr">
                        <a:buNone/>
                      </a:pPr>
                      <a:r>
                        <a:rPr lang="en-US" sz="1000" b="0" i="0" u="none" strike="noStrike" noProof="0">
                          <a:solidFill>
                            <a:srgbClr val="0C1C29"/>
                          </a:solidFill>
                          <a:effectLst/>
                          <a:latin typeface="Arial"/>
                        </a:rPr>
                        <a:t>0.0339</a:t>
                      </a:r>
                      <a:endParaRPr lang="en-US" sz="1000">
                        <a:solidFill>
                          <a:srgbClr val="0C1C29"/>
                        </a:solidFill>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extLst>
                  <a:ext uri="{0D108BD9-81ED-4DB2-BD59-A6C34878D82A}">
                    <a16:rowId xmlns:a16="http://schemas.microsoft.com/office/drawing/2014/main" val="2499921014"/>
                  </a:ext>
                </a:extLst>
              </a:tr>
              <a:tr h="540476">
                <a:tc>
                  <a:txBody>
                    <a:bodyPr/>
                    <a:lstStyle/>
                    <a:p>
                      <a:pPr algn="ctr" rtl="0" fontAlgn="base"/>
                      <a:r>
                        <a:rPr lang="en-US" sz="1000" b="1">
                          <a:solidFill>
                            <a:srgbClr val="FFFFFF"/>
                          </a:solidFill>
                          <a:effectLst/>
                          <a:latin typeface="Calibri"/>
                        </a:rPr>
                        <a:t>Random Forest</a:t>
                      </a:r>
                      <a:endParaRPr lang="en-US"/>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a:solidFill>
                            <a:srgbClr val="0C1C29"/>
                          </a:solidFill>
                          <a:effectLst/>
                          <a:latin typeface="Arial"/>
                        </a:rPr>
                        <a:t>0.8760</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1">
                          <a:solidFill>
                            <a:srgbClr val="FF0000"/>
                          </a:solidFill>
                          <a:effectLst/>
                          <a:latin typeface="Arial"/>
                        </a:rPr>
                        <a:t>0.9360</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a:solidFill>
                            <a:srgbClr val="0C1C29"/>
                          </a:solidFill>
                          <a:effectLst/>
                          <a:latin typeface="Arial"/>
                        </a:rPr>
                        <a:t>0.6875</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lvl="0" algn="ctr">
                        <a:buNone/>
                      </a:pPr>
                      <a:r>
                        <a:rPr lang="en-US" sz="1000" b="0" i="0" u="none" strike="noStrike" noProof="0">
                          <a:solidFill>
                            <a:srgbClr val="0C1C29"/>
                          </a:solidFill>
                          <a:effectLst/>
                          <a:latin typeface="Arial"/>
                        </a:rPr>
                        <a:t>0.7927</a:t>
                      </a:r>
                      <a:endParaRPr lang="en-US"/>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1">
                          <a:solidFill>
                            <a:srgbClr val="FF0000"/>
                          </a:solidFill>
                          <a:effectLst/>
                          <a:latin typeface="Arial"/>
                        </a:rPr>
                        <a:t>0.0248</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2882113870"/>
                  </a:ext>
                </a:extLst>
              </a:tr>
            </a:tbl>
          </a:graphicData>
        </a:graphic>
      </p:graphicFrame>
      <p:sp>
        <p:nvSpPr>
          <p:cNvPr id="8" name="Google Shape;1331;p63">
            <a:extLst>
              <a:ext uri="{FF2B5EF4-FFF2-40B4-BE49-F238E27FC236}">
                <a16:creationId xmlns:a16="http://schemas.microsoft.com/office/drawing/2014/main" id="{AC95A16B-DB70-9113-FB47-2B3D60016286}"/>
              </a:ext>
            </a:extLst>
          </p:cNvPr>
          <p:cNvSpPr txBox="1"/>
          <p:nvPr/>
        </p:nvSpPr>
        <p:spPr>
          <a:xfrm>
            <a:off x="409233" y="1051608"/>
            <a:ext cx="5000053" cy="527700"/>
          </a:xfrm>
          <a:prstGeom prst="rect">
            <a:avLst/>
          </a:prstGeom>
          <a:noFill/>
          <a:ln>
            <a:noFill/>
          </a:ln>
        </p:spPr>
        <p:txBody>
          <a:bodyPr spcFirstLastPara="1" wrap="square" lIns="91425" tIns="91425" rIns="91425" bIns="91425" anchor="b" anchorCtr="0">
            <a:noAutofit/>
          </a:bodyPr>
          <a:lstStyle/>
          <a:p>
            <a:r>
              <a:rPr lang="en-US" sz="1600" b="1">
                <a:solidFill>
                  <a:schemeClr val="accent6"/>
                </a:solidFill>
                <a:latin typeface="Zen Dots"/>
                <a:ea typeface="Zen Dots"/>
                <a:cs typeface="Zen Dots"/>
                <a:sym typeface="Zen Dots"/>
              </a:rPr>
              <a:t>Results from 10 random seeds</a:t>
            </a:r>
          </a:p>
        </p:txBody>
      </p:sp>
      <p:pic>
        <p:nvPicPr>
          <p:cNvPr id="9" name="Picture 8" descr="第一名图标png图片素材下载-第一名图标背景图片素材-佳库网">
            <a:extLst>
              <a:ext uri="{FF2B5EF4-FFF2-40B4-BE49-F238E27FC236}">
                <a16:creationId xmlns:a16="http://schemas.microsoft.com/office/drawing/2014/main" id="{154DFA3E-8FF2-13CB-0A85-221815EE0506}"/>
              </a:ext>
            </a:extLst>
          </p:cNvPr>
          <p:cNvPicPr>
            <a:picLocks noChangeAspect="1"/>
          </p:cNvPicPr>
          <p:nvPr/>
        </p:nvPicPr>
        <p:blipFill>
          <a:blip r:embed="rId3"/>
          <a:stretch>
            <a:fillRect/>
          </a:stretch>
        </p:blipFill>
        <p:spPr>
          <a:xfrm>
            <a:off x="1671280" y="3729339"/>
            <a:ext cx="410441" cy="405246"/>
          </a:xfrm>
          <a:prstGeom prst="rect">
            <a:avLst/>
          </a:prstGeom>
        </p:spPr>
      </p:pic>
      <p:pic>
        <p:nvPicPr>
          <p:cNvPr id="10" name="Picture 9" descr="第一名图标png图片素材下载-第一名图标背景图片素材-佳库网">
            <a:extLst>
              <a:ext uri="{FF2B5EF4-FFF2-40B4-BE49-F238E27FC236}">
                <a16:creationId xmlns:a16="http://schemas.microsoft.com/office/drawing/2014/main" id="{F3C6E549-E73F-8027-DFAD-B20B52747293}"/>
              </a:ext>
            </a:extLst>
          </p:cNvPr>
          <p:cNvPicPr>
            <a:picLocks noChangeAspect="1"/>
          </p:cNvPicPr>
          <p:nvPr/>
        </p:nvPicPr>
        <p:blipFill>
          <a:blip r:embed="rId3"/>
          <a:stretch>
            <a:fillRect/>
          </a:stretch>
        </p:blipFill>
        <p:spPr>
          <a:xfrm>
            <a:off x="2624718" y="4253060"/>
            <a:ext cx="410441" cy="405246"/>
          </a:xfrm>
          <a:prstGeom prst="rect">
            <a:avLst/>
          </a:prstGeom>
        </p:spPr>
      </p:pic>
      <p:pic>
        <p:nvPicPr>
          <p:cNvPr id="11" name="Picture 10" descr="第一名图标png图片素材下载-第一名图标背景图片素材-佳库网">
            <a:extLst>
              <a:ext uri="{FF2B5EF4-FFF2-40B4-BE49-F238E27FC236}">
                <a16:creationId xmlns:a16="http://schemas.microsoft.com/office/drawing/2014/main" id="{5F3E10E4-564D-2F78-71A9-2D75F0DF1E4D}"/>
              </a:ext>
            </a:extLst>
          </p:cNvPr>
          <p:cNvPicPr>
            <a:picLocks noChangeAspect="1"/>
          </p:cNvPicPr>
          <p:nvPr/>
        </p:nvPicPr>
        <p:blipFill>
          <a:blip r:embed="rId3"/>
          <a:stretch>
            <a:fillRect/>
          </a:stretch>
        </p:blipFill>
        <p:spPr>
          <a:xfrm>
            <a:off x="3570777" y="3729341"/>
            <a:ext cx="410441" cy="405246"/>
          </a:xfrm>
          <a:prstGeom prst="rect">
            <a:avLst/>
          </a:prstGeom>
        </p:spPr>
      </p:pic>
      <p:pic>
        <p:nvPicPr>
          <p:cNvPr id="12" name="Picture 11" descr="第一名图标png图片素材下载-第一名图标背景图片素材-佳库网">
            <a:extLst>
              <a:ext uri="{FF2B5EF4-FFF2-40B4-BE49-F238E27FC236}">
                <a16:creationId xmlns:a16="http://schemas.microsoft.com/office/drawing/2014/main" id="{44988E3C-0308-FB27-647D-9D6EF0C380F7}"/>
              </a:ext>
            </a:extLst>
          </p:cNvPr>
          <p:cNvPicPr>
            <a:picLocks noChangeAspect="1"/>
          </p:cNvPicPr>
          <p:nvPr/>
        </p:nvPicPr>
        <p:blipFill>
          <a:blip r:embed="rId3"/>
          <a:stretch>
            <a:fillRect/>
          </a:stretch>
        </p:blipFill>
        <p:spPr>
          <a:xfrm>
            <a:off x="5420556" y="4259181"/>
            <a:ext cx="410441" cy="405246"/>
          </a:xfrm>
          <a:prstGeom prst="rect">
            <a:avLst/>
          </a:prstGeom>
        </p:spPr>
      </p:pic>
      <p:pic>
        <p:nvPicPr>
          <p:cNvPr id="13" name="Picture 12" descr="第一名图标png图片素材下载-第一名图标背景图片素材-佳库网">
            <a:extLst>
              <a:ext uri="{FF2B5EF4-FFF2-40B4-BE49-F238E27FC236}">
                <a16:creationId xmlns:a16="http://schemas.microsoft.com/office/drawing/2014/main" id="{F2FE628A-8DDC-9247-3BC0-62AF75FB8C4B}"/>
              </a:ext>
            </a:extLst>
          </p:cNvPr>
          <p:cNvPicPr>
            <a:picLocks noChangeAspect="1"/>
          </p:cNvPicPr>
          <p:nvPr/>
        </p:nvPicPr>
        <p:blipFill>
          <a:blip r:embed="rId3"/>
          <a:stretch>
            <a:fillRect/>
          </a:stretch>
        </p:blipFill>
        <p:spPr>
          <a:xfrm>
            <a:off x="4476632" y="3715843"/>
            <a:ext cx="410441" cy="405246"/>
          </a:xfrm>
          <a:prstGeom prst="rect">
            <a:avLst/>
          </a:prstGeom>
        </p:spPr>
      </p:pic>
      <p:sp>
        <p:nvSpPr>
          <p:cNvPr id="15" name="Google Shape;1550;p70">
            <a:extLst>
              <a:ext uri="{FF2B5EF4-FFF2-40B4-BE49-F238E27FC236}">
                <a16:creationId xmlns:a16="http://schemas.microsoft.com/office/drawing/2014/main" id="{E1C5E0F2-8C88-1BCF-01D0-458869AB3BEE}"/>
              </a:ext>
            </a:extLst>
          </p:cNvPr>
          <p:cNvSpPr txBox="1"/>
          <p:nvPr/>
        </p:nvSpPr>
        <p:spPr>
          <a:xfrm>
            <a:off x="6252609" y="1877843"/>
            <a:ext cx="2536671" cy="2939668"/>
          </a:xfrm>
          <a:prstGeom prst="rect">
            <a:avLst/>
          </a:prstGeom>
          <a:noFill/>
          <a:ln>
            <a:noFill/>
          </a:ln>
        </p:spPr>
        <p:txBody>
          <a:bodyPr spcFirstLastPara="1" wrap="square" lIns="91425" tIns="91425" rIns="91425" bIns="91425" anchor="t" anchorCtr="0">
            <a:noAutofit/>
          </a:bodyPr>
          <a:lstStyle/>
          <a:p>
            <a:r>
              <a:rPr lang="en-US">
                <a:solidFill>
                  <a:schemeClr val="dk1"/>
                </a:solidFill>
                <a:latin typeface="Roboto"/>
                <a:ea typeface="Roboto"/>
                <a:cs typeface="Roboto"/>
              </a:rPr>
              <a:t>1.  Bagging outperform other three models in accuracy, recall and F1 score.</a:t>
            </a:r>
          </a:p>
          <a:p>
            <a:endParaRPr lang="en-US">
              <a:solidFill>
                <a:schemeClr val="dk1"/>
              </a:solidFill>
              <a:latin typeface="Roboto"/>
              <a:ea typeface="Roboto"/>
              <a:cs typeface="Roboto"/>
            </a:endParaRPr>
          </a:p>
          <a:p>
            <a:r>
              <a:rPr lang="en-US">
                <a:solidFill>
                  <a:schemeClr val="dk1"/>
                </a:solidFill>
                <a:latin typeface="Roboto"/>
                <a:ea typeface="Roboto"/>
                <a:cs typeface="Roboto"/>
              </a:rPr>
              <a:t>2.  Random forest outperform other three models in precision and false positive rate</a:t>
            </a:r>
          </a:p>
          <a:p>
            <a:endParaRPr lang="en-US">
              <a:solidFill>
                <a:schemeClr val="dk1"/>
              </a:solidFill>
              <a:latin typeface="Roboto"/>
              <a:ea typeface="Roboto"/>
              <a:cs typeface="Roboto"/>
            </a:endParaRPr>
          </a:p>
          <a:p>
            <a:r>
              <a:rPr lang="en-US">
                <a:solidFill>
                  <a:schemeClr val="dk1"/>
                </a:solidFill>
                <a:latin typeface="Roboto"/>
                <a:ea typeface="Roboto"/>
                <a:cs typeface="Roboto"/>
              </a:rPr>
              <a:t>3. The difference(0.003) of accuracy is quite small between Bagging and Random forest</a:t>
            </a:r>
          </a:p>
        </p:txBody>
      </p:sp>
    </p:spTree>
    <p:extLst>
      <p:ext uri="{BB962C8B-B14F-4D97-AF65-F5344CB8AC3E}">
        <p14:creationId xmlns:p14="http://schemas.microsoft.com/office/powerpoint/2010/main" val="591175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76022" y="445025"/>
            <a:ext cx="8590701" cy="572700"/>
          </a:xfrm>
          <a:prstGeom prst="rect">
            <a:avLst/>
          </a:prstGeom>
        </p:spPr>
        <p:txBody>
          <a:bodyPr spcFirstLastPara="1" wrap="square" lIns="91425" tIns="91425" rIns="91425" bIns="91425" anchor="t" anchorCtr="0">
            <a:noAutofit/>
          </a:bodyPr>
          <a:lstStyle/>
          <a:p>
            <a:pPr>
              <a:buSzPts val="1100"/>
            </a:pPr>
            <a:r>
              <a:rPr lang="en-US" altLang="zh-HK" sz="2400"/>
              <a:t>Optimal Classifier</a:t>
            </a:r>
          </a:p>
        </p:txBody>
      </p:sp>
      <p:pic>
        <p:nvPicPr>
          <p:cNvPr id="4" name="Picture 3">
            <a:extLst>
              <a:ext uri="{FF2B5EF4-FFF2-40B4-BE49-F238E27FC236}">
                <a16:creationId xmlns:a16="http://schemas.microsoft.com/office/drawing/2014/main" id="{BF6DC3C7-BA5E-7505-847D-D187C9C9BF61}"/>
              </a:ext>
            </a:extLst>
          </p:cNvPr>
          <p:cNvPicPr>
            <a:picLocks noChangeAspect="1"/>
          </p:cNvPicPr>
          <p:nvPr/>
        </p:nvPicPr>
        <p:blipFill>
          <a:blip r:embed="rId3"/>
          <a:srcRect/>
          <a:stretch/>
        </p:blipFill>
        <p:spPr>
          <a:xfrm>
            <a:off x="273588" y="1517190"/>
            <a:ext cx="3806615" cy="3054691"/>
          </a:xfrm>
          <a:prstGeom prst="rect">
            <a:avLst/>
          </a:prstGeom>
        </p:spPr>
      </p:pic>
      <p:sp>
        <p:nvSpPr>
          <p:cNvPr id="6" name="Google Shape;1331;p63">
            <a:extLst>
              <a:ext uri="{FF2B5EF4-FFF2-40B4-BE49-F238E27FC236}">
                <a16:creationId xmlns:a16="http://schemas.microsoft.com/office/drawing/2014/main" id="{B1AF0069-703F-AD58-BFB8-3DB7BE34E5D0}"/>
              </a:ext>
            </a:extLst>
          </p:cNvPr>
          <p:cNvSpPr txBox="1"/>
          <p:nvPr/>
        </p:nvSpPr>
        <p:spPr>
          <a:xfrm>
            <a:off x="201415" y="973676"/>
            <a:ext cx="5000053" cy="527700"/>
          </a:xfrm>
          <a:prstGeom prst="rect">
            <a:avLst/>
          </a:prstGeom>
          <a:noFill/>
          <a:ln>
            <a:noFill/>
          </a:ln>
        </p:spPr>
        <p:txBody>
          <a:bodyPr spcFirstLastPara="1" wrap="square" lIns="91425" tIns="91425" rIns="91425" bIns="91425" anchor="b" anchorCtr="0">
            <a:noAutofit/>
          </a:bodyPr>
          <a:lstStyle/>
          <a:p>
            <a:r>
              <a:rPr lang="en-US" sz="1600" b="1">
                <a:solidFill>
                  <a:schemeClr val="accent6"/>
                </a:solidFill>
                <a:latin typeface="Zen Dots"/>
                <a:sym typeface="Zen Dots"/>
              </a:rPr>
              <a:t>ROC Curves for 4 models</a:t>
            </a:r>
            <a:endParaRPr lang="en-US"/>
          </a:p>
        </p:txBody>
      </p:sp>
      <p:sp>
        <p:nvSpPr>
          <p:cNvPr id="8" name="Google Shape;1550;p70">
            <a:extLst>
              <a:ext uri="{FF2B5EF4-FFF2-40B4-BE49-F238E27FC236}">
                <a16:creationId xmlns:a16="http://schemas.microsoft.com/office/drawing/2014/main" id="{10E17754-2299-5FC7-CB96-9030C4476295}"/>
              </a:ext>
            </a:extLst>
          </p:cNvPr>
          <p:cNvSpPr txBox="1"/>
          <p:nvPr/>
        </p:nvSpPr>
        <p:spPr>
          <a:xfrm>
            <a:off x="4693973" y="1877843"/>
            <a:ext cx="4095307" cy="2939668"/>
          </a:xfrm>
          <a:prstGeom prst="rect">
            <a:avLst/>
          </a:prstGeom>
          <a:noFill/>
          <a:ln>
            <a:noFill/>
          </a:ln>
        </p:spPr>
        <p:txBody>
          <a:bodyPr spcFirstLastPara="1" wrap="square" lIns="91425" tIns="91425" rIns="91425" bIns="91425" anchor="t" anchorCtr="0">
            <a:noAutofit/>
          </a:bodyPr>
          <a:lstStyle/>
          <a:p>
            <a:r>
              <a:rPr lang="en-US">
                <a:solidFill>
                  <a:schemeClr val="dk1"/>
                </a:solidFill>
                <a:latin typeface="Roboto"/>
                <a:ea typeface="Roboto"/>
                <a:cs typeface="Roboto"/>
              </a:rPr>
              <a:t>1.  The Random Forest model is preferred since it is the largest area under curve(AUC:0.9014) within four models.</a:t>
            </a:r>
          </a:p>
          <a:p>
            <a:endParaRPr lang="en-US">
              <a:solidFill>
                <a:schemeClr val="dk1"/>
              </a:solidFill>
              <a:latin typeface="Roboto"/>
              <a:ea typeface="Roboto"/>
              <a:cs typeface="Roboto"/>
            </a:endParaRPr>
          </a:p>
          <a:p>
            <a:r>
              <a:rPr lang="en-US">
                <a:solidFill>
                  <a:schemeClr val="dk1"/>
                </a:solidFill>
                <a:latin typeface="Roboto"/>
                <a:ea typeface="Roboto"/>
                <a:cs typeface="Roboto"/>
              </a:rPr>
              <a:t>2. Larger AUC presents the better performance of this model. (The perfect AUC = 1) </a:t>
            </a:r>
          </a:p>
        </p:txBody>
      </p:sp>
      <p:sp>
        <p:nvSpPr>
          <p:cNvPr id="2" name="矩形 1">
            <a:extLst>
              <a:ext uri="{FF2B5EF4-FFF2-40B4-BE49-F238E27FC236}">
                <a16:creationId xmlns:a16="http://schemas.microsoft.com/office/drawing/2014/main" id="{12BAD4EB-3A14-2536-EF46-7EFF619EE55E}"/>
              </a:ext>
            </a:extLst>
          </p:cNvPr>
          <p:cNvSpPr/>
          <p:nvPr/>
        </p:nvSpPr>
        <p:spPr>
          <a:xfrm>
            <a:off x="2256090" y="3999432"/>
            <a:ext cx="1709159" cy="170392"/>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4179431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9" name="Google Shape;695;p42">
            <a:extLst>
              <a:ext uri="{FF2B5EF4-FFF2-40B4-BE49-F238E27FC236}">
                <a16:creationId xmlns:a16="http://schemas.microsoft.com/office/drawing/2014/main" id="{5474FA3A-58A5-CD1F-16C4-83B136C4AA86}"/>
              </a:ext>
            </a:extLst>
          </p:cNvPr>
          <p:cNvSpPr txBox="1">
            <a:spLocks noGrp="1"/>
          </p:cNvSpPr>
          <p:nvPr>
            <p:ph type="title"/>
          </p:nvPr>
        </p:nvSpPr>
        <p:spPr>
          <a:xfrm>
            <a:off x="4162850" y="2220029"/>
            <a:ext cx="5280253"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t>Conclusion</a:t>
            </a:r>
            <a:endParaRPr sz="5400"/>
          </a:p>
        </p:txBody>
      </p:sp>
      <p:sp>
        <p:nvSpPr>
          <p:cNvPr id="10" name="Google Shape;696;p42">
            <a:extLst>
              <a:ext uri="{FF2B5EF4-FFF2-40B4-BE49-F238E27FC236}">
                <a16:creationId xmlns:a16="http://schemas.microsoft.com/office/drawing/2014/main" id="{53FA31A7-1522-6526-8127-871F38ECD87F}"/>
              </a:ext>
            </a:extLst>
          </p:cNvPr>
          <p:cNvSpPr txBox="1">
            <a:spLocks/>
          </p:cNvSpPr>
          <p:nvPr/>
        </p:nvSpPr>
        <p:spPr>
          <a:xfrm>
            <a:off x="4163150" y="1338280"/>
            <a:ext cx="43701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a:solidFill>
                  <a:schemeClr val="accent1"/>
                </a:solidFill>
                <a:latin typeface="Zen Dots" panose="02020500000000000000" charset="0"/>
              </a:rPr>
              <a:t>06</a:t>
            </a:r>
          </a:p>
        </p:txBody>
      </p:sp>
      <p:sp>
        <p:nvSpPr>
          <p:cNvPr id="11" name="Google Shape;697;p42">
            <a:extLst>
              <a:ext uri="{FF2B5EF4-FFF2-40B4-BE49-F238E27FC236}">
                <a16:creationId xmlns:a16="http://schemas.microsoft.com/office/drawing/2014/main" id="{D83D8549-2EA5-9565-BF18-9E243D8806FC}"/>
              </a:ext>
            </a:extLst>
          </p:cNvPr>
          <p:cNvSpPr txBox="1">
            <a:spLocks noGrp="1"/>
          </p:cNvSpPr>
          <p:nvPr>
            <p:ph type="subTitle" idx="1"/>
          </p:nvPr>
        </p:nvSpPr>
        <p:spPr>
          <a:xfrm>
            <a:off x="4163150" y="3225995"/>
            <a:ext cx="437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a:t>
            </a:r>
            <a:r>
              <a:rPr lang="en" altLang="zh-HK"/>
              <a:t>Cheong Euikyun, Steven</a:t>
            </a:r>
            <a:endParaRPr/>
          </a:p>
        </p:txBody>
      </p:sp>
      <p:grpSp>
        <p:nvGrpSpPr>
          <p:cNvPr id="764" name="Google Shape;1570;p72">
            <a:extLst>
              <a:ext uri="{FF2B5EF4-FFF2-40B4-BE49-F238E27FC236}">
                <a16:creationId xmlns:a16="http://schemas.microsoft.com/office/drawing/2014/main" id="{17E398D7-CE73-EB79-D52F-3A6B0F33F076}"/>
              </a:ext>
            </a:extLst>
          </p:cNvPr>
          <p:cNvGrpSpPr/>
          <p:nvPr/>
        </p:nvGrpSpPr>
        <p:grpSpPr>
          <a:xfrm>
            <a:off x="263887" y="1013412"/>
            <a:ext cx="4166570" cy="3422385"/>
            <a:chOff x="5066624" y="974390"/>
            <a:chExt cx="4166570" cy="3422385"/>
          </a:xfrm>
        </p:grpSpPr>
        <p:grpSp>
          <p:nvGrpSpPr>
            <p:cNvPr id="765" name="Google Shape;1571;p72">
              <a:extLst>
                <a:ext uri="{FF2B5EF4-FFF2-40B4-BE49-F238E27FC236}">
                  <a16:creationId xmlns:a16="http://schemas.microsoft.com/office/drawing/2014/main" id="{1051484A-5426-786E-E65C-3F23B393D0BA}"/>
                </a:ext>
              </a:extLst>
            </p:cNvPr>
            <p:cNvGrpSpPr/>
            <p:nvPr/>
          </p:nvGrpSpPr>
          <p:grpSpPr>
            <a:xfrm>
              <a:off x="5081627" y="4218225"/>
              <a:ext cx="4151567" cy="178550"/>
              <a:chOff x="5527089" y="4218224"/>
              <a:chExt cx="3706425" cy="178550"/>
            </a:xfrm>
          </p:grpSpPr>
          <p:cxnSp>
            <p:nvCxnSpPr>
              <p:cNvPr id="851" name="Google Shape;1572;p72">
                <a:extLst>
                  <a:ext uri="{FF2B5EF4-FFF2-40B4-BE49-F238E27FC236}">
                    <a16:creationId xmlns:a16="http://schemas.microsoft.com/office/drawing/2014/main" id="{9256AFB3-8F25-DDFC-1030-DE1B689361B2}"/>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852" name="Google Shape;1573;p72">
                <a:extLst>
                  <a:ext uri="{FF2B5EF4-FFF2-40B4-BE49-F238E27FC236}">
                    <a16:creationId xmlns:a16="http://schemas.microsoft.com/office/drawing/2014/main" id="{C4A3A99D-F0D3-2173-3488-93F408D08820}"/>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766" name="Google Shape;1574;p72">
              <a:extLst>
                <a:ext uri="{FF2B5EF4-FFF2-40B4-BE49-F238E27FC236}">
                  <a16:creationId xmlns:a16="http://schemas.microsoft.com/office/drawing/2014/main" id="{64929FDA-AE2F-771D-1592-2691D851DD21}"/>
                </a:ext>
              </a:extLst>
            </p:cNvPr>
            <p:cNvGrpSpPr/>
            <p:nvPr/>
          </p:nvGrpSpPr>
          <p:grpSpPr>
            <a:xfrm>
              <a:off x="5066624" y="974390"/>
              <a:ext cx="3371383" cy="3226089"/>
              <a:chOff x="670375" y="892075"/>
              <a:chExt cx="1470550" cy="1407175"/>
            </a:xfrm>
          </p:grpSpPr>
          <p:sp>
            <p:nvSpPr>
              <p:cNvPr id="767" name="Google Shape;1575;p72">
                <a:extLst>
                  <a:ext uri="{FF2B5EF4-FFF2-40B4-BE49-F238E27FC236}">
                    <a16:creationId xmlns:a16="http://schemas.microsoft.com/office/drawing/2014/main" id="{3A1D3B75-3ED9-8A4A-551B-E08999C32C81}"/>
                  </a:ext>
                </a:extLst>
              </p:cNvPr>
              <p:cNvSpPr/>
              <p:nvPr/>
            </p:nvSpPr>
            <p:spPr>
              <a:xfrm>
                <a:off x="670375" y="892075"/>
                <a:ext cx="770600" cy="31350"/>
              </a:xfrm>
              <a:custGeom>
                <a:avLst/>
                <a:gdLst/>
                <a:ahLst/>
                <a:cxnLst/>
                <a:rect l="l" t="t" r="r" b="b"/>
                <a:pathLst>
                  <a:path w="30824" h="1254" extrusionOk="0">
                    <a:moveTo>
                      <a:pt x="30824" y="1253"/>
                    </a:moveTo>
                    <a:lnTo>
                      <a:pt x="0" y="1253"/>
                    </a:lnTo>
                    <a:lnTo>
                      <a:pt x="0" y="581"/>
                    </a:lnTo>
                    <a:cubicBezTo>
                      <a:pt x="0" y="260"/>
                      <a:pt x="260" y="1"/>
                      <a:pt x="566" y="1"/>
                    </a:cubicBezTo>
                    <a:lnTo>
                      <a:pt x="30243" y="1"/>
                    </a:lnTo>
                    <a:cubicBezTo>
                      <a:pt x="30564" y="1"/>
                      <a:pt x="30824" y="260"/>
                      <a:pt x="30824" y="5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576;p72">
                <a:extLst>
                  <a:ext uri="{FF2B5EF4-FFF2-40B4-BE49-F238E27FC236}">
                    <a16:creationId xmlns:a16="http://schemas.microsoft.com/office/drawing/2014/main" id="{B631A856-AB44-8460-AB95-AF2DD112B5F1}"/>
                  </a:ext>
                </a:extLst>
              </p:cNvPr>
              <p:cNvSpPr/>
              <p:nvPr/>
            </p:nvSpPr>
            <p:spPr>
              <a:xfrm>
                <a:off x="670375" y="923400"/>
                <a:ext cx="770600" cy="476575"/>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577;p72">
                <a:extLst>
                  <a:ext uri="{FF2B5EF4-FFF2-40B4-BE49-F238E27FC236}">
                    <a16:creationId xmlns:a16="http://schemas.microsoft.com/office/drawing/2014/main" id="{52D15320-D2B7-D661-7F7F-9958AB6DFE70}"/>
                  </a:ext>
                </a:extLst>
              </p:cNvPr>
              <p:cNvSpPr/>
              <p:nvPr/>
            </p:nvSpPr>
            <p:spPr>
              <a:xfrm>
                <a:off x="1397050" y="902400"/>
                <a:ext cx="10700" cy="11100"/>
              </a:xfrm>
              <a:custGeom>
                <a:avLst/>
                <a:gdLst/>
                <a:ahLst/>
                <a:cxnLst/>
                <a:rect l="l" t="t" r="r" b="b"/>
                <a:pathLst>
                  <a:path w="428" h="444" extrusionOk="0">
                    <a:moveTo>
                      <a:pt x="214" y="0"/>
                    </a:moveTo>
                    <a:cubicBezTo>
                      <a:pt x="92" y="0"/>
                      <a:pt x="0" y="107"/>
                      <a:pt x="0" y="214"/>
                    </a:cubicBezTo>
                    <a:cubicBezTo>
                      <a:pt x="0" y="336"/>
                      <a:pt x="92" y="443"/>
                      <a:pt x="214" y="443"/>
                    </a:cubicBezTo>
                    <a:cubicBezTo>
                      <a:pt x="336" y="443"/>
                      <a:pt x="428" y="336"/>
                      <a:pt x="428" y="214"/>
                    </a:cubicBezTo>
                    <a:cubicBezTo>
                      <a:pt x="428" y="107"/>
                      <a:pt x="33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578;p72">
                <a:extLst>
                  <a:ext uri="{FF2B5EF4-FFF2-40B4-BE49-F238E27FC236}">
                    <a16:creationId xmlns:a16="http://schemas.microsoft.com/office/drawing/2014/main" id="{3F85E089-3C7E-33D1-CEE3-59BECFC3D610}"/>
                  </a:ext>
                </a:extLst>
              </p:cNvPr>
              <p:cNvSpPr/>
              <p:nvPr/>
            </p:nvSpPr>
            <p:spPr>
              <a:xfrm>
                <a:off x="1363450"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51" y="443"/>
                      <a:pt x="443" y="336"/>
                      <a:pt x="443" y="214"/>
                    </a:cubicBezTo>
                    <a:cubicBezTo>
                      <a:pt x="443" y="107"/>
                      <a:pt x="35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579;p72">
                <a:extLst>
                  <a:ext uri="{FF2B5EF4-FFF2-40B4-BE49-F238E27FC236}">
                    <a16:creationId xmlns:a16="http://schemas.microsoft.com/office/drawing/2014/main" id="{5DD00A02-6ED3-B6F6-BA70-90AFBBA6912B}"/>
                  </a:ext>
                </a:extLst>
              </p:cNvPr>
              <p:cNvSpPr/>
              <p:nvPr/>
            </p:nvSpPr>
            <p:spPr>
              <a:xfrm>
                <a:off x="1330225"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36" y="443"/>
                      <a:pt x="443" y="336"/>
                      <a:pt x="443" y="214"/>
                    </a:cubicBezTo>
                    <a:cubicBezTo>
                      <a:pt x="443" y="107"/>
                      <a:pt x="336"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580;p72">
                <a:extLst>
                  <a:ext uri="{FF2B5EF4-FFF2-40B4-BE49-F238E27FC236}">
                    <a16:creationId xmlns:a16="http://schemas.microsoft.com/office/drawing/2014/main" id="{E70ACA7B-5C74-145C-8639-D4BFD5DD717A}"/>
                  </a:ext>
                </a:extLst>
              </p:cNvPr>
              <p:cNvSpPr/>
              <p:nvPr/>
            </p:nvSpPr>
            <p:spPr>
              <a:xfrm>
                <a:off x="740250" y="966925"/>
                <a:ext cx="410150" cy="15675"/>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581;p72">
                <a:extLst>
                  <a:ext uri="{FF2B5EF4-FFF2-40B4-BE49-F238E27FC236}">
                    <a16:creationId xmlns:a16="http://schemas.microsoft.com/office/drawing/2014/main" id="{8AA5FF50-79F3-EA7D-8E5D-77F51C013DAA}"/>
                  </a:ext>
                </a:extLst>
              </p:cNvPr>
              <p:cNvSpPr/>
              <p:nvPr/>
            </p:nvSpPr>
            <p:spPr>
              <a:xfrm>
                <a:off x="740250" y="1016575"/>
                <a:ext cx="410150" cy="15675"/>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582;p72">
                <a:extLst>
                  <a:ext uri="{FF2B5EF4-FFF2-40B4-BE49-F238E27FC236}">
                    <a16:creationId xmlns:a16="http://schemas.microsoft.com/office/drawing/2014/main" id="{F774A820-9E0F-7930-0423-9E7D1F852D38}"/>
                  </a:ext>
                </a:extLst>
              </p:cNvPr>
              <p:cNvSpPr/>
              <p:nvPr/>
            </p:nvSpPr>
            <p:spPr>
              <a:xfrm>
                <a:off x="740250" y="1065825"/>
                <a:ext cx="197075" cy="15675"/>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583;p72">
                <a:extLst>
                  <a:ext uri="{FF2B5EF4-FFF2-40B4-BE49-F238E27FC236}">
                    <a16:creationId xmlns:a16="http://schemas.microsoft.com/office/drawing/2014/main" id="{E9A18363-2CB2-32B2-85DE-444599E7311B}"/>
                  </a:ext>
                </a:extLst>
              </p:cNvPr>
              <p:cNvSpPr/>
              <p:nvPr/>
            </p:nvSpPr>
            <p:spPr>
              <a:xfrm>
                <a:off x="740250" y="1261725"/>
                <a:ext cx="410150" cy="15675"/>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584;p72">
                <a:extLst>
                  <a:ext uri="{FF2B5EF4-FFF2-40B4-BE49-F238E27FC236}">
                    <a16:creationId xmlns:a16="http://schemas.microsoft.com/office/drawing/2014/main" id="{2B81D4B7-66D9-6D5B-6AAB-4E449D33BE3F}"/>
                  </a:ext>
                </a:extLst>
              </p:cNvPr>
              <p:cNvSpPr/>
              <p:nvPr/>
            </p:nvSpPr>
            <p:spPr>
              <a:xfrm>
                <a:off x="740250" y="1311350"/>
                <a:ext cx="197075" cy="15700"/>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585;p72">
                <a:extLst>
                  <a:ext uri="{FF2B5EF4-FFF2-40B4-BE49-F238E27FC236}">
                    <a16:creationId xmlns:a16="http://schemas.microsoft.com/office/drawing/2014/main" id="{75AB3F63-D512-6F58-8C4C-25560394B9FD}"/>
                  </a:ext>
                </a:extLst>
              </p:cNvPr>
              <p:cNvSpPr/>
              <p:nvPr/>
            </p:nvSpPr>
            <p:spPr>
              <a:xfrm>
                <a:off x="1236275" y="1015425"/>
                <a:ext cx="132525" cy="132525"/>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586;p72">
                <a:extLst>
                  <a:ext uri="{FF2B5EF4-FFF2-40B4-BE49-F238E27FC236}">
                    <a16:creationId xmlns:a16="http://schemas.microsoft.com/office/drawing/2014/main" id="{BCDC5027-6FF7-50CF-A3D9-BA7DC9CD9E02}"/>
                  </a:ext>
                </a:extLst>
              </p:cNvPr>
              <p:cNvSpPr/>
              <p:nvPr/>
            </p:nvSpPr>
            <p:spPr>
              <a:xfrm>
                <a:off x="1267975" y="1095225"/>
                <a:ext cx="69525" cy="20650"/>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587;p72">
                <a:extLst>
                  <a:ext uri="{FF2B5EF4-FFF2-40B4-BE49-F238E27FC236}">
                    <a16:creationId xmlns:a16="http://schemas.microsoft.com/office/drawing/2014/main" id="{207F22F0-95EE-4AB8-D6DB-6495B616DD4B}"/>
                  </a:ext>
                </a:extLst>
              </p:cNvPr>
              <p:cNvSpPr/>
              <p:nvPr/>
            </p:nvSpPr>
            <p:spPr>
              <a:xfrm>
                <a:off x="1272175" y="1064675"/>
                <a:ext cx="13400" cy="13400"/>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588;p72">
                <a:extLst>
                  <a:ext uri="{FF2B5EF4-FFF2-40B4-BE49-F238E27FC236}">
                    <a16:creationId xmlns:a16="http://schemas.microsoft.com/office/drawing/2014/main" id="{E9294B90-84D5-DE70-0AF7-4DAEAC77AA00}"/>
                  </a:ext>
                </a:extLst>
              </p:cNvPr>
              <p:cNvSpPr/>
              <p:nvPr/>
            </p:nvSpPr>
            <p:spPr>
              <a:xfrm>
                <a:off x="1319900" y="1064675"/>
                <a:ext cx="13025" cy="13400"/>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589;p72">
                <a:extLst>
                  <a:ext uri="{FF2B5EF4-FFF2-40B4-BE49-F238E27FC236}">
                    <a16:creationId xmlns:a16="http://schemas.microsoft.com/office/drawing/2014/main" id="{EC757055-147F-8C52-06FC-04C664D394C3}"/>
                  </a:ext>
                </a:extLst>
              </p:cNvPr>
              <p:cNvSpPr/>
              <p:nvPr/>
            </p:nvSpPr>
            <p:spPr>
              <a:xfrm>
                <a:off x="739500" y="1144500"/>
                <a:ext cx="43925" cy="77525"/>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590;p72">
                <a:extLst>
                  <a:ext uri="{FF2B5EF4-FFF2-40B4-BE49-F238E27FC236}">
                    <a16:creationId xmlns:a16="http://schemas.microsoft.com/office/drawing/2014/main" id="{E6D1E6CD-8012-F2CF-DEE6-BBA731C1A896}"/>
                  </a:ext>
                </a:extLst>
              </p:cNvPr>
              <p:cNvSpPr/>
              <p:nvPr/>
            </p:nvSpPr>
            <p:spPr>
              <a:xfrm>
                <a:off x="861675" y="1144500"/>
                <a:ext cx="43175" cy="77525"/>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591;p72">
                <a:extLst>
                  <a:ext uri="{FF2B5EF4-FFF2-40B4-BE49-F238E27FC236}">
                    <a16:creationId xmlns:a16="http://schemas.microsoft.com/office/drawing/2014/main" id="{96EB0587-12AF-8224-7130-8BAAB347AF82}"/>
                  </a:ext>
                </a:extLst>
              </p:cNvPr>
              <p:cNvSpPr/>
              <p:nvPr/>
            </p:nvSpPr>
            <p:spPr>
              <a:xfrm>
                <a:off x="800575" y="1139525"/>
                <a:ext cx="43575" cy="90900"/>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592;p72">
                <a:extLst>
                  <a:ext uri="{FF2B5EF4-FFF2-40B4-BE49-F238E27FC236}">
                    <a16:creationId xmlns:a16="http://schemas.microsoft.com/office/drawing/2014/main" id="{36C1529F-FAED-8814-1DD6-3A6AEE3217C0}"/>
                  </a:ext>
                </a:extLst>
              </p:cNvPr>
              <p:cNvSpPr/>
              <p:nvPr/>
            </p:nvSpPr>
            <p:spPr>
              <a:xfrm>
                <a:off x="1181675" y="960425"/>
                <a:ext cx="242125" cy="242125"/>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593;p72">
                <a:extLst>
                  <a:ext uri="{FF2B5EF4-FFF2-40B4-BE49-F238E27FC236}">
                    <a16:creationId xmlns:a16="http://schemas.microsoft.com/office/drawing/2014/main" id="{3D3CBE28-07DA-A61E-339F-A0EE5C44DACA}"/>
                  </a:ext>
                </a:extLst>
              </p:cNvPr>
              <p:cNvSpPr/>
              <p:nvPr/>
            </p:nvSpPr>
            <p:spPr>
              <a:xfrm>
                <a:off x="1013650" y="1101350"/>
                <a:ext cx="93200" cy="93175"/>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594;p72">
                <a:extLst>
                  <a:ext uri="{FF2B5EF4-FFF2-40B4-BE49-F238E27FC236}">
                    <a16:creationId xmlns:a16="http://schemas.microsoft.com/office/drawing/2014/main" id="{0EA39403-F4E8-B06F-451E-5BCF58957276}"/>
                  </a:ext>
                </a:extLst>
              </p:cNvPr>
              <p:cNvSpPr/>
              <p:nvPr/>
            </p:nvSpPr>
            <p:spPr>
              <a:xfrm>
                <a:off x="1815550" y="2198400"/>
                <a:ext cx="165375" cy="89375"/>
              </a:xfrm>
              <a:custGeom>
                <a:avLst/>
                <a:gdLst/>
                <a:ahLst/>
                <a:cxnLst/>
                <a:rect l="l" t="t" r="r" b="b"/>
                <a:pathLst>
                  <a:path w="6615" h="3575" extrusionOk="0">
                    <a:moveTo>
                      <a:pt x="1" y="3575"/>
                    </a:moveTo>
                    <a:lnTo>
                      <a:pt x="4736" y="3300"/>
                    </a:lnTo>
                    <a:cubicBezTo>
                      <a:pt x="4736" y="3300"/>
                      <a:pt x="6615" y="3285"/>
                      <a:pt x="4980" y="2322"/>
                    </a:cubicBezTo>
                    <a:cubicBezTo>
                      <a:pt x="4690" y="2139"/>
                      <a:pt x="4430" y="1956"/>
                      <a:pt x="4201" y="1757"/>
                    </a:cubicBezTo>
                    <a:cubicBezTo>
                      <a:pt x="3453" y="1116"/>
                      <a:pt x="3025" y="383"/>
                      <a:pt x="2827" y="1"/>
                    </a:cubicBezTo>
                    <a:lnTo>
                      <a:pt x="1895" y="245"/>
                    </a:lnTo>
                    <a:lnTo>
                      <a:pt x="276" y="673"/>
                    </a:lnTo>
                    <a:cubicBezTo>
                      <a:pt x="260" y="673"/>
                      <a:pt x="245" y="688"/>
                      <a:pt x="230" y="688"/>
                    </a:cubicBezTo>
                    <a:cubicBezTo>
                      <a:pt x="123" y="1650"/>
                      <a:pt x="1" y="3575"/>
                      <a:pt x="1"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595;p72">
                <a:extLst>
                  <a:ext uri="{FF2B5EF4-FFF2-40B4-BE49-F238E27FC236}">
                    <a16:creationId xmlns:a16="http://schemas.microsoft.com/office/drawing/2014/main" id="{23EB5D8B-AB58-B459-E024-AA9ADDD5AC9C}"/>
                  </a:ext>
                </a:extLst>
              </p:cNvPr>
              <p:cNvSpPr/>
              <p:nvPr/>
            </p:nvSpPr>
            <p:spPr>
              <a:xfrm>
                <a:off x="1813275" y="2255800"/>
                <a:ext cx="160025" cy="43450"/>
              </a:xfrm>
              <a:custGeom>
                <a:avLst/>
                <a:gdLst/>
                <a:ahLst/>
                <a:cxnLst/>
                <a:rect l="l" t="t" r="r" b="b"/>
                <a:pathLst>
                  <a:path w="6401" h="1738" extrusionOk="0">
                    <a:moveTo>
                      <a:pt x="4878" y="0"/>
                    </a:moveTo>
                    <a:cubicBezTo>
                      <a:pt x="3819" y="0"/>
                      <a:pt x="3696" y="1065"/>
                      <a:pt x="3696" y="1065"/>
                    </a:cubicBezTo>
                    <a:lnTo>
                      <a:pt x="92" y="867"/>
                    </a:lnTo>
                    <a:lnTo>
                      <a:pt x="0" y="1737"/>
                    </a:lnTo>
                    <a:lnTo>
                      <a:pt x="6400" y="1737"/>
                    </a:lnTo>
                    <a:cubicBezTo>
                      <a:pt x="6400" y="1737"/>
                      <a:pt x="6293" y="164"/>
                      <a:pt x="5071" y="11"/>
                    </a:cubicBezTo>
                    <a:cubicBezTo>
                      <a:pt x="5004" y="4"/>
                      <a:pt x="4939" y="0"/>
                      <a:pt x="4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596;p72">
                <a:extLst>
                  <a:ext uri="{FF2B5EF4-FFF2-40B4-BE49-F238E27FC236}">
                    <a16:creationId xmlns:a16="http://schemas.microsoft.com/office/drawing/2014/main" id="{DD5BEF17-59F2-1D81-9FE5-412D857246F2}"/>
                  </a:ext>
                </a:extLst>
              </p:cNvPr>
              <p:cNvSpPr/>
              <p:nvPr/>
            </p:nvSpPr>
            <p:spPr>
              <a:xfrm>
                <a:off x="1862900" y="2198400"/>
                <a:ext cx="57700" cy="52350"/>
              </a:xfrm>
              <a:custGeom>
                <a:avLst/>
                <a:gdLst/>
                <a:ahLst/>
                <a:cxnLst/>
                <a:rect l="l" t="t" r="r" b="b"/>
                <a:pathLst>
                  <a:path w="2308" h="2094" extrusionOk="0">
                    <a:moveTo>
                      <a:pt x="933" y="1"/>
                    </a:moveTo>
                    <a:lnTo>
                      <a:pt x="1" y="245"/>
                    </a:lnTo>
                    <a:cubicBezTo>
                      <a:pt x="154" y="719"/>
                      <a:pt x="551" y="1788"/>
                      <a:pt x="1314" y="2093"/>
                    </a:cubicBezTo>
                    <a:cubicBezTo>
                      <a:pt x="1696" y="1803"/>
                      <a:pt x="2063" y="1757"/>
                      <a:pt x="2307" y="1757"/>
                    </a:cubicBezTo>
                    <a:cubicBezTo>
                      <a:pt x="1559" y="1116"/>
                      <a:pt x="1131" y="383"/>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597;p72">
                <a:extLst>
                  <a:ext uri="{FF2B5EF4-FFF2-40B4-BE49-F238E27FC236}">
                    <a16:creationId xmlns:a16="http://schemas.microsoft.com/office/drawing/2014/main" id="{AEFA617D-26B4-FD29-BB4D-9E65A3BE6A8C}"/>
                  </a:ext>
                </a:extLst>
              </p:cNvPr>
              <p:cNvSpPr/>
              <p:nvPr/>
            </p:nvSpPr>
            <p:spPr>
              <a:xfrm>
                <a:off x="1599050" y="1697025"/>
                <a:ext cx="291000" cy="506375"/>
              </a:xfrm>
              <a:custGeom>
                <a:avLst/>
                <a:gdLst/>
                <a:ahLst/>
                <a:cxnLst/>
                <a:rect l="l" t="t" r="r" b="b"/>
                <a:pathLst>
                  <a:path w="11640" h="20255" extrusionOk="0">
                    <a:moveTo>
                      <a:pt x="11639" y="19704"/>
                    </a:moveTo>
                    <a:lnTo>
                      <a:pt x="8477" y="20041"/>
                    </a:lnTo>
                    <a:cubicBezTo>
                      <a:pt x="8477" y="20041"/>
                      <a:pt x="7225" y="10112"/>
                      <a:pt x="6110" y="6019"/>
                    </a:cubicBezTo>
                    <a:cubicBezTo>
                      <a:pt x="5743" y="6859"/>
                      <a:pt x="5026" y="9914"/>
                      <a:pt x="4338" y="12969"/>
                    </a:cubicBezTo>
                    <a:cubicBezTo>
                      <a:pt x="3544" y="16512"/>
                      <a:pt x="2826" y="20056"/>
                      <a:pt x="2826" y="20056"/>
                    </a:cubicBezTo>
                    <a:cubicBezTo>
                      <a:pt x="2826" y="20056"/>
                      <a:pt x="1008" y="20254"/>
                      <a:pt x="0" y="19445"/>
                    </a:cubicBezTo>
                    <a:cubicBezTo>
                      <a:pt x="306" y="13778"/>
                      <a:pt x="2505" y="2475"/>
                      <a:pt x="2780" y="826"/>
                    </a:cubicBezTo>
                    <a:cubicBezTo>
                      <a:pt x="2780" y="841"/>
                      <a:pt x="2795" y="841"/>
                      <a:pt x="2795" y="856"/>
                    </a:cubicBezTo>
                    <a:cubicBezTo>
                      <a:pt x="2811" y="933"/>
                      <a:pt x="2841" y="994"/>
                      <a:pt x="2872" y="1055"/>
                    </a:cubicBezTo>
                    <a:cubicBezTo>
                      <a:pt x="2887" y="1070"/>
                      <a:pt x="2902" y="1101"/>
                      <a:pt x="2918" y="1131"/>
                    </a:cubicBezTo>
                    <a:lnTo>
                      <a:pt x="2933" y="1131"/>
                    </a:lnTo>
                    <a:cubicBezTo>
                      <a:pt x="3193" y="1421"/>
                      <a:pt x="3972" y="1727"/>
                      <a:pt x="5071" y="1773"/>
                    </a:cubicBezTo>
                    <a:cubicBezTo>
                      <a:pt x="6263" y="1803"/>
                      <a:pt x="7805" y="1513"/>
                      <a:pt x="9455" y="520"/>
                    </a:cubicBezTo>
                    <a:cubicBezTo>
                      <a:pt x="9486" y="444"/>
                      <a:pt x="9486" y="260"/>
                      <a:pt x="9470" y="1"/>
                    </a:cubicBezTo>
                    <a:cubicBezTo>
                      <a:pt x="9531" y="47"/>
                      <a:pt x="9638" y="719"/>
                      <a:pt x="9761" y="1773"/>
                    </a:cubicBezTo>
                    <a:cubicBezTo>
                      <a:pt x="10387" y="6615"/>
                      <a:pt x="11639" y="19704"/>
                      <a:pt x="11639" y="197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598;p72">
                <a:extLst>
                  <a:ext uri="{FF2B5EF4-FFF2-40B4-BE49-F238E27FC236}">
                    <a16:creationId xmlns:a16="http://schemas.microsoft.com/office/drawing/2014/main" id="{6F57CB09-3ACD-7B37-81A7-FFED5BCC9F9C}"/>
                  </a:ext>
                </a:extLst>
              </p:cNvPr>
              <p:cNvSpPr/>
              <p:nvPr/>
            </p:nvSpPr>
            <p:spPr>
              <a:xfrm>
                <a:off x="1610500" y="1480900"/>
                <a:ext cx="57300" cy="121075"/>
              </a:xfrm>
              <a:custGeom>
                <a:avLst/>
                <a:gdLst/>
                <a:ahLst/>
                <a:cxnLst/>
                <a:rect l="l" t="t" r="r" b="b"/>
                <a:pathLst>
                  <a:path w="2292" h="4843" extrusionOk="0">
                    <a:moveTo>
                      <a:pt x="2292" y="3682"/>
                    </a:moveTo>
                    <a:lnTo>
                      <a:pt x="2063" y="4552"/>
                    </a:lnTo>
                    <a:lnTo>
                      <a:pt x="2047" y="4613"/>
                    </a:lnTo>
                    <a:lnTo>
                      <a:pt x="2001" y="4812"/>
                    </a:lnTo>
                    <a:lnTo>
                      <a:pt x="2001" y="4812"/>
                    </a:lnTo>
                    <a:cubicBezTo>
                      <a:pt x="2001" y="4812"/>
                      <a:pt x="1589" y="4843"/>
                      <a:pt x="1054" y="4674"/>
                    </a:cubicBezTo>
                    <a:cubicBezTo>
                      <a:pt x="795" y="4583"/>
                      <a:pt x="505" y="4461"/>
                      <a:pt x="214" y="4262"/>
                    </a:cubicBezTo>
                    <a:cubicBezTo>
                      <a:pt x="138" y="4201"/>
                      <a:pt x="62" y="4155"/>
                      <a:pt x="1" y="4094"/>
                    </a:cubicBezTo>
                    <a:cubicBezTo>
                      <a:pt x="92" y="2933"/>
                      <a:pt x="474" y="871"/>
                      <a:pt x="596" y="214"/>
                    </a:cubicBezTo>
                    <a:cubicBezTo>
                      <a:pt x="627" y="77"/>
                      <a:pt x="642"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599;p72">
                <a:extLst>
                  <a:ext uri="{FF2B5EF4-FFF2-40B4-BE49-F238E27FC236}">
                    <a16:creationId xmlns:a16="http://schemas.microsoft.com/office/drawing/2014/main" id="{7904D22B-E3FC-890F-356A-B90F3B1E761E}"/>
                  </a:ext>
                </a:extLst>
              </p:cNvPr>
              <p:cNvSpPr/>
              <p:nvPr/>
            </p:nvSpPr>
            <p:spPr>
              <a:xfrm>
                <a:off x="1571550" y="1587450"/>
                <a:ext cx="98175" cy="132900"/>
              </a:xfrm>
              <a:custGeom>
                <a:avLst/>
                <a:gdLst/>
                <a:ahLst/>
                <a:cxnLst/>
                <a:rect l="l" t="t" r="r" b="b"/>
                <a:pathLst>
                  <a:path w="3927" h="5316" extrusionOk="0">
                    <a:moveTo>
                      <a:pt x="3926" y="443"/>
                    </a:moveTo>
                    <a:cubicBezTo>
                      <a:pt x="3926" y="443"/>
                      <a:pt x="3682" y="1482"/>
                      <a:pt x="3376" y="2444"/>
                    </a:cubicBezTo>
                    <a:cubicBezTo>
                      <a:pt x="3162" y="3131"/>
                      <a:pt x="2918" y="3773"/>
                      <a:pt x="2704" y="3987"/>
                    </a:cubicBezTo>
                    <a:cubicBezTo>
                      <a:pt x="2169" y="4491"/>
                      <a:pt x="795" y="5316"/>
                      <a:pt x="795" y="5316"/>
                    </a:cubicBezTo>
                    <a:lnTo>
                      <a:pt x="1" y="3681"/>
                    </a:lnTo>
                    <a:lnTo>
                      <a:pt x="1177" y="2643"/>
                    </a:lnTo>
                    <a:lnTo>
                      <a:pt x="1635" y="581"/>
                    </a:lnTo>
                    <a:lnTo>
                      <a:pt x="1772" y="0"/>
                    </a:lnTo>
                    <a:cubicBezTo>
                      <a:pt x="2658" y="626"/>
                      <a:pt x="3559" y="550"/>
                      <a:pt x="3559" y="550"/>
                    </a:cubicBezTo>
                    <a:lnTo>
                      <a:pt x="3605" y="351"/>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600;p72">
                <a:extLst>
                  <a:ext uri="{FF2B5EF4-FFF2-40B4-BE49-F238E27FC236}">
                    <a16:creationId xmlns:a16="http://schemas.microsoft.com/office/drawing/2014/main" id="{FB1C0078-DA49-3F43-6D23-A093D489EE12}"/>
                  </a:ext>
                </a:extLst>
              </p:cNvPr>
              <p:cNvSpPr/>
              <p:nvPr/>
            </p:nvSpPr>
            <p:spPr>
              <a:xfrm>
                <a:off x="1625000" y="1424775"/>
                <a:ext cx="211200" cy="317350"/>
              </a:xfrm>
              <a:custGeom>
                <a:avLst/>
                <a:gdLst/>
                <a:ahLst/>
                <a:cxnLst/>
                <a:rect l="l" t="t" r="r" b="b"/>
                <a:pathLst>
                  <a:path w="8448" h="12694" extrusionOk="0">
                    <a:moveTo>
                      <a:pt x="8417" y="11410"/>
                    </a:moveTo>
                    <a:cubicBezTo>
                      <a:pt x="6767" y="12403"/>
                      <a:pt x="5225" y="12693"/>
                      <a:pt x="4033" y="12663"/>
                    </a:cubicBezTo>
                    <a:cubicBezTo>
                      <a:pt x="2934" y="12617"/>
                      <a:pt x="2139" y="12296"/>
                      <a:pt x="1880" y="12021"/>
                    </a:cubicBezTo>
                    <a:cubicBezTo>
                      <a:pt x="1864" y="11991"/>
                      <a:pt x="1834" y="11960"/>
                      <a:pt x="1834" y="11929"/>
                    </a:cubicBezTo>
                    <a:cubicBezTo>
                      <a:pt x="1803" y="11884"/>
                      <a:pt x="1773" y="11823"/>
                      <a:pt x="1757" y="11746"/>
                    </a:cubicBezTo>
                    <a:cubicBezTo>
                      <a:pt x="1757" y="11731"/>
                      <a:pt x="1742" y="11716"/>
                      <a:pt x="1742" y="11716"/>
                    </a:cubicBezTo>
                    <a:cubicBezTo>
                      <a:pt x="1666" y="11349"/>
                      <a:pt x="1651" y="10723"/>
                      <a:pt x="1651" y="10081"/>
                    </a:cubicBezTo>
                    <a:cubicBezTo>
                      <a:pt x="1651" y="9990"/>
                      <a:pt x="1651" y="9883"/>
                      <a:pt x="1651" y="9776"/>
                    </a:cubicBezTo>
                    <a:cubicBezTo>
                      <a:pt x="1651" y="9516"/>
                      <a:pt x="1666" y="9241"/>
                      <a:pt x="1666" y="8982"/>
                    </a:cubicBezTo>
                    <a:lnTo>
                      <a:pt x="1666" y="8982"/>
                    </a:lnTo>
                    <a:cubicBezTo>
                      <a:pt x="1666" y="8645"/>
                      <a:pt x="1666" y="8340"/>
                      <a:pt x="1651" y="8096"/>
                    </a:cubicBezTo>
                    <a:cubicBezTo>
                      <a:pt x="1651" y="7973"/>
                      <a:pt x="1635" y="7882"/>
                      <a:pt x="1620" y="7805"/>
                    </a:cubicBezTo>
                    <a:cubicBezTo>
                      <a:pt x="1620" y="7775"/>
                      <a:pt x="1620" y="7744"/>
                      <a:pt x="1605" y="7714"/>
                    </a:cubicBezTo>
                    <a:cubicBezTo>
                      <a:pt x="1605" y="7698"/>
                      <a:pt x="1605" y="7698"/>
                      <a:pt x="1605" y="7683"/>
                    </a:cubicBezTo>
                    <a:cubicBezTo>
                      <a:pt x="1574" y="7546"/>
                      <a:pt x="1498" y="7317"/>
                      <a:pt x="1421" y="7057"/>
                    </a:cubicBezTo>
                    <a:lnTo>
                      <a:pt x="1421" y="7057"/>
                    </a:lnTo>
                    <a:cubicBezTo>
                      <a:pt x="1345" y="6813"/>
                      <a:pt x="1253" y="6522"/>
                      <a:pt x="1147" y="6217"/>
                    </a:cubicBezTo>
                    <a:cubicBezTo>
                      <a:pt x="1116" y="6125"/>
                      <a:pt x="1085" y="6034"/>
                      <a:pt x="1055" y="5942"/>
                    </a:cubicBezTo>
                    <a:cubicBezTo>
                      <a:pt x="963" y="5667"/>
                      <a:pt x="856" y="5362"/>
                      <a:pt x="765" y="5071"/>
                    </a:cubicBezTo>
                    <a:cubicBezTo>
                      <a:pt x="688" y="4827"/>
                      <a:pt x="612" y="4598"/>
                      <a:pt x="536" y="4369"/>
                    </a:cubicBezTo>
                    <a:cubicBezTo>
                      <a:pt x="505" y="4277"/>
                      <a:pt x="474" y="4185"/>
                      <a:pt x="444" y="4094"/>
                    </a:cubicBezTo>
                    <a:cubicBezTo>
                      <a:pt x="261" y="3468"/>
                      <a:pt x="93" y="2902"/>
                      <a:pt x="31" y="2505"/>
                    </a:cubicBezTo>
                    <a:cubicBezTo>
                      <a:pt x="16" y="2490"/>
                      <a:pt x="16" y="2475"/>
                      <a:pt x="16" y="2459"/>
                    </a:cubicBezTo>
                    <a:cubicBezTo>
                      <a:pt x="1" y="2414"/>
                      <a:pt x="1" y="2368"/>
                      <a:pt x="1" y="2337"/>
                    </a:cubicBezTo>
                    <a:cubicBezTo>
                      <a:pt x="16" y="2307"/>
                      <a:pt x="31" y="2276"/>
                      <a:pt x="62" y="2246"/>
                    </a:cubicBezTo>
                    <a:cubicBezTo>
                      <a:pt x="62" y="2230"/>
                      <a:pt x="77" y="2215"/>
                      <a:pt x="93" y="2185"/>
                    </a:cubicBezTo>
                    <a:cubicBezTo>
                      <a:pt x="444" y="1680"/>
                      <a:pt x="933" y="1238"/>
                      <a:pt x="1360" y="886"/>
                    </a:cubicBezTo>
                    <a:cubicBezTo>
                      <a:pt x="1483" y="795"/>
                      <a:pt x="1605" y="703"/>
                      <a:pt x="1712" y="627"/>
                    </a:cubicBezTo>
                    <a:cubicBezTo>
                      <a:pt x="1803" y="550"/>
                      <a:pt x="1880" y="489"/>
                      <a:pt x="1971" y="443"/>
                    </a:cubicBezTo>
                    <a:lnTo>
                      <a:pt x="1971" y="443"/>
                    </a:lnTo>
                    <a:lnTo>
                      <a:pt x="2475" y="138"/>
                    </a:lnTo>
                    <a:cubicBezTo>
                      <a:pt x="3056" y="46"/>
                      <a:pt x="3590" y="16"/>
                      <a:pt x="4079" y="16"/>
                    </a:cubicBezTo>
                    <a:cubicBezTo>
                      <a:pt x="4736" y="0"/>
                      <a:pt x="5286" y="61"/>
                      <a:pt x="5714" y="138"/>
                    </a:cubicBezTo>
                    <a:cubicBezTo>
                      <a:pt x="6248" y="229"/>
                      <a:pt x="6554" y="336"/>
                      <a:pt x="6554" y="336"/>
                    </a:cubicBezTo>
                    <a:lnTo>
                      <a:pt x="6569" y="657"/>
                    </a:lnTo>
                    <a:lnTo>
                      <a:pt x="6599" y="947"/>
                    </a:lnTo>
                    <a:lnTo>
                      <a:pt x="6737" y="2612"/>
                    </a:lnTo>
                    <a:lnTo>
                      <a:pt x="6752" y="2902"/>
                    </a:lnTo>
                    <a:lnTo>
                      <a:pt x="6767" y="3040"/>
                    </a:lnTo>
                    <a:cubicBezTo>
                      <a:pt x="6767" y="3040"/>
                      <a:pt x="6767" y="3040"/>
                      <a:pt x="6767" y="3040"/>
                    </a:cubicBezTo>
                    <a:cubicBezTo>
                      <a:pt x="6783" y="3101"/>
                      <a:pt x="6920" y="3681"/>
                      <a:pt x="7134" y="4506"/>
                    </a:cubicBezTo>
                    <a:cubicBezTo>
                      <a:pt x="7149" y="4598"/>
                      <a:pt x="7180" y="4689"/>
                      <a:pt x="7195" y="4796"/>
                    </a:cubicBezTo>
                    <a:cubicBezTo>
                      <a:pt x="7317" y="5270"/>
                      <a:pt x="7439" y="5820"/>
                      <a:pt x="7577" y="6400"/>
                    </a:cubicBezTo>
                    <a:lnTo>
                      <a:pt x="7638" y="6675"/>
                    </a:lnTo>
                    <a:cubicBezTo>
                      <a:pt x="7760" y="7210"/>
                      <a:pt x="7882" y="7760"/>
                      <a:pt x="7989" y="8294"/>
                    </a:cubicBezTo>
                    <a:cubicBezTo>
                      <a:pt x="8005" y="8386"/>
                      <a:pt x="8020" y="8477"/>
                      <a:pt x="8050" y="8569"/>
                    </a:cubicBezTo>
                    <a:cubicBezTo>
                      <a:pt x="8173" y="9165"/>
                      <a:pt x="8264" y="9730"/>
                      <a:pt x="8341" y="10203"/>
                    </a:cubicBezTo>
                    <a:cubicBezTo>
                      <a:pt x="8356" y="10295"/>
                      <a:pt x="8371" y="10387"/>
                      <a:pt x="8386" y="10478"/>
                    </a:cubicBezTo>
                    <a:cubicBezTo>
                      <a:pt x="8402" y="10631"/>
                      <a:pt x="8417" y="10769"/>
                      <a:pt x="8432" y="10876"/>
                    </a:cubicBezTo>
                    <a:cubicBezTo>
                      <a:pt x="8448" y="11150"/>
                      <a:pt x="8448" y="11334"/>
                      <a:pt x="8417" y="114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601;p72">
                <a:extLst>
                  <a:ext uri="{FF2B5EF4-FFF2-40B4-BE49-F238E27FC236}">
                    <a16:creationId xmlns:a16="http://schemas.microsoft.com/office/drawing/2014/main" id="{F0E40360-83CF-8559-F8A6-F0B638AF30C5}"/>
                  </a:ext>
                </a:extLst>
              </p:cNvPr>
              <p:cNvSpPr/>
              <p:nvPr/>
            </p:nvSpPr>
            <p:spPr>
              <a:xfrm>
                <a:off x="1625000" y="1441575"/>
                <a:ext cx="165000" cy="45850"/>
              </a:xfrm>
              <a:custGeom>
                <a:avLst/>
                <a:gdLst/>
                <a:ahLst/>
                <a:cxnLst/>
                <a:rect l="l" t="t" r="r" b="b"/>
                <a:pathLst>
                  <a:path w="6600" h="1834" extrusionOk="0">
                    <a:moveTo>
                      <a:pt x="6584" y="0"/>
                    </a:moveTo>
                    <a:lnTo>
                      <a:pt x="93" y="1528"/>
                    </a:lnTo>
                    <a:cubicBezTo>
                      <a:pt x="77" y="1543"/>
                      <a:pt x="77" y="1558"/>
                      <a:pt x="62" y="1574"/>
                    </a:cubicBezTo>
                    <a:cubicBezTo>
                      <a:pt x="31" y="1604"/>
                      <a:pt x="16" y="1635"/>
                      <a:pt x="1" y="1665"/>
                    </a:cubicBezTo>
                    <a:cubicBezTo>
                      <a:pt x="1" y="1711"/>
                      <a:pt x="16" y="1742"/>
                      <a:pt x="16" y="1787"/>
                    </a:cubicBezTo>
                    <a:cubicBezTo>
                      <a:pt x="16" y="1803"/>
                      <a:pt x="31" y="1818"/>
                      <a:pt x="31" y="1833"/>
                    </a:cubicBezTo>
                    <a:lnTo>
                      <a:pt x="6599" y="291"/>
                    </a:lnTo>
                    <a:lnTo>
                      <a:pt x="6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602;p72">
                <a:extLst>
                  <a:ext uri="{FF2B5EF4-FFF2-40B4-BE49-F238E27FC236}">
                    <a16:creationId xmlns:a16="http://schemas.microsoft.com/office/drawing/2014/main" id="{68A9C02E-E366-156D-1D45-A29969F71A56}"/>
                  </a:ext>
                </a:extLst>
              </p:cNvPr>
              <p:cNvSpPr/>
              <p:nvPr/>
            </p:nvSpPr>
            <p:spPr>
              <a:xfrm>
                <a:off x="1636475" y="1490075"/>
                <a:ext cx="157725" cy="43925"/>
              </a:xfrm>
              <a:custGeom>
                <a:avLst/>
                <a:gdLst/>
                <a:ahLst/>
                <a:cxnLst/>
                <a:rect l="l" t="t" r="r" b="b"/>
                <a:pathLst>
                  <a:path w="6309" h="1757" extrusionOk="0">
                    <a:moveTo>
                      <a:pt x="6278" y="0"/>
                    </a:moveTo>
                    <a:lnTo>
                      <a:pt x="0" y="1482"/>
                    </a:lnTo>
                    <a:cubicBezTo>
                      <a:pt x="15" y="1573"/>
                      <a:pt x="46" y="1665"/>
                      <a:pt x="77" y="1757"/>
                    </a:cubicBezTo>
                    <a:lnTo>
                      <a:pt x="6308" y="290"/>
                    </a:lnTo>
                    <a:lnTo>
                      <a:pt x="6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603;p72">
                <a:extLst>
                  <a:ext uri="{FF2B5EF4-FFF2-40B4-BE49-F238E27FC236}">
                    <a16:creationId xmlns:a16="http://schemas.microsoft.com/office/drawing/2014/main" id="{CA4849D9-C16A-63B7-CB12-8CA21030147B}"/>
                  </a:ext>
                </a:extLst>
              </p:cNvPr>
              <p:cNvSpPr/>
              <p:nvPr/>
            </p:nvSpPr>
            <p:spPr>
              <a:xfrm>
                <a:off x="1651350" y="1537425"/>
                <a:ext cx="153550" cy="42775"/>
              </a:xfrm>
              <a:custGeom>
                <a:avLst/>
                <a:gdLst/>
                <a:ahLst/>
                <a:cxnLst/>
                <a:rect l="l" t="t" r="r" b="b"/>
                <a:pathLst>
                  <a:path w="6142" h="1711" extrusionOk="0">
                    <a:moveTo>
                      <a:pt x="6080" y="0"/>
                    </a:moveTo>
                    <a:lnTo>
                      <a:pt x="1" y="1436"/>
                    </a:lnTo>
                    <a:cubicBezTo>
                      <a:pt x="31" y="1528"/>
                      <a:pt x="62" y="1635"/>
                      <a:pt x="93" y="1711"/>
                    </a:cubicBezTo>
                    <a:lnTo>
                      <a:pt x="6141" y="290"/>
                    </a:lnTo>
                    <a:cubicBezTo>
                      <a:pt x="6126" y="199"/>
                      <a:pt x="6095" y="92"/>
                      <a:pt x="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604;p72">
                <a:extLst>
                  <a:ext uri="{FF2B5EF4-FFF2-40B4-BE49-F238E27FC236}">
                    <a16:creationId xmlns:a16="http://schemas.microsoft.com/office/drawing/2014/main" id="{99985274-7A8E-D248-5760-3CC8F01FFE20}"/>
                  </a:ext>
                </a:extLst>
              </p:cNvPr>
              <p:cNvSpPr/>
              <p:nvPr/>
            </p:nvSpPr>
            <p:spPr>
              <a:xfrm>
                <a:off x="1665500" y="1584775"/>
                <a:ext cx="150475" cy="42400"/>
              </a:xfrm>
              <a:custGeom>
                <a:avLst/>
                <a:gdLst/>
                <a:ahLst/>
                <a:cxnLst/>
                <a:rect l="l" t="t" r="r" b="b"/>
                <a:pathLst>
                  <a:path w="6019" h="1696" extrusionOk="0">
                    <a:moveTo>
                      <a:pt x="5957" y="0"/>
                    </a:moveTo>
                    <a:lnTo>
                      <a:pt x="0" y="1405"/>
                    </a:lnTo>
                    <a:cubicBezTo>
                      <a:pt x="15" y="1482"/>
                      <a:pt x="31" y="1573"/>
                      <a:pt x="31" y="1696"/>
                    </a:cubicBezTo>
                    <a:lnTo>
                      <a:pt x="6018" y="275"/>
                    </a:lnTo>
                    <a:cubicBezTo>
                      <a:pt x="6003" y="183"/>
                      <a:pt x="5972" y="92"/>
                      <a:pt x="5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605;p72">
                <a:extLst>
                  <a:ext uri="{FF2B5EF4-FFF2-40B4-BE49-F238E27FC236}">
                    <a16:creationId xmlns:a16="http://schemas.microsoft.com/office/drawing/2014/main" id="{EF6F6C49-69EE-4AAB-FF1C-EA1E467FC5DA}"/>
                  </a:ext>
                </a:extLst>
              </p:cNvPr>
              <p:cNvSpPr/>
              <p:nvPr/>
            </p:nvSpPr>
            <p:spPr>
              <a:xfrm>
                <a:off x="1666250" y="1632125"/>
                <a:ext cx="160025" cy="44700"/>
              </a:xfrm>
              <a:custGeom>
                <a:avLst/>
                <a:gdLst/>
                <a:ahLst/>
                <a:cxnLst/>
                <a:rect l="l" t="t" r="r" b="b"/>
                <a:pathLst>
                  <a:path w="6401" h="1788" extrusionOk="0">
                    <a:moveTo>
                      <a:pt x="6339" y="0"/>
                    </a:moveTo>
                    <a:lnTo>
                      <a:pt x="1" y="1497"/>
                    </a:lnTo>
                    <a:cubicBezTo>
                      <a:pt x="1" y="1589"/>
                      <a:pt x="1" y="1696"/>
                      <a:pt x="1" y="1787"/>
                    </a:cubicBezTo>
                    <a:lnTo>
                      <a:pt x="6400" y="275"/>
                    </a:lnTo>
                    <a:cubicBezTo>
                      <a:pt x="6385" y="183"/>
                      <a:pt x="6355" y="92"/>
                      <a:pt x="6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606;p72">
                <a:extLst>
                  <a:ext uri="{FF2B5EF4-FFF2-40B4-BE49-F238E27FC236}">
                    <a16:creationId xmlns:a16="http://schemas.microsoft.com/office/drawing/2014/main" id="{605B6C2E-22AC-1CF2-FDC4-6BE321365C7E}"/>
                  </a:ext>
                </a:extLst>
              </p:cNvPr>
              <p:cNvSpPr/>
              <p:nvPr/>
            </p:nvSpPr>
            <p:spPr>
              <a:xfrm>
                <a:off x="1668925" y="1679475"/>
                <a:ext cx="165750" cy="45850"/>
              </a:xfrm>
              <a:custGeom>
                <a:avLst/>
                <a:gdLst/>
                <a:ahLst/>
                <a:cxnLst/>
                <a:rect l="l" t="t" r="r" b="b"/>
                <a:pathLst>
                  <a:path w="6630" h="1834" extrusionOk="0">
                    <a:moveTo>
                      <a:pt x="6584" y="0"/>
                    </a:moveTo>
                    <a:lnTo>
                      <a:pt x="0" y="1558"/>
                    </a:lnTo>
                    <a:cubicBezTo>
                      <a:pt x="16" y="1635"/>
                      <a:pt x="46" y="1696"/>
                      <a:pt x="77" y="1741"/>
                    </a:cubicBezTo>
                    <a:cubicBezTo>
                      <a:pt x="92" y="1772"/>
                      <a:pt x="107" y="1803"/>
                      <a:pt x="138" y="1833"/>
                    </a:cubicBezTo>
                    <a:lnTo>
                      <a:pt x="6629" y="290"/>
                    </a:lnTo>
                    <a:cubicBezTo>
                      <a:pt x="6614" y="214"/>
                      <a:pt x="6599" y="107"/>
                      <a:pt x="6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607;p72">
                <a:extLst>
                  <a:ext uri="{FF2B5EF4-FFF2-40B4-BE49-F238E27FC236}">
                    <a16:creationId xmlns:a16="http://schemas.microsoft.com/office/drawing/2014/main" id="{C6A9A481-963A-25B5-1A78-FAD29941A1AE}"/>
                  </a:ext>
                </a:extLst>
              </p:cNvPr>
              <p:cNvSpPr/>
              <p:nvPr/>
            </p:nvSpPr>
            <p:spPr>
              <a:xfrm>
                <a:off x="1659000" y="1425150"/>
                <a:ext cx="108850" cy="55875"/>
              </a:xfrm>
              <a:custGeom>
                <a:avLst/>
                <a:gdLst/>
                <a:ahLst/>
                <a:cxnLst/>
                <a:rect l="l" t="t" r="r" b="b"/>
                <a:pathLst>
                  <a:path w="4354" h="2235" extrusionOk="0">
                    <a:moveTo>
                      <a:pt x="2719" y="1"/>
                    </a:moveTo>
                    <a:cubicBezTo>
                      <a:pt x="2230" y="1"/>
                      <a:pt x="1696" y="31"/>
                      <a:pt x="1131" y="138"/>
                    </a:cubicBezTo>
                    <a:lnTo>
                      <a:pt x="611" y="428"/>
                    </a:lnTo>
                    <a:cubicBezTo>
                      <a:pt x="535" y="489"/>
                      <a:pt x="443" y="535"/>
                      <a:pt x="352" y="612"/>
                    </a:cubicBezTo>
                    <a:cubicBezTo>
                      <a:pt x="245" y="688"/>
                      <a:pt x="123" y="780"/>
                      <a:pt x="0" y="871"/>
                    </a:cubicBezTo>
                    <a:cubicBezTo>
                      <a:pt x="44" y="1312"/>
                      <a:pt x="329" y="2235"/>
                      <a:pt x="1822" y="2235"/>
                    </a:cubicBezTo>
                    <a:cubicBezTo>
                      <a:pt x="1880" y="2235"/>
                      <a:pt x="1940" y="2233"/>
                      <a:pt x="2001" y="2231"/>
                    </a:cubicBezTo>
                    <a:cubicBezTo>
                      <a:pt x="3376" y="2185"/>
                      <a:pt x="4048" y="993"/>
                      <a:pt x="4354" y="123"/>
                    </a:cubicBezTo>
                    <a:cubicBezTo>
                      <a:pt x="3941" y="62"/>
                      <a:pt x="3376" y="1"/>
                      <a:pt x="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608;p72">
                <a:extLst>
                  <a:ext uri="{FF2B5EF4-FFF2-40B4-BE49-F238E27FC236}">
                    <a16:creationId xmlns:a16="http://schemas.microsoft.com/office/drawing/2014/main" id="{302992BD-186F-4DD5-CF87-9DC5F9C2E7AE}"/>
                  </a:ext>
                </a:extLst>
              </p:cNvPr>
              <p:cNvSpPr/>
              <p:nvPr/>
            </p:nvSpPr>
            <p:spPr>
              <a:xfrm>
                <a:off x="1617000" y="1359475"/>
                <a:ext cx="102725" cy="104650"/>
              </a:xfrm>
              <a:custGeom>
                <a:avLst/>
                <a:gdLst/>
                <a:ahLst/>
                <a:cxnLst/>
                <a:rect l="l" t="t" r="r" b="b"/>
                <a:pathLst>
                  <a:path w="4109" h="4186" extrusionOk="0">
                    <a:moveTo>
                      <a:pt x="3681" y="3987"/>
                    </a:moveTo>
                    <a:cubicBezTo>
                      <a:pt x="3544" y="4109"/>
                      <a:pt x="3376" y="4186"/>
                      <a:pt x="3193" y="4140"/>
                    </a:cubicBezTo>
                    <a:cubicBezTo>
                      <a:pt x="2841" y="4079"/>
                      <a:pt x="2612" y="3850"/>
                      <a:pt x="2490" y="3651"/>
                    </a:cubicBezTo>
                    <a:cubicBezTo>
                      <a:pt x="2414" y="3529"/>
                      <a:pt x="2368" y="3422"/>
                      <a:pt x="2352" y="3391"/>
                    </a:cubicBezTo>
                    <a:cubicBezTo>
                      <a:pt x="2352" y="3391"/>
                      <a:pt x="2352" y="3391"/>
                      <a:pt x="2352" y="3391"/>
                    </a:cubicBezTo>
                    <a:cubicBezTo>
                      <a:pt x="2352" y="3391"/>
                      <a:pt x="2276" y="3437"/>
                      <a:pt x="2062" y="3391"/>
                    </a:cubicBezTo>
                    <a:cubicBezTo>
                      <a:pt x="2062" y="3391"/>
                      <a:pt x="2047" y="3391"/>
                      <a:pt x="2032" y="3391"/>
                    </a:cubicBezTo>
                    <a:cubicBezTo>
                      <a:pt x="2032" y="3391"/>
                      <a:pt x="2032" y="3391"/>
                      <a:pt x="2032" y="3391"/>
                    </a:cubicBezTo>
                    <a:cubicBezTo>
                      <a:pt x="1879" y="3361"/>
                      <a:pt x="1650" y="3284"/>
                      <a:pt x="1360" y="3116"/>
                    </a:cubicBezTo>
                    <a:cubicBezTo>
                      <a:pt x="932" y="2872"/>
                      <a:pt x="581" y="2505"/>
                      <a:pt x="321" y="2139"/>
                    </a:cubicBezTo>
                    <a:cubicBezTo>
                      <a:pt x="260" y="2062"/>
                      <a:pt x="214" y="1971"/>
                      <a:pt x="153" y="1894"/>
                    </a:cubicBezTo>
                    <a:cubicBezTo>
                      <a:pt x="107" y="1818"/>
                      <a:pt x="46" y="1726"/>
                      <a:pt x="0" y="1650"/>
                    </a:cubicBezTo>
                    <a:cubicBezTo>
                      <a:pt x="993" y="1543"/>
                      <a:pt x="1650" y="840"/>
                      <a:pt x="1940" y="0"/>
                    </a:cubicBezTo>
                    <a:cubicBezTo>
                      <a:pt x="1940" y="0"/>
                      <a:pt x="2475" y="902"/>
                      <a:pt x="2597" y="902"/>
                    </a:cubicBezTo>
                    <a:cubicBezTo>
                      <a:pt x="2719" y="902"/>
                      <a:pt x="2826" y="62"/>
                      <a:pt x="3177" y="46"/>
                    </a:cubicBezTo>
                    <a:cubicBezTo>
                      <a:pt x="3238" y="46"/>
                      <a:pt x="3299" y="62"/>
                      <a:pt x="3345" y="77"/>
                    </a:cubicBezTo>
                    <a:cubicBezTo>
                      <a:pt x="3544" y="214"/>
                      <a:pt x="3544" y="672"/>
                      <a:pt x="3376" y="1146"/>
                    </a:cubicBezTo>
                    <a:cubicBezTo>
                      <a:pt x="3269" y="1451"/>
                      <a:pt x="3712" y="1711"/>
                      <a:pt x="3803" y="1726"/>
                    </a:cubicBezTo>
                    <a:cubicBezTo>
                      <a:pt x="3819" y="1742"/>
                      <a:pt x="3819" y="1726"/>
                      <a:pt x="3834" y="1711"/>
                    </a:cubicBezTo>
                    <a:cubicBezTo>
                      <a:pt x="3865" y="2032"/>
                      <a:pt x="3910" y="2383"/>
                      <a:pt x="3971" y="2643"/>
                    </a:cubicBezTo>
                    <a:cubicBezTo>
                      <a:pt x="3987" y="2780"/>
                      <a:pt x="4017" y="2887"/>
                      <a:pt x="4033" y="2948"/>
                    </a:cubicBezTo>
                    <a:cubicBezTo>
                      <a:pt x="4109" y="3162"/>
                      <a:pt x="3971" y="3712"/>
                      <a:pt x="3681"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609;p72">
                <a:extLst>
                  <a:ext uri="{FF2B5EF4-FFF2-40B4-BE49-F238E27FC236}">
                    <a16:creationId xmlns:a16="http://schemas.microsoft.com/office/drawing/2014/main" id="{25007DEE-C11E-1393-7226-716F75392833}"/>
                  </a:ext>
                </a:extLst>
              </p:cNvPr>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46" y="932"/>
                      <a:pt x="92" y="993"/>
                    </a:cubicBezTo>
                    <a:cubicBezTo>
                      <a:pt x="841" y="688"/>
                      <a:pt x="1161" y="46"/>
                      <a:pt x="1177" y="1"/>
                    </a:cubicBezTo>
                    <a:close/>
                  </a:path>
                </a:pathLst>
              </a:custGeom>
              <a:solidFill>
                <a:srgbClr val="FF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610;p72">
                <a:extLst>
                  <a:ext uri="{FF2B5EF4-FFF2-40B4-BE49-F238E27FC236}">
                    <a16:creationId xmlns:a16="http://schemas.microsoft.com/office/drawing/2014/main" id="{0BF11B64-B2BA-760C-7BC4-DF157E59A156}"/>
                  </a:ext>
                </a:extLst>
              </p:cNvPr>
              <p:cNvSpPr/>
              <p:nvPr/>
            </p:nvSpPr>
            <p:spPr>
              <a:xfrm>
                <a:off x="1568500" y="1265925"/>
                <a:ext cx="164225" cy="136725"/>
              </a:xfrm>
              <a:custGeom>
                <a:avLst/>
                <a:gdLst/>
                <a:ahLst/>
                <a:cxnLst/>
                <a:rect l="l" t="t" r="r" b="b"/>
                <a:pathLst>
                  <a:path w="6569" h="5469" extrusionOk="0">
                    <a:moveTo>
                      <a:pt x="6492" y="3513"/>
                    </a:moveTo>
                    <a:cubicBezTo>
                      <a:pt x="6339" y="4460"/>
                      <a:pt x="5896" y="5331"/>
                      <a:pt x="5774" y="5453"/>
                    </a:cubicBezTo>
                    <a:cubicBezTo>
                      <a:pt x="5759" y="5468"/>
                      <a:pt x="5759" y="5468"/>
                      <a:pt x="5759" y="5468"/>
                    </a:cubicBezTo>
                    <a:cubicBezTo>
                      <a:pt x="5652" y="5453"/>
                      <a:pt x="5209" y="5193"/>
                      <a:pt x="5316" y="4888"/>
                    </a:cubicBezTo>
                    <a:cubicBezTo>
                      <a:pt x="5530" y="4323"/>
                      <a:pt x="5484" y="3773"/>
                      <a:pt x="5117" y="3788"/>
                    </a:cubicBezTo>
                    <a:cubicBezTo>
                      <a:pt x="4766" y="3788"/>
                      <a:pt x="4659" y="4644"/>
                      <a:pt x="4552" y="4644"/>
                    </a:cubicBezTo>
                    <a:cubicBezTo>
                      <a:pt x="4430" y="4644"/>
                      <a:pt x="3880" y="3742"/>
                      <a:pt x="3880" y="3742"/>
                    </a:cubicBezTo>
                    <a:cubicBezTo>
                      <a:pt x="3590" y="4582"/>
                      <a:pt x="2933" y="5285"/>
                      <a:pt x="1955" y="5392"/>
                    </a:cubicBezTo>
                    <a:cubicBezTo>
                      <a:pt x="1910" y="5392"/>
                      <a:pt x="1879" y="5392"/>
                      <a:pt x="1849" y="5392"/>
                    </a:cubicBezTo>
                    <a:cubicBezTo>
                      <a:pt x="1879" y="5392"/>
                      <a:pt x="1910" y="5377"/>
                      <a:pt x="1940" y="5361"/>
                    </a:cubicBezTo>
                    <a:cubicBezTo>
                      <a:pt x="2689" y="5056"/>
                      <a:pt x="3009" y="4414"/>
                      <a:pt x="3025" y="4369"/>
                    </a:cubicBezTo>
                    <a:cubicBezTo>
                      <a:pt x="2994" y="4414"/>
                      <a:pt x="2475" y="4919"/>
                      <a:pt x="1849" y="5209"/>
                    </a:cubicBezTo>
                    <a:cubicBezTo>
                      <a:pt x="1558" y="5346"/>
                      <a:pt x="1222" y="5423"/>
                      <a:pt x="932" y="5392"/>
                    </a:cubicBezTo>
                    <a:cubicBezTo>
                      <a:pt x="902" y="5361"/>
                      <a:pt x="886" y="5331"/>
                      <a:pt x="871" y="5300"/>
                    </a:cubicBezTo>
                    <a:cubicBezTo>
                      <a:pt x="0" y="4002"/>
                      <a:pt x="627" y="1299"/>
                      <a:pt x="1833" y="779"/>
                    </a:cubicBezTo>
                    <a:cubicBezTo>
                      <a:pt x="1833" y="779"/>
                      <a:pt x="1528" y="688"/>
                      <a:pt x="1146" y="413"/>
                    </a:cubicBezTo>
                    <a:cubicBezTo>
                      <a:pt x="1681" y="520"/>
                      <a:pt x="3070" y="46"/>
                      <a:pt x="3544" y="107"/>
                    </a:cubicBezTo>
                    <a:cubicBezTo>
                      <a:pt x="4033" y="168"/>
                      <a:pt x="4186" y="550"/>
                      <a:pt x="4186" y="550"/>
                    </a:cubicBezTo>
                    <a:cubicBezTo>
                      <a:pt x="4186" y="550"/>
                      <a:pt x="4781" y="0"/>
                      <a:pt x="5469" y="229"/>
                    </a:cubicBezTo>
                    <a:cubicBezTo>
                      <a:pt x="5133" y="229"/>
                      <a:pt x="4888" y="626"/>
                      <a:pt x="4888" y="626"/>
                    </a:cubicBezTo>
                    <a:cubicBezTo>
                      <a:pt x="4888" y="626"/>
                      <a:pt x="6171" y="917"/>
                      <a:pt x="6492" y="2291"/>
                    </a:cubicBezTo>
                    <a:cubicBezTo>
                      <a:pt x="6568" y="2673"/>
                      <a:pt x="6568" y="3101"/>
                      <a:pt x="6492" y="3513"/>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611;p72">
                <a:extLst>
                  <a:ext uri="{FF2B5EF4-FFF2-40B4-BE49-F238E27FC236}">
                    <a16:creationId xmlns:a16="http://schemas.microsoft.com/office/drawing/2014/main" id="{64CEBAAF-7A53-73EE-9420-6FBD6DBD82FE}"/>
                  </a:ext>
                </a:extLst>
              </p:cNvPr>
              <p:cNvSpPr/>
              <p:nvPr/>
            </p:nvSpPr>
            <p:spPr>
              <a:xfrm>
                <a:off x="1675800" y="1422850"/>
                <a:ext cx="33250" cy="40475"/>
              </a:xfrm>
              <a:custGeom>
                <a:avLst/>
                <a:gdLst/>
                <a:ahLst/>
                <a:cxnLst/>
                <a:rect l="l" t="t" r="r" b="b"/>
                <a:pathLst>
                  <a:path w="1330" h="1619" extrusionOk="0">
                    <a:moveTo>
                      <a:pt x="810" y="1"/>
                    </a:moveTo>
                    <a:cubicBezTo>
                      <a:pt x="566" y="612"/>
                      <a:pt x="245" y="810"/>
                      <a:pt x="0" y="856"/>
                    </a:cubicBezTo>
                    <a:cubicBezTo>
                      <a:pt x="16" y="887"/>
                      <a:pt x="62" y="994"/>
                      <a:pt x="138" y="1116"/>
                    </a:cubicBezTo>
                    <a:cubicBezTo>
                      <a:pt x="260" y="1315"/>
                      <a:pt x="489" y="1544"/>
                      <a:pt x="841" y="1605"/>
                    </a:cubicBezTo>
                    <a:cubicBezTo>
                      <a:pt x="877" y="1614"/>
                      <a:pt x="913" y="1618"/>
                      <a:pt x="949" y="1618"/>
                    </a:cubicBezTo>
                    <a:cubicBezTo>
                      <a:pt x="1090" y="1618"/>
                      <a:pt x="1219" y="1550"/>
                      <a:pt x="1329" y="1452"/>
                    </a:cubicBezTo>
                    <a:cubicBezTo>
                      <a:pt x="993" y="1192"/>
                      <a:pt x="1039" y="169"/>
                      <a:pt x="810"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612;p72">
                <a:extLst>
                  <a:ext uri="{FF2B5EF4-FFF2-40B4-BE49-F238E27FC236}">
                    <a16:creationId xmlns:a16="http://schemas.microsoft.com/office/drawing/2014/main" id="{57B07D75-C68D-AAEE-785B-FF7A37DD671C}"/>
                  </a:ext>
                </a:extLst>
              </p:cNvPr>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62" y="932"/>
                      <a:pt x="92" y="993"/>
                    </a:cubicBezTo>
                    <a:cubicBezTo>
                      <a:pt x="841" y="703"/>
                      <a:pt x="1161" y="46"/>
                      <a:pt x="1177"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613;p72">
                <a:extLst>
                  <a:ext uri="{FF2B5EF4-FFF2-40B4-BE49-F238E27FC236}">
                    <a16:creationId xmlns:a16="http://schemas.microsoft.com/office/drawing/2014/main" id="{17D510B8-0C2D-7780-AA76-8B52523DF7FC}"/>
                  </a:ext>
                </a:extLst>
              </p:cNvPr>
              <p:cNvSpPr/>
              <p:nvPr/>
            </p:nvSpPr>
            <p:spPr>
              <a:xfrm>
                <a:off x="1617000" y="1359475"/>
                <a:ext cx="83650" cy="47375"/>
              </a:xfrm>
              <a:custGeom>
                <a:avLst/>
                <a:gdLst/>
                <a:ahLst/>
                <a:cxnLst/>
                <a:rect l="l" t="t" r="r" b="b"/>
                <a:pathLst>
                  <a:path w="3346" h="1895" extrusionOk="0">
                    <a:moveTo>
                      <a:pt x="1940" y="0"/>
                    </a:moveTo>
                    <a:cubicBezTo>
                      <a:pt x="1650" y="840"/>
                      <a:pt x="993" y="1543"/>
                      <a:pt x="0" y="1650"/>
                    </a:cubicBezTo>
                    <a:cubicBezTo>
                      <a:pt x="46" y="1726"/>
                      <a:pt x="107" y="1818"/>
                      <a:pt x="153" y="1894"/>
                    </a:cubicBezTo>
                    <a:cubicBezTo>
                      <a:pt x="458" y="1879"/>
                      <a:pt x="825" y="1803"/>
                      <a:pt x="1146" y="1619"/>
                    </a:cubicBezTo>
                    <a:cubicBezTo>
                      <a:pt x="1879" y="1207"/>
                      <a:pt x="2123" y="734"/>
                      <a:pt x="2123" y="734"/>
                    </a:cubicBezTo>
                    <a:cubicBezTo>
                      <a:pt x="2123" y="734"/>
                      <a:pt x="2288" y="1242"/>
                      <a:pt x="2631" y="1242"/>
                    </a:cubicBezTo>
                    <a:cubicBezTo>
                      <a:pt x="2650" y="1242"/>
                      <a:pt x="2669" y="1241"/>
                      <a:pt x="2688" y="1238"/>
                    </a:cubicBezTo>
                    <a:cubicBezTo>
                      <a:pt x="3009" y="1192"/>
                      <a:pt x="2765" y="275"/>
                      <a:pt x="3345" y="77"/>
                    </a:cubicBezTo>
                    <a:cubicBezTo>
                      <a:pt x="3312" y="54"/>
                      <a:pt x="3270" y="40"/>
                      <a:pt x="3226" y="40"/>
                    </a:cubicBezTo>
                    <a:cubicBezTo>
                      <a:pt x="3210" y="40"/>
                      <a:pt x="3194" y="42"/>
                      <a:pt x="3177" y="46"/>
                    </a:cubicBezTo>
                    <a:cubicBezTo>
                      <a:pt x="2826" y="46"/>
                      <a:pt x="2719" y="902"/>
                      <a:pt x="2597" y="902"/>
                    </a:cubicBezTo>
                    <a:cubicBezTo>
                      <a:pt x="2475" y="902"/>
                      <a:pt x="1940" y="0"/>
                      <a:pt x="1940"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614;p72">
                <a:extLst>
                  <a:ext uri="{FF2B5EF4-FFF2-40B4-BE49-F238E27FC236}">
                    <a16:creationId xmlns:a16="http://schemas.microsoft.com/office/drawing/2014/main" id="{8FC90530-89F4-AB2D-336E-093DD4238B60}"/>
                  </a:ext>
                </a:extLst>
              </p:cNvPr>
              <p:cNvSpPr/>
              <p:nvPr/>
            </p:nvSpPr>
            <p:spPr>
              <a:xfrm>
                <a:off x="1625000" y="1412850"/>
                <a:ext cx="71050" cy="31925"/>
              </a:xfrm>
              <a:custGeom>
                <a:avLst/>
                <a:gdLst/>
                <a:ahLst/>
                <a:cxnLst/>
                <a:rect l="l" t="t" r="r" b="b"/>
                <a:pathLst>
                  <a:path w="2842" h="1277" extrusionOk="0">
                    <a:moveTo>
                      <a:pt x="39" y="0"/>
                    </a:moveTo>
                    <a:cubicBezTo>
                      <a:pt x="26" y="0"/>
                      <a:pt x="13" y="1"/>
                      <a:pt x="1" y="4"/>
                    </a:cubicBezTo>
                    <a:cubicBezTo>
                      <a:pt x="261" y="355"/>
                      <a:pt x="612" y="737"/>
                      <a:pt x="1040" y="981"/>
                    </a:cubicBezTo>
                    <a:cubicBezTo>
                      <a:pt x="1345" y="1149"/>
                      <a:pt x="1559" y="1226"/>
                      <a:pt x="1712" y="1256"/>
                    </a:cubicBezTo>
                    <a:lnTo>
                      <a:pt x="1727" y="1256"/>
                    </a:lnTo>
                    <a:cubicBezTo>
                      <a:pt x="1803" y="1272"/>
                      <a:pt x="1863" y="1277"/>
                      <a:pt x="1908" y="1277"/>
                    </a:cubicBezTo>
                    <a:cubicBezTo>
                      <a:pt x="1998" y="1277"/>
                      <a:pt x="2032" y="1256"/>
                      <a:pt x="2032" y="1256"/>
                    </a:cubicBezTo>
                    <a:lnTo>
                      <a:pt x="2048" y="1256"/>
                    </a:lnTo>
                    <a:cubicBezTo>
                      <a:pt x="2277" y="1210"/>
                      <a:pt x="2598" y="1012"/>
                      <a:pt x="2842" y="401"/>
                    </a:cubicBezTo>
                    <a:lnTo>
                      <a:pt x="2842" y="401"/>
                    </a:lnTo>
                    <a:cubicBezTo>
                      <a:pt x="2694" y="629"/>
                      <a:pt x="2335" y="1069"/>
                      <a:pt x="1794" y="1069"/>
                    </a:cubicBezTo>
                    <a:cubicBezTo>
                      <a:pt x="1719" y="1069"/>
                      <a:pt x="1641" y="1061"/>
                      <a:pt x="1559" y="1042"/>
                    </a:cubicBezTo>
                    <a:cubicBezTo>
                      <a:pt x="887" y="890"/>
                      <a:pt x="612" y="355"/>
                      <a:pt x="306" y="126"/>
                    </a:cubicBezTo>
                    <a:cubicBezTo>
                      <a:pt x="204" y="36"/>
                      <a:pt x="112" y="0"/>
                      <a:pt x="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615;p72">
                <a:extLst>
                  <a:ext uri="{FF2B5EF4-FFF2-40B4-BE49-F238E27FC236}">
                    <a16:creationId xmlns:a16="http://schemas.microsoft.com/office/drawing/2014/main" id="{0A44427C-B01E-879C-E146-3FBAD2262FBC}"/>
                  </a:ext>
                </a:extLst>
              </p:cNvPr>
              <p:cNvSpPr/>
              <p:nvPr/>
            </p:nvSpPr>
            <p:spPr>
              <a:xfrm>
                <a:off x="1693750" y="1370175"/>
                <a:ext cx="10700" cy="11975"/>
              </a:xfrm>
              <a:custGeom>
                <a:avLst/>
                <a:gdLst/>
                <a:ahLst/>
                <a:cxnLst/>
                <a:rect l="l" t="t" r="r" b="b"/>
                <a:pathLst>
                  <a:path w="428" h="479" extrusionOk="0">
                    <a:moveTo>
                      <a:pt x="123" y="0"/>
                    </a:moveTo>
                    <a:cubicBezTo>
                      <a:pt x="122" y="0"/>
                      <a:pt x="0" y="336"/>
                      <a:pt x="46" y="458"/>
                    </a:cubicBezTo>
                    <a:cubicBezTo>
                      <a:pt x="54" y="472"/>
                      <a:pt x="67" y="479"/>
                      <a:pt x="84" y="479"/>
                    </a:cubicBezTo>
                    <a:cubicBezTo>
                      <a:pt x="191" y="479"/>
                      <a:pt x="428" y="199"/>
                      <a:pt x="123"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616;p72">
                <a:extLst>
                  <a:ext uri="{FF2B5EF4-FFF2-40B4-BE49-F238E27FC236}">
                    <a16:creationId xmlns:a16="http://schemas.microsoft.com/office/drawing/2014/main" id="{93E61D69-CA5D-D400-C00E-06FCA1A821C3}"/>
                  </a:ext>
                </a:extLst>
              </p:cNvPr>
              <p:cNvSpPr/>
              <p:nvPr/>
            </p:nvSpPr>
            <p:spPr>
              <a:xfrm>
                <a:off x="1590250" y="1322050"/>
                <a:ext cx="140550" cy="80600"/>
              </a:xfrm>
              <a:custGeom>
                <a:avLst/>
                <a:gdLst/>
                <a:ahLst/>
                <a:cxnLst/>
                <a:rect l="l" t="t" r="r" b="b"/>
                <a:pathLst>
                  <a:path w="5622" h="3224" extrusionOk="0">
                    <a:moveTo>
                      <a:pt x="2811" y="1"/>
                    </a:moveTo>
                    <a:lnTo>
                      <a:pt x="2811" y="1"/>
                    </a:lnTo>
                    <a:cubicBezTo>
                      <a:pt x="2873" y="688"/>
                      <a:pt x="2567" y="1497"/>
                      <a:pt x="2567" y="1497"/>
                    </a:cubicBezTo>
                    <a:cubicBezTo>
                      <a:pt x="2567" y="1497"/>
                      <a:pt x="2628" y="718"/>
                      <a:pt x="2307" y="107"/>
                    </a:cubicBezTo>
                    <a:lnTo>
                      <a:pt x="2307" y="107"/>
                    </a:lnTo>
                    <a:cubicBezTo>
                      <a:pt x="2338" y="1345"/>
                      <a:pt x="658" y="2597"/>
                      <a:pt x="1" y="3055"/>
                    </a:cubicBezTo>
                    <a:cubicBezTo>
                      <a:pt x="16" y="3086"/>
                      <a:pt x="32" y="3116"/>
                      <a:pt x="62" y="3147"/>
                    </a:cubicBezTo>
                    <a:cubicBezTo>
                      <a:pt x="105" y="3152"/>
                      <a:pt x="149" y="3154"/>
                      <a:pt x="193" y="3154"/>
                    </a:cubicBezTo>
                    <a:cubicBezTo>
                      <a:pt x="450" y="3154"/>
                      <a:pt x="731" y="3081"/>
                      <a:pt x="979" y="2964"/>
                    </a:cubicBezTo>
                    <a:cubicBezTo>
                      <a:pt x="1605" y="2674"/>
                      <a:pt x="2124" y="2169"/>
                      <a:pt x="2155" y="2124"/>
                    </a:cubicBezTo>
                    <a:lnTo>
                      <a:pt x="2155" y="2124"/>
                    </a:lnTo>
                    <a:cubicBezTo>
                      <a:pt x="2139" y="2169"/>
                      <a:pt x="1819" y="2811"/>
                      <a:pt x="1070" y="3116"/>
                    </a:cubicBezTo>
                    <a:cubicBezTo>
                      <a:pt x="1040" y="3132"/>
                      <a:pt x="1009" y="3147"/>
                      <a:pt x="979" y="3147"/>
                    </a:cubicBezTo>
                    <a:lnTo>
                      <a:pt x="1085" y="3147"/>
                    </a:lnTo>
                    <a:cubicBezTo>
                      <a:pt x="2063" y="3040"/>
                      <a:pt x="2720" y="2337"/>
                      <a:pt x="3010" y="1497"/>
                    </a:cubicBezTo>
                    <a:cubicBezTo>
                      <a:pt x="3010" y="1497"/>
                      <a:pt x="3560" y="2399"/>
                      <a:pt x="3682" y="2399"/>
                    </a:cubicBezTo>
                    <a:cubicBezTo>
                      <a:pt x="3789" y="2399"/>
                      <a:pt x="3896" y="1543"/>
                      <a:pt x="4247" y="1543"/>
                    </a:cubicBezTo>
                    <a:cubicBezTo>
                      <a:pt x="4252" y="1543"/>
                      <a:pt x="4257" y="1543"/>
                      <a:pt x="4262" y="1543"/>
                    </a:cubicBezTo>
                    <a:cubicBezTo>
                      <a:pt x="4615" y="1543"/>
                      <a:pt x="4657" y="2086"/>
                      <a:pt x="4446" y="2643"/>
                    </a:cubicBezTo>
                    <a:cubicBezTo>
                      <a:pt x="4339" y="2948"/>
                      <a:pt x="4782" y="3208"/>
                      <a:pt x="4889" y="3223"/>
                    </a:cubicBezTo>
                    <a:cubicBezTo>
                      <a:pt x="4889" y="3223"/>
                      <a:pt x="4889" y="3223"/>
                      <a:pt x="4904" y="3208"/>
                    </a:cubicBezTo>
                    <a:cubicBezTo>
                      <a:pt x="5026" y="3086"/>
                      <a:pt x="5469" y="2215"/>
                      <a:pt x="5622" y="1268"/>
                    </a:cubicBezTo>
                    <a:cubicBezTo>
                      <a:pt x="5484" y="825"/>
                      <a:pt x="5301" y="459"/>
                      <a:pt x="5103" y="337"/>
                    </a:cubicBezTo>
                    <a:lnTo>
                      <a:pt x="5103" y="337"/>
                    </a:lnTo>
                    <a:cubicBezTo>
                      <a:pt x="5408" y="1085"/>
                      <a:pt x="5133" y="1497"/>
                      <a:pt x="5133" y="1497"/>
                    </a:cubicBezTo>
                    <a:cubicBezTo>
                      <a:pt x="5133" y="1497"/>
                      <a:pt x="5092" y="463"/>
                      <a:pt x="4419" y="463"/>
                    </a:cubicBezTo>
                    <a:cubicBezTo>
                      <a:pt x="4380" y="463"/>
                      <a:pt x="4337" y="466"/>
                      <a:pt x="4293" y="474"/>
                    </a:cubicBezTo>
                    <a:cubicBezTo>
                      <a:pt x="3499" y="596"/>
                      <a:pt x="3438" y="1284"/>
                      <a:pt x="3438" y="1284"/>
                    </a:cubicBezTo>
                    <a:cubicBezTo>
                      <a:pt x="3438" y="1284"/>
                      <a:pt x="3300" y="688"/>
                      <a:pt x="281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617;p72">
                <a:extLst>
                  <a:ext uri="{FF2B5EF4-FFF2-40B4-BE49-F238E27FC236}">
                    <a16:creationId xmlns:a16="http://schemas.microsoft.com/office/drawing/2014/main" id="{CE390BCB-E73A-AD11-1303-29FDE13A8CE3}"/>
                  </a:ext>
                </a:extLst>
              </p:cNvPr>
              <p:cNvSpPr/>
              <p:nvPr/>
            </p:nvSpPr>
            <p:spPr>
              <a:xfrm>
                <a:off x="1668925" y="1425150"/>
                <a:ext cx="58825" cy="48425"/>
              </a:xfrm>
              <a:custGeom>
                <a:avLst/>
                <a:gdLst/>
                <a:ahLst/>
                <a:cxnLst/>
                <a:rect l="l" t="t" r="r" b="b"/>
                <a:pathLst>
                  <a:path w="2353" h="1937" extrusionOk="0">
                    <a:moveTo>
                      <a:pt x="2322" y="1"/>
                    </a:moveTo>
                    <a:cubicBezTo>
                      <a:pt x="2185" y="1"/>
                      <a:pt x="2047" y="1"/>
                      <a:pt x="1894" y="16"/>
                    </a:cubicBezTo>
                    <a:cubicBezTo>
                      <a:pt x="1925" y="153"/>
                      <a:pt x="1940" y="260"/>
                      <a:pt x="1971" y="321"/>
                    </a:cubicBezTo>
                    <a:cubicBezTo>
                      <a:pt x="2032" y="535"/>
                      <a:pt x="1894" y="1070"/>
                      <a:pt x="1604" y="1360"/>
                    </a:cubicBezTo>
                    <a:cubicBezTo>
                      <a:pt x="1494" y="1458"/>
                      <a:pt x="1365" y="1526"/>
                      <a:pt x="1224" y="1526"/>
                    </a:cubicBezTo>
                    <a:cubicBezTo>
                      <a:pt x="1188" y="1526"/>
                      <a:pt x="1152" y="1522"/>
                      <a:pt x="1116" y="1513"/>
                    </a:cubicBezTo>
                    <a:cubicBezTo>
                      <a:pt x="764" y="1452"/>
                      <a:pt x="535" y="1223"/>
                      <a:pt x="413" y="1024"/>
                    </a:cubicBezTo>
                    <a:cubicBezTo>
                      <a:pt x="337" y="902"/>
                      <a:pt x="291" y="810"/>
                      <a:pt x="291" y="764"/>
                    </a:cubicBezTo>
                    <a:lnTo>
                      <a:pt x="275" y="764"/>
                    </a:lnTo>
                    <a:cubicBezTo>
                      <a:pt x="275" y="764"/>
                      <a:pt x="241" y="785"/>
                      <a:pt x="160" y="785"/>
                    </a:cubicBezTo>
                    <a:cubicBezTo>
                      <a:pt x="119" y="785"/>
                      <a:pt x="67" y="780"/>
                      <a:pt x="0" y="764"/>
                    </a:cubicBezTo>
                    <a:lnTo>
                      <a:pt x="0" y="764"/>
                    </a:lnTo>
                    <a:cubicBezTo>
                      <a:pt x="87" y="1094"/>
                      <a:pt x="361" y="1936"/>
                      <a:pt x="1217" y="1936"/>
                    </a:cubicBezTo>
                    <a:cubicBezTo>
                      <a:pt x="1272" y="1936"/>
                      <a:pt x="1330" y="1933"/>
                      <a:pt x="1390" y="1925"/>
                    </a:cubicBezTo>
                    <a:cubicBezTo>
                      <a:pt x="2246" y="1818"/>
                      <a:pt x="2353" y="764"/>
                      <a:pt x="2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618;p72">
                <a:extLst>
                  <a:ext uri="{FF2B5EF4-FFF2-40B4-BE49-F238E27FC236}">
                    <a16:creationId xmlns:a16="http://schemas.microsoft.com/office/drawing/2014/main" id="{02199008-1078-272E-A9D4-0B5BC292BD62}"/>
                  </a:ext>
                </a:extLst>
              </p:cNvPr>
              <p:cNvSpPr/>
              <p:nvPr/>
            </p:nvSpPr>
            <p:spPr>
              <a:xfrm>
                <a:off x="1636850" y="1529400"/>
                <a:ext cx="31725" cy="119925"/>
              </a:xfrm>
              <a:custGeom>
                <a:avLst/>
                <a:gdLst/>
                <a:ahLst/>
                <a:cxnLst/>
                <a:rect l="l" t="t" r="r" b="b"/>
                <a:pathLst>
                  <a:path w="1269" h="4797" extrusionOk="0">
                    <a:moveTo>
                      <a:pt x="0" y="0"/>
                    </a:moveTo>
                    <a:cubicBezTo>
                      <a:pt x="62" y="275"/>
                      <a:pt x="92" y="734"/>
                      <a:pt x="92" y="1039"/>
                    </a:cubicBezTo>
                    <a:cubicBezTo>
                      <a:pt x="77" y="1803"/>
                      <a:pt x="77" y="2414"/>
                      <a:pt x="0" y="2734"/>
                    </a:cubicBezTo>
                    <a:cubicBezTo>
                      <a:pt x="392" y="2858"/>
                      <a:pt x="719" y="2874"/>
                      <a:pt x="865" y="2874"/>
                    </a:cubicBezTo>
                    <a:cubicBezTo>
                      <a:pt x="918" y="2874"/>
                      <a:pt x="947" y="2872"/>
                      <a:pt x="947" y="2872"/>
                    </a:cubicBezTo>
                    <a:cubicBezTo>
                      <a:pt x="1039" y="3162"/>
                      <a:pt x="1100" y="3391"/>
                      <a:pt x="1131" y="3529"/>
                    </a:cubicBezTo>
                    <a:cubicBezTo>
                      <a:pt x="1192" y="3788"/>
                      <a:pt x="1192" y="4262"/>
                      <a:pt x="1192" y="4797"/>
                    </a:cubicBezTo>
                    <a:cubicBezTo>
                      <a:pt x="1268" y="4338"/>
                      <a:pt x="1192" y="3529"/>
                      <a:pt x="1024" y="2612"/>
                    </a:cubicBezTo>
                    <a:cubicBezTo>
                      <a:pt x="841" y="1757"/>
                      <a:pt x="367" y="82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619;p72">
                <a:extLst>
                  <a:ext uri="{FF2B5EF4-FFF2-40B4-BE49-F238E27FC236}">
                    <a16:creationId xmlns:a16="http://schemas.microsoft.com/office/drawing/2014/main" id="{76949D07-5A78-A732-842F-B377530EDD30}"/>
                  </a:ext>
                </a:extLst>
              </p:cNvPr>
              <p:cNvSpPr/>
              <p:nvPr/>
            </p:nvSpPr>
            <p:spPr>
              <a:xfrm>
                <a:off x="1758650" y="1433175"/>
                <a:ext cx="77550" cy="121075"/>
              </a:xfrm>
              <a:custGeom>
                <a:avLst/>
                <a:gdLst/>
                <a:ahLst/>
                <a:cxnLst/>
                <a:rect l="l" t="t" r="r" b="b"/>
                <a:pathLst>
                  <a:path w="3102" h="4843" extrusionOk="0">
                    <a:moveTo>
                      <a:pt x="3102" y="3758"/>
                    </a:moveTo>
                    <a:cubicBezTo>
                      <a:pt x="3102" y="3788"/>
                      <a:pt x="3086" y="3819"/>
                      <a:pt x="3071" y="3849"/>
                    </a:cubicBezTo>
                    <a:cubicBezTo>
                      <a:pt x="3010" y="4002"/>
                      <a:pt x="2796" y="4140"/>
                      <a:pt x="2521" y="4277"/>
                    </a:cubicBezTo>
                    <a:cubicBezTo>
                      <a:pt x="2063" y="4521"/>
                      <a:pt x="1437" y="4720"/>
                      <a:pt x="1162" y="4812"/>
                    </a:cubicBezTo>
                    <a:cubicBezTo>
                      <a:pt x="1070" y="4827"/>
                      <a:pt x="1024" y="4842"/>
                      <a:pt x="1024" y="4842"/>
                    </a:cubicBezTo>
                    <a:cubicBezTo>
                      <a:pt x="1024" y="4842"/>
                      <a:pt x="230" y="3300"/>
                      <a:pt x="93" y="1940"/>
                    </a:cubicBezTo>
                    <a:cubicBezTo>
                      <a:pt x="1" y="1085"/>
                      <a:pt x="184" y="306"/>
                      <a:pt x="978" y="46"/>
                    </a:cubicBezTo>
                    <a:cubicBezTo>
                      <a:pt x="1040" y="31"/>
                      <a:pt x="1131" y="16"/>
                      <a:pt x="1208" y="0"/>
                    </a:cubicBezTo>
                    <a:cubicBezTo>
                      <a:pt x="1208" y="0"/>
                      <a:pt x="2307" y="611"/>
                      <a:pt x="3071" y="3620"/>
                    </a:cubicBezTo>
                    <a:cubicBezTo>
                      <a:pt x="3071" y="3666"/>
                      <a:pt x="3086" y="3712"/>
                      <a:pt x="3102" y="37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620;p72">
                <a:extLst>
                  <a:ext uri="{FF2B5EF4-FFF2-40B4-BE49-F238E27FC236}">
                    <a16:creationId xmlns:a16="http://schemas.microsoft.com/office/drawing/2014/main" id="{EDE43AB7-C198-2C8B-D023-AF6AF4C770FC}"/>
                  </a:ext>
                </a:extLst>
              </p:cNvPr>
              <p:cNvSpPr/>
              <p:nvPr/>
            </p:nvSpPr>
            <p:spPr>
              <a:xfrm>
                <a:off x="1621950" y="1529400"/>
                <a:ext cx="237175" cy="201250"/>
              </a:xfrm>
              <a:custGeom>
                <a:avLst/>
                <a:gdLst/>
                <a:ahLst/>
                <a:cxnLst/>
                <a:rect l="l" t="t" r="r" b="b"/>
                <a:pathLst>
                  <a:path w="9487" h="8050" extrusionOk="0">
                    <a:moveTo>
                      <a:pt x="9287" y="3987"/>
                    </a:moveTo>
                    <a:cubicBezTo>
                      <a:pt x="8967" y="4598"/>
                      <a:pt x="3972" y="7027"/>
                      <a:pt x="3972" y="7027"/>
                    </a:cubicBezTo>
                    <a:cubicBezTo>
                      <a:pt x="3972" y="7027"/>
                      <a:pt x="3590" y="7760"/>
                      <a:pt x="2888" y="7897"/>
                    </a:cubicBezTo>
                    <a:cubicBezTo>
                      <a:pt x="2185" y="8035"/>
                      <a:pt x="1666" y="7653"/>
                      <a:pt x="1253" y="7638"/>
                    </a:cubicBezTo>
                    <a:cubicBezTo>
                      <a:pt x="841" y="7607"/>
                      <a:pt x="260" y="8035"/>
                      <a:pt x="260" y="8035"/>
                    </a:cubicBezTo>
                    <a:cubicBezTo>
                      <a:pt x="260" y="8035"/>
                      <a:pt x="184" y="8050"/>
                      <a:pt x="123" y="8019"/>
                    </a:cubicBezTo>
                    <a:cubicBezTo>
                      <a:pt x="62" y="7974"/>
                      <a:pt x="1" y="7882"/>
                      <a:pt x="123" y="7653"/>
                    </a:cubicBezTo>
                    <a:cubicBezTo>
                      <a:pt x="658" y="6691"/>
                      <a:pt x="2643" y="6522"/>
                      <a:pt x="2796" y="6446"/>
                    </a:cubicBezTo>
                    <a:cubicBezTo>
                      <a:pt x="2857" y="6416"/>
                      <a:pt x="3865" y="5621"/>
                      <a:pt x="4904" y="4781"/>
                    </a:cubicBezTo>
                    <a:cubicBezTo>
                      <a:pt x="6065" y="3850"/>
                      <a:pt x="7256" y="2872"/>
                      <a:pt x="7256" y="2872"/>
                    </a:cubicBezTo>
                    <a:lnTo>
                      <a:pt x="6783" y="1421"/>
                    </a:lnTo>
                    <a:lnTo>
                      <a:pt x="6630" y="963"/>
                    </a:lnTo>
                    <a:cubicBezTo>
                      <a:pt x="7057" y="825"/>
                      <a:pt x="8356" y="413"/>
                      <a:pt x="8539" y="0"/>
                    </a:cubicBezTo>
                    <a:cubicBezTo>
                      <a:pt x="8600" y="153"/>
                      <a:pt x="8661" y="398"/>
                      <a:pt x="8753" y="688"/>
                    </a:cubicBezTo>
                    <a:cubicBezTo>
                      <a:pt x="9058" y="1818"/>
                      <a:pt x="9486" y="3590"/>
                      <a:pt x="9287"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621;p72">
                <a:extLst>
                  <a:ext uri="{FF2B5EF4-FFF2-40B4-BE49-F238E27FC236}">
                    <a16:creationId xmlns:a16="http://schemas.microsoft.com/office/drawing/2014/main" id="{101139D9-A4A0-D96D-E1DC-3F8D7E2352D4}"/>
                  </a:ext>
                </a:extLst>
              </p:cNvPr>
              <p:cNvSpPr/>
              <p:nvPr/>
            </p:nvSpPr>
            <p:spPr>
              <a:xfrm>
                <a:off x="1787675" y="1529400"/>
                <a:ext cx="53100" cy="35525"/>
              </a:xfrm>
              <a:custGeom>
                <a:avLst/>
                <a:gdLst/>
                <a:ahLst/>
                <a:cxnLst/>
                <a:rect l="l" t="t" r="r" b="b"/>
                <a:pathLst>
                  <a:path w="2124" h="1421" extrusionOk="0">
                    <a:moveTo>
                      <a:pt x="1910" y="0"/>
                    </a:moveTo>
                    <a:cubicBezTo>
                      <a:pt x="1727" y="413"/>
                      <a:pt x="428" y="825"/>
                      <a:pt x="1" y="963"/>
                    </a:cubicBezTo>
                    <a:lnTo>
                      <a:pt x="154" y="1421"/>
                    </a:lnTo>
                    <a:cubicBezTo>
                      <a:pt x="596" y="1406"/>
                      <a:pt x="1467" y="1299"/>
                      <a:pt x="2124" y="688"/>
                    </a:cubicBezTo>
                    <a:cubicBezTo>
                      <a:pt x="2032" y="413"/>
                      <a:pt x="1971" y="168"/>
                      <a:pt x="1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622;p72">
                <a:extLst>
                  <a:ext uri="{FF2B5EF4-FFF2-40B4-BE49-F238E27FC236}">
                    <a16:creationId xmlns:a16="http://schemas.microsoft.com/office/drawing/2014/main" id="{4D964AE2-E7E6-97A6-6A85-025B44E8BB3D}"/>
                  </a:ext>
                </a:extLst>
              </p:cNvPr>
              <p:cNvSpPr/>
              <p:nvPr/>
            </p:nvSpPr>
            <p:spPr>
              <a:xfrm>
                <a:off x="1612400" y="1587450"/>
                <a:ext cx="52725" cy="61100"/>
              </a:xfrm>
              <a:custGeom>
                <a:avLst/>
                <a:gdLst/>
                <a:ahLst/>
                <a:cxnLst/>
                <a:rect l="l" t="t" r="r" b="b"/>
                <a:pathLst>
                  <a:path w="2109" h="2444" extrusionOk="0">
                    <a:moveTo>
                      <a:pt x="138" y="0"/>
                    </a:moveTo>
                    <a:lnTo>
                      <a:pt x="1" y="581"/>
                    </a:lnTo>
                    <a:cubicBezTo>
                      <a:pt x="398" y="1130"/>
                      <a:pt x="1131" y="2062"/>
                      <a:pt x="1757" y="2444"/>
                    </a:cubicBezTo>
                    <a:cubicBezTo>
                      <a:pt x="1895" y="2001"/>
                      <a:pt x="2017" y="1543"/>
                      <a:pt x="2109" y="1176"/>
                    </a:cubicBezTo>
                    <a:cubicBezTo>
                      <a:pt x="2078" y="1039"/>
                      <a:pt x="2017" y="825"/>
                      <a:pt x="1925" y="550"/>
                    </a:cubicBezTo>
                    <a:cubicBezTo>
                      <a:pt x="1925" y="550"/>
                      <a:pt x="1891" y="553"/>
                      <a:pt x="1828" y="553"/>
                    </a:cubicBezTo>
                    <a:cubicBezTo>
                      <a:pt x="1573" y="553"/>
                      <a:pt x="851" y="504"/>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623;p72">
                <a:extLst>
                  <a:ext uri="{FF2B5EF4-FFF2-40B4-BE49-F238E27FC236}">
                    <a16:creationId xmlns:a16="http://schemas.microsoft.com/office/drawing/2014/main" id="{857C0FD9-27CE-70D3-AAE7-235960DC76FF}"/>
                  </a:ext>
                </a:extLst>
              </p:cNvPr>
              <p:cNvSpPr/>
              <p:nvPr/>
            </p:nvSpPr>
            <p:spPr>
              <a:xfrm>
                <a:off x="1807550" y="2185775"/>
                <a:ext cx="90900" cy="29925"/>
              </a:xfrm>
              <a:custGeom>
                <a:avLst/>
                <a:gdLst/>
                <a:ahLst/>
                <a:cxnLst/>
                <a:rect l="l" t="t" r="r" b="b"/>
                <a:pathLst>
                  <a:path w="3636" h="1197" extrusionOk="0">
                    <a:moveTo>
                      <a:pt x="3160" y="1"/>
                    </a:moveTo>
                    <a:cubicBezTo>
                      <a:pt x="3150" y="1"/>
                      <a:pt x="3141" y="1"/>
                      <a:pt x="3131" y="2"/>
                    </a:cubicBezTo>
                    <a:lnTo>
                      <a:pt x="428" y="231"/>
                    </a:lnTo>
                    <a:cubicBezTo>
                      <a:pt x="183" y="261"/>
                      <a:pt x="0" y="475"/>
                      <a:pt x="15" y="720"/>
                    </a:cubicBezTo>
                    <a:lnTo>
                      <a:pt x="31" y="781"/>
                    </a:lnTo>
                    <a:cubicBezTo>
                      <a:pt x="45" y="1021"/>
                      <a:pt x="229" y="1196"/>
                      <a:pt x="463" y="1196"/>
                    </a:cubicBezTo>
                    <a:cubicBezTo>
                      <a:pt x="482" y="1196"/>
                      <a:pt x="500" y="1195"/>
                      <a:pt x="519" y="1193"/>
                    </a:cubicBezTo>
                    <a:lnTo>
                      <a:pt x="3208" y="964"/>
                    </a:lnTo>
                    <a:cubicBezTo>
                      <a:pt x="3452" y="949"/>
                      <a:pt x="3635" y="735"/>
                      <a:pt x="3620" y="475"/>
                    </a:cubicBezTo>
                    <a:lnTo>
                      <a:pt x="3620" y="414"/>
                    </a:lnTo>
                    <a:cubicBezTo>
                      <a:pt x="3591" y="179"/>
                      <a:pt x="3392" y="1"/>
                      <a:pt x="3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624;p72">
                <a:extLst>
                  <a:ext uri="{FF2B5EF4-FFF2-40B4-BE49-F238E27FC236}">
                    <a16:creationId xmlns:a16="http://schemas.microsoft.com/office/drawing/2014/main" id="{EF8EB791-CFE4-FCD3-4389-EC653A0F02CB}"/>
                  </a:ext>
                </a:extLst>
              </p:cNvPr>
              <p:cNvSpPr/>
              <p:nvPr/>
            </p:nvSpPr>
            <p:spPr>
              <a:xfrm>
                <a:off x="1585675" y="2173975"/>
                <a:ext cx="93975" cy="41650"/>
              </a:xfrm>
              <a:custGeom>
                <a:avLst/>
                <a:gdLst/>
                <a:ahLst/>
                <a:cxnLst/>
                <a:rect l="l" t="t" r="r" b="b"/>
                <a:pathLst>
                  <a:path w="3759" h="1666" extrusionOk="0">
                    <a:moveTo>
                      <a:pt x="535" y="0"/>
                    </a:moveTo>
                    <a:cubicBezTo>
                      <a:pt x="321" y="0"/>
                      <a:pt x="123" y="138"/>
                      <a:pt x="77" y="352"/>
                    </a:cubicBezTo>
                    <a:cubicBezTo>
                      <a:pt x="1" y="611"/>
                      <a:pt x="153" y="871"/>
                      <a:pt x="413" y="947"/>
                    </a:cubicBezTo>
                    <a:lnTo>
                      <a:pt x="551" y="978"/>
                    </a:lnTo>
                    <a:lnTo>
                      <a:pt x="3101" y="1650"/>
                    </a:lnTo>
                    <a:cubicBezTo>
                      <a:pt x="3117" y="1650"/>
                      <a:pt x="3132" y="1665"/>
                      <a:pt x="3147" y="1665"/>
                    </a:cubicBezTo>
                    <a:lnTo>
                      <a:pt x="3224" y="1665"/>
                    </a:lnTo>
                    <a:cubicBezTo>
                      <a:pt x="3437" y="1665"/>
                      <a:pt x="3636" y="1528"/>
                      <a:pt x="3697" y="1314"/>
                    </a:cubicBezTo>
                    <a:cubicBezTo>
                      <a:pt x="3758" y="1054"/>
                      <a:pt x="3605" y="794"/>
                      <a:pt x="3346" y="718"/>
                    </a:cubicBezTo>
                    <a:lnTo>
                      <a:pt x="657" y="16"/>
                    </a:lnTo>
                    <a:cubicBezTo>
                      <a:pt x="627" y="0"/>
                      <a:pt x="581" y="0"/>
                      <a:pt x="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625;p72">
                <a:extLst>
                  <a:ext uri="{FF2B5EF4-FFF2-40B4-BE49-F238E27FC236}">
                    <a16:creationId xmlns:a16="http://schemas.microsoft.com/office/drawing/2014/main" id="{AFF3D9DD-0B9B-942C-CC3F-ABEDDA34E9A8}"/>
                  </a:ext>
                </a:extLst>
              </p:cNvPr>
              <p:cNvSpPr/>
              <p:nvPr/>
            </p:nvSpPr>
            <p:spPr>
              <a:xfrm>
                <a:off x="1504725" y="2198400"/>
                <a:ext cx="165375" cy="89375"/>
              </a:xfrm>
              <a:custGeom>
                <a:avLst/>
                <a:gdLst/>
                <a:ahLst/>
                <a:cxnLst/>
                <a:rect l="l" t="t" r="r" b="b"/>
                <a:pathLst>
                  <a:path w="6615" h="3575" extrusionOk="0">
                    <a:moveTo>
                      <a:pt x="6614" y="3575"/>
                    </a:moveTo>
                    <a:lnTo>
                      <a:pt x="1879" y="3300"/>
                    </a:lnTo>
                    <a:cubicBezTo>
                      <a:pt x="1879" y="3300"/>
                      <a:pt x="1" y="3285"/>
                      <a:pt x="1650" y="2322"/>
                    </a:cubicBezTo>
                    <a:cubicBezTo>
                      <a:pt x="1940" y="2139"/>
                      <a:pt x="2185" y="1956"/>
                      <a:pt x="2414" y="1757"/>
                    </a:cubicBezTo>
                    <a:cubicBezTo>
                      <a:pt x="3162" y="1116"/>
                      <a:pt x="3590" y="383"/>
                      <a:pt x="3789" y="1"/>
                    </a:cubicBezTo>
                    <a:lnTo>
                      <a:pt x="4720" y="245"/>
                    </a:lnTo>
                    <a:lnTo>
                      <a:pt x="6339" y="673"/>
                    </a:lnTo>
                    <a:cubicBezTo>
                      <a:pt x="6355" y="673"/>
                      <a:pt x="6370" y="688"/>
                      <a:pt x="6385" y="688"/>
                    </a:cubicBezTo>
                    <a:cubicBezTo>
                      <a:pt x="6492" y="1650"/>
                      <a:pt x="6614" y="3575"/>
                      <a:pt x="6614"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626;p72">
                <a:extLst>
                  <a:ext uri="{FF2B5EF4-FFF2-40B4-BE49-F238E27FC236}">
                    <a16:creationId xmlns:a16="http://schemas.microsoft.com/office/drawing/2014/main" id="{3CCCCE70-0E48-26FA-C8D9-E6F8252A6B93}"/>
                  </a:ext>
                </a:extLst>
              </p:cNvPr>
              <p:cNvSpPr/>
              <p:nvPr/>
            </p:nvSpPr>
            <p:spPr>
              <a:xfrm>
                <a:off x="1512750" y="2255800"/>
                <a:ext cx="159625" cy="43450"/>
              </a:xfrm>
              <a:custGeom>
                <a:avLst/>
                <a:gdLst/>
                <a:ahLst/>
                <a:cxnLst/>
                <a:rect l="l" t="t" r="r" b="b"/>
                <a:pathLst>
                  <a:path w="6385" h="1738" extrusionOk="0">
                    <a:moveTo>
                      <a:pt x="1520" y="0"/>
                    </a:moveTo>
                    <a:cubicBezTo>
                      <a:pt x="1459" y="0"/>
                      <a:pt x="1396" y="4"/>
                      <a:pt x="1329" y="11"/>
                    </a:cubicBezTo>
                    <a:cubicBezTo>
                      <a:pt x="92" y="164"/>
                      <a:pt x="0" y="1737"/>
                      <a:pt x="0" y="1737"/>
                    </a:cubicBezTo>
                    <a:lnTo>
                      <a:pt x="6385" y="1737"/>
                    </a:lnTo>
                    <a:lnTo>
                      <a:pt x="6293" y="867"/>
                    </a:lnTo>
                    <a:lnTo>
                      <a:pt x="2689" y="1065"/>
                    </a:lnTo>
                    <a:cubicBezTo>
                      <a:pt x="2689" y="1065"/>
                      <a:pt x="2566" y="0"/>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627;p72">
                <a:extLst>
                  <a:ext uri="{FF2B5EF4-FFF2-40B4-BE49-F238E27FC236}">
                    <a16:creationId xmlns:a16="http://schemas.microsoft.com/office/drawing/2014/main" id="{5F6130C7-34E5-5988-5C10-DF3C12FF611A}"/>
                  </a:ext>
                </a:extLst>
              </p:cNvPr>
              <p:cNvSpPr/>
              <p:nvPr/>
            </p:nvSpPr>
            <p:spPr>
              <a:xfrm>
                <a:off x="1565050" y="2198400"/>
                <a:ext cx="57700" cy="52350"/>
              </a:xfrm>
              <a:custGeom>
                <a:avLst/>
                <a:gdLst/>
                <a:ahLst/>
                <a:cxnLst/>
                <a:rect l="l" t="t" r="r" b="b"/>
                <a:pathLst>
                  <a:path w="2308" h="2094" extrusionOk="0">
                    <a:moveTo>
                      <a:pt x="1376" y="1"/>
                    </a:moveTo>
                    <a:cubicBezTo>
                      <a:pt x="1177" y="383"/>
                      <a:pt x="749" y="1116"/>
                      <a:pt x="1" y="1757"/>
                    </a:cubicBezTo>
                    <a:cubicBezTo>
                      <a:pt x="245" y="1757"/>
                      <a:pt x="627" y="1803"/>
                      <a:pt x="994" y="2093"/>
                    </a:cubicBezTo>
                    <a:cubicBezTo>
                      <a:pt x="1757" y="1788"/>
                      <a:pt x="2155" y="719"/>
                      <a:pt x="2307" y="245"/>
                    </a:cubicBezTo>
                    <a:lnTo>
                      <a:pt x="13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628;p72">
                <a:extLst>
                  <a:ext uri="{FF2B5EF4-FFF2-40B4-BE49-F238E27FC236}">
                    <a16:creationId xmlns:a16="http://schemas.microsoft.com/office/drawing/2014/main" id="{D2270CCB-8EED-8AE2-2DDC-D57F344F68F6}"/>
                  </a:ext>
                </a:extLst>
              </p:cNvPr>
              <p:cNvSpPr/>
              <p:nvPr/>
            </p:nvSpPr>
            <p:spPr>
              <a:xfrm>
                <a:off x="1783100" y="1433175"/>
                <a:ext cx="53100" cy="106950"/>
              </a:xfrm>
              <a:custGeom>
                <a:avLst/>
                <a:gdLst/>
                <a:ahLst/>
                <a:cxnLst/>
                <a:rect l="l" t="t" r="r" b="b"/>
                <a:pathLst>
                  <a:path w="2124" h="4278" extrusionOk="0">
                    <a:moveTo>
                      <a:pt x="230" y="0"/>
                    </a:moveTo>
                    <a:cubicBezTo>
                      <a:pt x="153" y="16"/>
                      <a:pt x="62" y="31"/>
                      <a:pt x="0" y="46"/>
                    </a:cubicBezTo>
                    <a:cubicBezTo>
                      <a:pt x="321" y="413"/>
                      <a:pt x="932" y="1161"/>
                      <a:pt x="1238" y="2169"/>
                    </a:cubicBezTo>
                    <a:cubicBezTo>
                      <a:pt x="1482" y="2948"/>
                      <a:pt x="1543" y="3727"/>
                      <a:pt x="1543" y="4277"/>
                    </a:cubicBezTo>
                    <a:cubicBezTo>
                      <a:pt x="1818" y="4140"/>
                      <a:pt x="2032" y="4002"/>
                      <a:pt x="2093" y="3849"/>
                    </a:cubicBezTo>
                    <a:cubicBezTo>
                      <a:pt x="2108" y="3819"/>
                      <a:pt x="2124" y="3788"/>
                      <a:pt x="2124" y="3758"/>
                    </a:cubicBezTo>
                    <a:cubicBezTo>
                      <a:pt x="2108" y="3712"/>
                      <a:pt x="2093" y="3666"/>
                      <a:pt x="2093" y="3620"/>
                    </a:cubicBezTo>
                    <a:cubicBezTo>
                      <a:pt x="1329" y="611"/>
                      <a:pt x="230"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629;p72">
                <a:extLst>
                  <a:ext uri="{FF2B5EF4-FFF2-40B4-BE49-F238E27FC236}">
                    <a16:creationId xmlns:a16="http://schemas.microsoft.com/office/drawing/2014/main" id="{3EF9B359-E357-333C-C8E0-903B4D6C9ED3}"/>
                  </a:ext>
                </a:extLst>
              </p:cNvPr>
              <p:cNvSpPr/>
              <p:nvPr/>
            </p:nvSpPr>
            <p:spPr>
              <a:xfrm>
                <a:off x="1804875" y="1741325"/>
                <a:ext cx="26375" cy="31725"/>
              </a:xfrm>
              <a:custGeom>
                <a:avLst/>
                <a:gdLst/>
                <a:ahLst/>
                <a:cxnLst/>
                <a:rect l="l" t="t" r="r" b="b"/>
                <a:pathLst>
                  <a:path w="1055" h="1269" fill="none" extrusionOk="0">
                    <a:moveTo>
                      <a:pt x="76" y="1"/>
                    </a:moveTo>
                    <a:cubicBezTo>
                      <a:pt x="76" y="1"/>
                      <a:pt x="0" y="1055"/>
                      <a:pt x="1054" y="1268"/>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630;p72">
                <a:extLst>
                  <a:ext uri="{FF2B5EF4-FFF2-40B4-BE49-F238E27FC236}">
                    <a16:creationId xmlns:a16="http://schemas.microsoft.com/office/drawing/2014/main" id="{698DAC32-CA7F-1AD1-6500-71CAAF750667}"/>
                  </a:ext>
                </a:extLst>
              </p:cNvPr>
              <p:cNvSpPr/>
              <p:nvPr/>
            </p:nvSpPr>
            <p:spPr>
              <a:xfrm>
                <a:off x="1819000" y="1783325"/>
                <a:ext cx="51175" cy="390675"/>
              </a:xfrm>
              <a:custGeom>
                <a:avLst/>
                <a:gdLst/>
                <a:ahLst/>
                <a:cxnLst/>
                <a:rect l="l" t="t" r="r" b="b"/>
                <a:pathLst>
                  <a:path w="2047" h="15627" fill="none" extrusionOk="0">
                    <a:moveTo>
                      <a:pt x="0" y="1"/>
                    </a:moveTo>
                    <a:lnTo>
                      <a:pt x="2047" y="156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631;p72">
                <a:extLst>
                  <a:ext uri="{FF2B5EF4-FFF2-40B4-BE49-F238E27FC236}">
                    <a16:creationId xmlns:a16="http://schemas.microsoft.com/office/drawing/2014/main" id="{10E1658B-5B29-DD60-A200-91D7F806B18B}"/>
                  </a:ext>
                </a:extLst>
              </p:cNvPr>
              <p:cNvSpPr/>
              <p:nvPr/>
            </p:nvSpPr>
            <p:spPr>
              <a:xfrm>
                <a:off x="1652125" y="1842525"/>
                <a:ext cx="87075" cy="331475"/>
              </a:xfrm>
              <a:custGeom>
                <a:avLst/>
                <a:gdLst/>
                <a:ahLst/>
                <a:cxnLst/>
                <a:rect l="l" t="t" r="r" b="b"/>
                <a:pathLst>
                  <a:path w="3483" h="13259" fill="none" extrusionOk="0">
                    <a:moveTo>
                      <a:pt x="3483" y="0"/>
                    </a:moveTo>
                    <a:lnTo>
                      <a:pt x="0" y="132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632;p72">
                <a:extLst>
                  <a:ext uri="{FF2B5EF4-FFF2-40B4-BE49-F238E27FC236}">
                    <a16:creationId xmlns:a16="http://schemas.microsoft.com/office/drawing/2014/main" id="{80E5A4E4-7A23-AD06-D029-38AA64BF3FA6}"/>
                  </a:ext>
                </a:extLst>
              </p:cNvPr>
              <p:cNvSpPr/>
              <p:nvPr/>
            </p:nvSpPr>
            <p:spPr>
              <a:xfrm>
                <a:off x="1707100" y="1844975"/>
                <a:ext cx="44700" cy="176275"/>
              </a:xfrm>
              <a:custGeom>
                <a:avLst/>
                <a:gdLst/>
                <a:ahLst/>
                <a:cxnLst/>
                <a:rect l="l" t="t" r="r" b="b"/>
                <a:pathLst>
                  <a:path w="1788" h="7051" extrusionOk="0">
                    <a:moveTo>
                      <a:pt x="1455" y="1"/>
                    </a:moveTo>
                    <a:cubicBezTo>
                      <a:pt x="1081" y="1"/>
                      <a:pt x="490" y="362"/>
                      <a:pt x="199" y="2453"/>
                    </a:cubicBezTo>
                    <a:cubicBezTo>
                      <a:pt x="31" y="3736"/>
                      <a:pt x="1" y="5447"/>
                      <a:pt x="16" y="7051"/>
                    </a:cubicBezTo>
                    <a:cubicBezTo>
                      <a:pt x="704" y="3996"/>
                      <a:pt x="1421" y="941"/>
                      <a:pt x="1788" y="101"/>
                    </a:cubicBezTo>
                    <a:cubicBezTo>
                      <a:pt x="1788" y="101"/>
                      <a:pt x="1652" y="1"/>
                      <a:pt x="1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633;p72">
                <a:extLst>
                  <a:ext uri="{FF2B5EF4-FFF2-40B4-BE49-F238E27FC236}">
                    <a16:creationId xmlns:a16="http://schemas.microsoft.com/office/drawing/2014/main" id="{A7F683C9-8DA0-2909-BA88-CD8A64E53721}"/>
                  </a:ext>
                </a:extLst>
              </p:cNvPr>
              <p:cNvSpPr/>
              <p:nvPr/>
            </p:nvSpPr>
            <p:spPr>
              <a:xfrm>
                <a:off x="1672350" y="1697025"/>
                <a:ext cx="170725" cy="66900"/>
              </a:xfrm>
              <a:custGeom>
                <a:avLst/>
                <a:gdLst/>
                <a:ahLst/>
                <a:cxnLst/>
                <a:rect l="l" t="t" r="r" b="b"/>
                <a:pathLst>
                  <a:path w="6829" h="2676" extrusionOk="0">
                    <a:moveTo>
                      <a:pt x="6538" y="1"/>
                    </a:moveTo>
                    <a:lnTo>
                      <a:pt x="6538" y="1"/>
                    </a:lnTo>
                    <a:cubicBezTo>
                      <a:pt x="6554" y="260"/>
                      <a:pt x="6554" y="444"/>
                      <a:pt x="6523" y="520"/>
                    </a:cubicBezTo>
                    <a:cubicBezTo>
                      <a:pt x="4950" y="1467"/>
                      <a:pt x="3474" y="1775"/>
                      <a:pt x="2307" y="1775"/>
                    </a:cubicBezTo>
                    <a:cubicBezTo>
                      <a:pt x="2251" y="1775"/>
                      <a:pt x="2195" y="1774"/>
                      <a:pt x="2139" y="1773"/>
                    </a:cubicBezTo>
                    <a:cubicBezTo>
                      <a:pt x="1040" y="1727"/>
                      <a:pt x="261" y="1421"/>
                      <a:pt x="1" y="1131"/>
                    </a:cubicBezTo>
                    <a:lnTo>
                      <a:pt x="1" y="1131"/>
                    </a:lnTo>
                    <a:cubicBezTo>
                      <a:pt x="66" y="1218"/>
                      <a:pt x="1153" y="2675"/>
                      <a:pt x="3445" y="2675"/>
                    </a:cubicBezTo>
                    <a:cubicBezTo>
                      <a:pt x="4371" y="2675"/>
                      <a:pt x="5495" y="2437"/>
                      <a:pt x="6829" y="1773"/>
                    </a:cubicBezTo>
                    <a:cubicBezTo>
                      <a:pt x="6706" y="719"/>
                      <a:pt x="6599" y="47"/>
                      <a:pt x="6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634;p72">
                <a:extLst>
                  <a:ext uri="{FF2B5EF4-FFF2-40B4-BE49-F238E27FC236}">
                    <a16:creationId xmlns:a16="http://schemas.microsoft.com/office/drawing/2014/main" id="{BCDED86C-0396-D60D-271E-C491E0B7EEDC}"/>
                  </a:ext>
                </a:extLst>
              </p:cNvPr>
              <p:cNvSpPr/>
              <p:nvPr/>
            </p:nvSpPr>
            <p:spPr>
              <a:xfrm>
                <a:off x="1621950" y="1648925"/>
                <a:ext cx="122600" cy="80975"/>
              </a:xfrm>
              <a:custGeom>
                <a:avLst/>
                <a:gdLst/>
                <a:ahLst/>
                <a:cxnLst/>
                <a:rect l="l" t="t" r="r" b="b"/>
                <a:pathLst>
                  <a:path w="4904" h="3239" extrusionOk="0">
                    <a:moveTo>
                      <a:pt x="4904" y="0"/>
                    </a:moveTo>
                    <a:cubicBezTo>
                      <a:pt x="3865" y="840"/>
                      <a:pt x="2857" y="1635"/>
                      <a:pt x="2796" y="1665"/>
                    </a:cubicBezTo>
                    <a:cubicBezTo>
                      <a:pt x="2643" y="1741"/>
                      <a:pt x="658" y="1910"/>
                      <a:pt x="123" y="2872"/>
                    </a:cubicBezTo>
                    <a:cubicBezTo>
                      <a:pt x="1" y="3101"/>
                      <a:pt x="62" y="3193"/>
                      <a:pt x="123" y="3238"/>
                    </a:cubicBezTo>
                    <a:cubicBezTo>
                      <a:pt x="153" y="3101"/>
                      <a:pt x="230" y="2750"/>
                      <a:pt x="596" y="2551"/>
                    </a:cubicBezTo>
                    <a:cubicBezTo>
                      <a:pt x="1037" y="2287"/>
                      <a:pt x="2411" y="1923"/>
                      <a:pt x="2800" y="1923"/>
                    </a:cubicBezTo>
                    <a:cubicBezTo>
                      <a:pt x="2816" y="1923"/>
                      <a:pt x="2830" y="1924"/>
                      <a:pt x="2842" y="1925"/>
                    </a:cubicBezTo>
                    <a:cubicBezTo>
                      <a:pt x="2844" y="1925"/>
                      <a:pt x="2845" y="1925"/>
                      <a:pt x="2847" y="1925"/>
                    </a:cubicBezTo>
                    <a:cubicBezTo>
                      <a:pt x="3137" y="1925"/>
                      <a:pt x="4706" y="744"/>
                      <a:pt x="490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635;p72">
                <a:extLst>
                  <a:ext uri="{FF2B5EF4-FFF2-40B4-BE49-F238E27FC236}">
                    <a16:creationId xmlns:a16="http://schemas.microsoft.com/office/drawing/2014/main" id="{DDADB879-6C84-3E45-8EE0-4097968315D0}"/>
                  </a:ext>
                </a:extLst>
              </p:cNvPr>
              <p:cNvSpPr/>
              <p:nvPr/>
            </p:nvSpPr>
            <p:spPr>
              <a:xfrm>
                <a:off x="848325" y="1776850"/>
                <a:ext cx="154275" cy="522400"/>
              </a:xfrm>
              <a:custGeom>
                <a:avLst/>
                <a:gdLst/>
                <a:ahLst/>
                <a:cxnLst/>
                <a:rect l="l" t="t" r="r" b="b"/>
                <a:pathLst>
                  <a:path w="6171" h="20896" extrusionOk="0">
                    <a:moveTo>
                      <a:pt x="6171" y="519"/>
                    </a:moveTo>
                    <a:lnTo>
                      <a:pt x="5804" y="260"/>
                    </a:lnTo>
                    <a:lnTo>
                      <a:pt x="5438" y="0"/>
                    </a:lnTo>
                    <a:cubicBezTo>
                      <a:pt x="5377" y="92"/>
                      <a:pt x="4048" y="2001"/>
                      <a:pt x="2704" y="5545"/>
                    </a:cubicBezTo>
                    <a:cubicBezTo>
                      <a:pt x="1467" y="8798"/>
                      <a:pt x="0" y="14098"/>
                      <a:pt x="0" y="20895"/>
                    </a:cubicBezTo>
                    <a:lnTo>
                      <a:pt x="901" y="20895"/>
                    </a:lnTo>
                    <a:cubicBezTo>
                      <a:pt x="901" y="8202"/>
                      <a:pt x="6125" y="596"/>
                      <a:pt x="617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636;p72">
                <a:extLst>
                  <a:ext uri="{FF2B5EF4-FFF2-40B4-BE49-F238E27FC236}">
                    <a16:creationId xmlns:a16="http://schemas.microsoft.com/office/drawing/2014/main" id="{5E4AEA72-5217-0156-72C7-7B177DFA4AE4}"/>
                  </a:ext>
                </a:extLst>
              </p:cNvPr>
              <p:cNvSpPr/>
              <p:nvPr/>
            </p:nvSpPr>
            <p:spPr>
              <a:xfrm>
                <a:off x="1049550" y="1776850"/>
                <a:ext cx="154675" cy="522400"/>
              </a:xfrm>
              <a:custGeom>
                <a:avLst/>
                <a:gdLst/>
                <a:ahLst/>
                <a:cxnLst/>
                <a:rect l="l" t="t" r="r" b="b"/>
                <a:pathLst>
                  <a:path w="6187" h="20896" extrusionOk="0">
                    <a:moveTo>
                      <a:pt x="6187" y="519"/>
                    </a:moveTo>
                    <a:lnTo>
                      <a:pt x="5820" y="260"/>
                    </a:lnTo>
                    <a:lnTo>
                      <a:pt x="5438" y="0"/>
                    </a:lnTo>
                    <a:cubicBezTo>
                      <a:pt x="5393" y="92"/>
                      <a:pt x="4064" y="2001"/>
                      <a:pt x="2720" y="5545"/>
                    </a:cubicBezTo>
                    <a:cubicBezTo>
                      <a:pt x="1482" y="8798"/>
                      <a:pt x="1" y="14098"/>
                      <a:pt x="1" y="20895"/>
                    </a:cubicBezTo>
                    <a:lnTo>
                      <a:pt x="902" y="20895"/>
                    </a:lnTo>
                    <a:cubicBezTo>
                      <a:pt x="902" y="8202"/>
                      <a:pt x="6126" y="596"/>
                      <a:pt x="6187"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637;p72">
                <a:extLst>
                  <a:ext uri="{FF2B5EF4-FFF2-40B4-BE49-F238E27FC236}">
                    <a16:creationId xmlns:a16="http://schemas.microsoft.com/office/drawing/2014/main" id="{A65E6C76-597D-7930-B9CB-8E6FD6C50F55}"/>
                  </a:ext>
                </a:extLst>
              </p:cNvPr>
              <p:cNvSpPr/>
              <p:nvPr/>
            </p:nvSpPr>
            <p:spPr>
              <a:xfrm>
                <a:off x="1849925" y="1776850"/>
                <a:ext cx="154300" cy="522400"/>
              </a:xfrm>
              <a:custGeom>
                <a:avLst/>
                <a:gdLst/>
                <a:ahLst/>
                <a:cxnLst/>
                <a:rect l="l" t="t" r="r" b="b"/>
                <a:pathLst>
                  <a:path w="6172" h="20896" extrusionOk="0">
                    <a:moveTo>
                      <a:pt x="0" y="519"/>
                    </a:moveTo>
                    <a:lnTo>
                      <a:pt x="367" y="260"/>
                    </a:lnTo>
                    <a:lnTo>
                      <a:pt x="734" y="0"/>
                    </a:lnTo>
                    <a:cubicBezTo>
                      <a:pt x="795" y="92"/>
                      <a:pt x="2124" y="2001"/>
                      <a:pt x="3468" y="5545"/>
                    </a:cubicBezTo>
                    <a:cubicBezTo>
                      <a:pt x="4705" y="8798"/>
                      <a:pt x="6171" y="14098"/>
                      <a:pt x="6171" y="20895"/>
                    </a:cubicBezTo>
                    <a:lnTo>
                      <a:pt x="5270" y="20895"/>
                    </a:lnTo>
                    <a:cubicBezTo>
                      <a:pt x="5270" y="8202"/>
                      <a:pt x="46" y="596"/>
                      <a:pt x="0"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638;p72">
                <a:extLst>
                  <a:ext uri="{FF2B5EF4-FFF2-40B4-BE49-F238E27FC236}">
                    <a16:creationId xmlns:a16="http://schemas.microsoft.com/office/drawing/2014/main" id="{01CA5754-6278-7210-428C-B50FF2C367D7}"/>
                  </a:ext>
                </a:extLst>
              </p:cNvPr>
              <p:cNvSpPr/>
              <p:nvPr/>
            </p:nvSpPr>
            <p:spPr>
              <a:xfrm>
                <a:off x="1648300" y="1776850"/>
                <a:ext cx="154300" cy="522400"/>
              </a:xfrm>
              <a:custGeom>
                <a:avLst/>
                <a:gdLst/>
                <a:ahLst/>
                <a:cxnLst/>
                <a:rect l="l" t="t" r="r" b="b"/>
                <a:pathLst>
                  <a:path w="6172" h="20896" extrusionOk="0">
                    <a:moveTo>
                      <a:pt x="1" y="519"/>
                    </a:moveTo>
                    <a:lnTo>
                      <a:pt x="367" y="260"/>
                    </a:lnTo>
                    <a:lnTo>
                      <a:pt x="734" y="0"/>
                    </a:lnTo>
                    <a:cubicBezTo>
                      <a:pt x="795" y="92"/>
                      <a:pt x="2124" y="2001"/>
                      <a:pt x="3468" y="5545"/>
                    </a:cubicBezTo>
                    <a:cubicBezTo>
                      <a:pt x="4705" y="8798"/>
                      <a:pt x="6171" y="14098"/>
                      <a:pt x="6171" y="20895"/>
                    </a:cubicBezTo>
                    <a:lnTo>
                      <a:pt x="5270" y="20895"/>
                    </a:lnTo>
                    <a:cubicBezTo>
                      <a:pt x="5270" y="8202"/>
                      <a:pt x="62" y="596"/>
                      <a:pt x="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639;p72">
                <a:extLst>
                  <a:ext uri="{FF2B5EF4-FFF2-40B4-BE49-F238E27FC236}">
                    <a16:creationId xmlns:a16="http://schemas.microsoft.com/office/drawing/2014/main" id="{2061ED03-CB96-0072-3853-55FF3176FF3F}"/>
                  </a:ext>
                </a:extLst>
              </p:cNvPr>
              <p:cNvSpPr/>
              <p:nvPr/>
            </p:nvSpPr>
            <p:spPr>
              <a:xfrm>
                <a:off x="830750" y="1763850"/>
                <a:ext cx="1039425" cy="29825"/>
              </a:xfrm>
              <a:custGeom>
                <a:avLst/>
                <a:gdLst/>
                <a:ahLst/>
                <a:cxnLst/>
                <a:rect l="l" t="t" r="r" b="b"/>
                <a:pathLst>
                  <a:path w="41577" h="1193" extrusionOk="0">
                    <a:moveTo>
                      <a:pt x="596" y="1"/>
                    </a:moveTo>
                    <a:cubicBezTo>
                      <a:pt x="428" y="1"/>
                      <a:pt x="276" y="77"/>
                      <a:pt x="169" y="184"/>
                    </a:cubicBezTo>
                    <a:cubicBezTo>
                      <a:pt x="62" y="291"/>
                      <a:pt x="1" y="444"/>
                      <a:pt x="1" y="596"/>
                    </a:cubicBezTo>
                    <a:cubicBezTo>
                      <a:pt x="1" y="932"/>
                      <a:pt x="260" y="1192"/>
                      <a:pt x="596" y="1192"/>
                    </a:cubicBezTo>
                    <a:lnTo>
                      <a:pt x="40981" y="1192"/>
                    </a:lnTo>
                    <a:cubicBezTo>
                      <a:pt x="41149" y="1192"/>
                      <a:pt x="41302" y="1131"/>
                      <a:pt x="41409" y="1024"/>
                    </a:cubicBezTo>
                    <a:cubicBezTo>
                      <a:pt x="41516" y="917"/>
                      <a:pt x="41577" y="764"/>
                      <a:pt x="41577" y="596"/>
                    </a:cubicBezTo>
                    <a:cubicBezTo>
                      <a:pt x="41577" y="276"/>
                      <a:pt x="41317" y="1"/>
                      <a:pt x="40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640;p72">
                <a:extLst>
                  <a:ext uri="{FF2B5EF4-FFF2-40B4-BE49-F238E27FC236}">
                    <a16:creationId xmlns:a16="http://schemas.microsoft.com/office/drawing/2014/main" id="{7F75B049-8CAD-692B-48AF-91753C4DA393}"/>
                  </a:ext>
                </a:extLst>
              </p:cNvPr>
              <p:cNvSpPr/>
              <p:nvPr/>
            </p:nvSpPr>
            <p:spPr>
              <a:xfrm>
                <a:off x="1855275" y="1763850"/>
                <a:ext cx="193625" cy="29825"/>
              </a:xfrm>
              <a:custGeom>
                <a:avLst/>
                <a:gdLst/>
                <a:ahLst/>
                <a:cxnLst/>
                <a:rect l="l" t="t" r="r" b="b"/>
                <a:pathLst>
                  <a:path w="7745" h="1193" extrusionOk="0">
                    <a:moveTo>
                      <a:pt x="0" y="1"/>
                    </a:moveTo>
                    <a:cubicBezTo>
                      <a:pt x="336" y="1"/>
                      <a:pt x="596" y="276"/>
                      <a:pt x="596" y="596"/>
                    </a:cubicBezTo>
                    <a:cubicBezTo>
                      <a:pt x="596" y="764"/>
                      <a:pt x="535" y="917"/>
                      <a:pt x="428" y="1024"/>
                    </a:cubicBezTo>
                    <a:cubicBezTo>
                      <a:pt x="321" y="1131"/>
                      <a:pt x="168" y="1192"/>
                      <a:pt x="0" y="1192"/>
                    </a:cubicBezTo>
                    <a:lnTo>
                      <a:pt x="7149" y="1192"/>
                    </a:lnTo>
                    <a:cubicBezTo>
                      <a:pt x="7317" y="1192"/>
                      <a:pt x="7454" y="1131"/>
                      <a:pt x="7576" y="1024"/>
                    </a:cubicBezTo>
                    <a:cubicBezTo>
                      <a:pt x="7683" y="917"/>
                      <a:pt x="7744" y="764"/>
                      <a:pt x="7744" y="596"/>
                    </a:cubicBezTo>
                    <a:cubicBezTo>
                      <a:pt x="7744" y="276"/>
                      <a:pt x="7485" y="1"/>
                      <a:pt x="7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641;p72">
                <a:extLst>
                  <a:ext uri="{FF2B5EF4-FFF2-40B4-BE49-F238E27FC236}">
                    <a16:creationId xmlns:a16="http://schemas.microsoft.com/office/drawing/2014/main" id="{B914C7E3-E915-C1D0-C402-B43ACAD9EAEC}"/>
                  </a:ext>
                </a:extLst>
              </p:cNvPr>
              <p:cNvSpPr/>
              <p:nvPr/>
            </p:nvSpPr>
            <p:spPr>
              <a:xfrm>
                <a:off x="925450" y="1327400"/>
                <a:ext cx="269625" cy="326900"/>
              </a:xfrm>
              <a:custGeom>
                <a:avLst/>
                <a:gdLst/>
                <a:ahLst/>
                <a:cxnLst/>
                <a:rect l="l" t="t" r="r" b="b"/>
                <a:pathLst>
                  <a:path w="10785" h="13076" extrusionOk="0">
                    <a:moveTo>
                      <a:pt x="1345" y="0"/>
                    </a:moveTo>
                    <a:cubicBezTo>
                      <a:pt x="612" y="0"/>
                      <a:pt x="1" y="611"/>
                      <a:pt x="1" y="1360"/>
                    </a:cubicBezTo>
                    <a:lnTo>
                      <a:pt x="1" y="11731"/>
                    </a:lnTo>
                    <a:cubicBezTo>
                      <a:pt x="1" y="12479"/>
                      <a:pt x="612" y="13075"/>
                      <a:pt x="1345" y="13075"/>
                    </a:cubicBezTo>
                    <a:lnTo>
                      <a:pt x="10784" y="13075"/>
                    </a:lnTo>
                    <a:lnTo>
                      <a:pt x="10784" y="16"/>
                    </a:lnTo>
                    <a:lnTo>
                      <a:pt x="10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642;p72">
                <a:extLst>
                  <a:ext uri="{FF2B5EF4-FFF2-40B4-BE49-F238E27FC236}">
                    <a16:creationId xmlns:a16="http://schemas.microsoft.com/office/drawing/2014/main" id="{ED8F7180-D751-3D81-5371-A1D36E693743}"/>
                  </a:ext>
                </a:extLst>
              </p:cNvPr>
              <p:cNvSpPr/>
              <p:nvPr/>
            </p:nvSpPr>
            <p:spPr>
              <a:xfrm>
                <a:off x="1161050" y="1327400"/>
                <a:ext cx="34025" cy="326900"/>
              </a:xfrm>
              <a:custGeom>
                <a:avLst/>
                <a:gdLst/>
                <a:ahLst/>
                <a:cxnLst/>
                <a:rect l="l" t="t" r="r" b="b"/>
                <a:pathLst>
                  <a:path w="1361" h="13076" extrusionOk="0">
                    <a:moveTo>
                      <a:pt x="1360" y="0"/>
                    </a:moveTo>
                    <a:cubicBezTo>
                      <a:pt x="612" y="0"/>
                      <a:pt x="1" y="611"/>
                      <a:pt x="1" y="1360"/>
                    </a:cubicBezTo>
                    <a:lnTo>
                      <a:pt x="1" y="11731"/>
                    </a:lnTo>
                    <a:cubicBezTo>
                      <a:pt x="1" y="12479"/>
                      <a:pt x="612" y="13075"/>
                      <a:pt x="1360" y="13075"/>
                    </a:cubicBezTo>
                    <a:lnTo>
                      <a:pt x="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643;p72">
                <a:extLst>
                  <a:ext uri="{FF2B5EF4-FFF2-40B4-BE49-F238E27FC236}">
                    <a16:creationId xmlns:a16="http://schemas.microsoft.com/office/drawing/2014/main" id="{1DD18CA3-2B24-641E-C62A-321CE087E6D6}"/>
                  </a:ext>
                </a:extLst>
              </p:cNvPr>
              <p:cNvSpPr/>
              <p:nvPr/>
            </p:nvSpPr>
            <p:spPr>
              <a:xfrm>
                <a:off x="994950" y="1516850"/>
                <a:ext cx="82500" cy="137450"/>
              </a:xfrm>
              <a:custGeom>
                <a:avLst/>
                <a:gdLst/>
                <a:ahLst/>
                <a:cxnLst/>
                <a:rect l="l" t="t" r="r" b="b"/>
                <a:pathLst>
                  <a:path w="3300" h="5498" extrusionOk="0">
                    <a:moveTo>
                      <a:pt x="1516" y="1"/>
                    </a:moveTo>
                    <a:cubicBezTo>
                      <a:pt x="1042" y="1"/>
                      <a:pt x="825" y="426"/>
                      <a:pt x="825" y="426"/>
                    </a:cubicBezTo>
                    <a:lnTo>
                      <a:pt x="0" y="5497"/>
                    </a:lnTo>
                    <a:lnTo>
                      <a:pt x="3300" y="5497"/>
                    </a:lnTo>
                    <a:cubicBezTo>
                      <a:pt x="2429" y="3985"/>
                      <a:pt x="2750" y="564"/>
                      <a:pt x="2063" y="166"/>
                    </a:cubicBezTo>
                    <a:cubicBezTo>
                      <a:pt x="1852" y="46"/>
                      <a:pt x="1670" y="1"/>
                      <a:pt x="1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644;p72">
                <a:extLst>
                  <a:ext uri="{FF2B5EF4-FFF2-40B4-BE49-F238E27FC236}">
                    <a16:creationId xmlns:a16="http://schemas.microsoft.com/office/drawing/2014/main" id="{9BBFA5BD-3DC5-55FA-87D7-11ED46001E9E}"/>
                  </a:ext>
                </a:extLst>
              </p:cNvPr>
              <p:cNvSpPr/>
              <p:nvPr/>
            </p:nvSpPr>
            <p:spPr>
              <a:xfrm>
                <a:off x="960975" y="1521125"/>
                <a:ext cx="87450" cy="208775"/>
              </a:xfrm>
              <a:custGeom>
                <a:avLst/>
                <a:gdLst/>
                <a:ahLst/>
                <a:cxnLst/>
                <a:rect l="l" t="t" r="r" b="b"/>
                <a:pathLst>
                  <a:path w="3498" h="8351" extrusionOk="0">
                    <a:moveTo>
                      <a:pt x="2528" y="1"/>
                    </a:moveTo>
                    <a:cubicBezTo>
                      <a:pt x="2376" y="1"/>
                      <a:pt x="2223" y="94"/>
                      <a:pt x="2169" y="255"/>
                    </a:cubicBezTo>
                    <a:lnTo>
                      <a:pt x="0" y="8167"/>
                    </a:lnTo>
                    <a:lnTo>
                      <a:pt x="2062" y="8350"/>
                    </a:lnTo>
                    <a:cubicBezTo>
                      <a:pt x="2062" y="8350"/>
                      <a:pt x="3208" y="4532"/>
                      <a:pt x="3391" y="2546"/>
                    </a:cubicBezTo>
                    <a:cubicBezTo>
                      <a:pt x="3498" y="1401"/>
                      <a:pt x="3131" y="606"/>
                      <a:pt x="2811" y="148"/>
                    </a:cubicBezTo>
                    <a:cubicBezTo>
                      <a:pt x="2741" y="47"/>
                      <a:pt x="2635" y="1"/>
                      <a:pt x="2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645;p72">
                <a:extLst>
                  <a:ext uri="{FF2B5EF4-FFF2-40B4-BE49-F238E27FC236}">
                    <a16:creationId xmlns:a16="http://schemas.microsoft.com/office/drawing/2014/main" id="{BE8D85FD-115B-84B6-D7CA-93FBD8391979}"/>
                  </a:ext>
                </a:extLst>
              </p:cNvPr>
              <p:cNvSpPr/>
              <p:nvPr/>
            </p:nvSpPr>
            <p:spPr>
              <a:xfrm>
                <a:off x="925450" y="1719950"/>
                <a:ext cx="154300" cy="43925"/>
              </a:xfrm>
              <a:custGeom>
                <a:avLst/>
                <a:gdLst/>
                <a:ahLst/>
                <a:cxnLst/>
                <a:rect l="l" t="t" r="r" b="b"/>
                <a:pathLst>
                  <a:path w="6172" h="1757" extrusionOk="0">
                    <a:moveTo>
                      <a:pt x="886" y="0"/>
                    </a:moveTo>
                    <a:cubicBezTo>
                      <a:pt x="398" y="0"/>
                      <a:pt x="1" y="397"/>
                      <a:pt x="1" y="886"/>
                    </a:cubicBezTo>
                    <a:cubicBezTo>
                      <a:pt x="1" y="1360"/>
                      <a:pt x="398" y="1757"/>
                      <a:pt x="886" y="1757"/>
                    </a:cubicBezTo>
                    <a:lnTo>
                      <a:pt x="5301" y="1757"/>
                    </a:lnTo>
                    <a:cubicBezTo>
                      <a:pt x="5774" y="1757"/>
                      <a:pt x="6171" y="1360"/>
                      <a:pt x="6171" y="886"/>
                    </a:cubicBezTo>
                    <a:cubicBezTo>
                      <a:pt x="6171" y="397"/>
                      <a:pt x="5774" y="0"/>
                      <a:pt x="5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646;p72">
                <a:extLst>
                  <a:ext uri="{FF2B5EF4-FFF2-40B4-BE49-F238E27FC236}">
                    <a16:creationId xmlns:a16="http://schemas.microsoft.com/office/drawing/2014/main" id="{D1391F8F-455A-5FD9-28E5-EE53A2F9CBB7}"/>
                  </a:ext>
                </a:extLst>
              </p:cNvPr>
              <p:cNvSpPr/>
              <p:nvPr/>
            </p:nvSpPr>
            <p:spPr>
              <a:xfrm>
                <a:off x="1009450" y="1434325"/>
                <a:ext cx="37075" cy="56900"/>
              </a:xfrm>
              <a:custGeom>
                <a:avLst/>
                <a:gdLst/>
                <a:ahLst/>
                <a:cxnLst/>
                <a:rect l="l" t="t" r="r" b="b"/>
                <a:pathLst>
                  <a:path w="1483" h="2276" extrusionOk="0">
                    <a:moveTo>
                      <a:pt x="1483" y="1130"/>
                    </a:moveTo>
                    <a:cubicBezTo>
                      <a:pt x="1483" y="1757"/>
                      <a:pt x="1146" y="2276"/>
                      <a:pt x="749" y="2276"/>
                    </a:cubicBezTo>
                    <a:cubicBezTo>
                      <a:pt x="337" y="2276"/>
                      <a:pt x="1" y="1757"/>
                      <a:pt x="1" y="1130"/>
                    </a:cubicBezTo>
                    <a:cubicBezTo>
                      <a:pt x="1" y="504"/>
                      <a:pt x="337" y="0"/>
                      <a:pt x="749" y="0"/>
                    </a:cubicBezTo>
                    <a:cubicBezTo>
                      <a:pt x="1146" y="0"/>
                      <a:pt x="1483" y="504"/>
                      <a:pt x="1483" y="1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647;p72">
                <a:extLst>
                  <a:ext uri="{FF2B5EF4-FFF2-40B4-BE49-F238E27FC236}">
                    <a16:creationId xmlns:a16="http://schemas.microsoft.com/office/drawing/2014/main" id="{03C6D904-66B6-8278-82D3-916D87E3D363}"/>
                  </a:ext>
                </a:extLst>
              </p:cNvPr>
              <p:cNvSpPr/>
              <p:nvPr/>
            </p:nvSpPr>
            <p:spPr>
              <a:xfrm>
                <a:off x="1592175" y="1741325"/>
                <a:ext cx="142450" cy="22550"/>
              </a:xfrm>
              <a:custGeom>
                <a:avLst/>
                <a:gdLst/>
                <a:ahLst/>
                <a:cxnLst/>
                <a:rect l="l" t="t" r="r" b="b"/>
                <a:pathLst>
                  <a:path w="5698" h="902" extrusionOk="0">
                    <a:moveTo>
                      <a:pt x="0" y="1"/>
                    </a:moveTo>
                    <a:lnTo>
                      <a:pt x="0" y="902"/>
                    </a:lnTo>
                    <a:lnTo>
                      <a:pt x="5698" y="902"/>
                    </a:lnTo>
                    <a:lnTo>
                      <a:pt x="5698" y="2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648;p72">
                <a:extLst>
                  <a:ext uri="{FF2B5EF4-FFF2-40B4-BE49-F238E27FC236}">
                    <a16:creationId xmlns:a16="http://schemas.microsoft.com/office/drawing/2014/main" id="{3D95B1B5-9810-F7F6-D6EE-EA79A8082001}"/>
                  </a:ext>
                </a:extLst>
              </p:cNvPr>
              <p:cNvSpPr/>
              <p:nvPr/>
            </p:nvSpPr>
            <p:spPr>
              <a:xfrm>
                <a:off x="1297000" y="1571775"/>
                <a:ext cx="333375" cy="192100"/>
              </a:xfrm>
              <a:custGeom>
                <a:avLst/>
                <a:gdLst/>
                <a:ahLst/>
                <a:cxnLst/>
                <a:rect l="l" t="t" r="r" b="b"/>
                <a:pathLst>
                  <a:path w="13335" h="7684" extrusionOk="0">
                    <a:moveTo>
                      <a:pt x="321" y="1"/>
                    </a:moveTo>
                    <a:cubicBezTo>
                      <a:pt x="138" y="1"/>
                      <a:pt x="0" y="169"/>
                      <a:pt x="46" y="352"/>
                    </a:cubicBezTo>
                    <a:lnTo>
                      <a:pt x="1772" y="7470"/>
                    </a:lnTo>
                    <a:cubicBezTo>
                      <a:pt x="1803" y="7607"/>
                      <a:pt x="1925" y="7684"/>
                      <a:pt x="2047" y="7684"/>
                    </a:cubicBezTo>
                    <a:lnTo>
                      <a:pt x="13014" y="7684"/>
                    </a:lnTo>
                    <a:cubicBezTo>
                      <a:pt x="13197" y="7684"/>
                      <a:pt x="13335" y="7516"/>
                      <a:pt x="13289" y="7348"/>
                    </a:cubicBezTo>
                    <a:lnTo>
                      <a:pt x="11563" y="215"/>
                    </a:lnTo>
                    <a:cubicBezTo>
                      <a:pt x="11532" y="92"/>
                      <a:pt x="11410"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649;p72">
                <a:extLst>
                  <a:ext uri="{FF2B5EF4-FFF2-40B4-BE49-F238E27FC236}">
                    <a16:creationId xmlns:a16="http://schemas.microsoft.com/office/drawing/2014/main" id="{95083F46-D1DD-A3C8-C3B5-B55B3671FF3F}"/>
                  </a:ext>
                </a:extLst>
              </p:cNvPr>
              <p:cNvSpPr/>
              <p:nvPr/>
            </p:nvSpPr>
            <p:spPr>
              <a:xfrm>
                <a:off x="1288600" y="1563375"/>
                <a:ext cx="333000" cy="192100"/>
              </a:xfrm>
              <a:custGeom>
                <a:avLst/>
                <a:gdLst/>
                <a:ahLst/>
                <a:cxnLst/>
                <a:rect l="l" t="t" r="r" b="b"/>
                <a:pathLst>
                  <a:path w="13320" h="7684" extrusionOk="0">
                    <a:moveTo>
                      <a:pt x="306" y="1"/>
                    </a:moveTo>
                    <a:cubicBezTo>
                      <a:pt x="214" y="1"/>
                      <a:pt x="138" y="47"/>
                      <a:pt x="92" y="108"/>
                    </a:cubicBezTo>
                    <a:cubicBezTo>
                      <a:pt x="31" y="169"/>
                      <a:pt x="0" y="260"/>
                      <a:pt x="31" y="352"/>
                    </a:cubicBezTo>
                    <a:lnTo>
                      <a:pt x="1757" y="7470"/>
                    </a:lnTo>
                    <a:cubicBezTo>
                      <a:pt x="1787" y="7607"/>
                      <a:pt x="1894" y="7684"/>
                      <a:pt x="2032" y="7684"/>
                    </a:cubicBezTo>
                    <a:lnTo>
                      <a:pt x="12999" y="7684"/>
                    </a:lnTo>
                    <a:cubicBezTo>
                      <a:pt x="13182" y="7684"/>
                      <a:pt x="13319" y="7516"/>
                      <a:pt x="13274" y="7348"/>
                    </a:cubicBezTo>
                    <a:lnTo>
                      <a:pt x="11532" y="215"/>
                    </a:lnTo>
                    <a:cubicBezTo>
                      <a:pt x="11502" y="92"/>
                      <a:pt x="11395" y="1"/>
                      <a:pt x="1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650;p72">
                <a:extLst>
                  <a:ext uri="{FF2B5EF4-FFF2-40B4-BE49-F238E27FC236}">
                    <a16:creationId xmlns:a16="http://schemas.microsoft.com/office/drawing/2014/main" id="{898936AD-D016-BF3E-99F4-153D60C2DCC4}"/>
                  </a:ext>
                </a:extLst>
              </p:cNvPr>
              <p:cNvSpPr/>
              <p:nvPr/>
            </p:nvSpPr>
            <p:spPr>
              <a:xfrm>
                <a:off x="1433325" y="1647775"/>
                <a:ext cx="35150" cy="40125"/>
              </a:xfrm>
              <a:custGeom>
                <a:avLst/>
                <a:gdLst/>
                <a:ahLst/>
                <a:cxnLst/>
                <a:rect l="l" t="t" r="r" b="b"/>
                <a:pathLst>
                  <a:path w="1406" h="1605" extrusionOk="0">
                    <a:moveTo>
                      <a:pt x="1268" y="596"/>
                    </a:moveTo>
                    <a:cubicBezTo>
                      <a:pt x="1406" y="963"/>
                      <a:pt x="1283" y="1360"/>
                      <a:pt x="963" y="1482"/>
                    </a:cubicBezTo>
                    <a:cubicBezTo>
                      <a:pt x="657" y="1604"/>
                      <a:pt x="291" y="1406"/>
                      <a:pt x="138" y="1024"/>
                    </a:cubicBezTo>
                    <a:cubicBezTo>
                      <a:pt x="0" y="642"/>
                      <a:pt x="138" y="245"/>
                      <a:pt x="443" y="123"/>
                    </a:cubicBezTo>
                    <a:cubicBezTo>
                      <a:pt x="749" y="0"/>
                      <a:pt x="1115" y="214"/>
                      <a:pt x="1268" y="5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651;p72">
                <a:extLst>
                  <a:ext uri="{FF2B5EF4-FFF2-40B4-BE49-F238E27FC236}">
                    <a16:creationId xmlns:a16="http://schemas.microsoft.com/office/drawing/2014/main" id="{B7BBCA95-7919-3B6F-C190-53384A4C694A}"/>
                  </a:ext>
                </a:extLst>
              </p:cNvPr>
              <p:cNvSpPr/>
              <p:nvPr/>
            </p:nvSpPr>
            <p:spPr>
              <a:xfrm>
                <a:off x="1768200" y="1134950"/>
                <a:ext cx="372725" cy="247075"/>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652;p72">
                <a:extLst>
                  <a:ext uri="{FF2B5EF4-FFF2-40B4-BE49-F238E27FC236}">
                    <a16:creationId xmlns:a16="http://schemas.microsoft.com/office/drawing/2014/main" id="{4F30CA90-E78A-F7E4-17E1-C15D046D9714}"/>
                  </a:ext>
                </a:extLst>
              </p:cNvPr>
              <p:cNvSpPr/>
              <p:nvPr/>
            </p:nvSpPr>
            <p:spPr>
              <a:xfrm>
                <a:off x="1846475" y="1179225"/>
                <a:ext cx="35175" cy="158125"/>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653;p72">
                <a:extLst>
                  <a:ext uri="{FF2B5EF4-FFF2-40B4-BE49-F238E27FC236}">
                    <a16:creationId xmlns:a16="http://schemas.microsoft.com/office/drawing/2014/main" id="{D6CAC5EF-BB64-2B9F-92BE-831712ED3905}"/>
                  </a:ext>
                </a:extLst>
              </p:cNvPr>
              <p:cNvSpPr/>
              <p:nvPr/>
            </p:nvSpPr>
            <p:spPr>
              <a:xfrm>
                <a:off x="2027475" y="1179225"/>
                <a:ext cx="35175" cy="158125"/>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654;p72">
                <a:extLst>
                  <a:ext uri="{FF2B5EF4-FFF2-40B4-BE49-F238E27FC236}">
                    <a16:creationId xmlns:a16="http://schemas.microsoft.com/office/drawing/2014/main" id="{C4A007EF-8CC1-183F-4D33-6E1E8606F8EE}"/>
                  </a:ext>
                </a:extLst>
              </p:cNvPr>
              <p:cNvSpPr/>
              <p:nvPr/>
            </p:nvSpPr>
            <p:spPr>
              <a:xfrm>
                <a:off x="1900325" y="1222200"/>
                <a:ext cx="108475" cy="83075"/>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655;p72">
                <a:extLst>
                  <a:ext uri="{FF2B5EF4-FFF2-40B4-BE49-F238E27FC236}">
                    <a16:creationId xmlns:a16="http://schemas.microsoft.com/office/drawing/2014/main" id="{DDD40FA6-C80D-7475-A601-1B35719E8A26}"/>
                  </a:ext>
                </a:extLst>
              </p:cNvPr>
              <p:cNvSpPr/>
              <p:nvPr/>
            </p:nvSpPr>
            <p:spPr>
              <a:xfrm>
                <a:off x="1573450" y="1076900"/>
                <a:ext cx="141700" cy="141700"/>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656;p72">
                <a:extLst>
                  <a:ext uri="{FF2B5EF4-FFF2-40B4-BE49-F238E27FC236}">
                    <a16:creationId xmlns:a16="http://schemas.microsoft.com/office/drawing/2014/main" id="{2DE1FF70-D8AF-97F6-E7F0-BC377C341D75}"/>
                  </a:ext>
                </a:extLst>
              </p:cNvPr>
              <p:cNvSpPr/>
              <p:nvPr/>
            </p:nvSpPr>
            <p:spPr>
              <a:xfrm>
                <a:off x="1358850" y="1305250"/>
                <a:ext cx="155450" cy="7257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657;p72">
                <a:extLst>
                  <a:ext uri="{FF2B5EF4-FFF2-40B4-BE49-F238E27FC236}">
                    <a16:creationId xmlns:a16="http://schemas.microsoft.com/office/drawing/2014/main" id="{9F26A719-9D52-A196-3DE4-F40F71FEE17A}"/>
                  </a:ext>
                </a:extLst>
              </p:cNvPr>
              <p:cNvSpPr/>
              <p:nvPr/>
            </p:nvSpPr>
            <p:spPr>
              <a:xfrm>
                <a:off x="1367650" y="1397275"/>
                <a:ext cx="155050" cy="72950"/>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658;p72">
                <a:extLst>
                  <a:ext uri="{FF2B5EF4-FFF2-40B4-BE49-F238E27FC236}">
                    <a16:creationId xmlns:a16="http://schemas.microsoft.com/office/drawing/2014/main" id="{24D05BBF-0287-2CC9-6CB0-9DA7916E34B5}"/>
                  </a:ext>
                </a:extLst>
              </p:cNvPr>
              <p:cNvSpPr/>
              <p:nvPr/>
            </p:nvSpPr>
            <p:spPr>
              <a:xfrm>
                <a:off x="1374525" y="1377800"/>
                <a:ext cx="1150" cy="800"/>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48284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3" name="Title 2">
            <a:extLst>
              <a:ext uri="{FF2B5EF4-FFF2-40B4-BE49-F238E27FC236}">
                <a16:creationId xmlns:a16="http://schemas.microsoft.com/office/drawing/2014/main" id="{205AE6D0-69CB-2F11-ECEB-78CE934045FB}"/>
              </a:ext>
            </a:extLst>
          </p:cNvPr>
          <p:cNvSpPr>
            <a:spLocks noGrp="1"/>
          </p:cNvSpPr>
          <p:nvPr>
            <p:ph type="title"/>
          </p:nvPr>
        </p:nvSpPr>
        <p:spPr/>
        <p:txBody>
          <a:bodyPr/>
          <a:lstStyle/>
          <a:p>
            <a:r>
              <a:rPr lang="en-US" sz="2400"/>
              <a:t>6-1 . Best model and Features </a:t>
            </a:r>
          </a:p>
          <a:p>
            <a:endParaRPr lang="en-US"/>
          </a:p>
        </p:txBody>
      </p:sp>
      <p:graphicFrame>
        <p:nvGraphicFramePr>
          <p:cNvPr id="7" name="表格 2">
            <a:extLst>
              <a:ext uri="{FF2B5EF4-FFF2-40B4-BE49-F238E27FC236}">
                <a16:creationId xmlns:a16="http://schemas.microsoft.com/office/drawing/2014/main" id="{2EC530FB-2BDD-1133-D9AA-5789761AEE6C}"/>
              </a:ext>
            </a:extLst>
          </p:cNvPr>
          <p:cNvGraphicFramePr>
            <a:graphicFrameLocks noGrp="1"/>
          </p:cNvGraphicFramePr>
          <p:nvPr>
            <p:extLst>
              <p:ext uri="{D42A27DB-BD31-4B8C-83A1-F6EECF244321}">
                <p14:modId xmlns:p14="http://schemas.microsoft.com/office/powerpoint/2010/main" val="567824081"/>
              </p:ext>
            </p:extLst>
          </p:nvPr>
        </p:nvGraphicFramePr>
        <p:xfrm>
          <a:off x="466046" y="1605010"/>
          <a:ext cx="8267226" cy="1991292"/>
        </p:xfrm>
        <a:graphic>
          <a:graphicData uri="http://schemas.openxmlformats.org/drawingml/2006/table">
            <a:tbl>
              <a:tblPr/>
              <a:tblGrid>
                <a:gridCol w="1779198">
                  <a:extLst>
                    <a:ext uri="{9D8B030D-6E8A-4147-A177-3AD203B41FA5}">
                      <a16:colId xmlns:a16="http://schemas.microsoft.com/office/drawing/2014/main" val="3348585053"/>
                    </a:ext>
                  </a:extLst>
                </a:gridCol>
                <a:gridCol w="2162676">
                  <a:extLst>
                    <a:ext uri="{9D8B030D-6E8A-4147-A177-3AD203B41FA5}">
                      <a16:colId xmlns:a16="http://schemas.microsoft.com/office/drawing/2014/main" val="825387292"/>
                    </a:ext>
                  </a:extLst>
                </a:gridCol>
                <a:gridCol w="2162676">
                  <a:extLst>
                    <a:ext uri="{9D8B030D-6E8A-4147-A177-3AD203B41FA5}">
                      <a16:colId xmlns:a16="http://schemas.microsoft.com/office/drawing/2014/main" val="2108989498"/>
                    </a:ext>
                  </a:extLst>
                </a:gridCol>
                <a:gridCol w="2162676">
                  <a:extLst>
                    <a:ext uri="{9D8B030D-6E8A-4147-A177-3AD203B41FA5}">
                      <a16:colId xmlns:a16="http://schemas.microsoft.com/office/drawing/2014/main" val="3026463735"/>
                    </a:ext>
                  </a:extLst>
                </a:gridCol>
              </a:tblGrid>
              <a:tr h="830292">
                <a:tc>
                  <a:txBody>
                    <a:bodyPr/>
                    <a:lstStyle/>
                    <a:p>
                      <a:pPr marL="0" marR="0" lvl="0" indent="0" algn="ctr">
                        <a:spcBef>
                          <a:spcPts val="0"/>
                        </a:spcBef>
                        <a:spcAft>
                          <a:spcPts val="0"/>
                        </a:spcAft>
                        <a:buNone/>
                      </a:pPr>
                      <a:r>
                        <a:rPr lang="en-US" sz="1100" b="1" i="0" u="none" strike="noStrike" noProof="0">
                          <a:solidFill>
                            <a:srgbClr val="FFFFFF"/>
                          </a:solidFill>
                          <a:effectLst/>
                          <a:latin typeface="Zen Dots"/>
                        </a:rPr>
                        <a:t>The top 3 feature </a:t>
                      </a:r>
                      <a:endParaRPr lang="en-US" sz="1100">
                        <a:latin typeface="Zen Dots"/>
                      </a:endParaRPr>
                    </a:p>
                    <a:p>
                      <a:pPr marL="0" marR="0" lvl="0" indent="0" algn="ctr">
                        <a:spcBef>
                          <a:spcPts val="0"/>
                        </a:spcBef>
                        <a:spcAft>
                          <a:spcPts val="0"/>
                        </a:spcAft>
                        <a:buNone/>
                      </a:pPr>
                      <a:r>
                        <a:rPr lang="en-US" sz="1100" b="1" i="0" u="none" strike="noStrike" noProof="0">
                          <a:solidFill>
                            <a:srgbClr val="FFFFFF"/>
                          </a:solidFill>
                          <a:effectLst/>
                          <a:latin typeface="Zen Dots"/>
                        </a:rPr>
                        <a:t>importance</a:t>
                      </a:r>
                      <a:endParaRPr lang="en-US" sz="11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B2FB"/>
                    </a:solidFill>
                  </a:tcPr>
                </a:tc>
                <a:tc>
                  <a:txBody>
                    <a:bodyPr/>
                    <a:lstStyle/>
                    <a:p>
                      <a:pPr lvl="0" algn="ctr">
                        <a:lnSpc>
                          <a:spcPct val="100000"/>
                        </a:lnSpc>
                        <a:spcBef>
                          <a:spcPts val="0"/>
                        </a:spcBef>
                        <a:spcAft>
                          <a:spcPts val="0"/>
                        </a:spcAft>
                        <a:buNone/>
                      </a:pPr>
                      <a:r>
                        <a:rPr lang="en-US" sz="1050" b="1" i="0" u="none" strike="noStrike" noProof="0">
                          <a:solidFill>
                            <a:srgbClr val="FFFFFF"/>
                          </a:solidFill>
                          <a:effectLst/>
                          <a:latin typeface="Zen Dots"/>
                        </a:rPr>
                        <a:t>Decision Tree</a:t>
                      </a:r>
                      <a:endParaRPr lang="en-US" sz="105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B2FB"/>
                    </a:solidFill>
                  </a:tcPr>
                </a:tc>
                <a:tc>
                  <a:txBody>
                    <a:bodyPr/>
                    <a:lstStyle/>
                    <a:p>
                      <a:pPr lvl="0" algn="ctr">
                        <a:lnSpc>
                          <a:spcPct val="100000"/>
                        </a:lnSpc>
                        <a:spcBef>
                          <a:spcPts val="0"/>
                        </a:spcBef>
                        <a:spcAft>
                          <a:spcPts val="0"/>
                        </a:spcAft>
                        <a:buNone/>
                      </a:pPr>
                      <a:r>
                        <a:rPr lang="en-US" sz="1050" b="1" i="0" u="none" strike="noStrike" noProof="0">
                          <a:solidFill>
                            <a:srgbClr val="FFFFFF"/>
                          </a:solidFill>
                          <a:effectLst/>
                          <a:latin typeface="Zen Dots"/>
                        </a:rPr>
                        <a:t>LGBM</a:t>
                      </a:r>
                      <a:endParaRPr lang="en-US" sz="105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B2FB"/>
                    </a:solidFill>
                  </a:tcPr>
                </a:tc>
                <a:tc>
                  <a:txBody>
                    <a:bodyPr/>
                    <a:lstStyle/>
                    <a:p>
                      <a:pPr lvl="0" algn="ctr">
                        <a:lnSpc>
                          <a:spcPct val="100000"/>
                        </a:lnSpc>
                        <a:spcBef>
                          <a:spcPts val="0"/>
                        </a:spcBef>
                        <a:spcAft>
                          <a:spcPts val="0"/>
                        </a:spcAft>
                        <a:buNone/>
                      </a:pPr>
                      <a:r>
                        <a:rPr lang="en-US" sz="1050" b="1" i="0" u="none" strike="noStrike" noProof="0">
                          <a:solidFill>
                            <a:srgbClr val="FF0000"/>
                          </a:solidFill>
                          <a:effectLst/>
                          <a:latin typeface="Zen Dots"/>
                        </a:rPr>
                        <a:t>Random Forest</a:t>
                      </a:r>
                      <a:endParaRPr lang="en-US" sz="1050">
                        <a:solidFill>
                          <a:srgbClr val="FF0000"/>
                        </a:solidFill>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B2FB"/>
                    </a:solidFill>
                  </a:tcPr>
                </a:tc>
                <a:extLst>
                  <a:ext uri="{0D108BD9-81ED-4DB2-BD59-A6C34878D82A}">
                    <a16:rowId xmlns:a16="http://schemas.microsoft.com/office/drawing/2014/main" val="3762279462"/>
                  </a:ext>
                </a:extLst>
              </a:tr>
              <a:tr h="387000">
                <a:tc>
                  <a:txBody>
                    <a:bodyPr/>
                    <a:lstStyle/>
                    <a:p>
                      <a:pPr marL="0" marR="0" lvl="0" indent="0" algn="ctr">
                        <a:spcBef>
                          <a:spcPts val="0"/>
                        </a:spcBef>
                        <a:spcAft>
                          <a:spcPts val="0"/>
                        </a:spcAft>
                        <a:buNone/>
                      </a:pPr>
                      <a:r>
                        <a:rPr lang="en-US" sz="1200" b="1" i="0" u="none" strike="noStrike">
                          <a:solidFill>
                            <a:schemeClr val="accent6"/>
                          </a:solidFill>
                          <a:effectLst/>
                          <a:latin typeface="Zen Dots"/>
                        </a:rPr>
                        <a:t>1st</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rgbClr val="C00000"/>
                          </a:solidFill>
                          <a:effectLst/>
                          <a:latin typeface="Zen Dots"/>
                        </a:rPr>
                        <a:t>Joining Year_2018</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err="1">
                          <a:solidFill>
                            <a:schemeClr val="bg1"/>
                          </a:solidFill>
                          <a:effectLst/>
                          <a:latin typeface="Zen Dots"/>
                        </a:rPr>
                        <a:t>Gender_Female</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rgbClr val="C00000"/>
                          </a:solidFill>
                          <a:effectLst/>
                          <a:latin typeface="Zen Dots"/>
                        </a:rPr>
                        <a:t>Joining Year_2018</a:t>
                      </a:r>
                      <a:endParaRPr lang="en-US" sz="1200">
                        <a:solidFill>
                          <a:srgbClr val="C00000"/>
                        </a:solidFill>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172258875"/>
                  </a:ext>
                </a:extLst>
              </a:tr>
              <a:tr h="387000">
                <a:tc>
                  <a:txBody>
                    <a:bodyPr/>
                    <a:lstStyle/>
                    <a:p>
                      <a:pPr marL="0" marR="0" lvl="0" indent="0" algn="ctr">
                        <a:spcBef>
                          <a:spcPts val="0"/>
                        </a:spcBef>
                        <a:spcAft>
                          <a:spcPts val="0"/>
                        </a:spcAft>
                        <a:buNone/>
                      </a:pPr>
                      <a:r>
                        <a:rPr lang="en-US" sz="1200" b="1" i="0" u="none" strike="noStrike">
                          <a:solidFill>
                            <a:schemeClr val="accent6"/>
                          </a:solidFill>
                          <a:effectLst/>
                          <a:latin typeface="Zen Dots"/>
                        </a:rPr>
                        <a:t>2nd</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err="1">
                          <a:solidFill>
                            <a:srgbClr val="00B050"/>
                          </a:solidFill>
                          <a:effectLst/>
                          <a:latin typeface="Zen Dots"/>
                        </a:rPr>
                        <a:t>City_pune</a:t>
                      </a:r>
                      <a:endParaRPr lang="en-US" sz="1200" b="0" i="0" u="none" strike="noStrike" noProof="0">
                        <a:solidFill>
                          <a:srgbClr val="00B050"/>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chemeClr val="bg1"/>
                          </a:solidFill>
                          <a:effectLst/>
                          <a:latin typeface="Zen Dots"/>
                        </a:rPr>
                        <a:t>Age</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rgbClr val="FFFF00"/>
                          </a:solidFill>
                          <a:effectLst/>
                          <a:latin typeface="Zen Dots"/>
                        </a:rPr>
                        <a:t>PaymentTier_2</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3667689427"/>
                  </a:ext>
                </a:extLst>
              </a:tr>
              <a:tr h="387000">
                <a:tc>
                  <a:txBody>
                    <a:bodyPr/>
                    <a:lstStyle/>
                    <a:p>
                      <a:pPr marL="0" marR="0" lvl="0" indent="0" algn="ctr">
                        <a:spcBef>
                          <a:spcPts val="0"/>
                        </a:spcBef>
                        <a:spcAft>
                          <a:spcPts val="0"/>
                        </a:spcAft>
                        <a:buNone/>
                      </a:pPr>
                      <a:r>
                        <a:rPr lang="en-US" sz="1200" b="1" i="0" u="none" strike="noStrike">
                          <a:solidFill>
                            <a:schemeClr val="accent6"/>
                          </a:solidFill>
                          <a:effectLst/>
                          <a:latin typeface="Zen Dots"/>
                        </a:rPr>
                        <a:t>3rd</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rgbClr val="FFFF00"/>
                          </a:solidFill>
                          <a:effectLst/>
                          <a:latin typeface="Zen Dots"/>
                        </a:rPr>
                        <a:t>PaymentTier_2</a:t>
                      </a:r>
                      <a:endParaRPr lang="en-US" sz="1200">
                        <a:solidFill>
                          <a:srgbClr val="FFFF00"/>
                        </a:solidFill>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a:solidFill>
                            <a:schemeClr val="bg1"/>
                          </a:solidFill>
                          <a:effectLst/>
                          <a:latin typeface="Zen Dots"/>
                        </a:rPr>
                        <a:t> PaymentTier_1</a:t>
                      </a:r>
                      <a:endParaRPr lang="en-US" sz="1200">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lvl="0" algn="ctr">
                        <a:lnSpc>
                          <a:spcPct val="100000"/>
                        </a:lnSpc>
                        <a:spcBef>
                          <a:spcPts val="0"/>
                        </a:spcBef>
                        <a:spcAft>
                          <a:spcPts val="0"/>
                        </a:spcAft>
                        <a:buNone/>
                      </a:pPr>
                      <a:r>
                        <a:rPr lang="en-US" sz="1200" b="0" i="0" u="none" strike="noStrike" noProof="0" err="1">
                          <a:solidFill>
                            <a:srgbClr val="00B050"/>
                          </a:solidFill>
                          <a:effectLst/>
                          <a:latin typeface="Zen Dots"/>
                        </a:rPr>
                        <a:t>City_pune</a:t>
                      </a:r>
                      <a:endParaRPr lang="en-US" sz="1200" b="0" i="0" u="none" strike="noStrike" noProof="0">
                        <a:solidFill>
                          <a:srgbClr val="00B050"/>
                        </a:solidFill>
                        <a:effectLst/>
                        <a:latin typeface="Zen Dot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739921054"/>
                  </a:ext>
                </a:extLst>
              </a:tr>
            </a:tbl>
          </a:graphicData>
        </a:graphic>
      </p:graphicFrame>
      <p:pic>
        <p:nvPicPr>
          <p:cNvPr id="9" name="Picture 8" descr="第一名图标png图片素材下载-第一名图标背景图片素材-佳库网">
            <a:extLst>
              <a:ext uri="{FF2B5EF4-FFF2-40B4-BE49-F238E27FC236}">
                <a16:creationId xmlns:a16="http://schemas.microsoft.com/office/drawing/2014/main" id="{95F67270-54C5-3A92-5065-101E71C1A01C}"/>
              </a:ext>
            </a:extLst>
          </p:cNvPr>
          <p:cNvPicPr>
            <a:picLocks noChangeAspect="1"/>
          </p:cNvPicPr>
          <p:nvPr/>
        </p:nvPicPr>
        <p:blipFill>
          <a:blip r:embed="rId3"/>
          <a:stretch>
            <a:fillRect/>
          </a:stretch>
        </p:blipFill>
        <p:spPr>
          <a:xfrm>
            <a:off x="6654802" y="1602371"/>
            <a:ext cx="410441" cy="405246"/>
          </a:xfrm>
          <a:prstGeom prst="rect">
            <a:avLst/>
          </a:prstGeom>
        </p:spPr>
      </p:pic>
      <p:sp>
        <p:nvSpPr>
          <p:cNvPr id="2" name="TextBox 1">
            <a:extLst>
              <a:ext uri="{FF2B5EF4-FFF2-40B4-BE49-F238E27FC236}">
                <a16:creationId xmlns:a16="http://schemas.microsoft.com/office/drawing/2014/main" id="{988D23FD-88F0-2C86-7DE6-34FC8251FF17}"/>
              </a:ext>
            </a:extLst>
          </p:cNvPr>
          <p:cNvSpPr txBox="1"/>
          <p:nvPr/>
        </p:nvSpPr>
        <p:spPr>
          <a:xfrm>
            <a:off x="463216" y="3957386"/>
            <a:ext cx="82376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rPr>
              <a:t>The features 'Joining Year_2018', '</a:t>
            </a:r>
            <a:r>
              <a:rPr lang="en-US" err="1">
                <a:solidFill>
                  <a:srgbClr val="FFFFFF"/>
                </a:solidFill>
              </a:rPr>
              <a:t>City_pune</a:t>
            </a:r>
            <a:r>
              <a:rPr lang="en-US" dirty="0">
                <a:solidFill>
                  <a:srgbClr val="FFFFFF"/>
                </a:solidFill>
              </a:rPr>
              <a:t>', and 'PaymentTier_2' are consistently </a:t>
            </a:r>
            <a:endParaRPr lang="en-US" dirty="0"/>
          </a:p>
          <a:p>
            <a:pPr algn="ctr"/>
            <a:r>
              <a:rPr lang="en-US" dirty="0">
                <a:solidFill>
                  <a:srgbClr val="FFFFFF"/>
                </a:solidFill>
              </a:rPr>
              <a:t>significant factors across all three models.</a:t>
            </a:r>
            <a:endParaRPr lang="en-US"/>
          </a:p>
        </p:txBody>
      </p:sp>
    </p:spTree>
    <p:extLst>
      <p:ext uri="{BB962C8B-B14F-4D97-AF65-F5344CB8AC3E}">
        <p14:creationId xmlns:p14="http://schemas.microsoft.com/office/powerpoint/2010/main" val="975062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76022" y="445025"/>
            <a:ext cx="8590701" cy="572700"/>
          </a:xfrm>
          <a:prstGeom prst="rect">
            <a:avLst/>
          </a:prstGeom>
        </p:spPr>
        <p:txBody>
          <a:bodyPr spcFirstLastPara="1" wrap="square" lIns="91425" tIns="91425" rIns="91425" bIns="91425" anchor="t" anchorCtr="0">
            <a:noAutofit/>
          </a:bodyPr>
          <a:lstStyle/>
          <a:p>
            <a:pPr>
              <a:buSzPts val="1100"/>
            </a:pPr>
            <a:r>
              <a:rPr lang="en-US" altLang="zh-HK" sz="2400"/>
              <a:t>6-2 . Limitations</a:t>
            </a:r>
          </a:p>
        </p:txBody>
      </p:sp>
      <p:graphicFrame>
        <p:nvGraphicFramePr>
          <p:cNvPr id="7" name="Table 6">
            <a:extLst>
              <a:ext uri="{FF2B5EF4-FFF2-40B4-BE49-F238E27FC236}">
                <a16:creationId xmlns:a16="http://schemas.microsoft.com/office/drawing/2014/main" id="{0A980616-AACF-64C7-A782-93480F1A016F}"/>
              </a:ext>
            </a:extLst>
          </p:cNvPr>
          <p:cNvGraphicFramePr>
            <a:graphicFrameLocks noGrp="1"/>
          </p:cNvGraphicFramePr>
          <p:nvPr>
            <p:extLst>
              <p:ext uri="{D42A27DB-BD31-4B8C-83A1-F6EECF244321}">
                <p14:modId xmlns:p14="http://schemas.microsoft.com/office/powerpoint/2010/main" val="3903928136"/>
              </p:ext>
            </p:extLst>
          </p:nvPr>
        </p:nvGraphicFramePr>
        <p:xfrm>
          <a:off x="966887" y="1248504"/>
          <a:ext cx="1624622" cy="3336606"/>
        </p:xfrm>
        <a:graphic>
          <a:graphicData uri="http://schemas.openxmlformats.org/drawingml/2006/table">
            <a:tbl>
              <a:tblPr firstRow="1" bandRow="1">
                <a:tableStyleId>{4DC56B53-A227-4F67-B31D-D1FA5310C8E8}</a:tableStyleId>
              </a:tblPr>
              <a:tblGrid>
                <a:gridCol w="1624622">
                  <a:extLst>
                    <a:ext uri="{9D8B030D-6E8A-4147-A177-3AD203B41FA5}">
                      <a16:colId xmlns:a16="http://schemas.microsoft.com/office/drawing/2014/main" val="3986311623"/>
                    </a:ext>
                  </a:extLst>
                </a:gridCol>
              </a:tblGrid>
              <a:tr h="312068">
                <a:tc>
                  <a:txBody>
                    <a:bodyPr/>
                    <a:lstStyle/>
                    <a:p>
                      <a:pPr algn="ctr" rtl="0" fontAlgn="base"/>
                      <a:r>
                        <a:rPr lang="en-US" sz="1400" b="1">
                          <a:solidFill>
                            <a:srgbClr val="000000"/>
                          </a:solidFill>
                          <a:effectLst/>
                          <a:latin typeface="Arial" panose="020B0604020202020204" pitchFamily="34" charset="0"/>
                        </a:rPr>
                        <a:t>Variables</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extLst>
                  <a:ext uri="{0D108BD9-81ED-4DB2-BD59-A6C34878D82A}">
                    <a16:rowId xmlns:a16="http://schemas.microsoft.com/office/drawing/2014/main" val="2564668560"/>
                  </a:ext>
                </a:extLst>
              </a:tr>
              <a:tr h="327574">
                <a:tc>
                  <a:txBody>
                    <a:bodyPr/>
                    <a:lstStyle/>
                    <a:p>
                      <a:pPr algn="ctr" rtl="0" fontAlgn="base"/>
                      <a:r>
                        <a:rPr lang="en-US" sz="1400">
                          <a:solidFill>
                            <a:srgbClr val="000000"/>
                          </a:solidFill>
                          <a:effectLst/>
                          <a:latin typeface="Arial" panose="020B0604020202020204" pitchFamily="34" charset="0"/>
                        </a:rPr>
                        <a:t>Education</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3501089986"/>
                  </a:ext>
                </a:extLst>
              </a:tr>
              <a:tr h="327574">
                <a:tc>
                  <a:txBody>
                    <a:bodyPr/>
                    <a:lstStyle/>
                    <a:p>
                      <a:pPr algn="ctr" rtl="0" fontAlgn="base"/>
                      <a:r>
                        <a:rPr lang="en-US" sz="1400">
                          <a:solidFill>
                            <a:srgbClr val="000000"/>
                          </a:solidFill>
                          <a:effectLst/>
                          <a:latin typeface="Arial" panose="020B0604020202020204" pitchFamily="34" charset="0"/>
                        </a:rPr>
                        <a:t>Joining Year</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1321967039"/>
                  </a:ext>
                </a:extLst>
              </a:tr>
              <a:tr h="327574">
                <a:tc>
                  <a:txBody>
                    <a:bodyPr/>
                    <a:lstStyle/>
                    <a:p>
                      <a:pPr algn="ctr" rtl="0" fontAlgn="base"/>
                      <a:r>
                        <a:rPr lang="en-US" sz="1400">
                          <a:solidFill>
                            <a:srgbClr val="000000"/>
                          </a:solidFill>
                          <a:effectLst/>
                          <a:latin typeface="Arial" panose="020B0604020202020204" pitchFamily="34" charset="0"/>
                        </a:rPr>
                        <a:t>City</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1422351132"/>
                  </a:ext>
                </a:extLst>
              </a:tr>
              <a:tr h="327574">
                <a:tc>
                  <a:txBody>
                    <a:bodyPr/>
                    <a:lstStyle/>
                    <a:p>
                      <a:pPr algn="ctr" rtl="0" fontAlgn="base"/>
                      <a:r>
                        <a:rPr lang="en-US" sz="1400">
                          <a:solidFill>
                            <a:srgbClr val="000000"/>
                          </a:solidFill>
                          <a:effectLst/>
                          <a:latin typeface="Arial" panose="020B0604020202020204" pitchFamily="34" charset="0"/>
                        </a:rPr>
                        <a:t>Payment Tier</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3984248716"/>
                  </a:ext>
                </a:extLst>
              </a:tr>
              <a:tr h="327574">
                <a:tc>
                  <a:txBody>
                    <a:bodyPr/>
                    <a:lstStyle/>
                    <a:p>
                      <a:pPr algn="ctr" rtl="0" fontAlgn="base"/>
                      <a:r>
                        <a:rPr lang="en-US" sz="1400">
                          <a:solidFill>
                            <a:srgbClr val="000000"/>
                          </a:solidFill>
                          <a:effectLst/>
                          <a:latin typeface="Arial" panose="020B0604020202020204" pitchFamily="34" charset="0"/>
                        </a:rPr>
                        <a:t>Age</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2222583784"/>
                  </a:ext>
                </a:extLst>
              </a:tr>
              <a:tr h="327574">
                <a:tc>
                  <a:txBody>
                    <a:bodyPr/>
                    <a:lstStyle/>
                    <a:p>
                      <a:pPr algn="ctr" rtl="0" fontAlgn="base"/>
                      <a:r>
                        <a:rPr lang="en-US" sz="1400">
                          <a:solidFill>
                            <a:srgbClr val="000000"/>
                          </a:solidFill>
                          <a:effectLst/>
                          <a:latin typeface="Arial" panose="020B0604020202020204" pitchFamily="34" charset="0"/>
                        </a:rPr>
                        <a:t>Gender</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2837914038"/>
                  </a:ext>
                </a:extLst>
              </a:tr>
              <a:tr h="327574">
                <a:tc>
                  <a:txBody>
                    <a:bodyPr/>
                    <a:lstStyle/>
                    <a:p>
                      <a:pPr algn="ctr" rtl="0" fontAlgn="base"/>
                      <a:r>
                        <a:rPr lang="en-US" sz="1400">
                          <a:solidFill>
                            <a:srgbClr val="000000"/>
                          </a:solidFill>
                          <a:effectLst/>
                          <a:latin typeface="Arial" panose="020B0604020202020204" pitchFamily="34" charset="0"/>
                        </a:rPr>
                        <a:t>Ever Benched</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1566456635"/>
                  </a:ext>
                </a:extLst>
              </a:tr>
              <a:tr h="327574">
                <a:tc>
                  <a:txBody>
                    <a:bodyPr/>
                    <a:lstStyle/>
                    <a:p>
                      <a:pPr algn="ctr" rtl="0" fontAlgn="base"/>
                      <a:r>
                        <a:rPr lang="en-US" sz="1400">
                          <a:solidFill>
                            <a:srgbClr val="000000"/>
                          </a:solidFill>
                          <a:effectLst/>
                          <a:latin typeface="Arial" panose="020B0604020202020204" pitchFamily="34" charset="0"/>
                        </a:rPr>
                        <a:t>Experience In Current Domain</a:t>
                      </a:r>
                      <a:endParaRPr lang="en-US">
                        <a:solidFill>
                          <a:srgbClr val="000000"/>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1186534355"/>
                  </a:ext>
                </a:extLst>
              </a:tr>
            </a:tbl>
          </a:graphicData>
        </a:graphic>
      </p:graphicFrame>
      <p:sp>
        <p:nvSpPr>
          <p:cNvPr id="9" name="Google Shape;1550;p70">
            <a:extLst>
              <a:ext uri="{FF2B5EF4-FFF2-40B4-BE49-F238E27FC236}">
                <a16:creationId xmlns:a16="http://schemas.microsoft.com/office/drawing/2014/main" id="{C102ED10-AD1B-92EC-BD13-8DD29033EA71}"/>
              </a:ext>
            </a:extLst>
          </p:cNvPr>
          <p:cNvSpPr txBox="1"/>
          <p:nvPr/>
        </p:nvSpPr>
        <p:spPr>
          <a:xfrm>
            <a:off x="3270615" y="1252428"/>
            <a:ext cx="5292221" cy="2939668"/>
          </a:xfrm>
          <a:prstGeom prst="rect">
            <a:avLst/>
          </a:prstGeom>
          <a:noFill/>
          <a:ln>
            <a:noFill/>
          </a:ln>
        </p:spPr>
        <p:txBody>
          <a:bodyPr spcFirstLastPara="1" wrap="square" lIns="91425" tIns="91425" rIns="91425" bIns="91425" anchor="t" anchorCtr="0">
            <a:noAutofit/>
          </a:bodyPr>
          <a:lstStyle/>
          <a:p>
            <a:endParaRPr lang="en-US">
              <a:solidFill>
                <a:schemeClr val="dk1"/>
              </a:solidFill>
              <a:latin typeface="Roboto"/>
              <a:ea typeface="Roboto"/>
              <a:cs typeface="Roboto"/>
            </a:endParaRPr>
          </a:p>
          <a:p>
            <a:r>
              <a:rPr lang="en-US">
                <a:solidFill>
                  <a:schemeClr val="dk1"/>
                </a:solidFill>
                <a:latin typeface="Roboto"/>
                <a:ea typeface="Roboto"/>
                <a:cs typeface="Roboto"/>
              </a:rPr>
              <a:t>Limitation 1 :</a:t>
            </a:r>
            <a:endParaRPr lang="en-US">
              <a:solidFill>
                <a:schemeClr val="dk1"/>
              </a:solidFill>
            </a:endParaRPr>
          </a:p>
          <a:p>
            <a:r>
              <a:rPr lang="en-US">
                <a:solidFill>
                  <a:schemeClr val="dk1"/>
                </a:solidFill>
                <a:ea typeface="Roboto"/>
              </a:rPr>
              <a:t>Relatively few variables used in our machine learning project might affect the precision of our findings</a:t>
            </a:r>
          </a:p>
          <a:p>
            <a:endParaRPr lang="en-US">
              <a:solidFill>
                <a:schemeClr val="dk1"/>
              </a:solidFill>
              <a:ea typeface="Roboto"/>
            </a:endParaRPr>
          </a:p>
          <a:p>
            <a:endParaRPr lang="en-US">
              <a:solidFill>
                <a:schemeClr val="dk1"/>
              </a:solidFill>
              <a:ea typeface="Roboto"/>
            </a:endParaRPr>
          </a:p>
          <a:p>
            <a:endParaRPr lang="en-US">
              <a:solidFill>
                <a:schemeClr val="dk1"/>
              </a:solidFill>
              <a:ea typeface="Roboto"/>
            </a:endParaRPr>
          </a:p>
          <a:p>
            <a:r>
              <a:rPr lang="en-US">
                <a:solidFill>
                  <a:schemeClr val="dk1"/>
                </a:solidFill>
                <a:ea typeface="Roboto"/>
              </a:rPr>
              <a:t>Conclusion :</a:t>
            </a:r>
          </a:p>
          <a:p>
            <a:r>
              <a:rPr lang="en-US">
                <a:solidFill>
                  <a:schemeClr val="dk1"/>
                </a:solidFill>
                <a:ea typeface="Roboto"/>
              </a:rPr>
              <a:t>Breaking down payment tiers into finer levels can better reveal payment patterns. </a:t>
            </a:r>
          </a:p>
          <a:p>
            <a:r>
              <a:rPr lang="en-US">
                <a:solidFill>
                  <a:schemeClr val="dk1"/>
                </a:solidFill>
                <a:ea typeface="Roboto"/>
              </a:rPr>
              <a:t>Including variables like housing prices and transportation availability will also enhance our analysis.</a:t>
            </a:r>
            <a:endParaRPr lang="en-US">
              <a:solidFill>
                <a:schemeClr val="dk1"/>
              </a:solidFill>
            </a:endParaRPr>
          </a:p>
        </p:txBody>
      </p:sp>
    </p:spTree>
    <p:extLst>
      <p:ext uri="{BB962C8B-B14F-4D97-AF65-F5344CB8AC3E}">
        <p14:creationId xmlns:p14="http://schemas.microsoft.com/office/powerpoint/2010/main" val="3037603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76022" y="445025"/>
            <a:ext cx="8590701" cy="572700"/>
          </a:xfrm>
          <a:prstGeom prst="rect">
            <a:avLst/>
          </a:prstGeom>
        </p:spPr>
        <p:txBody>
          <a:bodyPr spcFirstLastPara="1" wrap="square" lIns="91425" tIns="91425" rIns="91425" bIns="91425" anchor="t" anchorCtr="0">
            <a:noAutofit/>
          </a:bodyPr>
          <a:lstStyle/>
          <a:p>
            <a:pPr>
              <a:buSzPts val="1100"/>
            </a:pPr>
            <a:r>
              <a:rPr lang="en-US" altLang="zh-HK" sz="2400"/>
              <a:t>6-2 . Limitations</a:t>
            </a:r>
          </a:p>
        </p:txBody>
      </p:sp>
      <p:sp>
        <p:nvSpPr>
          <p:cNvPr id="9" name="Google Shape;1550;p70">
            <a:extLst>
              <a:ext uri="{FF2B5EF4-FFF2-40B4-BE49-F238E27FC236}">
                <a16:creationId xmlns:a16="http://schemas.microsoft.com/office/drawing/2014/main" id="{C102ED10-AD1B-92EC-BD13-8DD29033EA71}"/>
              </a:ext>
            </a:extLst>
          </p:cNvPr>
          <p:cNvSpPr txBox="1"/>
          <p:nvPr/>
        </p:nvSpPr>
        <p:spPr>
          <a:xfrm>
            <a:off x="4952766" y="1392607"/>
            <a:ext cx="3965910" cy="2939668"/>
          </a:xfrm>
          <a:prstGeom prst="rect">
            <a:avLst/>
          </a:prstGeom>
          <a:noFill/>
          <a:ln>
            <a:noFill/>
          </a:ln>
        </p:spPr>
        <p:txBody>
          <a:bodyPr spcFirstLastPara="1" wrap="square" lIns="91425" tIns="91425" rIns="91425" bIns="91425" anchor="t" anchorCtr="0">
            <a:noAutofit/>
          </a:bodyPr>
          <a:lstStyle/>
          <a:p>
            <a:r>
              <a:rPr lang="en-US">
                <a:solidFill>
                  <a:schemeClr val="dk1"/>
                </a:solidFill>
                <a:latin typeface="Roboto"/>
                <a:ea typeface="Roboto"/>
                <a:cs typeface="Roboto"/>
              </a:rPr>
              <a:t>Limitation 2:</a:t>
            </a:r>
            <a:endParaRPr lang="en-US">
              <a:solidFill>
                <a:schemeClr val="dk1"/>
              </a:solidFill>
              <a:ea typeface="Roboto"/>
            </a:endParaRPr>
          </a:p>
          <a:p>
            <a:r>
              <a:rPr lang="en-US">
                <a:solidFill>
                  <a:schemeClr val="tx1"/>
                </a:solidFill>
                <a:ea typeface="Roboto"/>
              </a:rPr>
              <a:t>Comparing with other models, recall scores are relatively small than other scores which can cause that our model does not screen out the true leave of employee. </a:t>
            </a:r>
          </a:p>
          <a:p>
            <a:endParaRPr lang="en-US">
              <a:solidFill>
                <a:schemeClr val="dk1"/>
              </a:solidFill>
              <a:ea typeface="Roboto"/>
            </a:endParaRPr>
          </a:p>
          <a:p>
            <a:endParaRPr lang="en-US">
              <a:solidFill>
                <a:schemeClr val="dk1"/>
              </a:solidFill>
              <a:ea typeface="Roboto"/>
            </a:endParaRPr>
          </a:p>
          <a:p>
            <a:r>
              <a:rPr lang="en-US">
                <a:solidFill>
                  <a:schemeClr val="dk1"/>
                </a:solidFill>
                <a:ea typeface="Roboto"/>
              </a:rPr>
              <a:t>Conclusion :</a:t>
            </a:r>
          </a:p>
          <a:p>
            <a:r>
              <a:rPr lang="en-US">
                <a:solidFill>
                  <a:schemeClr val="dk1"/>
                </a:solidFill>
                <a:ea typeface="Roboto"/>
              </a:rPr>
              <a:t>The related institution should count the number of employee leaves carefully.  </a:t>
            </a:r>
          </a:p>
        </p:txBody>
      </p:sp>
      <p:graphicFrame>
        <p:nvGraphicFramePr>
          <p:cNvPr id="3" name="Table 2">
            <a:extLst>
              <a:ext uri="{FF2B5EF4-FFF2-40B4-BE49-F238E27FC236}">
                <a16:creationId xmlns:a16="http://schemas.microsoft.com/office/drawing/2014/main" id="{22530A0A-A277-0211-0FD3-064ABFBBFEE4}"/>
              </a:ext>
            </a:extLst>
          </p:cNvPr>
          <p:cNvGraphicFramePr>
            <a:graphicFrameLocks noGrp="1"/>
          </p:cNvGraphicFramePr>
          <p:nvPr>
            <p:extLst>
              <p:ext uri="{D42A27DB-BD31-4B8C-83A1-F6EECF244321}">
                <p14:modId xmlns:p14="http://schemas.microsoft.com/office/powerpoint/2010/main" val="4051246069"/>
              </p:ext>
            </p:extLst>
          </p:nvPr>
        </p:nvGraphicFramePr>
        <p:xfrm>
          <a:off x="281045" y="1435415"/>
          <a:ext cx="4567788" cy="2862067"/>
        </p:xfrm>
        <a:graphic>
          <a:graphicData uri="http://schemas.openxmlformats.org/drawingml/2006/table">
            <a:tbl>
              <a:tblPr firstRow="1" bandRow="1">
                <a:tableStyleId>{4DC56B53-A227-4F67-B31D-D1FA5310C8E8}</a:tableStyleId>
              </a:tblPr>
              <a:tblGrid>
                <a:gridCol w="664063">
                  <a:extLst>
                    <a:ext uri="{9D8B030D-6E8A-4147-A177-3AD203B41FA5}">
                      <a16:colId xmlns:a16="http://schemas.microsoft.com/office/drawing/2014/main" val="4227781776"/>
                    </a:ext>
                  </a:extLst>
                </a:gridCol>
                <a:gridCol w="780745">
                  <a:extLst>
                    <a:ext uri="{9D8B030D-6E8A-4147-A177-3AD203B41FA5}">
                      <a16:colId xmlns:a16="http://schemas.microsoft.com/office/drawing/2014/main" val="1593933283"/>
                    </a:ext>
                  </a:extLst>
                </a:gridCol>
                <a:gridCol w="780745">
                  <a:extLst>
                    <a:ext uri="{9D8B030D-6E8A-4147-A177-3AD203B41FA5}">
                      <a16:colId xmlns:a16="http://schemas.microsoft.com/office/drawing/2014/main" val="2223775602"/>
                    </a:ext>
                  </a:extLst>
                </a:gridCol>
                <a:gridCol w="780745">
                  <a:extLst>
                    <a:ext uri="{9D8B030D-6E8A-4147-A177-3AD203B41FA5}">
                      <a16:colId xmlns:a16="http://schemas.microsoft.com/office/drawing/2014/main" val="1701853921"/>
                    </a:ext>
                  </a:extLst>
                </a:gridCol>
                <a:gridCol w="780745">
                  <a:extLst>
                    <a:ext uri="{9D8B030D-6E8A-4147-A177-3AD203B41FA5}">
                      <a16:colId xmlns:a16="http://schemas.microsoft.com/office/drawing/2014/main" val="3301709896"/>
                    </a:ext>
                  </a:extLst>
                </a:gridCol>
                <a:gridCol w="780745">
                  <a:extLst>
                    <a:ext uri="{9D8B030D-6E8A-4147-A177-3AD203B41FA5}">
                      <a16:colId xmlns:a16="http://schemas.microsoft.com/office/drawing/2014/main" val="3898219035"/>
                    </a:ext>
                  </a:extLst>
                </a:gridCol>
              </a:tblGrid>
              <a:tr h="810714">
                <a:tc>
                  <a:txBody>
                    <a:bodyPr/>
                    <a:lstStyle/>
                    <a:p>
                      <a:pPr algn="ctr" rtl="0" fontAlgn="auto"/>
                      <a:endParaRPr lang="en-US" sz="1200" b="0" i="0" u="none" strike="noStrike" cap="none">
                        <a:solidFill>
                          <a:srgbClr val="FFFFFF"/>
                        </a:solidFill>
                        <a:effectLst/>
                        <a:latin typeface="Calibri"/>
                        <a:cs typeface="Arial"/>
                        <a:sym typeface="Arial"/>
                      </a:endParaRPr>
                    </a:p>
                    <a:p>
                      <a:pPr algn="ctr" rtl="0" fontAlgn="auto"/>
                      <a:r>
                        <a:rPr lang="en-US" sz="1200" b="0" i="0" u="none" strike="noStrike" cap="none">
                          <a:solidFill>
                            <a:srgbClr val="FFFFFF"/>
                          </a:solidFill>
                          <a:effectLst/>
                          <a:latin typeface="Calibri"/>
                          <a:cs typeface="Arial"/>
                          <a:sym typeface="Arial"/>
                        </a:rPr>
                        <a:t>Model</a:t>
                      </a:r>
                      <a:r>
                        <a:rPr lang="en-US" sz="1200" b="0" i="0" u="none" strike="noStrike" cap="none">
                          <a:solidFill>
                            <a:srgbClr val="FFFFFF"/>
                          </a:solidFill>
                          <a:effectLst/>
                          <a:latin typeface="Calibri"/>
                          <a:cs typeface="Arial"/>
                        </a:rPr>
                        <a:t> </a:t>
                      </a:r>
                      <a:endParaRPr lang="en-US" sz="1400">
                        <a:solidFill>
                          <a:srgbClr val="000000"/>
                        </a:solidFill>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endParaRPr lang="en-US" sz="1200">
                        <a:solidFill>
                          <a:srgbClr val="FFFFFF"/>
                        </a:solidFill>
                        <a:effectLst/>
                        <a:latin typeface="Calibri"/>
                      </a:endParaRPr>
                    </a:p>
                    <a:p>
                      <a:pPr lvl="0" algn="ctr">
                        <a:buNone/>
                      </a:pPr>
                      <a:r>
                        <a:rPr lang="en-US" sz="1200">
                          <a:solidFill>
                            <a:srgbClr val="FFFFFF"/>
                          </a:solidFill>
                          <a:effectLst/>
                          <a:latin typeface="Calibri"/>
                        </a:rPr>
                        <a:t>Average Accuracy</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Precision</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Recall</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F1 Score</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lvl="0" algn="ctr">
                        <a:buNone/>
                      </a:pPr>
                      <a:endParaRPr lang="en-US" sz="1200">
                        <a:solidFill>
                          <a:srgbClr val="FFFFFF"/>
                        </a:solidFill>
                        <a:effectLst/>
                        <a:latin typeface="Calibri"/>
                      </a:endParaRPr>
                    </a:p>
                    <a:p>
                      <a:pPr lvl="0" algn="ctr">
                        <a:buNone/>
                      </a:pPr>
                      <a:r>
                        <a:rPr lang="en-US" sz="1200">
                          <a:solidFill>
                            <a:srgbClr val="FFFFFF"/>
                          </a:solidFill>
                          <a:effectLst/>
                          <a:latin typeface="Calibri"/>
                        </a:rPr>
                        <a:t>Average</a:t>
                      </a:r>
                    </a:p>
                    <a:p>
                      <a:pPr lvl="0" algn="ctr">
                        <a:buNone/>
                      </a:pPr>
                      <a:r>
                        <a:rPr lang="en-US" sz="1200">
                          <a:solidFill>
                            <a:srgbClr val="FFFFFF"/>
                          </a:solidFill>
                          <a:effectLst/>
                          <a:latin typeface="Calibri"/>
                        </a:rPr>
                        <a:t>FPR</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extLst>
                  <a:ext uri="{0D108BD9-81ED-4DB2-BD59-A6C34878D82A}">
                    <a16:rowId xmlns:a16="http://schemas.microsoft.com/office/drawing/2014/main" val="3692397035"/>
                  </a:ext>
                </a:extLst>
              </a:tr>
              <a:tr h="515909">
                <a:tc>
                  <a:txBody>
                    <a:bodyPr/>
                    <a:lstStyle/>
                    <a:p>
                      <a:pPr lvl="0" algn="ctr">
                        <a:buNone/>
                      </a:pPr>
                      <a:r>
                        <a:rPr lang="en-US" sz="1000" b="1">
                          <a:solidFill>
                            <a:srgbClr val="FFFFFF"/>
                          </a:solidFill>
                          <a:effectLst/>
                          <a:latin typeface="Calibri"/>
                        </a:rPr>
                        <a:t>Decision Tree</a:t>
                      </a:r>
                      <a:endParaRPr lang="en-US"/>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b="0">
                          <a:solidFill>
                            <a:srgbClr val="0C1C29"/>
                          </a:solidFill>
                          <a:effectLst/>
                          <a:latin typeface="Arial"/>
                        </a:rPr>
                        <a:t>0.8662</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b="0">
                          <a:solidFill>
                            <a:srgbClr val="0C1C29"/>
                          </a:solidFill>
                          <a:effectLst/>
                          <a:latin typeface="Arial"/>
                        </a:rPr>
                        <a:t>0.8891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b="0">
                          <a:solidFill>
                            <a:srgbClr val="0C1C29"/>
                          </a:solidFill>
                          <a:effectLst/>
                          <a:latin typeface="Arial"/>
                        </a:rPr>
                        <a:t>0.6991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b="0">
                          <a:solidFill>
                            <a:srgbClr val="0C1C29"/>
                          </a:solidFill>
                          <a:effectLst/>
                          <a:latin typeface="Arial"/>
                        </a:rPr>
                        <a:t>0.7827</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tc>
                  <a:txBody>
                    <a:bodyPr/>
                    <a:lstStyle/>
                    <a:p>
                      <a:pPr algn="ctr" rtl="0" fontAlgn="base"/>
                      <a:r>
                        <a:rPr lang="en-US" sz="1000" b="0">
                          <a:solidFill>
                            <a:srgbClr val="0C1C29"/>
                          </a:solidFill>
                          <a:effectLst/>
                          <a:latin typeface="Arial"/>
                        </a:rPr>
                        <a:t>0.0459</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2F2F2"/>
                    </a:solidFill>
                  </a:tcPr>
                </a:tc>
                <a:extLst>
                  <a:ext uri="{0D108BD9-81ED-4DB2-BD59-A6C34878D82A}">
                    <a16:rowId xmlns:a16="http://schemas.microsoft.com/office/drawing/2014/main" val="727024394"/>
                  </a:ext>
                </a:extLst>
              </a:tr>
              <a:tr h="454492">
                <a:tc>
                  <a:txBody>
                    <a:bodyPr/>
                    <a:lstStyle/>
                    <a:p>
                      <a:pPr algn="ctr" rtl="0" fontAlgn="base"/>
                      <a:r>
                        <a:rPr lang="en-US" sz="1000" b="1">
                          <a:solidFill>
                            <a:srgbClr val="FFFFFF"/>
                          </a:solidFill>
                          <a:effectLst/>
                          <a:latin typeface="Calibri"/>
                        </a:rPr>
                        <a:t>LGBM</a:t>
                      </a:r>
                      <a:endParaRPr lang="en-US">
                        <a:solidFill>
                          <a:srgbClr val="000000"/>
                        </a:solidFill>
                        <a:effectLst/>
                        <a:latin typeface="Calibri"/>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b="0">
                          <a:solidFill>
                            <a:srgbClr val="0C1C29"/>
                          </a:solidFill>
                          <a:effectLst/>
                          <a:latin typeface="Arial"/>
                        </a:rPr>
                        <a:t>0.8786</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rgbClr val="0C1C29"/>
                          </a:solidFill>
                          <a:effectLst/>
                          <a:latin typeface="Arial"/>
                        </a:rPr>
                        <a:t>0.9333</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rgbClr val="0C1C29"/>
                          </a:solidFill>
                          <a:effectLst/>
                          <a:latin typeface="Arial"/>
                        </a:rPr>
                        <a:t>0.6978</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rgbClr val="0C1C29"/>
                          </a:solidFill>
                          <a:effectLst/>
                          <a:latin typeface="Arial"/>
                        </a:rPr>
                        <a:t>0.7986</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rgbClr val="0C1C29"/>
                          </a:solidFill>
                          <a:effectLst/>
                          <a:latin typeface="Arial"/>
                        </a:rPr>
                        <a:t>0.0262</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1658529278"/>
                  </a:ext>
                </a:extLst>
              </a:tr>
              <a:tr h="540476">
                <a:tc>
                  <a:txBody>
                    <a:bodyPr/>
                    <a:lstStyle/>
                    <a:p>
                      <a:pPr algn="ctr" rtl="0" fontAlgn="base"/>
                      <a:r>
                        <a:rPr lang="en-US" sz="1000" b="1">
                          <a:solidFill>
                            <a:srgbClr val="FFFFFF"/>
                          </a:solidFill>
                          <a:effectLst/>
                          <a:latin typeface="Calibri"/>
                        </a:rPr>
                        <a:t>Bagging</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b="0">
                          <a:solidFill>
                            <a:schemeClr val="bg1"/>
                          </a:solidFill>
                          <a:effectLst/>
                          <a:latin typeface="Arial"/>
                        </a:rPr>
                        <a:t>0.8789</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b="0">
                          <a:solidFill>
                            <a:schemeClr val="bg1"/>
                          </a:solidFill>
                          <a:effectLst/>
                          <a:latin typeface="Arial"/>
                        </a:rPr>
                        <a:t>0.9171</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b="0">
                          <a:solidFill>
                            <a:schemeClr val="bg1"/>
                          </a:solidFill>
                          <a:effectLst/>
                          <a:latin typeface="Arial"/>
                        </a:rPr>
                        <a:t>0.7134</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algn="ctr" rtl="0" fontAlgn="base"/>
                      <a:r>
                        <a:rPr lang="en-US" sz="1000" b="0">
                          <a:solidFill>
                            <a:schemeClr val="bg1"/>
                          </a:solidFill>
                          <a:effectLst/>
                          <a:latin typeface="Arial"/>
                        </a:rPr>
                        <a:t>0.8025</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tc>
                  <a:txBody>
                    <a:bodyPr/>
                    <a:lstStyle/>
                    <a:p>
                      <a:pPr lvl="0" algn="ctr">
                        <a:buNone/>
                      </a:pPr>
                      <a:r>
                        <a:rPr lang="en-US" sz="1000" b="0" i="0" u="none" strike="noStrike" noProof="0">
                          <a:solidFill>
                            <a:schemeClr val="bg1"/>
                          </a:solidFill>
                          <a:effectLst/>
                          <a:latin typeface="Arial"/>
                        </a:rPr>
                        <a:t>0.0339</a:t>
                      </a:r>
                      <a:endParaRPr lang="en-US" sz="1000" b="0">
                        <a:solidFill>
                          <a:schemeClr val="bg1"/>
                        </a:solidFill>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chemeClr val="tx1"/>
                    </a:solidFill>
                  </a:tcPr>
                </a:tc>
                <a:extLst>
                  <a:ext uri="{0D108BD9-81ED-4DB2-BD59-A6C34878D82A}">
                    <a16:rowId xmlns:a16="http://schemas.microsoft.com/office/drawing/2014/main" val="2499921014"/>
                  </a:ext>
                </a:extLst>
              </a:tr>
              <a:tr h="540476">
                <a:tc>
                  <a:txBody>
                    <a:bodyPr/>
                    <a:lstStyle/>
                    <a:p>
                      <a:pPr algn="ctr" rtl="0" fontAlgn="base"/>
                      <a:r>
                        <a:rPr lang="en-US" sz="1000" b="1">
                          <a:solidFill>
                            <a:srgbClr val="FFFFFF"/>
                          </a:solidFill>
                          <a:effectLst/>
                          <a:latin typeface="Calibri"/>
                        </a:rPr>
                        <a:t>Random Forest</a:t>
                      </a:r>
                      <a:endParaRPr lang="en-US"/>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05B2FB"/>
                    </a:solidFill>
                  </a:tcPr>
                </a:tc>
                <a:tc>
                  <a:txBody>
                    <a:bodyPr/>
                    <a:lstStyle/>
                    <a:p>
                      <a:pPr algn="ctr" rtl="0" fontAlgn="base"/>
                      <a:r>
                        <a:rPr lang="en-US" sz="1000" b="0">
                          <a:solidFill>
                            <a:schemeClr val="bg1"/>
                          </a:solidFill>
                          <a:effectLst/>
                          <a:latin typeface="Arial"/>
                        </a:rPr>
                        <a:t>0.8760</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chemeClr val="bg1"/>
                          </a:solidFill>
                          <a:effectLst/>
                          <a:latin typeface="Arial"/>
                        </a:rPr>
                        <a:t>0.9360</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chemeClr val="bg1"/>
                          </a:solidFill>
                          <a:effectLst/>
                          <a:latin typeface="Arial"/>
                        </a:rPr>
                        <a:t>0.6875</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lvl="0" algn="ctr">
                        <a:buNone/>
                      </a:pPr>
                      <a:r>
                        <a:rPr lang="en-US" sz="1000" b="0" i="0" u="none" strike="noStrike" noProof="0">
                          <a:solidFill>
                            <a:schemeClr val="bg1"/>
                          </a:solidFill>
                          <a:effectLst/>
                          <a:latin typeface="Arial"/>
                        </a:rPr>
                        <a:t>0.7927</a:t>
                      </a:r>
                      <a:endParaRPr lang="en-US" b="0">
                        <a:solidFill>
                          <a:schemeClr val="bg1"/>
                        </a:solidFil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base"/>
                      <a:r>
                        <a:rPr lang="en-US" sz="1000" b="0">
                          <a:solidFill>
                            <a:schemeClr val="bg1"/>
                          </a:solidFill>
                          <a:effectLst/>
                          <a:latin typeface="Arial"/>
                        </a:rPr>
                        <a:t>0.0248</a:t>
                      </a: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2882113870"/>
                  </a:ext>
                </a:extLst>
              </a:tr>
            </a:tbl>
          </a:graphicData>
        </a:graphic>
      </p:graphicFrame>
      <p:sp>
        <p:nvSpPr>
          <p:cNvPr id="4" name="TextBox 3">
            <a:extLst>
              <a:ext uri="{FF2B5EF4-FFF2-40B4-BE49-F238E27FC236}">
                <a16:creationId xmlns:a16="http://schemas.microsoft.com/office/drawing/2014/main" id="{2F002D96-B0D6-14C2-C2DA-7408C170FC20}"/>
              </a:ext>
            </a:extLst>
          </p:cNvPr>
          <p:cNvSpPr txBox="1"/>
          <p:nvPr/>
        </p:nvSpPr>
        <p:spPr>
          <a:xfrm>
            <a:off x="2490877" y="1110650"/>
            <a:ext cx="776377" cy="3526047"/>
          </a:xfrm>
          <a:prstGeom prst="rect">
            <a:avLst/>
          </a:prstGeom>
          <a:noFill/>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80323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7;p72">
            <a:extLst>
              <a:ext uri="{FF2B5EF4-FFF2-40B4-BE49-F238E27FC236}">
                <a16:creationId xmlns:a16="http://schemas.microsoft.com/office/drawing/2014/main" id="{F984AAB1-6BE0-81FC-F5EC-4B04F754B599}"/>
              </a:ext>
            </a:extLst>
          </p:cNvPr>
          <p:cNvSpPr txBox="1">
            <a:spLocks/>
          </p:cNvSpPr>
          <p:nvPr/>
        </p:nvSpPr>
        <p:spPr>
          <a:xfrm>
            <a:off x="4276870" y="1448798"/>
            <a:ext cx="4448100" cy="1225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a:solidFill>
                  <a:schemeClr val="tx1"/>
                </a:solidFill>
                <a:latin typeface="Zen Dots" panose="02020500000000000000" charset="0"/>
              </a:rPr>
              <a:t>Thanks!</a:t>
            </a:r>
          </a:p>
        </p:txBody>
      </p:sp>
      <p:sp>
        <p:nvSpPr>
          <p:cNvPr id="3" name="Google Shape;1568;p72">
            <a:extLst>
              <a:ext uri="{FF2B5EF4-FFF2-40B4-BE49-F238E27FC236}">
                <a16:creationId xmlns:a16="http://schemas.microsoft.com/office/drawing/2014/main" id="{E55290E7-E438-7511-2821-67AD970B0DA6}"/>
              </a:ext>
            </a:extLst>
          </p:cNvPr>
          <p:cNvSpPr txBox="1">
            <a:spLocks/>
          </p:cNvSpPr>
          <p:nvPr/>
        </p:nvSpPr>
        <p:spPr>
          <a:xfrm>
            <a:off x="4276820" y="2582471"/>
            <a:ext cx="4448100" cy="5538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chemeClr val="tx1"/>
                </a:solidFill>
                <a:latin typeface="Roboto" panose="02000000000000000000" pitchFamily="2" charset="0"/>
                <a:ea typeface="Roboto" panose="02000000000000000000" pitchFamily="2" charset="0"/>
                <a:cs typeface="Roboto" panose="02000000000000000000" pitchFamily="2" charset="0"/>
              </a:rPr>
              <a:t>Do you have any questions?</a:t>
            </a:r>
          </a:p>
        </p:txBody>
      </p:sp>
      <p:sp>
        <p:nvSpPr>
          <p:cNvPr id="15" name="Google Shape;457;p38">
            <a:extLst>
              <a:ext uri="{FF2B5EF4-FFF2-40B4-BE49-F238E27FC236}">
                <a16:creationId xmlns:a16="http://schemas.microsoft.com/office/drawing/2014/main" id="{B0FC8978-1FD7-8709-C581-2A8D739CDF0C}"/>
              </a:ext>
            </a:extLst>
          </p:cNvPr>
          <p:cNvSpPr txBox="1">
            <a:spLocks/>
          </p:cNvSpPr>
          <p:nvPr/>
        </p:nvSpPr>
        <p:spPr>
          <a:xfrm>
            <a:off x="5263691" y="3238854"/>
            <a:ext cx="2474357" cy="370200"/>
          </a:xfrm>
          <a:prstGeom prst="rect">
            <a:avLst/>
          </a:prstGeom>
          <a:solidFill>
            <a:schemeClr val="bg2"/>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STAT4011 Project 2 Group 8</a:t>
            </a:r>
          </a:p>
        </p:txBody>
      </p:sp>
    </p:spTree>
    <p:extLst>
      <p:ext uri="{BB962C8B-B14F-4D97-AF65-F5344CB8AC3E}">
        <p14:creationId xmlns:p14="http://schemas.microsoft.com/office/powerpoint/2010/main" val="288476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8"/>
          <p:cNvSpPr txBox="1">
            <a:spLocks noGrp="1"/>
          </p:cNvSpPr>
          <p:nvPr>
            <p:ph type="title"/>
          </p:nvPr>
        </p:nvSpPr>
        <p:spPr>
          <a:xfrm>
            <a:off x="297033" y="445025"/>
            <a:ext cx="8590701" cy="572700"/>
          </a:xfrm>
          <a:prstGeom prst="rect">
            <a:avLst/>
          </a:prstGeom>
        </p:spPr>
        <p:txBody>
          <a:bodyPr spcFirstLastPara="1" wrap="square" lIns="91425" tIns="91425" rIns="91425" bIns="91425" anchor="t" anchorCtr="0">
            <a:noAutofit/>
          </a:bodyPr>
          <a:lstStyle/>
          <a:p>
            <a:r>
              <a:rPr lang="en-US" altLang="zh-HK" sz="2400"/>
              <a:t>Data Set</a:t>
            </a:r>
            <a:endParaRPr lang="en-US"/>
          </a:p>
        </p:txBody>
      </p:sp>
      <p:sp>
        <p:nvSpPr>
          <p:cNvPr id="2" name="TextBox 1">
            <a:extLst>
              <a:ext uri="{FF2B5EF4-FFF2-40B4-BE49-F238E27FC236}">
                <a16:creationId xmlns:a16="http://schemas.microsoft.com/office/drawing/2014/main" id="{B63C8433-2093-CE22-1589-B2FF809E63B0}"/>
              </a:ext>
            </a:extLst>
          </p:cNvPr>
          <p:cNvSpPr txBox="1"/>
          <p:nvPr/>
        </p:nvSpPr>
        <p:spPr>
          <a:xfrm>
            <a:off x="342899" y="1080654"/>
            <a:ext cx="36264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Data resource: </a:t>
            </a:r>
            <a:r>
              <a:rPr lang="en-US" b="1">
                <a:solidFill>
                  <a:schemeClr val="tx1"/>
                </a:solidFill>
              </a:rPr>
              <a:t>Kaggle(</a:t>
            </a:r>
            <a:r>
              <a:rPr lang="en-US">
                <a:solidFill>
                  <a:schemeClr val="tx1"/>
                </a:solidFill>
              </a:rPr>
              <a:t>Employee dataset)</a:t>
            </a:r>
            <a:endParaRPr lang="en-US" b="1">
              <a:solidFill>
                <a:schemeClr val="tx1"/>
              </a:solidFill>
            </a:endParaRPr>
          </a:p>
          <a:p>
            <a:endParaRPr lang="en-US">
              <a:solidFill>
                <a:schemeClr val="tx1"/>
              </a:solidFill>
            </a:endParaRPr>
          </a:p>
        </p:txBody>
      </p:sp>
      <p:graphicFrame>
        <p:nvGraphicFramePr>
          <p:cNvPr id="3" name="Table 2">
            <a:extLst>
              <a:ext uri="{FF2B5EF4-FFF2-40B4-BE49-F238E27FC236}">
                <a16:creationId xmlns:a16="http://schemas.microsoft.com/office/drawing/2014/main" id="{3348FD27-EBCA-C8D9-57E8-A7F4EAE74623}"/>
              </a:ext>
            </a:extLst>
          </p:cNvPr>
          <p:cNvGraphicFramePr>
            <a:graphicFrameLocks noGrp="1"/>
          </p:cNvGraphicFramePr>
          <p:nvPr>
            <p:extLst>
              <p:ext uri="{D42A27DB-BD31-4B8C-83A1-F6EECF244321}">
                <p14:modId xmlns:p14="http://schemas.microsoft.com/office/powerpoint/2010/main" val="2518504378"/>
              </p:ext>
            </p:extLst>
          </p:nvPr>
        </p:nvGraphicFramePr>
        <p:xfrm>
          <a:off x="343939" y="1387394"/>
          <a:ext cx="5120639" cy="3467330"/>
        </p:xfrm>
        <a:graphic>
          <a:graphicData uri="http://schemas.openxmlformats.org/drawingml/2006/table">
            <a:tbl>
              <a:tblPr firstRow="1" bandRow="1">
                <a:tableStyleId>{4DC56B53-A227-4F67-B31D-D1FA5310C8E8}</a:tableStyleId>
              </a:tblPr>
              <a:tblGrid>
                <a:gridCol w="1839191">
                  <a:extLst>
                    <a:ext uri="{9D8B030D-6E8A-4147-A177-3AD203B41FA5}">
                      <a16:colId xmlns:a16="http://schemas.microsoft.com/office/drawing/2014/main" val="2909755087"/>
                    </a:ext>
                  </a:extLst>
                </a:gridCol>
                <a:gridCol w="3281448">
                  <a:extLst>
                    <a:ext uri="{9D8B030D-6E8A-4147-A177-3AD203B41FA5}">
                      <a16:colId xmlns:a16="http://schemas.microsoft.com/office/drawing/2014/main" val="1094256499"/>
                    </a:ext>
                  </a:extLst>
                </a:gridCol>
              </a:tblGrid>
              <a:tr h="353290">
                <a:tc>
                  <a:txBody>
                    <a:bodyPr/>
                    <a:lstStyle/>
                    <a:p>
                      <a:pPr algn="ctr"/>
                      <a:r>
                        <a:rPr lang="en-US" b="1"/>
                        <a:t>Variables</a:t>
                      </a:r>
                    </a:p>
                  </a:txBody>
                  <a:tcPr>
                    <a:solidFill>
                      <a:srgbClr val="05B2FB"/>
                    </a:solidFill>
                  </a:tcPr>
                </a:tc>
                <a:tc>
                  <a:txBody>
                    <a:bodyPr/>
                    <a:lstStyle/>
                    <a:p>
                      <a:pPr algn="ctr"/>
                      <a:r>
                        <a:rPr lang="en-US" b="1"/>
                        <a:t>Content of variables</a:t>
                      </a:r>
                    </a:p>
                  </a:txBody>
                  <a:tcPr>
                    <a:solidFill>
                      <a:srgbClr val="05B2FB"/>
                    </a:solidFill>
                  </a:tcPr>
                </a:tc>
                <a:extLst>
                  <a:ext uri="{0D108BD9-81ED-4DB2-BD59-A6C34878D82A}">
                    <a16:rowId xmlns:a16="http://schemas.microsoft.com/office/drawing/2014/main" val="2647639135"/>
                  </a:ext>
                </a:extLst>
              </a:tr>
              <a:tr h="370840">
                <a:tc>
                  <a:txBody>
                    <a:bodyPr/>
                    <a:lstStyle/>
                    <a:p>
                      <a:pPr algn="ctr"/>
                      <a:r>
                        <a:rPr lang="en-US"/>
                        <a:t>Education</a:t>
                      </a:r>
                    </a:p>
                  </a:txBody>
                  <a:tcPr>
                    <a:solidFill>
                      <a:schemeClr val="tx1">
                        <a:lumMod val="95000"/>
                      </a:schemeClr>
                    </a:solidFill>
                  </a:tcPr>
                </a:tc>
                <a:tc>
                  <a:txBody>
                    <a:bodyPr/>
                    <a:lstStyle/>
                    <a:p>
                      <a:pPr algn="ctr"/>
                      <a:r>
                        <a:rPr lang="en-US"/>
                        <a:t>Bachelors, Master, </a:t>
                      </a:r>
                      <a:r>
                        <a:rPr lang="en-US" err="1"/>
                        <a:t>Phd</a:t>
                      </a:r>
                    </a:p>
                  </a:txBody>
                  <a:tcPr>
                    <a:solidFill>
                      <a:schemeClr val="tx1">
                        <a:lumMod val="95000"/>
                      </a:schemeClr>
                    </a:solidFill>
                  </a:tcPr>
                </a:tc>
                <a:extLst>
                  <a:ext uri="{0D108BD9-81ED-4DB2-BD59-A6C34878D82A}">
                    <a16:rowId xmlns:a16="http://schemas.microsoft.com/office/drawing/2014/main" val="1511200129"/>
                  </a:ext>
                </a:extLst>
              </a:tr>
              <a:tr h="370840">
                <a:tc>
                  <a:txBody>
                    <a:bodyPr/>
                    <a:lstStyle/>
                    <a:p>
                      <a:pPr algn="ctr"/>
                      <a:r>
                        <a:rPr lang="en-US"/>
                        <a:t>Joining Year</a:t>
                      </a:r>
                    </a:p>
                  </a:txBody>
                  <a:tcPr>
                    <a:solidFill>
                      <a:schemeClr val="tx1">
                        <a:lumMod val="85000"/>
                      </a:schemeClr>
                    </a:solidFill>
                  </a:tcPr>
                </a:tc>
                <a:tc>
                  <a:txBody>
                    <a:bodyPr/>
                    <a:lstStyle/>
                    <a:p>
                      <a:pPr algn="ctr"/>
                      <a:r>
                        <a:rPr lang="en-US"/>
                        <a:t>2012 to 2018</a:t>
                      </a:r>
                    </a:p>
                  </a:txBody>
                  <a:tcPr>
                    <a:solidFill>
                      <a:schemeClr val="tx1">
                        <a:lumMod val="85000"/>
                      </a:schemeClr>
                    </a:solidFill>
                  </a:tcPr>
                </a:tc>
                <a:extLst>
                  <a:ext uri="{0D108BD9-81ED-4DB2-BD59-A6C34878D82A}">
                    <a16:rowId xmlns:a16="http://schemas.microsoft.com/office/drawing/2014/main" val="1030877422"/>
                  </a:ext>
                </a:extLst>
              </a:tr>
              <a:tr h="370840">
                <a:tc>
                  <a:txBody>
                    <a:bodyPr/>
                    <a:lstStyle/>
                    <a:p>
                      <a:pPr marR="0" algn="ctr" rtl="0">
                        <a:lnSpc>
                          <a:spcPct val="100000"/>
                        </a:lnSpc>
                        <a:spcBef>
                          <a:spcPts val="0"/>
                        </a:spcBef>
                        <a:spcAft>
                          <a:spcPts val="0"/>
                        </a:spcAft>
                        <a:buClr>
                          <a:srgbClr val="000000"/>
                        </a:buClr>
                        <a:buFont typeface="Arial"/>
                      </a:pPr>
                      <a:r>
                        <a:rPr lang="en-US" sz="1400" b="0" i="0" u="none" strike="noStrike" cap="none">
                          <a:solidFill>
                            <a:srgbClr val="000000"/>
                          </a:solidFill>
                          <a:latin typeface="Arial"/>
                          <a:cs typeface="Arial"/>
                        </a:rPr>
                        <a:t>City</a:t>
                      </a:r>
                      <a:endParaRPr lang="en-US" sz="1400" b="0" i="0" u="none" strike="noStrike" cap="none">
                        <a:solidFill>
                          <a:srgbClr val="000000"/>
                        </a:solidFill>
                        <a:latin typeface="Arial"/>
                        <a:cs typeface="Arial"/>
                        <a:sym typeface="Arial"/>
                      </a:endParaRPr>
                    </a:p>
                  </a:txBody>
                  <a:tcPr>
                    <a:solidFill>
                      <a:schemeClr val="tx1">
                        <a:lumMod val="95000"/>
                      </a:schemeClr>
                    </a:solidFill>
                  </a:tcPr>
                </a:tc>
                <a:tc>
                  <a:txBody>
                    <a:bodyPr/>
                    <a:lstStyle/>
                    <a:p>
                      <a:pPr marR="0" algn="ctr" rtl="0">
                        <a:lnSpc>
                          <a:spcPct val="100000"/>
                        </a:lnSpc>
                        <a:spcBef>
                          <a:spcPts val="0"/>
                        </a:spcBef>
                        <a:spcAft>
                          <a:spcPts val="0"/>
                        </a:spcAft>
                        <a:buClr>
                          <a:srgbClr val="000000"/>
                        </a:buClr>
                        <a:buFont typeface="Arial"/>
                      </a:pPr>
                      <a:r>
                        <a:rPr lang="en-US" sz="1400" b="0" i="0" u="none" strike="noStrike" cap="none">
                          <a:solidFill>
                            <a:srgbClr val="000000"/>
                          </a:solidFill>
                          <a:latin typeface="Arial"/>
                          <a:cs typeface="Arial"/>
                        </a:rPr>
                        <a:t>Pune, Bangalore ,New Delhi ...</a:t>
                      </a:r>
                      <a:endParaRPr lang="en-US" sz="1400" b="0" i="0" u="none" strike="noStrike" cap="none">
                        <a:solidFill>
                          <a:srgbClr val="000000"/>
                        </a:solidFill>
                        <a:latin typeface="Arial"/>
                        <a:cs typeface="Arial"/>
                        <a:sym typeface="Arial"/>
                      </a:endParaRPr>
                    </a:p>
                  </a:txBody>
                  <a:tcPr>
                    <a:solidFill>
                      <a:schemeClr val="tx1">
                        <a:lumMod val="95000"/>
                      </a:schemeClr>
                    </a:solidFill>
                  </a:tcPr>
                </a:tc>
                <a:extLst>
                  <a:ext uri="{0D108BD9-81ED-4DB2-BD59-A6C34878D82A}">
                    <a16:rowId xmlns:a16="http://schemas.microsoft.com/office/drawing/2014/main" val="499099202"/>
                  </a:ext>
                </a:extLst>
              </a:tr>
              <a:tr h="370840">
                <a:tc>
                  <a:txBody>
                    <a:bodyPr/>
                    <a:lstStyle/>
                    <a:p>
                      <a:pPr algn="ctr"/>
                      <a:r>
                        <a:rPr lang="en-US"/>
                        <a:t>Payment Tier</a:t>
                      </a:r>
                    </a:p>
                  </a:txBody>
                  <a:tcPr>
                    <a:solidFill>
                      <a:schemeClr val="tx1">
                        <a:lumMod val="85000"/>
                      </a:schemeClr>
                    </a:solidFill>
                  </a:tcPr>
                </a:tc>
                <a:tc>
                  <a:txBody>
                    <a:bodyPr/>
                    <a:lstStyle/>
                    <a:p>
                      <a:pPr algn="ctr"/>
                      <a:r>
                        <a:rPr lang="en-US"/>
                        <a:t>1,2,3</a:t>
                      </a:r>
                    </a:p>
                  </a:txBody>
                  <a:tcPr>
                    <a:solidFill>
                      <a:schemeClr val="tx1">
                        <a:lumMod val="85000"/>
                      </a:schemeClr>
                    </a:solidFill>
                  </a:tcPr>
                </a:tc>
                <a:extLst>
                  <a:ext uri="{0D108BD9-81ED-4DB2-BD59-A6C34878D82A}">
                    <a16:rowId xmlns:a16="http://schemas.microsoft.com/office/drawing/2014/main" val="584762049"/>
                  </a:ext>
                </a:extLst>
              </a:tr>
              <a:tr h="370840">
                <a:tc>
                  <a:txBody>
                    <a:bodyPr/>
                    <a:lstStyle/>
                    <a:p>
                      <a:pPr algn="ctr"/>
                      <a:r>
                        <a:rPr lang="en-US"/>
                        <a:t>Age</a:t>
                      </a:r>
                    </a:p>
                  </a:txBody>
                  <a:tcPr>
                    <a:solidFill>
                      <a:schemeClr val="tx1">
                        <a:lumMod val="95000"/>
                      </a:schemeClr>
                    </a:solidFill>
                  </a:tcPr>
                </a:tc>
                <a:tc>
                  <a:txBody>
                    <a:bodyPr/>
                    <a:lstStyle/>
                    <a:p>
                      <a:pPr algn="ctr"/>
                      <a:r>
                        <a:rPr lang="en-US"/>
                        <a:t>22 to 41</a:t>
                      </a:r>
                    </a:p>
                  </a:txBody>
                  <a:tcPr>
                    <a:solidFill>
                      <a:schemeClr val="tx1">
                        <a:lumMod val="95000"/>
                      </a:schemeClr>
                    </a:solidFill>
                  </a:tcPr>
                </a:tc>
                <a:extLst>
                  <a:ext uri="{0D108BD9-81ED-4DB2-BD59-A6C34878D82A}">
                    <a16:rowId xmlns:a16="http://schemas.microsoft.com/office/drawing/2014/main" val="1625750458"/>
                  </a:ext>
                </a:extLst>
              </a:tr>
              <a:tr h="370840">
                <a:tc>
                  <a:txBody>
                    <a:bodyPr/>
                    <a:lstStyle/>
                    <a:p>
                      <a:pPr algn="ctr"/>
                      <a:r>
                        <a:rPr lang="en-US"/>
                        <a:t>Gender</a:t>
                      </a:r>
                    </a:p>
                  </a:txBody>
                  <a:tcPr>
                    <a:solidFill>
                      <a:schemeClr val="tx1">
                        <a:lumMod val="85000"/>
                      </a:schemeClr>
                    </a:solidFill>
                  </a:tcPr>
                </a:tc>
                <a:tc>
                  <a:txBody>
                    <a:bodyPr/>
                    <a:lstStyle/>
                    <a:p>
                      <a:pPr algn="ctr"/>
                      <a:r>
                        <a:rPr lang="en-US"/>
                        <a:t>Male and Female</a:t>
                      </a:r>
                    </a:p>
                  </a:txBody>
                  <a:tcPr>
                    <a:solidFill>
                      <a:schemeClr val="tx1">
                        <a:lumMod val="85000"/>
                      </a:schemeClr>
                    </a:solidFill>
                  </a:tcPr>
                </a:tc>
                <a:extLst>
                  <a:ext uri="{0D108BD9-81ED-4DB2-BD59-A6C34878D82A}">
                    <a16:rowId xmlns:a16="http://schemas.microsoft.com/office/drawing/2014/main" val="4111340720"/>
                  </a:ext>
                </a:extLst>
              </a:tr>
              <a:tr h="370840">
                <a:tc>
                  <a:txBody>
                    <a:bodyPr/>
                    <a:lstStyle/>
                    <a:p>
                      <a:pPr algn="ctr"/>
                      <a:r>
                        <a:rPr lang="en-US"/>
                        <a:t>Ever Benched</a:t>
                      </a:r>
                    </a:p>
                  </a:txBody>
                  <a:tcPr>
                    <a:solidFill>
                      <a:schemeClr val="tx1">
                        <a:lumMod val="95000"/>
                      </a:schemeClr>
                    </a:solidFill>
                  </a:tcPr>
                </a:tc>
                <a:tc>
                  <a:txBody>
                    <a:bodyPr/>
                    <a:lstStyle/>
                    <a:p>
                      <a:pPr algn="ctr"/>
                      <a:r>
                        <a:rPr lang="en-US"/>
                        <a:t>1,0</a:t>
                      </a:r>
                    </a:p>
                  </a:txBody>
                  <a:tcPr>
                    <a:solidFill>
                      <a:schemeClr val="tx1">
                        <a:lumMod val="95000"/>
                      </a:schemeClr>
                    </a:solidFill>
                  </a:tcPr>
                </a:tc>
                <a:extLst>
                  <a:ext uri="{0D108BD9-81ED-4DB2-BD59-A6C34878D82A}">
                    <a16:rowId xmlns:a16="http://schemas.microsoft.com/office/drawing/2014/main" val="1405659284"/>
                  </a:ext>
                </a:extLst>
              </a:tr>
              <a:tr h="370839">
                <a:tc>
                  <a:txBody>
                    <a:bodyPr/>
                    <a:lstStyle/>
                    <a:p>
                      <a:pPr lvl="0" algn="ctr">
                        <a:buNone/>
                      </a:pPr>
                      <a:r>
                        <a:rPr lang="en-US"/>
                        <a:t>Experience In Current Domain</a:t>
                      </a:r>
                    </a:p>
                  </a:txBody>
                  <a:tcPr>
                    <a:solidFill>
                      <a:schemeClr val="tx1">
                        <a:lumMod val="85000"/>
                      </a:schemeClr>
                    </a:solidFill>
                  </a:tcPr>
                </a:tc>
                <a:tc>
                  <a:txBody>
                    <a:bodyPr/>
                    <a:lstStyle/>
                    <a:p>
                      <a:pPr lvl="0" algn="ctr">
                        <a:buNone/>
                      </a:pPr>
                      <a:r>
                        <a:rPr lang="en-US"/>
                        <a:t>0 to 7 years</a:t>
                      </a:r>
                    </a:p>
                  </a:txBody>
                  <a:tcPr>
                    <a:solidFill>
                      <a:schemeClr val="tx1">
                        <a:lumMod val="85000"/>
                      </a:schemeClr>
                    </a:solidFill>
                  </a:tcPr>
                </a:tc>
                <a:extLst>
                  <a:ext uri="{0D108BD9-81ED-4DB2-BD59-A6C34878D82A}">
                    <a16:rowId xmlns:a16="http://schemas.microsoft.com/office/drawing/2014/main" val="2702690813"/>
                  </a:ext>
                </a:extLst>
              </a:tr>
            </a:tbl>
          </a:graphicData>
        </a:graphic>
      </p:graphicFrame>
      <p:graphicFrame>
        <p:nvGraphicFramePr>
          <p:cNvPr id="6" name="Table 5">
            <a:extLst>
              <a:ext uri="{FF2B5EF4-FFF2-40B4-BE49-F238E27FC236}">
                <a16:creationId xmlns:a16="http://schemas.microsoft.com/office/drawing/2014/main" id="{ABA85D4F-6103-259D-B455-6C95BC210C6A}"/>
              </a:ext>
            </a:extLst>
          </p:cNvPr>
          <p:cNvGraphicFramePr>
            <a:graphicFrameLocks noGrp="1"/>
          </p:cNvGraphicFramePr>
          <p:nvPr>
            <p:extLst>
              <p:ext uri="{D42A27DB-BD31-4B8C-83A1-F6EECF244321}">
                <p14:modId xmlns:p14="http://schemas.microsoft.com/office/powerpoint/2010/main" val="2939302301"/>
              </p:ext>
            </p:extLst>
          </p:nvPr>
        </p:nvGraphicFramePr>
        <p:xfrm>
          <a:off x="6354040" y="2384713"/>
          <a:ext cx="2117647" cy="741680"/>
        </p:xfrm>
        <a:graphic>
          <a:graphicData uri="http://schemas.openxmlformats.org/drawingml/2006/table">
            <a:tbl>
              <a:tblPr firstRow="1" bandRow="1">
                <a:tableStyleId>{4DC56B53-A227-4F67-B31D-D1FA5310C8E8}</a:tableStyleId>
              </a:tblPr>
              <a:tblGrid>
                <a:gridCol w="2117647">
                  <a:extLst>
                    <a:ext uri="{9D8B030D-6E8A-4147-A177-3AD203B41FA5}">
                      <a16:colId xmlns:a16="http://schemas.microsoft.com/office/drawing/2014/main" val="3794006103"/>
                    </a:ext>
                  </a:extLst>
                </a:gridCol>
              </a:tblGrid>
              <a:tr h="370840">
                <a:tc>
                  <a:txBody>
                    <a:bodyPr/>
                    <a:lstStyle/>
                    <a:p>
                      <a:pPr algn="ctr"/>
                      <a:r>
                        <a:rPr lang="en-US" b="1"/>
                        <a:t>Outcome Variable</a:t>
                      </a:r>
                    </a:p>
                  </a:txBody>
                  <a:tcPr>
                    <a:solidFill>
                      <a:srgbClr val="05B2FB"/>
                    </a:solidFill>
                  </a:tcPr>
                </a:tc>
                <a:extLst>
                  <a:ext uri="{0D108BD9-81ED-4DB2-BD59-A6C34878D82A}">
                    <a16:rowId xmlns:a16="http://schemas.microsoft.com/office/drawing/2014/main" val="2138203678"/>
                  </a:ext>
                </a:extLst>
              </a:tr>
              <a:tr h="370840">
                <a:tc>
                  <a:txBody>
                    <a:bodyPr/>
                    <a:lstStyle/>
                    <a:p>
                      <a:pPr algn="ctr"/>
                      <a:r>
                        <a:rPr lang="en-US"/>
                        <a:t>Leave or Not</a:t>
                      </a:r>
                    </a:p>
                  </a:txBody>
                  <a:tcPr>
                    <a:solidFill>
                      <a:schemeClr val="tx1">
                        <a:lumMod val="95000"/>
                      </a:schemeClr>
                    </a:solidFill>
                  </a:tcPr>
                </a:tc>
                <a:extLst>
                  <a:ext uri="{0D108BD9-81ED-4DB2-BD59-A6C34878D82A}">
                    <a16:rowId xmlns:a16="http://schemas.microsoft.com/office/drawing/2014/main" val="1917517460"/>
                  </a:ext>
                </a:extLst>
              </a:tr>
            </a:tbl>
          </a:graphicData>
        </a:graphic>
      </p:graphicFrame>
      <p:sp>
        <p:nvSpPr>
          <p:cNvPr id="7" name="TextBox 6">
            <a:extLst>
              <a:ext uri="{FF2B5EF4-FFF2-40B4-BE49-F238E27FC236}">
                <a16:creationId xmlns:a16="http://schemas.microsoft.com/office/drawing/2014/main" id="{1547D251-3194-2E73-4D64-EAE9A18D1FBB}"/>
              </a:ext>
            </a:extLst>
          </p:cNvPr>
          <p:cNvSpPr txBox="1"/>
          <p:nvPr/>
        </p:nvSpPr>
        <p:spPr>
          <a:xfrm>
            <a:off x="6255326" y="3886201"/>
            <a:ext cx="24834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4653 Data and 9 variables</a:t>
            </a:r>
          </a:p>
        </p:txBody>
      </p:sp>
    </p:spTree>
    <p:extLst>
      <p:ext uri="{BB962C8B-B14F-4D97-AF65-F5344CB8AC3E}">
        <p14:creationId xmlns:p14="http://schemas.microsoft.com/office/powerpoint/2010/main" val="3136769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7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
        <p:nvSpPr>
          <p:cNvPr id="2496" name="Google Shape;2496;p75"/>
          <p:cNvSpPr txBox="1">
            <a:spLocks noGrp="1"/>
          </p:cNvSpPr>
          <p:nvPr>
            <p:ph type="body" idx="4294967295"/>
          </p:nvPr>
        </p:nvSpPr>
        <p:spPr>
          <a:xfrm>
            <a:off x="720000" y="1215750"/>
            <a:ext cx="77040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a:t>Data</a:t>
            </a:r>
            <a:endParaRPr sz="1300" b="1"/>
          </a:p>
          <a:p>
            <a:pPr marL="457200" lvl="0" indent="-311150" algn="l" rtl="0">
              <a:spcBef>
                <a:spcPts val="0"/>
              </a:spcBef>
              <a:spcAft>
                <a:spcPts val="0"/>
              </a:spcAft>
              <a:buClr>
                <a:schemeClr val="accent1"/>
              </a:buClr>
              <a:buSzPts val="1300"/>
              <a:buChar char="●"/>
            </a:pPr>
            <a:r>
              <a:rPr lang="en-US" sz="1300" u="sng">
                <a:solidFill>
                  <a:schemeClr val="hlink"/>
                </a:solidFill>
                <a:hlinkClick r:id="rId3">
                  <a:extLst>
                    <a:ext uri="{A12FA001-AC4F-418D-AE19-62706E023703}">
                      <ahyp:hlinkClr xmlns:ahyp="http://schemas.microsoft.com/office/drawing/2018/hyperlinkcolor" val="tx"/>
                    </a:ext>
                  </a:extLst>
                </a:hlinkClick>
              </a:rPr>
              <a:t>https://www.kaggle.com/datasets/tawfikelmetwally/employee-dataset/data</a:t>
            </a:r>
            <a:endParaRPr lang="en-US" sz="1300" u="sng">
              <a:solidFill>
                <a:schemeClr val="hlink"/>
              </a:solidFill>
            </a:endParaRPr>
          </a:p>
          <a:p>
            <a:pPr marL="146050" lvl="0" indent="0" algn="l" rtl="0">
              <a:spcBef>
                <a:spcPts val="0"/>
              </a:spcBef>
              <a:spcAft>
                <a:spcPts val="0"/>
              </a:spcAft>
              <a:buClr>
                <a:schemeClr val="accent1"/>
              </a:buClr>
              <a:buSzPts val="1300"/>
              <a:buNone/>
            </a:pPr>
            <a:endParaRPr lang="en-US" sz="1300" u="sng">
              <a:solidFill>
                <a:schemeClr val="hlink"/>
              </a:solidFill>
            </a:endParaRPr>
          </a:p>
          <a:p>
            <a:pPr marL="0" lvl="0" indent="0" algn="l" rtl="0">
              <a:spcBef>
                <a:spcPts val="0"/>
              </a:spcBef>
              <a:spcAft>
                <a:spcPts val="0"/>
              </a:spcAft>
              <a:buNone/>
            </a:pPr>
            <a:r>
              <a:rPr lang="en-US" sz="1300" b="1" err="1"/>
              <a:t>Powerpoint</a:t>
            </a:r>
            <a:endParaRPr lang="en-US" sz="1300" b="1"/>
          </a:p>
          <a:p>
            <a:pPr marL="457200" lvl="0" indent="-311150" algn="l" rtl="0">
              <a:spcBef>
                <a:spcPts val="0"/>
              </a:spcBef>
              <a:spcAft>
                <a:spcPts val="0"/>
              </a:spcAft>
              <a:buClr>
                <a:schemeClr val="accent1"/>
              </a:buClr>
              <a:buSzPts val="1300"/>
              <a:buChar char="●"/>
            </a:pPr>
            <a:r>
              <a:rPr lang="en-US" sz="1300" u="sng">
                <a:solidFill>
                  <a:schemeClr val="hlink"/>
                </a:solidFill>
                <a:hlinkClick r:id="rId4">
                  <a:extLst>
                    <a:ext uri="{A12FA001-AC4F-418D-AE19-62706E023703}">
                      <ahyp:hlinkClr xmlns:ahyp="http://schemas.microsoft.com/office/drawing/2018/hyperlinkcolor" val="tx"/>
                    </a:ext>
                  </a:extLst>
                </a:hlinkClick>
              </a:rPr>
              <a:t>https://slidesgo.com/theme/world-informatics-day?utm_source=whatsapp&amp;utm_medium=social-organic&amp;utm_campaign=template-whatsapp</a:t>
            </a:r>
            <a:endParaRPr lang="en-US" sz="1300" u="sng">
              <a:solidFill>
                <a:schemeClr val="hlink"/>
              </a:solidFill>
            </a:endParaRPr>
          </a:p>
          <a:p>
            <a:pPr marL="0" lvl="0" indent="0" algn="l" rtl="0">
              <a:spcBef>
                <a:spcPts val="0"/>
              </a:spcBef>
              <a:spcAft>
                <a:spcPts val="0"/>
              </a:spcAft>
              <a:buNone/>
            </a:pPr>
            <a:endParaRPr lang="en-US" sz="1300" b="1"/>
          </a:p>
          <a:p>
            <a:pPr marL="0" lvl="0" indent="0" algn="l" rtl="0">
              <a:spcBef>
                <a:spcPts val="0"/>
              </a:spcBef>
              <a:spcAft>
                <a:spcPts val="0"/>
              </a:spcAft>
              <a:buNone/>
            </a:pPr>
            <a:r>
              <a:rPr lang="en-US" sz="1300" b="1"/>
              <a:t>Other Information</a:t>
            </a:r>
          </a:p>
          <a:p>
            <a:pPr indent="-311150" algn="l">
              <a:buClr>
                <a:schemeClr val="accent1"/>
              </a:buClr>
              <a:buSzPts val="1300"/>
            </a:pPr>
            <a:r>
              <a:rPr lang="en-US" sz="1300">
                <a:solidFill>
                  <a:schemeClr val="tx1"/>
                </a:solidFill>
                <a:latin typeface="Roboto" panose="02000000000000000000" pitchFamily="2" charset="0"/>
                <a:ea typeface="Roboto" panose="02000000000000000000" pitchFamily="2" charset="0"/>
                <a:cs typeface="Roboto" panose="02000000000000000000" pitchFamily="2" charset="0"/>
              </a:rPr>
              <a:t>Ott, D. L., Tolentino, J. L., &amp; </a:t>
            </a:r>
            <a:r>
              <a:rPr lang="en-US" sz="1300" err="1">
                <a:solidFill>
                  <a:schemeClr val="tx1"/>
                </a:solidFill>
                <a:latin typeface="Roboto" panose="02000000000000000000" pitchFamily="2" charset="0"/>
                <a:ea typeface="Roboto" panose="02000000000000000000" pitchFamily="2" charset="0"/>
                <a:cs typeface="Roboto" panose="02000000000000000000" pitchFamily="2" charset="0"/>
              </a:rPr>
              <a:t>Michailova</a:t>
            </a:r>
            <a:r>
              <a:rPr lang="en-US" sz="1300">
                <a:solidFill>
                  <a:schemeClr val="tx1"/>
                </a:solidFill>
                <a:latin typeface="Roboto" panose="02000000000000000000" pitchFamily="2" charset="0"/>
                <a:ea typeface="Roboto" panose="02000000000000000000" pitchFamily="2" charset="0"/>
                <a:cs typeface="Roboto" panose="02000000000000000000" pitchFamily="2" charset="0"/>
              </a:rPr>
              <a:t>, S. (2018). Effective talent retention approaches. </a:t>
            </a:r>
            <a:r>
              <a:rPr lang="en-US" sz="1300" i="1">
                <a:solidFill>
                  <a:schemeClr val="tx1"/>
                </a:solidFill>
                <a:latin typeface="Roboto" panose="02000000000000000000" pitchFamily="2" charset="0"/>
                <a:ea typeface="Roboto" panose="02000000000000000000" pitchFamily="2" charset="0"/>
                <a:cs typeface="Roboto" panose="02000000000000000000" pitchFamily="2" charset="0"/>
              </a:rPr>
              <a:t>Human resource management international digest</a:t>
            </a:r>
            <a:r>
              <a:rPr lang="en-US" sz="130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300" i="1">
                <a:solidFill>
                  <a:schemeClr val="tx1"/>
                </a:solidFill>
                <a:latin typeface="Roboto" panose="02000000000000000000" pitchFamily="2" charset="0"/>
                <a:ea typeface="Roboto" panose="02000000000000000000" pitchFamily="2" charset="0"/>
                <a:cs typeface="Roboto" panose="02000000000000000000" pitchFamily="2" charset="0"/>
              </a:rPr>
              <a:t>26</a:t>
            </a:r>
            <a:r>
              <a:rPr lang="en-US" sz="1300">
                <a:solidFill>
                  <a:schemeClr val="tx1"/>
                </a:solidFill>
                <a:latin typeface="Roboto" panose="02000000000000000000" pitchFamily="2" charset="0"/>
                <a:ea typeface="Roboto" panose="02000000000000000000" pitchFamily="2" charset="0"/>
                <a:cs typeface="Roboto" panose="02000000000000000000" pitchFamily="2" charset="0"/>
              </a:rPr>
              <a:t>(7), 16-19.</a:t>
            </a:r>
          </a:p>
          <a:p>
            <a:pPr marL="457200" lvl="0" indent="-311150" algn="l">
              <a:spcBef>
                <a:spcPts val="0"/>
              </a:spcBef>
              <a:spcAft>
                <a:spcPts val="0"/>
              </a:spcAft>
              <a:buClr>
                <a:schemeClr val="accent1"/>
              </a:buClr>
              <a:buSzPts val="1300"/>
              <a:buChar char="●"/>
            </a:pPr>
            <a:endParaRPr lang="en-US" sz="1300" u="sng">
              <a:solidFill>
                <a:schemeClr val="hlink"/>
              </a:solidFill>
            </a:endParaRPr>
          </a:p>
        </p:txBody>
      </p:sp>
    </p:spTree>
    <p:extLst>
      <p:ext uri="{BB962C8B-B14F-4D97-AF65-F5344CB8AC3E}">
        <p14:creationId xmlns:p14="http://schemas.microsoft.com/office/powerpoint/2010/main" val="84976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grpSp>
        <p:nvGrpSpPr>
          <p:cNvPr id="1170" name="Google Shape;1170;p56"/>
          <p:cNvGrpSpPr/>
          <p:nvPr/>
        </p:nvGrpSpPr>
        <p:grpSpPr>
          <a:xfrm>
            <a:off x="6015112" y="1800759"/>
            <a:ext cx="3048523" cy="2381994"/>
            <a:chOff x="331763" y="414153"/>
            <a:chExt cx="6903246" cy="5019697"/>
          </a:xfrm>
        </p:grpSpPr>
        <p:sp>
          <p:nvSpPr>
            <p:cNvPr id="1171" name="Google Shape;1171;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56"/>
          <p:cNvSpPr txBox="1">
            <a:spLocks noGrp="1"/>
          </p:cNvSpPr>
          <p:nvPr>
            <p:ph type="title"/>
          </p:nvPr>
        </p:nvSpPr>
        <p:spPr>
          <a:xfrm>
            <a:off x="2098009" y="-94030"/>
            <a:ext cx="5601395" cy="1034700"/>
          </a:xfrm>
          <a:prstGeom prst="rect">
            <a:avLst/>
          </a:prstGeom>
        </p:spPr>
        <p:txBody>
          <a:bodyPr spcFirstLastPara="1" wrap="square" lIns="91425" tIns="91425" rIns="91425" bIns="91425" anchor="b" anchorCtr="0">
            <a:noAutofit/>
          </a:bodyPr>
          <a:lstStyle/>
          <a:p>
            <a:r>
              <a:rPr lang="en"/>
              <a:t>Purpose of Analysis</a:t>
            </a:r>
            <a:endParaRPr lang="en-US"/>
          </a:p>
        </p:txBody>
      </p:sp>
      <p:grpSp>
        <p:nvGrpSpPr>
          <p:cNvPr id="1195" name="Google Shape;593;p41">
            <a:extLst>
              <a:ext uri="{FF2B5EF4-FFF2-40B4-BE49-F238E27FC236}">
                <a16:creationId xmlns:a16="http://schemas.microsoft.com/office/drawing/2014/main" id="{626BB784-1AA1-B734-10A6-9026DDEFF5FE}"/>
              </a:ext>
            </a:extLst>
          </p:cNvPr>
          <p:cNvGrpSpPr/>
          <p:nvPr/>
        </p:nvGrpSpPr>
        <p:grpSpPr>
          <a:xfrm>
            <a:off x="6405996" y="1938950"/>
            <a:ext cx="2334825" cy="1797521"/>
            <a:chOff x="0" y="1180413"/>
            <a:chExt cx="3706425" cy="2961301"/>
          </a:xfrm>
        </p:grpSpPr>
        <p:grpSp>
          <p:nvGrpSpPr>
            <p:cNvPr id="3" name="Google Shape;594;p41">
              <a:extLst>
                <a:ext uri="{FF2B5EF4-FFF2-40B4-BE49-F238E27FC236}">
                  <a16:creationId xmlns:a16="http://schemas.microsoft.com/office/drawing/2014/main" id="{E3B94A32-1C0C-EBA3-F3F7-8FF123DA6979}"/>
                </a:ext>
              </a:extLst>
            </p:cNvPr>
            <p:cNvGrpSpPr/>
            <p:nvPr/>
          </p:nvGrpSpPr>
          <p:grpSpPr>
            <a:xfrm>
              <a:off x="713214" y="1180413"/>
              <a:ext cx="2582427" cy="2782668"/>
              <a:chOff x="713214" y="1180413"/>
              <a:chExt cx="2582427" cy="2782668"/>
            </a:xfrm>
          </p:grpSpPr>
          <p:sp>
            <p:nvSpPr>
              <p:cNvPr id="7" name="Google Shape;595;p41">
                <a:extLst>
                  <a:ext uri="{FF2B5EF4-FFF2-40B4-BE49-F238E27FC236}">
                    <a16:creationId xmlns:a16="http://schemas.microsoft.com/office/drawing/2014/main" id="{1026544E-8A78-FE03-CA64-56B162D7B3CC}"/>
                  </a:ext>
                </a:extLst>
              </p:cNvPr>
              <p:cNvSpPr/>
              <p:nvPr/>
            </p:nvSpPr>
            <p:spPr>
              <a:xfrm>
                <a:off x="2478589" y="13425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96;p41">
                <a:extLst>
                  <a:ext uri="{FF2B5EF4-FFF2-40B4-BE49-F238E27FC236}">
                    <a16:creationId xmlns:a16="http://schemas.microsoft.com/office/drawing/2014/main" id="{FAB1207E-50F8-6955-F8EB-27515A09A3B5}"/>
                  </a:ext>
                </a:extLst>
              </p:cNvPr>
              <p:cNvSpPr/>
              <p:nvPr/>
            </p:nvSpPr>
            <p:spPr>
              <a:xfrm>
                <a:off x="2478589" y="13425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7;p41">
                <a:extLst>
                  <a:ext uri="{FF2B5EF4-FFF2-40B4-BE49-F238E27FC236}">
                    <a16:creationId xmlns:a16="http://schemas.microsoft.com/office/drawing/2014/main" id="{9EF2A5EB-EA5D-0D3E-BB8B-E10BFBD98B1F}"/>
                  </a:ext>
                </a:extLst>
              </p:cNvPr>
              <p:cNvSpPr/>
              <p:nvPr/>
            </p:nvSpPr>
            <p:spPr>
              <a:xfrm>
                <a:off x="3089350" y="13685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8;p41">
                <a:extLst>
                  <a:ext uri="{FF2B5EF4-FFF2-40B4-BE49-F238E27FC236}">
                    <a16:creationId xmlns:a16="http://schemas.microsoft.com/office/drawing/2014/main" id="{ACED1FC8-BA90-0948-8596-0F64E63D3D5A}"/>
                  </a:ext>
                </a:extLst>
              </p:cNvPr>
              <p:cNvSpPr/>
              <p:nvPr/>
            </p:nvSpPr>
            <p:spPr>
              <a:xfrm>
                <a:off x="3150952" y="13685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9;p41">
                <a:extLst>
                  <a:ext uri="{FF2B5EF4-FFF2-40B4-BE49-F238E27FC236}">
                    <a16:creationId xmlns:a16="http://schemas.microsoft.com/office/drawing/2014/main" id="{D68C422C-243E-92FD-FE5B-E8AF56DB1A0A}"/>
                  </a:ext>
                </a:extLst>
              </p:cNvPr>
              <p:cNvSpPr/>
              <p:nvPr/>
            </p:nvSpPr>
            <p:spPr>
              <a:xfrm>
                <a:off x="3208564" y="13706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0;p41">
                <a:extLst>
                  <a:ext uri="{FF2B5EF4-FFF2-40B4-BE49-F238E27FC236}">
                    <a16:creationId xmlns:a16="http://schemas.microsoft.com/office/drawing/2014/main" id="{29F8E18C-337B-7737-5672-458EB31281C6}"/>
                  </a:ext>
                </a:extLst>
              </p:cNvPr>
              <p:cNvSpPr/>
              <p:nvPr/>
            </p:nvSpPr>
            <p:spPr>
              <a:xfrm>
                <a:off x="2623891" y="14978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1;p41">
                <a:extLst>
                  <a:ext uri="{FF2B5EF4-FFF2-40B4-BE49-F238E27FC236}">
                    <a16:creationId xmlns:a16="http://schemas.microsoft.com/office/drawing/2014/main" id="{958418CF-DCCD-C3B8-DD66-6790F82FE702}"/>
                  </a:ext>
                </a:extLst>
              </p:cNvPr>
              <p:cNvSpPr/>
              <p:nvPr/>
            </p:nvSpPr>
            <p:spPr>
              <a:xfrm>
                <a:off x="2759854" y="14978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02;p41">
                <a:extLst>
                  <a:ext uri="{FF2B5EF4-FFF2-40B4-BE49-F238E27FC236}">
                    <a16:creationId xmlns:a16="http://schemas.microsoft.com/office/drawing/2014/main" id="{F4765B01-C0B9-AC16-B6FC-6F7F83B8392C}"/>
                  </a:ext>
                </a:extLst>
              </p:cNvPr>
              <p:cNvSpPr/>
              <p:nvPr/>
            </p:nvSpPr>
            <p:spPr>
              <a:xfrm>
                <a:off x="2659406" y="15507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3;p41">
                <a:extLst>
                  <a:ext uri="{FF2B5EF4-FFF2-40B4-BE49-F238E27FC236}">
                    <a16:creationId xmlns:a16="http://schemas.microsoft.com/office/drawing/2014/main" id="{A4113320-5C55-9668-DCE2-122D424AC528}"/>
                  </a:ext>
                </a:extLst>
              </p:cNvPr>
              <p:cNvSpPr/>
              <p:nvPr/>
            </p:nvSpPr>
            <p:spPr>
              <a:xfrm>
                <a:off x="2869029" y="15507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4;p41">
                <a:extLst>
                  <a:ext uri="{FF2B5EF4-FFF2-40B4-BE49-F238E27FC236}">
                    <a16:creationId xmlns:a16="http://schemas.microsoft.com/office/drawing/2014/main" id="{32692625-AFE7-77B8-75B8-CAA29D18CCE1}"/>
                  </a:ext>
                </a:extLst>
              </p:cNvPr>
              <p:cNvSpPr/>
              <p:nvPr/>
            </p:nvSpPr>
            <p:spPr>
              <a:xfrm>
                <a:off x="2721665" y="16029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41">
                <a:extLst>
                  <a:ext uri="{FF2B5EF4-FFF2-40B4-BE49-F238E27FC236}">
                    <a16:creationId xmlns:a16="http://schemas.microsoft.com/office/drawing/2014/main" id="{8D15E8A6-CFE1-9D63-6FC3-732A023AB808}"/>
                  </a:ext>
                </a:extLst>
              </p:cNvPr>
              <p:cNvSpPr/>
              <p:nvPr/>
            </p:nvSpPr>
            <p:spPr>
              <a:xfrm>
                <a:off x="2846229" y="16029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41">
                <a:extLst>
                  <a:ext uri="{FF2B5EF4-FFF2-40B4-BE49-F238E27FC236}">
                    <a16:creationId xmlns:a16="http://schemas.microsoft.com/office/drawing/2014/main" id="{0D808858-1E3F-D193-78B3-20110F248AF0}"/>
                  </a:ext>
                </a:extLst>
              </p:cNvPr>
              <p:cNvSpPr/>
              <p:nvPr/>
            </p:nvSpPr>
            <p:spPr>
              <a:xfrm>
                <a:off x="2783268" y="16552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7;p41">
                <a:extLst>
                  <a:ext uri="{FF2B5EF4-FFF2-40B4-BE49-F238E27FC236}">
                    <a16:creationId xmlns:a16="http://schemas.microsoft.com/office/drawing/2014/main" id="{12605197-148A-E3B2-C540-D9AEE1551350}"/>
                  </a:ext>
                </a:extLst>
              </p:cNvPr>
              <p:cNvSpPr/>
              <p:nvPr/>
            </p:nvSpPr>
            <p:spPr>
              <a:xfrm>
                <a:off x="2708293" y="17074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8;p41">
                <a:extLst>
                  <a:ext uri="{FF2B5EF4-FFF2-40B4-BE49-F238E27FC236}">
                    <a16:creationId xmlns:a16="http://schemas.microsoft.com/office/drawing/2014/main" id="{E906CA1D-2279-3A44-94CD-C80641FEC07E}"/>
                  </a:ext>
                </a:extLst>
              </p:cNvPr>
              <p:cNvSpPr/>
              <p:nvPr/>
            </p:nvSpPr>
            <p:spPr>
              <a:xfrm>
                <a:off x="2839565" y="17074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9;p41">
                <a:extLst>
                  <a:ext uri="{FF2B5EF4-FFF2-40B4-BE49-F238E27FC236}">
                    <a16:creationId xmlns:a16="http://schemas.microsoft.com/office/drawing/2014/main" id="{E00626CE-1320-103F-F40C-ACA9330408F4}"/>
                  </a:ext>
                </a:extLst>
              </p:cNvPr>
              <p:cNvSpPr/>
              <p:nvPr/>
            </p:nvSpPr>
            <p:spPr>
              <a:xfrm>
                <a:off x="2623891" y="19793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0;p41">
                <a:extLst>
                  <a:ext uri="{FF2B5EF4-FFF2-40B4-BE49-F238E27FC236}">
                    <a16:creationId xmlns:a16="http://schemas.microsoft.com/office/drawing/2014/main" id="{50674086-550C-822A-D685-E40FBBCD59A3}"/>
                  </a:ext>
                </a:extLst>
              </p:cNvPr>
              <p:cNvSpPr/>
              <p:nvPr/>
            </p:nvSpPr>
            <p:spPr>
              <a:xfrm>
                <a:off x="2804708" y="19793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1;p41">
                <a:extLst>
                  <a:ext uri="{FF2B5EF4-FFF2-40B4-BE49-F238E27FC236}">
                    <a16:creationId xmlns:a16="http://schemas.microsoft.com/office/drawing/2014/main" id="{8AC5D603-AEC7-C5C5-5001-9F478B9D8B1A}"/>
                  </a:ext>
                </a:extLst>
              </p:cNvPr>
              <p:cNvSpPr/>
              <p:nvPr/>
            </p:nvSpPr>
            <p:spPr>
              <a:xfrm>
                <a:off x="2980176" y="19793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2;p41">
                <a:extLst>
                  <a:ext uri="{FF2B5EF4-FFF2-40B4-BE49-F238E27FC236}">
                    <a16:creationId xmlns:a16="http://schemas.microsoft.com/office/drawing/2014/main" id="{69781621-47F4-794A-E6A4-5E33464969FC}"/>
                  </a:ext>
                </a:extLst>
              </p:cNvPr>
              <p:cNvSpPr/>
              <p:nvPr/>
            </p:nvSpPr>
            <p:spPr>
              <a:xfrm>
                <a:off x="2659406" y="19271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3;p41">
                <a:extLst>
                  <a:ext uri="{FF2B5EF4-FFF2-40B4-BE49-F238E27FC236}">
                    <a16:creationId xmlns:a16="http://schemas.microsoft.com/office/drawing/2014/main" id="{EE2CA78A-D952-7035-B390-0CE936F386B1}"/>
                  </a:ext>
                </a:extLst>
              </p:cNvPr>
              <p:cNvSpPr/>
              <p:nvPr/>
            </p:nvSpPr>
            <p:spPr>
              <a:xfrm>
                <a:off x="2962111" y="19271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4;p41">
                <a:extLst>
                  <a:ext uri="{FF2B5EF4-FFF2-40B4-BE49-F238E27FC236}">
                    <a16:creationId xmlns:a16="http://schemas.microsoft.com/office/drawing/2014/main" id="{2B280990-72D2-ED4A-753E-8A97263C98CC}"/>
                  </a:ext>
                </a:extLst>
              </p:cNvPr>
              <p:cNvSpPr/>
              <p:nvPr/>
            </p:nvSpPr>
            <p:spPr>
              <a:xfrm>
                <a:off x="2721665" y="18742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5;p41">
                <a:extLst>
                  <a:ext uri="{FF2B5EF4-FFF2-40B4-BE49-F238E27FC236}">
                    <a16:creationId xmlns:a16="http://schemas.microsoft.com/office/drawing/2014/main" id="{71312347-48CD-A86B-49ED-48961C600DE2}"/>
                  </a:ext>
                </a:extLst>
              </p:cNvPr>
              <p:cNvSpPr/>
              <p:nvPr/>
            </p:nvSpPr>
            <p:spPr>
              <a:xfrm>
                <a:off x="3003633" y="18742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6;p41">
                <a:extLst>
                  <a:ext uri="{FF2B5EF4-FFF2-40B4-BE49-F238E27FC236}">
                    <a16:creationId xmlns:a16="http://schemas.microsoft.com/office/drawing/2014/main" id="{D79463E6-0F2D-A230-CB23-B1DCF7B82FFB}"/>
                  </a:ext>
                </a:extLst>
              </p:cNvPr>
              <p:cNvSpPr/>
              <p:nvPr/>
            </p:nvSpPr>
            <p:spPr>
              <a:xfrm>
                <a:off x="2704917"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7;p41">
                <a:extLst>
                  <a:ext uri="{FF2B5EF4-FFF2-40B4-BE49-F238E27FC236}">
                    <a16:creationId xmlns:a16="http://schemas.microsoft.com/office/drawing/2014/main" id="{664FBD6B-1924-D4D0-F898-D25AC3647D4E}"/>
                  </a:ext>
                </a:extLst>
              </p:cNvPr>
              <p:cNvSpPr/>
              <p:nvPr/>
            </p:nvSpPr>
            <p:spPr>
              <a:xfrm>
                <a:off x="2854297" y="18219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8;p41">
                <a:extLst>
                  <a:ext uri="{FF2B5EF4-FFF2-40B4-BE49-F238E27FC236}">
                    <a16:creationId xmlns:a16="http://schemas.microsoft.com/office/drawing/2014/main" id="{B9834220-C5E3-98AD-D805-377894D3A23B}"/>
                  </a:ext>
                </a:extLst>
              </p:cNvPr>
              <p:cNvSpPr/>
              <p:nvPr/>
            </p:nvSpPr>
            <p:spPr>
              <a:xfrm>
                <a:off x="3014989"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9;p41">
                <a:extLst>
                  <a:ext uri="{FF2B5EF4-FFF2-40B4-BE49-F238E27FC236}">
                    <a16:creationId xmlns:a16="http://schemas.microsoft.com/office/drawing/2014/main" id="{3F8C9209-DC78-9606-5D87-E6984401CE96}"/>
                  </a:ext>
                </a:extLst>
              </p:cNvPr>
              <p:cNvSpPr/>
              <p:nvPr/>
            </p:nvSpPr>
            <p:spPr>
              <a:xfrm>
                <a:off x="2818124" y="17697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0;p41">
                <a:extLst>
                  <a:ext uri="{FF2B5EF4-FFF2-40B4-BE49-F238E27FC236}">
                    <a16:creationId xmlns:a16="http://schemas.microsoft.com/office/drawing/2014/main" id="{7AC7B806-5568-096E-D3A7-20E75047FCEF}"/>
                  </a:ext>
                </a:extLst>
              </p:cNvPr>
              <p:cNvSpPr/>
              <p:nvPr/>
            </p:nvSpPr>
            <p:spPr>
              <a:xfrm>
                <a:off x="2629942" y="17697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1;p41">
                <a:extLst>
                  <a:ext uri="{FF2B5EF4-FFF2-40B4-BE49-F238E27FC236}">
                    <a16:creationId xmlns:a16="http://schemas.microsoft.com/office/drawing/2014/main" id="{C3664A6A-2CEC-C32E-8BAF-58C868A55BBF}"/>
                  </a:ext>
                </a:extLst>
              </p:cNvPr>
              <p:cNvSpPr/>
              <p:nvPr/>
            </p:nvSpPr>
            <p:spPr>
              <a:xfrm>
                <a:off x="2548215" y="14884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2;p41">
                <a:extLst>
                  <a:ext uri="{FF2B5EF4-FFF2-40B4-BE49-F238E27FC236}">
                    <a16:creationId xmlns:a16="http://schemas.microsoft.com/office/drawing/2014/main" id="{DE199F35-FA59-BAF3-4B56-65A4C32987C5}"/>
                  </a:ext>
                </a:extLst>
              </p:cNvPr>
              <p:cNvSpPr/>
              <p:nvPr/>
            </p:nvSpPr>
            <p:spPr>
              <a:xfrm>
                <a:off x="2548215" y="15393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3;p41">
                <a:extLst>
                  <a:ext uri="{FF2B5EF4-FFF2-40B4-BE49-F238E27FC236}">
                    <a16:creationId xmlns:a16="http://schemas.microsoft.com/office/drawing/2014/main" id="{37339DD4-6916-6BC4-1135-65FEF936AE5B}"/>
                  </a:ext>
                </a:extLst>
              </p:cNvPr>
              <p:cNvSpPr/>
              <p:nvPr/>
            </p:nvSpPr>
            <p:spPr>
              <a:xfrm>
                <a:off x="2548215" y="19833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4;p41">
                <a:extLst>
                  <a:ext uri="{FF2B5EF4-FFF2-40B4-BE49-F238E27FC236}">
                    <a16:creationId xmlns:a16="http://schemas.microsoft.com/office/drawing/2014/main" id="{1581D4AE-7916-08FE-2CA9-E8AFF52C5CB1}"/>
                  </a:ext>
                </a:extLst>
              </p:cNvPr>
              <p:cNvSpPr/>
              <p:nvPr/>
            </p:nvSpPr>
            <p:spPr>
              <a:xfrm>
                <a:off x="1370889" y="11804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5;p41">
                <a:extLst>
                  <a:ext uri="{FF2B5EF4-FFF2-40B4-BE49-F238E27FC236}">
                    <a16:creationId xmlns:a16="http://schemas.microsoft.com/office/drawing/2014/main" id="{B491910F-FE88-7ACC-FC94-B2F9714F6379}"/>
                  </a:ext>
                </a:extLst>
              </p:cNvPr>
              <p:cNvSpPr/>
              <p:nvPr/>
            </p:nvSpPr>
            <p:spPr>
              <a:xfrm>
                <a:off x="1525574" y="13237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6;p41">
                <a:extLst>
                  <a:ext uri="{FF2B5EF4-FFF2-40B4-BE49-F238E27FC236}">
                    <a16:creationId xmlns:a16="http://schemas.microsoft.com/office/drawing/2014/main" id="{C14E9533-B29A-B438-03D9-5087C74A3E5A}"/>
                  </a:ext>
                </a:extLst>
              </p:cNvPr>
              <p:cNvSpPr/>
              <p:nvPr/>
            </p:nvSpPr>
            <p:spPr>
              <a:xfrm>
                <a:off x="1664212" y="12621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7;p41">
                <a:extLst>
                  <a:ext uri="{FF2B5EF4-FFF2-40B4-BE49-F238E27FC236}">
                    <a16:creationId xmlns:a16="http://schemas.microsoft.com/office/drawing/2014/main" id="{B107D57B-B4C9-4FC2-C1F9-8BCFA286C525}"/>
                  </a:ext>
                </a:extLst>
              </p:cNvPr>
              <p:cNvSpPr/>
              <p:nvPr/>
            </p:nvSpPr>
            <p:spPr>
              <a:xfrm>
                <a:off x="1782769" y="13237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8;p41">
                <a:extLst>
                  <a:ext uri="{FF2B5EF4-FFF2-40B4-BE49-F238E27FC236}">
                    <a16:creationId xmlns:a16="http://schemas.microsoft.com/office/drawing/2014/main" id="{C2D0790E-4F03-EE1A-2EB4-74029E60F98F}"/>
                  </a:ext>
                </a:extLst>
              </p:cNvPr>
              <p:cNvSpPr/>
              <p:nvPr/>
            </p:nvSpPr>
            <p:spPr>
              <a:xfrm flipH="1">
                <a:off x="1010571" y="198339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9;p41">
                <a:extLst>
                  <a:ext uri="{FF2B5EF4-FFF2-40B4-BE49-F238E27FC236}">
                    <a16:creationId xmlns:a16="http://schemas.microsoft.com/office/drawing/2014/main" id="{661CC45F-07E1-A3AC-6C22-ECCF2F49EFF1}"/>
                  </a:ext>
                </a:extLst>
              </p:cNvPr>
              <p:cNvSpPr/>
              <p:nvPr/>
            </p:nvSpPr>
            <p:spPr>
              <a:xfrm flipH="1">
                <a:off x="1233566" y="202491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0;p41">
                <a:extLst>
                  <a:ext uri="{FF2B5EF4-FFF2-40B4-BE49-F238E27FC236}">
                    <a16:creationId xmlns:a16="http://schemas.microsoft.com/office/drawing/2014/main" id="{16231B1F-BA1B-491C-AEE4-A2D6EC301BC5}"/>
                  </a:ext>
                </a:extLst>
              </p:cNvPr>
              <p:cNvSpPr/>
              <p:nvPr/>
            </p:nvSpPr>
            <p:spPr>
              <a:xfrm flipH="1">
                <a:off x="1117728" y="202425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1;p41">
                <a:extLst>
                  <a:ext uri="{FF2B5EF4-FFF2-40B4-BE49-F238E27FC236}">
                    <a16:creationId xmlns:a16="http://schemas.microsoft.com/office/drawing/2014/main" id="{32BBCB41-04BF-38EF-9EF4-1338C89BC824}"/>
                  </a:ext>
                </a:extLst>
              </p:cNvPr>
              <p:cNvSpPr/>
              <p:nvPr/>
            </p:nvSpPr>
            <p:spPr>
              <a:xfrm>
                <a:off x="2218719" y="12400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2;p41">
                <a:extLst>
                  <a:ext uri="{FF2B5EF4-FFF2-40B4-BE49-F238E27FC236}">
                    <a16:creationId xmlns:a16="http://schemas.microsoft.com/office/drawing/2014/main" id="{0A1EB2E2-B750-3E60-23B0-89145A2FBDBE}"/>
                  </a:ext>
                </a:extLst>
              </p:cNvPr>
              <p:cNvSpPr/>
              <p:nvPr/>
            </p:nvSpPr>
            <p:spPr>
              <a:xfrm>
                <a:off x="2340609" y="12956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3;p41">
                <a:extLst>
                  <a:ext uri="{FF2B5EF4-FFF2-40B4-BE49-F238E27FC236}">
                    <a16:creationId xmlns:a16="http://schemas.microsoft.com/office/drawing/2014/main" id="{8FE88F60-F00F-864A-0365-677BB8FAABCD}"/>
                  </a:ext>
                </a:extLst>
              </p:cNvPr>
              <p:cNvSpPr/>
              <p:nvPr/>
            </p:nvSpPr>
            <p:spPr>
              <a:xfrm flipH="1">
                <a:off x="1615982" y="2010180"/>
                <a:ext cx="223040" cy="226416"/>
              </a:xfrm>
              <a:custGeom>
                <a:avLst/>
                <a:gdLst/>
                <a:ahLst/>
                <a:cxnLst/>
                <a:rect l="l" t="t" r="r" b="b"/>
                <a:pathLst>
                  <a:path w="5087" h="5164" extrusionOk="0">
                    <a:moveTo>
                      <a:pt x="5087" y="2689"/>
                    </a:moveTo>
                    <a:cubicBezTo>
                      <a:pt x="5071" y="2903"/>
                      <a:pt x="4766" y="5163"/>
                      <a:pt x="2444" y="5163"/>
                    </a:cubicBezTo>
                    <a:cubicBezTo>
                      <a:pt x="0" y="5163"/>
                      <a:pt x="413" y="2750"/>
                      <a:pt x="413" y="2750"/>
                    </a:cubicBezTo>
                    <a:lnTo>
                      <a:pt x="413" y="2735"/>
                    </a:lnTo>
                    <a:cubicBezTo>
                      <a:pt x="657" y="2674"/>
                      <a:pt x="901" y="2658"/>
                      <a:pt x="1176" y="2689"/>
                    </a:cubicBezTo>
                    <a:lnTo>
                      <a:pt x="1176" y="1543"/>
                    </a:lnTo>
                    <a:lnTo>
                      <a:pt x="3941" y="1"/>
                    </a:lnTo>
                    <a:lnTo>
                      <a:pt x="4048" y="1"/>
                    </a:lnTo>
                    <a:lnTo>
                      <a:pt x="4048" y="2674"/>
                    </a:lnTo>
                    <a:cubicBezTo>
                      <a:pt x="4048" y="2674"/>
                      <a:pt x="4491" y="2612"/>
                      <a:pt x="5087" y="2689"/>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4;p41">
                <a:extLst>
                  <a:ext uri="{FF2B5EF4-FFF2-40B4-BE49-F238E27FC236}">
                    <a16:creationId xmlns:a16="http://schemas.microsoft.com/office/drawing/2014/main" id="{6785DA49-2688-B8E5-EB94-77912A1A3C61}"/>
                  </a:ext>
                </a:extLst>
              </p:cNvPr>
              <p:cNvSpPr/>
              <p:nvPr/>
            </p:nvSpPr>
            <p:spPr>
              <a:xfrm flipH="1">
                <a:off x="1626680" y="1702783"/>
                <a:ext cx="315465" cy="423981"/>
              </a:xfrm>
              <a:custGeom>
                <a:avLst/>
                <a:gdLst/>
                <a:ahLst/>
                <a:cxnLst/>
                <a:rect l="l" t="t" r="r" b="b"/>
                <a:pathLst>
                  <a:path w="7195" h="9670" extrusionOk="0">
                    <a:moveTo>
                      <a:pt x="6094" y="1910"/>
                    </a:moveTo>
                    <a:cubicBezTo>
                      <a:pt x="6492" y="2307"/>
                      <a:pt x="6782" y="2811"/>
                      <a:pt x="6935" y="3453"/>
                    </a:cubicBezTo>
                    <a:cubicBezTo>
                      <a:pt x="7194" y="4614"/>
                      <a:pt x="6950" y="5866"/>
                      <a:pt x="6598" y="6996"/>
                    </a:cubicBezTo>
                    <a:cubicBezTo>
                      <a:pt x="6553" y="7180"/>
                      <a:pt x="6476" y="7378"/>
                      <a:pt x="6354" y="7546"/>
                    </a:cubicBezTo>
                    <a:cubicBezTo>
                      <a:pt x="6278" y="7653"/>
                      <a:pt x="6171" y="7760"/>
                      <a:pt x="6064" y="7852"/>
                    </a:cubicBezTo>
                    <a:lnTo>
                      <a:pt x="4582" y="9135"/>
                    </a:lnTo>
                    <a:cubicBezTo>
                      <a:pt x="4246" y="9425"/>
                      <a:pt x="2199" y="9669"/>
                      <a:pt x="1802" y="9394"/>
                    </a:cubicBezTo>
                    <a:cubicBezTo>
                      <a:pt x="290" y="8310"/>
                      <a:pt x="0" y="5194"/>
                      <a:pt x="305" y="3590"/>
                    </a:cubicBezTo>
                    <a:cubicBezTo>
                      <a:pt x="810" y="948"/>
                      <a:pt x="4216" y="1"/>
                      <a:pt x="6094" y="191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5;p41">
                <a:extLst>
                  <a:ext uri="{FF2B5EF4-FFF2-40B4-BE49-F238E27FC236}">
                    <a16:creationId xmlns:a16="http://schemas.microsoft.com/office/drawing/2014/main" id="{A4535EDD-CCB4-3876-F4B1-F77A5FCBD9BD}"/>
                  </a:ext>
                </a:extLst>
              </p:cNvPr>
              <p:cNvSpPr/>
              <p:nvPr/>
            </p:nvSpPr>
            <p:spPr>
              <a:xfrm flipH="1">
                <a:off x="1676269" y="1916527"/>
                <a:ext cx="40864" cy="53798"/>
              </a:xfrm>
              <a:custGeom>
                <a:avLst/>
                <a:gdLst/>
                <a:ahLst/>
                <a:cxnLst/>
                <a:rect l="l" t="t" r="r" b="b"/>
                <a:pathLst>
                  <a:path w="932" h="1227" extrusionOk="0">
                    <a:moveTo>
                      <a:pt x="504" y="0"/>
                    </a:moveTo>
                    <a:cubicBezTo>
                      <a:pt x="333" y="0"/>
                      <a:pt x="185" y="159"/>
                      <a:pt x="137" y="334"/>
                    </a:cubicBezTo>
                    <a:lnTo>
                      <a:pt x="137" y="334"/>
                    </a:lnTo>
                    <a:cubicBezTo>
                      <a:pt x="31" y="472"/>
                      <a:pt x="275" y="548"/>
                      <a:pt x="275" y="686"/>
                    </a:cubicBezTo>
                    <a:cubicBezTo>
                      <a:pt x="260" y="823"/>
                      <a:pt x="0" y="1006"/>
                      <a:pt x="168" y="1159"/>
                    </a:cubicBezTo>
                    <a:cubicBezTo>
                      <a:pt x="220" y="1207"/>
                      <a:pt x="279" y="1226"/>
                      <a:pt x="339" y="1226"/>
                    </a:cubicBezTo>
                    <a:cubicBezTo>
                      <a:pt x="511" y="1226"/>
                      <a:pt x="696" y="1066"/>
                      <a:pt x="764" y="930"/>
                    </a:cubicBezTo>
                    <a:cubicBezTo>
                      <a:pt x="871" y="670"/>
                      <a:pt x="932" y="227"/>
                      <a:pt x="657" y="44"/>
                    </a:cubicBezTo>
                    <a:cubicBezTo>
                      <a:pt x="605" y="14"/>
                      <a:pt x="55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6;p41">
                <a:extLst>
                  <a:ext uri="{FF2B5EF4-FFF2-40B4-BE49-F238E27FC236}">
                    <a16:creationId xmlns:a16="http://schemas.microsoft.com/office/drawing/2014/main" id="{9D371745-392C-41C0-98FF-E66369E8D903}"/>
                  </a:ext>
                </a:extLst>
              </p:cNvPr>
              <p:cNvSpPr/>
              <p:nvPr/>
            </p:nvSpPr>
            <p:spPr>
              <a:xfrm flipH="1">
                <a:off x="1661537" y="1928497"/>
                <a:ext cx="52921" cy="87778"/>
              </a:xfrm>
              <a:custGeom>
                <a:avLst/>
                <a:gdLst/>
                <a:ahLst/>
                <a:cxnLst/>
                <a:rect l="l" t="t" r="r" b="b"/>
                <a:pathLst>
                  <a:path w="1207" h="2002" extrusionOk="0">
                    <a:moveTo>
                      <a:pt x="1069" y="0"/>
                    </a:moveTo>
                    <a:cubicBezTo>
                      <a:pt x="1069" y="0"/>
                      <a:pt x="1085" y="428"/>
                      <a:pt x="963" y="810"/>
                    </a:cubicBezTo>
                    <a:cubicBezTo>
                      <a:pt x="857" y="1140"/>
                      <a:pt x="500" y="1344"/>
                      <a:pt x="228" y="1344"/>
                    </a:cubicBezTo>
                    <a:cubicBezTo>
                      <a:pt x="185" y="1344"/>
                      <a:pt x="144" y="1339"/>
                      <a:pt x="107" y="1329"/>
                    </a:cubicBezTo>
                    <a:lnTo>
                      <a:pt x="107" y="1329"/>
                    </a:lnTo>
                    <a:cubicBezTo>
                      <a:pt x="107" y="1329"/>
                      <a:pt x="0" y="2001"/>
                      <a:pt x="428" y="2001"/>
                    </a:cubicBezTo>
                    <a:cubicBezTo>
                      <a:pt x="871" y="1986"/>
                      <a:pt x="1069" y="1451"/>
                      <a:pt x="1131" y="901"/>
                    </a:cubicBezTo>
                    <a:cubicBezTo>
                      <a:pt x="1207" y="336"/>
                      <a:pt x="1069" y="0"/>
                      <a:pt x="1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7;p41">
                <a:extLst>
                  <a:ext uri="{FF2B5EF4-FFF2-40B4-BE49-F238E27FC236}">
                    <a16:creationId xmlns:a16="http://schemas.microsoft.com/office/drawing/2014/main" id="{3A31D19C-300B-B21D-8CA8-611FBA40CDCB}"/>
                  </a:ext>
                </a:extLst>
              </p:cNvPr>
              <p:cNvSpPr/>
              <p:nvPr/>
            </p:nvSpPr>
            <p:spPr>
              <a:xfrm flipH="1">
                <a:off x="1605284" y="1686692"/>
                <a:ext cx="412538" cy="357205"/>
              </a:xfrm>
              <a:custGeom>
                <a:avLst/>
                <a:gdLst/>
                <a:ahLst/>
                <a:cxnLst/>
                <a:rect l="l" t="t" r="r" b="b"/>
                <a:pathLst>
                  <a:path w="9409" h="8147" extrusionOk="0">
                    <a:moveTo>
                      <a:pt x="1809" y="1"/>
                    </a:moveTo>
                    <a:cubicBezTo>
                      <a:pt x="1797" y="1"/>
                      <a:pt x="1784" y="1"/>
                      <a:pt x="1772" y="1"/>
                    </a:cubicBezTo>
                    <a:cubicBezTo>
                      <a:pt x="1314" y="16"/>
                      <a:pt x="779" y="215"/>
                      <a:pt x="504" y="597"/>
                    </a:cubicBezTo>
                    <a:cubicBezTo>
                      <a:pt x="0" y="1284"/>
                      <a:pt x="275" y="2567"/>
                      <a:pt x="962" y="3056"/>
                    </a:cubicBezTo>
                    <a:cubicBezTo>
                      <a:pt x="1283" y="3281"/>
                      <a:pt x="1687" y="3349"/>
                      <a:pt x="2090" y="3349"/>
                    </a:cubicBezTo>
                    <a:cubicBezTo>
                      <a:pt x="2399" y="3349"/>
                      <a:pt x="2707" y="3310"/>
                      <a:pt x="2978" y="3270"/>
                    </a:cubicBezTo>
                    <a:cubicBezTo>
                      <a:pt x="3589" y="3178"/>
                      <a:pt x="4185" y="3056"/>
                      <a:pt x="4811" y="3056"/>
                    </a:cubicBezTo>
                    <a:cubicBezTo>
                      <a:pt x="4836" y="3055"/>
                      <a:pt x="4861" y="3055"/>
                      <a:pt x="4886" y="3055"/>
                    </a:cubicBezTo>
                    <a:cubicBezTo>
                      <a:pt x="5289" y="3055"/>
                      <a:pt x="5798" y="3174"/>
                      <a:pt x="5942" y="3591"/>
                    </a:cubicBezTo>
                    <a:cubicBezTo>
                      <a:pt x="6049" y="3881"/>
                      <a:pt x="5789" y="4140"/>
                      <a:pt x="5881" y="4400"/>
                    </a:cubicBezTo>
                    <a:cubicBezTo>
                      <a:pt x="5957" y="4629"/>
                      <a:pt x="6217" y="4767"/>
                      <a:pt x="6308" y="4996"/>
                    </a:cubicBezTo>
                    <a:cubicBezTo>
                      <a:pt x="6339" y="5057"/>
                      <a:pt x="6324" y="5149"/>
                      <a:pt x="6324" y="5225"/>
                    </a:cubicBezTo>
                    <a:cubicBezTo>
                      <a:pt x="6339" y="5530"/>
                      <a:pt x="6339" y="5836"/>
                      <a:pt x="6385" y="6141"/>
                    </a:cubicBezTo>
                    <a:cubicBezTo>
                      <a:pt x="6413" y="6269"/>
                      <a:pt x="6481" y="6450"/>
                      <a:pt x="6626" y="6450"/>
                    </a:cubicBezTo>
                    <a:cubicBezTo>
                      <a:pt x="6637" y="6450"/>
                      <a:pt x="6648" y="6449"/>
                      <a:pt x="6660" y="6447"/>
                    </a:cubicBezTo>
                    <a:lnTo>
                      <a:pt x="6690" y="6447"/>
                    </a:lnTo>
                    <a:cubicBezTo>
                      <a:pt x="6736" y="6416"/>
                      <a:pt x="6736" y="6370"/>
                      <a:pt x="6751" y="6325"/>
                    </a:cubicBezTo>
                    <a:cubicBezTo>
                      <a:pt x="6751" y="6279"/>
                      <a:pt x="6751" y="6248"/>
                      <a:pt x="6751" y="6202"/>
                    </a:cubicBezTo>
                    <a:cubicBezTo>
                      <a:pt x="6736" y="5928"/>
                      <a:pt x="6736" y="5668"/>
                      <a:pt x="6843" y="5408"/>
                    </a:cubicBezTo>
                    <a:cubicBezTo>
                      <a:pt x="6919" y="5194"/>
                      <a:pt x="7072" y="5011"/>
                      <a:pt x="7301" y="4935"/>
                    </a:cubicBezTo>
                    <a:cubicBezTo>
                      <a:pt x="7361" y="4916"/>
                      <a:pt x="7416" y="4907"/>
                      <a:pt x="7468" y="4907"/>
                    </a:cubicBezTo>
                    <a:cubicBezTo>
                      <a:pt x="8341" y="4907"/>
                      <a:pt x="7971" y="7479"/>
                      <a:pt x="7943" y="7898"/>
                    </a:cubicBezTo>
                    <a:cubicBezTo>
                      <a:pt x="7943" y="7944"/>
                      <a:pt x="7927" y="8005"/>
                      <a:pt x="7958" y="8066"/>
                    </a:cubicBezTo>
                    <a:cubicBezTo>
                      <a:pt x="7985" y="8124"/>
                      <a:pt x="8023" y="8147"/>
                      <a:pt x="8065" y="8147"/>
                    </a:cubicBezTo>
                    <a:cubicBezTo>
                      <a:pt x="8190" y="8147"/>
                      <a:pt x="8355" y="7947"/>
                      <a:pt x="8401" y="7867"/>
                    </a:cubicBezTo>
                    <a:cubicBezTo>
                      <a:pt x="8630" y="7455"/>
                      <a:pt x="8691" y="7012"/>
                      <a:pt x="8844" y="6584"/>
                    </a:cubicBezTo>
                    <a:cubicBezTo>
                      <a:pt x="9073" y="5928"/>
                      <a:pt x="9302" y="5225"/>
                      <a:pt x="9363" y="4522"/>
                    </a:cubicBezTo>
                    <a:cubicBezTo>
                      <a:pt x="9409" y="4110"/>
                      <a:pt x="9378" y="3667"/>
                      <a:pt x="9241" y="3270"/>
                    </a:cubicBezTo>
                    <a:cubicBezTo>
                      <a:pt x="9180" y="3087"/>
                      <a:pt x="9103" y="2919"/>
                      <a:pt x="8981" y="2781"/>
                    </a:cubicBezTo>
                    <a:cubicBezTo>
                      <a:pt x="8874" y="2644"/>
                      <a:pt x="8722" y="2537"/>
                      <a:pt x="8676" y="2369"/>
                    </a:cubicBezTo>
                    <a:cubicBezTo>
                      <a:pt x="8599" y="2185"/>
                      <a:pt x="8599" y="1956"/>
                      <a:pt x="8554" y="1758"/>
                    </a:cubicBezTo>
                    <a:cubicBezTo>
                      <a:pt x="8508" y="1529"/>
                      <a:pt x="8477" y="1330"/>
                      <a:pt x="8263" y="1208"/>
                    </a:cubicBezTo>
                    <a:cubicBezTo>
                      <a:pt x="7958" y="1055"/>
                      <a:pt x="7591" y="1147"/>
                      <a:pt x="7301" y="1009"/>
                    </a:cubicBezTo>
                    <a:cubicBezTo>
                      <a:pt x="6865" y="784"/>
                      <a:pt x="6869" y="170"/>
                      <a:pt x="6324" y="170"/>
                    </a:cubicBezTo>
                    <a:cubicBezTo>
                      <a:pt x="6277" y="170"/>
                      <a:pt x="6226" y="175"/>
                      <a:pt x="6171" y="184"/>
                    </a:cubicBezTo>
                    <a:cubicBezTo>
                      <a:pt x="5829" y="259"/>
                      <a:pt x="5487" y="521"/>
                      <a:pt x="5145" y="521"/>
                    </a:cubicBezTo>
                    <a:cubicBezTo>
                      <a:pt x="5136" y="521"/>
                      <a:pt x="5126" y="521"/>
                      <a:pt x="5117" y="520"/>
                    </a:cubicBezTo>
                    <a:cubicBezTo>
                      <a:pt x="4784" y="507"/>
                      <a:pt x="4602" y="127"/>
                      <a:pt x="4250" y="127"/>
                    </a:cubicBezTo>
                    <a:cubicBezTo>
                      <a:pt x="4215" y="127"/>
                      <a:pt x="4178" y="130"/>
                      <a:pt x="4139" y="139"/>
                    </a:cubicBezTo>
                    <a:cubicBezTo>
                      <a:pt x="3865" y="191"/>
                      <a:pt x="3569" y="454"/>
                      <a:pt x="3270" y="454"/>
                    </a:cubicBezTo>
                    <a:cubicBezTo>
                      <a:pt x="3219" y="454"/>
                      <a:pt x="3167" y="447"/>
                      <a:pt x="3116" y="429"/>
                    </a:cubicBezTo>
                    <a:cubicBezTo>
                      <a:pt x="2684" y="280"/>
                      <a:pt x="2282" y="1"/>
                      <a:pt x="1809"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8;p41">
                <a:extLst>
                  <a:ext uri="{FF2B5EF4-FFF2-40B4-BE49-F238E27FC236}">
                    <a16:creationId xmlns:a16="http://schemas.microsoft.com/office/drawing/2014/main" id="{99D72C4D-D366-D5BB-376E-2A977C50957B}"/>
                  </a:ext>
                </a:extLst>
              </p:cNvPr>
              <p:cNvSpPr/>
              <p:nvPr/>
            </p:nvSpPr>
            <p:spPr>
              <a:xfrm flipH="1">
                <a:off x="1697665" y="2065118"/>
                <a:ext cx="93171" cy="75720"/>
              </a:xfrm>
              <a:custGeom>
                <a:avLst/>
                <a:gdLst/>
                <a:ahLst/>
                <a:cxnLst/>
                <a:rect l="l" t="t" r="r" b="b"/>
                <a:pathLst>
                  <a:path w="2125" h="1727" extrusionOk="0">
                    <a:moveTo>
                      <a:pt x="2124" y="0"/>
                    </a:moveTo>
                    <a:cubicBezTo>
                      <a:pt x="2124" y="0"/>
                      <a:pt x="1314" y="978"/>
                      <a:pt x="77" y="1176"/>
                    </a:cubicBezTo>
                    <a:lnTo>
                      <a:pt x="1" y="1726"/>
                    </a:lnTo>
                    <a:cubicBezTo>
                      <a:pt x="1788" y="1650"/>
                      <a:pt x="2124" y="0"/>
                      <a:pt x="2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9;p41">
                <a:extLst>
                  <a:ext uri="{FF2B5EF4-FFF2-40B4-BE49-F238E27FC236}">
                    <a16:creationId xmlns:a16="http://schemas.microsoft.com/office/drawing/2014/main" id="{2D07B82D-04BA-7A09-5F9B-7DAA8A7D3676}"/>
                  </a:ext>
                </a:extLst>
              </p:cNvPr>
              <p:cNvSpPr/>
              <p:nvPr/>
            </p:nvSpPr>
            <p:spPr>
              <a:xfrm flipH="1">
                <a:off x="1621331" y="3095782"/>
                <a:ext cx="77737" cy="754792"/>
              </a:xfrm>
              <a:custGeom>
                <a:avLst/>
                <a:gdLst/>
                <a:ahLst/>
                <a:cxnLst/>
                <a:rect l="l" t="t" r="r" b="b"/>
                <a:pathLst>
                  <a:path w="1773" h="17215" extrusionOk="0">
                    <a:moveTo>
                      <a:pt x="1" y="0"/>
                    </a:moveTo>
                    <a:lnTo>
                      <a:pt x="1" y="16909"/>
                    </a:lnTo>
                    <a:cubicBezTo>
                      <a:pt x="1" y="17077"/>
                      <a:pt x="153" y="17214"/>
                      <a:pt x="321" y="17214"/>
                    </a:cubicBezTo>
                    <a:lnTo>
                      <a:pt x="1452" y="17214"/>
                    </a:lnTo>
                    <a:cubicBezTo>
                      <a:pt x="1635" y="17214"/>
                      <a:pt x="1772" y="17077"/>
                      <a:pt x="1772" y="16909"/>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0;p41">
                <a:extLst>
                  <a:ext uri="{FF2B5EF4-FFF2-40B4-BE49-F238E27FC236}">
                    <a16:creationId xmlns:a16="http://schemas.microsoft.com/office/drawing/2014/main" id="{F868A678-6AC7-56EA-EE56-4AAC317A92A0}"/>
                  </a:ext>
                </a:extLst>
              </p:cNvPr>
              <p:cNvSpPr/>
              <p:nvPr/>
            </p:nvSpPr>
            <p:spPr>
              <a:xfrm flipH="1">
                <a:off x="1447881" y="3106480"/>
                <a:ext cx="424639" cy="64321"/>
              </a:xfrm>
              <a:custGeom>
                <a:avLst/>
                <a:gdLst/>
                <a:ahLst/>
                <a:cxnLst/>
                <a:rect l="l" t="t" r="r" b="b"/>
                <a:pathLst>
                  <a:path w="9685" h="1467" extrusionOk="0">
                    <a:moveTo>
                      <a:pt x="1" y="0"/>
                    </a:moveTo>
                    <a:lnTo>
                      <a:pt x="1" y="260"/>
                    </a:lnTo>
                    <a:cubicBezTo>
                      <a:pt x="1" y="932"/>
                      <a:pt x="535" y="1467"/>
                      <a:pt x="1207" y="1467"/>
                    </a:cubicBezTo>
                    <a:lnTo>
                      <a:pt x="8478" y="1467"/>
                    </a:lnTo>
                    <a:cubicBezTo>
                      <a:pt x="9150" y="1467"/>
                      <a:pt x="9684" y="932"/>
                      <a:pt x="9684" y="260"/>
                    </a:cubicBezTo>
                    <a:lnTo>
                      <a:pt x="9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1;p41">
                <a:extLst>
                  <a:ext uri="{FF2B5EF4-FFF2-40B4-BE49-F238E27FC236}">
                    <a16:creationId xmlns:a16="http://schemas.microsoft.com/office/drawing/2014/main" id="{A0623224-2E3D-DD46-A5E7-2B11156EA2F6}"/>
                  </a:ext>
                </a:extLst>
              </p:cNvPr>
              <p:cNvSpPr/>
              <p:nvPr/>
            </p:nvSpPr>
            <p:spPr>
              <a:xfrm flipH="1">
                <a:off x="1621331" y="3762796"/>
                <a:ext cx="77737" cy="185552"/>
              </a:xfrm>
              <a:custGeom>
                <a:avLst/>
                <a:gdLst/>
                <a:ahLst/>
                <a:cxnLst/>
                <a:rect l="l" t="t" r="r" b="b"/>
                <a:pathLst>
                  <a:path w="1773" h="4232" extrusionOk="0">
                    <a:moveTo>
                      <a:pt x="1" y="0"/>
                    </a:moveTo>
                    <a:lnTo>
                      <a:pt x="1" y="3910"/>
                    </a:lnTo>
                    <a:cubicBezTo>
                      <a:pt x="1" y="4094"/>
                      <a:pt x="153" y="4231"/>
                      <a:pt x="321" y="4231"/>
                    </a:cubicBezTo>
                    <a:lnTo>
                      <a:pt x="1452" y="4231"/>
                    </a:lnTo>
                    <a:cubicBezTo>
                      <a:pt x="1635" y="4231"/>
                      <a:pt x="1772" y="4094"/>
                      <a:pt x="1772" y="3910"/>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2;p41">
                <a:extLst>
                  <a:ext uri="{FF2B5EF4-FFF2-40B4-BE49-F238E27FC236}">
                    <a16:creationId xmlns:a16="http://schemas.microsoft.com/office/drawing/2014/main" id="{E1136B5D-A34F-1929-D9F2-6B1E3E2333A0}"/>
                  </a:ext>
                </a:extLst>
              </p:cNvPr>
              <p:cNvSpPr/>
              <p:nvPr/>
            </p:nvSpPr>
            <p:spPr>
              <a:xfrm flipH="1">
                <a:off x="1970250" y="3857896"/>
                <a:ext cx="90452" cy="90452"/>
              </a:xfrm>
              <a:custGeom>
                <a:avLst/>
                <a:gdLst/>
                <a:ahLst/>
                <a:cxnLst/>
                <a:rect l="l" t="t" r="r" b="b"/>
                <a:pathLst>
                  <a:path w="2063" h="2063" extrusionOk="0">
                    <a:moveTo>
                      <a:pt x="1024" y="0"/>
                    </a:moveTo>
                    <a:cubicBezTo>
                      <a:pt x="459" y="0"/>
                      <a:pt x="0" y="458"/>
                      <a:pt x="0" y="1023"/>
                    </a:cubicBezTo>
                    <a:cubicBezTo>
                      <a:pt x="0" y="1589"/>
                      <a:pt x="459" y="2062"/>
                      <a:pt x="1024" y="2062"/>
                    </a:cubicBezTo>
                    <a:cubicBezTo>
                      <a:pt x="1589" y="2062"/>
                      <a:pt x="2062" y="1589"/>
                      <a:pt x="2062" y="1023"/>
                    </a:cubicBezTo>
                    <a:cubicBezTo>
                      <a:pt x="2062"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3;p41">
                <a:extLst>
                  <a:ext uri="{FF2B5EF4-FFF2-40B4-BE49-F238E27FC236}">
                    <a16:creationId xmlns:a16="http://schemas.microsoft.com/office/drawing/2014/main" id="{D5417670-88F7-D6A4-75C1-8A3E1A241DF7}"/>
                  </a:ext>
                </a:extLst>
              </p:cNvPr>
              <p:cNvSpPr/>
              <p:nvPr/>
            </p:nvSpPr>
            <p:spPr>
              <a:xfrm flipH="1">
                <a:off x="1259040" y="3857896"/>
                <a:ext cx="90452" cy="90452"/>
              </a:xfrm>
              <a:custGeom>
                <a:avLst/>
                <a:gdLst/>
                <a:ahLst/>
                <a:cxnLst/>
                <a:rect l="l" t="t" r="r" b="b"/>
                <a:pathLst>
                  <a:path w="2063" h="2063" extrusionOk="0">
                    <a:moveTo>
                      <a:pt x="1024" y="0"/>
                    </a:moveTo>
                    <a:cubicBezTo>
                      <a:pt x="459" y="0"/>
                      <a:pt x="1" y="458"/>
                      <a:pt x="1" y="1023"/>
                    </a:cubicBezTo>
                    <a:cubicBezTo>
                      <a:pt x="1" y="1589"/>
                      <a:pt x="459" y="2062"/>
                      <a:pt x="1024" y="2062"/>
                    </a:cubicBezTo>
                    <a:cubicBezTo>
                      <a:pt x="1589" y="2062"/>
                      <a:pt x="2063" y="1589"/>
                      <a:pt x="2063" y="1023"/>
                    </a:cubicBezTo>
                    <a:cubicBezTo>
                      <a:pt x="2063"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4;p41">
                <a:extLst>
                  <a:ext uri="{FF2B5EF4-FFF2-40B4-BE49-F238E27FC236}">
                    <a16:creationId xmlns:a16="http://schemas.microsoft.com/office/drawing/2014/main" id="{8EFF97EF-312A-3481-4756-C4303F454FEE}"/>
                  </a:ext>
                </a:extLst>
              </p:cNvPr>
              <p:cNvSpPr/>
              <p:nvPr/>
            </p:nvSpPr>
            <p:spPr>
              <a:xfrm flipH="1">
                <a:off x="1582485" y="3705184"/>
                <a:ext cx="155431" cy="136007"/>
              </a:xfrm>
              <a:custGeom>
                <a:avLst/>
                <a:gdLst/>
                <a:ahLst/>
                <a:cxnLst/>
                <a:rect l="l" t="t" r="r" b="b"/>
                <a:pathLst>
                  <a:path w="3545" h="3102" extrusionOk="0">
                    <a:moveTo>
                      <a:pt x="1" y="1"/>
                    </a:moveTo>
                    <a:lnTo>
                      <a:pt x="1" y="3101"/>
                    </a:lnTo>
                    <a:lnTo>
                      <a:pt x="3544" y="3101"/>
                    </a:lnTo>
                    <a:lnTo>
                      <a:pt x="3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5;p41">
                <a:extLst>
                  <a:ext uri="{FF2B5EF4-FFF2-40B4-BE49-F238E27FC236}">
                    <a16:creationId xmlns:a16="http://schemas.microsoft.com/office/drawing/2014/main" id="{BD320DA1-D5EE-6EBA-51A4-F3A3235E097D}"/>
                  </a:ext>
                </a:extLst>
              </p:cNvPr>
              <p:cNvSpPr/>
              <p:nvPr/>
            </p:nvSpPr>
            <p:spPr>
              <a:xfrm flipH="1">
                <a:off x="1259040" y="3809009"/>
                <a:ext cx="801662" cy="63663"/>
              </a:xfrm>
              <a:custGeom>
                <a:avLst/>
                <a:gdLst/>
                <a:ahLst/>
                <a:cxnLst/>
                <a:rect l="l" t="t" r="r" b="b"/>
                <a:pathLst>
                  <a:path w="18284" h="1452" extrusionOk="0">
                    <a:moveTo>
                      <a:pt x="1085" y="0"/>
                    </a:moveTo>
                    <a:cubicBezTo>
                      <a:pt x="489" y="0"/>
                      <a:pt x="0" y="489"/>
                      <a:pt x="0" y="1100"/>
                    </a:cubicBezTo>
                    <a:lnTo>
                      <a:pt x="0" y="1451"/>
                    </a:lnTo>
                    <a:lnTo>
                      <a:pt x="18284" y="1451"/>
                    </a:lnTo>
                    <a:lnTo>
                      <a:pt x="18284" y="1100"/>
                    </a:lnTo>
                    <a:cubicBezTo>
                      <a:pt x="18284" y="489"/>
                      <a:pt x="17780" y="0"/>
                      <a:pt x="1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6;p41">
                <a:extLst>
                  <a:ext uri="{FF2B5EF4-FFF2-40B4-BE49-F238E27FC236}">
                    <a16:creationId xmlns:a16="http://schemas.microsoft.com/office/drawing/2014/main" id="{FFCD112A-2F31-BBA4-452F-8B0897AAEFF0}"/>
                  </a:ext>
                </a:extLst>
              </p:cNvPr>
              <p:cNvSpPr/>
              <p:nvPr/>
            </p:nvSpPr>
            <p:spPr>
              <a:xfrm flipH="1">
                <a:off x="1660178" y="3186191"/>
                <a:ext cx="26833" cy="506980"/>
              </a:xfrm>
              <a:custGeom>
                <a:avLst/>
                <a:gdLst/>
                <a:ahLst/>
                <a:cxnLst/>
                <a:rect l="l" t="t" r="r" b="b"/>
                <a:pathLst>
                  <a:path w="612" h="11563" extrusionOk="0">
                    <a:moveTo>
                      <a:pt x="0" y="0"/>
                    </a:moveTo>
                    <a:lnTo>
                      <a:pt x="0" y="11563"/>
                    </a:lnTo>
                    <a:lnTo>
                      <a:pt x="611" y="11563"/>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7;p41">
                <a:extLst>
                  <a:ext uri="{FF2B5EF4-FFF2-40B4-BE49-F238E27FC236}">
                    <a16:creationId xmlns:a16="http://schemas.microsoft.com/office/drawing/2014/main" id="{497A0150-7E35-0C3E-2D79-422879A979CE}"/>
                  </a:ext>
                </a:extLst>
              </p:cNvPr>
              <p:cNvSpPr/>
              <p:nvPr/>
            </p:nvSpPr>
            <p:spPr>
              <a:xfrm flipH="1">
                <a:off x="1297185" y="2558637"/>
                <a:ext cx="642987" cy="586120"/>
              </a:xfrm>
              <a:custGeom>
                <a:avLst/>
                <a:gdLst/>
                <a:ahLst/>
                <a:cxnLst/>
                <a:rect l="l" t="t" r="r" b="b"/>
                <a:pathLst>
                  <a:path w="14665" h="13368" extrusionOk="0">
                    <a:moveTo>
                      <a:pt x="13279" y="1"/>
                    </a:moveTo>
                    <a:cubicBezTo>
                      <a:pt x="12878" y="1"/>
                      <a:pt x="12542" y="346"/>
                      <a:pt x="12572" y="765"/>
                    </a:cubicBezTo>
                    <a:cubicBezTo>
                      <a:pt x="12678" y="2857"/>
                      <a:pt x="12235" y="7974"/>
                      <a:pt x="10280" y="9731"/>
                    </a:cubicBezTo>
                    <a:cubicBezTo>
                      <a:pt x="8409" y="11398"/>
                      <a:pt x="3825" y="11577"/>
                      <a:pt x="1943" y="11577"/>
                    </a:cubicBezTo>
                    <a:cubicBezTo>
                      <a:pt x="1428" y="11577"/>
                      <a:pt x="1116" y="11564"/>
                      <a:pt x="1116" y="11564"/>
                    </a:cubicBezTo>
                    <a:lnTo>
                      <a:pt x="1116" y="11564"/>
                    </a:lnTo>
                    <a:cubicBezTo>
                      <a:pt x="1116" y="11564"/>
                      <a:pt x="1" y="12938"/>
                      <a:pt x="2246" y="13244"/>
                    </a:cubicBezTo>
                    <a:cubicBezTo>
                      <a:pt x="2818" y="13322"/>
                      <a:pt x="3657" y="13367"/>
                      <a:pt x="4615" y="13367"/>
                    </a:cubicBezTo>
                    <a:cubicBezTo>
                      <a:pt x="7395" y="13367"/>
                      <a:pt x="11176" y="12987"/>
                      <a:pt x="12312" y="11930"/>
                    </a:cubicBezTo>
                    <a:cubicBezTo>
                      <a:pt x="13778" y="10540"/>
                      <a:pt x="14664" y="6936"/>
                      <a:pt x="14007" y="658"/>
                    </a:cubicBezTo>
                    <a:cubicBezTo>
                      <a:pt x="13961" y="291"/>
                      <a:pt x="13671" y="16"/>
                      <a:pt x="13305" y="1"/>
                    </a:cubicBezTo>
                    <a:cubicBezTo>
                      <a:pt x="13296" y="1"/>
                      <a:pt x="13287"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8;p41">
                <a:extLst>
                  <a:ext uri="{FF2B5EF4-FFF2-40B4-BE49-F238E27FC236}">
                    <a16:creationId xmlns:a16="http://schemas.microsoft.com/office/drawing/2014/main" id="{FE900A99-FDF7-B375-574E-D245B9C47444}"/>
                  </a:ext>
                </a:extLst>
              </p:cNvPr>
              <p:cNvSpPr/>
              <p:nvPr/>
            </p:nvSpPr>
            <p:spPr>
              <a:xfrm flipH="1">
                <a:off x="1877825" y="3693126"/>
                <a:ext cx="143373" cy="127940"/>
              </a:xfrm>
              <a:custGeom>
                <a:avLst/>
                <a:gdLst/>
                <a:ahLst/>
                <a:cxnLst/>
                <a:rect l="l" t="t" r="r" b="b"/>
                <a:pathLst>
                  <a:path w="3270" h="2918" extrusionOk="0">
                    <a:moveTo>
                      <a:pt x="2460" y="1"/>
                    </a:moveTo>
                    <a:lnTo>
                      <a:pt x="3269" y="1833"/>
                    </a:lnTo>
                    <a:lnTo>
                      <a:pt x="810" y="2918"/>
                    </a:lnTo>
                    <a:lnTo>
                      <a:pt x="1" y="107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9;p41">
                <a:extLst>
                  <a:ext uri="{FF2B5EF4-FFF2-40B4-BE49-F238E27FC236}">
                    <a16:creationId xmlns:a16="http://schemas.microsoft.com/office/drawing/2014/main" id="{6E6B0006-F3AC-FC2A-6684-4F2408E5F8B0}"/>
                  </a:ext>
                </a:extLst>
              </p:cNvPr>
              <p:cNvSpPr/>
              <p:nvPr/>
            </p:nvSpPr>
            <p:spPr>
              <a:xfrm flipH="1">
                <a:off x="1356157" y="2798425"/>
                <a:ext cx="921534" cy="956347"/>
              </a:xfrm>
              <a:custGeom>
                <a:avLst/>
                <a:gdLst/>
                <a:ahLst/>
                <a:cxnLst/>
                <a:rect l="l" t="t" r="r" b="b"/>
                <a:pathLst>
                  <a:path w="21018" h="21812" extrusionOk="0">
                    <a:moveTo>
                      <a:pt x="19949" y="0"/>
                    </a:moveTo>
                    <a:cubicBezTo>
                      <a:pt x="19895" y="108"/>
                      <a:pt x="18497" y="140"/>
                      <a:pt x="16665" y="140"/>
                    </a:cubicBezTo>
                    <a:cubicBezTo>
                      <a:pt x="14029" y="140"/>
                      <a:pt x="10495" y="74"/>
                      <a:pt x="8767" y="74"/>
                    </a:cubicBezTo>
                    <a:cubicBezTo>
                      <a:pt x="8289" y="74"/>
                      <a:pt x="7949" y="79"/>
                      <a:pt x="7806" y="92"/>
                    </a:cubicBezTo>
                    <a:cubicBezTo>
                      <a:pt x="7806" y="92"/>
                      <a:pt x="1085" y="3300"/>
                      <a:pt x="123" y="6293"/>
                    </a:cubicBezTo>
                    <a:cubicBezTo>
                      <a:pt x="31" y="6599"/>
                      <a:pt x="1" y="6996"/>
                      <a:pt x="31" y="7469"/>
                    </a:cubicBezTo>
                    <a:cubicBezTo>
                      <a:pt x="306" y="11700"/>
                      <a:pt x="5102" y="21812"/>
                      <a:pt x="5102" y="21812"/>
                    </a:cubicBezTo>
                    <a:lnTo>
                      <a:pt x="5851" y="21476"/>
                    </a:lnTo>
                    <a:lnTo>
                      <a:pt x="8325" y="20407"/>
                    </a:lnTo>
                    <a:lnTo>
                      <a:pt x="8661" y="20254"/>
                    </a:lnTo>
                    <a:cubicBezTo>
                      <a:pt x="8661" y="20254"/>
                      <a:pt x="4858" y="8890"/>
                      <a:pt x="5622" y="8279"/>
                    </a:cubicBezTo>
                    <a:cubicBezTo>
                      <a:pt x="6385" y="7668"/>
                      <a:pt x="15015" y="6141"/>
                      <a:pt x="18024" y="5331"/>
                    </a:cubicBezTo>
                    <a:cubicBezTo>
                      <a:pt x="21018" y="4521"/>
                      <a:pt x="19949" y="1"/>
                      <a:pt x="19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0;p41">
                <a:extLst>
                  <a:ext uri="{FF2B5EF4-FFF2-40B4-BE49-F238E27FC236}">
                    <a16:creationId xmlns:a16="http://schemas.microsoft.com/office/drawing/2014/main" id="{ADEBE7AC-EDA3-EFDB-ADB5-90230E9B1DCF}"/>
                  </a:ext>
                </a:extLst>
              </p:cNvPr>
              <p:cNvSpPr/>
              <p:nvPr/>
            </p:nvSpPr>
            <p:spPr>
              <a:xfrm flipH="1">
                <a:off x="2317152" y="3713207"/>
                <a:ext cx="126624" cy="121275"/>
              </a:xfrm>
              <a:custGeom>
                <a:avLst/>
                <a:gdLst/>
                <a:ahLst/>
                <a:cxnLst/>
                <a:rect l="l" t="t" r="r" b="b"/>
                <a:pathLst>
                  <a:path w="2888" h="2766" extrusionOk="0">
                    <a:moveTo>
                      <a:pt x="2704" y="16"/>
                    </a:moveTo>
                    <a:lnTo>
                      <a:pt x="2887" y="2765"/>
                    </a:lnTo>
                    <a:lnTo>
                      <a:pt x="199" y="2765"/>
                    </a:lnTo>
                    <a:lnTo>
                      <a:pt x="1" y="1"/>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1;p41">
                <a:extLst>
                  <a:ext uri="{FF2B5EF4-FFF2-40B4-BE49-F238E27FC236}">
                    <a16:creationId xmlns:a16="http://schemas.microsoft.com/office/drawing/2014/main" id="{0465B570-AA09-C207-B9C7-299F4A5FA144}"/>
                  </a:ext>
                </a:extLst>
              </p:cNvPr>
              <p:cNvSpPr/>
              <p:nvPr/>
            </p:nvSpPr>
            <p:spPr>
              <a:xfrm flipH="1">
                <a:off x="1935437" y="2798425"/>
                <a:ext cx="632245" cy="956347"/>
              </a:xfrm>
              <a:custGeom>
                <a:avLst/>
                <a:gdLst/>
                <a:ahLst/>
                <a:cxnLst/>
                <a:rect l="l" t="t" r="r" b="b"/>
                <a:pathLst>
                  <a:path w="14420" h="21812" extrusionOk="0">
                    <a:moveTo>
                      <a:pt x="14359" y="0"/>
                    </a:moveTo>
                    <a:lnTo>
                      <a:pt x="14267" y="46"/>
                    </a:lnTo>
                    <a:cubicBezTo>
                      <a:pt x="14267" y="46"/>
                      <a:pt x="3025" y="1619"/>
                      <a:pt x="1192" y="4766"/>
                    </a:cubicBezTo>
                    <a:cubicBezTo>
                      <a:pt x="1" y="6813"/>
                      <a:pt x="2307" y="21797"/>
                      <a:pt x="2307" y="21797"/>
                    </a:cubicBezTo>
                    <a:lnTo>
                      <a:pt x="6279" y="21812"/>
                    </a:lnTo>
                    <a:cubicBezTo>
                      <a:pt x="6279" y="21812"/>
                      <a:pt x="5698" y="9333"/>
                      <a:pt x="5881" y="8630"/>
                    </a:cubicBezTo>
                    <a:cubicBezTo>
                      <a:pt x="6111" y="7836"/>
                      <a:pt x="6492" y="7561"/>
                      <a:pt x="6645" y="7469"/>
                    </a:cubicBezTo>
                    <a:cubicBezTo>
                      <a:pt x="6615" y="6996"/>
                      <a:pt x="6645" y="6599"/>
                      <a:pt x="6737" y="6293"/>
                    </a:cubicBezTo>
                    <a:cubicBezTo>
                      <a:pt x="7699" y="3300"/>
                      <a:pt x="14420" y="92"/>
                      <a:pt x="14420" y="92"/>
                    </a:cubicBezTo>
                    <a:cubicBezTo>
                      <a:pt x="14389" y="77"/>
                      <a:pt x="14374" y="46"/>
                      <a:pt x="14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652;p41">
                <a:extLst>
                  <a:ext uri="{FF2B5EF4-FFF2-40B4-BE49-F238E27FC236}">
                    <a16:creationId xmlns:a16="http://schemas.microsoft.com/office/drawing/2014/main" id="{D9F42E75-9E4B-6C3D-D375-6ADF94320E86}"/>
                  </a:ext>
                </a:extLst>
              </p:cNvPr>
              <p:cNvSpPr/>
              <p:nvPr/>
            </p:nvSpPr>
            <p:spPr>
              <a:xfrm flipH="1">
                <a:off x="1362164" y="2343007"/>
                <a:ext cx="583358" cy="606815"/>
              </a:xfrm>
              <a:custGeom>
                <a:avLst/>
                <a:gdLst/>
                <a:ahLst/>
                <a:cxnLst/>
                <a:rect l="l" t="t" r="r" b="b"/>
                <a:pathLst>
                  <a:path w="13305" h="13840" extrusionOk="0">
                    <a:moveTo>
                      <a:pt x="11029" y="1"/>
                    </a:moveTo>
                    <a:lnTo>
                      <a:pt x="10265" y="108"/>
                    </a:lnTo>
                    <a:cubicBezTo>
                      <a:pt x="10265" y="108"/>
                      <a:pt x="10082" y="2139"/>
                      <a:pt x="9639" y="4171"/>
                    </a:cubicBezTo>
                    <a:lnTo>
                      <a:pt x="245" y="7730"/>
                    </a:lnTo>
                    <a:lnTo>
                      <a:pt x="123" y="8417"/>
                    </a:lnTo>
                    <a:cubicBezTo>
                      <a:pt x="77" y="8402"/>
                      <a:pt x="46" y="8402"/>
                      <a:pt x="1" y="8402"/>
                    </a:cubicBezTo>
                    <a:cubicBezTo>
                      <a:pt x="16" y="8539"/>
                      <a:pt x="16" y="8677"/>
                      <a:pt x="16" y="8814"/>
                    </a:cubicBezTo>
                    <a:cubicBezTo>
                      <a:pt x="31" y="9593"/>
                      <a:pt x="92" y="10158"/>
                      <a:pt x="169" y="10387"/>
                    </a:cubicBezTo>
                    <a:cubicBezTo>
                      <a:pt x="184" y="10433"/>
                      <a:pt x="199" y="10464"/>
                      <a:pt x="230" y="10479"/>
                    </a:cubicBezTo>
                    <a:cubicBezTo>
                      <a:pt x="474" y="10693"/>
                      <a:pt x="3804" y="10280"/>
                      <a:pt x="7393" y="11594"/>
                    </a:cubicBezTo>
                    <a:cubicBezTo>
                      <a:pt x="10304" y="12669"/>
                      <a:pt x="12031" y="13839"/>
                      <a:pt x="12294" y="13839"/>
                    </a:cubicBezTo>
                    <a:cubicBezTo>
                      <a:pt x="12311" y="13839"/>
                      <a:pt x="12322" y="13834"/>
                      <a:pt x="12327" y="13824"/>
                    </a:cubicBezTo>
                    <a:cubicBezTo>
                      <a:pt x="13304" y="11793"/>
                      <a:pt x="11533" y="3819"/>
                      <a:pt x="1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653;p41">
                <a:extLst>
                  <a:ext uri="{FF2B5EF4-FFF2-40B4-BE49-F238E27FC236}">
                    <a16:creationId xmlns:a16="http://schemas.microsoft.com/office/drawing/2014/main" id="{F72DE144-E36C-5928-B803-C0B39443470C}"/>
                  </a:ext>
                </a:extLst>
              </p:cNvPr>
              <p:cNvSpPr/>
              <p:nvPr/>
            </p:nvSpPr>
            <p:spPr>
              <a:xfrm flipH="1">
                <a:off x="1488744" y="2347699"/>
                <a:ext cx="456777" cy="386318"/>
              </a:xfrm>
              <a:custGeom>
                <a:avLst/>
                <a:gdLst/>
                <a:ahLst/>
                <a:cxnLst/>
                <a:rect l="l" t="t" r="r" b="b"/>
                <a:pathLst>
                  <a:path w="10418" h="8811" extrusionOk="0">
                    <a:moveTo>
                      <a:pt x="10265" y="1"/>
                    </a:moveTo>
                    <a:cubicBezTo>
                      <a:pt x="10265" y="1"/>
                      <a:pt x="10082" y="2032"/>
                      <a:pt x="9639" y="4064"/>
                    </a:cubicBezTo>
                    <a:lnTo>
                      <a:pt x="245" y="7638"/>
                    </a:lnTo>
                    <a:lnTo>
                      <a:pt x="123" y="8310"/>
                    </a:lnTo>
                    <a:cubicBezTo>
                      <a:pt x="77" y="8310"/>
                      <a:pt x="46" y="8310"/>
                      <a:pt x="1" y="8295"/>
                    </a:cubicBezTo>
                    <a:lnTo>
                      <a:pt x="1" y="8295"/>
                    </a:lnTo>
                    <a:cubicBezTo>
                      <a:pt x="16" y="8447"/>
                      <a:pt x="16" y="8585"/>
                      <a:pt x="16" y="8707"/>
                    </a:cubicBezTo>
                    <a:cubicBezTo>
                      <a:pt x="1227" y="8769"/>
                      <a:pt x="2467" y="8810"/>
                      <a:pt x="3626" y="8810"/>
                    </a:cubicBezTo>
                    <a:cubicBezTo>
                      <a:pt x="5347" y="8810"/>
                      <a:pt x="6887" y="8718"/>
                      <a:pt x="7882" y="8463"/>
                    </a:cubicBezTo>
                    <a:cubicBezTo>
                      <a:pt x="9150" y="8142"/>
                      <a:pt x="9791" y="5759"/>
                      <a:pt x="10036" y="4552"/>
                    </a:cubicBezTo>
                    <a:cubicBezTo>
                      <a:pt x="10418" y="2781"/>
                      <a:pt x="10295" y="352"/>
                      <a:pt x="10280" y="47"/>
                    </a:cubicBezTo>
                    <a:cubicBezTo>
                      <a:pt x="10265" y="16"/>
                      <a:pt x="10265" y="1"/>
                      <a:pt x="10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654;p41">
                <a:extLst>
                  <a:ext uri="{FF2B5EF4-FFF2-40B4-BE49-F238E27FC236}">
                    <a16:creationId xmlns:a16="http://schemas.microsoft.com/office/drawing/2014/main" id="{82FCEB4F-682B-2537-2916-ACEA3F24B158}"/>
                  </a:ext>
                </a:extLst>
              </p:cNvPr>
              <p:cNvSpPr/>
              <p:nvPr/>
            </p:nvSpPr>
            <p:spPr>
              <a:xfrm flipH="1">
                <a:off x="1918030" y="2211779"/>
                <a:ext cx="107859" cy="298716"/>
              </a:xfrm>
              <a:custGeom>
                <a:avLst/>
                <a:gdLst/>
                <a:ahLst/>
                <a:cxnLst/>
                <a:rect l="l" t="t" r="r" b="b"/>
                <a:pathLst>
                  <a:path w="2460" h="6813" extrusionOk="0">
                    <a:moveTo>
                      <a:pt x="2460" y="0"/>
                    </a:moveTo>
                    <a:lnTo>
                      <a:pt x="2460" y="0"/>
                    </a:lnTo>
                    <a:cubicBezTo>
                      <a:pt x="2457" y="5"/>
                      <a:pt x="2454" y="11"/>
                      <a:pt x="2451" y="18"/>
                    </a:cubicBezTo>
                    <a:lnTo>
                      <a:pt x="2451" y="18"/>
                    </a:lnTo>
                    <a:cubicBezTo>
                      <a:pt x="2457" y="6"/>
                      <a:pt x="2460" y="0"/>
                      <a:pt x="2460" y="0"/>
                    </a:cubicBezTo>
                    <a:close/>
                    <a:moveTo>
                      <a:pt x="2451" y="18"/>
                    </a:moveTo>
                    <a:cubicBezTo>
                      <a:pt x="2323" y="287"/>
                      <a:pt x="791" y="3504"/>
                      <a:pt x="1" y="5025"/>
                    </a:cubicBezTo>
                    <a:lnTo>
                      <a:pt x="1925" y="6812"/>
                    </a:lnTo>
                    <a:cubicBezTo>
                      <a:pt x="2060" y="3629"/>
                      <a:pt x="2284" y="416"/>
                      <a:pt x="2451" y="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655;p41">
                <a:extLst>
                  <a:ext uri="{FF2B5EF4-FFF2-40B4-BE49-F238E27FC236}">
                    <a16:creationId xmlns:a16="http://schemas.microsoft.com/office/drawing/2014/main" id="{577D5607-D578-BBEA-D6AC-BF986164DDF4}"/>
                  </a:ext>
                </a:extLst>
              </p:cNvPr>
              <p:cNvSpPr/>
              <p:nvPr/>
            </p:nvSpPr>
            <p:spPr>
              <a:xfrm flipH="1">
                <a:off x="1941444" y="2343665"/>
                <a:ext cx="362379" cy="296743"/>
              </a:xfrm>
              <a:custGeom>
                <a:avLst/>
                <a:gdLst/>
                <a:ahLst/>
                <a:cxnLst/>
                <a:rect l="l" t="t" r="r" b="b"/>
                <a:pathLst>
                  <a:path w="8265" h="6768" extrusionOk="0">
                    <a:moveTo>
                      <a:pt x="1025" y="1"/>
                    </a:moveTo>
                    <a:cubicBezTo>
                      <a:pt x="1025" y="1"/>
                      <a:pt x="1024" y="1"/>
                      <a:pt x="1024" y="1"/>
                    </a:cubicBezTo>
                    <a:cubicBezTo>
                      <a:pt x="826" y="261"/>
                      <a:pt x="1" y="1254"/>
                      <a:pt x="1" y="1254"/>
                    </a:cubicBezTo>
                    <a:cubicBezTo>
                      <a:pt x="1" y="1254"/>
                      <a:pt x="2735" y="5332"/>
                      <a:pt x="4537" y="6768"/>
                    </a:cubicBezTo>
                    <a:lnTo>
                      <a:pt x="4553" y="6691"/>
                    </a:lnTo>
                    <a:cubicBezTo>
                      <a:pt x="4553" y="6691"/>
                      <a:pt x="6034" y="6447"/>
                      <a:pt x="7653" y="6172"/>
                    </a:cubicBezTo>
                    <a:cubicBezTo>
                      <a:pt x="7837" y="6141"/>
                      <a:pt x="8020" y="6111"/>
                      <a:pt x="8188" y="6080"/>
                    </a:cubicBezTo>
                    <a:cubicBezTo>
                      <a:pt x="8203" y="5347"/>
                      <a:pt x="8234" y="4568"/>
                      <a:pt x="8264" y="3804"/>
                    </a:cubicBezTo>
                    <a:lnTo>
                      <a:pt x="6340" y="2017"/>
                    </a:lnTo>
                    <a:cubicBezTo>
                      <a:pt x="6034" y="2613"/>
                      <a:pt x="5805" y="3010"/>
                      <a:pt x="5759" y="3025"/>
                    </a:cubicBezTo>
                    <a:cubicBezTo>
                      <a:pt x="5759" y="3025"/>
                      <a:pt x="5758" y="3025"/>
                      <a:pt x="5758" y="3025"/>
                    </a:cubicBezTo>
                    <a:cubicBezTo>
                      <a:pt x="5509" y="3025"/>
                      <a:pt x="1099" y="1"/>
                      <a:pt x="1025"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656;p41">
                <a:extLst>
                  <a:ext uri="{FF2B5EF4-FFF2-40B4-BE49-F238E27FC236}">
                    <a16:creationId xmlns:a16="http://schemas.microsoft.com/office/drawing/2014/main" id="{C593F07F-936B-44A1-6D41-2872F09B7E12}"/>
                  </a:ext>
                </a:extLst>
              </p:cNvPr>
              <p:cNvSpPr/>
              <p:nvPr/>
            </p:nvSpPr>
            <p:spPr>
              <a:xfrm flipH="1">
                <a:off x="2104196" y="2612259"/>
                <a:ext cx="216331" cy="83086"/>
              </a:xfrm>
              <a:custGeom>
                <a:avLst/>
                <a:gdLst/>
                <a:ahLst/>
                <a:cxnLst/>
                <a:rect l="l" t="t" r="r" b="b"/>
                <a:pathLst>
                  <a:path w="4934" h="1895" extrusionOk="0">
                    <a:moveTo>
                      <a:pt x="4934" y="565"/>
                    </a:moveTo>
                    <a:lnTo>
                      <a:pt x="4888" y="1894"/>
                    </a:lnTo>
                    <a:lnTo>
                      <a:pt x="0" y="1894"/>
                    </a:lnTo>
                    <a:cubicBezTo>
                      <a:pt x="0" y="1894"/>
                      <a:pt x="489" y="0"/>
                      <a:pt x="1818" y="0"/>
                    </a:cubicBezTo>
                    <a:cubicBezTo>
                      <a:pt x="3131" y="0"/>
                      <a:pt x="3651" y="687"/>
                      <a:pt x="3651" y="687"/>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657;p41">
                <a:extLst>
                  <a:ext uri="{FF2B5EF4-FFF2-40B4-BE49-F238E27FC236}">
                    <a16:creationId xmlns:a16="http://schemas.microsoft.com/office/drawing/2014/main" id="{9AA0D6C7-C95D-5CAC-7350-9441AFB4E05F}"/>
                  </a:ext>
                </a:extLst>
              </p:cNvPr>
              <p:cNvSpPr/>
              <p:nvPr/>
            </p:nvSpPr>
            <p:spPr>
              <a:xfrm flipH="1">
                <a:off x="2258882" y="2282326"/>
                <a:ext cx="187569" cy="116321"/>
              </a:xfrm>
              <a:custGeom>
                <a:avLst/>
                <a:gdLst/>
                <a:ahLst/>
                <a:cxnLst/>
                <a:rect l="l" t="t" r="r" b="b"/>
                <a:pathLst>
                  <a:path w="4278" h="2653" extrusionOk="0">
                    <a:moveTo>
                      <a:pt x="1729" y="1"/>
                    </a:moveTo>
                    <a:cubicBezTo>
                      <a:pt x="1454" y="1"/>
                      <a:pt x="1171" y="92"/>
                      <a:pt x="917" y="346"/>
                    </a:cubicBezTo>
                    <a:cubicBezTo>
                      <a:pt x="1" y="1247"/>
                      <a:pt x="92" y="1476"/>
                      <a:pt x="230" y="1538"/>
                    </a:cubicBezTo>
                    <a:cubicBezTo>
                      <a:pt x="236" y="1542"/>
                      <a:pt x="245" y="1544"/>
                      <a:pt x="256" y="1544"/>
                    </a:cubicBezTo>
                    <a:cubicBezTo>
                      <a:pt x="440" y="1544"/>
                      <a:pt x="1183" y="955"/>
                      <a:pt x="1299" y="911"/>
                    </a:cubicBezTo>
                    <a:lnTo>
                      <a:pt x="1299" y="911"/>
                    </a:lnTo>
                    <a:cubicBezTo>
                      <a:pt x="1268" y="1018"/>
                      <a:pt x="841" y="1904"/>
                      <a:pt x="1528" y="2271"/>
                    </a:cubicBezTo>
                    <a:cubicBezTo>
                      <a:pt x="1753" y="2391"/>
                      <a:pt x="1966" y="2431"/>
                      <a:pt x="2149" y="2431"/>
                    </a:cubicBezTo>
                    <a:cubicBezTo>
                      <a:pt x="2497" y="2431"/>
                      <a:pt x="2735" y="2286"/>
                      <a:pt x="2735" y="2286"/>
                    </a:cubicBezTo>
                    <a:lnTo>
                      <a:pt x="3254" y="2653"/>
                    </a:lnTo>
                    <a:cubicBezTo>
                      <a:pt x="3254" y="2653"/>
                      <a:pt x="4079" y="1660"/>
                      <a:pt x="4277" y="1400"/>
                    </a:cubicBezTo>
                    <a:lnTo>
                      <a:pt x="4247" y="1370"/>
                    </a:lnTo>
                    <a:lnTo>
                      <a:pt x="3101" y="591"/>
                    </a:lnTo>
                    <a:cubicBezTo>
                      <a:pt x="3079" y="591"/>
                      <a:pt x="2428" y="1"/>
                      <a:pt x="1729"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658;p41">
                <a:extLst>
                  <a:ext uri="{FF2B5EF4-FFF2-40B4-BE49-F238E27FC236}">
                    <a16:creationId xmlns:a16="http://schemas.microsoft.com/office/drawing/2014/main" id="{7FE4AF3D-4EEF-4775-34D2-FA36204FF5EE}"/>
                  </a:ext>
                </a:extLst>
              </p:cNvPr>
              <p:cNvSpPr/>
              <p:nvPr/>
            </p:nvSpPr>
            <p:spPr>
              <a:xfrm flipH="1">
                <a:off x="2287030" y="2353749"/>
                <a:ext cx="96459" cy="55815"/>
              </a:xfrm>
              <a:custGeom>
                <a:avLst/>
                <a:gdLst/>
                <a:ahLst/>
                <a:cxnLst/>
                <a:rect l="l" t="t" r="r" b="b"/>
                <a:pathLst>
                  <a:path w="2200" h="1273" extrusionOk="0">
                    <a:moveTo>
                      <a:pt x="611" y="0"/>
                    </a:moveTo>
                    <a:lnTo>
                      <a:pt x="199" y="489"/>
                    </a:lnTo>
                    <a:cubicBezTo>
                      <a:pt x="199" y="489"/>
                      <a:pt x="0" y="856"/>
                      <a:pt x="352" y="1024"/>
                    </a:cubicBezTo>
                    <a:cubicBezTo>
                      <a:pt x="666" y="1160"/>
                      <a:pt x="1238" y="1273"/>
                      <a:pt x="1574" y="1273"/>
                    </a:cubicBezTo>
                    <a:cubicBezTo>
                      <a:pt x="1613" y="1273"/>
                      <a:pt x="1649" y="1271"/>
                      <a:pt x="1680" y="1268"/>
                    </a:cubicBezTo>
                    <a:cubicBezTo>
                      <a:pt x="1971" y="1237"/>
                      <a:pt x="2200" y="840"/>
                      <a:pt x="2200" y="840"/>
                    </a:cubicBezTo>
                    <a:lnTo>
                      <a:pt x="1314" y="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659;p41">
                <a:extLst>
                  <a:ext uri="{FF2B5EF4-FFF2-40B4-BE49-F238E27FC236}">
                    <a16:creationId xmlns:a16="http://schemas.microsoft.com/office/drawing/2014/main" id="{9B5A7778-4806-C0C3-F850-811AD6F58E77}"/>
                  </a:ext>
                </a:extLst>
              </p:cNvPr>
              <p:cNvSpPr/>
              <p:nvPr/>
            </p:nvSpPr>
            <p:spPr>
              <a:xfrm flipH="1">
                <a:off x="2317590" y="2352960"/>
                <a:ext cx="67916" cy="30297"/>
              </a:xfrm>
              <a:custGeom>
                <a:avLst/>
                <a:gdLst/>
                <a:ahLst/>
                <a:cxnLst/>
                <a:rect l="l" t="t" r="r" b="b"/>
                <a:pathLst>
                  <a:path w="1549" h="691" extrusionOk="0">
                    <a:moveTo>
                      <a:pt x="1198" y="1"/>
                    </a:moveTo>
                    <a:cubicBezTo>
                      <a:pt x="1182" y="1"/>
                      <a:pt x="1169" y="6"/>
                      <a:pt x="1161" y="18"/>
                    </a:cubicBezTo>
                    <a:cubicBezTo>
                      <a:pt x="1085" y="110"/>
                      <a:pt x="1268" y="232"/>
                      <a:pt x="1284" y="339"/>
                    </a:cubicBezTo>
                    <a:cubicBezTo>
                      <a:pt x="1284" y="461"/>
                      <a:pt x="947" y="507"/>
                      <a:pt x="703" y="507"/>
                    </a:cubicBezTo>
                    <a:cubicBezTo>
                      <a:pt x="443" y="507"/>
                      <a:pt x="0" y="568"/>
                      <a:pt x="0" y="568"/>
                    </a:cubicBezTo>
                    <a:lnTo>
                      <a:pt x="199" y="690"/>
                    </a:lnTo>
                    <a:cubicBezTo>
                      <a:pt x="221" y="602"/>
                      <a:pt x="349" y="578"/>
                      <a:pt x="511" y="578"/>
                    </a:cubicBezTo>
                    <a:cubicBezTo>
                      <a:pt x="684" y="578"/>
                      <a:pt x="896" y="606"/>
                      <a:pt x="1054" y="614"/>
                    </a:cubicBezTo>
                    <a:cubicBezTo>
                      <a:pt x="1284" y="614"/>
                      <a:pt x="1421" y="553"/>
                      <a:pt x="1482" y="385"/>
                    </a:cubicBezTo>
                    <a:cubicBezTo>
                      <a:pt x="1548" y="239"/>
                      <a:pt x="1304" y="1"/>
                      <a:pt x="1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660;p41">
                <a:extLst>
                  <a:ext uri="{FF2B5EF4-FFF2-40B4-BE49-F238E27FC236}">
                    <a16:creationId xmlns:a16="http://schemas.microsoft.com/office/drawing/2014/main" id="{58C43811-209C-9DC4-A2C3-12C9F440B2DB}"/>
                  </a:ext>
                </a:extLst>
              </p:cNvPr>
              <p:cNvSpPr/>
              <p:nvPr/>
            </p:nvSpPr>
            <p:spPr>
              <a:xfrm flipH="1">
                <a:off x="1542980" y="2527858"/>
                <a:ext cx="563277" cy="198267"/>
              </a:xfrm>
              <a:custGeom>
                <a:avLst/>
                <a:gdLst/>
                <a:ahLst/>
                <a:cxnLst/>
                <a:rect l="l" t="t" r="r" b="b"/>
                <a:pathLst>
                  <a:path w="12847" h="4522" extrusionOk="0">
                    <a:moveTo>
                      <a:pt x="12831" y="1696"/>
                    </a:moveTo>
                    <a:lnTo>
                      <a:pt x="8050" y="1"/>
                    </a:lnTo>
                    <a:cubicBezTo>
                      <a:pt x="7699" y="642"/>
                      <a:pt x="7332" y="1131"/>
                      <a:pt x="6951" y="1238"/>
                    </a:cubicBezTo>
                    <a:cubicBezTo>
                      <a:pt x="6401" y="1375"/>
                      <a:pt x="5057" y="1635"/>
                      <a:pt x="3697" y="1864"/>
                    </a:cubicBezTo>
                    <a:cubicBezTo>
                      <a:pt x="3514" y="1910"/>
                      <a:pt x="3331" y="1940"/>
                      <a:pt x="3147" y="1971"/>
                    </a:cubicBezTo>
                    <a:cubicBezTo>
                      <a:pt x="1528" y="2246"/>
                      <a:pt x="47" y="2490"/>
                      <a:pt x="47" y="2490"/>
                    </a:cubicBezTo>
                    <a:lnTo>
                      <a:pt x="31" y="2567"/>
                    </a:lnTo>
                    <a:lnTo>
                      <a:pt x="31" y="2612"/>
                    </a:lnTo>
                    <a:lnTo>
                      <a:pt x="1" y="3819"/>
                    </a:lnTo>
                    <a:lnTo>
                      <a:pt x="1" y="4125"/>
                    </a:lnTo>
                    <a:cubicBezTo>
                      <a:pt x="1" y="4125"/>
                      <a:pt x="1620" y="4048"/>
                      <a:pt x="3667" y="4186"/>
                    </a:cubicBezTo>
                    <a:cubicBezTo>
                      <a:pt x="6538" y="4399"/>
                      <a:pt x="10235" y="4522"/>
                      <a:pt x="11456" y="3941"/>
                    </a:cubicBezTo>
                    <a:cubicBezTo>
                      <a:pt x="12022" y="3666"/>
                      <a:pt x="12480" y="2780"/>
                      <a:pt x="12846" y="1681"/>
                    </a:cubicBezTo>
                    <a:cubicBezTo>
                      <a:pt x="12831" y="1681"/>
                      <a:pt x="12831" y="1681"/>
                      <a:pt x="12831" y="1696"/>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661;p41">
                <a:extLst>
                  <a:ext uri="{FF2B5EF4-FFF2-40B4-BE49-F238E27FC236}">
                    <a16:creationId xmlns:a16="http://schemas.microsoft.com/office/drawing/2014/main" id="{B7FBDF51-EFB3-E78E-57D3-573F91468D8C}"/>
                  </a:ext>
                </a:extLst>
              </p:cNvPr>
              <p:cNvSpPr/>
              <p:nvPr/>
            </p:nvSpPr>
            <p:spPr>
              <a:xfrm flipH="1">
                <a:off x="1543638" y="2527858"/>
                <a:ext cx="217033" cy="101852"/>
              </a:xfrm>
              <a:custGeom>
                <a:avLst/>
                <a:gdLst/>
                <a:ahLst/>
                <a:cxnLst/>
                <a:rect l="l" t="t" r="r" b="b"/>
                <a:pathLst>
                  <a:path w="4950" h="2323" extrusionOk="0">
                    <a:moveTo>
                      <a:pt x="168" y="1"/>
                    </a:moveTo>
                    <a:lnTo>
                      <a:pt x="0" y="306"/>
                    </a:lnTo>
                    <a:lnTo>
                      <a:pt x="4735" y="2322"/>
                    </a:lnTo>
                    <a:lnTo>
                      <a:pt x="4949" y="1696"/>
                    </a:lnTo>
                    <a:lnTo>
                      <a:pt x="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662;p41">
                <a:extLst>
                  <a:ext uri="{FF2B5EF4-FFF2-40B4-BE49-F238E27FC236}">
                    <a16:creationId xmlns:a16="http://schemas.microsoft.com/office/drawing/2014/main" id="{F508D3B6-255A-A237-91F7-4C471E692E56}"/>
                  </a:ext>
                </a:extLst>
              </p:cNvPr>
              <p:cNvSpPr/>
              <p:nvPr/>
            </p:nvSpPr>
            <p:spPr>
              <a:xfrm flipH="1">
                <a:off x="1461955" y="2128035"/>
                <a:ext cx="482207" cy="481550"/>
              </a:xfrm>
              <a:custGeom>
                <a:avLst/>
                <a:gdLst/>
                <a:ahLst/>
                <a:cxnLst/>
                <a:rect l="l" t="t" r="r" b="b"/>
                <a:pathLst>
                  <a:path w="10998" h="10983" extrusionOk="0">
                    <a:moveTo>
                      <a:pt x="7485" y="1"/>
                    </a:moveTo>
                    <a:cubicBezTo>
                      <a:pt x="7469" y="215"/>
                      <a:pt x="7164" y="2475"/>
                      <a:pt x="4842" y="2475"/>
                    </a:cubicBezTo>
                    <a:cubicBezTo>
                      <a:pt x="2414" y="2475"/>
                      <a:pt x="2811" y="62"/>
                      <a:pt x="2811" y="62"/>
                    </a:cubicBezTo>
                    <a:lnTo>
                      <a:pt x="2811" y="47"/>
                    </a:lnTo>
                    <a:cubicBezTo>
                      <a:pt x="1635" y="291"/>
                      <a:pt x="886" y="1406"/>
                      <a:pt x="611" y="1910"/>
                    </a:cubicBezTo>
                    <a:cubicBezTo>
                      <a:pt x="443" y="2216"/>
                      <a:pt x="199" y="5484"/>
                      <a:pt x="61" y="8722"/>
                    </a:cubicBezTo>
                    <a:cubicBezTo>
                      <a:pt x="31" y="9486"/>
                      <a:pt x="15" y="10265"/>
                      <a:pt x="0" y="10983"/>
                    </a:cubicBezTo>
                    <a:cubicBezTo>
                      <a:pt x="1360" y="10754"/>
                      <a:pt x="2704" y="10494"/>
                      <a:pt x="3254" y="10357"/>
                    </a:cubicBezTo>
                    <a:cubicBezTo>
                      <a:pt x="3635" y="10250"/>
                      <a:pt x="4002" y="9761"/>
                      <a:pt x="4353" y="9120"/>
                    </a:cubicBezTo>
                    <a:lnTo>
                      <a:pt x="9134" y="10800"/>
                    </a:lnTo>
                    <a:lnTo>
                      <a:pt x="9149" y="10800"/>
                    </a:lnTo>
                    <a:cubicBezTo>
                      <a:pt x="9928" y="8402"/>
                      <a:pt x="10234" y="5011"/>
                      <a:pt x="10234" y="5011"/>
                    </a:cubicBezTo>
                    <a:lnTo>
                      <a:pt x="10998" y="4904"/>
                    </a:lnTo>
                    <a:cubicBezTo>
                      <a:pt x="10891" y="4217"/>
                      <a:pt x="10830" y="3606"/>
                      <a:pt x="10769" y="3132"/>
                    </a:cubicBezTo>
                    <a:cubicBezTo>
                      <a:pt x="10524" y="734"/>
                      <a:pt x="8691" y="123"/>
                      <a:pt x="7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663;p41">
                <a:extLst>
                  <a:ext uri="{FF2B5EF4-FFF2-40B4-BE49-F238E27FC236}">
                    <a16:creationId xmlns:a16="http://schemas.microsoft.com/office/drawing/2014/main" id="{C4DFDBE7-84EF-ACFC-FBCC-3299AA5D8554}"/>
                  </a:ext>
                </a:extLst>
              </p:cNvPr>
              <p:cNvSpPr/>
              <p:nvPr/>
            </p:nvSpPr>
            <p:spPr>
              <a:xfrm flipH="1">
                <a:off x="1672235" y="2305520"/>
                <a:ext cx="83744" cy="210982"/>
              </a:xfrm>
              <a:custGeom>
                <a:avLst/>
                <a:gdLst/>
                <a:ahLst/>
                <a:cxnLst/>
                <a:rect l="l" t="t" r="r" b="b"/>
                <a:pathLst>
                  <a:path w="1910" h="4812" extrusionOk="0">
                    <a:moveTo>
                      <a:pt x="1910" y="0"/>
                    </a:moveTo>
                    <a:lnTo>
                      <a:pt x="0" y="4629"/>
                    </a:lnTo>
                    <a:lnTo>
                      <a:pt x="504" y="4812"/>
                    </a:lnTo>
                    <a:lnTo>
                      <a:pt x="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664;p41">
                <a:extLst>
                  <a:ext uri="{FF2B5EF4-FFF2-40B4-BE49-F238E27FC236}">
                    <a16:creationId xmlns:a16="http://schemas.microsoft.com/office/drawing/2014/main" id="{12CF5A90-5AFE-C9AF-82FE-446F1B0F80C1}"/>
                  </a:ext>
                </a:extLst>
              </p:cNvPr>
              <p:cNvSpPr/>
              <p:nvPr/>
            </p:nvSpPr>
            <p:spPr>
              <a:xfrm flipH="1">
                <a:off x="1598576" y="2128035"/>
                <a:ext cx="330197" cy="195593"/>
              </a:xfrm>
              <a:custGeom>
                <a:avLst/>
                <a:gdLst/>
                <a:ahLst/>
                <a:cxnLst/>
                <a:rect l="l" t="t" r="r" b="b"/>
                <a:pathLst>
                  <a:path w="7531" h="4461" extrusionOk="0">
                    <a:moveTo>
                      <a:pt x="2765" y="1"/>
                    </a:moveTo>
                    <a:cubicBezTo>
                      <a:pt x="1421" y="1"/>
                      <a:pt x="306" y="1009"/>
                      <a:pt x="153" y="2323"/>
                    </a:cubicBezTo>
                    <a:cubicBezTo>
                      <a:pt x="138" y="2475"/>
                      <a:pt x="123" y="2628"/>
                      <a:pt x="107" y="2750"/>
                    </a:cubicBezTo>
                    <a:cubicBezTo>
                      <a:pt x="0" y="3743"/>
                      <a:pt x="3987" y="4461"/>
                      <a:pt x="3987" y="4461"/>
                    </a:cubicBezTo>
                    <a:lnTo>
                      <a:pt x="6034" y="4339"/>
                    </a:lnTo>
                    <a:lnTo>
                      <a:pt x="7286" y="1910"/>
                    </a:lnTo>
                    <a:lnTo>
                      <a:pt x="7531" y="917"/>
                    </a:lnTo>
                    <a:lnTo>
                      <a:pt x="7134" y="1"/>
                    </a:lnTo>
                    <a:lnTo>
                      <a:pt x="6095" y="1"/>
                    </a:lnTo>
                    <a:cubicBezTo>
                      <a:pt x="6095" y="1"/>
                      <a:pt x="4613" y="1620"/>
                      <a:pt x="3666" y="1620"/>
                    </a:cubicBezTo>
                    <a:cubicBezTo>
                      <a:pt x="2704" y="1620"/>
                      <a:pt x="3223" y="1"/>
                      <a:pt x="3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665;p41">
                <a:extLst>
                  <a:ext uri="{FF2B5EF4-FFF2-40B4-BE49-F238E27FC236}">
                    <a16:creationId xmlns:a16="http://schemas.microsoft.com/office/drawing/2014/main" id="{7D6C8E05-8327-3982-BA1F-3E3029ECEE5C}"/>
                  </a:ext>
                </a:extLst>
              </p:cNvPr>
              <p:cNvSpPr/>
              <p:nvPr/>
            </p:nvSpPr>
            <p:spPr>
              <a:xfrm flipH="1">
                <a:off x="1822931" y="3851188"/>
                <a:ext cx="343569" cy="96459"/>
              </a:xfrm>
              <a:custGeom>
                <a:avLst/>
                <a:gdLst/>
                <a:ahLst/>
                <a:cxnLst/>
                <a:rect l="l" t="t" r="r" b="b"/>
                <a:pathLst>
                  <a:path w="7836" h="2200" extrusionOk="0">
                    <a:moveTo>
                      <a:pt x="7698" y="0"/>
                    </a:moveTo>
                    <a:cubicBezTo>
                      <a:pt x="7698" y="0"/>
                      <a:pt x="733" y="1222"/>
                      <a:pt x="0" y="1421"/>
                    </a:cubicBezTo>
                    <a:cubicBezTo>
                      <a:pt x="96" y="1871"/>
                      <a:pt x="374" y="2199"/>
                      <a:pt x="780" y="2199"/>
                    </a:cubicBezTo>
                    <a:cubicBezTo>
                      <a:pt x="829" y="2199"/>
                      <a:pt x="879" y="2194"/>
                      <a:pt x="932" y="2184"/>
                    </a:cubicBezTo>
                    <a:lnTo>
                      <a:pt x="7561" y="947"/>
                    </a:lnTo>
                    <a:cubicBezTo>
                      <a:pt x="7729" y="917"/>
                      <a:pt x="7836" y="764"/>
                      <a:pt x="7805" y="596"/>
                    </a:cubicBezTo>
                    <a:lnTo>
                      <a:pt x="7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666;p41">
                <a:extLst>
                  <a:ext uri="{FF2B5EF4-FFF2-40B4-BE49-F238E27FC236}">
                    <a16:creationId xmlns:a16="http://schemas.microsoft.com/office/drawing/2014/main" id="{88674243-AFEC-3BFA-AC6B-52D8771ECF10}"/>
                  </a:ext>
                </a:extLst>
              </p:cNvPr>
              <p:cNvSpPr/>
              <p:nvPr/>
            </p:nvSpPr>
            <p:spPr>
              <a:xfrm flipH="1">
                <a:off x="1828937" y="3766348"/>
                <a:ext cx="337563" cy="147144"/>
              </a:xfrm>
              <a:custGeom>
                <a:avLst/>
                <a:gdLst/>
                <a:ahLst/>
                <a:cxnLst/>
                <a:rect l="l" t="t" r="r" b="b"/>
                <a:pathLst>
                  <a:path w="7699" h="3356" extrusionOk="0">
                    <a:moveTo>
                      <a:pt x="6611" y="0"/>
                    </a:moveTo>
                    <a:cubicBezTo>
                      <a:pt x="6582" y="0"/>
                      <a:pt x="6551" y="9"/>
                      <a:pt x="6522" y="26"/>
                    </a:cubicBezTo>
                    <a:cubicBezTo>
                      <a:pt x="5816" y="460"/>
                      <a:pt x="5249" y="599"/>
                      <a:pt x="4813" y="599"/>
                    </a:cubicBezTo>
                    <a:cubicBezTo>
                      <a:pt x="4267" y="599"/>
                      <a:pt x="3926" y="382"/>
                      <a:pt x="3773" y="255"/>
                    </a:cubicBezTo>
                    <a:cubicBezTo>
                      <a:pt x="3742" y="232"/>
                      <a:pt x="3708" y="221"/>
                      <a:pt x="3674" y="221"/>
                    </a:cubicBezTo>
                    <a:cubicBezTo>
                      <a:pt x="3639" y="221"/>
                      <a:pt x="3605" y="232"/>
                      <a:pt x="3574" y="255"/>
                    </a:cubicBezTo>
                    <a:cubicBezTo>
                      <a:pt x="3513" y="316"/>
                      <a:pt x="3422" y="408"/>
                      <a:pt x="3299" y="500"/>
                    </a:cubicBezTo>
                    <a:cubicBezTo>
                      <a:pt x="3238" y="561"/>
                      <a:pt x="3177" y="622"/>
                      <a:pt x="3101" y="683"/>
                    </a:cubicBezTo>
                    <a:cubicBezTo>
                      <a:pt x="2994" y="774"/>
                      <a:pt x="2887" y="881"/>
                      <a:pt x="2765" y="988"/>
                    </a:cubicBezTo>
                    <a:cubicBezTo>
                      <a:pt x="2704" y="1049"/>
                      <a:pt x="2643" y="1110"/>
                      <a:pt x="2566" y="1172"/>
                    </a:cubicBezTo>
                    <a:cubicBezTo>
                      <a:pt x="2444" y="1279"/>
                      <a:pt x="2322" y="1401"/>
                      <a:pt x="2184" y="1508"/>
                    </a:cubicBezTo>
                    <a:cubicBezTo>
                      <a:pt x="2108" y="1569"/>
                      <a:pt x="2047" y="1630"/>
                      <a:pt x="1971" y="1691"/>
                    </a:cubicBezTo>
                    <a:cubicBezTo>
                      <a:pt x="1130" y="2439"/>
                      <a:pt x="245" y="3203"/>
                      <a:pt x="0" y="3356"/>
                    </a:cubicBezTo>
                    <a:cubicBezTo>
                      <a:pt x="733" y="3157"/>
                      <a:pt x="7698" y="1935"/>
                      <a:pt x="7698" y="1935"/>
                    </a:cubicBezTo>
                    <a:lnTo>
                      <a:pt x="6736" y="72"/>
                    </a:lnTo>
                    <a:cubicBezTo>
                      <a:pt x="6707" y="24"/>
                      <a:pt x="6661" y="0"/>
                      <a:pt x="6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667;p41">
                <a:extLst>
                  <a:ext uri="{FF2B5EF4-FFF2-40B4-BE49-F238E27FC236}">
                    <a16:creationId xmlns:a16="http://schemas.microsoft.com/office/drawing/2014/main" id="{F1F9DB85-4285-E41B-F9F0-F6EE19CC0443}"/>
                  </a:ext>
                </a:extLst>
              </p:cNvPr>
              <p:cNvSpPr/>
              <p:nvPr/>
            </p:nvSpPr>
            <p:spPr>
              <a:xfrm flipH="1">
                <a:off x="2279664" y="3902749"/>
                <a:ext cx="344271" cy="47616"/>
              </a:xfrm>
              <a:custGeom>
                <a:avLst/>
                <a:gdLst/>
                <a:ahLst/>
                <a:cxnLst/>
                <a:rect l="l" t="t" r="r" b="b"/>
                <a:pathLst>
                  <a:path w="7852" h="1086" extrusionOk="0">
                    <a:moveTo>
                      <a:pt x="7837" y="0"/>
                    </a:moveTo>
                    <a:cubicBezTo>
                      <a:pt x="7837" y="0"/>
                      <a:pt x="765" y="92"/>
                      <a:pt x="1" y="184"/>
                    </a:cubicBezTo>
                    <a:cubicBezTo>
                      <a:pt x="16" y="679"/>
                      <a:pt x="296" y="1085"/>
                      <a:pt x="783" y="1085"/>
                    </a:cubicBezTo>
                    <a:cubicBezTo>
                      <a:pt x="792" y="1085"/>
                      <a:pt x="801" y="1085"/>
                      <a:pt x="810" y="1085"/>
                    </a:cubicBezTo>
                    <a:lnTo>
                      <a:pt x="7546" y="917"/>
                    </a:lnTo>
                    <a:cubicBezTo>
                      <a:pt x="7714" y="917"/>
                      <a:pt x="7852" y="779"/>
                      <a:pt x="7852" y="596"/>
                    </a:cubicBezTo>
                    <a:lnTo>
                      <a:pt x="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668;p41">
                <a:extLst>
                  <a:ext uri="{FF2B5EF4-FFF2-40B4-BE49-F238E27FC236}">
                    <a16:creationId xmlns:a16="http://schemas.microsoft.com/office/drawing/2014/main" id="{F770A48C-F04D-6C87-88DC-01D649743A48}"/>
                  </a:ext>
                </a:extLst>
              </p:cNvPr>
              <p:cNvSpPr/>
              <p:nvPr/>
            </p:nvSpPr>
            <p:spPr>
              <a:xfrm flipH="1">
                <a:off x="2280979" y="3800459"/>
                <a:ext cx="342956" cy="110358"/>
              </a:xfrm>
              <a:custGeom>
                <a:avLst/>
                <a:gdLst/>
                <a:ahLst/>
                <a:cxnLst/>
                <a:rect l="l" t="t" r="r" b="b"/>
                <a:pathLst>
                  <a:path w="7822" h="2517" extrusionOk="0">
                    <a:moveTo>
                      <a:pt x="4100" y="0"/>
                    </a:moveTo>
                    <a:cubicBezTo>
                      <a:pt x="4071" y="0"/>
                      <a:pt x="4042" y="9"/>
                      <a:pt x="4018" y="27"/>
                    </a:cubicBezTo>
                    <a:cubicBezTo>
                      <a:pt x="3957" y="73"/>
                      <a:pt x="3850" y="134"/>
                      <a:pt x="3712" y="226"/>
                    </a:cubicBezTo>
                    <a:cubicBezTo>
                      <a:pt x="3651" y="271"/>
                      <a:pt x="3575" y="317"/>
                      <a:pt x="3483" y="378"/>
                    </a:cubicBezTo>
                    <a:cubicBezTo>
                      <a:pt x="3376" y="455"/>
                      <a:pt x="3239" y="531"/>
                      <a:pt x="3102" y="623"/>
                    </a:cubicBezTo>
                    <a:cubicBezTo>
                      <a:pt x="3040" y="669"/>
                      <a:pt x="2964" y="714"/>
                      <a:pt x="2888" y="760"/>
                    </a:cubicBezTo>
                    <a:cubicBezTo>
                      <a:pt x="2750" y="852"/>
                      <a:pt x="2597" y="943"/>
                      <a:pt x="2445" y="1035"/>
                    </a:cubicBezTo>
                    <a:cubicBezTo>
                      <a:pt x="2368" y="1096"/>
                      <a:pt x="2292" y="1142"/>
                      <a:pt x="2216" y="1188"/>
                    </a:cubicBezTo>
                    <a:cubicBezTo>
                      <a:pt x="1269" y="1784"/>
                      <a:pt x="261" y="2410"/>
                      <a:pt x="1" y="2517"/>
                    </a:cubicBezTo>
                    <a:cubicBezTo>
                      <a:pt x="749" y="2425"/>
                      <a:pt x="7821" y="2333"/>
                      <a:pt x="7821" y="2333"/>
                    </a:cubicBezTo>
                    <a:lnTo>
                      <a:pt x="7164" y="348"/>
                    </a:lnTo>
                    <a:cubicBezTo>
                      <a:pt x="7152" y="288"/>
                      <a:pt x="7084" y="247"/>
                      <a:pt x="7018" y="247"/>
                    </a:cubicBezTo>
                    <a:cubicBezTo>
                      <a:pt x="7000" y="247"/>
                      <a:pt x="6982" y="250"/>
                      <a:pt x="6966" y="256"/>
                    </a:cubicBezTo>
                    <a:cubicBezTo>
                      <a:pt x="6392" y="495"/>
                      <a:pt x="5922" y="581"/>
                      <a:pt x="5541" y="581"/>
                    </a:cubicBezTo>
                    <a:cubicBezTo>
                      <a:pt x="4775" y="581"/>
                      <a:pt x="4370" y="231"/>
                      <a:pt x="4217" y="58"/>
                    </a:cubicBezTo>
                    <a:cubicBezTo>
                      <a:pt x="4189" y="21"/>
                      <a:pt x="4144" y="0"/>
                      <a:pt x="4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669;p41">
                <a:extLst>
                  <a:ext uri="{FF2B5EF4-FFF2-40B4-BE49-F238E27FC236}">
                    <a16:creationId xmlns:a16="http://schemas.microsoft.com/office/drawing/2014/main" id="{C08E05AC-A79C-5E7D-54DB-C5242CED18AD}"/>
                  </a:ext>
                </a:extLst>
              </p:cNvPr>
              <p:cNvSpPr/>
              <p:nvPr/>
            </p:nvSpPr>
            <p:spPr>
              <a:xfrm flipH="1">
                <a:off x="2384804" y="2288113"/>
                <a:ext cx="606771" cy="420605"/>
              </a:xfrm>
              <a:custGeom>
                <a:avLst/>
                <a:gdLst/>
                <a:ahLst/>
                <a:cxnLst/>
                <a:rect l="l" t="t" r="r" b="b"/>
                <a:pathLst>
                  <a:path w="13839" h="9593" extrusionOk="0">
                    <a:moveTo>
                      <a:pt x="0" y="0"/>
                    </a:moveTo>
                    <a:lnTo>
                      <a:pt x="3605" y="9593"/>
                    </a:lnTo>
                    <a:lnTo>
                      <a:pt x="13839" y="9593"/>
                    </a:lnTo>
                    <a:lnTo>
                      <a:pt x="1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670;p41">
                <a:extLst>
                  <a:ext uri="{FF2B5EF4-FFF2-40B4-BE49-F238E27FC236}">
                    <a16:creationId xmlns:a16="http://schemas.microsoft.com/office/drawing/2014/main" id="{0148D4AD-5CEA-48B7-F3AF-FBEF4B92F41E}"/>
                  </a:ext>
                </a:extLst>
              </p:cNvPr>
              <p:cNvSpPr/>
              <p:nvPr/>
            </p:nvSpPr>
            <p:spPr>
              <a:xfrm flipH="1">
                <a:off x="2356656" y="2288113"/>
                <a:ext cx="185552" cy="420605"/>
              </a:xfrm>
              <a:custGeom>
                <a:avLst/>
                <a:gdLst/>
                <a:ahLst/>
                <a:cxnLst/>
                <a:rect l="l" t="t" r="r" b="b"/>
                <a:pathLst>
                  <a:path w="4232" h="9593" extrusionOk="0">
                    <a:moveTo>
                      <a:pt x="0" y="0"/>
                    </a:moveTo>
                    <a:lnTo>
                      <a:pt x="3590" y="9593"/>
                    </a:lnTo>
                    <a:lnTo>
                      <a:pt x="4231" y="9593"/>
                    </a:lnTo>
                    <a:lnTo>
                      <a:pt x="3895" y="8707"/>
                    </a:lnTo>
                    <a:lnTo>
                      <a:pt x="565" y="3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671;p41">
                <a:extLst>
                  <a:ext uri="{FF2B5EF4-FFF2-40B4-BE49-F238E27FC236}">
                    <a16:creationId xmlns:a16="http://schemas.microsoft.com/office/drawing/2014/main" id="{36CAE7D1-CC19-F00C-F1C3-E74A615D5414}"/>
                  </a:ext>
                </a:extLst>
              </p:cNvPr>
              <p:cNvSpPr/>
              <p:nvPr/>
            </p:nvSpPr>
            <p:spPr>
              <a:xfrm flipH="1">
                <a:off x="2068682" y="2682543"/>
                <a:ext cx="303451" cy="26175"/>
              </a:xfrm>
              <a:custGeom>
                <a:avLst/>
                <a:gdLst/>
                <a:ahLst/>
                <a:cxnLst/>
                <a:rect l="l" t="t" r="r" b="b"/>
                <a:pathLst>
                  <a:path w="6921" h="597" extrusionOk="0">
                    <a:moveTo>
                      <a:pt x="1" y="1"/>
                    </a:moveTo>
                    <a:lnTo>
                      <a:pt x="154" y="597"/>
                    </a:lnTo>
                    <a:lnTo>
                      <a:pt x="6920" y="597"/>
                    </a:lnTo>
                    <a:lnTo>
                      <a:pt x="6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672;p41">
                <a:extLst>
                  <a:ext uri="{FF2B5EF4-FFF2-40B4-BE49-F238E27FC236}">
                    <a16:creationId xmlns:a16="http://schemas.microsoft.com/office/drawing/2014/main" id="{B3A2BC47-71F9-7263-BC47-1A9D5443B459}"/>
                  </a:ext>
                </a:extLst>
              </p:cNvPr>
              <p:cNvSpPr/>
              <p:nvPr/>
            </p:nvSpPr>
            <p:spPr>
              <a:xfrm flipH="1">
                <a:off x="1100979" y="2789043"/>
                <a:ext cx="71687" cy="1174038"/>
              </a:xfrm>
              <a:custGeom>
                <a:avLst/>
                <a:gdLst/>
                <a:ahLst/>
                <a:cxnLst/>
                <a:rect l="l" t="t" r="r" b="b"/>
                <a:pathLst>
                  <a:path w="1635" h="26777" extrusionOk="0">
                    <a:moveTo>
                      <a:pt x="0" y="0"/>
                    </a:moveTo>
                    <a:lnTo>
                      <a:pt x="0" y="26776"/>
                    </a:lnTo>
                    <a:lnTo>
                      <a:pt x="1634" y="26776"/>
                    </a:lnTo>
                    <a:lnTo>
                      <a:pt x="1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673;p41">
                <a:extLst>
                  <a:ext uri="{FF2B5EF4-FFF2-40B4-BE49-F238E27FC236}">
                    <a16:creationId xmlns:a16="http://schemas.microsoft.com/office/drawing/2014/main" id="{FF86B68F-7E08-C2AE-E3BE-9071AB49BB69}"/>
                  </a:ext>
                </a:extLst>
              </p:cNvPr>
              <p:cNvSpPr/>
              <p:nvPr/>
            </p:nvSpPr>
            <p:spPr>
              <a:xfrm flipH="1">
                <a:off x="1489402" y="2789043"/>
                <a:ext cx="71029" cy="1174038"/>
              </a:xfrm>
              <a:custGeom>
                <a:avLst/>
                <a:gdLst/>
                <a:ahLst/>
                <a:cxnLst/>
                <a:rect l="l" t="t" r="r" b="b"/>
                <a:pathLst>
                  <a:path w="1620" h="26777" extrusionOk="0">
                    <a:moveTo>
                      <a:pt x="0" y="0"/>
                    </a:moveTo>
                    <a:lnTo>
                      <a:pt x="0" y="26776"/>
                    </a:lnTo>
                    <a:lnTo>
                      <a:pt x="1619" y="26776"/>
                    </a:lnTo>
                    <a:lnTo>
                      <a:pt x="1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674;p41">
                <a:extLst>
                  <a:ext uri="{FF2B5EF4-FFF2-40B4-BE49-F238E27FC236}">
                    <a16:creationId xmlns:a16="http://schemas.microsoft.com/office/drawing/2014/main" id="{15B8B42F-C4E6-41E4-E647-CCE517994D83}"/>
                  </a:ext>
                </a:extLst>
              </p:cNvPr>
              <p:cNvSpPr/>
              <p:nvPr/>
            </p:nvSpPr>
            <p:spPr>
              <a:xfrm flipH="1">
                <a:off x="2731706" y="2789043"/>
                <a:ext cx="71687" cy="1174038"/>
              </a:xfrm>
              <a:custGeom>
                <a:avLst/>
                <a:gdLst/>
                <a:ahLst/>
                <a:cxnLst/>
                <a:rect l="l" t="t" r="r" b="b"/>
                <a:pathLst>
                  <a:path w="1635" h="26777" extrusionOk="0">
                    <a:moveTo>
                      <a:pt x="0" y="0"/>
                    </a:moveTo>
                    <a:lnTo>
                      <a:pt x="0"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675;p41">
                <a:extLst>
                  <a:ext uri="{FF2B5EF4-FFF2-40B4-BE49-F238E27FC236}">
                    <a16:creationId xmlns:a16="http://schemas.microsoft.com/office/drawing/2014/main" id="{D57CC08A-BFE2-02D5-0550-D274FD45FCE5}"/>
                  </a:ext>
                </a:extLst>
              </p:cNvPr>
              <p:cNvSpPr/>
              <p:nvPr/>
            </p:nvSpPr>
            <p:spPr>
              <a:xfrm flipH="1">
                <a:off x="3119471" y="2789043"/>
                <a:ext cx="71687" cy="1174038"/>
              </a:xfrm>
              <a:custGeom>
                <a:avLst/>
                <a:gdLst/>
                <a:ahLst/>
                <a:cxnLst/>
                <a:rect l="l" t="t" r="r" b="b"/>
                <a:pathLst>
                  <a:path w="1635" h="26777" extrusionOk="0">
                    <a:moveTo>
                      <a:pt x="1" y="0"/>
                    </a:moveTo>
                    <a:lnTo>
                      <a:pt x="1"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676;p41">
                <a:extLst>
                  <a:ext uri="{FF2B5EF4-FFF2-40B4-BE49-F238E27FC236}">
                    <a16:creationId xmlns:a16="http://schemas.microsoft.com/office/drawing/2014/main" id="{13C77BCF-76B4-35B2-47F3-1E1EF1519873}"/>
                  </a:ext>
                </a:extLst>
              </p:cNvPr>
              <p:cNvSpPr/>
              <p:nvPr/>
            </p:nvSpPr>
            <p:spPr>
              <a:xfrm flipH="1">
                <a:off x="995181" y="2708675"/>
                <a:ext cx="2299100" cy="85103"/>
              </a:xfrm>
              <a:custGeom>
                <a:avLst/>
                <a:gdLst/>
                <a:ahLst/>
                <a:cxnLst/>
                <a:rect l="l" t="t" r="r" b="b"/>
                <a:pathLst>
                  <a:path w="52437" h="1941" extrusionOk="0">
                    <a:moveTo>
                      <a:pt x="795" y="1"/>
                    </a:moveTo>
                    <a:cubicBezTo>
                      <a:pt x="352" y="1"/>
                      <a:pt x="0" y="367"/>
                      <a:pt x="0" y="795"/>
                    </a:cubicBezTo>
                    <a:lnTo>
                      <a:pt x="0" y="1146"/>
                    </a:lnTo>
                    <a:cubicBezTo>
                      <a:pt x="0" y="1589"/>
                      <a:pt x="352" y="1940"/>
                      <a:pt x="795" y="1940"/>
                    </a:cubicBezTo>
                    <a:lnTo>
                      <a:pt x="51642" y="1940"/>
                    </a:lnTo>
                    <a:cubicBezTo>
                      <a:pt x="52085" y="1940"/>
                      <a:pt x="52437" y="1589"/>
                      <a:pt x="52437" y="1146"/>
                    </a:cubicBezTo>
                    <a:lnTo>
                      <a:pt x="52437" y="795"/>
                    </a:lnTo>
                    <a:cubicBezTo>
                      <a:pt x="52437" y="367"/>
                      <a:pt x="52085" y="1"/>
                      <a:pt x="51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677;p41">
                <a:extLst>
                  <a:ext uri="{FF2B5EF4-FFF2-40B4-BE49-F238E27FC236}">
                    <a16:creationId xmlns:a16="http://schemas.microsoft.com/office/drawing/2014/main" id="{C0BF406C-ECDB-D755-A93A-7C8858193881}"/>
                  </a:ext>
                </a:extLst>
              </p:cNvPr>
              <p:cNvSpPr/>
              <p:nvPr/>
            </p:nvSpPr>
            <p:spPr>
              <a:xfrm flipH="1">
                <a:off x="2819440" y="2332309"/>
                <a:ext cx="97117" cy="20783"/>
              </a:xfrm>
              <a:custGeom>
                <a:avLst/>
                <a:gdLst/>
                <a:ahLst/>
                <a:cxnLst/>
                <a:rect l="l" t="t" r="r" b="b"/>
                <a:pathLst>
                  <a:path w="2215" h="474" extrusionOk="0">
                    <a:moveTo>
                      <a:pt x="0" y="0"/>
                    </a:moveTo>
                    <a:lnTo>
                      <a:pt x="168" y="474"/>
                    </a:lnTo>
                    <a:lnTo>
                      <a:pt x="2215" y="474"/>
                    </a:lnTo>
                    <a:lnTo>
                      <a:pt x="2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678;p41">
                <a:extLst>
                  <a:ext uri="{FF2B5EF4-FFF2-40B4-BE49-F238E27FC236}">
                    <a16:creationId xmlns:a16="http://schemas.microsoft.com/office/drawing/2014/main" id="{C7CF8136-05ED-06AD-2BC9-6E8C9AF6CF0C}"/>
                  </a:ext>
                </a:extLst>
              </p:cNvPr>
              <p:cNvSpPr/>
              <p:nvPr/>
            </p:nvSpPr>
            <p:spPr>
              <a:xfrm flipH="1">
                <a:off x="1941444" y="2432100"/>
                <a:ext cx="90452" cy="105842"/>
              </a:xfrm>
              <a:custGeom>
                <a:avLst/>
                <a:gdLst/>
                <a:ahLst/>
                <a:cxnLst/>
                <a:rect l="l" t="t" r="r" b="b"/>
                <a:pathLst>
                  <a:path w="2063" h="2414" extrusionOk="0">
                    <a:moveTo>
                      <a:pt x="153" y="0"/>
                    </a:moveTo>
                    <a:lnTo>
                      <a:pt x="0" y="275"/>
                    </a:lnTo>
                    <a:lnTo>
                      <a:pt x="2062" y="2414"/>
                    </a:lnTo>
                    <a:lnTo>
                      <a:pt x="2062" y="1787"/>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679;p41">
                <a:extLst>
                  <a:ext uri="{FF2B5EF4-FFF2-40B4-BE49-F238E27FC236}">
                    <a16:creationId xmlns:a16="http://schemas.microsoft.com/office/drawing/2014/main" id="{25BB056E-7A0F-32BC-E942-B540A46DF04C}"/>
                  </a:ext>
                </a:extLst>
              </p:cNvPr>
              <p:cNvSpPr/>
              <p:nvPr/>
            </p:nvSpPr>
            <p:spPr>
              <a:xfrm flipH="1">
                <a:off x="713214" y="3014055"/>
                <a:ext cx="226416" cy="533813"/>
              </a:xfrm>
              <a:custGeom>
                <a:avLst/>
                <a:gdLst/>
                <a:ahLst/>
                <a:cxnLst/>
                <a:rect l="l" t="t" r="r" b="b"/>
                <a:pathLst>
                  <a:path w="5164" h="12175" extrusionOk="0">
                    <a:moveTo>
                      <a:pt x="4308" y="7332"/>
                    </a:moveTo>
                    <a:cubicBezTo>
                      <a:pt x="3987" y="8921"/>
                      <a:pt x="4079" y="11639"/>
                      <a:pt x="1986" y="12067"/>
                    </a:cubicBezTo>
                    <a:cubicBezTo>
                      <a:pt x="1406" y="12174"/>
                      <a:pt x="871" y="11792"/>
                      <a:pt x="535" y="11334"/>
                    </a:cubicBezTo>
                    <a:cubicBezTo>
                      <a:pt x="107" y="10754"/>
                      <a:pt x="1" y="9501"/>
                      <a:pt x="16" y="8783"/>
                    </a:cubicBezTo>
                    <a:cubicBezTo>
                      <a:pt x="16" y="8218"/>
                      <a:pt x="214" y="7592"/>
                      <a:pt x="275" y="7027"/>
                    </a:cubicBezTo>
                    <a:cubicBezTo>
                      <a:pt x="337" y="6416"/>
                      <a:pt x="398" y="5789"/>
                      <a:pt x="459" y="5179"/>
                    </a:cubicBezTo>
                    <a:cubicBezTo>
                      <a:pt x="718" y="2964"/>
                      <a:pt x="1879" y="1100"/>
                      <a:pt x="3834" y="1"/>
                    </a:cubicBezTo>
                    <a:cubicBezTo>
                      <a:pt x="3987" y="718"/>
                      <a:pt x="4338" y="1345"/>
                      <a:pt x="4644" y="2032"/>
                    </a:cubicBezTo>
                    <a:cubicBezTo>
                      <a:pt x="4781" y="2353"/>
                      <a:pt x="4904" y="2689"/>
                      <a:pt x="4995" y="3025"/>
                    </a:cubicBezTo>
                    <a:cubicBezTo>
                      <a:pt x="5163" y="3621"/>
                      <a:pt x="4965" y="4216"/>
                      <a:pt x="4812" y="4781"/>
                    </a:cubicBezTo>
                    <a:cubicBezTo>
                      <a:pt x="4598" y="5621"/>
                      <a:pt x="4491" y="6492"/>
                      <a:pt x="4308" y="7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680;p41">
                <a:extLst>
                  <a:ext uri="{FF2B5EF4-FFF2-40B4-BE49-F238E27FC236}">
                    <a16:creationId xmlns:a16="http://schemas.microsoft.com/office/drawing/2014/main" id="{3ADCA814-973A-E501-5EB9-6E6E8BF45F89}"/>
                  </a:ext>
                </a:extLst>
              </p:cNvPr>
              <p:cNvSpPr/>
              <p:nvPr/>
            </p:nvSpPr>
            <p:spPr>
              <a:xfrm flipH="1">
                <a:off x="736846" y="3048561"/>
                <a:ext cx="186034" cy="567968"/>
              </a:xfrm>
              <a:custGeom>
                <a:avLst/>
                <a:gdLst/>
                <a:ahLst/>
                <a:cxnLst/>
                <a:rect l="l" t="t" r="r" b="b"/>
                <a:pathLst>
                  <a:path w="4243" h="12954" extrusionOk="0">
                    <a:moveTo>
                      <a:pt x="3746" y="1299"/>
                    </a:moveTo>
                    <a:cubicBezTo>
                      <a:pt x="3744" y="1299"/>
                      <a:pt x="3743" y="1301"/>
                      <a:pt x="3743" y="1306"/>
                    </a:cubicBezTo>
                    <a:cubicBezTo>
                      <a:pt x="3753" y="1306"/>
                      <a:pt x="3749" y="1299"/>
                      <a:pt x="3746" y="1299"/>
                    </a:cubicBezTo>
                    <a:close/>
                    <a:moveTo>
                      <a:pt x="3168" y="0"/>
                    </a:moveTo>
                    <a:cubicBezTo>
                      <a:pt x="3154" y="0"/>
                      <a:pt x="3139" y="8"/>
                      <a:pt x="3132" y="23"/>
                    </a:cubicBezTo>
                    <a:cubicBezTo>
                      <a:pt x="3101" y="390"/>
                      <a:pt x="3055" y="741"/>
                      <a:pt x="2994" y="1108"/>
                    </a:cubicBezTo>
                    <a:cubicBezTo>
                      <a:pt x="2811" y="878"/>
                      <a:pt x="2628" y="649"/>
                      <a:pt x="2521" y="390"/>
                    </a:cubicBezTo>
                    <a:cubicBezTo>
                      <a:pt x="2521" y="382"/>
                      <a:pt x="2513" y="378"/>
                      <a:pt x="2505" y="378"/>
                    </a:cubicBezTo>
                    <a:cubicBezTo>
                      <a:pt x="2498" y="378"/>
                      <a:pt x="2490" y="382"/>
                      <a:pt x="2490" y="390"/>
                    </a:cubicBezTo>
                    <a:cubicBezTo>
                      <a:pt x="2551" y="558"/>
                      <a:pt x="2643" y="695"/>
                      <a:pt x="2719" y="833"/>
                    </a:cubicBezTo>
                    <a:cubicBezTo>
                      <a:pt x="2796" y="955"/>
                      <a:pt x="2872" y="1108"/>
                      <a:pt x="2964" y="1230"/>
                    </a:cubicBezTo>
                    <a:cubicBezTo>
                      <a:pt x="2933" y="1413"/>
                      <a:pt x="2887" y="1612"/>
                      <a:pt x="2857" y="1795"/>
                    </a:cubicBezTo>
                    <a:cubicBezTo>
                      <a:pt x="2643" y="1764"/>
                      <a:pt x="2460" y="1719"/>
                      <a:pt x="2276" y="1566"/>
                    </a:cubicBezTo>
                    <a:cubicBezTo>
                      <a:pt x="2062" y="1383"/>
                      <a:pt x="1955" y="1138"/>
                      <a:pt x="1925" y="848"/>
                    </a:cubicBezTo>
                    <a:cubicBezTo>
                      <a:pt x="1925" y="833"/>
                      <a:pt x="1910" y="825"/>
                      <a:pt x="1896" y="825"/>
                    </a:cubicBezTo>
                    <a:cubicBezTo>
                      <a:pt x="1883" y="825"/>
                      <a:pt x="1871" y="833"/>
                      <a:pt x="1879" y="848"/>
                    </a:cubicBezTo>
                    <a:cubicBezTo>
                      <a:pt x="1894" y="1108"/>
                      <a:pt x="2001" y="1352"/>
                      <a:pt x="2185" y="1551"/>
                    </a:cubicBezTo>
                    <a:cubicBezTo>
                      <a:pt x="2368" y="1749"/>
                      <a:pt x="2582" y="1825"/>
                      <a:pt x="2841" y="1871"/>
                    </a:cubicBezTo>
                    <a:cubicBezTo>
                      <a:pt x="2796" y="2085"/>
                      <a:pt x="2750" y="2314"/>
                      <a:pt x="2704" y="2528"/>
                    </a:cubicBezTo>
                    <a:cubicBezTo>
                      <a:pt x="2505" y="2406"/>
                      <a:pt x="2337" y="2268"/>
                      <a:pt x="2154" y="2131"/>
                    </a:cubicBezTo>
                    <a:cubicBezTo>
                      <a:pt x="1879" y="1902"/>
                      <a:pt x="1726" y="1642"/>
                      <a:pt x="1482" y="1398"/>
                    </a:cubicBezTo>
                    <a:cubicBezTo>
                      <a:pt x="1473" y="1389"/>
                      <a:pt x="1464" y="1385"/>
                      <a:pt x="1456" y="1385"/>
                    </a:cubicBezTo>
                    <a:cubicBezTo>
                      <a:pt x="1437" y="1385"/>
                      <a:pt x="1425" y="1407"/>
                      <a:pt x="1436" y="1428"/>
                    </a:cubicBezTo>
                    <a:cubicBezTo>
                      <a:pt x="1665" y="1673"/>
                      <a:pt x="1818" y="1932"/>
                      <a:pt x="2078" y="2146"/>
                    </a:cubicBezTo>
                    <a:cubicBezTo>
                      <a:pt x="2261" y="2299"/>
                      <a:pt x="2460" y="2498"/>
                      <a:pt x="2673" y="2604"/>
                    </a:cubicBezTo>
                    <a:cubicBezTo>
                      <a:pt x="2673" y="2620"/>
                      <a:pt x="2673" y="2635"/>
                      <a:pt x="2673" y="2635"/>
                    </a:cubicBezTo>
                    <a:cubicBezTo>
                      <a:pt x="2673" y="2635"/>
                      <a:pt x="2673" y="2635"/>
                      <a:pt x="2658" y="2650"/>
                    </a:cubicBezTo>
                    <a:cubicBezTo>
                      <a:pt x="2643" y="2666"/>
                      <a:pt x="2643" y="2681"/>
                      <a:pt x="2658" y="2696"/>
                    </a:cubicBezTo>
                    <a:lnTo>
                      <a:pt x="2521" y="3322"/>
                    </a:lnTo>
                    <a:cubicBezTo>
                      <a:pt x="2521" y="3338"/>
                      <a:pt x="2521" y="3353"/>
                      <a:pt x="2521" y="3368"/>
                    </a:cubicBezTo>
                    <a:cubicBezTo>
                      <a:pt x="2032" y="3139"/>
                      <a:pt x="1299" y="2757"/>
                      <a:pt x="1222" y="2177"/>
                    </a:cubicBezTo>
                    <a:cubicBezTo>
                      <a:pt x="1222" y="2159"/>
                      <a:pt x="1210" y="2150"/>
                      <a:pt x="1197" y="2150"/>
                    </a:cubicBezTo>
                    <a:cubicBezTo>
                      <a:pt x="1176" y="2150"/>
                      <a:pt x="1152" y="2170"/>
                      <a:pt x="1161" y="2207"/>
                    </a:cubicBezTo>
                    <a:cubicBezTo>
                      <a:pt x="1299" y="2849"/>
                      <a:pt x="2001" y="3124"/>
                      <a:pt x="2490" y="3475"/>
                    </a:cubicBezTo>
                    <a:cubicBezTo>
                      <a:pt x="2444" y="3719"/>
                      <a:pt x="2398" y="3949"/>
                      <a:pt x="2353" y="4193"/>
                    </a:cubicBezTo>
                    <a:cubicBezTo>
                      <a:pt x="2047" y="4086"/>
                      <a:pt x="1742" y="3949"/>
                      <a:pt x="1482" y="3735"/>
                    </a:cubicBezTo>
                    <a:cubicBezTo>
                      <a:pt x="1238" y="3551"/>
                      <a:pt x="902" y="3322"/>
                      <a:pt x="779" y="3017"/>
                    </a:cubicBezTo>
                    <a:cubicBezTo>
                      <a:pt x="779" y="3017"/>
                      <a:pt x="764" y="3017"/>
                      <a:pt x="779" y="3032"/>
                    </a:cubicBezTo>
                    <a:cubicBezTo>
                      <a:pt x="871" y="3322"/>
                      <a:pt x="1176" y="3521"/>
                      <a:pt x="1406" y="3719"/>
                    </a:cubicBezTo>
                    <a:cubicBezTo>
                      <a:pt x="1681" y="3979"/>
                      <a:pt x="1971" y="4193"/>
                      <a:pt x="2337" y="4300"/>
                    </a:cubicBezTo>
                    <a:cubicBezTo>
                      <a:pt x="2337" y="4315"/>
                      <a:pt x="2337" y="4315"/>
                      <a:pt x="2337" y="4330"/>
                    </a:cubicBezTo>
                    <a:cubicBezTo>
                      <a:pt x="2307" y="4483"/>
                      <a:pt x="2291" y="4636"/>
                      <a:pt x="2261" y="4789"/>
                    </a:cubicBezTo>
                    <a:cubicBezTo>
                      <a:pt x="1665" y="4743"/>
                      <a:pt x="840" y="4285"/>
                      <a:pt x="535" y="3842"/>
                    </a:cubicBezTo>
                    <a:lnTo>
                      <a:pt x="535" y="3842"/>
                    </a:lnTo>
                    <a:cubicBezTo>
                      <a:pt x="734" y="4193"/>
                      <a:pt x="1054" y="4392"/>
                      <a:pt x="1406" y="4560"/>
                    </a:cubicBezTo>
                    <a:cubicBezTo>
                      <a:pt x="1665" y="4697"/>
                      <a:pt x="1955" y="4850"/>
                      <a:pt x="2246" y="4865"/>
                    </a:cubicBezTo>
                    <a:cubicBezTo>
                      <a:pt x="2215" y="5140"/>
                      <a:pt x="2169" y="5430"/>
                      <a:pt x="2123" y="5705"/>
                    </a:cubicBezTo>
                    <a:cubicBezTo>
                      <a:pt x="1864" y="5613"/>
                      <a:pt x="1589" y="5568"/>
                      <a:pt x="1344" y="5461"/>
                    </a:cubicBezTo>
                    <a:cubicBezTo>
                      <a:pt x="963" y="5308"/>
                      <a:pt x="672" y="5048"/>
                      <a:pt x="443" y="4712"/>
                    </a:cubicBezTo>
                    <a:cubicBezTo>
                      <a:pt x="437" y="4701"/>
                      <a:pt x="429" y="4696"/>
                      <a:pt x="423" y="4696"/>
                    </a:cubicBezTo>
                    <a:cubicBezTo>
                      <a:pt x="411" y="4696"/>
                      <a:pt x="403" y="4709"/>
                      <a:pt x="413" y="4728"/>
                    </a:cubicBezTo>
                    <a:cubicBezTo>
                      <a:pt x="825" y="5369"/>
                      <a:pt x="1421" y="5568"/>
                      <a:pt x="2108" y="5812"/>
                    </a:cubicBezTo>
                    <a:cubicBezTo>
                      <a:pt x="2078" y="6041"/>
                      <a:pt x="2032" y="6270"/>
                      <a:pt x="2001" y="6499"/>
                    </a:cubicBezTo>
                    <a:cubicBezTo>
                      <a:pt x="1436" y="6392"/>
                      <a:pt x="703" y="6056"/>
                      <a:pt x="413" y="5552"/>
                    </a:cubicBezTo>
                    <a:cubicBezTo>
                      <a:pt x="408" y="5543"/>
                      <a:pt x="400" y="5540"/>
                      <a:pt x="391" y="5540"/>
                    </a:cubicBezTo>
                    <a:cubicBezTo>
                      <a:pt x="368" y="5540"/>
                      <a:pt x="341" y="5561"/>
                      <a:pt x="352" y="5583"/>
                    </a:cubicBezTo>
                    <a:cubicBezTo>
                      <a:pt x="535" y="5904"/>
                      <a:pt x="856" y="6102"/>
                      <a:pt x="1161" y="6270"/>
                    </a:cubicBezTo>
                    <a:cubicBezTo>
                      <a:pt x="1390" y="6377"/>
                      <a:pt x="1711" y="6576"/>
                      <a:pt x="1986" y="6591"/>
                    </a:cubicBezTo>
                    <a:cubicBezTo>
                      <a:pt x="1986" y="6606"/>
                      <a:pt x="1986" y="6606"/>
                      <a:pt x="1986" y="6622"/>
                    </a:cubicBezTo>
                    <a:cubicBezTo>
                      <a:pt x="1925" y="6942"/>
                      <a:pt x="1864" y="7278"/>
                      <a:pt x="1787" y="7599"/>
                    </a:cubicBezTo>
                    <a:cubicBezTo>
                      <a:pt x="1161" y="7446"/>
                      <a:pt x="749" y="6973"/>
                      <a:pt x="291" y="6530"/>
                    </a:cubicBezTo>
                    <a:cubicBezTo>
                      <a:pt x="280" y="6523"/>
                      <a:pt x="270" y="6520"/>
                      <a:pt x="260" y="6520"/>
                    </a:cubicBezTo>
                    <a:cubicBezTo>
                      <a:pt x="228" y="6520"/>
                      <a:pt x="206" y="6556"/>
                      <a:pt x="229" y="6591"/>
                    </a:cubicBezTo>
                    <a:cubicBezTo>
                      <a:pt x="703" y="7049"/>
                      <a:pt x="1115" y="7538"/>
                      <a:pt x="1772" y="7706"/>
                    </a:cubicBezTo>
                    <a:cubicBezTo>
                      <a:pt x="1711" y="7966"/>
                      <a:pt x="1650" y="8241"/>
                      <a:pt x="1589" y="8500"/>
                    </a:cubicBezTo>
                    <a:cubicBezTo>
                      <a:pt x="1039" y="8348"/>
                      <a:pt x="504" y="7966"/>
                      <a:pt x="153" y="7523"/>
                    </a:cubicBezTo>
                    <a:cubicBezTo>
                      <a:pt x="150" y="7516"/>
                      <a:pt x="144" y="7513"/>
                      <a:pt x="139" y="7513"/>
                    </a:cubicBezTo>
                    <a:cubicBezTo>
                      <a:pt x="121" y="7513"/>
                      <a:pt x="99" y="7545"/>
                      <a:pt x="123" y="7569"/>
                    </a:cubicBezTo>
                    <a:cubicBezTo>
                      <a:pt x="474" y="8042"/>
                      <a:pt x="1008" y="8409"/>
                      <a:pt x="1558" y="8607"/>
                    </a:cubicBezTo>
                    <a:cubicBezTo>
                      <a:pt x="1482" y="8882"/>
                      <a:pt x="1421" y="9172"/>
                      <a:pt x="1344" y="9463"/>
                    </a:cubicBezTo>
                    <a:cubicBezTo>
                      <a:pt x="795" y="9371"/>
                      <a:pt x="367" y="9035"/>
                      <a:pt x="16" y="8592"/>
                    </a:cubicBezTo>
                    <a:cubicBezTo>
                      <a:pt x="16" y="8587"/>
                      <a:pt x="14" y="8586"/>
                      <a:pt x="12" y="8586"/>
                    </a:cubicBezTo>
                    <a:cubicBezTo>
                      <a:pt x="8" y="8586"/>
                      <a:pt x="0" y="8596"/>
                      <a:pt x="0" y="8607"/>
                    </a:cubicBezTo>
                    <a:cubicBezTo>
                      <a:pt x="306" y="9020"/>
                      <a:pt x="764" y="9508"/>
                      <a:pt x="1314" y="9569"/>
                    </a:cubicBezTo>
                    <a:cubicBezTo>
                      <a:pt x="1299" y="9661"/>
                      <a:pt x="1268" y="9753"/>
                      <a:pt x="1238" y="9829"/>
                    </a:cubicBezTo>
                    <a:cubicBezTo>
                      <a:pt x="1238" y="9890"/>
                      <a:pt x="1222" y="9951"/>
                      <a:pt x="1207" y="9997"/>
                    </a:cubicBezTo>
                    <a:cubicBezTo>
                      <a:pt x="779" y="9875"/>
                      <a:pt x="397" y="9722"/>
                      <a:pt x="46" y="9447"/>
                    </a:cubicBezTo>
                    <a:cubicBezTo>
                      <a:pt x="46" y="9443"/>
                      <a:pt x="45" y="9441"/>
                      <a:pt x="43" y="9441"/>
                    </a:cubicBezTo>
                    <a:cubicBezTo>
                      <a:pt x="39" y="9441"/>
                      <a:pt x="31" y="9452"/>
                      <a:pt x="31" y="9463"/>
                    </a:cubicBezTo>
                    <a:cubicBezTo>
                      <a:pt x="367" y="9753"/>
                      <a:pt x="764" y="9951"/>
                      <a:pt x="1176" y="10089"/>
                    </a:cubicBezTo>
                    <a:cubicBezTo>
                      <a:pt x="1131" y="10257"/>
                      <a:pt x="1085" y="10440"/>
                      <a:pt x="1039" y="10608"/>
                    </a:cubicBezTo>
                    <a:cubicBezTo>
                      <a:pt x="932" y="10562"/>
                      <a:pt x="825" y="10516"/>
                      <a:pt x="718" y="10471"/>
                    </a:cubicBezTo>
                    <a:cubicBezTo>
                      <a:pt x="504" y="10410"/>
                      <a:pt x="367" y="10272"/>
                      <a:pt x="199" y="10165"/>
                    </a:cubicBezTo>
                    <a:cubicBezTo>
                      <a:pt x="168" y="10165"/>
                      <a:pt x="153" y="10180"/>
                      <a:pt x="168" y="10196"/>
                    </a:cubicBezTo>
                    <a:cubicBezTo>
                      <a:pt x="336" y="10303"/>
                      <a:pt x="443" y="10425"/>
                      <a:pt x="627" y="10501"/>
                    </a:cubicBezTo>
                    <a:cubicBezTo>
                      <a:pt x="764" y="10547"/>
                      <a:pt x="886" y="10608"/>
                      <a:pt x="1024" y="10669"/>
                    </a:cubicBezTo>
                    <a:cubicBezTo>
                      <a:pt x="825" y="11387"/>
                      <a:pt x="657" y="12136"/>
                      <a:pt x="749" y="12823"/>
                    </a:cubicBezTo>
                    <a:cubicBezTo>
                      <a:pt x="757" y="12907"/>
                      <a:pt x="839" y="12954"/>
                      <a:pt x="919" y="12954"/>
                    </a:cubicBezTo>
                    <a:cubicBezTo>
                      <a:pt x="985" y="12954"/>
                      <a:pt x="1049" y="12922"/>
                      <a:pt x="1070" y="12853"/>
                    </a:cubicBezTo>
                    <a:cubicBezTo>
                      <a:pt x="1192" y="12365"/>
                      <a:pt x="1192" y="11830"/>
                      <a:pt x="1238" y="11326"/>
                    </a:cubicBezTo>
                    <a:cubicBezTo>
                      <a:pt x="1253" y="11189"/>
                      <a:pt x="1268" y="11066"/>
                      <a:pt x="1283" y="10929"/>
                    </a:cubicBezTo>
                    <a:cubicBezTo>
                      <a:pt x="1543" y="10929"/>
                      <a:pt x="1803" y="10791"/>
                      <a:pt x="2017" y="10684"/>
                    </a:cubicBezTo>
                    <a:cubicBezTo>
                      <a:pt x="2383" y="10486"/>
                      <a:pt x="2673" y="10211"/>
                      <a:pt x="2964" y="9921"/>
                    </a:cubicBezTo>
                    <a:cubicBezTo>
                      <a:pt x="2979" y="9905"/>
                      <a:pt x="2948" y="9890"/>
                      <a:pt x="2933" y="9890"/>
                    </a:cubicBezTo>
                    <a:cubicBezTo>
                      <a:pt x="2643" y="10135"/>
                      <a:pt x="2353" y="10364"/>
                      <a:pt x="2017" y="10532"/>
                    </a:cubicBezTo>
                    <a:cubicBezTo>
                      <a:pt x="1818" y="10623"/>
                      <a:pt x="1543" y="10761"/>
                      <a:pt x="1314" y="10791"/>
                    </a:cubicBezTo>
                    <a:cubicBezTo>
                      <a:pt x="1329" y="10639"/>
                      <a:pt x="1360" y="10471"/>
                      <a:pt x="1375" y="10318"/>
                    </a:cubicBezTo>
                    <a:cubicBezTo>
                      <a:pt x="1650" y="10287"/>
                      <a:pt x="1879" y="10104"/>
                      <a:pt x="2108" y="9982"/>
                    </a:cubicBezTo>
                    <a:cubicBezTo>
                      <a:pt x="2475" y="9753"/>
                      <a:pt x="2811" y="9463"/>
                      <a:pt x="3147" y="9188"/>
                    </a:cubicBezTo>
                    <a:cubicBezTo>
                      <a:pt x="3147" y="9188"/>
                      <a:pt x="3147" y="9181"/>
                      <a:pt x="3142" y="9181"/>
                    </a:cubicBezTo>
                    <a:cubicBezTo>
                      <a:pt x="3140" y="9181"/>
                      <a:pt x="3137" y="9183"/>
                      <a:pt x="3132" y="9188"/>
                    </a:cubicBezTo>
                    <a:cubicBezTo>
                      <a:pt x="2628" y="9554"/>
                      <a:pt x="2047" y="10089"/>
                      <a:pt x="1406" y="10196"/>
                    </a:cubicBezTo>
                    <a:cubicBezTo>
                      <a:pt x="1436" y="9997"/>
                      <a:pt x="1467" y="9799"/>
                      <a:pt x="1513" y="9600"/>
                    </a:cubicBezTo>
                    <a:cubicBezTo>
                      <a:pt x="1513" y="9600"/>
                      <a:pt x="1513" y="9585"/>
                      <a:pt x="1528" y="9585"/>
                    </a:cubicBezTo>
                    <a:cubicBezTo>
                      <a:pt x="2276" y="9386"/>
                      <a:pt x="2780" y="8790"/>
                      <a:pt x="3361" y="8317"/>
                    </a:cubicBezTo>
                    <a:cubicBezTo>
                      <a:pt x="3361" y="8317"/>
                      <a:pt x="3361" y="8302"/>
                      <a:pt x="3345" y="8302"/>
                    </a:cubicBezTo>
                    <a:cubicBezTo>
                      <a:pt x="2780" y="8745"/>
                      <a:pt x="2246" y="9249"/>
                      <a:pt x="1543" y="9463"/>
                    </a:cubicBezTo>
                    <a:cubicBezTo>
                      <a:pt x="1604" y="9188"/>
                      <a:pt x="1665" y="8897"/>
                      <a:pt x="1726" y="8622"/>
                    </a:cubicBezTo>
                    <a:cubicBezTo>
                      <a:pt x="2414" y="8363"/>
                      <a:pt x="2964" y="7966"/>
                      <a:pt x="3437" y="7416"/>
                    </a:cubicBezTo>
                    <a:cubicBezTo>
                      <a:pt x="3437" y="7405"/>
                      <a:pt x="3429" y="7394"/>
                      <a:pt x="3425" y="7394"/>
                    </a:cubicBezTo>
                    <a:cubicBezTo>
                      <a:pt x="3423" y="7394"/>
                      <a:pt x="3422" y="7396"/>
                      <a:pt x="3422" y="7401"/>
                    </a:cubicBezTo>
                    <a:cubicBezTo>
                      <a:pt x="2933" y="7920"/>
                      <a:pt x="2383" y="8210"/>
                      <a:pt x="1757" y="8500"/>
                    </a:cubicBezTo>
                    <a:cubicBezTo>
                      <a:pt x="1818" y="8225"/>
                      <a:pt x="1894" y="7950"/>
                      <a:pt x="1940" y="7660"/>
                    </a:cubicBezTo>
                    <a:cubicBezTo>
                      <a:pt x="2246" y="7523"/>
                      <a:pt x="2551" y="7431"/>
                      <a:pt x="2826" y="7248"/>
                    </a:cubicBezTo>
                    <a:cubicBezTo>
                      <a:pt x="3086" y="7049"/>
                      <a:pt x="3330" y="6835"/>
                      <a:pt x="3498" y="6545"/>
                    </a:cubicBezTo>
                    <a:cubicBezTo>
                      <a:pt x="3513" y="6530"/>
                      <a:pt x="3498" y="6530"/>
                      <a:pt x="3483" y="6530"/>
                    </a:cubicBezTo>
                    <a:cubicBezTo>
                      <a:pt x="3101" y="7080"/>
                      <a:pt x="2521" y="7248"/>
                      <a:pt x="1971" y="7538"/>
                    </a:cubicBezTo>
                    <a:cubicBezTo>
                      <a:pt x="2032" y="7278"/>
                      <a:pt x="2078" y="7019"/>
                      <a:pt x="2123" y="6759"/>
                    </a:cubicBezTo>
                    <a:cubicBezTo>
                      <a:pt x="2734" y="6423"/>
                      <a:pt x="3407" y="6102"/>
                      <a:pt x="3758" y="5445"/>
                    </a:cubicBezTo>
                    <a:lnTo>
                      <a:pt x="3758" y="5445"/>
                    </a:lnTo>
                    <a:cubicBezTo>
                      <a:pt x="3376" y="6041"/>
                      <a:pt x="2734" y="6301"/>
                      <a:pt x="2139" y="6637"/>
                    </a:cubicBezTo>
                    <a:cubicBezTo>
                      <a:pt x="2154" y="6591"/>
                      <a:pt x="2154" y="6530"/>
                      <a:pt x="2169" y="6484"/>
                    </a:cubicBezTo>
                    <a:cubicBezTo>
                      <a:pt x="2200" y="6255"/>
                      <a:pt x="2246" y="6011"/>
                      <a:pt x="2276" y="5766"/>
                    </a:cubicBezTo>
                    <a:cubicBezTo>
                      <a:pt x="2628" y="5613"/>
                      <a:pt x="2964" y="5415"/>
                      <a:pt x="3284" y="5216"/>
                    </a:cubicBezTo>
                    <a:cubicBezTo>
                      <a:pt x="3513" y="5064"/>
                      <a:pt x="3758" y="4911"/>
                      <a:pt x="3911" y="4682"/>
                    </a:cubicBezTo>
                    <a:cubicBezTo>
                      <a:pt x="3911" y="4671"/>
                      <a:pt x="3903" y="4660"/>
                      <a:pt x="3893" y="4660"/>
                    </a:cubicBezTo>
                    <a:cubicBezTo>
                      <a:pt x="3889" y="4660"/>
                      <a:pt x="3884" y="4662"/>
                      <a:pt x="3880" y="4666"/>
                    </a:cubicBezTo>
                    <a:cubicBezTo>
                      <a:pt x="3559" y="5140"/>
                      <a:pt x="2826" y="5415"/>
                      <a:pt x="2291" y="5659"/>
                    </a:cubicBezTo>
                    <a:cubicBezTo>
                      <a:pt x="2322" y="5415"/>
                      <a:pt x="2353" y="5170"/>
                      <a:pt x="2398" y="4926"/>
                    </a:cubicBezTo>
                    <a:cubicBezTo>
                      <a:pt x="2994" y="4560"/>
                      <a:pt x="3681" y="4361"/>
                      <a:pt x="4063" y="3719"/>
                    </a:cubicBezTo>
                    <a:cubicBezTo>
                      <a:pt x="4063" y="3697"/>
                      <a:pt x="4047" y="3683"/>
                      <a:pt x="4038" y="3683"/>
                    </a:cubicBezTo>
                    <a:cubicBezTo>
                      <a:pt x="4035" y="3683"/>
                      <a:pt x="4033" y="3685"/>
                      <a:pt x="4033" y="3689"/>
                    </a:cubicBezTo>
                    <a:cubicBezTo>
                      <a:pt x="3651" y="4285"/>
                      <a:pt x="2979" y="4468"/>
                      <a:pt x="2414" y="4804"/>
                    </a:cubicBezTo>
                    <a:cubicBezTo>
                      <a:pt x="2429" y="4651"/>
                      <a:pt x="2460" y="4498"/>
                      <a:pt x="2475" y="4346"/>
                    </a:cubicBezTo>
                    <a:cubicBezTo>
                      <a:pt x="3116" y="4117"/>
                      <a:pt x="3865" y="3582"/>
                      <a:pt x="4201" y="3002"/>
                    </a:cubicBezTo>
                    <a:cubicBezTo>
                      <a:pt x="4220" y="2972"/>
                      <a:pt x="4208" y="2955"/>
                      <a:pt x="4189" y="2955"/>
                    </a:cubicBezTo>
                    <a:cubicBezTo>
                      <a:pt x="4179" y="2955"/>
                      <a:pt x="4166" y="2960"/>
                      <a:pt x="4155" y="2971"/>
                    </a:cubicBezTo>
                    <a:cubicBezTo>
                      <a:pt x="3819" y="3475"/>
                      <a:pt x="3116" y="4025"/>
                      <a:pt x="2505" y="4224"/>
                    </a:cubicBezTo>
                    <a:cubicBezTo>
                      <a:pt x="2536" y="3979"/>
                      <a:pt x="2582" y="3735"/>
                      <a:pt x="2628" y="3490"/>
                    </a:cubicBezTo>
                    <a:cubicBezTo>
                      <a:pt x="2628" y="3490"/>
                      <a:pt x="2628" y="3475"/>
                      <a:pt x="2628" y="3475"/>
                    </a:cubicBezTo>
                    <a:cubicBezTo>
                      <a:pt x="2918" y="3383"/>
                      <a:pt x="3208" y="3185"/>
                      <a:pt x="3452" y="3032"/>
                    </a:cubicBezTo>
                    <a:cubicBezTo>
                      <a:pt x="3758" y="2849"/>
                      <a:pt x="4033" y="2635"/>
                      <a:pt x="4231" y="2330"/>
                    </a:cubicBezTo>
                    <a:cubicBezTo>
                      <a:pt x="4242" y="2308"/>
                      <a:pt x="4215" y="2286"/>
                      <a:pt x="4192" y="2286"/>
                    </a:cubicBezTo>
                    <a:cubicBezTo>
                      <a:pt x="4183" y="2286"/>
                      <a:pt x="4175" y="2290"/>
                      <a:pt x="4170" y="2299"/>
                    </a:cubicBezTo>
                    <a:cubicBezTo>
                      <a:pt x="3895" y="2803"/>
                      <a:pt x="3208" y="3139"/>
                      <a:pt x="2643" y="3338"/>
                    </a:cubicBezTo>
                    <a:cubicBezTo>
                      <a:pt x="2673" y="3246"/>
                      <a:pt x="2689" y="3154"/>
                      <a:pt x="2704" y="3078"/>
                    </a:cubicBezTo>
                    <a:lnTo>
                      <a:pt x="2780" y="2666"/>
                    </a:lnTo>
                    <a:cubicBezTo>
                      <a:pt x="3009" y="2513"/>
                      <a:pt x="3300" y="2436"/>
                      <a:pt x="3529" y="2268"/>
                    </a:cubicBezTo>
                    <a:cubicBezTo>
                      <a:pt x="3727" y="2131"/>
                      <a:pt x="3911" y="1948"/>
                      <a:pt x="4079" y="1780"/>
                    </a:cubicBezTo>
                    <a:cubicBezTo>
                      <a:pt x="4090" y="1757"/>
                      <a:pt x="4076" y="1743"/>
                      <a:pt x="4062" y="1743"/>
                    </a:cubicBezTo>
                    <a:cubicBezTo>
                      <a:pt x="4057" y="1743"/>
                      <a:pt x="4052" y="1745"/>
                      <a:pt x="4048" y="1749"/>
                    </a:cubicBezTo>
                    <a:cubicBezTo>
                      <a:pt x="3819" y="1963"/>
                      <a:pt x="3575" y="2177"/>
                      <a:pt x="3300" y="2330"/>
                    </a:cubicBezTo>
                    <a:cubicBezTo>
                      <a:pt x="3132" y="2406"/>
                      <a:pt x="2964" y="2452"/>
                      <a:pt x="2811" y="2543"/>
                    </a:cubicBezTo>
                    <a:cubicBezTo>
                      <a:pt x="2841" y="2330"/>
                      <a:pt x="2887" y="2116"/>
                      <a:pt x="2933" y="1902"/>
                    </a:cubicBezTo>
                    <a:cubicBezTo>
                      <a:pt x="2933" y="1902"/>
                      <a:pt x="2948" y="1887"/>
                      <a:pt x="2948" y="1887"/>
                    </a:cubicBezTo>
                    <a:cubicBezTo>
                      <a:pt x="2948" y="1887"/>
                      <a:pt x="2948" y="1902"/>
                      <a:pt x="2948" y="1902"/>
                    </a:cubicBezTo>
                    <a:cubicBezTo>
                      <a:pt x="2964" y="1902"/>
                      <a:pt x="2979" y="1887"/>
                      <a:pt x="2994" y="1887"/>
                    </a:cubicBezTo>
                    <a:cubicBezTo>
                      <a:pt x="3300" y="1810"/>
                      <a:pt x="3544" y="1535"/>
                      <a:pt x="3743" y="1306"/>
                    </a:cubicBezTo>
                    <a:lnTo>
                      <a:pt x="3743" y="1306"/>
                    </a:lnTo>
                    <a:cubicBezTo>
                      <a:pt x="3529" y="1505"/>
                      <a:pt x="3269" y="1734"/>
                      <a:pt x="2979" y="1810"/>
                    </a:cubicBezTo>
                    <a:lnTo>
                      <a:pt x="2948" y="1810"/>
                    </a:lnTo>
                    <a:cubicBezTo>
                      <a:pt x="2979" y="1627"/>
                      <a:pt x="3009" y="1459"/>
                      <a:pt x="3040" y="1276"/>
                    </a:cubicBezTo>
                    <a:cubicBezTo>
                      <a:pt x="3070" y="1276"/>
                      <a:pt x="3086" y="1245"/>
                      <a:pt x="3086" y="1230"/>
                    </a:cubicBezTo>
                    <a:cubicBezTo>
                      <a:pt x="3254" y="1123"/>
                      <a:pt x="3391" y="970"/>
                      <a:pt x="3544" y="833"/>
                    </a:cubicBezTo>
                    <a:cubicBezTo>
                      <a:pt x="3544" y="833"/>
                      <a:pt x="3529" y="817"/>
                      <a:pt x="3529" y="817"/>
                    </a:cubicBezTo>
                    <a:cubicBezTo>
                      <a:pt x="3376" y="940"/>
                      <a:pt x="3223" y="1046"/>
                      <a:pt x="3070" y="1138"/>
                    </a:cubicBezTo>
                    <a:cubicBezTo>
                      <a:pt x="3132" y="772"/>
                      <a:pt x="3162" y="405"/>
                      <a:pt x="3193" y="23"/>
                    </a:cubicBezTo>
                    <a:cubicBezTo>
                      <a:pt x="3193" y="8"/>
                      <a:pt x="3181"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681;p41">
                <a:extLst>
                  <a:ext uri="{FF2B5EF4-FFF2-40B4-BE49-F238E27FC236}">
                    <a16:creationId xmlns:a16="http://schemas.microsoft.com/office/drawing/2014/main" id="{17006E53-4476-BB0E-6E09-0334ED52BE8B}"/>
                  </a:ext>
                </a:extLst>
              </p:cNvPr>
              <p:cNvSpPr/>
              <p:nvPr/>
            </p:nvSpPr>
            <p:spPr>
              <a:xfrm flipH="1">
                <a:off x="971724" y="3032821"/>
                <a:ext cx="294068" cy="529078"/>
              </a:xfrm>
              <a:custGeom>
                <a:avLst/>
                <a:gdLst/>
                <a:ahLst/>
                <a:cxnLst/>
                <a:rect l="l" t="t" r="r" b="b"/>
                <a:pathLst>
                  <a:path w="6707" h="12067" extrusionOk="0">
                    <a:moveTo>
                      <a:pt x="5103" y="6446"/>
                    </a:moveTo>
                    <a:cubicBezTo>
                      <a:pt x="5469" y="8034"/>
                      <a:pt x="6706" y="10448"/>
                      <a:pt x="4980" y="11716"/>
                    </a:cubicBezTo>
                    <a:cubicBezTo>
                      <a:pt x="4507" y="12067"/>
                      <a:pt x="3850" y="11945"/>
                      <a:pt x="3361" y="11670"/>
                    </a:cubicBezTo>
                    <a:cubicBezTo>
                      <a:pt x="2720" y="11318"/>
                      <a:pt x="2109" y="10234"/>
                      <a:pt x="1803" y="9577"/>
                    </a:cubicBezTo>
                    <a:cubicBezTo>
                      <a:pt x="1574" y="9073"/>
                      <a:pt x="1483" y="8416"/>
                      <a:pt x="1299" y="7882"/>
                    </a:cubicBezTo>
                    <a:cubicBezTo>
                      <a:pt x="1101" y="7286"/>
                      <a:pt x="887" y="6706"/>
                      <a:pt x="704" y="6125"/>
                    </a:cubicBezTo>
                    <a:cubicBezTo>
                      <a:pt x="1" y="4002"/>
                      <a:pt x="261" y="1833"/>
                      <a:pt x="1574" y="0"/>
                    </a:cubicBezTo>
                    <a:cubicBezTo>
                      <a:pt x="2017" y="596"/>
                      <a:pt x="2582" y="1008"/>
                      <a:pt x="3163" y="1512"/>
                    </a:cubicBezTo>
                    <a:cubicBezTo>
                      <a:pt x="3422" y="1742"/>
                      <a:pt x="3667" y="1986"/>
                      <a:pt x="3896" y="2261"/>
                    </a:cubicBezTo>
                    <a:cubicBezTo>
                      <a:pt x="4293" y="2719"/>
                      <a:pt x="4369" y="3345"/>
                      <a:pt x="4476" y="3926"/>
                    </a:cubicBezTo>
                    <a:cubicBezTo>
                      <a:pt x="4644" y="4766"/>
                      <a:pt x="4889" y="5606"/>
                      <a:pt x="5103" y="64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682;p41">
                <a:extLst>
                  <a:ext uri="{FF2B5EF4-FFF2-40B4-BE49-F238E27FC236}">
                    <a16:creationId xmlns:a16="http://schemas.microsoft.com/office/drawing/2014/main" id="{2EAA3240-AAE8-B34A-2FDA-92B86B5F959B}"/>
                  </a:ext>
                </a:extLst>
              </p:cNvPr>
              <p:cNvSpPr/>
              <p:nvPr/>
            </p:nvSpPr>
            <p:spPr>
              <a:xfrm flipH="1">
                <a:off x="1017936" y="3069300"/>
                <a:ext cx="219532" cy="557533"/>
              </a:xfrm>
              <a:custGeom>
                <a:avLst/>
                <a:gdLst/>
                <a:ahLst/>
                <a:cxnLst/>
                <a:rect l="l" t="t" r="r" b="b"/>
                <a:pathLst>
                  <a:path w="5007" h="12716" extrusionOk="0">
                    <a:moveTo>
                      <a:pt x="100" y="3744"/>
                    </a:moveTo>
                    <a:cubicBezTo>
                      <a:pt x="97" y="3744"/>
                      <a:pt x="93" y="3751"/>
                      <a:pt x="103" y="3751"/>
                    </a:cubicBezTo>
                    <a:cubicBezTo>
                      <a:pt x="103" y="3745"/>
                      <a:pt x="102" y="3744"/>
                      <a:pt x="100" y="3744"/>
                    </a:cubicBezTo>
                    <a:close/>
                    <a:moveTo>
                      <a:pt x="995" y="0"/>
                    </a:moveTo>
                    <a:cubicBezTo>
                      <a:pt x="979" y="0"/>
                      <a:pt x="964" y="20"/>
                      <a:pt x="974" y="39"/>
                    </a:cubicBezTo>
                    <a:cubicBezTo>
                      <a:pt x="1096" y="375"/>
                      <a:pt x="1203" y="726"/>
                      <a:pt x="1295" y="1078"/>
                    </a:cubicBezTo>
                    <a:cubicBezTo>
                      <a:pt x="1035" y="940"/>
                      <a:pt x="775" y="818"/>
                      <a:pt x="562" y="619"/>
                    </a:cubicBezTo>
                    <a:cubicBezTo>
                      <a:pt x="562" y="615"/>
                      <a:pt x="560" y="613"/>
                      <a:pt x="558" y="613"/>
                    </a:cubicBezTo>
                    <a:cubicBezTo>
                      <a:pt x="554" y="613"/>
                      <a:pt x="546" y="624"/>
                      <a:pt x="546" y="635"/>
                    </a:cubicBezTo>
                    <a:cubicBezTo>
                      <a:pt x="669" y="757"/>
                      <a:pt x="806" y="848"/>
                      <a:pt x="943" y="940"/>
                    </a:cubicBezTo>
                    <a:cubicBezTo>
                      <a:pt x="1066" y="1016"/>
                      <a:pt x="1188" y="1139"/>
                      <a:pt x="1325" y="1200"/>
                    </a:cubicBezTo>
                    <a:cubicBezTo>
                      <a:pt x="1371" y="1383"/>
                      <a:pt x="1417" y="1566"/>
                      <a:pt x="1463" y="1765"/>
                    </a:cubicBezTo>
                    <a:cubicBezTo>
                      <a:pt x="1333" y="1795"/>
                      <a:pt x="1203" y="1825"/>
                      <a:pt x="1069" y="1825"/>
                    </a:cubicBezTo>
                    <a:cubicBezTo>
                      <a:pt x="998" y="1825"/>
                      <a:pt x="926" y="1817"/>
                      <a:pt x="852" y="1795"/>
                    </a:cubicBezTo>
                    <a:cubicBezTo>
                      <a:pt x="577" y="1719"/>
                      <a:pt x="363" y="1536"/>
                      <a:pt x="226" y="1291"/>
                    </a:cubicBezTo>
                    <a:cubicBezTo>
                      <a:pt x="221" y="1282"/>
                      <a:pt x="214" y="1279"/>
                      <a:pt x="207" y="1279"/>
                    </a:cubicBezTo>
                    <a:cubicBezTo>
                      <a:pt x="189" y="1279"/>
                      <a:pt x="169" y="1300"/>
                      <a:pt x="180" y="1322"/>
                    </a:cubicBezTo>
                    <a:cubicBezTo>
                      <a:pt x="317" y="1536"/>
                      <a:pt x="516" y="1719"/>
                      <a:pt x="745" y="1826"/>
                    </a:cubicBezTo>
                    <a:cubicBezTo>
                      <a:pt x="862" y="1874"/>
                      <a:pt x="974" y="1891"/>
                      <a:pt x="1083" y="1891"/>
                    </a:cubicBezTo>
                    <a:cubicBezTo>
                      <a:pt x="1215" y="1891"/>
                      <a:pt x="1344" y="1866"/>
                      <a:pt x="1478" y="1841"/>
                    </a:cubicBezTo>
                    <a:cubicBezTo>
                      <a:pt x="1539" y="2055"/>
                      <a:pt x="1585" y="2269"/>
                      <a:pt x="1631" y="2483"/>
                    </a:cubicBezTo>
                    <a:cubicBezTo>
                      <a:pt x="1417" y="2467"/>
                      <a:pt x="1188" y="2406"/>
                      <a:pt x="974" y="2361"/>
                    </a:cubicBezTo>
                    <a:cubicBezTo>
                      <a:pt x="638" y="2269"/>
                      <a:pt x="378" y="2101"/>
                      <a:pt x="58" y="1979"/>
                    </a:cubicBezTo>
                    <a:cubicBezTo>
                      <a:pt x="51" y="1977"/>
                      <a:pt x="45" y="1976"/>
                      <a:pt x="40" y="1976"/>
                    </a:cubicBezTo>
                    <a:cubicBezTo>
                      <a:pt x="8" y="1976"/>
                      <a:pt x="1" y="2011"/>
                      <a:pt x="27" y="2025"/>
                    </a:cubicBezTo>
                    <a:cubicBezTo>
                      <a:pt x="333" y="2147"/>
                      <a:pt x="577" y="2315"/>
                      <a:pt x="898" y="2406"/>
                    </a:cubicBezTo>
                    <a:cubicBezTo>
                      <a:pt x="1142" y="2467"/>
                      <a:pt x="1402" y="2559"/>
                      <a:pt x="1646" y="2574"/>
                    </a:cubicBezTo>
                    <a:cubicBezTo>
                      <a:pt x="1646" y="2574"/>
                      <a:pt x="1661" y="2590"/>
                      <a:pt x="1661" y="2605"/>
                    </a:cubicBezTo>
                    <a:cubicBezTo>
                      <a:pt x="1661" y="2605"/>
                      <a:pt x="1661" y="2605"/>
                      <a:pt x="1661" y="2620"/>
                    </a:cubicBezTo>
                    <a:cubicBezTo>
                      <a:pt x="1646" y="2635"/>
                      <a:pt x="1661" y="2651"/>
                      <a:pt x="1677" y="2666"/>
                    </a:cubicBezTo>
                    <a:cubicBezTo>
                      <a:pt x="1722" y="2865"/>
                      <a:pt x="1768" y="3078"/>
                      <a:pt x="1814" y="3292"/>
                    </a:cubicBezTo>
                    <a:cubicBezTo>
                      <a:pt x="1814" y="3308"/>
                      <a:pt x="1814" y="3308"/>
                      <a:pt x="1829" y="3323"/>
                    </a:cubicBezTo>
                    <a:cubicBezTo>
                      <a:pt x="1777" y="3324"/>
                      <a:pt x="1721" y="3325"/>
                      <a:pt x="1664" y="3325"/>
                    </a:cubicBezTo>
                    <a:cubicBezTo>
                      <a:pt x="1126" y="3325"/>
                      <a:pt x="427" y="3245"/>
                      <a:pt x="164" y="2804"/>
                    </a:cubicBezTo>
                    <a:cubicBezTo>
                      <a:pt x="156" y="2790"/>
                      <a:pt x="143" y="2785"/>
                      <a:pt x="130" y="2785"/>
                    </a:cubicBezTo>
                    <a:cubicBezTo>
                      <a:pt x="100" y="2785"/>
                      <a:pt x="71" y="2817"/>
                      <a:pt x="103" y="2849"/>
                    </a:cubicBezTo>
                    <a:cubicBezTo>
                      <a:pt x="501" y="3369"/>
                      <a:pt x="1264" y="3323"/>
                      <a:pt x="1845" y="3445"/>
                    </a:cubicBezTo>
                    <a:cubicBezTo>
                      <a:pt x="1906" y="3674"/>
                      <a:pt x="1967" y="3903"/>
                      <a:pt x="2028" y="4148"/>
                    </a:cubicBezTo>
                    <a:cubicBezTo>
                      <a:pt x="1898" y="4159"/>
                      <a:pt x="1770" y="4167"/>
                      <a:pt x="1642" y="4167"/>
                    </a:cubicBezTo>
                    <a:cubicBezTo>
                      <a:pt x="1441" y="4167"/>
                      <a:pt x="1241" y="4149"/>
                      <a:pt x="1035" y="4102"/>
                    </a:cubicBezTo>
                    <a:cubicBezTo>
                      <a:pt x="745" y="4025"/>
                      <a:pt x="333" y="3964"/>
                      <a:pt x="103" y="3751"/>
                    </a:cubicBezTo>
                    <a:lnTo>
                      <a:pt x="103" y="3751"/>
                    </a:lnTo>
                    <a:cubicBezTo>
                      <a:pt x="317" y="3980"/>
                      <a:pt x="684" y="4041"/>
                      <a:pt x="974" y="4117"/>
                    </a:cubicBezTo>
                    <a:cubicBezTo>
                      <a:pt x="1240" y="4210"/>
                      <a:pt x="1516" y="4276"/>
                      <a:pt x="1793" y="4276"/>
                    </a:cubicBezTo>
                    <a:cubicBezTo>
                      <a:pt x="1881" y="4276"/>
                      <a:pt x="1970" y="4269"/>
                      <a:pt x="2059" y="4255"/>
                    </a:cubicBezTo>
                    <a:cubicBezTo>
                      <a:pt x="2059" y="4255"/>
                      <a:pt x="2059" y="4270"/>
                      <a:pt x="2074" y="4285"/>
                    </a:cubicBezTo>
                    <a:cubicBezTo>
                      <a:pt x="2120" y="4423"/>
                      <a:pt x="2150" y="4575"/>
                      <a:pt x="2196" y="4728"/>
                    </a:cubicBezTo>
                    <a:cubicBezTo>
                      <a:pt x="1978" y="4807"/>
                      <a:pt x="1698" y="4845"/>
                      <a:pt x="1410" y="4845"/>
                    </a:cubicBezTo>
                    <a:cubicBezTo>
                      <a:pt x="970" y="4845"/>
                      <a:pt x="511" y="4757"/>
                      <a:pt x="226" y="4591"/>
                    </a:cubicBezTo>
                    <a:lnTo>
                      <a:pt x="226" y="4591"/>
                    </a:lnTo>
                    <a:cubicBezTo>
                      <a:pt x="562" y="4820"/>
                      <a:pt x="928" y="4866"/>
                      <a:pt x="1325" y="4881"/>
                    </a:cubicBezTo>
                    <a:cubicBezTo>
                      <a:pt x="1431" y="4881"/>
                      <a:pt x="1540" y="4885"/>
                      <a:pt x="1651" y="4885"/>
                    </a:cubicBezTo>
                    <a:cubicBezTo>
                      <a:pt x="1845" y="4885"/>
                      <a:pt x="2042" y="4872"/>
                      <a:pt x="2227" y="4804"/>
                    </a:cubicBezTo>
                    <a:cubicBezTo>
                      <a:pt x="2303" y="5079"/>
                      <a:pt x="2379" y="5339"/>
                      <a:pt x="2456" y="5614"/>
                    </a:cubicBezTo>
                    <a:cubicBezTo>
                      <a:pt x="2181" y="5644"/>
                      <a:pt x="1921" y="5706"/>
                      <a:pt x="1646" y="5721"/>
                    </a:cubicBezTo>
                    <a:cubicBezTo>
                      <a:pt x="1604" y="5724"/>
                      <a:pt x="1562" y="5726"/>
                      <a:pt x="1521" y="5726"/>
                    </a:cubicBezTo>
                    <a:cubicBezTo>
                      <a:pt x="1159" y="5726"/>
                      <a:pt x="831" y="5607"/>
                      <a:pt x="516" y="5415"/>
                    </a:cubicBezTo>
                    <a:cubicBezTo>
                      <a:pt x="513" y="5412"/>
                      <a:pt x="509" y="5411"/>
                      <a:pt x="506" y="5411"/>
                    </a:cubicBezTo>
                    <a:cubicBezTo>
                      <a:pt x="491" y="5411"/>
                      <a:pt x="476" y="5434"/>
                      <a:pt x="501" y="5446"/>
                    </a:cubicBezTo>
                    <a:cubicBezTo>
                      <a:pt x="892" y="5707"/>
                      <a:pt x="1278" y="5780"/>
                      <a:pt x="1683" y="5780"/>
                    </a:cubicBezTo>
                    <a:cubicBezTo>
                      <a:pt x="1941" y="5780"/>
                      <a:pt x="2207" y="5751"/>
                      <a:pt x="2486" y="5721"/>
                    </a:cubicBezTo>
                    <a:cubicBezTo>
                      <a:pt x="2563" y="5950"/>
                      <a:pt x="2624" y="6164"/>
                      <a:pt x="2685" y="6393"/>
                    </a:cubicBezTo>
                    <a:cubicBezTo>
                      <a:pt x="2461" y="6447"/>
                      <a:pt x="2199" y="6480"/>
                      <a:pt x="1936" y="6480"/>
                    </a:cubicBezTo>
                    <a:cubicBezTo>
                      <a:pt x="1534" y="6480"/>
                      <a:pt x="1129" y="6403"/>
                      <a:pt x="852" y="6210"/>
                    </a:cubicBezTo>
                    <a:cubicBezTo>
                      <a:pt x="841" y="6203"/>
                      <a:pt x="831" y="6200"/>
                      <a:pt x="823" y="6200"/>
                    </a:cubicBezTo>
                    <a:cubicBezTo>
                      <a:pt x="795" y="6200"/>
                      <a:pt x="783" y="6232"/>
                      <a:pt x="806" y="6255"/>
                    </a:cubicBezTo>
                    <a:cubicBezTo>
                      <a:pt x="1112" y="6469"/>
                      <a:pt x="1478" y="6515"/>
                      <a:pt x="1829" y="6530"/>
                    </a:cubicBezTo>
                    <a:cubicBezTo>
                      <a:pt x="1959" y="6530"/>
                      <a:pt x="2116" y="6542"/>
                      <a:pt x="2272" y="6542"/>
                    </a:cubicBezTo>
                    <a:cubicBezTo>
                      <a:pt x="2429" y="6542"/>
                      <a:pt x="2585" y="6530"/>
                      <a:pt x="2715" y="6485"/>
                    </a:cubicBezTo>
                    <a:lnTo>
                      <a:pt x="2715" y="6500"/>
                    </a:lnTo>
                    <a:cubicBezTo>
                      <a:pt x="2807" y="6821"/>
                      <a:pt x="2883" y="7157"/>
                      <a:pt x="2960" y="7477"/>
                    </a:cubicBezTo>
                    <a:cubicBezTo>
                      <a:pt x="2841" y="7500"/>
                      <a:pt x="2725" y="7510"/>
                      <a:pt x="2610" y="7510"/>
                    </a:cubicBezTo>
                    <a:cubicBezTo>
                      <a:pt x="2107" y="7510"/>
                      <a:pt x="1640" y="7316"/>
                      <a:pt x="1142" y="7141"/>
                    </a:cubicBezTo>
                    <a:cubicBezTo>
                      <a:pt x="1137" y="7140"/>
                      <a:pt x="1132" y="7139"/>
                      <a:pt x="1128" y="7139"/>
                    </a:cubicBezTo>
                    <a:cubicBezTo>
                      <a:pt x="1093" y="7139"/>
                      <a:pt x="1084" y="7189"/>
                      <a:pt x="1112" y="7202"/>
                    </a:cubicBezTo>
                    <a:cubicBezTo>
                      <a:pt x="1627" y="7391"/>
                      <a:pt x="2111" y="7600"/>
                      <a:pt x="2633" y="7600"/>
                    </a:cubicBezTo>
                    <a:cubicBezTo>
                      <a:pt x="2745" y="7600"/>
                      <a:pt x="2859" y="7591"/>
                      <a:pt x="2975" y="7569"/>
                    </a:cubicBezTo>
                    <a:cubicBezTo>
                      <a:pt x="3036" y="7844"/>
                      <a:pt x="3097" y="8104"/>
                      <a:pt x="3143" y="8379"/>
                    </a:cubicBezTo>
                    <a:cubicBezTo>
                      <a:pt x="3020" y="8399"/>
                      <a:pt x="2893" y="8409"/>
                      <a:pt x="2764" y="8409"/>
                    </a:cubicBezTo>
                    <a:cubicBezTo>
                      <a:pt x="2314" y="8409"/>
                      <a:pt x="1839" y="8290"/>
                      <a:pt x="1448" y="8088"/>
                    </a:cubicBezTo>
                    <a:cubicBezTo>
                      <a:pt x="1444" y="8087"/>
                      <a:pt x="1441" y="8086"/>
                      <a:pt x="1438" y="8086"/>
                    </a:cubicBezTo>
                    <a:cubicBezTo>
                      <a:pt x="1411" y="8086"/>
                      <a:pt x="1390" y="8136"/>
                      <a:pt x="1417" y="8149"/>
                    </a:cubicBezTo>
                    <a:cubicBezTo>
                      <a:pt x="1872" y="8383"/>
                      <a:pt x="2393" y="8496"/>
                      <a:pt x="2906" y="8496"/>
                    </a:cubicBezTo>
                    <a:cubicBezTo>
                      <a:pt x="2995" y="8496"/>
                      <a:pt x="3085" y="8492"/>
                      <a:pt x="3174" y="8485"/>
                    </a:cubicBezTo>
                    <a:cubicBezTo>
                      <a:pt x="3219" y="8776"/>
                      <a:pt x="3280" y="9051"/>
                      <a:pt x="3326" y="9341"/>
                    </a:cubicBezTo>
                    <a:cubicBezTo>
                      <a:pt x="3165" y="9392"/>
                      <a:pt x="3003" y="9415"/>
                      <a:pt x="2842" y="9415"/>
                    </a:cubicBezTo>
                    <a:cubicBezTo>
                      <a:pt x="2472" y="9415"/>
                      <a:pt x="2109" y="9293"/>
                      <a:pt x="1768" y="9112"/>
                    </a:cubicBezTo>
                    <a:cubicBezTo>
                      <a:pt x="1753" y="9112"/>
                      <a:pt x="1738" y="9127"/>
                      <a:pt x="1753" y="9142"/>
                    </a:cubicBezTo>
                    <a:cubicBezTo>
                      <a:pt x="2097" y="9326"/>
                      <a:pt x="2537" y="9518"/>
                      <a:pt x="2954" y="9518"/>
                    </a:cubicBezTo>
                    <a:cubicBezTo>
                      <a:pt x="3092" y="9518"/>
                      <a:pt x="3228" y="9497"/>
                      <a:pt x="3357" y="9448"/>
                    </a:cubicBezTo>
                    <a:cubicBezTo>
                      <a:pt x="3372" y="9539"/>
                      <a:pt x="3387" y="9646"/>
                      <a:pt x="3403" y="9738"/>
                    </a:cubicBezTo>
                    <a:cubicBezTo>
                      <a:pt x="3418" y="9784"/>
                      <a:pt x="3418" y="9845"/>
                      <a:pt x="3433" y="9906"/>
                    </a:cubicBezTo>
                    <a:cubicBezTo>
                      <a:pt x="3210" y="9938"/>
                      <a:pt x="2991" y="9961"/>
                      <a:pt x="2769" y="9961"/>
                    </a:cubicBezTo>
                    <a:cubicBezTo>
                      <a:pt x="2566" y="9961"/>
                      <a:pt x="2362" y="9942"/>
                      <a:pt x="2150" y="9891"/>
                    </a:cubicBezTo>
                    <a:cubicBezTo>
                      <a:pt x="2150" y="9888"/>
                      <a:pt x="2150" y="9886"/>
                      <a:pt x="2149" y="9886"/>
                    </a:cubicBezTo>
                    <a:cubicBezTo>
                      <a:pt x="2145" y="9886"/>
                      <a:pt x="2138" y="9906"/>
                      <a:pt x="2150" y="9906"/>
                    </a:cubicBezTo>
                    <a:cubicBezTo>
                      <a:pt x="2419" y="9983"/>
                      <a:pt x="2693" y="10017"/>
                      <a:pt x="2966" y="10017"/>
                    </a:cubicBezTo>
                    <a:cubicBezTo>
                      <a:pt x="3128" y="10017"/>
                      <a:pt x="3289" y="10005"/>
                      <a:pt x="3448" y="9982"/>
                    </a:cubicBezTo>
                    <a:cubicBezTo>
                      <a:pt x="3479" y="10166"/>
                      <a:pt x="3510" y="10349"/>
                      <a:pt x="3540" y="10517"/>
                    </a:cubicBezTo>
                    <a:cubicBezTo>
                      <a:pt x="3433" y="10517"/>
                      <a:pt x="3311" y="10517"/>
                      <a:pt x="3189" y="10532"/>
                    </a:cubicBezTo>
                    <a:cubicBezTo>
                      <a:pt x="3147" y="10538"/>
                      <a:pt x="3107" y="10541"/>
                      <a:pt x="3068" y="10541"/>
                    </a:cubicBezTo>
                    <a:cubicBezTo>
                      <a:pt x="2908" y="10541"/>
                      <a:pt x="2765" y="10499"/>
                      <a:pt x="2593" y="10486"/>
                    </a:cubicBezTo>
                    <a:cubicBezTo>
                      <a:pt x="2578" y="10486"/>
                      <a:pt x="2563" y="10502"/>
                      <a:pt x="2593" y="10517"/>
                    </a:cubicBezTo>
                    <a:cubicBezTo>
                      <a:pt x="2760" y="10531"/>
                      <a:pt x="2901" y="10595"/>
                      <a:pt x="3075" y="10595"/>
                    </a:cubicBezTo>
                    <a:cubicBezTo>
                      <a:pt x="3092" y="10595"/>
                      <a:pt x="3110" y="10595"/>
                      <a:pt x="3128" y="10593"/>
                    </a:cubicBezTo>
                    <a:lnTo>
                      <a:pt x="3555" y="10593"/>
                    </a:lnTo>
                    <a:cubicBezTo>
                      <a:pt x="3678" y="11311"/>
                      <a:pt x="3846" y="12075"/>
                      <a:pt x="4212" y="12655"/>
                    </a:cubicBezTo>
                    <a:cubicBezTo>
                      <a:pt x="4244" y="12697"/>
                      <a:pt x="4293" y="12716"/>
                      <a:pt x="4344" y="12716"/>
                    </a:cubicBezTo>
                    <a:cubicBezTo>
                      <a:pt x="4439" y="12716"/>
                      <a:pt x="4538" y="12649"/>
                      <a:pt x="4518" y="12548"/>
                    </a:cubicBezTo>
                    <a:cubicBezTo>
                      <a:pt x="4426" y="12044"/>
                      <a:pt x="4197" y="11571"/>
                      <a:pt x="4029" y="11082"/>
                    </a:cubicBezTo>
                    <a:cubicBezTo>
                      <a:pt x="3983" y="10960"/>
                      <a:pt x="3953" y="10838"/>
                      <a:pt x="3907" y="10700"/>
                    </a:cubicBezTo>
                    <a:cubicBezTo>
                      <a:pt x="4136" y="10593"/>
                      <a:pt x="4304" y="10364"/>
                      <a:pt x="4457" y="10166"/>
                    </a:cubicBezTo>
                    <a:cubicBezTo>
                      <a:pt x="4701" y="9845"/>
                      <a:pt x="4854" y="9478"/>
                      <a:pt x="5006" y="9081"/>
                    </a:cubicBezTo>
                    <a:cubicBezTo>
                      <a:pt x="5006" y="9072"/>
                      <a:pt x="4996" y="9064"/>
                      <a:pt x="4985" y="9064"/>
                    </a:cubicBezTo>
                    <a:cubicBezTo>
                      <a:pt x="4976" y="9064"/>
                      <a:pt x="4967" y="9068"/>
                      <a:pt x="4961" y="9081"/>
                    </a:cubicBezTo>
                    <a:cubicBezTo>
                      <a:pt x="4808" y="9417"/>
                      <a:pt x="4640" y="9753"/>
                      <a:pt x="4395" y="10043"/>
                    </a:cubicBezTo>
                    <a:cubicBezTo>
                      <a:pt x="4258" y="10196"/>
                      <a:pt x="4059" y="10441"/>
                      <a:pt x="3861" y="10578"/>
                    </a:cubicBezTo>
                    <a:cubicBezTo>
                      <a:pt x="3815" y="10425"/>
                      <a:pt x="3769" y="10257"/>
                      <a:pt x="3723" y="10105"/>
                    </a:cubicBezTo>
                    <a:cubicBezTo>
                      <a:pt x="3953" y="9967"/>
                      <a:pt x="4105" y="9707"/>
                      <a:pt x="4243" y="9494"/>
                    </a:cubicBezTo>
                    <a:cubicBezTo>
                      <a:pt x="4487" y="9142"/>
                      <a:pt x="4655" y="8745"/>
                      <a:pt x="4854" y="8348"/>
                    </a:cubicBezTo>
                    <a:cubicBezTo>
                      <a:pt x="4854" y="8348"/>
                      <a:pt x="4847" y="8341"/>
                      <a:pt x="4842" y="8341"/>
                    </a:cubicBezTo>
                    <a:cubicBezTo>
                      <a:pt x="4840" y="8341"/>
                      <a:pt x="4838" y="8343"/>
                      <a:pt x="4838" y="8348"/>
                    </a:cubicBezTo>
                    <a:cubicBezTo>
                      <a:pt x="4533" y="8898"/>
                      <a:pt x="4243" y="9616"/>
                      <a:pt x="3693" y="9998"/>
                    </a:cubicBezTo>
                    <a:cubicBezTo>
                      <a:pt x="3647" y="9799"/>
                      <a:pt x="3601" y="9616"/>
                      <a:pt x="3555" y="9417"/>
                    </a:cubicBezTo>
                    <a:cubicBezTo>
                      <a:pt x="3555" y="9402"/>
                      <a:pt x="3540" y="9387"/>
                      <a:pt x="3540" y="9387"/>
                    </a:cubicBezTo>
                    <a:cubicBezTo>
                      <a:pt x="4151" y="8898"/>
                      <a:pt x="4350" y="8149"/>
                      <a:pt x="4670" y="7462"/>
                    </a:cubicBezTo>
                    <a:cubicBezTo>
                      <a:pt x="4681" y="7462"/>
                      <a:pt x="4677" y="7455"/>
                      <a:pt x="4669" y="7455"/>
                    </a:cubicBezTo>
                    <a:cubicBezTo>
                      <a:pt x="4665" y="7455"/>
                      <a:pt x="4660" y="7457"/>
                      <a:pt x="4655" y="7462"/>
                    </a:cubicBezTo>
                    <a:cubicBezTo>
                      <a:pt x="4334" y="8104"/>
                      <a:pt x="4059" y="8776"/>
                      <a:pt x="3510" y="9264"/>
                    </a:cubicBezTo>
                    <a:cubicBezTo>
                      <a:pt x="3448" y="8990"/>
                      <a:pt x="3387" y="8699"/>
                      <a:pt x="3326" y="8424"/>
                    </a:cubicBezTo>
                    <a:cubicBezTo>
                      <a:pt x="3846" y="7905"/>
                      <a:pt x="4166" y="7325"/>
                      <a:pt x="4365" y="6622"/>
                    </a:cubicBezTo>
                    <a:cubicBezTo>
                      <a:pt x="4365" y="6611"/>
                      <a:pt x="4357" y="6600"/>
                      <a:pt x="4353" y="6600"/>
                    </a:cubicBezTo>
                    <a:cubicBezTo>
                      <a:pt x="4351" y="6600"/>
                      <a:pt x="4350" y="6602"/>
                      <a:pt x="4350" y="6607"/>
                    </a:cubicBezTo>
                    <a:cubicBezTo>
                      <a:pt x="4121" y="7279"/>
                      <a:pt x="3754" y="7783"/>
                      <a:pt x="3311" y="8302"/>
                    </a:cubicBezTo>
                    <a:cubicBezTo>
                      <a:pt x="3250" y="8027"/>
                      <a:pt x="3189" y="7752"/>
                      <a:pt x="3112" y="7477"/>
                    </a:cubicBezTo>
                    <a:cubicBezTo>
                      <a:pt x="3326" y="7218"/>
                      <a:pt x="3571" y="7004"/>
                      <a:pt x="3739" y="6729"/>
                    </a:cubicBezTo>
                    <a:cubicBezTo>
                      <a:pt x="3891" y="6439"/>
                      <a:pt x="4029" y="6133"/>
                      <a:pt x="4059" y="5813"/>
                    </a:cubicBezTo>
                    <a:cubicBezTo>
                      <a:pt x="4059" y="5802"/>
                      <a:pt x="4052" y="5791"/>
                      <a:pt x="4042" y="5791"/>
                    </a:cubicBezTo>
                    <a:cubicBezTo>
                      <a:pt x="4038" y="5791"/>
                      <a:pt x="4033" y="5793"/>
                      <a:pt x="4029" y="5797"/>
                    </a:cubicBezTo>
                    <a:cubicBezTo>
                      <a:pt x="3922" y="6454"/>
                      <a:pt x="3464" y="6851"/>
                      <a:pt x="3097" y="7355"/>
                    </a:cubicBezTo>
                    <a:cubicBezTo>
                      <a:pt x="3036" y="7096"/>
                      <a:pt x="2960" y="6836"/>
                      <a:pt x="2899" y="6576"/>
                    </a:cubicBezTo>
                    <a:cubicBezTo>
                      <a:pt x="3311" y="6011"/>
                      <a:pt x="3784" y="5446"/>
                      <a:pt x="3830" y="4697"/>
                    </a:cubicBezTo>
                    <a:lnTo>
                      <a:pt x="3815" y="4697"/>
                    </a:lnTo>
                    <a:cubicBezTo>
                      <a:pt x="3739" y="5400"/>
                      <a:pt x="3250" y="5904"/>
                      <a:pt x="2853" y="6454"/>
                    </a:cubicBezTo>
                    <a:cubicBezTo>
                      <a:pt x="2853" y="6408"/>
                      <a:pt x="2837" y="6362"/>
                      <a:pt x="2822" y="6317"/>
                    </a:cubicBezTo>
                    <a:cubicBezTo>
                      <a:pt x="2746" y="6072"/>
                      <a:pt x="2685" y="5843"/>
                      <a:pt x="2608" y="5614"/>
                    </a:cubicBezTo>
                    <a:cubicBezTo>
                      <a:pt x="2868" y="5324"/>
                      <a:pt x="3097" y="5003"/>
                      <a:pt x="3296" y="4682"/>
                    </a:cubicBezTo>
                    <a:cubicBezTo>
                      <a:pt x="3433" y="4453"/>
                      <a:pt x="3601" y="4224"/>
                      <a:pt x="3632" y="3949"/>
                    </a:cubicBezTo>
                    <a:cubicBezTo>
                      <a:pt x="3632" y="3938"/>
                      <a:pt x="3624" y="3927"/>
                      <a:pt x="3614" y="3927"/>
                    </a:cubicBezTo>
                    <a:cubicBezTo>
                      <a:pt x="3610" y="3927"/>
                      <a:pt x="3606" y="3929"/>
                      <a:pt x="3601" y="3934"/>
                    </a:cubicBezTo>
                    <a:cubicBezTo>
                      <a:pt x="3510" y="4514"/>
                      <a:pt x="2960" y="5064"/>
                      <a:pt x="2578" y="5507"/>
                    </a:cubicBezTo>
                    <a:cubicBezTo>
                      <a:pt x="2501" y="5278"/>
                      <a:pt x="2440" y="5034"/>
                      <a:pt x="2364" y="4789"/>
                    </a:cubicBezTo>
                    <a:cubicBezTo>
                      <a:pt x="2746" y="4224"/>
                      <a:pt x="3296" y="3735"/>
                      <a:pt x="3357" y="3002"/>
                    </a:cubicBezTo>
                    <a:cubicBezTo>
                      <a:pt x="3357" y="2987"/>
                      <a:pt x="3349" y="2979"/>
                      <a:pt x="3342" y="2979"/>
                    </a:cubicBezTo>
                    <a:cubicBezTo>
                      <a:pt x="3334" y="2979"/>
                      <a:pt x="3326" y="2987"/>
                      <a:pt x="3326" y="3002"/>
                    </a:cubicBezTo>
                    <a:cubicBezTo>
                      <a:pt x="3235" y="3689"/>
                      <a:pt x="2700" y="4132"/>
                      <a:pt x="2333" y="4682"/>
                    </a:cubicBezTo>
                    <a:lnTo>
                      <a:pt x="2196" y="4239"/>
                    </a:lnTo>
                    <a:cubicBezTo>
                      <a:pt x="2685" y="3766"/>
                      <a:pt x="3128" y="2956"/>
                      <a:pt x="3189" y="2284"/>
                    </a:cubicBezTo>
                    <a:cubicBezTo>
                      <a:pt x="3197" y="2267"/>
                      <a:pt x="3183" y="2255"/>
                      <a:pt x="3168" y="2255"/>
                    </a:cubicBezTo>
                    <a:cubicBezTo>
                      <a:pt x="3155" y="2255"/>
                      <a:pt x="3143" y="2263"/>
                      <a:pt x="3143" y="2284"/>
                    </a:cubicBezTo>
                    <a:cubicBezTo>
                      <a:pt x="3036" y="2880"/>
                      <a:pt x="2639" y="3689"/>
                      <a:pt x="2165" y="4132"/>
                    </a:cubicBezTo>
                    <a:cubicBezTo>
                      <a:pt x="2104" y="3888"/>
                      <a:pt x="2028" y="3644"/>
                      <a:pt x="1967" y="3414"/>
                    </a:cubicBezTo>
                    <a:cubicBezTo>
                      <a:pt x="1967" y="3399"/>
                      <a:pt x="1967" y="3399"/>
                      <a:pt x="1967" y="3384"/>
                    </a:cubicBezTo>
                    <a:cubicBezTo>
                      <a:pt x="2196" y="3185"/>
                      <a:pt x="2364" y="2880"/>
                      <a:pt x="2532" y="2635"/>
                    </a:cubicBezTo>
                    <a:cubicBezTo>
                      <a:pt x="2715" y="2345"/>
                      <a:pt x="2883" y="2025"/>
                      <a:pt x="2929" y="1673"/>
                    </a:cubicBezTo>
                    <a:cubicBezTo>
                      <a:pt x="2929" y="1648"/>
                      <a:pt x="2911" y="1637"/>
                      <a:pt x="2894" y="1637"/>
                    </a:cubicBezTo>
                    <a:cubicBezTo>
                      <a:pt x="2880" y="1637"/>
                      <a:pt x="2868" y="1644"/>
                      <a:pt x="2868" y="1658"/>
                    </a:cubicBezTo>
                    <a:cubicBezTo>
                      <a:pt x="2822" y="2254"/>
                      <a:pt x="2349" y="2849"/>
                      <a:pt x="1921" y="3262"/>
                    </a:cubicBezTo>
                    <a:cubicBezTo>
                      <a:pt x="1906" y="3170"/>
                      <a:pt x="1875" y="3078"/>
                      <a:pt x="1860" y="2987"/>
                    </a:cubicBezTo>
                    <a:cubicBezTo>
                      <a:pt x="1829" y="2865"/>
                      <a:pt x="1799" y="2727"/>
                      <a:pt x="1768" y="2590"/>
                    </a:cubicBezTo>
                    <a:cubicBezTo>
                      <a:pt x="1906" y="2345"/>
                      <a:pt x="2135" y="2162"/>
                      <a:pt x="2272" y="1918"/>
                    </a:cubicBezTo>
                    <a:cubicBezTo>
                      <a:pt x="2395" y="1688"/>
                      <a:pt x="2486" y="1459"/>
                      <a:pt x="2563" y="1230"/>
                    </a:cubicBezTo>
                    <a:cubicBezTo>
                      <a:pt x="2572" y="1211"/>
                      <a:pt x="2558" y="1198"/>
                      <a:pt x="2546" y="1198"/>
                    </a:cubicBezTo>
                    <a:cubicBezTo>
                      <a:pt x="2539" y="1198"/>
                      <a:pt x="2532" y="1203"/>
                      <a:pt x="2532" y="1215"/>
                    </a:cubicBezTo>
                    <a:cubicBezTo>
                      <a:pt x="2410" y="1505"/>
                      <a:pt x="2288" y="1795"/>
                      <a:pt x="2089" y="2055"/>
                    </a:cubicBezTo>
                    <a:cubicBezTo>
                      <a:pt x="1982" y="2208"/>
                      <a:pt x="1845" y="2315"/>
                      <a:pt x="1738" y="2467"/>
                    </a:cubicBezTo>
                    <a:cubicBezTo>
                      <a:pt x="1692" y="2254"/>
                      <a:pt x="1631" y="2040"/>
                      <a:pt x="1585" y="1826"/>
                    </a:cubicBezTo>
                    <a:lnTo>
                      <a:pt x="1585" y="1811"/>
                    </a:lnTo>
                    <a:lnTo>
                      <a:pt x="1600" y="1811"/>
                    </a:lnTo>
                    <a:cubicBezTo>
                      <a:pt x="1616" y="1811"/>
                      <a:pt x="1616" y="1795"/>
                      <a:pt x="1616" y="1780"/>
                    </a:cubicBezTo>
                    <a:cubicBezTo>
                      <a:pt x="1875" y="1582"/>
                      <a:pt x="1982" y="1246"/>
                      <a:pt x="2074" y="940"/>
                    </a:cubicBezTo>
                    <a:cubicBezTo>
                      <a:pt x="2074" y="940"/>
                      <a:pt x="2067" y="933"/>
                      <a:pt x="2062" y="933"/>
                    </a:cubicBezTo>
                    <a:cubicBezTo>
                      <a:pt x="2060" y="933"/>
                      <a:pt x="2059" y="935"/>
                      <a:pt x="2059" y="940"/>
                    </a:cubicBezTo>
                    <a:cubicBezTo>
                      <a:pt x="1936" y="1215"/>
                      <a:pt x="1814" y="1520"/>
                      <a:pt x="1585" y="1734"/>
                    </a:cubicBezTo>
                    <a:lnTo>
                      <a:pt x="1554" y="1734"/>
                    </a:lnTo>
                    <a:cubicBezTo>
                      <a:pt x="1509" y="1566"/>
                      <a:pt x="1463" y="1383"/>
                      <a:pt x="1417" y="1215"/>
                    </a:cubicBezTo>
                    <a:cubicBezTo>
                      <a:pt x="1432" y="1200"/>
                      <a:pt x="1448" y="1169"/>
                      <a:pt x="1432" y="1154"/>
                    </a:cubicBezTo>
                    <a:cubicBezTo>
                      <a:pt x="1539" y="986"/>
                      <a:pt x="1616" y="787"/>
                      <a:pt x="1677" y="604"/>
                    </a:cubicBezTo>
                    <a:cubicBezTo>
                      <a:pt x="1692" y="589"/>
                      <a:pt x="1661" y="589"/>
                      <a:pt x="1661" y="589"/>
                    </a:cubicBezTo>
                    <a:cubicBezTo>
                      <a:pt x="1585" y="772"/>
                      <a:pt x="1493" y="925"/>
                      <a:pt x="1386" y="1078"/>
                    </a:cubicBezTo>
                    <a:cubicBezTo>
                      <a:pt x="1280" y="726"/>
                      <a:pt x="1157" y="360"/>
                      <a:pt x="1020" y="24"/>
                    </a:cubicBezTo>
                    <a:cubicBezTo>
                      <a:pt x="1014" y="7"/>
                      <a:pt x="1005"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683;p41">
                <a:extLst>
                  <a:ext uri="{FF2B5EF4-FFF2-40B4-BE49-F238E27FC236}">
                    <a16:creationId xmlns:a16="http://schemas.microsoft.com/office/drawing/2014/main" id="{CF7E82B2-8353-BA82-E8F8-1096FEA8641D}"/>
                  </a:ext>
                </a:extLst>
              </p:cNvPr>
              <p:cNvSpPr/>
              <p:nvPr/>
            </p:nvSpPr>
            <p:spPr>
              <a:xfrm flipH="1">
                <a:off x="837777" y="2882125"/>
                <a:ext cx="292052" cy="673108"/>
              </a:xfrm>
              <a:custGeom>
                <a:avLst/>
                <a:gdLst/>
                <a:ahLst/>
                <a:cxnLst/>
                <a:rect l="l" t="t" r="r" b="b"/>
                <a:pathLst>
                  <a:path w="6661" h="15352" extrusionOk="0">
                    <a:moveTo>
                      <a:pt x="5637" y="8661"/>
                    </a:moveTo>
                    <a:cubicBezTo>
                      <a:pt x="5728" y="10677"/>
                      <a:pt x="6660" y="13885"/>
                      <a:pt x="4277" y="15046"/>
                    </a:cubicBezTo>
                    <a:cubicBezTo>
                      <a:pt x="3621" y="15351"/>
                      <a:pt x="2857" y="15046"/>
                      <a:pt x="2322" y="14603"/>
                    </a:cubicBezTo>
                    <a:cubicBezTo>
                      <a:pt x="1620" y="14038"/>
                      <a:pt x="1131" y="12571"/>
                      <a:pt x="917" y="11716"/>
                    </a:cubicBezTo>
                    <a:cubicBezTo>
                      <a:pt x="749" y="11029"/>
                      <a:pt x="795" y="10219"/>
                      <a:pt x="688" y="9516"/>
                    </a:cubicBezTo>
                    <a:cubicBezTo>
                      <a:pt x="581" y="8753"/>
                      <a:pt x="474" y="8004"/>
                      <a:pt x="367" y="7241"/>
                    </a:cubicBezTo>
                    <a:cubicBezTo>
                      <a:pt x="1" y="4506"/>
                      <a:pt x="825" y="1925"/>
                      <a:pt x="2842" y="1"/>
                    </a:cubicBezTo>
                    <a:cubicBezTo>
                      <a:pt x="3254" y="825"/>
                      <a:pt x="3850" y="1467"/>
                      <a:pt x="4430" y="2215"/>
                    </a:cubicBezTo>
                    <a:cubicBezTo>
                      <a:pt x="4690" y="2551"/>
                      <a:pt x="4934" y="2918"/>
                      <a:pt x="5148" y="3285"/>
                    </a:cubicBezTo>
                    <a:cubicBezTo>
                      <a:pt x="5530" y="3957"/>
                      <a:pt x="5469" y="4720"/>
                      <a:pt x="5469" y="5453"/>
                    </a:cubicBezTo>
                    <a:cubicBezTo>
                      <a:pt x="5469" y="6507"/>
                      <a:pt x="5591" y="7592"/>
                      <a:pt x="5637" y="8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684;p41">
                <a:extLst>
                  <a:ext uri="{FF2B5EF4-FFF2-40B4-BE49-F238E27FC236}">
                    <a16:creationId xmlns:a16="http://schemas.microsoft.com/office/drawing/2014/main" id="{2210E91E-C802-7821-1C9E-BCE5B8D4EEFB}"/>
                  </a:ext>
                </a:extLst>
              </p:cNvPr>
              <p:cNvSpPr/>
              <p:nvPr/>
            </p:nvSpPr>
            <p:spPr>
              <a:xfrm flipH="1">
                <a:off x="888199" y="2927812"/>
                <a:ext cx="208790" cy="711692"/>
              </a:xfrm>
              <a:custGeom>
                <a:avLst/>
                <a:gdLst/>
                <a:ahLst/>
                <a:cxnLst/>
                <a:rect l="l" t="t" r="r" b="b"/>
                <a:pathLst>
                  <a:path w="4762" h="16232" extrusionOk="0">
                    <a:moveTo>
                      <a:pt x="1996" y="0"/>
                    </a:moveTo>
                    <a:cubicBezTo>
                      <a:pt x="1976" y="0"/>
                      <a:pt x="1955" y="16"/>
                      <a:pt x="1955" y="43"/>
                    </a:cubicBezTo>
                    <a:cubicBezTo>
                      <a:pt x="2032" y="486"/>
                      <a:pt x="2077" y="929"/>
                      <a:pt x="2108" y="1372"/>
                    </a:cubicBezTo>
                    <a:cubicBezTo>
                      <a:pt x="1833" y="1158"/>
                      <a:pt x="1543" y="929"/>
                      <a:pt x="1329" y="654"/>
                    </a:cubicBezTo>
                    <a:cubicBezTo>
                      <a:pt x="1324" y="650"/>
                      <a:pt x="1320" y="648"/>
                      <a:pt x="1316" y="648"/>
                    </a:cubicBezTo>
                    <a:cubicBezTo>
                      <a:pt x="1306" y="648"/>
                      <a:pt x="1298" y="658"/>
                      <a:pt x="1298" y="669"/>
                    </a:cubicBezTo>
                    <a:cubicBezTo>
                      <a:pt x="1421" y="853"/>
                      <a:pt x="1558" y="990"/>
                      <a:pt x="1711" y="1127"/>
                    </a:cubicBezTo>
                    <a:cubicBezTo>
                      <a:pt x="1848" y="1265"/>
                      <a:pt x="1970" y="1418"/>
                      <a:pt x="2123" y="1525"/>
                    </a:cubicBezTo>
                    <a:cubicBezTo>
                      <a:pt x="2138" y="1769"/>
                      <a:pt x="2154" y="2013"/>
                      <a:pt x="2169" y="2243"/>
                    </a:cubicBezTo>
                    <a:cubicBezTo>
                      <a:pt x="2066" y="2254"/>
                      <a:pt x="1970" y="2263"/>
                      <a:pt x="1876" y="2263"/>
                    </a:cubicBezTo>
                    <a:cubicBezTo>
                      <a:pt x="1719" y="2263"/>
                      <a:pt x="1568" y="2237"/>
                      <a:pt x="1405" y="2151"/>
                    </a:cubicBezTo>
                    <a:cubicBezTo>
                      <a:pt x="1100" y="1998"/>
                      <a:pt x="871" y="1723"/>
                      <a:pt x="764" y="1402"/>
                    </a:cubicBezTo>
                    <a:cubicBezTo>
                      <a:pt x="757" y="1383"/>
                      <a:pt x="743" y="1375"/>
                      <a:pt x="729" y="1375"/>
                    </a:cubicBezTo>
                    <a:cubicBezTo>
                      <a:pt x="711" y="1375"/>
                      <a:pt x="694" y="1391"/>
                      <a:pt x="703" y="1418"/>
                    </a:cubicBezTo>
                    <a:cubicBezTo>
                      <a:pt x="810" y="1723"/>
                      <a:pt x="1008" y="1983"/>
                      <a:pt x="1283" y="2166"/>
                    </a:cubicBezTo>
                    <a:cubicBezTo>
                      <a:pt x="1509" y="2317"/>
                      <a:pt x="1745" y="2354"/>
                      <a:pt x="2000" y="2354"/>
                    </a:cubicBezTo>
                    <a:cubicBezTo>
                      <a:pt x="2056" y="2354"/>
                      <a:pt x="2112" y="2352"/>
                      <a:pt x="2169" y="2349"/>
                    </a:cubicBezTo>
                    <a:cubicBezTo>
                      <a:pt x="2184" y="2624"/>
                      <a:pt x="2184" y="2899"/>
                      <a:pt x="2200" y="3174"/>
                    </a:cubicBezTo>
                    <a:cubicBezTo>
                      <a:pt x="1940" y="3098"/>
                      <a:pt x="1680" y="2976"/>
                      <a:pt x="1436" y="2869"/>
                    </a:cubicBezTo>
                    <a:cubicBezTo>
                      <a:pt x="1023" y="2685"/>
                      <a:pt x="749" y="2411"/>
                      <a:pt x="397" y="2181"/>
                    </a:cubicBezTo>
                    <a:cubicBezTo>
                      <a:pt x="392" y="2180"/>
                      <a:pt x="387" y="2179"/>
                      <a:pt x="383" y="2179"/>
                    </a:cubicBezTo>
                    <a:cubicBezTo>
                      <a:pt x="345" y="2179"/>
                      <a:pt x="324" y="2229"/>
                      <a:pt x="351" y="2243"/>
                    </a:cubicBezTo>
                    <a:cubicBezTo>
                      <a:pt x="703" y="2456"/>
                      <a:pt x="962" y="2731"/>
                      <a:pt x="1329" y="2899"/>
                    </a:cubicBezTo>
                    <a:cubicBezTo>
                      <a:pt x="1604" y="3037"/>
                      <a:pt x="1894" y="3205"/>
                      <a:pt x="2200" y="3281"/>
                    </a:cubicBezTo>
                    <a:cubicBezTo>
                      <a:pt x="2200" y="3296"/>
                      <a:pt x="2200" y="3312"/>
                      <a:pt x="2200" y="3327"/>
                    </a:cubicBezTo>
                    <a:cubicBezTo>
                      <a:pt x="2184" y="3358"/>
                      <a:pt x="2184" y="3373"/>
                      <a:pt x="2200" y="3388"/>
                    </a:cubicBezTo>
                    <a:cubicBezTo>
                      <a:pt x="2215" y="3663"/>
                      <a:pt x="2215" y="3923"/>
                      <a:pt x="2230" y="4182"/>
                    </a:cubicBezTo>
                    <a:cubicBezTo>
                      <a:pt x="2230" y="4198"/>
                      <a:pt x="2230" y="4213"/>
                      <a:pt x="2230" y="4243"/>
                    </a:cubicBezTo>
                    <a:cubicBezTo>
                      <a:pt x="1573" y="4121"/>
                      <a:pt x="580" y="3877"/>
                      <a:pt x="336" y="3205"/>
                    </a:cubicBezTo>
                    <a:cubicBezTo>
                      <a:pt x="326" y="3184"/>
                      <a:pt x="309" y="3176"/>
                      <a:pt x="292" y="3176"/>
                    </a:cubicBezTo>
                    <a:cubicBezTo>
                      <a:pt x="258" y="3176"/>
                      <a:pt x="224" y="3210"/>
                      <a:pt x="244" y="3251"/>
                    </a:cubicBezTo>
                    <a:cubicBezTo>
                      <a:pt x="611" y="3984"/>
                      <a:pt x="1543" y="4106"/>
                      <a:pt x="2245" y="4381"/>
                    </a:cubicBezTo>
                    <a:cubicBezTo>
                      <a:pt x="2261" y="4671"/>
                      <a:pt x="2276" y="4977"/>
                      <a:pt x="2291" y="5282"/>
                    </a:cubicBezTo>
                    <a:cubicBezTo>
                      <a:pt x="1879" y="5236"/>
                      <a:pt x="1482" y="5175"/>
                      <a:pt x="1100" y="4992"/>
                    </a:cubicBezTo>
                    <a:cubicBezTo>
                      <a:pt x="749" y="4839"/>
                      <a:pt x="275" y="4671"/>
                      <a:pt x="46" y="4350"/>
                    </a:cubicBezTo>
                    <a:cubicBezTo>
                      <a:pt x="46" y="4345"/>
                      <a:pt x="44" y="4344"/>
                      <a:pt x="42" y="4344"/>
                    </a:cubicBezTo>
                    <a:cubicBezTo>
                      <a:pt x="37" y="4344"/>
                      <a:pt x="31" y="4350"/>
                      <a:pt x="31" y="4350"/>
                    </a:cubicBezTo>
                    <a:cubicBezTo>
                      <a:pt x="244" y="4686"/>
                      <a:pt x="672" y="4824"/>
                      <a:pt x="1008" y="5007"/>
                    </a:cubicBezTo>
                    <a:cubicBezTo>
                      <a:pt x="1421" y="5221"/>
                      <a:pt x="1833" y="5404"/>
                      <a:pt x="2306" y="5404"/>
                    </a:cubicBezTo>
                    <a:cubicBezTo>
                      <a:pt x="2306" y="5420"/>
                      <a:pt x="2306" y="5435"/>
                      <a:pt x="2306" y="5450"/>
                    </a:cubicBezTo>
                    <a:cubicBezTo>
                      <a:pt x="2322" y="5633"/>
                      <a:pt x="2352" y="5832"/>
                      <a:pt x="2368" y="6015"/>
                    </a:cubicBezTo>
                    <a:cubicBezTo>
                      <a:pt x="2253" y="6034"/>
                      <a:pt x="2129" y="6043"/>
                      <a:pt x="2000" y="6043"/>
                    </a:cubicBezTo>
                    <a:cubicBezTo>
                      <a:pt x="1297" y="6043"/>
                      <a:pt x="426" y="5778"/>
                      <a:pt x="0" y="5404"/>
                    </a:cubicBezTo>
                    <a:lnTo>
                      <a:pt x="0" y="5404"/>
                    </a:lnTo>
                    <a:cubicBezTo>
                      <a:pt x="351" y="5756"/>
                      <a:pt x="779" y="5908"/>
                      <a:pt x="1268" y="6000"/>
                    </a:cubicBezTo>
                    <a:cubicBezTo>
                      <a:pt x="1546" y="6061"/>
                      <a:pt x="1844" y="6140"/>
                      <a:pt x="2138" y="6140"/>
                    </a:cubicBezTo>
                    <a:cubicBezTo>
                      <a:pt x="2215" y="6140"/>
                      <a:pt x="2292" y="6135"/>
                      <a:pt x="2368" y="6122"/>
                    </a:cubicBezTo>
                    <a:cubicBezTo>
                      <a:pt x="2413" y="6458"/>
                      <a:pt x="2444" y="6809"/>
                      <a:pt x="2474" y="7161"/>
                    </a:cubicBezTo>
                    <a:cubicBezTo>
                      <a:pt x="2138" y="7130"/>
                      <a:pt x="1802" y="7161"/>
                      <a:pt x="1466" y="7115"/>
                    </a:cubicBezTo>
                    <a:cubicBezTo>
                      <a:pt x="962" y="7039"/>
                      <a:pt x="535" y="6809"/>
                      <a:pt x="153" y="6473"/>
                    </a:cubicBezTo>
                    <a:cubicBezTo>
                      <a:pt x="148" y="6465"/>
                      <a:pt x="143" y="6461"/>
                      <a:pt x="137" y="6461"/>
                    </a:cubicBezTo>
                    <a:cubicBezTo>
                      <a:pt x="124" y="6461"/>
                      <a:pt x="111" y="6482"/>
                      <a:pt x="122" y="6504"/>
                    </a:cubicBezTo>
                    <a:cubicBezTo>
                      <a:pt x="810" y="7161"/>
                      <a:pt x="1589" y="7207"/>
                      <a:pt x="2490" y="7298"/>
                    </a:cubicBezTo>
                    <a:cubicBezTo>
                      <a:pt x="2520" y="7588"/>
                      <a:pt x="2551" y="7863"/>
                      <a:pt x="2566" y="8154"/>
                    </a:cubicBezTo>
                    <a:cubicBezTo>
                      <a:pt x="2500" y="8158"/>
                      <a:pt x="2431" y="8160"/>
                      <a:pt x="2360" y="8160"/>
                    </a:cubicBezTo>
                    <a:cubicBezTo>
                      <a:pt x="1671" y="8160"/>
                      <a:pt x="825" y="7954"/>
                      <a:pt x="382" y="7497"/>
                    </a:cubicBezTo>
                    <a:cubicBezTo>
                      <a:pt x="373" y="7491"/>
                      <a:pt x="364" y="7488"/>
                      <a:pt x="355" y="7488"/>
                    </a:cubicBezTo>
                    <a:cubicBezTo>
                      <a:pt x="317" y="7488"/>
                      <a:pt x="284" y="7533"/>
                      <a:pt x="321" y="7558"/>
                    </a:cubicBezTo>
                    <a:cubicBezTo>
                      <a:pt x="626" y="7879"/>
                      <a:pt x="1069" y="8031"/>
                      <a:pt x="1497" y="8123"/>
                    </a:cubicBezTo>
                    <a:cubicBezTo>
                      <a:pt x="1749" y="8173"/>
                      <a:pt x="2095" y="8276"/>
                      <a:pt x="2396" y="8276"/>
                    </a:cubicBezTo>
                    <a:cubicBezTo>
                      <a:pt x="2460" y="8276"/>
                      <a:pt x="2523" y="8271"/>
                      <a:pt x="2581" y="8261"/>
                    </a:cubicBezTo>
                    <a:cubicBezTo>
                      <a:pt x="2581" y="8276"/>
                      <a:pt x="2581" y="8291"/>
                      <a:pt x="2581" y="8291"/>
                    </a:cubicBezTo>
                    <a:cubicBezTo>
                      <a:pt x="2612" y="8703"/>
                      <a:pt x="2643" y="9131"/>
                      <a:pt x="2658" y="9544"/>
                    </a:cubicBezTo>
                    <a:cubicBezTo>
                      <a:pt x="1848" y="9544"/>
                      <a:pt x="1207" y="9101"/>
                      <a:pt x="519" y="8719"/>
                    </a:cubicBezTo>
                    <a:cubicBezTo>
                      <a:pt x="512" y="8714"/>
                      <a:pt x="505" y="8712"/>
                      <a:pt x="498" y="8712"/>
                    </a:cubicBezTo>
                    <a:cubicBezTo>
                      <a:pt x="461" y="8712"/>
                      <a:pt x="435" y="8770"/>
                      <a:pt x="474" y="8795"/>
                    </a:cubicBezTo>
                    <a:cubicBezTo>
                      <a:pt x="1176" y="9208"/>
                      <a:pt x="1818" y="9650"/>
                      <a:pt x="2658" y="9666"/>
                    </a:cubicBezTo>
                    <a:cubicBezTo>
                      <a:pt x="2673" y="10002"/>
                      <a:pt x="2673" y="10338"/>
                      <a:pt x="2673" y="10674"/>
                    </a:cubicBezTo>
                    <a:cubicBezTo>
                      <a:pt x="1986" y="10659"/>
                      <a:pt x="1222" y="10368"/>
                      <a:pt x="672" y="9941"/>
                    </a:cubicBezTo>
                    <a:cubicBezTo>
                      <a:pt x="663" y="9935"/>
                      <a:pt x="655" y="9932"/>
                      <a:pt x="648" y="9932"/>
                    </a:cubicBezTo>
                    <a:cubicBezTo>
                      <a:pt x="617" y="9932"/>
                      <a:pt x="602" y="9977"/>
                      <a:pt x="626" y="10002"/>
                    </a:cubicBezTo>
                    <a:cubicBezTo>
                      <a:pt x="1207" y="10475"/>
                      <a:pt x="1955" y="10750"/>
                      <a:pt x="2673" y="10811"/>
                    </a:cubicBezTo>
                    <a:cubicBezTo>
                      <a:pt x="2673" y="11178"/>
                      <a:pt x="2673" y="11544"/>
                      <a:pt x="2673" y="11896"/>
                    </a:cubicBezTo>
                    <a:cubicBezTo>
                      <a:pt x="2599" y="11904"/>
                      <a:pt x="2526" y="11908"/>
                      <a:pt x="2453" y="11908"/>
                    </a:cubicBezTo>
                    <a:cubicBezTo>
                      <a:pt x="1855" y="11908"/>
                      <a:pt x="1315" y="11636"/>
                      <a:pt x="825" y="11254"/>
                    </a:cubicBezTo>
                    <a:cubicBezTo>
                      <a:pt x="810" y="11254"/>
                      <a:pt x="794" y="11270"/>
                      <a:pt x="810" y="11285"/>
                    </a:cubicBezTo>
                    <a:cubicBezTo>
                      <a:pt x="1248" y="11655"/>
                      <a:pt x="1859" y="12049"/>
                      <a:pt x="2465" y="12049"/>
                    </a:cubicBezTo>
                    <a:cubicBezTo>
                      <a:pt x="2535" y="12049"/>
                      <a:pt x="2604" y="12044"/>
                      <a:pt x="2673" y="12033"/>
                    </a:cubicBezTo>
                    <a:cubicBezTo>
                      <a:pt x="2673" y="12155"/>
                      <a:pt x="2673" y="12262"/>
                      <a:pt x="2673" y="12385"/>
                    </a:cubicBezTo>
                    <a:cubicBezTo>
                      <a:pt x="2673" y="12446"/>
                      <a:pt x="2673" y="12522"/>
                      <a:pt x="2673" y="12598"/>
                    </a:cubicBezTo>
                    <a:cubicBezTo>
                      <a:pt x="2138" y="12568"/>
                      <a:pt x="1619" y="12507"/>
                      <a:pt x="1130" y="12278"/>
                    </a:cubicBezTo>
                    <a:cubicBezTo>
                      <a:pt x="1115" y="12278"/>
                      <a:pt x="1100" y="12293"/>
                      <a:pt x="1115" y="12293"/>
                    </a:cubicBezTo>
                    <a:cubicBezTo>
                      <a:pt x="1604" y="12553"/>
                      <a:pt x="2123" y="12675"/>
                      <a:pt x="2673" y="12705"/>
                    </a:cubicBezTo>
                    <a:cubicBezTo>
                      <a:pt x="2673" y="12919"/>
                      <a:pt x="2658" y="13148"/>
                      <a:pt x="2658" y="13377"/>
                    </a:cubicBezTo>
                    <a:cubicBezTo>
                      <a:pt x="2520" y="13347"/>
                      <a:pt x="2383" y="13316"/>
                      <a:pt x="2230" y="13316"/>
                    </a:cubicBezTo>
                    <a:cubicBezTo>
                      <a:pt x="1970" y="13301"/>
                      <a:pt x="1772" y="13179"/>
                      <a:pt x="1512" y="13102"/>
                    </a:cubicBezTo>
                    <a:cubicBezTo>
                      <a:pt x="1497" y="13102"/>
                      <a:pt x="1482" y="13133"/>
                      <a:pt x="1497" y="13133"/>
                    </a:cubicBezTo>
                    <a:cubicBezTo>
                      <a:pt x="1726" y="13209"/>
                      <a:pt x="1894" y="13347"/>
                      <a:pt x="2138" y="13362"/>
                    </a:cubicBezTo>
                    <a:cubicBezTo>
                      <a:pt x="2306" y="13393"/>
                      <a:pt x="2474" y="13423"/>
                      <a:pt x="2658" y="13454"/>
                    </a:cubicBezTo>
                    <a:cubicBezTo>
                      <a:pt x="2643" y="14370"/>
                      <a:pt x="2673" y="15317"/>
                      <a:pt x="2979" y="16111"/>
                    </a:cubicBezTo>
                    <a:cubicBezTo>
                      <a:pt x="3012" y="16193"/>
                      <a:pt x="3094" y="16232"/>
                      <a:pt x="3175" y="16232"/>
                    </a:cubicBezTo>
                    <a:cubicBezTo>
                      <a:pt x="3276" y="16232"/>
                      <a:pt x="3376" y="16170"/>
                      <a:pt x="3376" y="16050"/>
                    </a:cubicBezTo>
                    <a:cubicBezTo>
                      <a:pt x="3360" y="15424"/>
                      <a:pt x="3192" y="14798"/>
                      <a:pt x="3116" y="14172"/>
                    </a:cubicBezTo>
                    <a:cubicBezTo>
                      <a:pt x="3085" y="14004"/>
                      <a:pt x="3070" y="13851"/>
                      <a:pt x="3055" y="13683"/>
                    </a:cubicBezTo>
                    <a:cubicBezTo>
                      <a:pt x="3345" y="13606"/>
                      <a:pt x="3620" y="13347"/>
                      <a:pt x="3849" y="13164"/>
                    </a:cubicBezTo>
                    <a:cubicBezTo>
                      <a:pt x="4231" y="12812"/>
                      <a:pt x="4491" y="12400"/>
                      <a:pt x="4750" y="11972"/>
                    </a:cubicBezTo>
                    <a:cubicBezTo>
                      <a:pt x="4762" y="11950"/>
                      <a:pt x="4748" y="11936"/>
                      <a:pt x="4734" y="11936"/>
                    </a:cubicBezTo>
                    <a:cubicBezTo>
                      <a:pt x="4729" y="11936"/>
                      <a:pt x="4724" y="11938"/>
                      <a:pt x="4720" y="11942"/>
                    </a:cubicBezTo>
                    <a:cubicBezTo>
                      <a:pt x="4445" y="12323"/>
                      <a:pt x="4155" y="12690"/>
                      <a:pt x="3788" y="12980"/>
                    </a:cubicBezTo>
                    <a:cubicBezTo>
                      <a:pt x="3590" y="13148"/>
                      <a:pt x="3299" y="13408"/>
                      <a:pt x="3024" y="13515"/>
                    </a:cubicBezTo>
                    <a:cubicBezTo>
                      <a:pt x="3009" y="13316"/>
                      <a:pt x="2994" y="13118"/>
                      <a:pt x="2979" y="12919"/>
                    </a:cubicBezTo>
                    <a:cubicBezTo>
                      <a:pt x="3284" y="12797"/>
                      <a:pt x="3513" y="12522"/>
                      <a:pt x="3742" y="12293"/>
                    </a:cubicBezTo>
                    <a:cubicBezTo>
                      <a:pt x="4124" y="11911"/>
                      <a:pt x="4430" y="11468"/>
                      <a:pt x="4735" y="11025"/>
                    </a:cubicBezTo>
                    <a:lnTo>
                      <a:pt x="4735" y="11025"/>
                    </a:lnTo>
                    <a:cubicBezTo>
                      <a:pt x="4231" y="11621"/>
                      <a:pt x="3712" y="12430"/>
                      <a:pt x="2963" y="12766"/>
                    </a:cubicBezTo>
                    <a:cubicBezTo>
                      <a:pt x="2948" y="12522"/>
                      <a:pt x="2933" y="12278"/>
                      <a:pt x="2917" y="12033"/>
                    </a:cubicBezTo>
                    <a:cubicBezTo>
                      <a:pt x="2917" y="12018"/>
                      <a:pt x="2917" y="12003"/>
                      <a:pt x="2917" y="11987"/>
                    </a:cubicBezTo>
                    <a:cubicBezTo>
                      <a:pt x="3758" y="11529"/>
                      <a:pt x="4185" y="10674"/>
                      <a:pt x="4735" y="9925"/>
                    </a:cubicBezTo>
                    <a:cubicBezTo>
                      <a:pt x="4746" y="9915"/>
                      <a:pt x="4741" y="9904"/>
                      <a:pt x="4732" y="9904"/>
                    </a:cubicBezTo>
                    <a:cubicBezTo>
                      <a:pt x="4729" y="9904"/>
                      <a:pt x="4724" y="9906"/>
                      <a:pt x="4720" y="9910"/>
                    </a:cubicBezTo>
                    <a:cubicBezTo>
                      <a:pt x="4170" y="10613"/>
                      <a:pt x="3681" y="11376"/>
                      <a:pt x="2902" y="11835"/>
                    </a:cubicBezTo>
                    <a:cubicBezTo>
                      <a:pt x="2902" y="11483"/>
                      <a:pt x="2887" y="11132"/>
                      <a:pt x="2872" y="10781"/>
                    </a:cubicBezTo>
                    <a:cubicBezTo>
                      <a:pt x="3620" y="10261"/>
                      <a:pt x="4155" y="9620"/>
                      <a:pt x="4552" y="8810"/>
                    </a:cubicBezTo>
                    <a:cubicBezTo>
                      <a:pt x="4552" y="8795"/>
                      <a:pt x="4537" y="8795"/>
                      <a:pt x="4537" y="8795"/>
                    </a:cubicBezTo>
                    <a:cubicBezTo>
                      <a:pt x="4094" y="9559"/>
                      <a:pt x="3528" y="10078"/>
                      <a:pt x="2872" y="10628"/>
                    </a:cubicBezTo>
                    <a:cubicBezTo>
                      <a:pt x="2856" y="10277"/>
                      <a:pt x="2856" y="9910"/>
                      <a:pt x="2841" y="9559"/>
                    </a:cubicBezTo>
                    <a:cubicBezTo>
                      <a:pt x="3147" y="9299"/>
                      <a:pt x="3498" y="9101"/>
                      <a:pt x="3758" y="8795"/>
                    </a:cubicBezTo>
                    <a:cubicBezTo>
                      <a:pt x="4032" y="8490"/>
                      <a:pt x="4246" y="8138"/>
                      <a:pt x="4368" y="7756"/>
                    </a:cubicBezTo>
                    <a:cubicBezTo>
                      <a:pt x="4379" y="7746"/>
                      <a:pt x="4367" y="7735"/>
                      <a:pt x="4354" y="7735"/>
                    </a:cubicBezTo>
                    <a:cubicBezTo>
                      <a:pt x="4348" y="7735"/>
                      <a:pt x="4342" y="7737"/>
                      <a:pt x="4338" y="7741"/>
                    </a:cubicBezTo>
                    <a:cubicBezTo>
                      <a:pt x="4048" y="8520"/>
                      <a:pt x="3406" y="8902"/>
                      <a:pt x="2826" y="9406"/>
                    </a:cubicBezTo>
                    <a:cubicBezTo>
                      <a:pt x="2826" y="9085"/>
                      <a:pt x="2795" y="8749"/>
                      <a:pt x="2780" y="8429"/>
                    </a:cubicBezTo>
                    <a:cubicBezTo>
                      <a:pt x="3406" y="7833"/>
                      <a:pt x="4124" y="7252"/>
                      <a:pt x="4353" y="6367"/>
                    </a:cubicBezTo>
                    <a:cubicBezTo>
                      <a:pt x="4353" y="6351"/>
                      <a:pt x="4338" y="6351"/>
                      <a:pt x="4338" y="6351"/>
                    </a:cubicBezTo>
                    <a:cubicBezTo>
                      <a:pt x="4063" y="7191"/>
                      <a:pt x="3376" y="7695"/>
                      <a:pt x="2765" y="8261"/>
                    </a:cubicBezTo>
                    <a:cubicBezTo>
                      <a:pt x="2749" y="8199"/>
                      <a:pt x="2749" y="8154"/>
                      <a:pt x="2749" y="8093"/>
                    </a:cubicBezTo>
                    <a:cubicBezTo>
                      <a:pt x="2719" y="7787"/>
                      <a:pt x="2688" y="7482"/>
                      <a:pt x="2658" y="7176"/>
                    </a:cubicBezTo>
                    <a:cubicBezTo>
                      <a:pt x="3040" y="6901"/>
                      <a:pt x="3391" y="6565"/>
                      <a:pt x="3712" y="6214"/>
                    </a:cubicBezTo>
                    <a:cubicBezTo>
                      <a:pt x="3926" y="5969"/>
                      <a:pt x="4185" y="5725"/>
                      <a:pt x="4292" y="5389"/>
                    </a:cubicBezTo>
                    <a:cubicBezTo>
                      <a:pt x="4292" y="5380"/>
                      <a:pt x="4282" y="5371"/>
                      <a:pt x="4273" y="5371"/>
                    </a:cubicBezTo>
                    <a:cubicBezTo>
                      <a:pt x="4267" y="5371"/>
                      <a:pt x="4262" y="5376"/>
                      <a:pt x="4262" y="5389"/>
                    </a:cubicBezTo>
                    <a:cubicBezTo>
                      <a:pt x="4002" y="6046"/>
                      <a:pt x="3223" y="6596"/>
                      <a:pt x="2643" y="7054"/>
                    </a:cubicBezTo>
                    <a:cubicBezTo>
                      <a:pt x="2612" y="6748"/>
                      <a:pt x="2581" y="6443"/>
                      <a:pt x="2551" y="6137"/>
                    </a:cubicBezTo>
                    <a:cubicBezTo>
                      <a:pt x="3147" y="5526"/>
                      <a:pt x="3926" y="5068"/>
                      <a:pt x="4170" y="4182"/>
                    </a:cubicBezTo>
                    <a:cubicBezTo>
                      <a:pt x="4179" y="4163"/>
                      <a:pt x="4165" y="4150"/>
                      <a:pt x="4153" y="4150"/>
                    </a:cubicBezTo>
                    <a:cubicBezTo>
                      <a:pt x="4146" y="4150"/>
                      <a:pt x="4139" y="4155"/>
                      <a:pt x="4139" y="4167"/>
                    </a:cubicBezTo>
                    <a:cubicBezTo>
                      <a:pt x="3864" y="4992"/>
                      <a:pt x="3116" y="5420"/>
                      <a:pt x="2536" y="5985"/>
                    </a:cubicBezTo>
                    <a:cubicBezTo>
                      <a:pt x="2520" y="5801"/>
                      <a:pt x="2490" y="5618"/>
                      <a:pt x="2474" y="5420"/>
                    </a:cubicBezTo>
                    <a:cubicBezTo>
                      <a:pt x="3177" y="4946"/>
                      <a:pt x="3910" y="4075"/>
                      <a:pt x="4139" y="3281"/>
                    </a:cubicBezTo>
                    <a:cubicBezTo>
                      <a:pt x="4149" y="3251"/>
                      <a:pt x="4127" y="3228"/>
                      <a:pt x="4106" y="3228"/>
                    </a:cubicBezTo>
                    <a:cubicBezTo>
                      <a:pt x="4095" y="3228"/>
                      <a:pt x="4084" y="3235"/>
                      <a:pt x="4078" y="3251"/>
                    </a:cubicBezTo>
                    <a:cubicBezTo>
                      <a:pt x="3819" y="3968"/>
                      <a:pt x="3147" y="4839"/>
                      <a:pt x="2459" y="5267"/>
                    </a:cubicBezTo>
                    <a:cubicBezTo>
                      <a:pt x="2429" y="4961"/>
                      <a:pt x="2413" y="4656"/>
                      <a:pt x="2383" y="4350"/>
                    </a:cubicBezTo>
                    <a:cubicBezTo>
                      <a:pt x="2383" y="4350"/>
                      <a:pt x="2383" y="4335"/>
                      <a:pt x="2383" y="4320"/>
                    </a:cubicBezTo>
                    <a:cubicBezTo>
                      <a:pt x="2704" y="4137"/>
                      <a:pt x="2994" y="3800"/>
                      <a:pt x="3238" y="3541"/>
                    </a:cubicBezTo>
                    <a:cubicBezTo>
                      <a:pt x="3544" y="3235"/>
                      <a:pt x="3819" y="2884"/>
                      <a:pt x="3956" y="2472"/>
                    </a:cubicBezTo>
                    <a:cubicBezTo>
                      <a:pt x="3966" y="2442"/>
                      <a:pt x="3937" y="2418"/>
                      <a:pt x="3911" y="2418"/>
                    </a:cubicBezTo>
                    <a:cubicBezTo>
                      <a:pt x="3898" y="2418"/>
                      <a:pt x="3885" y="2425"/>
                      <a:pt x="3880" y="2441"/>
                    </a:cubicBezTo>
                    <a:cubicBezTo>
                      <a:pt x="3696" y="3144"/>
                      <a:pt x="2994" y="3755"/>
                      <a:pt x="2368" y="4167"/>
                    </a:cubicBezTo>
                    <a:cubicBezTo>
                      <a:pt x="2368" y="4045"/>
                      <a:pt x="2352" y="3938"/>
                      <a:pt x="2352" y="3831"/>
                    </a:cubicBezTo>
                    <a:cubicBezTo>
                      <a:pt x="2337" y="3663"/>
                      <a:pt x="2337" y="3495"/>
                      <a:pt x="2322" y="3312"/>
                    </a:cubicBezTo>
                    <a:cubicBezTo>
                      <a:pt x="2551" y="3052"/>
                      <a:pt x="2887" y="2884"/>
                      <a:pt x="3101" y="2609"/>
                    </a:cubicBezTo>
                    <a:cubicBezTo>
                      <a:pt x="3299" y="2380"/>
                      <a:pt x="3467" y="2105"/>
                      <a:pt x="3620" y="1845"/>
                    </a:cubicBezTo>
                    <a:cubicBezTo>
                      <a:pt x="3631" y="1823"/>
                      <a:pt x="3610" y="1809"/>
                      <a:pt x="3591" y="1809"/>
                    </a:cubicBezTo>
                    <a:cubicBezTo>
                      <a:pt x="3585" y="1809"/>
                      <a:pt x="3578" y="1811"/>
                      <a:pt x="3574" y="1815"/>
                    </a:cubicBezTo>
                    <a:cubicBezTo>
                      <a:pt x="3360" y="2151"/>
                      <a:pt x="3131" y="2472"/>
                      <a:pt x="2841" y="2747"/>
                    </a:cubicBezTo>
                    <a:cubicBezTo>
                      <a:pt x="2673" y="2899"/>
                      <a:pt x="2474" y="3006"/>
                      <a:pt x="2322" y="3159"/>
                    </a:cubicBezTo>
                    <a:cubicBezTo>
                      <a:pt x="2306" y="2884"/>
                      <a:pt x="2291" y="2609"/>
                      <a:pt x="2276" y="2334"/>
                    </a:cubicBezTo>
                    <a:lnTo>
                      <a:pt x="2306" y="2334"/>
                    </a:lnTo>
                    <a:cubicBezTo>
                      <a:pt x="2322" y="2334"/>
                      <a:pt x="2337" y="2319"/>
                      <a:pt x="2337" y="2304"/>
                    </a:cubicBezTo>
                    <a:cubicBezTo>
                      <a:pt x="2688" y="2120"/>
                      <a:pt x="2902" y="1723"/>
                      <a:pt x="3085" y="1387"/>
                    </a:cubicBezTo>
                    <a:cubicBezTo>
                      <a:pt x="3085" y="1372"/>
                      <a:pt x="3070" y="1372"/>
                      <a:pt x="3070" y="1372"/>
                    </a:cubicBezTo>
                    <a:cubicBezTo>
                      <a:pt x="2872" y="1693"/>
                      <a:pt x="2643" y="2029"/>
                      <a:pt x="2306" y="2227"/>
                    </a:cubicBezTo>
                    <a:lnTo>
                      <a:pt x="2276" y="2227"/>
                    </a:lnTo>
                    <a:cubicBezTo>
                      <a:pt x="2261" y="2013"/>
                      <a:pt x="2245" y="1784"/>
                      <a:pt x="2230" y="1555"/>
                    </a:cubicBezTo>
                    <a:cubicBezTo>
                      <a:pt x="2261" y="1555"/>
                      <a:pt x="2276" y="1525"/>
                      <a:pt x="2261" y="1494"/>
                    </a:cubicBezTo>
                    <a:cubicBezTo>
                      <a:pt x="2429" y="1311"/>
                      <a:pt x="2566" y="1097"/>
                      <a:pt x="2688" y="883"/>
                    </a:cubicBezTo>
                    <a:cubicBezTo>
                      <a:pt x="2699" y="872"/>
                      <a:pt x="2687" y="862"/>
                      <a:pt x="2679" y="862"/>
                    </a:cubicBezTo>
                    <a:cubicBezTo>
                      <a:pt x="2676" y="862"/>
                      <a:pt x="2673" y="863"/>
                      <a:pt x="2673" y="868"/>
                    </a:cubicBezTo>
                    <a:cubicBezTo>
                      <a:pt x="2536" y="1066"/>
                      <a:pt x="2383" y="1234"/>
                      <a:pt x="2215" y="1402"/>
                    </a:cubicBezTo>
                    <a:cubicBezTo>
                      <a:pt x="2169" y="944"/>
                      <a:pt x="2123" y="486"/>
                      <a:pt x="2032" y="28"/>
                    </a:cubicBezTo>
                    <a:cubicBezTo>
                      <a:pt x="2025" y="9"/>
                      <a:pt x="2011" y="0"/>
                      <a:pt x="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685;p41">
                <a:extLst>
                  <a:ext uri="{FF2B5EF4-FFF2-40B4-BE49-F238E27FC236}">
                    <a16:creationId xmlns:a16="http://schemas.microsoft.com/office/drawing/2014/main" id="{13270C76-3EDF-3D1F-B161-A3D8B8AA2EF2}"/>
                  </a:ext>
                </a:extLst>
              </p:cNvPr>
              <p:cNvSpPr/>
              <p:nvPr/>
            </p:nvSpPr>
            <p:spPr>
              <a:xfrm flipH="1">
                <a:off x="824405" y="3581979"/>
                <a:ext cx="288018" cy="366369"/>
              </a:xfrm>
              <a:custGeom>
                <a:avLst/>
                <a:gdLst/>
                <a:ahLst/>
                <a:cxnLst/>
                <a:rect l="l" t="t" r="r" b="b"/>
                <a:pathLst>
                  <a:path w="6569" h="8356" extrusionOk="0">
                    <a:moveTo>
                      <a:pt x="1" y="0"/>
                    </a:moveTo>
                    <a:lnTo>
                      <a:pt x="92" y="1634"/>
                    </a:lnTo>
                    <a:lnTo>
                      <a:pt x="230" y="4170"/>
                    </a:lnTo>
                    <a:lnTo>
                      <a:pt x="459" y="8355"/>
                    </a:lnTo>
                    <a:lnTo>
                      <a:pt x="6110" y="8355"/>
                    </a:lnTo>
                    <a:lnTo>
                      <a:pt x="6340" y="4170"/>
                    </a:lnTo>
                    <a:lnTo>
                      <a:pt x="6477" y="1634"/>
                    </a:lnTo>
                    <a:lnTo>
                      <a:pt x="6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686;p41">
                <a:extLst>
                  <a:ext uri="{FF2B5EF4-FFF2-40B4-BE49-F238E27FC236}">
                    <a16:creationId xmlns:a16="http://schemas.microsoft.com/office/drawing/2014/main" id="{1850D453-ED5F-B3B2-C08B-BF6A6E80502F}"/>
                  </a:ext>
                </a:extLst>
              </p:cNvPr>
              <p:cNvSpPr/>
              <p:nvPr/>
            </p:nvSpPr>
            <p:spPr>
              <a:xfrm flipH="1">
                <a:off x="828395" y="3653622"/>
                <a:ext cx="279994" cy="111191"/>
              </a:xfrm>
              <a:custGeom>
                <a:avLst/>
                <a:gdLst/>
                <a:ahLst/>
                <a:cxnLst/>
                <a:rect l="l" t="t" r="r" b="b"/>
                <a:pathLst>
                  <a:path w="6386" h="2536" extrusionOk="0">
                    <a:moveTo>
                      <a:pt x="0" y="0"/>
                    </a:moveTo>
                    <a:lnTo>
                      <a:pt x="16" y="336"/>
                    </a:lnTo>
                    <a:lnTo>
                      <a:pt x="31" y="672"/>
                    </a:lnTo>
                    <a:lnTo>
                      <a:pt x="138" y="2536"/>
                    </a:lnTo>
                    <a:lnTo>
                      <a:pt x="6248" y="2536"/>
                    </a:lnTo>
                    <a:lnTo>
                      <a:pt x="6339" y="672"/>
                    </a:lnTo>
                    <a:lnTo>
                      <a:pt x="6370" y="336"/>
                    </a:lnTo>
                    <a:lnTo>
                      <a:pt x="6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687;p41">
                <a:extLst>
                  <a:ext uri="{FF2B5EF4-FFF2-40B4-BE49-F238E27FC236}">
                    <a16:creationId xmlns:a16="http://schemas.microsoft.com/office/drawing/2014/main" id="{E0182416-BDD1-2268-E105-0B9ECDF85D95}"/>
                  </a:ext>
                </a:extLst>
              </p:cNvPr>
              <p:cNvSpPr/>
              <p:nvPr/>
            </p:nvSpPr>
            <p:spPr>
              <a:xfrm flipH="1">
                <a:off x="829096" y="3668354"/>
                <a:ext cx="278635" cy="14776"/>
              </a:xfrm>
              <a:custGeom>
                <a:avLst/>
                <a:gdLst/>
                <a:ahLst/>
                <a:cxnLst/>
                <a:rect l="l" t="t" r="r" b="b"/>
                <a:pathLst>
                  <a:path w="6355" h="337" extrusionOk="0">
                    <a:moveTo>
                      <a:pt x="1" y="0"/>
                    </a:moveTo>
                    <a:lnTo>
                      <a:pt x="16" y="336"/>
                    </a:lnTo>
                    <a:lnTo>
                      <a:pt x="6324" y="336"/>
                    </a:lnTo>
                    <a:lnTo>
                      <a:pt x="63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688;p41">
              <a:extLst>
                <a:ext uri="{FF2B5EF4-FFF2-40B4-BE49-F238E27FC236}">
                  <a16:creationId xmlns:a16="http://schemas.microsoft.com/office/drawing/2014/main" id="{D2130F7A-41EC-5AC4-C680-826EB3BBB69D}"/>
                </a:ext>
              </a:extLst>
            </p:cNvPr>
            <p:cNvGrpSpPr/>
            <p:nvPr/>
          </p:nvGrpSpPr>
          <p:grpSpPr>
            <a:xfrm flipH="1">
              <a:off x="0" y="3963164"/>
              <a:ext cx="3706425" cy="178550"/>
              <a:chOff x="5527089" y="4218224"/>
              <a:chExt cx="3706425" cy="178550"/>
            </a:xfrm>
          </p:grpSpPr>
          <p:cxnSp>
            <p:nvCxnSpPr>
              <p:cNvPr id="5" name="Google Shape;689;p41">
                <a:extLst>
                  <a:ext uri="{FF2B5EF4-FFF2-40B4-BE49-F238E27FC236}">
                    <a16:creationId xmlns:a16="http://schemas.microsoft.com/office/drawing/2014/main" id="{D0DDCFD3-D3D0-8E46-F4A5-3824F82BC999}"/>
                  </a:ext>
                </a:extLst>
              </p:cNvPr>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6" name="Google Shape;690;p41">
                <a:extLst>
                  <a:ext uri="{FF2B5EF4-FFF2-40B4-BE49-F238E27FC236}">
                    <a16:creationId xmlns:a16="http://schemas.microsoft.com/office/drawing/2014/main" id="{F068B585-B853-64BF-FF8E-F5A281B9094E}"/>
                  </a:ext>
                </a:extLst>
              </p:cNvPr>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
        <p:nvSpPr>
          <p:cNvPr id="1196" name="TextBox 1195">
            <a:extLst>
              <a:ext uri="{FF2B5EF4-FFF2-40B4-BE49-F238E27FC236}">
                <a16:creationId xmlns:a16="http://schemas.microsoft.com/office/drawing/2014/main" id="{D2AC845E-43CB-FC45-00C9-FD6517C5F7BE}"/>
              </a:ext>
            </a:extLst>
          </p:cNvPr>
          <p:cNvSpPr txBox="1"/>
          <p:nvPr/>
        </p:nvSpPr>
        <p:spPr>
          <a:xfrm>
            <a:off x="187037" y="1163781"/>
            <a:ext cx="62189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From previous analysis in Kaggle (</a:t>
            </a:r>
            <a:r>
              <a:rPr lang="en-US" err="1">
                <a:solidFill>
                  <a:schemeClr val="tx1"/>
                </a:solidFill>
              </a:rPr>
              <a:t>Employee_Attration_LogisticRegression</a:t>
            </a:r>
            <a:r>
              <a:rPr lang="en-US">
                <a:solidFill>
                  <a:schemeClr val="tx1"/>
                </a:solidFill>
              </a:rPr>
              <a:t>) ,</a:t>
            </a:r>
          </a:p>
          <a:p>
            <a:r>
              <a:rPr lang="en-US">
                <a:solidFill>
                  <a:schemeClr val="tx1"/>
                </a:solidFill>
              </a:rPr>
              <a:t>the analyst only use Logistic regression model with low accuracy(0.59) so we would like to apply more machine learning model to this case.</a:t>
            </a:r>
          </a:p>
          <a:p>
            <a:endParaRPr lang="en-US" sz="1800">
              <a:solidFill>
                <a:schemeClr val="tx1"/>
              </a:solidFill>
            </a:endParaRPr>
          </a:p>
          <a:p>
            <a:r>
              <a:rPr lang="en-US" sz="1800">
                <a:solidFill>
                  <a:schemeClr val="tx1"/>
                </a:solidFill>
              </a:rPr>
              <a:t> 1.  Identify potential attrition cases </a:t>
            </a:r>
            <a:endParaRPr lang="en-US">
              <a:solidFill>
                <a:schemeClr val="tx1"/>
              </a:solidFill>
            </a:endParaRPr>
          </a:p>
          <a:p>
            <a:endParaRPr lang="en-US" sz="1800"/>
          </a:p>
          <a:p>
            <a:r>
              <a:rPr lang="en-US" sz="1800">
                <a:solidFill>
                  <a:schemeClr val="tx1"/>
                </a:solidFill>
              </a:rPr>
              <a:t> 2.  Determine the key factors influencing talent attrition</a:t>
            </a:r>
          </a:p>
          <a:p>
            <a:endParaRPr lang="en-US" sz="1800"/>
          </a:p>
          <a:p>
            <a:r>
              <a:rPr lang="en-US" sz="1800">
                <a:solidFill>
                  <a:schemeClr val="tx1"/>
                </a:solidFill>
              </a:rPr>
              <a:t> 3.  Offer valuable insights to the company, proposing improved approaches for better employee retention.</a:t>
            </a:r>
          </a:p>
        </p:txBody>
      </p:sp>
      <p:sp>
        <p:nvSpPr>
          <p:cNvPr id="1197" name="TextBox 1196">
            <a:extLst>
              <a:ext uri="{FF2B5EF4-FFF2-40B4-BE49-F238E27FC236}">
                <a16:creationId xmlns:a16="http://schemas.microsoft.com/office/drawing/2014/main" id="{801A389B-07C6-5263-735F-67313008CEF5}"/>
              </a:ext>
            </a:extLst>
          </p:cNvPr>
          <p:cNvSpPr txBox="1"/>
          <p:nvPr/>
        </p:nvSpPr>
        <p:spPr>
          <a:xfrm>
            <a:off x="4042064" y="4899313"/>
            <a:ext cx="581890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solidFill>
                  <a:schemeClr val="tx1"/>
                </a:solidFill>
              </a:rPr>
              <a:t>https://www.kaggle.com/code/farhanizzaturrahman/employee-attration-logisticregression</a:t>
            </a:r>
          </a:p>
        </p:txBody>
      </p:sp>
    </p:spTree>
    <p:extLst>
      <p:ext uri="{BB962C8B-B14F-4D97-AF65-F5344CB8AC3E}">
        <p14:creationId xmlns:p14="http://schemas.microsoft.com/office/powerpoint/2010/main" val="164570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3" name="Google Shape;593;p41"/>
          <p:cNvGrpSpPr/>
          <p:nvPr/>
        </p:nvGrpSpPr>
        <p:grpSpPr>
          <a:xfrm>
            <a:off x="0" y="1180413"/>
            <a:ext cx="3706425" cy="2961301"/>
            <a:chOff x="0" y="1180413"/>
            <a:chExt cx="3706425" cy="2961301"/>
          </a:xfrm>
        </p:grpSpPr>
        <p:grpSp>
          <p:nvGrpSpPr>
            <p:cNvPr id="594" name="Google Shape;594;p41"/>
            <p:cNvGrpSpPr/>
            <p:nvPr/>
          </p:nvGrpSpPr>
          <p:grpSpPr>
            <a:xfrm>
              <a:off x="713214" y="1180413"/>
              <a:ext cx="2582427" cy="2782667"/>
              <a:chOff x="713214" y="1180413"/>
              <a:chExt cx="2582427" cy="2782667"/>
            </a:xfrm>
          </p:grpSpPr>
          <p:sp>
            <p:nvSpPr>
              <p:cNvPr id="595" name="Google Shape;595;p41"/>
              <p:cNvSpPr/>
              <p:nvPr/>
            </p:nvSpPr>
            <p:spPr>
              <a:xfrm>
                <a:off x="2478589" y="13425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478589" y="13425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3089350" y="13685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3150952" y="13685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3208564" y="13706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2623891" y="14978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2759854" y="14978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2659406" y="15507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2869029" y="15507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2721665" y="16029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2846229" y="16029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2783268" y="16552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2708293" y="17074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2839565" y="17074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2623891" y="19793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2804708" y="19793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2980176" y="19793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2659406" y="19271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962111" y="19271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721665" y="18742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003633" y="18742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2704917"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2854297" y="18219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3014989" y="18219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2818124" y="17697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629942" y="17697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48215" y="14884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548215" y="15393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548215" y="19833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370889" y="11804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525574" y="13237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664212" y="12621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782769" y="13237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flipH="1">
                <a:off x="1010571" y="198339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flipH="1">
                <a:off x="1233566" y="202491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flipH="1">
                <a:off x="1117728" y="202425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2218719" y="12400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340609" y="12956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flipH="1">
                <a:off x="1615982" y="2010180"/>
                <a:ext cx="223040" cy="226416"/>
              </a:xfrm>
              <a:custGeom>
                <a:avLst/>
                <a:gdLst/>
                <a:ahLst/>
                <a:cxnLst/>
                <a:rect l="l" t="t" r="r" b="b"/>
                <a:pathLst>
                  <a:path w="5087" h="5164" extrusionOk="0">
                    <a:moveTo>
                      <a:pt x="5087" y="2689"/>
                    </a:moveTo>
                    <a:cubicBezTo>
                      <a:pt x="5071" y="2903"/>
                      <a:pt x="4766" y="5163"/>
                      <a:pt x="2444" y="5163"/>
                    </a:cubicBezTo>
                    <a:cubicBezTo>
                      <a:pt x="0" y="5163"/>
                      <a:pt x="413" y="2750"/>
                      <a:pt x="413" y="2750"/>
                    </a:cubicBezTo>
                    <a:lnTo>
                      <a:pt x="413" y="2735"/>
                    </a:lnTo>
                    <a:cubicBezTo>
                      <a:pt x="657" y="2674"/>
                      <a:pt x="901" y="2658"/>
                      <a:pt x="1176" y="2689"/>
                    </a:cubicBezTo>
                    <a:lnTo>
                      <a:pt x="1176" y="1543"/>
                    </a:lnTo>
                    <a:lnTo>
                      <a:pt x="3941" y="1"/>
                    </a:lnTo>
                    <a:lnTo>
                      <a:pt x="4048" y="1"/>
                    </a:lnTo>
                    <a:lnTo>
                      <a:pt x="4048" y="2674"/>
                    </a:lnTo>
                    <a:cubicBezTo>
                      <a:pt x="4048" y="2674"/>
                      <a:pt x="4491" y="2612"/>
                      <a:pt x="5087" y="2689"/>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flipH="1">
                <a:off x="1626680" y="1702783"/>
                <a:ext cx="315465" cy="423981"/>
              </a:xfrm>
              <a:custGeom>
                <a:avLst/>
                <a:gdLst/>
                <a:ahLst/>
                <a:cxnLst/>
                <a:rect l="l" t="t" r="r" b="b"/>
                <a:pathLst>
                  <a:path w="7195" h="9670" extrusionOk="0">
                    <a:moveTo>
                      <a:pt x="6094" y="1910"/>
                    </a:moveTo>
                    <a:cubicBezTo>
                      <a:pt x="6492" y="2307"/>
                      <a:pt x="6782" y="2811"/>
                      <a:pt x="6935" y="3453"/>
                    </a:cubicBezTo>
                    <a:cubicBezTo>
                      <a:pt x="7194" y="4614"/>
                      <a:pt x="6950" y="5866"/>
                      <a:pt x="6598" y="6996"/>
                    </a:cubicBezTo>
                    <a:cubicBezTo>
                      <a:pt x="6553" y="7180"/>
                      <a:pt x="6476" y="7378"/>
                      <a:pt x="6354" y="7546"/>
                    </a:cubicBezTo>
                    <a:cubicBezTo>
                      <a:pt x="6278" y="7653"/>
                      <a:pt x="6171" y="7760"/>
                      <a:pt x="6064" y="7852"/>
                    </a:cubicBezTo>
                    <a:lnTo>
                      <a:pt x="4582" y="9135"/>
                    </a:lnTo>
                    <a:cubicBezTo>
                      <a:pt x="4246" y="9425"/>
                      <a:pt x="2199" y="9669"/>
                      <a:pt x="1802" y="9394"/>
                    </a:cubicBezTo>
                    <a:cubicBezTo>
                      <a:pt x="290" y="8310"/>
                      <a:pt x="0" y="5194"/>
                      <a:pt x="305" y="3590"/>
                    </a:cubicBezTo>
                    <a:cubicBezTo>
                      <a:pt x="810" y="948"/>
                      <a:pt x="4216" y="1"/>
                      <a:pt x="6094" y="191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flipH="1">
                <a:off x="1676269" y="1916527"/>
                <a:ext cx="40864" cy="53798"/>
              </a:xfrm>
              <a:custGeom>
                <a:avLst/>
                <a:gdLst/>
                <a:ahLst/>
                <a:cxnLst/>
                <a:rect l="l" t="t" r="r" b="b"/>
                <a:pathLst>
                  <a:path w="932" h="1227" extrusionOk="0">
                    <a:moveTo>
                      <a:pt x="504" y="0"/>
                    </a:moveTo>
                    <a:cubicBezTo>
                      <a:pt x="333" y="0"/>
                      <a:pt x="185" y="159"/>
                      <a:pt x="137" y="334"/>
                    </a:cubicBezTo>
                    <a:lnTo>
                      <a:pt x="137" y="334"/>
                    </a:lnTo>
                    <a:cubicBezTo>
                      <a:pt x="31" y="472"/>
                      <a:pt x="275" y="548"/>
                      <a:pt x="275" y="686"/>
                    </a:cubicBezTo>
                    <a:cubicBezTo>
                      <a:pt x="260" y="823"/>
                      <a:pt x="0" y="1006"/>
                      <a:pt x="168" y="1159"/>
                    </a:cubicBezTo>
                    <a:cubicBezTo>
                      <a:pt x="220" y="1207"/>
                      <a:pt x="279" y="1226"/>
                      <a:pt x="339" y="1226"/>
                    </a:cubicBezTo>
                    <a:cubicBezTo>
                      <a:pt x="511" y="1226"/>
                      <a:pt x="696" y="1066"/>
                      <a:pt x="764" y="930"/>
                    </a:cubicBezTo>
                    <a:cubicBezTo>
                      <a:pt x="871" y="670"/>
                      <a:pt x="932" y="227"/>
                      <a:pt x="657" y="44"/>
                    </a:cubicBezTo>
                    <a:cubicBezTo>
                      <a:pt x="605" y="14"/>
                      <a:pt x="554"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flipH="1">
                <a:off x="1661537" y="1928497"/>
                <a:ext cx="52921" cy="87778"/>
              </a:xfrm>
              <a:custGeom>
                <a:avLst/>
                <a:gdLst/>
                <a:ahLst/>
                <a:cxnLst/>
                <a:rect l="l" t="t" r="r" b="b"/>
                <a:pathLst>
                  <a:path w="1207" h="2002" extrusionOk="0">
                    <a:moveTo>
                      <a:pt x="1069" y="0"/>
                    </a:moveTo>
                    <a:cubicBezTo>
                      <a:pt x="1069" y="0"/>
                      <a:pt x="1085" y="428"/>
                      <a:pt x="963" y="810"/>
                    </a:cubicBezTo>
                    <a:cubicBezTo>
                      <a:pt x="857" y="1140"/>
                      <a:pt x="500" y="1344"/>
                      <a:pt x="228" y="1344"/>
                    </a:cubicBezTo>
                    <a:cubicBezTo>
                      <a:pt x="185" y="1344"/>
                      <a:pt x="144" y="1339"/>
                      <a:pt x="107" y="1329"/>
                    </a:cubicBezTo>
                    <a:lnTo>
                      <a:pt x="107" y="1329"/>
                    </a:lnTo>
                    <a:cubicBezTo>
                      <a:pt x="107" y="1329"/>
                      <a:pt x="0" y="2001"/>
                      <a:pt x="428" y="2001"/>
                    </a:cubicBezTo>
                    <a:cubicBezTo>
                      <a:pt x="871" y="1986"/>
                      <a:pt x="1069" y="1451"/>
                      <a:pt x="1131" y="901"/>
                    </a:cubicBezTo>
                    <a:cubicBezTo>
                      <a:pt x="1207" y="336"/>
                      <a:pt x="1069" y="0"/>
                      <a:pt x="1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flipH="1">
                <a:off x="1605284" y="1686692"/>
                <a:ext cx="412538" cy="357205"/>
              </a:xfrm>
              <a:custGeom>
                <a:avLst/>
                <a:gdLst/>
                <a:ahLst/>
                <a:cxnLst/>
                <a:rect l="l" t="t" r="r" b="b"/>
                <a:pathLst>
                  <a:path w="9409" h="8147" extrusionOk="0">
                    <a:moveTo>
                      <a:pt x="1809" y="1"/>
                    </a:moveTo>
                    <a:cubicBezTo>
                      <a:pt x="1797" y="1"/>
                      <a:pt x="1784" y="1"/>
                      <a:pt x="1772" y="1"/>
                    </a:cubicBezTo>
                    <a:cubicBezTo>
                      <a:pt x="1314" y="16"/>
                      <a:pt x="779" y="215"/>
                      <a:pt x="504" y="597"/>
                    </a:cubicBezTo>
                    <a:cubicBezTo>
                      <a:pt x="0" y="1284"/>
                      <a:pt x="275" y="2567"/>
                      <a:pt x="962" y="3056"/>
                    </a:cubicBezTo>
                    <a:cubicBezTo>
                      <a:pt x="1283" y="3281"/>
                      <a:pt x="1687" y="3349"/>
                      <a:pt x="2090" y="3349"/>
                    </a:cubicBezTo>
                    <a:cubicBezTo>
                      <a:pt x="2399" y="3349"/>
                      <a:pt x="2707" y="3310"/>
                      <a:pt x="2978" y="3270"/>
                    </a:cubicBezTo>
                    <a:cubicBezTo>
                      <a:pt x="3589" y="3178"/>
                      <a:pt x="4185" y="3056"/>
                      <a:pt x="4811" y="3056"/>
                    </a:cubicBezTo>
                    <a:cubicBezTo>
                      <a:pt x="4836" y="3055"/>
                      <a:pt x="4861" y="3055"/>
                      <a:pt x="4886" y="3055"/>
                    </a:cubicBezTo>
                    <a:cubicBezTo>
                      <a:pt x="5289" y="3055"/>
                      <a:pt x="5798" y="3174"/>
                      <a:pt x="5942" y="3591"/>
                    </a:cubicBezTo>
                    <a:cubicBezTo>
                      <a:pt x="6049" y="3881"/>
                      <a:pt x="5789" y="4140"/>
                      <a:pt x="5881" y="4400"/>
                    </a:cubicBezTo>
                    <a:cubicBezTo>
                      <a:pt x="5957" y="4629"/>
                      <a:pt x="6217" y="4767"/>
                      <a:pt x="6308" y="4996"/>
                    </a:cubicBezTo>
                    <a:cubicBezTo>
                      <a:pt x="6339" y="5057"/>
                      <a:pt x="6324" y="5149"/>
                      <a:pt x="6324" y="5225"/>
                    </a:cubicBezTo>
                    <a:cubicBezTo>
                      <a:pt x="6339" y="5530"/>
                      <a:pt x="6339" y="5836"/>
                      <a:pt x="6385" y="6141"/>
                    </a:cubicBezTo>
                    <a:cubicBezTo>
                      <a:pt x="6413" y="6269"/>
                      <a:pt x="6481" y="6450"/>
                      <a:pt x="6626" y="6450"/>
                    </a:cubicBezTo>
                    <a:cubicBezTo>
                      <a:pt x="6637" y="6450"/>
                      <a:pt x="6648" y="6449"/>
                      <a:pt x="6660" y="6447"/>
                    </a:cubicBezTo>
                    <a:lnTo>
                      <a:pt x="6690" y="6447"/>
                    </a:lnTo>
                    <a:cubicBezTo>
                      <a:pt x="6736" y="6416"/>
                      <a:pt x="6736" y="6370"/>
                      <a:pt x="6751" y="6325"/>
                    </a:cubicBezTo>
                    <a:cubicBezTo>
                      <a:pt x="6751" y="6279"/>
                      <a:pt x="6751" y="6248"/>
                      <a:pt x="6751" y="6202"/>
                    </a:cubicBezTo>
                    <a:cubicBezTo>
                      <a:pt x="6736" y="5928"/>
                      <a:pt x="6736" y="5668"/>
                      <a:pt x="6843" y="5408"/>
                    </a:cubicBezTo>
                    <a:cubicBezTo>
                      <a:pt x="6919" y="5194"/>
                      <a:pt x="7072" y="5011"/>
                      <a:pt x="7301" y="4935"/>
                    </a:cubicBezTo>
                    <a:cubicBezTo>
                      <a:pt x="7361" y="4916"/>
                      <a:pt x="7416" y="4907"/>
                      <a:pt x="7468" y="4907"/>
                    </a:cubicBezTo>
                    <a:cubicBezTo>
                      <a:pt x="8341" y="4907"/>
                      <a:pt x="7971" y="7479"/>
                      <a:pt x="7943" y="7898"/>
                    </a:cubicBezTo>
                    <a:cubicBezTo>
                      <a:pt x="7943" y="7944"/>
                      <a:pt x="7927" y="8005"/>
                      <a:pt x="7958" y="8066"/>
                    </a:cubicBezTo>
                    <a:cubicBezTo>
                      <a:pt x="7985" y="8124"/>
                      <a:pt x="8023" y="8147"/>
                      <a:pt x="8065" y="8147"/>
                    </a:cubicBezTo>
                    <a:cubicBezTo>
                      <a:pt x="8190" y="8147"/>
                      <a:pt x="8355" y="7947"/>
                      <a:pt x="8401" y="7867"/>
                    </a:cubicBezTo>
                    <a:cubicBezTo>
                      <a:pt x="8630" y="7455"/>
                      <a:pt x="8691" y="7012"/>
                      <a:pt x="8844" y="6584"/>
                    </a:cubicBezTo>
                    <a:cubicBezTo>
                      <a:pt x="9073" y="5928"/>
                      <a:pt x="9302" y="5225"/>
                      <a:pt x="9363" y="4522"/>
                    </a:cubicBezTo>
                    <a:cubicBezTo>
                      <a:pt x="9409" y="4110"/>
                      <a:pt x="9378" y="3667"/>
                      <a:pt x="9241" y="3270"/>
                    </a:cubicBezTo>
                    <a:cubicBezTo>
                      <a:pt x="9180" y="3087"/>
                      <a:pt x="9103" y="2919"/>
                      <a:pt x="8981" y="2781"/>
                    </a:cubicBezTo>
                    <a:cubicBezTo>
                      <a:pt x="8874" y="2644"/>
                      <a:pt x="8722" y="2537"/>
                      <a:pt x="8676" y="2369"/>
                    </a:cubicBezTo>
                    <a:cubicBezTo>
                      <a:pt x="8599" y="2185"/>
                      <a:pt x="8599" y="1956"/>
                      <a:pt x="8554" y="1758"/>
                    </a:cubicBezTo>
                    <a:cubicBezTo>
                      <a:pt x="8508" y="1529"/>
                      <a:pt x="8477" y="1330"/>
                      <a:pt x="8263" y="1208"/>
                    </a:cubicBezTo>
                    <a:cubicBezTo>
                      <a:pt x="7958" y="1055"/>
                      <a:pt x="7591" y="1147"/>
                      <a:pt x="7301" y="1009"/>
                    </a:cubicBezTo>
                    <a:cubicBezTo>
                      <a:pt x="6865" y="784"/>
                      <a:pt x="6869" y="170"/>
                      <a:pt x="6324" y="170"/>
                    </a:cubicBezTo>
                    <a:cubicBezTo>
                      <a:pt x="6277" y="170"/>
                      <a:pt x="6226" y="175"/>
                      <a:pt x="6171" y="184"/>
                    </a:cubicBezTo>
                    <a:cubicBezTo>
                      <a:pt x="5829" y="259"/>
                      <a:pt x="5487" y="521"/>
                      <a:pt x="5145" y="521"/>
                    </a:cubicBezTo>
                    <a:cubicBezTo>
                      <a:pt x="5136" y="521"/>
                      <a:pt x="5126" y="521"/>
                      <a:pt x="5117" y="520"/>
                    </a:cubicBezTo>
                    <a:cubicBezTo>
                      <a:pt x="4784" y="507"/>
                      <a:pt x="4602" y="127"/>
                      <a:pt x="4250" y="127"/>
                    </a:cubicBezTo>
                    <a:cubicBezTo>
                      <a:pt x="4215" y="127"/>
                      <a:pt x="4178" y="130"/>
                      <a:pt x="4139" y="139"/>
                    </a:cubicBezTo>
                    <a:cubicBezTo>
                      <a:pt x="3865" y="191"/>
                      <a:pt x="3569" y="454"/>
                      <a:pt x="3270" y="454"/>
                    </a:cubicBezTo>
                    <a:cubicBezTo>
                      <a:pt x="3219" y="454"/>
                      <a:pt x="3167" y="447"/>
                      <a:pt x="3116" y="429"/>
                    </a:cubicBezTo>
                    <a:cubicBezTo>
                      <a:pt x="2684" y="280"/>
                      <a:pt x="2282" y="1"/>
                      <a:pt x="1809"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flipH="1">
                <a:off x="1697665" y="2065118"/>
                <a:ext cx="93171" cy="75720"/>
              </a:xfrm>
              <a:custGeom>
                <a:avLst/>
                <a:gdLst/>
                <a:ahLst/>
                <a:cxnLst/>
                <a:rect l="l" t="t" r="r" b="b"/>
                <a:pathLst>
                  <a:path w="2125" h="1727" extrusionOk="0">
                    <a:moveTo>
                      <a:pt x="2124" y="0"/>
                    </a:moveTo>
                    <a:cubicBezTo>
                      <a:pt x="2124" y="0"/>
                      <a:pt x="1314" y="978"/>
                      <a:pt x="77" y="1176"/>
                    </a:cubicBezTo>
                    <a:lnTo>
                      <a:pt x="1" y="1726"/>
                    </a:lnTo>
                    <a:cubicBezTo>
                      <a:pt x="1788" y="1650"/>
                      <a:pt x="2124" y="0"/>
                      <a:pt x="2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flipH="1">
                <a:off x="1621331" y="3095782"/>
                <a:ext cx="77737" cy="754792"/>
              </a:xfrm>
              <a:custGeom>
                <a:avLst/>
                <a:gdLst/>
                <a:ahLst/>
                <a:cxnLst/>
                <a:rect l="l" t="t" r="r" b="b"/>
                <a:pathLst>
                  <a:path w="1773" h="17215" extrusionOk="0">
                    <a:moveTo>
                      <a:pt x="1" y="0"/>
                    </a:moveTo>
                    <a:lnTo>
                      <a:pt x="1" y="16909"/>
                    </a:lnTo>
                    <a:cubicBezTo>
                      <a:pt x="1" y="17077"/>
                      <a:pt x="153" y="17214"/>
                      <a:pt x="321" y="17214"/>
                    </a:cubicBezTo>
                    <a:lnTo>
                      <a:pt x="1452" y="17214"/>
                    </a:lnTo>
                    <a:cubicBezTo>
                      <a:pt x="1635" y="17214"/>
                      <a:pt x="1772" y="17077"/>
                      <a:pt x="1772" y="16909"/>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flipH="1">
                <a:off x="1447881" y="3106480"/>
                <a:ext cx="424639" cy="64321"/>
              </a:xfrm>
              <a:custGeom>
                <a:avLst/>
                <a:gdLst/>
                <a:ahLst/>
                <a:cxnLst/>
                <a:rect l="l" t="t" r="r" b="b"/>
                <a:pathLst>
                  <a:path w="9685" h="1467" extrusionOk="0">
                    <a:moveTo>
                      <a:pt x="1" y="0"/>
                    </a:moveTo>
                    <a:lnTo>
                      <a:pt x="1" y="260"/>
                    </a:lnTo>
                    <a:cubicBezTo>
                      <a:pt x="1" y="932"/>
                      <a:pt x="535" y="1467"/>
                      <a:pt x="1207" y="1467"/>
                    </a:cubicBezTo>
                    <a:lnTo>
                      <a:pt x="8478" y="1467"/>
                    </a:lnTo>
                    <a:cubicBezTo>
                      <a:pt x="9150" y="1467"/>
                      <a:pt x="9684" y="932"/>
                      <a:pt x="9684" y="260"/>
                    </a:cubicBezTo>
                    <a:lnTo>
                      <a:pt x="9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flipH="1">
                <a:off x="1621331" y="3762796"/>
                <a:ext cx="77737" cy="185552"/>
              </a:xfrm>
              <a:custGeom>
                <a:avLst/>
                <a:gdLst/>
                <a:ahLst/>
                <a:cxnLst/>
                <a:rect l="l" t="t" r="r" b="b"/>
                <a:pathLst>
                  <a:path w="1773" h="4232" extrusionOk="0">
                    <a:moveTo>
                      <a:pt x="1" y="0"/>
                    </a:moveTo>
                    <a:lnTo>
                      <a:pt x="1" y="3910"/>
                    </a:lnTo>
                    <a:cubicBezTo>
                      <a:pt x="1" y="4094"/>
                      <a:pt x="153" y="4231"/>
                      <a:pt x="321" y="4231"/>
                    </a:cubicBezTo>
                    <a:lnTo>
                      <a:pt x="1452" y="4231"/>
                    </a:lnTo>
                    <a:cubicBezTo>
                      <a:pt x="1635" y="4231"/>
                      <a:pt x="1772" y="4094"/>
                      <a:pt x="1772" y="3910"/>
                    </a:cubicBezTo>
                    <a:lnTo>
                      <a:pt x="1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flipH="1">
                <a:off x="1970250" y="3857896"/>
                <a:ext cx="90452" cy="90452"/>
              </a:xfrm>
              <a:custGeom>
                <a:avLst/>
                <a:gdLst/>
                <a:ahLst/>
                <a:cxnLst/>
                <a:rect l="l" t="t" r="r" b="b"/>
                <a:pathLst>
                  <a:path w="2063" h="2063" extrusionOk="0">
                    <a:moveTo>
                      <a:pt x="1024" y="0"/>
                    </a:moveTo>
                    <a:cubicBezTo>
                      <a:pt x="459" y="0"/>
                      <a:pt x="0" y="458"/>
                      <a:pt x="0" y="1023"/>
                    </a:cubicBezTo>
                    <a:cubicBezTo>
                      <a:pt x="0" y="1589"/>
                      <a:pt x="459" y="2062"/>
                      <a:pt x="1024" y="2062"/>
                    </a:cubicBezTo>
                    <a:cubicBezTo>
                      <a:pt x="1589" y="2062"/>
                      <a:pt x="2062" y="1589"/>
                      <a:pt x="2062" y="1023"/>
                    </a:cubicBezTo>
                    <a:cubicBezTo>
                      <a:pt x="2062"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flipH="1">
                <a:off x="1259040" y="3857896"/>
                <a:ext cx="90452" cy="90452"/>
              </a:xfrm>
              <a:custGeom>
                <a:avLst/>
                <a:gdLst/>
                <a:ahLst/>
                <a:cxnLst/>
                <a:rect l="l" t="t" r="r" b="b"/>
                <a:pathLst>
                  <a:path w="2063" h="2063" extrusionOk="0">
                    <a:moveTo>
                      <a:pt x="1024" y="0"/>
                    </a:moveTo>
                    <a:cubicBezTo>
                      <a:pt x="459" y="0"/>
                      <a:pt x="1" y="458"/>
                      <a:pt x="1" y="1023"/>
                    </a:cubicBezTo>
                    <a:cubicBezTo>
                      <a:pt x="1" y="1589"/>
                      <a:pt x="459" y="2062"/>
                      <a:pt x="1024" y="2062"/>
                    </a:cubicBezTo>
                    <a:cubicBezTo>
                      <a:pt x="1589" y="2062"/>
                      <a:pt x="2063" y="1589"/>
                      <a:pt x="2063" y="1023"/>
                    </a:cubicBezTo>
                    <a:cubicBezTo>
                      <a:pt x="2063" y="458"/>
                      <a:pt x="158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flipH="1">
                <a:off x="1582485" y="3705184"/>
                <a:ext cx="155431" cy="136007"/>
              </a:xfrm>
              <a:custGeom>
                <a:avLst/>
                <a:gdLst/>
                <a:ahLst/>
                <a:cxnLst/>
                <a:rect l="l" t="t" r="r" b="b"/>
                <a:pathLst>
                  <a:path w="3545" h="3102" extrusionOk="0">
                    <a:moveTo>
                      <a:pt x="1" y="1"/>
                    </a:moveTo>
                    <a:lnTo>
                      <a:pt x="1" y="3101"/>
                    </a:lnTo>
                    <a:lnTo>
                      <a:pt x="3544" y="3101"/>
                    </a:lnTo>
                    <a:lnTo>
                      <a:pt x="3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flipH="1">
                <a:off x="1259040" y="3809009"/>
                <a:ext cx="801662" cy="63663"/>
              </a:xfrm>
              <a:custGeom>
                <a:avLst/>
                <a:gdLst/>
                <a:ahLst/>
                <a:cxnLst/>
                <a:rect l="l" t="t" r="r" b="b"/>
                <a:pathLst>
                  <a:path w="18284" h="1452" extrusionOk="0">
                    <a:moveTo>
                      <a:pt x="1085" y="0"/>
                    </a:moveTo>
                    <a:cubicBezTo>
                      <a:pt x="489" y="0"/>
                      <a:pt x="0" y="489"/>
                      <a:pt x="0" y="1100"/>
                    </a:cubicBezTo>
                    <a:lnTo>
                      <a:pt x="0" y="1451"/>
                    </a:lnTo>
                    <a:lnTo>
                      <a:pt x="18284" y="1451"/>
                    </a:lnTo>
                    <a:lnTo>
                      <a:pt x="18284" y="1100"/>
                    </a:lnTo>
                    <a:cubicBezTo>
                      <a:pt x="18284" y="489"/>
                      <a:pt x="17780" y="0"/>
                      <a:pt x="1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flipH="1">
                <a:off x="1660178" y="3186191"/>
                <a:ext cx="26833" cy="506980"/>
              </a:xfrm>
              <a:custGeom>
                <a:avLst/>
                <a:gdLst/>
                <a:ahLst/>
                <a:cxnLst/>
                <a:rect l="l" t="t" r="r" b="b"/>
                <a:pathLst>
                  <a:path w="612" h="11563" extrusionOk="0">
                    <a:moveTo>
                      <a:pt x="0" y="0"/>
                    </a:moveTo>
                    <a:lnTo>
                      <a:pt x="0" y="11563"/>
                    </a:lnTo>
                    <a:lnTo>
                      <a:pt x="611" y="11563"/>
                    </a:lnTo>
                    <a:lnTo>
                      <a:pt x="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flipH="1">
                <a:off x="1297185" y="2558637"/>
                <a:ext cx="642987" cy="586120"/>
              </a:xfrm>
              <a:custGeom>
                <a:avLst/>
                <a:gdLst/>
                <a:ahLst/>
                <a:cxnLst/>
                <a:rect l="l" t="t" r="r" b="b"/>
                <a:pathLst>
                  <a:path w="14665" h="13368" extrusionOk="0">
                    <a:moveTo>
                      <a:pt x="13279" y="1"/>
                    </a:moveTo>
                    <a:cubicBezTo>
                      <a:pt x="12878" y="1"/>
                      <a:pt x="12542" y="346"/>
                      <a:pt x="12572" y="765"/>
                    </a:cubicBezTo>
                    <a:cubicBezTo>
                      <a:pt x="12678" y="2857"/>
                      <a:pt x="12235" y="7974"/>
                      <a:pt x="10280" y="9731"/>
                    </a:cubicBezTo>
                    <a:cubicBezTo>
                      <a:pt x="8409" y="11398"/>
                      <a:pt x="3825" y="11577"/>
                      <a:pt x="1943" y="11577"/>
                    </a:cubicBezTo>
                    <a:cubicBezTo>
                      <a:pt x="1428" y="11577"/>
                      <a:pt x="1116" y="11564"/>
                      <a:pt x="1116" y="11564"/>
                    </a:cubicBezTo>
                    <a:lnTo>
                      <a:pt x="1116" y="11564"/>
                    </a:lnTo>
                    <a:cubicBezTo>
                      <a:pt x="1116" y="11564"/>
                      <a:pt x="1" y="12938"/>
                      <a:pt x="2246" y="13244"/>
                    </a:cubicBezTo>
                    <a:cubicBezTo>
                      <a:pt x="2818" y="13322"/>
                      <a:pt x="3657" y="13367"/>
                      <a:pt x="4615" y="13367"/>
                    </a:cubicBezTo>
                    <a:cubicBezTo>
                      <a:pt x="7395" y="13367"/>
                      <a:pt x="11176" y="12987"/>
                      <a:pt x="12312" y="11930"/>
                    </a:cubicBezTo>
                    <a:cubicBezTo>
                      <a:pt x="13778" y="10540"/>
                      <a:pt x="14664" y="6936"/>
                      <a:pt x="14007" y="658"/>
                    </a:cubicBezTo>
                    <a:cubicBezTo>
                      <a:pt x="13961" y="291"/>
                      <a:pt x="13671" y="16"/>
                      <a:pt x="13305" y="1"/>
                    </a:cubicBezTo>
                    <a:cubicBezTo>
                      <a:pt x="13296" y="1"/>
                      <a:pt x="13287" y="1"/>
                      <a:pt x="1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flipH="1">
                <a:off x="1877825" y="3693126"/>
                <a:ext cx="143373" cy="127940"/>
              </a:xfrm>
              <a:custGeom>
                <a:avLst/>
                <a:gdLst/>
                <a:ahLst/>
                <a:cxnLst/>
                <a:rect l="l" t="t" r="r" b="b"/>
                <a:pathLst>
                  <a:path w="3270" h="2918" extrusionOk="0">
                    <a:moveTo>
                      <a:pt x="2460" y="1"/>
                    </a:moveTo>
                    <a:lnTo>
                      <a:pt x="3269" y="1833"/>
                    </a:lnTo>
                    <a:lnTo>
                      <a:pt x="810" y="2918"/>
                    </a:lnTo>
                    <a:lnTo>
                      <a:pt x="1" y="107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flipH="1">
                <a:off x="1356157" y="2798425"/>
                <a:ext cx="921534" cy="956347"/>
              </a:xfrm>
              <a:custGeom>
                <a:avLst/>
                <a:gdLst/>
                <a:ahLst/>
                <a:cxnLst/>
                <a:rect l="l" t="t" r="r" b="b"/>
                <a:pathLst>
                  <a:path w="21018" h="21812" extrusionOk="0">
                    <a:moveTo>
                      <a:pt x="19949" y="0"/>
                    </a:moveTo>
                    <a:cubicBezTo>
                      <a:pt x="19895" y="108"/>
                      <a:pt x="18497" y="140"/>
                      <a:pt x="16665" y="140"/>
                    </a:cubicBezTo>
                    <a:cubicBezTo>
                      <a:pt x="14029" y="140"/>
                      <a:pt x="10495" y="74"/>
                      <a:pt x="8767" y="74"/>
                    </a:cubicBezTo>
                    <a:cubicBezTo>
                      <a:pt x="8289" y="74"/>
                      <a:pt x="7949" y="79"/>
                      <a:pt x="7806" y="92"/>
                    </a:cubicBezTo>
                    <a:cubicBezTo>
                      <a:pt x="7806" y="92"/>
                      <a:pt x="1085" y="3300"/>
                      <a:pt x="123" y="6293"/>
                    </a:cubicBezTo>
                    <a:cubicBezTo>
                      <a:pt x="31" y="6599"/>
                      <a:pt x="1" y="6996"/>
                      <a:pt x="31" y="7469"/>
                    </a:cubicBezTo>
                    <a:cubicBezTo>
                      <a:pt x="306" y="11700"/>
                      <a:pt x="5102" y="21812"/>
                      <a:pt x="5102" y="21812"/>
                    </a:cubicBezTo>
                    <a:lnTo>
                      <a:pt x="5851" y="21476"/>
                    </a:lnTo>
                    <a:lnTo>
                      <a:pt x="8325" y="20407"/>
                    </a:lnTo>
                    <a:lnTo>
                      <a:pt x="8661" y="20254"/>
                    </a:lnTo>
                    <a:cubicBezTo>
                      <a:pt x="8661" y="20254"/>
                      <a:pt x="4858" y="8890"/>
                      <a:pt x="5622" y="8279"/>
                    </a:cubicBezTo>
                    <a:cubicBezTo>
                      <a:pt x="6385" y="7668"/>
                      <a:pt x="15015" y="6141"/>
                      <a:pt x="18024" y="5331"/>
                    </a:cubicBezTo>
                    <a:cubicBezTo>
                      <a:pt x="21018" y="4521"/>
                      <a:pt x="19949" y="1"/>
                      <a:pt x="19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flipH="1">
                <a:off x="2317152" y="3713207"/>
                <a:ext cx="126624" cy="121275"/>
              </a:xfrm>
              <a:custGeom>
                <a:avLst/>
                <a:gdLst/>
                <a:ahLst/>
                <a:cxnLst/>
                <a:rect l="l" t="t" r="r" b="b"/>
                <a:pathLst>
                  <a:path w="2888" h="2766" extrusionOk="0">
                    <a:moveTo>
                      <a:pt x="2704" y="16"/>
                    </a:moveTo>
                    <a:lnTo>
                      <a:pt x="2887" y="2765"/>
                    </a:lnTo>
                    <a:lnTo>
                      <a:pt x="199" y="2765"/>
                    </a:lnTo>
                    <a:lnTo>
                      <a:pt x="1" y="1"/>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flipH="1">
                <a:off x="1935437" y="2798425"/>
                <a:ext cx="632245" cy="956347"/>
              </a:xfrm>
              <a:custGeom>
                <a:avLst/>
                <a:gdLst/>
                <a:ahLst/>
                <a:cxnLst/>
                <a:rect l="l" t="t" r="r" b="b"/>
                <a:pathLst>
                  <a:path w="14420" h="21812" extrusionOk="0">
                    <a:moveTo>
                      <a:pt x="14359" y="0"/>
                    </a:moveTo>
                    <a:lnTo>
                      <a:pt x="14267" y="46"/>
                    </a:lnTo>
                    <a:cubicBezTo>
                      <a:pt x="14267" y="46"/>
                      <a:pt x="3025" y="1619"/>
                      <a:pt x="1192" y="4766"/>
                    </a:cubicBezTo>
                    <a:cubicBezTo>
                      <a:pt x="1" y="6813"/>
                      <a:pt x="2307" y="21797"/>
                      <a:pt x="2307" y="21797"/>
                    </a:cubicBezTo>
                    <a:lnTo>
                      <a:pt x="6279" y="21812"/>
                    </a:lnTo>
                    <a:cubicBezTo>
                      <a:pt x="6279" y="21812"/>
                      <a:pt x="5698" y="9333"/>
                      <a:pt x="5881" y="8630"/>
                    </a:cubicBezTo>
                    <a:cubicBezTo>
                      <a:pt x="6111" y="7836"/>
                      <a:pt x="6492" y="7561"/>
                      <a:pt x="6645" y="7469"/>
                    </a:cubicBezTo>
                    <a:cubicBezTo>
                      <a:pt x="6615" y="6996"/>
                      <a:pt x="6645" y="6599"/>
                      <a:pt x="6737" y="6293"/>
                    </a:cubicBezTo>
                    <a:cubicBezTo>
                      <a:pt x="7699" y="3300"/>
                      <a:pt x="14420" y="92"/>
                      <a:pt x="14420" y="92"/>
                    </a:cubicBezTo>
                    <a:cubicBezTo>
                      <a:pt x="14389" y="77"/>
                      <a:pt x="14374" y="46"/>
                      <a:pt x="14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flipH="1">
                <a:off x="1362164" y="2343007"/>
                <a:ext cx="583358" cy="606815"/>
              </a:xfrm>
              <a:custGeom>
                <a:avLst/>
                <a:gdLst/>
                <a:ahLst/>
                <a:cxnLst/>
                <a:rect l="l" t="t" r="r" b="b"/>
                <a:pathLst>
                  <a:path w="13305" h="13840" extrusionOk="0">
                    <a:moveTo>
                      <a:pt x="11029" y="1"/>
                    </a:moveTo>
                    <a:lnTo>
                      <a:pt x="10265" y="108"/>
                    </a:lnTo>
                    <a:cubicBezTo>
                      <a:pt x="10265" y="108"/>
                      <a:pt x="10082" y="2139"/>
                      <a:pt x="9639" y="4171"/>
                    </a:cubicBezTo>
                    <a:lnTo>
                      <a:pt x="245" y="7730"/>
                    </a:lnTo>
                    <a:lnTo>
                      <a:pt x="123" y="8417"/>
                    </a:lnTo>
                    <a:cubicBezTo>
                      <a:pt x="77" y="8402"/>
                      <a:pt x="46" y="8402"/>
                      <a:pt x="1" y="8402"/>
                    </a:cubicBezTo>
                    <a:cubicBezTo>
                      <a:pt x="16" y="8539"/>
                      <a:pt x="16" y="8677"/>
                      <a:pt x="16" y="8814"/>
                    </a:cubicBezTo>
                    <a:cubicBezTo>
                      <a:pt x="31" y="9593"/>
                      <a:pt x="92" y="10158"/>
                      <a:pt x="169" y="10387"/>
                    </a:cubicBezTo>
                    <a:cubicBezTo>
                      <a:pt x="184" y="10433"/>
                      <a:pt x="199" y="10464"/>
                      <a:pt x="230" y="10479"/>
                    </a:cubicBezTo>
                    <a:cubicBezTo>
                      <a:pt x="474" y="10693"/>
                      <a:pt x="3804" y="10280"/>
                      <a:pt x="7393" y="11594"/>
                    </a:cubicBezTo>
                    <a:cubicBezTo>
                      <a:pt x="10304" y="12669"/>
                      <a:pt x="12031" y="13839"/>
                      <a:pt x="12294" y="13839"/>
                    </a:cubicBezTo>
                    <a:cubicBezTo>
                      <a:pt x="12311" y="13839"/>
                      <a:pt x="12322" y="13834"/>
                      <a:pt x="12327" y="13824"/>
                    </a:cubicBezTo>
                    <a:cubicBezTo>
                      <a:pt x="13304" y="11793"/>
                      <a:pt x="11533" y="3819"/>
                      <a:pt x="11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flipH="1">
                <a:off x="1488744" y="2347699"/>
                <a:ext cx="456777" cy="386318"/>
              </a:xfrm>
              <a:custGeom>
                <a:avLst/>
                <a:gdLst/>
                <a:ahLst/>
                <a:cxnLst/>
                <a:rect l="l" t="t" r="r" b="b"/>
                <a:pathLst>
                  <a:path w="10418" h="8811" extrusionOk="0">
                    <a:moveTo>
                      <a:pt x="10265" y="1"/>
                    </a:moveTo>
                    <a:cubicBezTo>
                      <a:pt x="10265" y="1"/>
                      <a:pt x="10082" y="2032"/>
                      <a:pt x="9639" y="4064"/>
                    </a:cubicBezTo>
                    <a:lnTo>
                      <a:pt x="245" y="7638"/>
                    </a:lnTo>
                    <a:lnTo>
                      <a:pt x="123" y="8310"/>
                    </a:lnTo>
                    <a:cubicBezTo>
                      <a:pt x="77" y="8310"/>
                      <a:pt x="46" y="8310"/>
                      <a:pt x="1" y="8295"/>
                    </a:cubicBezTo>
                    <a:lnTo>
                      <a:pt x="1" y="8295"/>
                    </a:lnTo>
                    <a:cubicBezTo>
                      <a:pt x="16" y="8447"/>
                      <a:pt x="16" y="8585"/>
                      <a:pt x="16" y="8707"/>
                    </a:cubicBezTo>
                    <a:cubicBezTo>
                      <a:pt x="1227" y="8769"/>
                      <a:pt x="2467" y="8810"/>
                      <a:pt x="3626" y="8810"/>
                    </a:cubicBezTo>
                    <a:cubicBezTo>
                      <a:pt x="5347" y="8810"/>
                      <a:pt x="6887" y="8718"/>
                      <a:pt x="7882" y="8463"/>
                    </a:cubicBezTo>
                    <a:cubicBezTo>
                      <a:pt x="9150" y="8142"/>
                      <a:pt x="9791" y="5759"/>
                      <a:pt x="10036" y="4552"/>
                    </a:cubicBezTo>
                    <a:cubicBezTo>
                      <a:pt x="10418" y="2781"/>
                      <a:pt x="10295" y="352"/>
                      <a:pt x="10280" y="47"/>
                    </a:cubicBezTo>
                    <a:cubicBezTo>
                      <a:pt x="10265" y="16"/>
                      <a:pt x="10265" y="1"/>
                      <a:pt x="10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flipH="1">
                <a:off x="1918030" y="2211779"/>
                <a:ext cx="107859" cy="298716"/>
              </a:xfrm>
              <a:custGeom>
                <a:avLst/>
                <a:gdLst/>
                <a:ahLst/>
                <a:cxnLst/>
                <a:rect l="l" t="t" r="r" b="b"/>
                <a:pathLst>
                  <a:path w="2460" h="6813" extrusionOk="0">
                    <a:moveTo>
                      <a:pt x="2460" y="0"/>
                    </a:moveTo>
                    <a:lnTo>
                      <a:pt x="2460" y="0"/>
                    </a:lnTo>
                    <a:cubicBezTo>
                      <a:pt x="2457" y="5"/>
                      <a:pt x="2454" y="11"/>
                      <a:pt x="2451" y="18"/>
                    </a:cubicBezTo>
                    <a:lnTo>
                      <a:pt x="2451" y="18"/>
                    </a:lnTo>
                    <a:cubicBezTo>
                      <a:pt x="2457" y="6"/>
                      <a:pt x="2460" y="0"/>
                      <a:pt x="2460" y="0"/>
                    </a:cubicBezTo>
                    <a:close/>
                    <a:moveTo>
                      <a:pt x="2451" y="18"/>
                    </a:moveTo>
                    <a:cubicBezTo>
                      <a:pt x="2323" y="287"/>
                      <a:pt x="791" y="3504"/>
                      <a:pt x="1" y="5025"/>
                    </a:cubicBezTo>
                    <a:lnTo>
                      <a:pt x="1925" y="6812"/>
                    </a:lnTo>
                    <a:cubicBezTo>
                      <a:pt x="2060" y="3629"/>
                      <a:pt x="2284" y="416"/>
                      <a:pt x="2451" y="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flipH="1">
                <a:off x="1941444" y="2343665"/>
                <a:ext cx="362379" cy="296743"/>
              </a:xfrm>
              <a:custGeom>
                <a:avLst/>
                <a:gdLst/>
                <a:ahLst/>
                <a:cxnLst/>
                <a:rect l="l" t="t" r="r" b="b"/>
                <a:pathLst>
                  <a:path w="8265" h="6768" extrusionOk="0">
                    <a:moveTo>
                      <a:pt x="1025" y="1"/>
                    </a:moveTo>
                    <a:cubicBezTo>
                      <a:pt x="1025" y="1"/>
                      <a:pt x="1024" y="1"/>
                      <a:pt x="1024" y="1"/>
                    </a:cubicBezTo>
                    <a:cubicBezTo>
                      <a:pt x="826" y="261"/>
                      <a:pt x="1" y="1254"/>
                      <a:pt x="1" y="1254"/>
                    </a:cubicBezTo>
                    <a:cubicBezTo>
                      <a:pt x="1" y="1254"/>
                      <a:pt x="2735" y="5332"/>
                      <a:pt x="4537" y="6768"/>
                    </a:cubicBezTo>
                    <a:lnTo>
                      <a:pt x="4553" y="6691"/>
                    </a:lnTo>
                    <a:cubicBezTo>
                      <a:pt x="4553" y="6691"/>
                      <a:pt x="6034" y="6447"/>
                      <a:pt x="7653" y="6172"/>
                    </a:cubicBezTo>
                    <a:cubicBezTo>
                      <a:pt x="7837" y="6141"/>
                      <a:pt x="8020" y="6111"/>
                      <a:pt x="8188" y="6080"/>
                    </a:cubicBezTo>
                    <a:cubicBezTo>
                      <a:pt x="8203" y="5347"/>
                      <a:pt x="8234" y="4568"/>
                      <a:pt x="8264" y="3804"/>
                    </a:cubicBezTo>
                    <a:lnTo>
                      <a:pt x="6340" y="2017"/>
                    </a:lnTo>
                    <a:cubicBezTo>
                      <a:pt x="6034" y="2613"/>
                      <a:pt x="5805" y="3010"/>
                      <a:pt x="5759" y="3025"/>
                    </a:cubicBezTo>
                    <a:cubicBezTo>
                      <a:pt x="5759" y="3025"/>
                      <a:pt x="5758" y="3025"/>
                      <a:pt x="5758" y="3025"/>
                    </a:cubicBezTo>
                    <a:cubicBezTo>
                      <a:pt x="5509" y="3025"/>
                      <a:pt x="1099" y="1"/>
                      <a:pt x="1025"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flipH="1">
                <a:off x="2104196" y="2612259"/>
                <a:ext cx="216331" cy="83086"/>
              </a:xfrm>
              <a:custGeom>
                <a:avLst/>
                <a:gdLst/>
                <a:ahLst/>
                <a:cxnLst/>
                <a:rect l="l" t="t" r="r" b="b"/>
                <a:pathLst>
                  <a:path w="4934" h="1895" extrusionOk="0">
                    <a:moveTo>
                      <a:pt x="4934" y="565"/>
                    </a:moveTo>
                    <a:lnTo>
                      <a:pt x="4888" y="1894"/>
                    </a:lnTo>
                    <a:lnTo>
                      <a:pt x="0" y="1894"/>
                    </a:lnTo>
                    <a:cubicBezTo>
                      <a:pt x="0" y="1894"/>
                      <a:pt x="489" y="0"/>
                      <a:pt x="1818" y="0"/>
                    </a:cubicBezTo>
                    <a:cubicBezTo>
                      <a:pt x="3131" y="0"/>
                      <a:pt x="3651" y="687"/>
                      <a:pt x="3651" y="687"/>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flipH="1">
                <a:off x="2258882" y="2282326"/>
                <a:ext cx="187569" cy="116321"/>
              </a:xfrm>
              <a:custGeom>
                <a:avLst/>
                <a:gdLst/>
                <a:ahLst/>
                <a:cxnLst/>
                <a:rect l="l" t="t" r="r" b="b"/>
                <a:pathLst>
                  <a:path w="4278" h="2653" extrusionOk="0">
                    <a:moveTo>
                      <a:pt x="1729" y="1"/>
                    </a:moveTo>
                    <a:cubicBezTo>
                      <a:pt x="1454" y="1"/>
                      <a:pt x="1171" y="92"/>
                      <a:pt x="917" y="346"/>
                    </a:cubicBezTo>
                    <a:cubicBezTo>
                      <a:pt x="1" y="1247"/>
                      <a:pt x="92" y="1476"/>
                      <a:pt x="230" y="1538"/>
                    </a:cubicBezTo>
                    <a:cubicBezTo>
                      <a:pt x="236" y="1542"/>
                      <a:pt x="245" y="1544"/>
                      <a:pt x="256" y="1544"/>
                    </a:cubicBezTo>
                    <a:cubicBezTo>
                      <a:pt x="440" y="1544"/>
                      <a:pt x="1183" y="955"/>
                      <a:pt x="1299" y="911"/>
                    </a:cubicBezTo>
                    <a:lnTo>
                      <a:pt x="1299" y="911"/>
                    </a:lnTo>
                    <a:cubicBezTo>
                      <a:pt x="1268" y="1018"/>
                      <a:pt x="841" y="1904"/>
                      <a:pt x="1528" y="2271"/>
                    </a:cubicBezTo>
                    <a:cubicBezTo>
                      <a:pt x="1753" y="2391"/>
                      <a:pt x="1966" y="2431"/>
                      <a:pt x="2149" y="2431"/>
                    </a:cubicBezTo>
                    <a:cubicBezTo>
                      <a:pt x="2497" y="2431"/>
                      <a:pt x="2735" y="2286"/>
                      <a:pt x="2735" y="2286"/>
                    </a:cubicBezTo>
                    <a:lnTo>
                      <a:pt x="3254" y="2653"/>
                    </a:lnTo>
                    <a:cubicBezTo>
                      <a:pt x="3254" y="2653"/>
                      <a:pt x="4079" y="1660"/>
                      <a:pt x="4277" y="1400"/>
                    </a:cubicBezTo>
                    <a:lnTo>
                      <a:pt x="4247" y="1370"/>
                    </a:lnTo>
                    <a:lnTo>
                      <a:pt x="3101" y="591"/>
                    </a:lnTo>
                    <a:cubicBezTo>
                      <a:pt x="3079" y="591"/>
                      <a:pt x="2428" y="1"/>
                      <a:pt x="1729"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flipH="1">
                <a:off x="2287030" y="2353749"/>
                <a:ext cx="96459" cy="55815"/>
              </a:xfrm>
              <a:custGeom>
                <a:avLst/>
                <a:gdLst/>
                <a:ahLst/>
                <a:cxnLst/>
                <a:rect l="l" t="t" r="r" b="b"/>
                <a:pathLst>
                  <a:path w="2200" h="1273" extrusionOk="0">
                    <a:moveTo>
                      <a:pt x="611" y="0"/>
                    </a:moveTo>
                    <a:lnTo>
                      <a:pt x="199" y="489"/>
                    </a:lnTo>
                    <a:cubicBezTo>
                      <a:pt x="199" y="489"/>
                      <a:pt x="0" y="856"/>
                      <a:pt x="352" y="1024"/>
                    </a:cubicBezTo>
                    <a:cubicBezTo>
                      <a:pt x="666" y="1160"/>
                      <a:pt x="1238" y="1273"/>
                      <a:pt x="1574" y="1273"/>
                    </a:cubicBezTo>
                    <a:cubicBezTo>
                      <a:pt x="1613" y="1273"/>
                      <a:pt x="1649" y="1271"/>
                      <a:pt x="1680" y="1268"/>
                    </a:cubicBezTo>
                    <a:cubicBezTo>
                      <a:pt x="1971" y="1237"/>
                      <a:pt x="2200" y="840"/>
                      <a:pt x="2200" y="840"/>
                    </a:cubicBezTo>
                    <a:lnTo>
                      <a:pt x="1314" y="0"/>
                    </a:ln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flipH="1">
                <a:off x="2317590" y="2352960"/>
                <a:ext cx="67916" cy="30297"/>
              </a:xfrm>
              <a:custGeom>
                <a:avLst/>
                <a:gdLst/>
                <a:ahLst/>
                <a:cxnLst/>
                <a:rect l="l" t="t" r="r" b="b"/>
                <a:pathLst>
                  <a:path w="1549" h="691" extrusionOk="0">
                    <a:moveTo>
                      <a:pt x="1198" y="1"/>
                    </a:moveTo>
                    <a:cubicBezTo>
                      <a:pt x="1182" y="1"/>
                      <a:pt x="1169" y="6"/>
                      <a:pt x="1161" y="18"/>
                    </a:cubicBezTo>
                    <a:cubicBezTo>
                      <a:pt x="1085" y="110"/>
                      <a:pt x="1268" y="232"/>
                      <a:pt x="1284" y="339"/>
                    </a:cubicBezTo>
                    <a:cubicBezTo>
                      <a:pt x="1284" y="461"/>
                      <a:pt x="947" y="507"/>
                      <a:pt x="703" y="507"/>
                    </a:cubicBezTo>
                    <a:cubicBezTo>
                      <a:pt x="443" y="507"/>
                      <a:pt x="0" y="568"/>
                      <a:pt x="0" y="568"/>
                    </a:cubicBezTo>
                    <a:lnTo>
                      <a:pt x="199" y="690"/>
                    </a:lnTo>
                    <a:cubicBezTo>
                      <a:pt x="221" y="602"/>
                      <a:pt x="349" y="578"/>
                      <a:pt x="511" y="578"/>
                    </a:cubicBezTo>
                    <a:cubicBezTo>
                      <a:pt x="684" y="578"/>
                      <a:pt x="896" y="606"/>
                      <a:pt x="1054" y="614"/>
                    </a:cubicBezTo>
                    <a:cubicBezTo>
                      <a:pt x="1284" y="614"/>
                      <a:pt x="1421" y="553"/>
                      <a:pt x="1482" y="385"/>
                    </a:cubicBezTo>
                    <a:cubicBezTo>
                      <a:pt x="1548" y="239"/>
                      <a:pt x="1304" y="1"/>
                      <a:pt x="1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flipH="1">
                <a:off x="1542980" y="2527858"/>
                <a:ext cx="563277" cy="198267"/>
              </a:xfrm>
              <a:custGeom>
                <a:avLst/>
                <a:gdLst/>
                <a:ahLst/>
                <a:cxnLst/>
                <a:rect l="l" t="t" r="r" b="b"/>
                <a:pathLst>
                  <a:path w="12847" h="4522" extrusionOk="0">
                    <a:moveTo>
                      <a:pt x="12831" y="1696"/>
                    </a:moveTo>
                    <a:lnTo>
                      <a:pt x="8050" y="1"/>
                    </a:lnTo>
                    <a:cubicBezTo>
                      <a:pt x="7699" y="642"/>
                      <a:pt x="7332" y="1131"/>
                      <a:pt x="6951" y="1238"/>
                    </a:cubicBezTo>
                    <a:cubicBezTo>
                      <a:pt x="6401" y="1375"/>
                      <a:pt x="5057" y="1635"/>
                      <a:pt x="3697" y="1864"/>
                    </a:cubicBezTo>
                    <a:cubicBezTo>
                      <a:pt x="3514" y="1910"/>
                      <a:pt x="3331" y="1940"/>
                      <a:pt x="3147" y="1971"/>
                    </a:cubicBezTo>
                    <a:cubicBezTo>
                      <a:pt x="1528" y="2246"/>
                      <a:pt x="47" y="2490"/>
                      <a:pt x="47" y="2490"/>
                    </a:cubicBezTo>
                    <a:lnTo>
                      <a:pt x="31" y="2567"/>
                    </a:lnTo>
                    <a:lnTo>
                      <a:pt x="31" y="2612"/>
                    </a:lnTo>
                    <a:lnTo>
                      <a:pt x="1" y="3819"/>
                    </a:lnTo>
                    <a:lnTo>
                      <a:pt x="1" y="4125"/>
                    </a:lnTo>
                    <a:cubicBezTo>
                      <a:pt x="1" y="4125"/>
                      <a:pt x="1620" y="4048"/>
                      <a:pt x="3667" y="4186"/>
                    </a:cubicBezTo>
                    <a:cubicBezTo>
                      <a:pt x="6538" y="4399"/>
                      <a:pt x="10235" y="4522"/>
                      <a:pt x="11456" y="3941"/>
                    </a:cubicBezTo>
                    <a:cubicBezTo>
                      <a:pt x="12022" y="3666"/>
                      <a:pt x="12480" y="2780"/>
                      <a:pt x="12846" y="1681"/>
                    </a:cubicBezTo>
                    <a:cubicBezTo>
                      <a:pt x="12831" y="1681"/>
                      <a:pt x="12831" y="1681"/>
                      <a:pt x="12831" y="1696"/>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flipH="1">
                <a:off x="1543638" y="2527858"/>
                <a:ext cx="217033" cy="101852"/>
              </a:xfrm>
              <a:custGeom>
                <a:avLst/>
                <a:gdLst/>
                <a:ahLst/>
                <a:cxnLst/>
                <a:rect l="l" t="t" r="r" b="b"/>
                <a:pathLst>
                  <a:path w="4950" h="2323" extrusionOk="0">
                    <a:moveTo>
                      <a:pt x="168" y="1"/>
                    </a:moveTo>
                    <a:lnTo>
                      <a:pt x="0" y="306"/>
                    </a:lnTo>
                    <a:lnTo>
                      <a:pt x="4735" y="2322"/>
                    </a:lnTo>
                    <a:lnTo>
                      <a:pt x="4949" y="1696"/>
                    </a:lnTo>
                    <a:lnTo>
                      <a:pt x="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flipH="1">
                <a:off x="1461955" y="2128035"/>
                <a:ext cx="482207" cy="481550"/>
              </a:xfrm>
              <a:custGeom>
                <a:avLst/>
                <a:gdLst/>
                <a:ahLst/>
                <a:cxnLst/>
                <a:rect l="l" t="t" r="r" b="b"/>
                <a:pathLst>
                  <a:path w="10998" h="10983" extrusionOk="0">
                    <a:moveTo>
                      <a:pt x="7485" y="1"/>
                    </a:moveTo>
                    <a:cubicBezTo>
                      <a:pt x="7469" y="215"/>
                      <a:pt x="7164" y="2475"/>
                      <a:pt x="4842" y="2475"/>
                    </a:cubicBezTo>
                    <a:cubicBezTo>
                      <a:pt x="2414" y="2475"/>
                      <a:pt x="2811" y="62"/>
                      <a:pt x="2811" y="62"/>
                    </a:cubicBezTo>
                    <a:lnTo>
                      <a:pt x="2811" y="47"/>
                    </a:lnTo>
                    <a:cubicBezTo>
                      <a:pt x="1635" y="291"/>
                      <a:pt x="886" y="1406"/>
                      <a:pt x="611" y="1910"/>
                    </a:cubicBezTo>
                    <a:cubicBezTo>
                      <a:pt x="443" y="2216"/>
                      <a:pt x="199" y="5484"/>
                      <a:pt x="61" y="8722"/>
                    </a:cubicBezTo>
                    <a:cubicBezTo>
                      <a:pt x="31" y="9486"/>
                      <a:pt x="15" y="10265"/>
                      <a:pt x="0" y="10983"/>
                    </a:cubicBezTo>
                    <a:cubicBezTo>
                      <a:pt x="1360" y="10754"/>
                      <a:pt x="2704" y="10494"/>
                      <a:pt x="3254" y="10357"/>
                    </a:cubicBezTo>
                    <a:cubicBezTo>
                      <a:pt x="3635" y="10250"/>
                      <a:pt x="4002" y="9761"/>
                      <a:pt x="4353" y="9120"/>
                    </a:cubicBezTo>
                    <a:lnTo>
                      <a:pt x="9134" y="10800"/>
                    </a:lnTo>
                    <a:lnTo>
                      <a:pt x="9149" y="10800"/>
                    </a:lnTo>
                    <a:cubicBezTo>
                      <a:pt x="9928" y="8402"/>
                      <a:pt x="10234" y="5011"/>
                      <a:pt x="10234" y="5011"/>
                    </a:cubicBezTo>
                    <a:lnTo>
                      <a:pt x="10998" y="4904"/>
                    </a:lnTo>
                    <a:cubicBezTo>
                      <a:pt x="10891" y="4217"/>
                      <a:pt x="10830" y="3606"/>
                      <a:pt x="10769" y="3132"/>
                    </a:cubicBezTo>
                    <a:cubicBezTo>
                      <a:pt x="10524" y="734"/>
                      <a:pt x="8691" y="123"/>
                      <a:pt x="7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flipH="1">
                <a:off x="1672235" y="2305520"/>
                <a:ext cx="83744" cy="210982"/>
              </a:xfrm>
              <a:custGeom>
                <a:avLst/>
                <a:gdLst/>
                <a:ahLst/>
                <a:cxnLst/>
                <a:rect l="l" t="t" r="r" b="b"/>
                <a:pathLst>
                  <a:path w="1910" h="4812" extrusionOk="0">
                    <a:moveTo>
                      <a:pt x="1910" y="0"/>
                    </a:moveTo>
                    <a:lnTo>
                      <a:pt x="0" y="4629"/>
                    </a:lnTo>
                    <a:lnTo>
                      <a:pt x="504" y="4812"/>
                    </a:lnTo>
                    <a:lnTo>
                      <a:pt x="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flipH="1">
                <a:off x="1598576" y="2128035"/>
                <a:ext cx="330197" cy="195593"/>
              </a:xfrm>
              <a:custGeom>
                <a:avLst/>
                <a:gdLst/>
                <a:ahLst/>
                <a:cxnLst/>
                <a:rect l="l" t="t" r="r" b="b"/>
                <a:pathLst>
                  <a:path w="7531" h="4461" extrusionOk="0">
                    <a:moveTo>
                      <a:pt x="2765" y="1"/>
                    </a:moveTo>
                    <a:cubicBezTo>
                      <a:pt x="1421" y="1"/>
                      <a:pt x="306" y="1009"/>
                      <a:pt x="153" y="2323"/>
                    </a:cubicBezTo>
                    <a:cubicBezTo>
                      <a:pt x="138" y="2475"/>
                      <a:pt x="123" y="2628"/>
                      <a:pt x="107" y="2750"/>
                    </a:cubicBezTo>
                    <a:cubicBezTo>
                      <a:pt x="0" y="3743"/>
                      <a:pt x="3987" y="4461"/>
                      <a:pt x="3987" y="4461"/>
                    </a:cubicBezTo>
                    <a:lnTo>
                      <a:pt x="6034" y="4339"/>
                    </a:lnTo>
                    <a:lnTo>
                      <a:pt x="7286" y="1910"/>
                    </a:lnTo>
                    <a:lnTo>
                      <a:pt x="7531" y="917"/>
                    </a:lnTo>
                    <a:lnTo>
                      <a:pt x="7134" y="1"/>
                    </a:lnTo>
                    <a:lnTo>
                      <a:pt x="6095" y="1"/>
                    </a:lnTo>
                    <a:cubicBezTo>
                      <a:pt x="6095" y="1"/>
                      <a:pt x="4613" y="1620"/>
                      <a:pt x="3666" y="1620"/>
                    </a:cubicBezTo>
                    <a:cubicBezTo>
                      <a:pt x="2704" y="1620"/>
                      <a:pt x="3223" y="1"/>
                      <a:pt x="3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flipH="1">
                <a:off x="1822931" y="3851188"/>
                <a:ext cx="343569" cy="96459"/>
              </a:xfrm>
              <a:custGeom>
                <a:avLst/>
                <a:gdLst/>
                <a:ahLst/>
                <a:cxnLst/>
                <a:rect l="l" t="t" r="r" b="b"/>
                <a:pathLst>
                  <a:path w="7836" h="2200" extrusionOk="0">
                    <a:moveTo>
                      <a:pt x="7698" y="0"/>
                    </a:moveTo>
                    <a:cubicBezTo>
                      <a:pt x="7698" y="0"/>
                      <a:pt x="733" y="1222"/>
                      <a:pt x="0" y="1421"/>
                    </a:cubicBezTo>
                    <a:cubicBezTo>
                      <a:pt x="96" y="1871"/>
                      <a:pt x="374" y="2199"/>
                      <a:pt x="780" y="2199"/>
                    </a:cubicBezTo>
                    <a:cubicBezTo>
                      <a:pt x="829" y="2199"/>
                      <a:pt x="879" y="2194"/>
                      <a:pt x="932" y="2184"/>
                    </a:cubicBezTo>
                    <a:lnTo>
                      <a:pt x="7561" y="947"/>
                    </a:lnTo>
                    <a:cubicBezTo>
                      <a:pt x="7729" y="917"/>
                      <a:pt x="7836" y="764"/>
                      <a:pt x="7805" y="596"/>
                    </a:cubicBezTo>
                    <a:lnTo>
                      <a:pt x="7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flipH="1">
                <a:off x="1828937" y="3766348"/>
                <a:ext cx="337563" cy="147144"/>
              </a:xfrm>
              <a:custGeom>
                <a:avLst/>
                <a:gdLst/>
                <a:ahLst/>
                <a:cxnLst/>
                <a:rect l="l" t="t" r="r" b="b"/>
                <a:pathLst>
                  <a:path w="7699" h="3356" extrusionOk="0">
                    <a:moveTo>
                      <a:pt x="6611" y="0"/>
                    </a:moveTo>
                    <a:cubicBezTo>
                      <a:pt x="6582" y="0"/>
                      <a:pt x="6551" y="9"/>
                      <a:pt x="6522" y="26"/>
                    </a:cubicBezTo>
                    <a:cubicBezTo>
                      <a:pt x="5816" y="460"/>
                      <a:pt x="5249" y="599"/>
                      <a:pt x="4813" y="599"/>
                    </a:cubicBezTo>
                    <a:cubicBezTo>
                      <a:pt x="4267" y="599"/>
                      <a:pt x="3926" y="382"/>
                      <a:pt x="3773" y="255"/>
                    </a:cubicBezTo>
                    <a:cubicBezTo>
                      <a:pt x="3742" y="232"/>
                      <a:pt x="3708" y="221"/>
                      <a:pt x="3674" y="221"/>
                    </a:cubicBezTo>
                    <a:cubicBezTo>
                      <a:pt x="3639" y="221"/>
                      <a:pt x="3605" y="232"/>
                      <a:pt x="3574" y="255"/>
                    </a:cubicBezTo>
                    <a:cubicBezTo>
                      <a:pt x="3513" y="316"/>
                      <a:pt x="3422" y="408"/>
                      <a:pt x="3299" y="500"/>
                    </a:cubicBezTo>
                    <a:cubicBezTo>
                      <a:pt x="3238" y="561"/>
                      <a:pt x="3177" y="622"/>
                      <a:pt x="3101" y="683"/>
                    </a:cubicBezTo>
                    <a:cubicBezTo>
                      <a:pt x="2994" y="774"/>
                      <a:pt x="2887" y="881"/>
                      <a:pt x="2765" y="988"/>
                    </a:cubicBezTo>
                    <a:cubicBezTo>
                      <a:pt x="2704" y="1049"/>
                      <a:pt x="2643" y="1110"/>
                      <a:pt x="2566" y="1172"/>
                    </a:cubicBezTo>
                    <a:cubicBezTo>
                      <a:pt x="2444" y="1279"/>
                      <a:pt x="2322" y="1401"/>
                      <a:pt x="2184" y="1508"/>
                    </a:cubicBezTo>
                    <a:cubicBezTo>
                      <a:pt x="2108" y="1569"/>
                      <a:pt x="2047" y="1630"/>
                      <a:pt x="1971" y="1691"/>
                    </a:cubicBezTo>
                    <a:cubicBezTo>
                      <a:pt x="1130" y="2439"/>
                      <a:pt x="245" y="3203"/>
                      <a:pt x="0" y="3356"/>
                    </a:cubicBezTo>
                    <a:cubicBezTo>
                      <a:pt x="733" y="3157"/>
                      <a:pt x="7698" y="1935"/>
                      <a:pt x="7698" y="1935"/>
                    </a:cubicBezTo>
                    <a:lnTo>
                      <a:pt x="6736" y="72"/>
                    </a:lnTo>
                    <a:cubicBezTo>
                      <a:pt x="6707" y="24"/>
                      <a:pt x="6661" y="0"/>
                      <a:pt x="6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flipH="1">
                <a:off x="2279664" y="3902749"/>
                <a:ext cx="344271" cy="47616"/>
              </a:xfrm>
              <a:custGeom>
                <a:avLst/>
                <a:gdLst/>
                <a:ahLst/>
                <a:cxnLst/>
                <a:rect l="l" t="t" r="r" b="b"/>
                <a:pathLst>
                  <a:path w="7852" h="1086" extrusionOk="0">
                    <a:moveTo>
                      <a:pt x="7837" y="0"/>
                    </a:moveTo>
                    <a:cubicBezTo>
                      <a:pt x="7837" y="0"/>
                      <a:pt x="765" y="92"/>
                      <a:pt x="1" y="184"/>
                    </a:cubicBezTo>
                    <a:cubicBezTo>
                      <a:pt x="16" y="679"/>
                      <a:pt x="296" y="1085"/>
                      <a:pt x="783" y="1085"/>
                    </a:cubicBezTo>
                    <a:cubicBezTo>
                      <a:pt x="792" y="1085"/>
                      <a:pt x="801" y="1085"/>
                      <a:pt x="810" y="1085"/>
                    </a:cubicBezTo>
                    <a:lnTo>
                      <a:pt x="7546" y="917"/>
                    </a:lnTo>
                    <a:cubicBezTo>
                      <a:pt x="7714" y="917"/>
                      <a:pt x="7852" y="779"/>
                      <a:pt x="7852" y="596"/>
                    </a:cubicBezTo>
                    <a:lnTo>
                      <a:pt x="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flipH="1">
                <a:off x="2280979" y="3800459"/>
                <a:ext cx="342956" cy="110358"/>
              </a:xfrm>
              <a:custGeom>
                <a:avLst/>
                <a:gdLst/>
                <a:ahLst/>
                <a:cxnLst/>
                <a:rect l="l" t="t" r="r" b="b"/>
                <a:pathLst>
                  <a:path w="7822" h="2517" extrusionOk="0">
                    <a:moveTo>
                      <a:pt x="4100" y="0"/>
                    </a:moveTo>
                    <a:cubicBezTo>
                      <a:pt x="4071" y="0"/>
                      <a:pt x="4042" y="9"/>
                      <a:pt x="4018" y="27"/>
                    </a:cubicBezTo>
                    <a:cubicBezTo>
                      <a:pt x="3957" y="73"/>
                      <a:pt x="3850" y="134"/>
                      <a:pt x="3712" y="226"/>
                    </a:cubicBezTo>
                    <a:cubicBezTo>
                      <a:pt x="3651" y="271"/>
                      <a:pt x="3575" y="317"/>
                      <a:pt x="3483" y="378"/>
                    </a:cubicBezTo>
                    <a:cubicBezTo>
                      <a:pt x="3376" y="455"/>
                      <a:pt x="3239" y="531"/>
                      <a:pt x="3102" y="623"/>
                    </a:cubicBezTo>
                    <a:cubicBezTo>
                      <a:pt x="3040" y="669"/>
                      <a:pt x="2964" y="714"/>
                      <a:pt x="2888" y="760"/>
                    </a:cubicBezTo>
                    <a:cubicBezTo>
                      <a:pt x="2750" y="852"/>
                      <a:pt x="2597" y="943"/>
                      <a:pt x="2445" y="1035"/>
                    </a:cubicBezTo>
                    <a:cubicBezTo>
                      <a:pt x="2368" y="1096"/>
                      <a:pt x="2292" y="1142"/>
                      <a:pt x="2216" y="1188"/>
                    </a:cubicBezTo>
                    <a:cubicBezTo>
                      <a:pt x="1269" y="1784"/>
                      <a:pt x="261" y="2410"/>
                      <a:pt x="1" y="2517"/>
                    </a:cubicBezTo>
                    <a:cubicBezTo>
                      <a:pt x="749" y="2425"/>
                      <a:pt x="7821" y="2333"/>
                      <a:pt x="7821" y="2333"/>
                    </a:cubicBezTo>
                    <a:lnTo>
                      <a:pt x="7164" y="348"/>
                    </a:lnTo>
                    <a:cubicBezTo>
                      <a:pt x="7152" y="288"/>
                      <a:pt x="7084" y="247"/>
                      <a:pt x="7018" y="247"/>
                    </a:cubicBezTo>
                    <a:cubicBezTo>
                      <a:pt x="7000" y="247"/>
                      <a:pt x="6982" y="250"/>
                      <a:pt x="6966" y="256"/>
                    </a:cubicBezTo>
                    <a:cubicBezTo>
                      <a:pt x="6392" y="495"/>
                      <a:pt x="5922" y="581"/>
                      <a:pt x="5541" y="581"/>
                    </a:cubicBezTo>
                    <a:cubicBezTo>
                      <a:pt x="4775" y="581"/>
                      <a:pt x="4370" y="231"/>
                      <a:pt x="4217" y="58"/>
                    </a:cubicBezTo>
                    <a:cubicBezTo>
                      <a:pt x="4189" y="21"/>
                      <a:pt x="4144" y="0"/>
                      <a:pt x="4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flipH="1">
                <a:off x="2384804" y="2288113"/>
                <a:ext cx="606771" cy="420605"/>
              </a:xfrm>
              <a:custGeom>
                <a:avLst/>
                <a:gdLst/>
                <a:ahLst/>
                <a:cxnLst/>
                <a:rect l="l" t="t" r="r" b="b"/>
                <a:pathLst>
                  <a:path w="13839" h="9593" extrusionOk="0">
                    <a:moveTo>
                      <a:pt x="0" y="0"/>
                    </a:moveTo>
                    <a:lnTo>
                      <a:pt x="3605" y="9593"/>
                    </a:lnTo>
                    <a:lnTo>
                      <a:pt x="13839" y="9593"/>
                    </a:lnTo>
                    <a:lnTo>
                      <a:pt x="1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flipH="1">
                <a:off x="2356656" y="2288113"/>
                <a:ext cx="185552" cy="420605"/>
              </a:xfrm>
              <a:custGeom>
                <a:avLst/>
                <a:gdLst/>
                <a:ahLst/>
                <a:cxnLst/>
                <a:rect l="l" t="t" r="r" b="b"/>
                <a:pathLst>
                  <a:path w="4232" h="9593" extrusionOk="0">
                    <a:moveTo>
                      <a:pt x="0" y="0"/>
                    </a:moveTo>
                    <a:lnTo>
                      <a:pt x="3590" y="9593"/>
                    </a:lnTo>
                    <a:lnTo>
                      <a:pt x="4231" y="9593"/>
                    </a:lnTo>
                    <a:lnTo>
                      <a:pt x="3895" y="8707"/>
                    </a:lnTo>
                    <a:lnTo>
                      <a:pt x="565" y="3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flipH="1">
                <a:off x="2068682" y="2682543"/>
                <a:ext cx="303451" cy="26175"/>
              </a:xfrm>
              <a:custGeom>
                <a:avLst/>
                <a:gdLst/>
                <a:ahLst/>
                <a:cxnLst/>
                <a:rect l="l" t="t" r="r" b="b"/>
                <a:pathLst>
                  <a:path w="6921" h="597" extrusionOk="0">
                    <a:moveTo>
                      <a:pt x="1" y="1"/>
                    </a:moveTo>
                    <a:lnTo>
                      <a:pt x="154" y="597"/>
                    </a:lnTo>
                    <a:lnTo>
                      <a:pt x="6920" y="597"/>
                    </a:lnTo>
                    <a:lnTo>
                      <a:pt x="6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flipH="1">
                <a:off x="1100979" y="2789043"/>
                <a:ext cx="71687" cy="1174038"/>
              </a:xfrm>
              <a:custGeom>
                <a:avLst/>
                <a:gdLst/>
                <a:ahLst/>
                <a:cxnLst/>
                <a:rect l="l" t="t" r="r" b="b"/>
                <a:pathLst>
                  <a:path w="1635" h="26777" extrusionOk="0">
                    <a:moveTo>
                      <a:pt x="0" y="0"/>
                    </a:moveTo>
                    <a:lnTo>
                      <a:pt x="0" y="26776"/>
                    </a:lnTo>
                    <a:lnTo>
                      <a:pt x="1634" y="26776"/>
                    </a:lnTo>
                    <a:lnTo>
                      <a:pt x="1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flipH="1">
                <a:off x="1489402" y="2789043"/>
                <a:ext cx="71029" cy="1174038"/>
              </a:xfrm>
              <a:custGeom>
                <a:avLst/>
                <a:gdLst/>
                <a:ahLst/>
                <a:cxnLst/>
                <a:rect l="l" t="t" r="r" b="b"/>
                <a:pathLst>
                  <a:path w="1620" h="26777" extrusionOk="0">
                    <a:moveTo>
                      <a:pt x="0" y="0"/>
                    </a:moveTo>
                    <a:lnTo>
                      <a:pt x="0" y="26776"/>
                    </a:lnTo>
                    <a:lnTo>
                      <a:pt x="1619" y="26776"/>
                    </a:lnTo>
                    <a:lnTo>
                      <a:pt x="1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flipH="1">
                <a:off x="2731706" y="2789043"/>
                <a:ext cx="71687" cy="1174038"/>
              </a:xfrm>
              <a:custGeom>
                <a:avLst/>
                <a:gdLst/>
                <a:ahLst/>
                <a:cxnLst/>
                <a:rect l="l" t="t" r="r" b="b"/>
                <a:pathLst>
                  <a:path w="1635" h="26777" extrusionOk="0">
                    <a:moveTo>
                      <a:pt x="0" y="0"/>
                    </a:moveTo>
                    <a:lnTo>
                      <a:pt x="0"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flipH="1">
                <a:off x="3119471" y="2789043"/>
                <a:ext cx="71687" cy="1174038"/>
              </a:xfrm>
              <a:custGeom>
                <a:avLst/>
                <a:gdLst/>
                <a:ahLst/>
                <a:cxnLst/>
                <a:rect l="l" t="t" r="r" b="b"/>
                <a:pathLst>
                  <a:path w="1635" h="26777" extrusionOk="0">
                    <a:moveTo>
                      <a:pt x="1" y="0"/>
                    </a:moveTo>
                    <a:lnTo>
                      <a:pt x="1" y="26776"/>
                    </a:lnTo>
                    <a:lnTo>
                      <a:pt x="1635" y="26776"/>
                    </a:ln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flipH="1">
                <a:off x="995181" y="2708675"/>
                <a:ext cx="2299100" cy="85103"/>
              </a:xfrm>
              <a:custGeom>
                <a:avLst/>
                <a:gdLst/>
                <a:ahLst/>
                <a:cxnLst/>
                <a:rect l="l" t="t" r="r" b="b"/>
                <a:pathLst>
                  <a:path w="52437" h="1941" extrusionOk="0">
                    <a:moveTo>
                      <a:pt x="795" y="1"/>
                    </a:moveTo>
                    <a:cubicBezTo>
                      <a:pt x="352" y="1"/>
                      <a:pt x="0" y="367"/>
                      <a:pt x="0" y="795"/>
                    </a:cubicBezTo>
                    <a:lnTo>
                      <a:pt x="0" y="1146"/>
                    </a:lnTo>
                    <a:cubicBezTo>
                      <a:pt x="0" y="1589"/>
                      <a:pt x="352" y="1940"/>
                      <a:pt x="795" y="1940"/>
                    </a:cubicBezTo>
                    <a:lnTo>
                      <a:pt x="51642" y="1940"/>
                    </a:lnTo>
                    <a:cubicBezTo>
                      <a:pt x="52085" y="1940"/>
                      <a:pt x="52437" y="1589"/>
                      <a:pt x="52437" y="1146"/>
                    </a:cubicBezTo>
                    <a:lnTo>
                      <a:pt x="52437" y="795"/>
                    </a:lnTo>
                    <a:cubicBezTo>
                      <a:pt x="52437" y="367"/>
                      <a:pt x="52085" y="1"/>
                      <a:pt x="51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flipH="1">
                <a:off x="2819440" y="2332309"/>
                <a:ext cx="97117" cy="20783"/>
              </a:xfrm>
              <a:custGeom>
                <a:avLst/>
                <a:gdLst/>
                <a:ahLst/>
                <a:cxnLst/>
                <a:rect l="l" t="t" r="r" b="b"/>
                <a:pathLst>
                  <a:path w="2215" h="474" extrusionOk="0">
                    <a:moveTo>
                      <a:pt x="0" y="0"/>
                    </a:moveTo>
                    <a:lnTo>
                      <a:pt x="168" y="474"/>
                    </a:lnTo>
                    <a:lnTo>
                      <a:pt x="2215" y="474"/>
                    </a:lnTo>
                    <a:lnTo>
                      <a:pt x="2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flipH="1">
                <a:off x="1941444" y="2432100"/>
                <a:ext cx="90452" cy="105842"/>
              </a:xfrm>
              <a:custGeom>
                <a:avLst/>
                <a:gdLst/>
                <a:ahLst/>
                <a:cxnLst/>
                <a:rect l="l" t="t" r="r" b="b"/>
                <a:pathLst>
                  <a:path w="2063" h="2414" extrusionOk="0">
                    <a:moveTo>
                      <a:pt x="153" y="0"/>
                    </a:moveTo>
                    <a:lnTo>
                      <a:pt x="0" y="275"/>
                    </a:lnTo>
                    <a:lnTo>
                      <a:pt x="2062" y="2414"/>
                    </a:lnTo>
                    <a:lnTo>
                      <a:pt x="2062" y="1787"/>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flipH="1">
                <a:off x="713214" y="3014055"/>
                <a:ext cx="226416" cy="533813"/>
              </a:xfrm>
              <a:custGeom>
                <a:avLst/>
                <a:gdLst/>
                <a:ahLst/>
                <a:cxnLst/>
                <a:rect l="l" t="t" r="r" b="b"/>
                <a:pathLst>
                  <a:path w="5164" h="12175" extrusionOk="0">
                    <a:moveTo>
                      <a:pt x="4308" y="7332"/>
                    </a:moveTo>
                    <a:cubicBezTo>
                      <a:pt x="3987" y="8921"/>
                      <a:pt x="4079" y="11639"/>
                      <a:pt x="1986" y="12067"/>
                    </a:cubicBezTo>
                    <a:cubicBezTo>
                      <a:pt x="1406" y="12174"/>
                      <a:pt x="871" y="11792"/>
                      <a:pt x="535" y="11334"/>
                    </a:cubicBezTo>
                    <a:cubicBezTo>
                      <a:pt x="107" y="10754"/>
                      <a:pt x="1" y="9501"/>
                      <a:pt x="16" y="8783"/>
                    </a:cubicBezTo>
                    <a:cubicBezTo>
                      <a:pt x="16" y="8218"/>
                      <a:pt x="214" y="7592"/>
                      <a:pt x="275" y="7027"/>
                    </a:cubicBezTo>
                    <a:cubicBezTo>
                      <a:pt x="337" y="6416"/>
                      <a:pt x="398" y="5789"/>
                      <a:pt x="459" y="5179"/>
                    </a:cubicBezTo>
                    <a:cubicBezTo>
                      <a:pt x="718" y="2964"/>
                      <a:pt x="1879" y="1100"/>
                      <a:pt x="3834" y="1"/>
                    </a:cubicBezTo>
                    <a:cubicBezTo>
                      <a:pt x="3987" y="718"/>
                      <a:pt x="4338" y="1345"/>
                      <a:pt x="4644" y="2032"/>
                    </a:cubicBezTo>
                    <a:cubicBezTo>
                      <a:pt x="4781" y="2353"/>
                      <a:pt x="4904" y="2689"/>
                      <a:pt x="4995" y="3025"/>
                    </a:cubicBezTo>
                    <a:cubicBezTo>
                      <a:pt x="5163" y="3621"/>
                      <a:pt x="4965" y="4216"/>
                      <a:pt x="4812" y="4781"/>
                    </a:cubicBezTo>
                    <a:cubicBezTo>
                      <a:pt x="4598" y="5621"/>
                      <a:pt x="4491" y="6492"/>
                      <a:pt x="4308" y="7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flipH="1">
                <a:off x="736846" y="3048561"/>
                <a:ext cx="186034" cy="567968"/>
              </a:xfrm>
              <a:custGeom>
                <a:avLst/>
                <a:gdLst/>
                <a:ahLst/>
                <a:cxnLst/>
                <a:rect l="l" t="t" r="r" b="b"/>
                <a:pathLst>
                  <a:path w="4243" h="12954" extrusionOk="0">
                    <a:moveTo>
                      <a:pt x="3746" y="1299"/>
                    </a:moveTo>
                    <a:cubicBezTo>
                      <a:pt x="3744" y="1299"/>
                      <a:pt x="3743" y="1301"/>
                      <a:pt x="3743" y="1306"/>
                    </a:cubicBezTo>
                    <a:cubicBezTo>
                      <a:pt x="3753" y="1306"/>
                      <a:pt x="3749" y="1299"/>
                      <a:pt x="3746" y="1299"/>
                    </a:cubicBezTo>
                    <a:close/>
                    <a:moveTo>
                      <a:pt x="3168" y="0"/>
                    </a:moveTo>
                    <a:cubicBezTo>
                      <a:pt x="3154" y="0"/>
                      <a:pt x="3139" y="8"/>
                      <a:pt x="3132" y="23"/>
                    </a:cubicBezTo>
                    <a:cubicBezTo>
                      <a:pt x="3101" y="390"/>
                      <a:pt x="3055" y="741"/>
                      <a:pt x="2994" y="1108"/>
                    </a:cubicBezTo>
                    <a:cubicBezTo>
                      <a:pt x="2811" y="878"/>
                      <a:pt x="2628" y="649"/>
                      <a:pt x="2521" y="390"/>
                    </a:cubicBezTo>
                    <a:cubicBezTo>
                      <a:pt x="2521" y="382"/>
                      <a:pt x="2513" y="378"/>
                      <a:pt x="2505" y="378"/>
                    </a:cubicBezTo>
                    <a:cubicBezTo>
                      <a:pt x="2498" y="378"/>
                      <a:pt x="2490" y="382"/>
                      <a:pt x="2490" y="390"/>
                    </a:cubicBezTo>
                    <a:cubicBezTo>
                      <a:pt x="2551" y="558"/>
                      <a:pt x="2643" y="695"/>
                      <a:pt x="2719" y="833"/>
                    </a:cubicBezTo>
                    <a:cubicBezTo>
                      <a:pt x="2796" y="955"/>
                      <a:pt x="2872" y="1108"/>
                      <a:pt x="2964" y="1230"/>
                    </a:cubicBezTo>
                    <a:cubicBezTo>
                      <a:pt x="2933" y="1413"/>
                      <a:pt x="2887" y="1612"/>
                      <a:pt x="2857" y="1795"/>
                    </a:cubicBezTo>
                    <a:cubicBezTo>
                      <a:pt x="2643" y="1764"/>
                      <a:pt x="2460" y="1719"/>
                      <a:pt x="2276" y="1566"/>
                    </a:cubicBezTo>
                    <a:cubicBezTo>
                      <a:pt x="2062" y="1383"/>
                      <a:pt x="1955" y="1138"/>
                      <a:pt x="1925" y="848"/>
                    </a:cubicBezTo>
                    <a:cubicBezTo>
                      <a:pt x="1925" y="833"/>
                      <a:pt x="1910" y="825"/>
                      <a:pt x="1896" y="825"/>
                    </a:cubicBezTo>
                    <a:cubicBezTo>
                      <a:pt x="1883" y="825"/>
                      <a:pt x="1871" y="833"/>
                      <a:pt x="1879" y="848"/>
                    </a:cubicBezTo>
                    <a:cubicBezTo>
                      <a:pt x="1894" y="1108"/>
                      <a:pt x="2001" y="1352"/>
                      <a:pt x="2185" y="1551"/>
                    </a:cubicBezTo>
                    <a:cubicBezTo>
                      <a:pt x="2368" y="1749"/>
                      <a:pt x="2582" y="1825"/>
                      <a:pt x="2841" y="1871"/>
                    </a:cubicBezTo>
                    <a:cubicBezTo>
                      <a:pt x="2796" y="2085"/>
                      <a:pt x="2750" y="2314"/>
                      <a:pt x="2704" y="2528"/>
                    </a:cubicBezTo>
                    <a:cubicBezTo>
                      <a:pt x="2505" y="2406"/>
                      <a:pt x="2337" y="2268"/>
                      <a:pt x="2154" y="2131"/>
                    </a:cubicBezTo>
                    <a:cubicBezTo>
                      <a:pt x="1879" y="1902"/>
                      <a:pt x="1726" y="1642"/>
                      <a:pt x="1482" y="1398"/>
                    </a:cubicBezTo>
                    <a:cubicBezTo>
                      <a:pt x="1473" y="1389"/>
                      <a:pt x="1464" y="1385"/>
                      <a:pt x="1456" y="1385"/>
                    </a:cubicBezTo>
                    <a:cubicBezTo>
                      <a:pt x="1437" y="1385"/>
                      <a:pt x="1425" y="1407"/>
                      <a:pt x="1436" y="1428"/>
                    </a:cubicBezTo>
                    <a:cubicBezTo>
                      <a:pt x="1665" y="1673"/>
                      <a:pt x="1818" y="1932"/>
                      <a:pt x="2078" y="2146"/>
                    </a:cubicBezTo>
                    <a:cubicBezTo>
                      <a:pt x="2261" y="2299"/>
                      <a:pt x="2460" y="2498"/>
                      <a:pt x="2673" y="2604"/>
                    </a:cubicBezTo>
                    <a:cubicBezTo>
                      <a:pt x="2673" y="2620"/>
                      <a:pt x="2673" y="2635"/>
                      <a:pt x="2673" y="2635"/>
                    </a:cubicBezTo>
                    <a:cubicBezTo>
                      <a:pt x="2673" y="2635"/>
                      <a:pt x="2673" y="2635"/>
                      <a:pt x="2658" y="2650"/>
                    </a:cubicBezTo>
                    <a:cubicBezTo>
                      <a:pt x="2643" y="2666"/>
                      <a:pt x="2643" y="2681"/>
                      <a:pt x="2658" y="2696"/>
                    </a:cubicBezTo>
                    <a:lnTo>
                      <a:pt x="2521" y="3322"/>
                    </a:lnTo>
                    <a:cubicBezTo>
                      <a:pt x="2521" y="3338"/>
                      <a:pt x="2521" y="3353"/>
                      <a:pt x="2521" y="3368"/>
                    </a:cubicBezTo>
                    <a:cubicBezTo>
                      <a:pt x="2032" y="3139"/>
                      <a:pt x="1299" y="2757"/>
                      <a:pt x="1222" y="2177"/>
                    </a:cubicBezTo>
                    <a:cubicBezTo>
                      <a:pt x="1222" y="2159"/>
                      <a:pt x="1210" y="2150"/>
                      <a:pt x="1197" y="2150"/>
                    </a:cubicBezTo>
                    <a:cubicBezTo>
                      <a:pt x="1176" y="2150"/>
                      <a:pt x="1152" y="2170"/>
                      <a:pt x="1161" y="2207"/>
                    </a:cubicBezTo>
                    <a:cubicBezTo>
                      <a:pt x="1299" y="2849"/>
                      <a:pt x="2001" y="3124"/>
                      <a:pt x="2490" y="3475"/>
                    </a:cubicBezTo>
                    <a:cubicBezTo>
                      <a:pt x="2444" y="3719"/>
                      <a:pt x="2398" y="3949"/>
                      <a:pt x="2353" y="4193"/>
                    </a:cubicBezTo>
                    <a:cubicBezTo>
                      <a:pt x="2047" y="4086"/>
                      <a:pt x="1742" y="3949"/>
                      <a:pt x="1482" y="3735"/>
                    </a:cubicBezTo>
                    <a:cubicBezTo>
                      <a:pt x="1238" y="3551"/>
                      <a:pt x="902" y="3322"/>
                      <a:pt x="779" y="3017"/>
                    </a:cubicBezTo>
                    <a:cubicBezTo>
                      <a:pt x="779" y="3017"/>
                      <a:pt x="764" y="3017"/>
                      <a:pt x="779" y="3032"/>
                    </a:cubicBezTo>
                    <a:cubicBezTo>
                      <a:pt x="871" y="3322"/>
                      <a:pt x="1176" y="3521"/>
                      <a:pt x="1406" y="3719"/>
                    </a:cubicBezTo>
                    <a:cubicBezTo>
                      <a:pt x="1681" y="3979"/>
                      <a:pt x="1971" y="4193"/>
                      <a:pt x="2337" y="4300"/>
                    </a:cubicBezTo>
                    <a:cubicBezTo>
                      <a:pt x="2337" y="4315"/>
                      <a:pt x="2337" y="4315"/>
                      <a:pt x="2337" y="4330"/>
                    </a:cubicBezTo>
                    <a:cubicBezTo>
                      <a:pt x="2307" y="4483"/>
                      <a:pt x="2291" y="4636"/>
                      <a:pt x="2261" y="4789"/>
                    </a:cubicBezTo>
                    <a:cubicBezTo>
                      <a:pt x="1665" y="4743"/>
                      <a:pt x="840" y="4285"/>
                      <a:pt x="535" y="3842"/>
                    </a:cubicBezTo>
                    <a:lnTo>
                      <a:pt x="535" y="3842"/>
                    </a:lnTo>
                    <a:cubicBezTo>
                      <a:pt x="734" y="4193"/>
                      <a:pt x="1054" y="4392"/>
                      <a:pt x="1406" y="4560"/>
                    </a:cubicBezTo>
                    <a:cubicBezTo>
                      <a:pt x="1665" y="4697"/>
                      <a:pt x="1955" y="4850"/>
                      <a:pt x="2246" y="4865"/>
                    </a:cubicBezTo>
                    <a:cubicBezTo>
                      <a:pt x="2215" y="5140"/>
                      <a:pt x="2169" y="5430"/>
                      <a:pt x="2123" y="5705"/>
                    </a:cubicBezTo>
                    <a:cubicBezTo>
                      <a:pt x="1864" y="5613"/>
                      <a:pt x="1589" y="5568"/>
                      <a:pt x="1344" y="5461"/>
                    </a:cubicBezTo>
                    <a:cubicBezTo>
                      <a:pt x="963" y="5308"/>
                      <a:pt x="672" y="5048"/>
                      <a:pt x="443" y="4712"/>
                    </a:cubicBezTo>
                    <a:cubicBezTo>
                      <a:pt x="437" y="4701"/>
                      <a:pt x="429" y="4696"/>
                      <a:pt x="423" y="4696"/>
                    </a:cubicBezTo>
                    <a:cubicBezTo>
                      <a:pt x="411" y="4696"/>
                      <a:pt x="403" y="4709"/>
                      <a:pt x="413" y="4728"/>
                    </a:cubicBezTo>
                    <a:cubicBezTo>
                      <a:pt x="825" y="5369"/>
                      <a:pt x="1421" y="5568"/>
                      <a:pt x="2108" y="5812"/>
                    </a:cubicBezTo>
                    <a:cubicBezTo>
                      <a:pt x="2078" y="6041"/>
                      <a:pt x="2032" y="6270"/>
                      <a:pt x="2001" y="6499"/>
                    </a:cubicBezTo>
                    <a:cubicBezTo>
                      <a:pt x="1436" y="6392"/>
                      <a:pt x="703" y="6056"/>
                      <a:pt x="413" y="5552"/>
                    </a:cubicBezTo>
                    <a:cubicBezTo>
                      <a:pt x="408" y="5543"/>
                      <a:pt x="400" y="5540"/>
                      <a:pt x="391" y="5540"/>
                    </a:cubicBezTo>
                    <a:cubicBezTo>
                      <a:pt x="368" y="5540"/>
                      <a:pt x="341" y="5561"/>
                      <a:pt x="352" y="5583"/>
                    </a:cubicBezTo>
                    <a:cubicBezTo>
                      <a:pt x="535" y="5904"/>
                      <a:pt x="856" y="6102"/>
                      <a:pt x="1161" y="6270"/>
                    </a:cubicBezTo>
                    <a:cubicBezTo>
                      <a:pt x="1390" y="6377"/>
                      <a:pt x="1711" y="6576"/>
                      <a:pt x="1986" y="6591"/>
                    </a:cubicBezTo>
                    <a:cubicBezTo>
                      <a:pt x="1986" y="6606"/>
                      <a:pt x="1986" y="6606"/>
                      <a:pt x="1986" y="6622"/>
                    </a:cubicBezTo>
                    <a:cubicBezTo>
                      <a:pt x="1925" y="6942"/>
                      <a:pt x="1864" y="7278"/>
                      <a:pt x="1787" y="7599"/>
                    </a:cubicBezTo>
                    <a:cubicBezTo>
                      <a:pt x="1161" y="7446"/>
                      <a:pt x="749" y="6973"/>
                      <a:pt x="291" y="6530"/>
                    </a:cubicBezTo>
                    <a:cubicBezTo>
                      <a:pt x="280" y="6523"/>
                      <a:pt x="270" y="6520"/>
                      <a:pt x="260" y="6520"/>
                    </a:cubicBezTo>
                    <a:cubicBezTo>
                      <a:pt x="228" y="6520"/>
                      <a:pt x="206" y="6556"/>
                      <a:pt x="229" y="6591"/>
                    </a:cubicBezTo>
                    <a:cubicBezTo>
                      <a:pt x="703" y="7049"/>
                      <a:pt x="1115" y="7538"/>
                      <a:pt x="1772" y="7706"/>
                    </a:cubicBezTo>
                    <a:cubicBezTo>
                      <a:pt x="1711" y="7966"/>
                      <a:pt x="1650" y="8241"/>
                      <a:pt x="1589" y="8500"/>
                    </a:cubicBezTo>
                    <a:cubicBezTo>
                      <a:pt x="1039" y="8348"/>
                      <a:pt x="504" y="7966"/>
                      <a:pt x="153" y="7523"/>
                    </a:cubicBezTo>
                    <a:cubicBezTo>
                      <a:pt x="150" y="7516"/>
                      <a:pt x="144" y="7513"/>
                      <a:pt x="139" y="7513"/>
                    </a:cubicBezTo>
                    <a:cubicBezTo>
                      <a:pt x="121" y="7513"/>
                      <a:pt x="99" y="7545"/>
                      <a:pt x="123" y="7569"/>
                    </a:cubicBezTo>
                    <a:cubicBezTo>
                      <a:pt x="474" y="8042"/>
                      <a:pt x="1008" y="8409"/>
                      <a:pt x="1558" y="8607"/>
                    </a:cubicBezTo>
                    <a:cubicBezTo>
                      <a:pt x="1482" y="8882"/>
                      <a:pt x="1421" y="9172"/>
                      <a:pt x="1344" y="9463"/>
                    </a:cubicBezTo>
                    <a:cubicBezTo>
                      <a:pt x="795" y="9371"/>
                      <a:pt x="367" y="9035"/>
                      <a:pt x="16" y="8592"/>
                    </a:cubicBezTo>
                    <a:cubicBezTo>
                      <a:pt x="16" y="8587"/>
                      <a:pt x="14" y="8586"/>
                      <a:pt x="12" y="8586"/>
                    </a:cubicBezTo>
                    <a:cubicBezTo>
                      <a:pt x="8" y="8586"/>
                      <a:pt x="0" y="8596"/>
                      <a:pt x="0" y="8607"/>
                    </a:cubicBezTo>
                    <a:cubicBezTo>
                      <a:pt x="306" y="9020"/>
                      <a:pt x="764" y="9508"/>
                      <a:pt x="1314" y="9569"/>
                    </a:cubicBezTo>
                    <a:cubicBezTo>
                      <a:pt x="1299" y="9661"/>
                      <a:pt x="1268" y="9753"/>
                      <a:pt x="1238" y="9829"/>
                    </a:cubicBezTo>
                    <a:cubicBezTo>
                      <a:pt x="1238" y="9890"/>
                      <a:pt x="1222" y="9951"/>
                      <a:pt x="1207" y="9997"/>
                    </a:cubicBezTo>
                    <a:cubicBezTo>
                      <a:pt x="779" y="9875"/>
                      <a:pt x="397" y="9722"/>
                      <a:pt x="46" y="9447"/>
                    </a:cubicBezTo>
                    <a:cubicBezTo>
                      <a:pt x="46" y="9443"/>
                      <a:pt x="45" y="9441"/>
                      <a:pt x="43" y="9441"/>
                    </a:cubicBezTo>
                    <a:cubicBezTo>
                      <a:pt x="39" y="9441"/>
                      <a:pt x="31" y="9452"/>
                      <a:pt x="31" y="9463"/>
                    </a:cubicBezTo>
                    <a:cubicBezTo>
                      <a:pt x="367" y="9753"/>
                      <a:pt x="764" y="9951"/>
                      <a:pt x="1176" y="10089"/>
                    </a:cubicBezTo>
                    <a:cubicBezTo>
                      <a:pt x="1131" y="10257"/>
                      <a:pt x="1085" y="10440"/>
                      <a:pt x="1039" y="10608"/>
                    </a:cubicBezTo>
                    <a:cubicBezTo>
                      <a:pt x="932" y="10562"/>
                      <a:pt x="825" y="10516"/>
                      <a:pt x="718" y="10471"/>
                    </a:cubicBezTo>
                    <a:cubicBezTo>
                      <a:pt x="504" y="10410"/>
                      <a:pt x="367" y="10272"/>
                      <a:pt x="199" y="10165"/>
                    </a:cubicBezTo>
                    <a:cubicBezTo>
                      <a:pt x="168" y="10165"/>
                      <a:pt x="153" y="10180"/>
                      <a:pt x="168" y="10196"/>
                    </a:cubicBezTo>
                    <a:cubicBezTo>
                      <a:pt x="336" y="10303"/>
                      <a:pt x="443" y="10425"/>
                      <a:pt x="627" y="10501"/>
                    </a:cubicBezTo>
                    <a:cubicBezTo>
                      <a:pt x="764" y="10547"/>
                      <a:pt x="886" y="10608"/>
                      <a:pt x="1024" y="10669"/>
                    </a:cubicBezTo>
                    <a:cubicBezTo>
                      <a:pt x="825" y="11387"/>
                      <a:pt x="657" y="12136"/>
                      <a:pt x="749" y="12823"/>
                    </a:cubicBezTo>
                    <a:cubicBezTo>
                      <a:pt x="757" y="12907"/>
                      <a:pt x="839" y="12954"/>
                      <a:pt x="919" y="12954"/>
                    </a:cubicBezTo>
                    <a:cubicBezTo>
                      <a:pt x="985" y="12954"/>
                      <a:pt x="1049" y="12922"/>
                      <a:pt x="1070" y="12853"/>
                    </a:cubicBezTo>
                    <a:cubicBezTo>
                      <a:pt x="1192" y="12365"/>
                      <a:pt x="1192" y="11830"/>
                      <a:pt x="1238" y="11326"/>
                    </a:cubicBezTo>
                    <a:cubicBezTo>
                      <a:pt x="1253" y="11189"/>
                      <a:pt x="1268" y="11066"/>
                      <a:pt x="1283" y="10929"/>
                    </a:cubicBezTo>
                    <a:cubicBezTo>
                      <a:pt x="1543" y="10929"/>
                      <a:pt x="1803" y="10791"/>
                      <a:pt x="2017" y="10684"/>
                    </a:cubicBezTo>
                    <a:cubicBezTo>
                      <a:pt x="2383" y="10486"/>
                      <a:pt x="2673" y="10211"/>
                      <a:pt x="2964" y="9921"/>
                    </a:cubicBezTo>
                    <a:cubicBezTo>
                      <a:pt x="2979" y="9905"/>
                      <a:pt x="2948" y="9890"/>
                      <a:pt x="2933" y="9890"/>
                    </a:cubicBezTo>
                    <a:cubicBezTo>
                      <a:pt x="2643" y="10135"/>
                      <a:pt x="2353" y="10364"/>
                      <a:pt x="2017" y="10532"/>
                    </a:cubicBezTo>
                    <a:cubicBezTo>
                      <a:pt x="1818" y="10623"/>
                      <a:pt x="1543" y="10761"/>
                      <a:pt x="1314" y="10791"/>
                    </a:cubicBezTo>
                    <a:cubicBezTo>
                      <a:pt x="1329" y="10639"/>
                      <a:pt x="1360" y="10471"/>
                      <a:pt x="1375" y="10318"/>
                    </a:cubicBezTo>
                    <a:cubicBezTo>
                      <a:pt x="1650" y="10287"/>
                      <a:pt x="1879" y="10104"/>
                      <a:pt x="2108" y="9982"/>
                    </a:cubicBezTo>
                    <a:cubicBezTo>
                      <a:pt x="2475" y="9753"/>
                      <a:pt x="2811" y="9463"/>
                      <a:pt x="3147" y="9188"/>
                    </a:cubicBezTo>
                    <a:cubicBezTo>
                      <a:pt x="3147" y="9188"/>
                      <a:pt x="3147" y="9181"/>
                      <a:pt x="3142" y="9181"/>
                    </a:cubicBezTo>
                    <a:cubicBezTo>
                      <a:pt x="3140" y="9181"/>
                      <a:pt x="3137" y="9183"/>
                      <a:pt x="3132" y="9188"/>
                    </a:cubicBezTo>
                    <a:cubicBezTo>
                      <a:pt x="2628" y="9554"/>
                      <a:pt x="2047" y="10089"/>
                      <a:pt x="1406" y="10196"/>
                    </a:cubicBezTo>
                    <a:cubicBezTo>
                      <a:pt x="1436" y="9997"/>
                      <a:pt x="1467" y="9799"/>
                      <a:pt x="1513" y="9600"/>
                    </a:cubicBezTo>
                    <a:cubicBezTo>
                      <a:pt x="1513" y="9600"/>
                      <a:pt x="1513" y="9585"/>
                      <a:pt x="1528" y="9585"/>
                    </a:cubicBezTo>
                    <a:cubicBezTo>
                      <a:pt x="2276" y="9386"/>
                      <a:pt x="2780" y="8790"/>
                      <a:pt x="3361" y="8317"/>
                    </a:cubicBezTo>
                    <a:cubicBezTo>
                      <a:pt x="3361" y="8317"/>
                      <a:pt x="3361" y="8302"/>
                      <a:pt x="3345" y="8302"/>
                    </a:cubicBezTo>
                    <a:cubicBezTo>
                      <a:pt x="2780" y="8745"/>
                      <a:pt x="2246" y="9249"/>
                      <a:pt x="1543" y="9463"/>
                    </a:cubicBezTo>
                    <a:cubicBezTo>
                      <a:pt x="1604" y="9188"/>
                      <a:pt x="1665" y="8897"/>
                      <a:pt x="1726" y="8622"/>
                    </a:cubicBezTo>
                    <a:cubicBezTo>
                      <a:pt x="2414" y="8363"/>
                      <a:pt x="2964" y="7966"/>
                      <a:pt x="3437" y="7416"/>
                    </a:cubicBezTo>
                    <a:cubicBezTo>
                      <a:pt x="3437" y="7405"/>
                      <a:pt x="3429" y="7394"/>
                      <a:pt x="3425" y="7394"/>
                    </a:cubicBezTo>
                    <a:cubicBezTo>
                      <a:pt x="3423" y="7394"/>
                      <a:pt x="3422" y="7396"/>
                      <a:pt x="3422" y="7401"/>
                    </a:cubicBezTo>
                    <a:cubicBezTo>
                      <a:pt x="2933" y="7920"/>
                      <a:pt x="2383" y="8210"/>
                      <a:pt x="1757" y="8500"/>
                    </a:cubicBezTo>
                    <a:cubicBezTo>
                      <a:pt x="1818" y="8225"/>
                      <a:pt x="1894" y="7950"/>
                      <a:pt x="1940" y="7660"/>
                    </a:cubicBezTo>
                    <a:cubicBezTo>
                      <a:pt x="2246" y="7523"/>
                      <a:pt x="2551" y="7431"/>
                      <a:pt x="2826" y="7248"/>
                    </a:cubicBezTo>
                    <a:cubicBezTo>
                      <a:pt x="3086" y="7049"/>
                      <a:pt x="3330" y="6835"/>
                      <a:pt x="3498" y="6545"/>
                    </a:cubicBezTo>
                    <a:cubicBezTo>
                      <a:pt x="3513" y="6530"/>
                      <a:pt x="3498" y="6530"/>
                      <a:pt x="3483" y="6530"/>
                    </a:cubicBezTo>
                    <a:cubicBezTo>
                      <a:pt x="3101" y="7080"/>
                      <a:pt x="2521" y="7248"/>
                      <a:pt x="1971" y="7538"/>
                    </a:cubicBezTo>
                    <a:cubicBezTo>
                      <a:pt x="2032" y="7278"/>
                      <a:pt x="2078" y="7019"/>
                      <a:pt x="2123" y="6759"/>
                    </a:cubicBezTo>
                    <a:cubicBezTo>
                      <a:pt x="2734" y="6423"/>
                      <a:pt x="3407" y="6102"/>
                      <a:pt x="3758" y="5445"/>
                    </a:cubicBezTo>
                    <a:lnTo>
                      <a:pt x="3758" y="5445"/>
                    </a:lnTo>
                    <a:cubicBezTo>
                      <a:pt x="3376" y="6041"/>
                      <a:pt x="2734" y="6301"/>
                      <a:pt x="2139" y="6637"/>
                    </a:cubicBezTo>
                    <a:cubicBezTo>
                      <a:pt x="2154" y="6591"/>
                      <a:pt x="2154" y="6530"/>
                      <a:pt x="2169" y="6484"/>
                    </a:cubicBezTo>
                    <a:cubicBezTo>
                      <a:pt x="2200" y="6255"/>
                      <a:pt x="2246" y="6011"/>
                      <a:pt x="2276" y="5766"/>
                    </a:cubicBezTo>
                    <a:cubicBezTo>
                      <a:pt x="2628" y="5613"/>
                      <a:pt x="2964" y="5415"/>
                      <a:pt x="3284" y="5216"/>
                    </a:cubicBezTo>
                    <a:cubicBezTo>
                      <a:pt x="3513" y="5064"/>
                      <a:pt x="3758" y="4911"/>
                      <a:pt x="3911" y="4682"/>
                    </a:cubicBezTo>
                    <a:cubicBezTo>
                      <a:pt x="3911" y="4671"/>
                      <a:pt x="3903" y="4660"/>
                      <a:pt x="3893" y="4660"/>
                    </a:cubicBezTo>
                    <a:cubicBezTo>
                      <a:pt x="3889" y="4660"/>
                      <a:pt x="3884" y="4662"/>
                      <a:pt x="3880" y="4666"/>
                    </a:cubicBezTo>
                    <a:cubicBezTo>
                      <a:pt x="3559" y="5140"/>
                      <a:pt x="2826" y="5415"/>
                      <a:pt x="2291" y="5659"/>
                    </a:cubicBezTo>
                    <a:cubicBezTo>
                      <a:pt x="2322" y="5415"/>
                      <a:pt x="2353" y="5170"/>
                      <a:pt x="2398" y="4926"/>
                    </a:cubicBezTo>
                    <a:cubicBezTo>
                      <a:pt x="2994" y="4560"/>
                      <a:pt x="3681" y="4361"/>
                      <a:pt x="4063" y="3719"/>
                    </a:cubicBezTo>
                    <a:cubicBezTo>
                      <a:pt x="4063" y="3697"/>
                      <a:pt x="4047" y="3683"/>
                      <a:pt x="4038" y="3683"/>
                    </a:cubicBezTo>
                    <a:cubicBezTo>
                      <a:pt x="4035" y="3683"/>
                      <a:pt x="4033" y="3685"/>
                      <a:pt x="4033" y="3689"/>
                    </a:cubicBezTo>
                    <a:cubicBezTo>
                      <a:pt x="3651" y="4285"/>
                      <a:pt x="2979" y="4468"/>
                      <a:pt x="2414" y="4804"/>
                    </a:cubicBezTo>
                    <a:cubicBezTo>
                      <a:pt x="2429" y="4651"/>
                      <a:pt x="2460" y="4498"/>
                      <a:pt x="2475" y="4346"/>
                    </a:cubicBezTo>
                    <a:cubicBezTo>
                      <a:pt x="3116" y="4117"/>
                      <a:pt x="3865" y="3582"/>
                      <a:pt x="4201" y="3002"/>
                    </a:cubicBezTo>
                    <a:cubicBezTo>
                      <a:pt x="4220" y="2972"/>
                      <a:pt x="4208" y="2955"/>
                      <a:pt x="4189" y="2955"/>
                    </a:cubicBezTo>
                    <a:cubicBezTo>
                      <a:pt x="4179" y="2955"/>
                      <a:pt x="4166" y="2960"/>
                      <a:pt x="4155" y="2971"/>
                    </a:cubicBezTo>
                    <a:cubicBezTo>
                      <a:pt x="3819" y="3475"/>
                      <a:pt x="3116" y="4025"/>
                      <a:pt x="2505" y="4224"/>
                    </a:cubicBezTo>
                    <a:cubicBezTo>
                      <a:pt x="2536" y="3979"/>
                      <a:pt x="2582" y="3735"/>
                      <a:pt x="2628" y="3490"/>
                    </a:cubicBezTo>
                    <a:cubicBezTo>
                      <a:pt x="2628" y="3490"/>
                      <a:pt x="2628" y="3475"/>
                      <a:pt x="2628" y="3475"/>
                    </a:cubicBezTo>
                    <a:cubicBezTo>
                      <a:pt x="2918" y="3383"/>
                      <a:pt x="3208" y="3185"/>
                      <a:pt x="3452" y="3032"/>
                    </a:cubicBezTo>
                    <a:cubicBezTo>
                      <a:pt x="3758" y="2849"/>
                      <a:pt x="4033" y="2635"/>
                      <a:pt x="4231" y="2330"/>
                    </a:cubicBezTo>
                    <a:cubicBezTo>
                      <a:pt x="4242" y="2308"/>
                      <a:pt x="4215" y="2286"/>
                      <a:pt x="4192" y="2286"/>
                    </a:cubicBezTo>
                    <a:cubicBezTo>
                      <a:pt x="4183" y="2286"/>
                      <a:pt x="4175" y="2290"/>
                      <a:pt x="4170" y="2299"/>
                    </a:cubicBezTo>
                    <a:cubicBezTo>
                      <a:pt x="3895" y="2803"/>
                      <a:pt x="3208" y="3139"/>
                      <a:pt x="2643" y="3338"/>
                    </a:cubicBezTo>
                    <a:cubicBezTo>
                      <a:pt x="2673" y="3246"/>
                      <a:pt x="2689" y="3154"/>
                      <a:pt x="2704" y="3078"/>
                    </a:cubicBezTo>
                    <a:lnTo>
                      <a:pt x="2780" y="2666"/>
                    </a:lnTo>
                    <a:cubicBezTo>
                      <a:pt x="3009" y="2513"/>
                      <a:pt x="3300" y="2436"/>
                      <a:pt x="3529" y="2268"/>
                    </a:cubicBezTo>
                    <a:cubicBezTo>
                      <a:pt x="3727" y="2131"/>
                      <a:pt x="3911" y="1948"/>
                      <a:pt x="4079" y="1780"/>
                    </a:cubicBezTo>
                    <a:cubicBezTo>
                      <a:pt x="4090" y="1757"/>
                      <a:pt x="4076" y="1743"/>
                      <a:pt x="4062" y="1743"/>
                    </a:cubicBezTo>
                    <a:cubicBezTo>
                      <a:pt x="4057" y="1743"/>
                      <a:pt x="4052" y="1745"/>
                      <a:pt x="4048" y="1749"/>
                    </a:cubicBezTo>
                    <a:cubicBezTo>
                      <a:pt x="3819" y="1963"/>
                      <a:pt x="3575" y="2177"/>
                      <a:pt x="3300" y="2330"/>
                    </a:cubicBezTo>
                    <a:cubicBezTo>
                      <a:pt x="3132" y="2406"/>
                      <a:pt x="2964" y="2452"/>
                      <a:pt x="2811" y="2543"/>
                    </a:cubicBezTo>
                    <a:cubicBezTo>
                      <a:pt x="2841" y="2330"/>
                      <a:pt x="2887" y="2116"/>
                      <a:pt x="2933" y="1902"/>
                    </a:cubicBezTo>
                    <a:cubicBezTo>
                      <a:pt x="2933" y="1902"/>
                      <a:pt x="2948" y="1887"/>
                      <a:pt x="2948" y="1887"/>
                    </a:cubicBezTo>
                    <a:cubicBezTo>
                      <a:pt x="2948" y="1887"/>
                      <a:pt x="2948" y="1902"/>
                      <a:pt x="2948" y="1902"/>
                    </a:cubicBezTo>
                    <a:cubicBezTo>
                      <a:pt x="2964" y="1902"/>
                      <a:pt x="2979" y="1887"/>
                      <a:pt x="2994" y="1887"/>
                    </a:cubicBezTo>
                    <a:cubicBezTo>
                      <a:pt x="3300" y="1810"/>
                      <a:pt x="3544" y="1535"/>
                      <a:pt x="3743" y="1306"/>
                    </a:cubicBezTo>
                    <a:lnTo>
                      <a:pt x="3743" y="1306"/>
                    </a:lnTo>
                    <a:cubicBezTo>
                      <a:pt x="3529" y="1505"/>
                      <a:pt x="3269" y="1734"/>
                      <a:pt x="2979" y="1810"/>
                    </a:cubicBezTo>
                    <a:lnTo>
                      <a:pt x="2948" y="1810"/>
                    </a:lnTo>
                    <a:cubicBezTo>
                      <a:pt x="2979" y="1627"/>
                      <a:pt x="3009" y="1459"/>
                      <a:pt x="3040" y="1276"/>
                    </a:cubicBezTo>
                    <a:cubicBezTo>
                      <a:pt x="3070" y="1276"/>
                      <a:pt x="3086" y="1245"/>
                      <a:pt x="3086" y="1230"/>
                    </a:cubicBezTo>
                    <a:cubicBezTo>
                      <a:pt x="3254" y="1123"/>
                      <a:pt x="3391" y="970"/>
                      <a:pt x="3544" y="833"/>
                    </a:cubicBezTo>
                    <a:cubicBezTo>
                      <a:pt x="3544" y="833"/>
                      <a:pt x="3529" y="817"/>
                      <a:pt x="3529" y="817"/>
                    </a:cubicBezTo>
                    <a:cubicBezTo>
                      <a:pt x="3376" y="940"/>
                      <a:pt x="3223" y="1046"/>
                      <a:pt x="3070" y="1138"/>
                    </a:cubicBezTo>
                    <a:cubicBezTo>
                      <a:pt x="3132" y="772"/>
                      <a:pt x="3162" y="405"/>
                      <a:pt x="3193" y="23"/>
                    </a:cubicBezTo>
                    <a:cubicBezTo>
                      <a:pt x="3193" y="8"/>
                      <a:pt x="3181"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flipH="1">
                <a:off x="971724" y="3032821"/>
                <a:ext cx="294068" cy="529078"/>
              </a:xfrm>
              <a:custGeom>
                <a:avLst/>
                <a:gdLst/>
                <a:ahLst/>
                <a:cxnLst/>
                <a:rect l="l" t="t" r="r" b="b"/>
                <a:pathLst>
                  <a:path w="6707" h="12067" extrusionOk="0">
                    <a:moveTo>
                      <a:pt x="5103" y="6446"/>
                    </a:moveTo>
                    <a:cubicBezTo>
                      <a:pt x="5469" y="8034"/>
                      <a:pt x="6706" y="10448"/>
                      <a:pt x="4980" y="11716"/>
                    </a:cubicBezTo>
                    <a:cubicBezTo>
                      <a:pt x="4507" y="12067"/>
                      <a:pt x="3850" y="11945"/>
                      <a:pt x="3361" y="11670"/>
                    </a:cubicBezTo>
                    <a:cubicBezTo>
                      <a:pt x="2720" y="11318"/>
                      <a:pt x="2109" y="10234"/>
                      <a:pt x="1803" y="9577"/>
                    </a:cubicBezTo>
                    <a:cubicBezTo>
                      <a:pt x="1574" y="9073"/>
                      <a:pt x="1483" y="8416"/>
                      <a:pt x="1299" y="7882"/>
                    </a:cubicBezTo>
                    <a:cubicBezTo>
                      <a:pt x="1101" y="7286"/>
                      <a:pt x="887" y="6706"/>
                      <a:pt x="704" y="6125"/>
                    </a:cubicBezTo>
                    <a:cubicBezTo>
                      <a:pt x="1" y="4002"/>
                      <a:pt x="261" y="1833"/>
                      <a:pt x="1574" y="0"/>
                    </a:cubicBezTo>
                    <a:cubicBezTo>
                      <a:pt x="2017" y="596"/>
                      <a:pt x="2582" y="1008"/>
                      <a:pt x="3163" y="1512"/>
                    </a:cubicBezTo>
                    <a:cubicBezTo>
                      <a:pt x="3422" y="1742"/>
                      <a:pt x="3667" y="1986"/>
                      <a:pt x="3896" y="2261"/>
                    </a:cubicBezTo>
                    <a:cubicBezTo>
                      <a:pt x="4293" y="2719"/>
                      <a:pt x="4369" y="3345"/>
                      <a:pt x="4476" y="3926"/>
                    </a:cubicBezTo>
                    <a:cubicBezTo>
                      <a:pt x="4644" y="4766"/>
                      <a:pt x="4889" y="5606"/>
                      <a:pt x="5103" y="64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1017936" y="3069300"/>
                <a:ext cx="219532" cy="557533"/>
              </a:xfrm>
              <a:custGeom>
                <a:avLst/>
                <a:gdLst/>
                <a:ahLst/>
                <a:cxnLst/>
                <a:rect l="l" t="t" r="r" b="b"/>
                <a:pathLst>
                  <a:path w="5007" h="12716" extrusionOk="0">
                    <a:moveTo>
                      <a:pt x="100" y="3744"/>
                    </a:moveTo>
                    <a:cubicBezTo>
                      <a:pt x="97" y="3744"/>
                      <a:pt x="93" y="3751"/>
                      <a:pt x="103" y="3751"/>
                    </a:cubicBezTo>
                    <a:cubicBezTo>
                      <a:pt x="103" y="3745"/>
                      <a:pt x="102" y="3744"/>
                      <a:pt x="100" y="3744"/>
                    </a:cubicBezTo>
                    <a:close/>
                    <a:moveTo>
                      <a:pt x="995" y="0"/>
                    </a:moveTo>
                    <a:cubicBezTo>
                      <a:pt x="979" y="0"/>
                      <a:pt x="964" y="20"/>
                      <a:pt x="974" y="39"/>
                    </a:cubicBezTo>
                    <a:cubicBezTo>
                      <a:pt x="1096" y="375"/>
                      <a:pt x="1203" y="726"/>
                      <a:pt x="1295" y="1078"/>
                    </a:cubicBezTo>
                    <a:cubicBezTo>
                      <a:pt x="1035" y="940"/>
                      <a:pt x="775" y="818"/>
                      <a:pt x="562" y="619"/>
                    </a:cubicBezTo>
                    <a:cubicBezTo>
                      <a:pt x="562" y="615"/>
                      <a:pt x="560" y="613"/>
                      <a:pt x="558" y="613"/>
                    </a:cubicBezTo>
                    <a:cubicBezTo>
                      <a:pt x="554" y="613"/>
                      <a:pt x="546" y="624"/>
                      <a:pt x="546" y="635"/>
                    </a:cubicBezTo>
                    <a:cubicBezTo>
                      <a:pt x="669" y="757"/>
                      <a:pt x="806" y="848"/>
                      <a:pt x="943" y="940"/>
                    </a:cubicBezTo>
                    <a:cubicBezTo>
                      <a:pt x="1066" y="1016"/>
                      <a:pt x="1188" y="1139"/>
                      <a:pt x="1325" y="1200"/>
                    </a:cubicBezTo>
                    <a:cubicBezTo>
                      <a:pt x="1371" y="1383"/>
                      <a:pt x="1417" y="1566"/>
                      <a:pt x="1463" y="1765"/>
                    </a:cubicBezTo>
                    <a:cubicBezTo>
                      <a:pt x="1333" y="1795"/>
                      <a:pt x="1203" y="1825"/>
                      <a:pt x="1069" y="1825"/>
                    </a:cubicBezTo>
                    <a:cubicBezTo>
                      <a:pt x="998" y="1825"/>
                      <a:pt x="926" y="1817"/>
                      <a:pt x="852" y="1795"/>
                    </a:cubicBezTo>
                    <a:cubicBezTo>
                      <a:pt x="577" y="1719"/>
                      <a:pt x="363" y="1536"/>
                      <a:pt x="226" y="1291"/>
                    </a:cubicBezTo>
                    <a:cubicBezTo>
                      <a:pt x="221" y="1282"/>
                      <a:pt x="214" y="1279"/>
                      <a:pt x="207" y="1279"/>
                    </a:cubicBezTo>
                    <a:cubicBezTo>
                      <a:pt x="189" y="1279"/>
                      <a:pt x="169" y="1300"/>
                      <a:pt x="180" y="1322"/>
                    </a:cubicBezTo>
                    <a:cubicBezTo>
                      <a:pt x="317" y="1536"/>
                      <a:pt x="516" y="1719"/>
                      <a:pt x="745" y="1826"/>
                    </a:cubicBezTo>
                    <a:cubicBezTo>
                      <a:pt x="862" y="1874"/>
                      <a:pt x="974" y="1891"/>
                      <a:pt x="1083" y="1891"/>
                    </a:cubicBezTo>
                    <a:cubicBezTo>
                      <a:pt x="1215" y="1891"/>
                      <a:pt x="1344" y="1866"/>
                      <a:pt x="1478" y="1841"/>
                    </a:cubicBezTo>
                    <a:cubicBezTo>
                      <a:pt x="1539" y="2055"/>
                      <a:pt x="1585" y="2269"/>
                      <a:pt x="1631" y="2483"/>
                    </a:cubicBezTo>
                    <a:cubicBezTo>
                      <a:pt x="1417" y="2467"/>
                      <a:pt x="1188" y="2406"/>
                      <a:pt x="974" y="2361"/>
                    </a:cubicBezTo>
                    <a:cubicBezTo>
                      <a:pt x="638" y="2269"/>
                      <a:pt x="378" y="2101"/>
                      <a:pt x="58" y="1979"/>
                    </a:cubicBezTo>
                    <a:cubicBezTo>
                      <a:pt x="51" y="1977"/>
                      <a:pt x="45" y="1976"/>
                      <a:pt x="40" y="1976"/>
                    </a:cubicBezTo>
                    <a:cubicBezTo>
                      <a:pt x="8" y="1976"/>
                      <a:pt x="1" y="2011"/>
                      <a:pt x="27" y="2025"/>
                    </a:cubicBezTo>
                    <a:cubicBezTo>
                      <a:pt x="333" y="2147"/>
                      <a:pt x="577" y="2315"/>
                      <a:pt x="898" y="2406"/>
                    </a:cubicBezTo>
                    <a:cubicBezTo>
                      <a:pt x="1142" y="2467"/>
                      <a:pt x="1402" y="2559"/>
                      <a:pt x="1646" y="2574"/>
                    </a:cubicBezTo>
                    <a:cubicBezTo>
                      <a:pt x="1646" y="2574"/>
                      <a:pt x="1661" y="2590"/>
                      <a:pt x="1661" y="2605"/>
                    </a:cubicBezTo>
                    <a:cubicBezTo>
                      <a:pt x="1661" y="2605"/>
                      <a:pt x="1661" y="2605"/>
                      <a:pt x="1661" y="2620"/>
                    </a:cubicBezTo>
                    <a:cubicBezTo>
                      <a:pt x="1646" y="2635"/>
                      <a:pt x="1661" y="2651"/>
                      <a:pt x="1677" y="2666"/>
                    </a:cubicBezTo>
                    <a:cubicBezTo>
                      <a:pt x="1722" y="2865"/>
                      <a:pt x="1768" y="3078"/>
                      <a:pt x="1814" y="3292"/>
                    </a:cubicBezTo>
                    <a:cubicBezTo>
                      <a:pt x="1814" y="3308"/>
                      <a:pt x="1814" y="3308"/>
                      <a:pt x="1829" y="3323"/>
                    </a:cubicBezTo>
                    <a:cubicBezTo>
                      <a:pt x="1777" y="3324"/>
                      <a:pt x="1721" y="3325"/>
                      <a:pt x="1664" y="3325"/>
                    </a:cubicBezTo>
                    <a:cubicBezTo>
                      <a:pt x="1126" y="3325"/>
                      <a:pt x="427" y="3245"/>
                      <a:pt x="164" y="2804"/>
                    </a:cubicBezTo>
                    <a:cubicBezTo>
                      <a:pt x="156" y="2790"/>
                      <a:pt x="143" y="2785"/>
                      <a:pt x="130" y="2785"/>
                    </a:cubicBezTo>
                    <a:cubicBezTo>
                      <a:pt x="100" y="2785"/>
                      <a:pt x="71" y="2817"/>
                      <a:pt x="103" y="2849"/>
                    </a:cubicBezTo>
                    <a:cubicBezTo>
                      <a:pt x="501" y="3369"/>
                      <a:pt x="1264" y="3323"/>
                      <a:pt x="1845" y="3445"/>
                    </a:cubicBezTo>
                    <a:cubicBezTo>
                      <a:pt x="1906" y="3674"/>
                      <a:pt x="1967" y="3903"/>
                      <a:pt x="2028" y="4148"/>
                    </a:cubicBezTo>
                    <a:cubicBezTo>
                      <a:pt x="1898" y="4159"/>
                      <a:pt x="1770" y="4167"/>
                      <a:pt x="1642" y="4167"/>
                    </a:cubicBezTo>
                    <a:cubicBezTo>
                      <a:pt x="1441" y="4167"/>
                      <a:pt x="1241" y="4149"/>
                      <a:pt x="1035" y="4102"/>
                    </a:cubicBezTo>
                    <a:cubicBezTo>
                      <a:pt x="745" y="4025"/>
                      <a:pt x="333" y="3964"/>
                      <a:pt x="103" y="3751"/>
                    </a:cubicBezTo>
                    <a:lnTo>
                      <a:pt x="103" y="3751"/>
                    </a:lnTo>
                    <a:cubicBezTo>
                      <a:pt x="317" y="3980"/>
                      <a:pt x="684" y="4041"/>
                      <a:pt x="974" y="4117"/>
                    </a:cubicBezTo>
                    <a:cubicBezTo>
                      <a:pt x="1240" y="4210"/>
                      <a:pt x="1516" y="4276"/>
                      <a:pt x="1793" y="4276"/>
                    </a:cubicBezTo>
                    <a:cubicBezTo>
                      <a:pt x="1881" y="4276"/>
                      <a:pt x="1970" y="4269"/>
                      <a:pt x="2059" y="4255"/>
                    </a:cubicBezTo>
                    <a:cubicBezTo>
                      <a:pt x="2059" y="4255"/>
                      <a:pt x="2059" y="4270"/>
                      <a:pt x="2074" y="4285"/>
                    </a:cubicBezTo>
                    <a:cubicBezTo>
                      <a:pt x="2120" y="4423"/>
                      <a:pt x="2150" y="4575"/>
                      <a:pt x="2196" y="4728"/>
                    </a:cubicBezTo>
                    <a:cubicBezTo>
                      <a:pt x="1978" y="4807"/>
                      <a:pt x="1698" y="4845"/>
                      <a:pt x="1410" y="4845"/>
                    </a:cubicBezTo>
                    <a:cubicBezTo>
                      <a:pt x="970" y="4845"/>
                      <a:pt x="511" y="4757"/>
                      <a:pt x="226" y="4591"/>
                    </a:cubicBezTo>
                    <a:lnTo>
                      <a:pt x="226" y="4591"/>
                    </a:lnTo>
                    <a:cubicBezTo>
                      <a:pt x="562" y="4820"/>
                      <a:pt x="928" y="4866"/>
                      <a:pt x="1325" y="4881"/>
                    </a:cubicBezTo>
                    <a:cubicBezTo>
                      <a:pt x="1431" y="4881"/>
                      <a:pt x="1540" y="4885"/>
                      <a:pt x="1651" y="4885"/>
                    </a:cubicBezTo>
                    <a:cubicBezTo>
                      <a:pt x="1845" y="4885"/>
                      <a:pt x="2042" y="4872"/>
                      <a:pt x="2227" y="4804"/>
                    </a:cubicBezTo>
                    <a:cubicBezTo>
                      <a:pt x="2303" y="5079"/>
                      <a:pt x="2379" y="5339"/>
                      <a:pt x="2456" y="5614"/>
                    </a:cubicBezTo>
                    <a:cubicBezTo>
                      <a:pt x="2181" y="5644"/>
                      <a:pt x="1921" y="5706"/>
                      <a:pt x="1646" y="5721"/>
                    </a:cubicBezTo>
                    <a:cubicBezTo>
                      <a:pt x="1604" y="5724"/>
                      <a:pt x="1562" y="5726"/>
                      <a:pt x="1521" y="5726"/>
                    </a:cubicBezTo>
                    <a:cubicBezTo>
                      <a:pt x="1159" y="5726"/>
                      <a:pt x="831" y="5607"/>
                      <a:pt x="516" y="5415"/>
                    </a:cubicBezTo>
                    <a:cubicBezTo>
                      <a:pt x="513" y="5412"/>
                      <a:pt x="509" y="5411"/>
                      <a:pt x="506" y="5411"/>
                    </a:cubicBezTo>
                    <a:cubicBezTo>
                      <a:pt x="491" y="5411"/>
                      <a:pt x="476" y="5434"/>
                      <a:pt x="501" y="5446"/>
                    </a:cubicBezTo>
                    <a:cubicBezTo>
                      <a:pt x="892" y="5707"/>
                      <a:pt x="1278" y="5780"/>
                      <a:pt x="1683" y="5780"/>
                    </a:cubicBezTo>
                    <a:cubicBezTo>
                      <a:pt x="1941" y="5780"/>
                      <a:pt x="2207" y="5751"/>
                      <a:pt x="2486" y="5721"/>
                    </a:cubicBezTo>
                    <a:cubicBezTo>
                      <a:pt x="2563" y="5950"/>
                      <a:pt x="2624" y="6164"/>
                      <a:pt x="2685" y="6393"/>
                    </a:cubicBezTo>
                    <a:cubicBezTo>
                      <a:pt x="2461" y="6447"/>
                      <a:pt x="2199" y="6480"/>
                      <a:pt x="1936" y="6480"/>
                    </a:cubicBezTo>
                    <a:cubicBezTo>
                      <a:pt x="1534" y="6480"/>
                      <a:pt x="1129" y="6403"/>
                      <a:pt x="852" y="6210"/>
                    </a:cubicBezTo>
                    <a:cubicBezTo>
                      <a:pt x="841" y="6203"/>
                      <a:pt x="831" y="6200"/>
                      <a:pt x="823" y="6200"/>
                    </a:cubicBezTo>
                    <a:cubicBezTo>
                      <a:pt x="795" y="6200"/>
                      <a:pt x="783" y="6232"/>
                      <a:pt x="806" y="6255"/>
                    </a:cubicBezTo>
                    <a:cubicBezTo>
                      <a:pt x="1112" y="6469"/>
                      <a:pt x="1478" y="6515"/>
                      <a:pt x="1829" y="6530"/>
                    </a:cubicBezTo>
                    <a:cubicBezTo>
                      <a:pt x="1959" y="6530"/>
                      <a:pt x="2116" y="6542"/>
                      <a:pt x="2272" y="6542"/>
                    </a:cubicBezTo>
                    <a:cubicBezTo>
                      <a:pt x="2429" y="6542"/>
                      <a:pt x="2585" y="6530"/>
                      <a:pt x="2715" y="6485"/>
                    </a:cubicBezTo>
                    <a:lnTo>
                      <a:pt x="2715" y="6500"/>
                    </a:lnTo>
                    <a:cubicBezTo>
                      <a:pt x="2807" y="6821"/>
                      <a:pt x="2883" y="7157"/>
                      <a:pt x="2960" y="7477"/>
                    </a:cubicBezTo>
                    <a:cubicBezTo>
                      <a:pt x="2841" y="7500"/>
                      <a:pt x="2725" y="7510"/>
                      <a:pt x="2610" y="7510"/>
                    </a:cubicBezTo>
                    <a:cubicBezTo>
                      <a:pt x="2107" y="7510"/>
                      <a:pt x="1640" y="7316"/>
                      <a:pt x="1142" y="7141"/>
                    </a:cubicBezTo>
                    <a:cubicBezTo>
                      <a:pt x="1137" y="7140"/>
                      <a:pt x="1132" y="7139"/>
                      <a:pt x="1128" y="7139"/>
                    </a:cubicBezTo>
                    <a:cubicBezTo>
                      <a:pt x="1093" y="7139"/>
                      <a:pt x="1084" y="7189"/>
                      <a:pt x="1112" y="7202"/>
                    </a:cubicBezTo>
                    <a:cubicBezTo>
                      <a:pt x="1627" y="7391"/>
                      <a:pt x="2111" y="7600"/>
                      <a:pt x="2633" y="7600"/>
                    </a:cubicBezTo>
                    <a:cubicBezTo>
                      <a:pt x="2745" y="7600"/>
                      <a:pt x="2859" y="7591"/>
                      <a:pt x="2975" y="7569"/>
                    </a:cubicBezTo>
                    <a:cubicBezTo>
                      <a:pt x="3036" y="7844"/>
                      <a:pt x="3097" y="8104"/>
                      <a:pt x="3143" y="8379"/>
                    </a:cubicBezTo>
                    <a:cubicBezTo>
                      <a:pt x="3020" y="8399"/>
                      <a:pt x="2893" y="8409"/>
                      <a:pt x="2764" y="8409"/>
                    </a:cubicBezTo>
                    <a:cubicBezTo>
                      <a:pt x="2314" y="8409"/>
                      <a:pt x="1839" y="8290"/>
                      <a:pt x="1448" y="8088"/>
                    </a:cubicBezTo>
                    <a:cubicBezTo>
                      <a:pt x="1444" y="8087"/>
                      <a:pt x="1441" y="8086"/>
                      <a:pt x="1438" y="8086"/>
                    </a:cubicBezTo>
                    <a:cubicBezTo>
                      <a:pt x="1411" y="8086"/>
                      <a:pt x="1390" y="8136"/>
                      <a:pt x="1417" y="8149"/>
                    </a:cubicBezTo>
                    <a:cubicBezTo>
                      <a:pt x="1872" y="8383"/>
                      <a:pt x="2393" y="8496"/>
                      <a:pt x="2906" y="8496"/>
                    </a:cubicBezTo>
                    <a:cubicBezTo>
                      <a:pt x="2995" y="8496"/>
                      <a:pt x="3085" y="8492"/>
                      <a:pt x="3174" y="8485"/>
                    </a:cubicBezTo>
                    <a:cubicBezTo>
                      <a:pt x="3219" y="8776"/>
                      <a:pt x="3280" y="9051"/>
                      <a:pt x="3326" y="9341"/>
                    </a:cubicBezTo>
                    <a:cubicBezTo>
                      <a:pt x="3165" y="9392"/>
                      <a:pt x="3003" y="9415"/>
                      <a:pt x="2842" y="9415"/>
                    </a:cubicBezTo>
                    <a:cubicBezTo>
                      <a:pt x="2472" y="9415"/>
                      <a:pt x="2109" y="9293"/>
                      <a:pt x="1768" y="9112"/>
                    </a:cubicBezTo>
                    <a:cubicBezTo>
                      <a:pt x="1753" y="9112"/>
                      <a:pt x="1738" y="9127"/>
                      <a:pt x="1753" y="9142"/>
                    </a:cubicBezTo>
                    <a:cubicBezTo>
                      <a:pt x="2097" y="9326"/>
                      <a:pt x="2537" y="9518"/>
                      <a:pt x="2954" y="9518"/>
                    </a:cubicBezTo>
                    <a:cubicBezTo>
                      <a:pt x="3092" y="9518"/>
                      <a:pt x="3228" y="9497"/>
                      <a:pt x="3357" y="9448"/>
                    </a:cubicBezTo>
                    <a:cubicBezTo>
                      <a:pt x="3372" y="9539"/>
                      <a:pt x="3387" y="9646"/>
                      <a:pt x="3403" y="9738"/>
                    </a:cubicBezTo>
                    <a:cubicBezTo>
                      <a:pt x="3418" y="9784"/>
                      <a:pt x="3418" y="9845"/>
                      <a:pt x="3433" y="9906"/>
                    </a:cubicBezTo>
                    <a:cubicBezTo>
                      <a:pt x="3210" y="9938"/>
                      <a:pt x="2991" y="9961"/>
                      <a:pt x="2769" y="9961"/>
                    </a:cubicBezTo>
                    <a:cubicBezTo>
                      <a:pt x="2566" y="9961"/>
                      <a:pt x="2362" y="9942"/>
                      <a:pt x="2150" y="9891"/>
                    </a:cubicBezTo>
                    <a:cubicBezTo>
                      <a:pt x="2150" y="9888"/>
                      <a:pt x="2150" y="9886"/>
                      <a:pt x="2149" y="9886"/>
                    </a:cubicBezTo>
                    <a:cubicBezTo>
                      <a:pt x="2145" y="9886"/>
                      <a:pt x="2138" y="9906"/>
                      <a:pt x="2150" y="9906"/>
                    </a:cubicBezTo>
                    <a:cubicBezTo>
                      <a:pt x="2419" y="9983"/>
                      <a:pt x="2693" y="10017"/>
                      <a:pt x="2966" y="10017"/>
                    </a:cubicBezTo>
                    <a:cubicBezTo>
                      <a:pt x="3128" y="10017"/>
                      <a:pt x="3289" y="10005"/>
                      <a:pt x="3448" y="9982"/>
                    </a:cubicBezTo>
                    <a:cubicBezTo>
                      <a:pt x="3479" y="10166"/>
                      <a:pt x="3510" y="10349"/>
                      <a:pt x="3540" y="10517"/>
                    </a:cubicBezTo>
                    <a:cubicBezTo>
                      <a:pt x="3433" y="10517"/>
                      <a:pt x="3311" y="10517"/>
                      <a:pt x="3189" y="10532"/>
                    </a:cubicBezTo>
                    <a:cubicBezTo>
                      <a:pt x="3147" y="10538"/>
                      <a:pt x="3107" y="10541"/>
                      <a:pt x="3068" y="10541"/>
                    </a:cubicBezTo>
                    <a:cubicBezTo>
                      <a:pt x="2908" y="10541"/>
                      <a:pt x="2765" y="10499"/>
                      <a:pt x="2593" y="10486"/>
                    </a:cubicBezTo>
                    <a:cubicBezTo>
                      <a:pt x="2578" y="10486"/>
                      <a:pt x="2563" y="10502"/>
                      <a:pt x="2593" y="10517"/>
                    </a:cubicBezTo>
                    <a:cubicBezTo>
                      <a:pt x="2760" y="10531"/>
                      <a:pt x="2901" y="10595"/>
                      <a:pt x="3075" y="10595"/>
                    </a:cubicBezTo>
                    <a:cubicBezTo>
                      <a:pt x="3092" y="10595"/>
                      <a:pt x="3110" y="10595"/>
                      <a:pt x="3128" y="10593"/>
                    </a:cubicBezTo>
                    <a:lnTo>
                      <a:pt x="3555" y="10593"/>
                    </a:lnTo>
                    <a:cubicBezTo>
                      <a:pt x="3678" y="11311"/>
                      <a:pt x="3846" y="12075"/>
                      <a:pt x="4212" y="12655"/>
                    </a:cubicBezTo>
                    <a:cubicBezTo>
                      <a:pt x="4244" y="12697"/>
                      <a:pt x="4293" y="12716"/>
                      <a:pt x="4344" y="12716"/>
                    </a:cubicBezTo>
                    <a:cubicBezTo>
                      <a:pt x="4439" y="12716"/>
                      <a:pt x="4538" y="12649"/>
                      <a:pt x="4518" y="12548"/>
                    </a:cubicBezTo>
                    <a:cubicBezTo>
                      <a:pt x="4426" y="12044"/>
                      <a:pt x="4197" y="11571"/>
                      <a:pt x="4029" y="11082"/>
                    </a:cubicBezTo>
                    <a:cubicBezTo>
                      <a:pt x="3983" y="10960"/>
                      <a:pt x="3953" y="10838"/>
                      <a:pt x="3907" y="10700"/>
                    </a:cubicBezTo>
                    <a:cubicBezTo>
                      <a:pt x="4136" y="10593"/>
                      <a:pt x="4304" y="10364"/>
                      <a:pt x="4457" y="10166"/>
                    </a:cubicBezTo>
                    <a:cubicBezTo>
                      <a:pt x="4701" y="9845"/>
                      <a:pt x="4854" y="9478"/>
                      <a:pt x="5006" y="9081"/>
                    </a:cubicBezTo>
                    <a:cubicBezTo>
                      <a:pt x="5006" y="9072"/>
                      <a:pt x="4996" y="9064"/>
                      <a:pt x="4985" y="9064"/>
                    </a:cubicBezTo>
                    <a:cubicBezTo>
                      <a:pt x="4976" y="9064"/>
                      <a:pt x="4967" y="9068"/>
                      <a:pt x="4961" y="9081"/>
                    </a:cubicBezTo>
                    <a:cubicBezTo>
                      <a:pt x="4808" y="9417"/>
                      <a:pt x="4640" y="9753"/>
                      <a:pt x="4395" y="10043"/>
                    </a:cubicBezTo>
                    <a:cubicBezTo>
                      <a:pt x="4258" y="10196"/>
                      <a:pt x="4059" y="10441"/>
                      <a:pt x="3861" y="10578"/>
                    </a:cubicBezTo>
                    <a:cubicBezTo>
                      <a:pt x="3815" y="10425"/>
                      <a:pt x="3769" y="10257"/>
                      <a:pt x="3723" y="10105"/>
                    </a:cubicBezTo>
                    <a:cubicBezTo>
                      <a:pt x="3953" y="9967"/>
                      <a:pt x="4105" y="9707"/>
                      <a:pt x="4243" y="9494"/>
                    </a:cubicBezTo>
                    <a:cubicBezTo>
                      <a:pt x="4487" y="9142"/>
                      <a:pt x="4655" y="8745"/>
                      <a:pt x="4854" y="8348"/>
                    </a:cubicBezTo>
                    <a:cubicBezTo>
                      <a:pt x="4854" y="8348"/>
                      <a:pt x="4847" y="8341"/>
                      <a:pt x="4842" y="8341"/>
                    </a:cubicBezTo>
                    <a:cubicBezTo>
                      <a:pt x="4840" y="8341"/>
                      <a:pt x="4838" y="8343"/>
                      <a:pt x="4838" y="8348"/>
                    </a:cubicBezTo>
                    <a:cubicBezTo>
                      <a:pt x="4533" y="8898"/>
                      <a:pt x="4243" y="9616"/>
                      <a:pt x="3693" y="9998"/>
                    </a:cubicBezTo>
                    <a:cubicBezTo>
                      <a:pt x="3647" y="9799"/>
                      <a:pt x="3601" y="9616"/>
                      <a:pt x="3555" y="9417"/>
                    </a:cubicBezTo>
                    <a:cubicBezTo>
                      <a:pt x="3555" y="9402"/>
                      <a:pt x="3540" y="9387"/>
                      <a:pt x="3540" y="9387"/>
                    </a:cubicBezTo>
                    <a:cubicBezTo>
                      <a:pt x="4151" y="8898"/>
                      <a:pt x="4350" y="8149"/>
                      <a:pt x="4670" y="7462"/>
                    </a:cubicBezTo>
                    <a:cubicBezTo>
                      <a:pt x="4681" y="7462"/>
                      <a:pt x="4677" y="7455"/>
                      <a:pt x="4669" y="7455"/>
                    </a:cubicBezTo>
                    <a:cubicBezTo>
                      <a:pt x="4665" y="7455"/>
                      <a:pt x="4660" y="7457"/>
                      <a:pt x="4655" y="7462"/>
                    </a:cubicBezTo>
                    <a:cubicBezTo>
                      <a:pt x="4334" y="8104"/>
                      <a:pt x="4059" y="8776"/>
                      <a:pt x="3510" y="9264"/>
                    </a:cubicBezTo>
                    <a:cubicBezTo>
                      <a:pt x="3448" y="8990"/>
                      <a:pt x="3387" y="8699"/>
                      <a:pt x="3326" y="8424"/>
                    </a:cubicBezTo>
                    <a:cubicBezTo>
                      <a:pt x="3846" y="7905"/>
                      <a:pt x="4166" y="7325"/>
                      <a:pt x="4365" y="6622"/>
                    </a:cubicBezTo>
                    <a:cubicBezTo>
                      <a:pt x="4365" y="6611"/>
                      <a:pt x="4357" y="6600"/>
                      <a:pt x="4353" y="6600"/>
                    </a:cubicBezTo>
                    <a:cubicBezTo>
                      <a:pt x="4351" y="6600"/>
                      <a:pt x="4350" y="6602"/>
                      <a:pt x="4350" y="6607"/>
                    </a:cubicBezTo>
                    <a:cubicBezTo>
                      <a:pt x="4121" y="7279"/>
                      <a:pt x="3754" y="7783"/>
                      <a:pt x="3311" y="8302"/>
                    </a:cubicBezTo>
                    <a:cubicBezTo>
                      <a:pt x="3250" y="8027"/>
                      <a:pt x="3189" y="7752"/>
                      <a:pt x="3112" y="7477"/>
                    </a:cubicBezTo>
                    <a:cubicBezTo>
                      <a:pt x="3326" y="7218"/>
                      <a:pt x="3571" y="7004"/>
                      <a:pt x="3739" y="6729"/>
                    </a:cubicBezTo>
                    <a:cubicBezTo>
                      <a:pt x="3891" y="6439"/>
                      <a:pt x="4029" y="6133"/>
                      <a:pt x="4059" y="5813"/>
                    </a:cubicBezTo>
                    <a:cubicBezTo>
                      <a:pt x="4059" y="5802"/>
                      <a:pt x="4052" y="5791"/>
                      <a:pt x="4042" y="5791"/>
                    </a:cubicBezTo>
                    <a:cubicBezTo>
                      <a:pt x="4038" y="5791"/>
                      <a:pt x="4033" y="5793"/>
                      <a:pt x="4029" y="5797"/>
                    </a:cubicBezTo>
                    <a:cubicBezTo>
                      <a:pt x="3922" y="6454"/>
                      <a:pt x="3464" y="6851"/>
                      <a:pt x="3097" y="7355"/>
                    </a:cubicBezTo>
                    <a:cubicBezTo>
                      <a:pt x="3036" y="7096"/>
                      <a:pt x="2960" y="6836"/>
                      <a:pt x="2899" y="6576"/>
                    </a:cubicBezTo>
                    <a:cubicBezTo>
                      <a:pt x="3311" y="6011"/>
                      <a:pt x="3784" y="5446"/>
                      <a:pt x="3830" y="4697"/>
                    </a:cubicBezTo>
                    <a:lnTo>
                      <a:pt x="3815" y="4697"/>
                    </a:lnTo>
                    <a:cubicBezTo>
                      <a:pt x="3739" y="5400"/>
                      <a:pt x="3250" y="5904"/>
                      <a:pt x="2853" y="6454"/>
                    </a:cubicBezTo>
                    <a:cubicBezTo>
                      <a:pt x="2853" y="6408"/>
                      <a:pt x="2837" y="6362"/>
                      <a:pt x="2822" y="6317"/>
                    </a:cubicBezTo>
                    <a:cubicBezTo>
                      <a:pt x="2746" y="6072"/>
                      <a:pt x="2685" y="5843"/>
                      <a:pt x="2608" y="5614"/>
                    </a:cubicBezTo>
                    <a:cubicBezTo>
                      <a:pt x="2868" y="5324"/>
                      <a:pt x="3097" y="5003"/>
                      <a:pt x="3296" y="4682"/>
                    </a:cubicBezTo>
                    <a:cubicBezTo>
                      <a:pt x="3433" y="4453"/>
                      <a:pt x="3601" y="4224"/>
                      <a:pt x="3632" y="3949"/>
                    </a:cubicBezTo>
                    <a:cubicBezTo>
                      <a:pt x="3632" y="3938"/>
                      <a:pt x="3624" y="3927"/>
                      <a:pt x="3614" y="3927"/>
                    </a:cubicBezTo>
                    <a:cubicBezTo>
                      <a:pt x="3610" y="3927"/>
                      <a:pt x="3606" y="3929"/>
                      <a:pt x="3601" y="3934"/>
                    </a:cubicBezTo>
                    <a:cubicBezTo>
                      <a:pt x="3510" y="4514"/>
                      <a:pt x="2960" y="5064"/>
                      <a:pt x="2578" y="5507"/>
                    </a:cubicBezTo>
                    <a:cubicBezTo>
                      <a:pt x="2501" y="5278"/>
                      <a:pt x="2440" y="5034"/>
                      <a:pt x="2364" y="4789"/>
                    </a:cubicBezTo>
                    <a:cubicBezTo>
                      <a:pt x="2746" y="4224"/>
                      <a:pt x="3296" y="3735"/>
                      <a:pt x="3357" y="3002"/>
                    </a:cubicBezTo>
                    <a:cubicBezTo>
                      <a:pt x="3357" y="2987"/>
                      <a:pt x="3349" y="2979"/>
                      <a:pt x="3342" y="2979"/>
                    </a:cubicBezTo>
                    <a:cubicBezTo>
                      <a:pt x="3334" y="2979"/>
                      <a:pt x="3326" y="2987"/>
                      <a:pt x="3326" y="3002"/>
                    </a:cubicBezTo>
                    <a:cubicBezTo>
                      <a:pt x="3235" y="3689"/>
                      <a:pt x="2700" y="4132"/>
                      <a:pt x="2333" y="4682"/>
                    </a:cubicBezTo>
                    <a:lnTo>
                      <a:pt x="2196" y="4239"/>
                    </a:lnTo>
                    <a:cubicBezTo>
                      <a:pt x="2685" y="3766"/>
                      <a:pt x="3128" y="2956"/>
                      <a:pt x="3189" y="2284"/>
                    </a:cubicBezTo>
                    <a:cubicBezTo>
                      <a:pt x="3197" y="2267"/>
                      <a:pt x="3183" y="2255"/>
                      <a:pt x="3168" y="2255"/>
                    </a:cubicBezTo>
                    <a:cubicBezTo>
                      <a:pt x="3155" y="2255"/>
                      <a:pt x="3143" y="2263"/>
                      <a:pt x="3143" y="2284"/>
                    </a:cubicBezTo>
                    <a:cubicBezTo>
                      <a:pt x="3036" y="2880"/>
                      <a:pt x="2639" y="3689"/>
                      <a:pt x="2165" y="4132"/>
                    </a:cubicBezTo>
                    <a:cubicBezTo>
                      <a:pt x="2104" y="3888"/>
                      <a:pt x="2028" y="3644"/>
                      <a:pt x="1967" y="3414"/>
                    </a:cubicBezTo>
                    <a:cubicBezTo>
                      <a:pt x="1967" y="3399"/>
                      <a:pt x="1967" y="3399"/>
                      <a:pt x="1967" y="3384"/>
                    </a:cubicBezTo>
                    <a:cubicBezTo>
                      <a:pt x="2196" y="3185"/>
                      <a:pt x="2364" y="2880"/>
                      <a:pt x="2532" y="2635"/>
                    </a:cubicBezTo>
                    <a:cubicBezTo>
                      <a:pt x="2715" y="2345"/>
                      <a:pt x="2883" y="2025"/>
                      <a:pt x="2929" y="1673"/>
                    </a:cubicBezTo>
                    <a:cubicBezTo>
                      <a:pt x="2929" y="1648"/>
                      <a:pt x="2911" y="1637"/>
                      <a:pt x="2894" y="1637"/>
                    </a:cubicBezTo>
                    <a:cubicBezTo>
                      <a:pt x="2880" y="1637"/>
                      <a:pt x="2868" y="1644"/>
                      <a:pt x="2868" y="1658"/>
                    </a:cubicBezTo>
                    <a:cubicBezTo>
                      <a:pt x="2822" y="2254"/>
                      <a:pt x="2349" y="2849"/>
                      <a:pt x="1921" y="3262"/>
                    </a:cubicBezTo>
                    <a:cubicBezTo>
                      <a:pt x="1906" y="3170"/>
                      <a:pt x="1875" y="3078"/>
                      <a:pt x="1860" y="2987"/>
                    </a:cubicBezTo>
                    <a:cubicBezTo>
                      <a:pt x="1829" y="2865"/>
                      <a:pt x="1799" y="2727"/>
                      <a:pt x="1768" y="2590"/>
                    </a:cubicBezTo>
                    <a:cubicBezTo>
                      <a:pt x="1906" y="2345"/>
                      <a:pt x="2135" y="2162"/>
                      <a:pt x="2272" y="1918"/>
                    </a:cubicBezTo>
                    <a:cubicBezTo>
                      <a:pt x="2395" y="1688"/>
                      <a:pt x="2486" y="1459"/>
                      <a:pt x="2563" y="1230"/>
                    </a:cubicBezTo>
                    <a:cubicBezTo>
                      <a:pt x="2572" y="1211"/>
                      <a:pt x="2558" y="1198"/>
                      <a:pt x="2546" y="1198"/>
                    </a:cubicBezTo>
                    <a:cubicBezTo>
                      <a:pt x="2539" y="1198"/>
                      <a:pt x="2532" y="1203"/>
                      <a:pt x="2532" y="1215"/>
                    </a:cubicBezTo>
                    <a:cubicBezTo>
                      <a:pt x="2410" y="1505"/>
                      <a:pt x="2288" y="1795"/>
                      <a:pt x="2089" y="2055"/>
                    </a:cubicBezTo>
                    <a:cubicBezTo>
                      <a:pt x="1982" y="2208"/>
                      <a:pt x="1845" y="2315"/>
                      <a:pt x="1738" y="2467"/>
                    </a:cubicBezTo>
                    <a:cubicBezTo>
                      <a:pt x="1692" y="2254"/>
                      <a:pt x="1631" y="2040"/>
                      <a:pt x="1585" y="1826"/>
                    </a:cubicBezTo>
                    <a:lnTo>
                      <a:pt x="1585" y="1811"/>
                    </a:lnTo>
                    <a:lnTo>
                      <a:pt x="1600" y="1811"/>
                    </a:lnTo>
                    <a:cubicBezTo>
                      <a:pt x="1616" y="1811"/>
                      <a:pt x="1616" y="1795"/>
                      <a:pt x="1616" y="1780"/>
                    </a:cubicBezTo>
                    <a:cubicBezTo>
                      <a:pt x="1875" y="1582"/>
                      <a:pt x="1982" y="1246"/>
                      <a:pt x="2074" y="940"/>
                    </a:cubicBezTo>
                    <a:cubicBezTo>
                      <a:pt x="2074" y="940"/>
                      <a:pt x="2067" y="933"/>
                      <a:pt x="2062" y="933"/>
                    </a:cubicBezTo>
                    <a:cubicBezTo>
                      <a:pt x="2060" y="933"/>
                      <a:pt x="2059" y="935"/>
                      <a:pt x="2059" y="940"/>
                    </a:cubicBezTo>
                    <a:cubicBezTo>
                      <a:pt x="1936" y="1215"/>
                      <a:pt x="1814" y="1520"/>
                      <a:pt x="1585" y="1734"/>
                    </a:cubicBezTo>
                    <a:lnTo>
                      <a:pt x="1554" y="1734"/>
                    </a:lnTo>
                    <a:cubicBezTo>
                      <a:pt x="1509" y="1566"/>
                      <a:pt x="1463" y="1383"/>
                      <a:pt x="1417" y="1215"/>
                    </a:cubicBezTo>
                    <a:cubicBezTo>
                      <a:pt x="1432" y="1200"/>
                      <a:pt x="1448" y="1169"/>
                      <a:pt x="1432" y="1154"/>
                    </a:cubicBezTo>
                    <a:cubicBezTo>
                      <a:pt x="1539" y="986"/>
                      <a:pt x="1616" y="787"/>
                      <a:pt x="1677" y="604"/>
                    </a:cubicBezTo>
                    <a:cubicBezTo>
                      <a:pt x="1692" y="589"/>
                      <a:pt x="1661" y="589"/>
                      <a:pt x="1661" y="589"/>
                    </a:cubicBezTo>
                    <a:cubicBezTo>
                      <a:pt x="1585" y="772"/>
                      <a:pt x="1493" y="925"/>
                      <a:pt x="1386" y="1078"/>
                    </a:cubicBezTo>
                    <a:cubicBezTo>
                      <a:pt x="1280" y="726"/>
                      <a:pt x="1157" y="360"/>
                      <a:pt x="1020" y="24"/>
                    </a:cubicBezTo>
                    <a:cubicBezTo>
                      <a:pt x="1014" y="7"/>
                      <a:pt x="1005"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flipH="1">
                <a:off x="837777" y="2882125"/>
                <a:ext cx="292052" cy="673108"/>
              </a:xfrm>
              <a:custGeom>
                <a:avLst/>
                <a:gdLst/>
                <a:ahLst/>
                <a:cxnLst/>
                <a:rect l="l" t="t" r="r" b="b"/>
                <a:pathLst>
                  <a:path w="6661" h="15352" extrusionOk="0">
                    <a:moveTo>
                      <a:pt x="5637" y="8661"/>
                    </a:moveTo>
                    <a:cubicBezTo>
                      <a:pt x="5728" y="10677"/>
                      <a:pt x="6660" y="13885"/>
                      <a:pt x="4277" y="15046"/>
                    </a:cubicBezTo>
                    <a:cubicBezTo>
                      <a:pt x="3621" y="15351"/>
                      <a:pt x="2857" y="15046"/>
                      <a:pt x="2322" y="14603"/>
                    </a:cubicBezTo>
                    <a:cubicBezTo>
                      <a:pt x="1620" y="14038"/>
                      <a:pt x="1131" y="12571"/>
                      <a:pt x="917" y="11716"/>
                    </a:cubicBezTo>
                    <a:cubicBezTo>
                      <a:pt x="749" y="11029"/>
                      <a:pt x="795" y="10219"/>
                      <a:pt x="688" y="9516"/>
                    </a:cubicBezTo>
                    <a:cubicBezTo>
                      <a:pt x="581" y="8753"/>
                      <a:pt x="474" y="8004"/>
                      <a:pt x="367" y="7241"/>
                    </a:cubicBezTo>
                    <a:cubicBezTo>
                      <a:pt x="1" y="4506"/>
                      <a:pt x="825" y="1925"/>
                      <a:pt x="2842" y="1"/>
                    </a:cubicBezTo>
                    <a:cubicBezTo>
                      <a:pt x="3254" y="825"/>
                      <a:pt x="3850" y="1467"/>
                      <a:pt x="4430" y="2215"/>
                    </a:cubicBezTo>
                    <a:cubicBezTo>
                      <a:pt x="4690" y="2551"/>
                      <a:pt x="4934" y="2918"/>
                      <a:pt x="5148" y="3285"/>
                    </a:cubicBezTo>
                    <a:cubicBezTo>
                      <a:pt x="5530" y="3957"/>
                      <a:pt x="5469" y="4720"/>
                      <a:pt x="5469" y="5453"/>
                    </a:cubicBezTo>
                    <a:cubicBezTo>
                      <a:pt x="5469" y="6507"/>
                      <a:pt x="5591" y="7592"/>
                      <a:pt x="5637" y="8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flipH="1">
                <a:off x="888199" y="2927812"/>
                <a:ext cx="208790" cy="711692"/>
              </a:xfrm>
              <a:custGeom>
                <a:avLst/>
                <a:gdLst/>
                <a:ahLst/>
                <a:cxnLst/>
                <a:rect l="l" t="t" r="r" b="b"/>
                <a:pathLst>
                  <a:path w="4762" h="16232" extrusionOk="0">
                    <a:moveTo>
                      <a:pt x="1996" y="0"/>
                    </a:moveTo>
                    <a:cubicBezTo>
                      <a:pt x="1976" y="0"/>
                      <a:pt x="1955" y="16"/>
                      <a:pt x="1955" y="43"/>
                    </a:cubicBezTo>
                    <a:cubicBezTo>
                      <a:pt x="2032" y="486"/>
                      <a:pt x="2077" y="929"/>
                      <a:pt x="2108" y="1372"/>
                    </a:cubicBezTo>
                    <a:cubicBezTo>
                      <a:pt x="1833" y="1158"/>
                      <a:pt x="1543" y="929"/>
                      <a:pt x="1329" y="654"/>
                    </a:cubicBezTo>
                    <a:cubicBezTo>
                      <a:pt x="1324" y="650"/>
                      <a:pt x="1320" y="648"/>
                      <a:pt x="1316" y="648"/>
                    </a:cubicBezTo>
                    <a:cubicBezTo>
                      <a:pt x="1306" y="648"/>
                      <a:pt x="1298" y="658"/>
                      <a:pt x="1298" y="669"/>
                    </a:cubicBezTo>
                    <a:cubicBezTo>
                      <a:pt x="1421" y="853"/>
                      <a:pt x="1558" y="990"/>
                      <a:pt x="1711" y="1127"/>
                    </a:cubicBezTo>
                    <a:cubicBezTo>
                      <a:pt x="1848" y="1265"/>
                      <a:pt x="1970" y="1418"/>
                      <a:pt x="2123" y="1525"/>
                    </a:cubicBezTo>
                    <a:cubicBezTo>
                      <a:pt x="2138" y="1769"/>
                      <a:pt x="2154" y="2013"/>
                      <a:pt x="2169" y="2243"/>
                    </a:cubicBezTo>
                    <a:cubicBezTo>
                      <a:pt x="2066" y="2254"/>
                      <a:pt x="1970" y="2263"/>
                      <a:pt x="1876" y="2263"/>
                    </a:cubicBezTo>
                    <a:cubicBezTo>
                      <a:pt x="1719" y="2263"/>
                      <a:pt x="1568" y="2237"/>
                      <a:pt x="1405" y="2151"/>
                    </a:cubicBezTo>
                    <a:cubicBezTo>
                      <a:pt x="1100" y="1998"/>
                      <a:pt x="871" y="1723"/>
                      <a:pt x="764" y="1402"/>
                    </a:cubicBezTo>
                    <a:cubicBezTo>
                      <a:pt x="757" y="1383"/>
                      <a:pt x="743" y="1375"/>
                      <a:pt x="729" y="1375"/>
                    </a:cubicBezTo>
                    <a:cubicBezTo>
                      <a:pt x="711" y="1375"/>
                      <a:pt x="694" y="1391"/>
                      <a:pt x="703" y="1418"/>
                    </a:cubicBezTo>
                    <a:cubicBezTo>
                      <a:pt x="810" y="1723"/>
                      <a:pt x="1008" y="1983"/>
                      <a:pt x="1283" y="2166"/>
                    </a:cubicBezTo>
                    <a:cubicBezTo>
                      <a:pt x="1509" y="2317"/>
                      <a:pt x="1745" y="2354"/>
                      <a:pt x="2000" y="2354"/>
                    </a:cubicBezTo>
                    <a:cubicBezTo>
                      <a:pt x="2056" y="2354"/>
                      <a:pt x="2112" y="2352"/>
                      <a:pt x="2169" y="2349"/>
                    </a:cubicBezTo>
                    <a:cubicBezTo>
                      <a:pt x="2184" y="2624"/>
                      <a:pt x="2184" y="2899"/>
                      <a:pt x="2200" y="3174"/>
                    </a:cubicBezTo>
                    <a:cubicBezTo>
                      <a:pt x="1940" y="3098"/>
                      <a:pt x="1680" y="2976"/>
                      <a:pt x="1436" y="2869"/>
                    </a:cubicBezTo>
                    <a:cubicBezTo>
                      <a:pt x="1023" y="2685"/>
                      <a:pt x="749" y="2411"/>
                      <a:pt x="397" y="2181"/>
                    </a:cubicBezTo>
                    <a:cubicBezTo>
                      <a:pt x="392" y="2180"/>
                      <a:pt x="387" y="2179"/>
                      <a:pt x="383" y="2179"/>
                    </a:cubicBezTo>
                    <a:cubicBezTo>
                      <a:pt x="345" y="2179"/>
                      <a:pt x="324" y="2229"/>
                      <a:pt x="351" y="2243"/>
                    </a:cubicBezTo>
                    <a:cubicBezTo>
                      <a:pt x="703" y="2456"/>
                      <a:pt x="962" y="2731"/>
                      <a:pt x="1329" y="2899"/>
                    </a:cubicBezTo>
                    <a:cubicBezTo>
                      <a:pt x="1604" y="3037"/>
                      <a:pt x="1894" y="3205"/>
                      <a:pt x="2200" y="3281"/>
                    </a:cubicBezTo>
                    <a:cubicBezTo>
                      <a:pt x="2200" y="3296"/>
                      <a:pt x="2200" y="3312"/>
                      <a:pt x="2200" y="3327"/>
                    </a:cubicBezTo>
                    <a:cubicBezTo>
                      <a:pt x="2184" y="3358"/>
                      <a:pt x="2184" y="3373"/>
                      <a:pt x="2200" y="3388"/>
                    </a:cubicBezTo>
                    <a:cubicBezTo>
                      <a:pt x="2215" y="3663"/>
                      <a:pt x="2215" y="3923"/>
                      <a:pt x="2230" y="4182"/>
                    </a:cubicBezTo>
                    <a:cubicBezTo>
                      <a:pt x="2230" y="4198"/>
                      <a:pt x="2230" y="4213"/>
                      <a:pt x="2230" y="4243"/>
                    </a:cubicBezTo>
                    <a:cubicBezTo>
                      <a:pt x="1573" y="4121"/>
                      <a:pt x="580" y="3877"/>
                      <a:pt x="336" y="3205"/>
                    </a:cubicBezTo>
                    <a:cubicBezTo>
                      <a:pt x="326" y="3184"/>
                      <a:pt x="309" y="3176"/>
                      <a:pt x="292" y="3176"/>
                    </a:cubicBezTo>
                    <a:cubicBezTo>
                      <a:pt x="258" y="3176"/>
                      <a:pt x="224" y="3210"/>
                      <a:pt x="244" y="3251"/>
                    </a:cubicBezTo>
                    <a:cubicBezTo>
                      <a:pt x="611" y="3984"/>
                      <a:pt x="1543" y="4106"/>
                      <a:pt x="2245" y="4381"/>
                    </a:cubicBezTo>
                    <a:cubicBezTo>
                      <a:pt x="2261" y="4671"/>
                      <a:pt x="2276" y="4977"/>
                      <a:pt x="2291" y="5282"/>
                    </a:cubicBezTo>
                    <a:cubicBezTo>
                      <a:pt x="1879" y="5236"/>
                      <a:pt x="1482" y="5175"/>
                      <a:pt x="1100" y="4992"/>
                    </a:cubicBezTo>
                    <a:cubicBezTo>
                      <a:pt x="749" y="4839"/>
                      <a:pt x="275" y="4671"/>
                      <a:pt x="46" y="4350"/>
                    </a:cubicBezTo>
                    <a:cubicBezTo>
                      <a:pt x="46" y="4345"/>
                      <a:pt x="44" y="4344"/>
                      <a:pt x="42" y="4344"/>
                    </a:cubicBezTo>
                    <a:cubicBezTo>
                      <a:pt x="37" y="4344"/>
                      <a:pt x="31" y="4350"/>
                      <a:pt x="31" y="4350"/>
                    </a:cubicBezTo>
                    <a:cubicBezTo>
                      <a:pt x="244" y="4686"/>
                      <a:pt x="672" y="4824"/>
                      <a:pt x="1008" y="5007"/>
                    </a:cubicBezTo>
                    <a:cubicBezTo>
                      <a:pt x="1421" y="5221"/>
                      <a:pt x="1833" y="5404"/>
                      <a:pt x="2306" y="5404"/>
                    </a:cubicBezTo>
                    <a:cubicBezTo>
                      <a:pt x="2306" y="5420"/>
                      <a:pt x="2306" y="5435"/>
                      <a:pt x="2306" y="5450"/>
                    </a:cubicBezTo>
                    <a:cubicBezTo>
                      <a:pt x="2322" y="5633"/>
                      <a:pt x="2352" y="5832"/>
                      <a:pt x="2368" y="6015"/>
                    </a:cubicBezTo>
                    <a:cubicBezTo>
                      <a:pt x="2253" y="6034"/>
                      <a:pt x="2129" y="6043"/>
                      <a:pt x="2000" y="6043"/>
                    </a:cubicBezTo>
                    <a:cubicBezTo>
                      <a:pt x="1297" y="6043"/>
                      <a:pt x="426" y="5778"/>
                      <a:pt x="0" y="5404"/>
                    </a:cubicBezTo>
                    <a:lnTo>
                      <a:pt x="0" y="5404"/>
                    </a:lnTo>
                    <a:cubicBezTo>
                      <a:pt x="351" y="5756"/>
                      <a:pt x="779" y="5908"/>
                      <a:pt x="1268" y="6000"/>
                    </a:cubicBezTo>
                    <a:cubicBezTo>
                      <a:pt x="1546" y="6061"/>
                      <a:pt x="1844" y="6140"/>
                      <a:pt x="2138" y="6140"/>
                    </a:cubicBezTo>
                    <a:cubicBezTo>
                      <a:pt x="2215" y="6140"/>
                      <a:pt x="2292" y="6135"/>
                      <a:pt x="2368" y="6122"/>
                    </a:cubicBezTo>
                    <a:cubicBezTo>
                      <a:pt x="2413" y="6458"/>
                      <a:pt x="2444" y="6809"/>
                      <a:pt x="2474" y="7161"/>
                    </a:cubicBezTo>
                    <a:cubicBezTo>
                      <a:pt x="2138" y="7130"/>
                      <a:pt x="1802" y="7161"/>
                      <a:pt x="1466" y="7115"/>
                    </a:cubicBezTo>
                    <a:cubicBezTo>
                      <a:pt x="962" y="7039"/>
                      <a:pt x="535" y="6809"/>
                      <a:pt x="153" y="6473"/>
                    </a:cubicBezTo>
                    <a:cubicBezTo>
                      <a:pt x="148" y="6465"/>
                      <a:pt x="143" y="6461"/>
                      <a:pt x="137" y="6461"/>
                    </a:cubicBezTo>
                    <a:cubicBezTo>
                      <a:pt x="124" y="6461"/>
                      <a:pt x="111" y="6482"/>
                      <a:pt x="122" y="6504"/>
                    </a:cubicBezTo>
                    <a:cubicBezTo>
                      <a:pt x="810" y="7161"/>
                      <a:pt x="1589" y="7207"/>
                      <a:pt x="2490" y="7298"/>
                    </a:cubicBezTo>
                    <a:cubicBezTo>
                      <a:pt x="2520" y="7588"/>
                      <a:pt x="2551" y="7863"/>
                      <a:pt x="2566" y="8154"/>
                    </a:cubicBezTo>
                    <a:cubicBezTo>
                      <a:pt x="2500" y="8158"/>
                      <a:pt x="2431" y="8160"/>
                      <a:pt x="2360" y="8160"/>
                    </a:cubicBezTo>
                    <a:cubicBezTo>
                      <a:pt x="1671" y="8160"/>
                      <a:pt x="825" y="7954"/>
                      <a:pt x="382" y="7497"/>
                    </a:cubicBezTo>
                    <a:cubicBezTo>
                      <a:pt x="373" y="7491"/>
                      <a:pt x="364" y="7488"/>
                      <a:pt x="355" y="7488"/>
                    </a:cubicBezTo>
                    <a:cubicBezTo>
                      <a:pt x="317" y="7488"/>
                      <a:pt x="284" y="7533"/>
                      <a:pt x="321" y="7558"/>
                    </a:cubicBezTo>
                    <a:cubicBezTo>
                      <a:pt x="626" y="7879"/>
                      <a:pt x="1069" y="8031"/>
                      <a:pt x="1497" y="8123"/>
                    </a:cubicBezTo>
                    <a:cubicBezTo>
                      <a:pt x="1749" y="8173"/>
                      <a:pt x="2095" y="8276"/>
                      <a:pt x="2396" y="8276"/>
                    </a:cubicBezTo>
                    <a:cubicBezTo>
                      <a:pt x="2460" y="8276"/>
                      <a:pt x="2523" y="8271"/>
                      <a:pt x="2581" y="8261"/>
                    </a:cubicBezTo>
                    <a:cubicBezTo>
                      <a:pt x="2581" y="8276"/>
                      <a:pt x="2581" y="8291"/>
                      <a:pt x="2581" y="8291"/>
                    </a:cubicBezTo>
                    <a:cubicBezTo>
                      <a:pt x="2612" y="8703"/>
                      <a:pt x="2643" y="9131"/>
                      <a:pt x="2658" y="9544"/>
                    </a:cubicBezTo>
                    <a:cubicBezTo>
                      <a:pt x="1848" y="9544"/>
                      <a:pt x="1207" y="9101"/>
                      <a:pt x="519" y="8719"/>
                    </a:cubicBezTo>
                    <a:cubicBezTo>
                      <a:pt x="512" y="8714"/>
                      <a:pt x="505" y="8712"/>
                      <a:pt x="498" y="8712"/>
                    </a:cubicBezTo>
                    <a:cubicBezTo>
                      <a:pt x="461" y="8712"/>
                      <a:pt x="435" y="8770"/>
                      <a:pt x="474" y="8795"/>
                    </a:cubicBezTo>
                    <a:cubicBezTo>
                      <a:pt x="1176" y="9208"/>
                      <a:pt x="1818" y="9650"/>
                      <a:pt x="2658" y="9666"/>
                    </a:cubicBezTo>
                    <a:cubicBezTo>
                      <a:pt x="2673" y="10002"/>
                      <a:pt x="2673" y="10338"/>
                      <a:pt x="2673" y="10674"/>
                    </a:cubicBezTo>
                    <a:cubicBezTo>
                      <a:pt x="1986" y="10659"/>
                      <a:pt x="1222" y="10368"/>
                      <a:pt x="672" y="9941"/>
                    </a:cubicBezTo>
                    <a:cubicBezTo>
                      <a:pt x="663" y="9935"/>
                      <a:pt x="655" y="9932"/>
                      <a:pt x="648" y="9932"/>
                    </a:cubicBezTo>
                    <a:cubicBezTo>
                      <a:pt x="617" y="9932"/>
                      <a:pt x="602" y="9977"/>
                      <a:pt x="626" y="10002"/>
                    </a:cubicBezTo>
                    <a:cubicBezTo>
                      <a:pt x="1207" y="10475"/>
                      <a:pt x="1955" y="10750"/>
                      <a:pt x="2673" y="10811"/>
                    </a:cubicBezTo>
                    <a:cubicBezTo>
                      <a:pt x="2673" y="11178"/>
                      <a:pt x="2673" y="11544"/>
                      <a:pt x="2673" y="11896"/>
                    </a:cubicBezTo>
                    <a:cubicBezTo>
                      <a:pt x="2599" y="11904"/>
                      <a:pt x="2526" y="11908"/>
                      <a:pt x="2453" y="11908"/>
                    </a:cubicBezTo>
                    <a:cubicBezTo>
                      <a:pt x="1855" y="11908"/>
                      <a:pt x="1315" y="11636"/>
                      <a:pt x="825" y="11254"/>
                    </a:cubicBezTo>
                    <a:cubicBezTo>
                      <a:pt x="810" y="11254"/>
                      <a:pt x="794" y="11270"/>
                      <a:pt x="810" y="11285"/>
                    </a:cubicBezTo>
                    <a:cubicBezTo>
                      <a:pt x="1248" y="11655"/>
                      <a:pt x="1859" y="12049"/>
                      <a:pt x="2465" y="12049"/>
                    </a:cubicBezTo>
                    <a:cubicBezTo>
                      <a:pt x="2535" y="12049"/>
                      <a:pt x="2604" y="12044"/>
                      <a:pt x="2673" y="12033"/>
                    </a:cubicBezTo>
                    <a:cubicBezTo>
                      <a:pt x="2673" y="12155"/>
                      <a:pt x="2673" y="12262"/>
                      <a:pt x="2673" y="12385"/>
                    </a:cubicBezTo>
                    <a:cubicBezTo>
                      <a:pt x="2673" y="12446"/>
                      <a:pt x="2673" y="12522"/>
                      <a:pt x="2673" y="12598"/>
                    </a:cubicBezTo>
                    <a:cubicBezTo>
                      <a:pt x="2138" y="12568"/>
                      <a:pt x="1619" y="12507"/>
                      <a:pt x="1130" y="12278"/>
                    </a:cubicBezTo>
                    <a:cubicBezTo>
                      <a:pt x="1115" y="12278"/>
                      <a:pt x="1100" y="12293"/>
                      <a:pt x="1115" y="12293"/>
                    </a:cubicBezTo>
                    <a:cubicBezTo>
                      <a:pt x="1604" y="12553"/>
                      <a:pt x="2123" y="12675"/>
                      <a:pt x="2673" y="12705"/>
                    </a:cubicBezTo>
                    <a:cubicBezTo>
                      <a:pt x="2673" y="12919"/>
                      <a:pt x="2658" y="13148"/>
                      <a:pt x="2658" y="13377"/>
                    </a:cubicBezTo>
                    <a:cubicBezTo>
                      <a:pt x="2520" y="13347"/>
                      <a:pt x="2383" y="13316"/>
                      <a:pt x="2230" y="13316"/>
                    </a:cubicBezTo>
                    <a:cubicBezTo>
                      <a:pt x="1970" y="13301"/>
                      <a:pt x="1772" y="13179"/>
                      <a:pt x="1512" y="13102"/>
                    </a:cubicBezTo>
                    <a:cubicBezTo>
                      <a:pt x="1497" y="13102"/>
                      <a:pt x="1482" y="13133"/>
                      <a:pt x="1497" y="13133"/>
                    </a:cubicBezTo>
                    <a:cubicBezTo>
                      <a:pt x="1726" y="13209"/>
                      <a:pt x="1894" y="13347"/>
                      <a:pt x="2138" y="13362"/>
                    </a:cubicBezTo>
                    <a:cubicBezTo>
                      <a:pt x="2306" y="13393"/>
                      <a:pt x="2474" y="13423"/>
                      <a:pt x="2658" y="13454"/>
                    </a:cubicBezTo>
                    <a:cubicBezTo>
                      <a:pt x="2643" y="14370"/>
                      <a:pt x="2673" y="15317"/>
                      <a:pt x="2979" y="16111"/>
                    </a:cubicBezTo>
                    <a:cubicBezTo>
                      <a:pt x="3012" y="16193"/>
                      <a:pt x="3094" y="16232"/>
                      <a:pt x="3175" y="16232"/>
                    </a:cubicBezTo>
                    <a:cubicBezTo>
                      <a:pt x="3276" y="16232"/>
                      <a:pt x="3376" y="16170"/>
                      <a:pt x="3376" y="16050"/>
                    </a:cubicBezTo>
                    <a:cubicBezTo>
                      <a:pt x="3360" y="15424"/>
                      <a:pt x="3192" y="14798"/>
                      <a:pt x="3116" y="14172"/>
                    </a:cubicBezTo>
                    <a:cubicBezTo>
                      <a:pt x="3085" y="14004"/>
                      <a:pt x="3070" y="13851"/>
                      <a:pt x="3055" y="13683"/>
                    </a:cubicBezTo>
                    <a:cubicBezTo>
                      <a:pt x="3345" y="13606"/>
                      <a:pt x="3620" y="13347"/>
                      <a:pt x="3849" y="13164"/>
                    </a:cubicBezTo>
                    <a:cubicBezTo>
                      <a:pt x="4231" y="12812"/>
                      <a:pt x="4491" y="12400"/>
                      <a:pt x="4750" y="11972"/>
                    </a:cubicBezTo>
                    <a:cubicBezTo>
                      <a:pt x="4762" y="11950"/>
                      <a:pt x="4748" y="11936"/>
                      <a:pt x="4734" y="11936"/>
                    </a:cubicBezTo>
                    <a:cubicBezTo>
                      <a:pt x="4729" y="11936"/>
                      <a:pt x="4724" y="11938"/>
                      <a:pt x="4720" y="11942"/>
                    </a:cubicBezTo>
                    <a:cubicBezTo>
                      <a:pt x="4445" y="12323"/>
                      <a:pt x="4155" y="12690"/>
                      <a:pt x="3788" y="12980"/>
                    </a:cubicBezTo>
                    <a:cubicBezTo>
                      <a:pt x="3590" y="13148"/>
                      <a:pt x="3299" y="13408"/>
                      <a:pt x="3024" y="13515"/>
                    </a:cubicBezTo>
                    <a:cubicBezTo>
                      <a:pt x="3009" y="13316"/>
                      <a:pt x="2994" y="13118"/>
                      <a:pt x="2979" y="12919"/>
                    </a:cubicBezTo>
                    <a:cubicBezTo>
                      <a:pt x="3284" y="12797"/>
                      <a:pt x="3513" y="12522"/>
                      <a:pt x="3742" y="12293"/>
                    </a:cubicBezTo>
                    <a:cubicBezTo>
                      <a:pt x="4124" y="11911"/>
                      <a:pt x="4430" y="11468"/>
                      <a:pt x="4735" y="11025"/>
                    </a:cubicBezTo>
                    <a:lnTo>
                      <a:pt x="4735" y="11025"/>
                    </a:lnTo>
                    <a:cubicBezTo>
                      <a:pt x="4231" y="11621"/>
                      <a:pt x="3712" y="12430"/>
                      <a:pt x="2963" y="12766"/>
                    </a:cubicBezTo>
                    <a:cubicBezTo>
                      <a:pt x="2948" y="12522"/>
                      <a:pt x="2933" y="12278"/>
                      <a:pt x="2917" y="12033"/>
                    </a:cubicBezTo>
                    <a:cubicBezTo>
                      <a:pt x="2917" y="12018"/>
                      <a:pt x="2917" y="12003"/>
                      <a:pt x="2917" y="11987"/>
                    </a:cubicBezTo>
                    <a:cubicBezTo>
                      <a:pt x="3758" y="11529"/>
                      <a:pt x="4185" y="10674"/>
                      <a:pt x="4735" y="9925"/>
                    </a:cubicBezTo>
                    <a:cubicBezTo>
                      <a:pt x="4746" y="9915"/>
                      <a:pt x="4741" y="9904"/>
                      <a:pt x="4732" y="9904"/>
                    </a:cubicBezTo>
                    <a:cubicBezTo>
                      <a:pt x="4729" y="9904"/>
                      <a:pt x="4724" y="9906"/>
                      <a:pt x="4720" y="9910"/>
                    </a:cubicBezTo>
                    <a:cubicBezTo>
                      <a:pt x="4170" y="10613"/>
                      <a:pt x="3681" y="11376"/>
                      <a:pt x="2902" y="11835"/>
                    </a:cubicBezTo>
                    <a:cubicBezTo>
                      <a:pt x="2902" y="11483"/>
                      <a:pt x="2887" y="11132"/>
                      <a:pt x="2872" y="10781"/>
                    </a:cubicBezTo>
                    <a:cubicBezTo>
                      <a:pt x="3620" y="10261"/>
                      <a:pt x="4155" y="9620"/>
                      <a:pt x="4552" y="8810"/>
                    </a:cubicBezTo>
                    <a:cubicBezTo>
                      <a:pt x="4552" y="8795"/>
                      <a:pt x="4537" y="8795"/>
                      <a:pt x="4537" y="8795"/>
                    </a:cubicBezTo>
                    <a:cubicBezTo>
                      <a:pt x="4094" y="9559"/>
                      <a:pt x="3528" y="10078"/>
                      <a:pt x="2872" y="10628"/>
                    </a:cubicBezTo>
                    <a:cubicBezTo>
                      <a:pt x="2856" y="10277"/>
                      <a:pt x="2856" y="9910"/>
                      <a:pt x="2841" y="9559"/>
                    </a:cubicBezTo>
                    <a:cubicBezTo>
                      <a:pt x="3147" y="9299"/>
                      <a:pt x="3498" y="9101"/>
                      <a:pt x="3758" y="8795"/>
                    </a:cubicBezTo>
                    <a:cubicBezTo>
                      <a:pt x="4032" y="8490"/>
                      <a:pt x="4246" y="8138"/>
                      <a:pt x="4368" y="7756"/>
                    </a:cubicBezTo>
                    <a:cubicBezTo>
                      <a:pt x="4379" y="7746"/>
                      <a:pt x="4367" y="7735"/>
                      <a:pt x="4354" y="7735"/>
                    </a:cubicBezTo>
                    <a:cubicBezTo>
                      <a:pt x="4348" y="7735"/>
                      <a:pt x="4342" y="7737"/>
                      <a:pt x="4338" y="7741"/>
                    </a:cubicBezTo>
                    <a:cubicBezTo>
                      <a:pt x="4048" y="8520"/>
                      <a:pt x="3406" y="8902"/>
                      <a:pt x="2826" y="9406"/>
                    </a:cubicBezTo>
                    <a:cubicBezTo>
                      <a:pt x="2826" y="9085"/>
                      <a:pt x="2795" y="8749"/>
                      <a:pt x="2780" y="8429"/>
                    </a:cubicBezTo>
                    <a:cubicBezTo>
                      <a:pt x="3406" y="7833"/>
                      <a:pt x="4124" y="7252"/>
                      <a:pt x="4353" y="6367"/>
                    </a:cubicBezTo>
                    <a:cubicBezTo>
                      <a:pt x="4353" y="6351"/>
                      <a:pt x="4338" y="6351"/>
                      <a:pt x="4338" y="6351"/>
                    </a:cubicBezTo>
                    <a:cubicBezTo>
                      <a:pt x="4063" y="7191"/>
                      <a:pt x="3376" y="7695"/>
                      <a:pt x="2765" y="8261"/>
                    </a:cubicBezTo>
                    <a:cubicBezTo>
                      <a:pt x="2749" y="8199"/>
                      <a:pt x="2749" y="8154"/>
                      <a:pt x="2749" y="8093"/>
                    </a:cubicBezTo>
                    <a:cubicBezTo>
                      <a:pt x="2719" y="7787"/>
                      <a:pt x="2688" y="7482"/>
                      <a:pt x="2658" y="7176"/>
                    </a:cubicBezTo>
                    <a:cubicBezTo>
                      <a:pt x="3040" y="6901"/>
                      <a:pt x="3391" y="6565"/>
                      <a:pt x="3712" y="6214"/>
                    </a:cubicBezTo>
                    <a:cubicBezTo>
                      <a:pt x="3926" y="5969"/>
                      <a:pt x="4185" y="5725"/>
                      <a:pt x="4292" y="5389"/>
                    </a:cubicBezTo>
                    <a:cubicBezTo>
                      <a:pt x="4292" y="5380"/>
                      <a:pt x="4282" y="5371"/>
                      <a:pt x="4273" y="5371"/>
                    </a:cubicBezTo>
                    <a:cubicBezTo>
                      <a:pt x="4267" y="5371"/>
                      <a:pt x="4262" y="5376"/>
                      <a:pt x="4262" y="5389"/>
                    </a:cubicBezTo>
                    <a:cubicBezTo>
                      <a:pt x="4002" y="6046"/>
                      <a:pt x="3223" y="6596"/>
                      <a:pt x="2643" y="7054"/>
                    </a:cubicBezTo>
                    <a:cubicBezTo>
                      <a:pt x="2612" y="6748"/>
                      <a:pt x="2581" y="6443"/>
                      <a:pt x="2551" y="6137"/>
                    </a:cubicBezTo>
                    <a:cubicBezTo>
                      <a:pt x="3147" y="5526"/>
                      <a:pt x="3926" y="5068"/>
                      <a:pt x="4170" y="4182"/>
                    </a:cubicBezTo>
                    <a:cubicBezTo>
                      <a:pt x="4179" y="4163"/>
                      <a:pt x="4165" y="4150"/>
                      <a:pt x="4153" y="4150"/>
                    </a:cubicBezTo>
                    <a:cubicBezTo>
                      <a:pt x="4146" y="4150"/>
                      <a:pt x="4139" y="4155"/>
                      <a:pt x="4139" y="4167"/>
                    </a:cubicBezTo>
                    <a:cubicBezTo>
                      <a:pt x="3864" y="4992"/>
                      <a:pt x="3116" y="5420"/>
                      <a:pt x="2536" y="5985"/>
                    </a:cubicBezTo>
                    <a:cubicBezTo>
                      <a:pt x="2520" y="5801"/>
                      <a:pt x="2490" y="5618"/>
                      <a:pt x="2474" y="5420"/>
                    </a:cubicBezTo>
                    <a:cubicBezTo>
                      <a:pt x="3177" y="4946"/>
                      <a:pt x="3910" y="4075"/>
                      <a:pt x="4139" y="3281"/>
                    </a:cubicBezTo>
                    <a:cubicBezTo>
                      <a:pt x="4149" y="3251"/>
                      <a:pt x="4127" y="3228"/>
                      <a:pt x="4106" y="3228"/>
                    </a:cubicBezTo>
                    <a:cubicBezTo>
                      <a:pt x="4095" y="3228"/>
                      <a:pt x="4084" y="3235"/>
                      <a:pt x="4078" y="3251"/>
                    </a:cubicBezTo>
                    <a:cubicBezTo>
                      <a:pt x="3819" y="3968"/>
                      <a:pt x="3147" y="4839"/>
                      <a:pt x="2459" y="5267"/>
                    </a:cubicBezTo>
                    <a:cubicBezTo>
                      <a:pt x="2429" y="4961"/>
                      <a:pt x="2413" y="4656"/>
                      <a:pt x="2383" y="4350"/>
                    </a:cubicBezTo>
                    <a:cubicBezTo>
                      <a:pt x="2383" y="4350"/>
                      <a:pt x="2383" y="4335"/>
                      <a:pt x="2383" y="4320"/>
                    </a:cubicBezTo>
                    <a:cubicBezTo>
                      <a:pt x="2704" y="4137"/>
                      <a:pt x="2994" y="3800"/>
                      <a:pt x="3238" y="3541"/>
                    </a:cubicBezTo>
                    <a:cubicBezTo>
                      <a:pt x="3544" y="3235"/>
                      <a:pt x="3819" y="2884"/>
                      <a:pt x="3956" y="2472"/>
                    </a:cubicBezTo>
                    <a:cubicBezTo>
                      <a:pt x="3966" y="2442"/>
                      <a:pt x="3937" y="2418"/>
                      <a:pt x="3911" y="2418"/>
                    </a:cubicBezTo>
                    <a:cubicBezTo>
                      <a:pt x="3898" y="2418"/>
                      <a:pt x="3885" y="2425"/>
                      <a:pt x="3880" y="2441"/>
                    </a:cubicBezTo>
                    <a:cubicBezTo>
                      <a:pt x="3696" y="3144"/>
                      <a:pt x="2994" y="3755"/>
                      <a:pt x="2368" y="4167"/>
                    </a:cubicBezTo>
                    <a:cubicBezTo>
                      <a:pt x="2368" y="4045"/>
                      <a:pt x="2352" y="3938"/>
                      <a:pt x="2352" y="3831"/>
                    </a:cubicBezTo>
                    <a:cubicBezTo>
                      <a:pt x="2337" y="3663"/>
                      <a:pt x="2337" y="3495"/>
                      <a:pt x="2322" y="3312"/>
                    </a:cubicBezTo>
                    <a:cubicBezTo>
                      <a:pt x="2551" y="3052"/>
                      <a:pt x="2887" y="2884"/>
                      <a:pt x="3101" y="2609"/>
                    </a:cubicBezTo>
                    <a:cubicBezTo>
                      <a:pt x="3299" y="2380"/>
                      <a:pt x="3467" y="2105"/>
                      <a:pt x="3620" y="1845"/>
                    </a:cubicBezTo>
                    <a:cubicBezTo>
                      <a:pt x="3631" y="1823"/>
                      <a:pt x="3610" y="1809"/>
                      <a:pt x="3591" y="1809"/>
                    </a:cubicBezTo>
                    <a:cubicBezTo>
                      <a:pt x="3585" y="1809"/>
                      <a:pt x="3578" y="1811"/>
                      <a:pt x="3574" y="1815"/>
                    </a:cubicBezTo>
                    <a:cubicBezTo>
                      <a:pt x="3360" y="2151"/>
                      <a:pt x="3131" y="2472"/>
                      <a:pt x="2841" y="2747"/>
                    </a:cubicBezTo>
                    <a:cubicBezTo>
                      <a:pt x="2673" y="2899"/>
                      <a:pt x="2474" y="3006"/>
                      <a:pt x="2322" y="3159"/>
                    </a:cubicBezTo>
                    <a:cubicBezTo>
                      <a:pt x="2306" y="2884"/>
                      <a:pt x="2291" y="2609"/>
                      <a:pt x="2276" y="2334"/>
                    </a:cubicBezTo>
                    <a:lnTo>
                      <a:pt x="2306" y="2334"/>
                    </a:lnTo>
                    <a:cubicBezTo>
                      <a:pt x="2322" y="2334"/>
                      <a:pt x="2337" y="2319"/>
                      <a:pt x="2337" y="2304"/>
                    </a:cubicBezTo>
                    <a:cubicBezTo>
                      <a:pt x="2688" y="2120"/>
                      <a:pt x="2902" y="1723"/>
                      <a:pt x="3085" y="1387"/>
                    </a:cubicBezTo>
                    <a:cubicBezTo>
                      <a:pt x="3085" y="1372"/>
                      <a:pt x="3070" y="1372"/>
                      <a:pt x="3070" y="1372"/>
                    </a:cubicBezTo>
                    <a:cubicBezTo>
                      <a:pt x="2872" y="1693"/>
                      <a:pt x="2643" y="2029"/>
                      <a:pt x="2306" y="2227"/>
                    </a:cubicBezTo>
                    <a:lnTo>
                      <a:pt x="2276" y="2227"/>
                    </a:lnTo>
                    <a:cubicBezTo>
                      <a:pt x="2261" y="2013"/>
                      <a:pt x="2245" y="1784"/>
                      <a:pt x="2230" y="1555"/>
                    </a:cubicBezTo>
                    <a:cubicBezTo>
                      <a:pt x="2261" y="1555"/>
                      <a:pt x="2276" y="1525"/>
                      <a:pt x="2261" y="1494"/>
                    </a:cubicBezTo>
                    <a:cubicBezTo>
                      <a:pt x="2429" y="1311"/>
                      <a:pt x="2566" y="1097"/>
                      <a:pt x="2688" y="883"/>
                    </a:cubicBezTo>
                    <a:cubicBezTo>
                      <a:pt x="2699" y="872"/>
                      <a:pt x="2687" y="862"/>
                      <a:pt x="2679" y="862"/>
                    </a:cubicBezTo>
                    <a:cubicBezTo>
                      <a:pt x="2676" y="862"/>
                      <a:pt x="2673" y="863"/>
                      <a:pt x="2673" y="868"/>
                    </a:cubicBezTo>
                    <a:cubicBezTo>
                      <a:pt x="2536" y="1066"/>
                      <a:pt x="2383" y="1234"/>
                      <a:pt x="2215" y="1402"/>
                    </a:cubicBezTo>
                    <a:cubicBezTo>
                      <a:pt x="2169" y="944"/>
                      <a:pt x="2123" y="486"/>
                      <a:pt x="2032" y="28"/>
                    </a:cubicBezTo>
                    <a:cubicBezTo>
                      <a:pt x="2025" y="9"/>
                      <a:pt x="2011" y="0"/>
                      <a:pt x="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flipH="1">
                <a:off x="824405" y="3581979"/>
                <a:ext cx="288018" cy="366369"/>
              </a:xfrm>
              <a:custGeom>
                <a:avLst/>
                <a:gdLst/>
                <a:ahLst/>
                <a:cxnLst/>
                <a:rect l="l" t="t" r="r" b="b"/>
                <a:pathLst>
                  <a:path w="6569" h="8356" extrusionOk="0">
                    <a:moveTo>
                      <a:pt x="1" y="0"/>
                    </a:moveTo>
                    <a:lnTo>
                      <a:pt x="92" y="1634"/>
                    </a:lnTo>
                    <a:lnTo>
                      <a:pt x="230" y="4170"/>
                    </a:lnTo>
                    <a:lnTo>
                      <a:pt x="459" y="8355"/>
                    </a:lnTo>
                    <a:lnTo>
                      <a:pt x="6110" y="8355"/>
                    </a:lnTo>
                    <a:lnTo>
                      <a:pt x="6340" y="4170"/>
                    </a:lnTo>
                    <a:lnTo>
                      <a:pt x="6477" y="1634"/>
                    </a:lnTo>
                    <a:lnTo>
                      <a:pt x="6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flipH="1">
                <a:off x="828395" y="3653622"/>
                <a:ext cx="279994" cy="111191"/>
              </a:xfrm>
              <a:custGeom>
                <a:avLst/>
                <a:gdLst/>
                <a:ahLst/>
                <a:cxnLst/>
                <a:rect l="l" t="t" r="r" b="b"/>
                <a:pathLst>
                  <a:path w="6386" h="2536" extrusionOk="0">
                    <a:moveTo>
                      <a:pt x="0" y="0"/>
                    </a:moveTo>
                    <a:lnTo>
                      <a:pt x="16" y="336"/>
                    </a:lnTo>
                    <a:lnTo>
                      <a:pt x="31" y="672"/>
                    </a:lnTo>
                    <a:lnTo>
                      <a:pt x="138" y="2536"/>
                    </a:lnTo>
                    <a:lnTo>
                      <a:pt x="6248" y="2536"/>
                    </a:lnTo>
                    <a:lnTo>
                      <a:pt x="6339" y="672"/>
                    </a:lnTo>
                    <a:lnTo>
                      <a:pt x="6370" y="336"/>
                    </a:lnTo>
                    <a:lnTo>
                      <a:pt x="6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flipH="1">
                <a:off x="829096" y="3668354"/>
                <a:ext cx="278635" cy="14776"/>
              </a:xfrm>
              <a:custGeom>
                <a:avLst/>
                <a:gdLst/>
                <a:ahLst/>
                <a:cxnLst/>
                <a:rect l="l" t="t" r="r" b="b"/>
                <a:pathLst>
                  <a:path w="6355" h="337" extrusionOk="0">
                    <a:moveTo>
                      <a:pt x="1" y="0"/>
                    </a:moveTo>
                    <a:lnTo>
                      <a:pt x="16" y="336"/>
                    </a:lnTo>
                    <a:lnTo>
                      <a:pt x="6324" y="336"/>
                    </a:lnTo>
                    <a:lnTo>
                      <a:pt x="63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1"/>
            <p:cNvGrpSpPr/>
            <p:nvPr/>
          </p:nvGrpSpPr>
          <p:grpSpPr>
            <a:xfrm flipH="1">
              <a:off x="0" y="3963164"/>
              <a:ext cx="3706425" cy="178550"/>
              <a:chOff x="5527089" y="4218224"/>
              <a:chExt cx="3706425" cy="178550"/>
            </a:xfrm>
          </p:grpSpPr>
          <p:cxnSp>
            <p:nvCxnSpPr>
              <p:cNvPr id="689" name="Google Shape;689;p41"/>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690" name="Google Shape;690;p41"/>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
        <p:nvSpPr>
          <p:cNvPr id="9" name="Google Shape;695;p42">
            <a:extLst>
              <a:ext uri="{FF2B5EF4-FFF2-40B4-BE49-F238E27FC236}">
                <a16:creationId xmlns:a16="http://schemas.microsoft.com/office/drawing/2014/main" id="{5474FA3A-58A5-CD1F-16C4-83B136C4AA86}"/>
              </a:ext>
            </a:extLst>
          </p:cNvPr>
          <p:cNvSpPr txBox="1">
            <a:spLocks noGrp="1"/>
          </p:cNvSpPr>
          <p:nvPr>
            <p:ph type="title"/>
          </p:nvPr>
        </p:nvSpPr>
        <p:spPr>
          <a:xfrm>
            <a:off x="4162850" y="2667785"/>
            <a:ext cx="4513035"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a:t>Data Visualization</a:t>
            </a:r>
            <a:endParaRPr sz="4400"/>
          </a:p>
        </p:txBody>
      </p:sp>
      <p:sp>
        <p:nvSpPr>
          <p:cNvPr id="10" name="Google Shape;696;p42">
            <a:extLst>
              <a:ext uri="{FF2B5EF4-FFF2-40B4-BE49-F238E27FC236}">
                <a16:creationId xmlns:a16="http://schemas.microsoft.com/office/drawing/2014/main" id="{53FA31A7-1522-6526-8127-871F38ECD87F}"/>
              </a:ext>
            </a:extLst>
          </p:cNvPr>
          <p:cNvSpPr txBox="1">
            <a:spLocks/>
          </p:cNvSpPr>
          <p:nvPr/>
        </p:nvSpPr>
        <p:spPr>
          <a:xfrm>
            <a:off x="4163150" y="1338280"/>
            <a:ext cx="43701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a:solidFill>
                  <a:schemeClr val="accent1"/>
                </a:solidFill>
                <a:latin typeface="Zen Dots" panose="02020500000000000000" charset="0"/>
              </a:rPr>
              <a:t>02</a:t>
            </a:r>
          </a:p>
        </p:txBody>
      </p:sp>
      <p:sp>
        <p:nvSpPr>
          <p:cNvPr id="11" name="Google Shape;697;p42">
            <a:extLst>
              <a:ext uri="{FF2B5EF4-FFF2-40B4-BE49-F238E27FC236}">
                <a16:creationId xmlns:a16="http://schemas.microsoft.com/office/drawing/2014/main" id="{D83D8549-2EA5-9565-BF18-9E243D8806FC}"/>
              </a:ext>
            </a:extLst>
          </p:cNvPr>
          <p:cNvSpPr txBox="1">
            <a:spLocks noGrp="1"/>
          </p:cNvSpPr>
          <p:nvPr>
            <p:ph type="subTitle" idx="1"/>
          </p:nvPr>
        </p:nvSpPr>
        <p:spPr>
          <a:xfrm>
            <a:off x="4163150" y="3626159"/>
            <a:ext cx="437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Lui Chak Sum, Sam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95;p75">
            <a:extLst>
              <a:ext uri="{FF2B5EF4-FFF2-40B4-BE49-F238E27FC236}">
                <a16:creationId xmlns:a16="http://schemas.microsoft.com/office/drawing/2014/main" id="{9E22DD14-4B99-6450-9BF9-539F17AF6D33}"/>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tx1"/>
                </a:solidFill>
                <a:latin typeface="Zen Dots" panose="02020500000000000000" charset="0"/>
              </a:rPr>
              <a:t>What we want to observe?</a:t>
            </a:r>
          </a:p>
        </p:txBody>
      </p:sp>
      <p:sp>
        <p:nvSpPr>
          <p:cNvPr id="3" name="Google Shape;2496;p75">
            <a:extLst>
              <a:ext uri="{FF2B5EF4-FFF2-40B4-BE49-F238E27FC236}">
                <a16:creationId xmlns:a16="http://schemas.microsoft.com/office/drawing/2014/main" id="{8441E2DF-F169-85CC-7C12-CACCD6D242BA}"/>
              </a:ext>
            </a:extLst>
          </p:cNvPr>
          <p:cNvSpPr txBox="1">
            <a:spLocks/>
          </p:cNvSpPr>
          <p:nvPr/>
        </p:nvSpPr>
        <p:spPr>
          <a:xfrm>
            <a:off x="720000" y="1641382"/>
            <a:ext cx="4877495" cy="2048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1600"/>
              </a:spcBef>
              <a:spcAft>
                <a:spcPts val="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1600"/>
              </a:spcBef>
              <a:spcAft>
                <a:spcPts val="1600"/>
              </a:spcAft>
              <a:buClr>
                <a:schemeClr val="dk1"/>
              </a:buClr>
              <a:buSzPts val="1400"/>
              <a:buFont typeface="Zen Dots"/>
              <a:buChar char="■"/>
              <a:defRPr sz="1400" b="0" i="0" u="none" strike="noStrike" cap="none">
                <a:solidFill>
                  <a:schemeClr val="dk1"/>
                </a:solidFill>
                <a:latin typeface="Zen Dots"/>
                <a:ea typeface="Zen Dots"/>
                <a:cs typeface="Zen Dots"/>
                <a:sym typeface="Zen Dots"/>
              </a:defRPr>
            </a:lvl9pPr>
          </a:lstStyle>
          <a:p>
            <a:pPr marL="342900" indent="-342900" algn="l">
              <a:lnSpc>
                <a:spcPct val="150000"/>
              </a:lnSpc>
              <a:buFont typeface="Roboto"/>
              <a:buAutoNum type="arabicPeriod"/>
            </a:pPr>
            <a:r>
              <a:rPr lang="en-US" sz="1800" b="1"/>
              <a:t>The proportion of leaving and staying employees</a:t>
            </a:r>
          </a:p>
          <a:p>
            <a:pPr marL="342900" indent="-342900" algn="l">
              <a:lnSpc>
                <a:spcPct val="150000"/>
              </a:lnSpc>
              <a:buFont typeface="Roboto"/>
              <a:buAutoNum type="arabicPeriod"/>
            </a:pPr>
            <a:endParaRPr lang="en-US" sz="1000" b="1"/>
          </a:p>
          <a:p>
            <a:pPr marL="342900" indent="-342900" algn="l">
              <a:lnSpc>
                <a:spcPct val="150000"/>
              </a:lnSpc>
              <a:buFont typeface="Roboto"/>
              <a:buAutoNum type="arabicPeriod"/>
            </a:pPr>
            <a:r>
              <a:rPr lang="en-US" sz="1800" b="1"/>
              <a:t>Relationship between features and leaving status (Any trends?)</a:t>
            </a:r>
          </a:p>
        </p:txBody>
      </p:sp>
    </p:spTree>
    <p:extLst>
      <p:ext uri="{BB962C8B-B14F-4D97-AF65-F5344CB8AC3E}">
        <p14:creationId xmlns:p14="http://schemas.microsoft.com/office/powerpoint/2010/main" val="419460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70"/>
          <p:cNvSpPr txBox="1">
            <a:spLocks noGrp="1"/>
          </p:cNvSpPr>
          <p:nvPr>
            <p:ph type="title"/>
          </p:nvPr>
        </p:nvSpPr>
        <p:spPr>
          <a:xfrm>
            <a:off x="720000" y="445025"/>
            <a:ext cx="8338542" cy="572700"/>
          </a:xfrm>
          <a:prstGeom prst="rect">
            <a:avLst/>
          </a:prstGeom>
        </p:spPr>
        <p:txBody>
          <a:bodyPr spcFirstLastPara="1" wrap="square" lIns="91425" tIns="91425" rIns="91425" bIns="91425" anchor="t" anchorCtr="0">
            <a:noAutofit/>
          </a:bodyPr>
          <a:lstStyle/>
          <a:p>
            <a:pPr algn="l">
              <a:lnSpc>
                <a:spcPct val="150000"/>
              </a:lnSpc>
            </a:pPr>
            <a:r>
              <a:rPr lang="en-US" altLang="zh-HK" sz="2000" b="1"/>
              <a:t>The proportion of leaving and staying employees</a:t>
            </a:r>
          </a:p>
        </p:txBody>
      </p:sp>
      <p:sp>
        <p:nvSpPr>
          <p:cNvPr id="1549" name="Google Shape;1549;p70"/>
          <p:cNvSpPr txBox="1"/>
          <p:nvPr/>
        </p:nvSpPr>
        <p:spPr>
          <a:xfrm>
            <a:off x="5201741" y="2044050"/>
            <a:ext cx="2907615"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Zen Dots"/>
                <a:ea typeface="Zen Dots"/>
                <a:cs typeface="Zen Dots"/>
                <a:sym typeface="Zen Dots"/>
              </a:rPr>
              <a:t>Imbalanced dataset</a:t>
            </a:r>
            <a:endParaRPr sz="1800" b="1">
              <a:solidFill>
                <a:schemeClr val="dk1"/>
              </a:solidFill>
              <a:latin typeface="Zen Dots"/>
              <a:ea typeface="Zen Dots"/>
              <a:cs typeface="Zen Dots"/>
              <a:sym typeface="Zen Dots"/>
            </a:endParaRPr>
          </a:p>
        </p:txBody>
      </p:sp>
      <p:sp>
        <p:nvSpPr>
          <p:cNvPr id="1550" name="Google Shape;1550;p70"/>
          <p:cNvSpPr txBox="1"/>
          <p:nvPr/>
        </p:nvSpPr>
        <p:spPr>
          <a:xfrm>
            <a:off x="5201741" y="2571749"/>
            <a:ext cx="2805668" cy="6247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C</a:t>
            </a:r>
            <a:r>
              <a:rPr lang="en">
                <a:solidFill>
                  <a:schemeClr val="dk1"/>
                </a:solidFill>
                <a:latin typeface="Roboto"/>
                <a:ea typeface="Roboto"/>
                <a:cs typeface="Roboto"/>
                <a:sym typeface="Roboto"/>
              </a:rPr>
              <a:t>lassifers may perform poorly on the minority class</a:t>
            </a:r>
            <a:endParaRPr>
              <a:solidFill>
                <a:schemeClr val="dk1"/>
              </a:solidFill>
              <a:latin typeface="Roboto"/>
              <a:ea typeface="Roboto"/>
              <a:cs typeface="Roboto"/>
              <a:sym typeface="Roboto"/>
            </a:endParaRPr>
          </a:p>
        </p:txBody>
      </p:sp>
      <p:sp>
        <p:nvSpPr>
          <p:cNvPr id="1551" name="Google Shape;1551;p70"/>
          <p:cNvSpPr/>
          <p:nvPr/>
        </p:nvSpPr>
        <p:spPr>
          <a:xfrm>
            <a:off x="4948123" y="2253129"/>
            <a:ext cx="194700" cy="194700"/>
          </a:xfrm>
          <a:prstGeom prst="ellipse">
            <a:avLst/>
          </a:prstGeom>
          <a:solidFill>
            <a:srgbClr val="1F77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3074" name="Picture 2">
            <a:extLst>
              <a:ext uri="{FF2B5EF4-FFF2-40B4-BE49-F238E27FC236}">
                <a16:creationId xmlns:a16="http://schemas.microsoft.com/office/drawing/2014/main" id="{EFC7453F-1E4E-E24A-43B3-E70946AB23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53" t="85285" r="4937" b="3866"/>
          <a:stretch/>
        </p:blipFill>
        <p:spPr bwMode="auto">
          <a:xfrm>
            <a:off x="3606324" y="3716723"/>
            <a:ext cx="828943" cy="3332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FB554F4-9BBB-FF30-B545-39B67C7E0A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78" t="13236" r="8723" b="9430"/>
          <a:stretch/>
        </p:blipFill>
        <p:spPr bwMode="auto">
          <a:xfrm>
            <a:off x="1469877" y="1555334"/>
            <a:ext cx="2378380" cy="23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653362"/>
      </p:ext>
    </p:extLst>
  </p:cSld>
  <p:clrMapOvr>
    <a:masterClrMapping/>
  </p:clrMapOvr>
</p:sld>
</file>

<file path=ppt/theme/theme1.xml><?xml version="1.0" encoding="utf-8"?>
<a:theme xmlns:a="http://schemas.openxmlformats.org/drawingml/2006/main" name="World Informatics Day by Slidesgo">
  <a:themeElements>
    <a:clrScheme name="Simple Light">
      <a:dk1>
        <a:srgbClr val="FFFFFF"/>
      </a:dk1>
      <a:lt1>
        <a:srgbClr val="0C1C29"/>
      </a:lt1>
      <a:dk2>
        <a:srgbClr val="E0F4FB"/>
      </a:dk2>
      <a:lt2>
        <a:srgbClr val="8CDFF1"/>
      </a:lt2>
      <a:accent1>
        <a:srgbClr val="02B2FB"/>
      </a:accent1>
      <a:accent2>
        <a:srgbClr val="4DA6C6"/>
      </a:accent2>
      <a:accent3>
        <a:srgbClr val="0E5279"/>
      </a:accent3>
      <a:accent4>
        <a:srgbClr val="09364D"/>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D87BEED2E94C46841440882B38C8AF" ma:contentTypeVersion="15" ma:contentTypeDescription="Create a new document." ma:contentTypeScope="" ma:versionID="72e603725844ad700b101739d726d6af">
  <xsd:schema xmlns:xsd="http://www.w3.org/2001/XMLSchema" xmlns:xs="http://www.w3.org/2001/XMLSchema" xmlns:p="http://schemas.microsoft.com/office/2006/metadata/properties" xmlns:ns3="fe31fae6-b612-449e-b1a8-6ab92d15e7a7" xmlns:ns4="697506c5-8e89-4616-acc7-f6e743de0533" targetNamespace="http://schemas.microsoft.com/office/2006/metadata/properties" ma:root="true" ma:fieldsID="366a46ada2b2c89958bade2da9ee8394" ns3:_="" ns4:_="">
    <xsd:import namespace="fe31fae6-b612-449e-b1a8-6ab92d15e7a7"/>
    <xsd:import namespace="697506c5-8e89-4616-acc7-f6e743de053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31fae6-b612-449e-b1a8-6ab92d15e7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7506c5-8e89-4616-acc7-f6e743de053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e31fae6-b612-449e-b1a8-6ab92d15e7a7" xsi:nil="true"/>
  </documentManagement>
</p:properties>
</file>

<file path=customXml/itemProps1.xml><?xml version="1.0" encoding="utf-8"?>
<ds:datastoreItem xmlns:ds="http://schemas.openxmlformats.org/officeDocument/2006/customXml" ds:itemID="{968DF15A-6275-4BA5-8F4C-2FE23832155B}">
  <ds:schemaRefs>
    <ds:schemaRef ds:uri="697506c5-8e89-4616-acc7-f6e743de0533"/>
    <ds:schemaRef ds:uri="fe31fae6-b612-449e-b1a8-6ab92d15e7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BE59007E-6AA2-4B91-895F-23F19080DD08}">
  <ds:schemaRefs>
    <ds:schemaRef ds:uri="http://schemas.microsoft.com/sharepoint/v3/contenttype/forms"/>
  </ds:schemaRefs>
</ds:datastoreItem>
</file>

<file path=customXml/itemProps3.xml><?xml version="1.0" encoding="utf-8"?>
<ds:datastoreItem xmlns:ds="http://schemas.openxmlformats.org/officeDocument/2006/customXml" ds:itemID="{C530D513-18DA-4ACB-B8C8-451FAF7F65BD}">
  <ds:schemaRefs>
    <ds:schemaRef ds:uri="697506c5-8e89-4616-acc7-f6e743de0533"/>
    <ds:schemaRef ds:uri="fe31fae6-b612-449e-b1a8-6ab92d15e7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50</Slides>
  <Notes>43</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World Informatics Day by Slidesgo</vt:lpstr>
      <vt:lpstr>Employee Leave Prediction</vt:lpstr>
      <vt:lpstr>Table of contents</vt:lpstr>
      <vt:lpstr>Introduction</vt:lpstr>
      <vt:lpstr>Problem interest</vt:lpstr>
      <vt:lpstr>Data Set</vt:lpstr>
      <vt:lpstr>Purpose of Analysis</vt:lpstr>
      <vt:lpstr>Data Visualization</vt:lpstr>
      <vt:lpstr>PowerPoint Presentation</vt:lpstr>
      <vt:lpstr>The proportion of leaving and staying employees</vt:lpstr>
      <vt:lpstr>Joining Year vs Leave or Not</vt:lpstr>
      <vt:lpstr>Payment Tier vs Leave or Not</vt:lpstr>
      <vt:lpstr>City vs Leave or Not</vt:lpstr>
      <vt:lpstr>Q: What are the most important factors to predict leaving status?</vt:lpstr>
      <vt:lpstr>Data Preparation</vt:lpstr>
      <vt:lpstr>Data Cleansing</vt:lpstr>
      <vt:lpstr>Result</vt:lpstr>
      <vt:lpstr>Data Preprocessing </vt:lpstr>
      <vt:lpstr>One - Hot Encoding</vt:lpstr>
      <vt:lpstr>Result</vt:lpstr>
      <vt:lpstr>Data Splitting </vt:lpstr>
      <vt:lpstr>Model Building</vt:lpstr>
      <vt:lpstr>1. Decision tree</vt:lpstr>
      <vt:lpstr>1-1. Result without hyperparameter tuning</vt:lpstr>
      <vt:lpstr>1-2. Decision tree with hyperparameter tuning </vt:lpstr>
      <vt:lpstr>1-2. Decision tree with hyperparameter tuning </vt:lpstr>
      <vt:lpstr>1-3. Result with hyperparameter tuning</vt:lpstr>
      <vt:lpstr>1-4. Feature Importance</vt:lpstr>
      <vt:lpstr>2. LGBM</vt:lpstr>
      <vt:lpstr>2-1. Result without hyperparameter tuning</vt:lpstr>
      <vt:lpstr>2-2. LGBM with hyperparameter tuning </vt:lpstr>
      <vt:lpstr>2-3. Result with hyperparameter tuning</vt:lpstr>
      <vt:lpstr>2-4. Feature Importance</vt:lpstr>
      <vt:lpstr>3. Bagging</vt:lpstr>
      <vt:lpstr>3-1. Result without hyperparameter tuning</vt:lpstr>
      <vt:lpstr>3-2. Bagging with hyperparameter tuning </vt:lpstr>
      <vt:lpstr>3-2. Result with hyperparameter tuning</vt:lpstr>
      <vt:lpstr>4. Random Forest</vt:lpstr>
      <vt:lpstr>4-1. Result without hyperparameter tuning</vt:lpstr>
      <vt:lpstr>4-2. Random Forest with hyperparameter tuning </vt:lpstr>
      <vt:lpstr>4-2. Result with hyperparameter tuning</vt:lpstr>
      <vt:lpstr>4-3. Feature Importance</vt:lpstr>
      <vt:lpstr>Model Evaluation</vt:lpstr>
      <vt:lpstr>Models Performance</vt:lpstr>
      <vt:lpstr>Optimal Classifier</vt:lpstr>
      <vt:lpstr>Conclusion</vt:lpstr>
      <vt:lpstr>6-1 . Best model and Features  </vt:lpstr>
      <vt:lpstr>6-2 . Limitations</vt:lpstr>
      <vt:lpstr>6-2 . Limitations</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Informatics Day</dc:title>
  <dc:creator>lui ngai lam</dc:creator>
  <cp:revision>47</cp:revision>
  <dcterms:modified xsi:type="dcterms:W3CDTF">2023-11-20T14:35:02Z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0x0101006AD87BEED2E94C46841440882B38C8AF</vt:lpwstr>
  </property>
</Properties>
</file>