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62" r:id="rId6"/>
    <p:sldId id="263" r:id="rId7"/>
    <p:sldId id="264" r:id="rId8"/>
    <p:sldId id="265" r:id="rId9"/>
    <p:sldId id="266" r:id="rId10"/>
    <p:sldId id="267" r:id="rId11"/>
    <p:sldId id="258"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7" autoAdjust="0"/>
    <p:restoredTop sz="94660"/>
  </p:normalViewPr>
  <p:slideViewPr>
    <p:cSldViewPr snapToGrid="0">
      <p:cViewPr>
        <p:scale>
          <a:sx n="50" d="100"/>
          <a:sy n="50" d="100"/>
        </p:scale>
        <p:origin x="29"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depolitan.com/blog/mengenal-unit-testing-dengan-python-596da4e55cd01/" TargetMode="External"/><Relationship Id="rId2" Type="http://schemas.openxmlformats.org/officeDocument/2006/relationships/hyperlink" Target="https://www.techtarget.com/searchsoftwarequality/definition/unit-test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3605" y="590909"/>
            <a:ext cx="8915399" cy="2367951"/>
          </a:xfrm>
        </p:spPr>
        <p:txBody>
          <a:bodyPr>
            <a:normAutofit/>
          </a:bodyPr>
          <a:lstStyle/>
          <a:p>
            <a:r>
              <a:rPr lang="en-US" dirty="0" smtClean="0"/>
              <a:t>					</a:t>
            </a:r>
            <a:endParaRPr lang="en-US" dirty="0"/>
          </a:p>
        </p:txBody>
      </p:sp>
      <p:sp>
        <p:nvSpPr>
          <p:cNvPr id="3" name="Subtitle 2"/>
          <p:cNvSpPr>
            <a:spLocks noGrp="1"/>
          </p:cNvSpPr>
          <p:nvPr>
            <p:ph type="subTitle" idx="1"/>
          </p:nvPr>
        </p:nvSpPr>
        <p:spPr>
          <a:xfrm>
            <a:off x="2583844" y="2600960"/>
            <a:ext cx="7413595" cy="3220847"/>
          </a:xfrm>
        </p:spPr>
        <p:txBody>
          <a:bodyPr>
            <a:normAutofit/>
          </a:bodyPr>
          <a:lstStyle/>
          <a:p>
            <a:pPr>
              <a:lnSpc>
                <a:spcPct val="150000"/>
              </a:lnSpc>
            </a:pPr>
            <a:r>
              <a:rPr lang="en-US" sz="2000" b="1" dirty="0" smtClean="0">
                <a:latin typeface="Times New Roman" panose="02020603050405020304" pitchFamily="18" charset="0"/>
                <a:cs typeface="Times New Roman" panose="02020603050405020304" pitchFamily="18" charset="0"/>
              </a:rPr>
              <a:t>NAMA</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 FUNGKY PERMANA</a:t>
            </a:r>
          </a:p>
          <a:p>
            <a:pPr>
              <a:lnSpc>
                <a:spcPct val="150000"/>
              </a:lnSpc>
            </a:pPr>
            <a:r>
              <a:rPr lang="en-US" sz="2000" b="1" dirty="0" smtClean="0">
                <a:latin typeface="Times New Roman" panose="02020603050405020304" pitchFamily="18" charset="0"/>
                <a:cs typeface="Times New Roman" panose="02020603050405020304" pitchFamily="18" charset="0"/>
              </a:rPr>
              <a:t>NIM		: 201011401117</a:t>
            </a:r>
          </a:p>
          <a:p>
            <a:pPr>
              <a:lnSpc>
                <a:spcPct val="150000"/>
              </a:lnSpc>
            </a:pPr>
            <a:r>
              <a:rPr lang="en-US" sz="2000" b="1" dirty="0" smtClean="0">
                <a:latin typeface="Times New Roman" panose="02020603050405020304" pitchFamily="18" charset="0"/>
                <a:cs typeface="Times New Roman" panose="02020603050405020304" pitchFamily="18" charset="0"/>
              </a:rPr>
              <a:t>KELAS		: 07TPLE007</a:t>
            </a:r>
          </a:p>
          <a:p>
            <a:pPr>
              <a:lnSpc>
                <a:spcPct val="150000"/>
              </a:lnSpc>
            </a:pPr>
            <a:r>
              <a:rPr lang="en-US" sz="2000" b="1" dirty="0" smtClean="0">
                <a:latin typeface="Times New Roman" panose="02020603050405020304" pitchFamily="18" charset="0"/>
                <a:cs typeface="Times New Roman" panose="02020603050405020304" pitchFamily="18" charset="0"/>
              </a:rPr>
              <a:t>UTS		: </a:t>
            </a:r>
            <a:r>
              <a:rPr lang="en-US" sz="2000" b="1" dirty="0">
                <a:latin typeface="Times New Roman" pitchFamily="18" charset="0"/>
                <a:cs typeface="Times New Roman" pitchFamily="18" charset="0"/>
              </a:rPr>
              <a:t>TESTING DAN QA PERANGKAT LUNAK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59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772" y="913670"/>
            <a:ext cx="8911687" cy="762730"/>
          </a:xfrm>
        </p:spPr>
        <p:txBody>
          <a:bodyPr/>
          <a:lstStyle/>
          <a:p>
            <a:r>
              <a:rPr lang="en-US" b="1" dirty="0" err="1" smtClean="0">
                <a:latin typeface="Times New Roman" panose="02020603050405020304" pitchFamily="18" charset="0"/>
                <a:cs typeface="Times New Roman" panose="02020603050405020304" pitchFamily="18" charset="0"/>
              </a:rPr>
              <a:t>Keterangan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35772" y="2118360"/>
            <a:ext cx="8915400" cy="3777622"/>
          </a:xfrm>
        </p:spPr>
        <p:txBody>
          <a:bodyPr>
            <a:normAutofit fontScale="92500" lnSpcReduction="10000"/>
          </a:bodyPr>
          <a:lstStyle/>
          <a:p>
            <a:r>
              <a:rPr lang="en-US" sz="2300" dirty="0">
                <a:latin typeface="Times New Roman" panose="02020603050405020304" pitchFamily="18" charset="0"/>
                <a:cs typeface="Times New Roman" panose="02020603050405020304" pitchFamily="18" charset="0"/>
              </a:rPr>
              <a:t>Program di </a:t>
            </a:r>
            <a:r>
              <a:rPr lang="en-US" sz="2300" dirty="0" err="1">
                <a:latin typeface="Times New Roman" panose="02020603050405020304" pitchFamily="18" charset="0"/>
                <a:cs typeface="Times New Roman" panose="02020603050405020304" pitchFamily="18" charset="0"/>
              </a:rPr>
              <a:t>atas</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penulis</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simpan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dengan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nama</a:t>
            </a:r>
            <a:r>
              <a:rPr lang="en-US" sz="2300" dirty="0">
                <a:latin typeface="Times New Roman" panose="02020603050405020304" pitchFamily="18" charset="0"/>
                <a:cs typeface="Times New Roman" panose="02020603050405020304" pitchFamily="18" charset="0"/>
              </a:rPr>
              <a:t> roman.py. </a:t>
            </a:r>
            <a:r>
              <a:rPr lang="en-US" sz="2300" dirty="0" err="1">
                <a:latin typeface="Times New Roman" panose="02020603050405020304" pitchFamily="18" charset="0"/>
                <a:cs typeface="Times New Roman" panose="02020603050405020304" pitchFamily="18" charset="0"/>
              </a:rPr>
              <a:t>Pembaca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bisa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menyimpannya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dengan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nama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apapun</a:t>
            </a:r>
            <a:r>
              <a:rPr lang="en-US" sz="2300" dirty="0">
                <a:latin typeface="Times New Roman" panose="02020603050405020304" pitchFamily="18" charset="0"/>
                <a:cs typeface="Times New Roman" panose="02020603050405020304" pitchFamily="18" charset="0"/>
              </a:rPr>
              <a:t>.</a:t>
            </a:r>
          </a:p>
          <a:p>
            <a:r>
              <a:rPr lang="en-US" sz="2300" dirty="0" err="1" smtClean="0">
                <a:latin typeface="Times New Roman" panose="02020603050405020304" pitchFamily="18" charset="0"/>
                <a:cs typeface="Times New Roman" panose="02020603050405020304" pitchFamily="18" charset="0"/>
              </a:rPr>
              <a:t>Kondisi</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name == 'main' </a:t>
            </a:r>
            <a:r>
              <a:rPr lang="en-US" sz="2300" dirty="0" err="1">
                <a:latin typeface="Times New Roman" panose="02020603050405020304" pitchFamily="18" charset="0"/>
                <a:cs typeface="Times New Roman" panose="02020603050405020304" pitchFamily="18" charset="0"/>
              </a:rPr>
              <a:t>akan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bernilai</a:t>
            </a:r>
            <a:r>
              <a:rPr lang="en-US" sz="2300" dirty="0">
                <a:latin typeface="Times New Roman" panose="02020603050405020304" pitchFamily="18" charset="0"/>
                <a:cs typeface="Times New Roman" panose="02020603050405020304" pitchFamily="18" charset="0"/>
              </a:rPr>
              <a:t> true </a:t>
            </a:r>
            <a:r>
              <a:rPr lang="en-US" sz="2300" dirty="0" err="1">
                <a:latin typeface="Times New Roman" panose="02020603050405020304" pitchFamily="18" charset="0"/>
                <a:cs typeface="Times New Roman" panose="02020603050405020304" pitchFamily="18" charset="0"/>
              </a:rPr>
              <a:t>jika</a:t>
            </a:r>
            <a:r>
              <a:rPr lang="en-US" sz="2300" dirty="0">
                <a:latin typeface="Times New Roman" panose="02020603050405020304" pitchFamily="18" charset="0"/>
                <a:cs typeface="Times New Roman" panose="02020603050405020304" pitchFamily="18" charset="0"/>
              </a:rPr>
              <a:t> program </a:t>
            </a:r>
            <a:r>
              <a:rPr lang="en-US" sz="2300" dirty="0" err="1">
                <a:latin typeface="Times New Roman" panose="02020603050405020304" pitchFamily="18" charset="0"/>
                <a:cs typeface="Times New Roman" panose="02020603050405020304" pitchFamily="18" charset="0"/>
              </a:rPr>
              <a:t>ini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dijalankan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lewat</a:t>
            </a:r>
            <a:r>
              <a:rPr lang="en-US" sz="2300" dirty="0">
                <a:latin typeface="Times New Roman" panose="02020603050405020304" pitchFamily="18" charset="0"/>
                <a:cs typeface="Times New Roman" panose="02020603050405020304" pitchFamily="18" charset="0"/>
              </a:rPr>
              <a:t> terminal, </a:t>
            </a:r>
            <a:r>
              <a:rPr lang="en-US" sz="2300" dirty="0" err="1">
                <a:latin typeface="Times New Roman" panose="02020603050405020304" pitchFamily="18" charset="0"/>
                <a:cs typeface="Times New Roman" panose="02020603050405020304" pitchFamily="18" charset="0"/>
              </a:rPr>
              <a:t>jadi</a:t>
            </a:r>
            <a:r>
              <a:rPr lang="en-US" sz="2300" dirty="0">
                <a:latin typeface="Times New Roman" panose="02020603050405020304" pitchFamily="18" charset="0"/>
                <a:cs typeface="Times New Roman" panose="02020603050405020304" pitchFamily="18" charset="0"/>
              </a:rPr>
              <a:t> program </a:t>
            </a:r>
            <a:r>
              <a:rPr lang="en-US" sz="2300" dirty="0" err="1">
                <a:latin typeface="Times New Roman" panose="02020603050405020304" pitchFamily="18" charset="0"/>
                <a:cs typeface="Times New Roman" panose="02020603050405020304" pitchFamily="18" charset="0"/>
              </a:rPr>
              <a:t>akan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berjalan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dengan</a:t>
            </a:r>
            <a:r>
              <a:rPr lang="en-US" sz="2300" dirty="0">
                <a:latin typeface="Times New Roman" panose="02020603050405020304" pitchFamily="18" charset="0"/>
                <a:cs typeface="Times New Roman" panose="02020603050405020304" pitchFamily="18" charset="0"/>
              </a:rPr>
              <a:t> normal </a:t>
            </a:r>
            <a:r>
              <a:rPr lang="en-US" sz="2300" dirty="0" err="1">
                <a:latin typeface="Times New Roman" panose="02020603050405020304" pitchFamily="18" charset="0"/>
                <a:cs typeface="Times New Roman" panose="02020603050405020304" pitchFamily="18" charset="0"/>
              </a:rPr>
              <a:t>saat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kita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menggunakan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perintah</a:t>
            </a:r>
            <a:r>
              <a:rPr lang="en-US" sz="2300" dirty="0">
                <a:latin typeface="Times New Roman" panose="02020603050405020304" pitchFamily="18" charset="0"/>
                <a:cs typeface="Times New Roman" panose="02020603050405020304" pitchFamily="18" charset="0"/>
              </a:rPr>
              <a:t> python roman.py</a:t>
            </a:r>
            <a:r>
              <a:rPr lang="en-US" sz="2300"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a:p>
            <a:r>
              <a:rPr lang="en-US" sz="2300" dirty="0" err="1">
                <a:latin typeface="Times New Roman" panose="02020603050405020304" pitchFamily="18" charset="0"/>
                <a:cs typeface="Times New Roman" panose="02020603050405020304" pitchFamily="18" charset="0"/>
              </a:rPr>
              <a:t>Tes</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adalah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fungsi-fungsi</a:t>
            </a:r>
            <a:r>
              <a:rPr lang="en-US" sz="2300" dirty="0">
                <a:latin typeface="Times New Roman" panose="02020603050405020304" pitchFamily="18" charset="0"/>
                <a:cs typeface="Times New Roman" panose="02020603050405020304" pitchFamily="18" charset="0"/>
              </a:rPr>
              <a:t> yang </a:t>
            </a:r>
            <a:r>
              <a:rPr lang="en-US" sz="2300" dirty="0" err="1">
                <a:latin typeface="Times New Roman" panose="02020603050405020304" pitchFamily="18" charset="0"/>
                <a:cs typeface="Times New Roman" panose="02020603050405020304" pitchFamily="18" charset="0"/>
              </a:rPr>
              <a:t>ada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didalam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sebuah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kelas</a:t>
            </a:r>
            <a:r>
              <a:rPr lang="en-US" sz="2300" dirty="0">
                <a:latin typeface="Times New Roman" panose="02020603050405020304" pitchFamily="18" charset="0"/>
                <a:cs typeface="Times New Roman" panose="02020603050405020304" pitchFamily="18" charset="0"/>
              </a:rPr>
              <a:t> yang </a:t>
            </a:r>
            <a:r>
              <a:rPr lang="en-US" sz="2300" dirty="0" err="1">
                <a:latin typeface="Times New Roman" panose="02020603050405020304" pitchFamily="18" charset="0"/>
                <a:cs typeface="Times New Roman" panose="02020603050405020304" pitchFamily="18" charset="0"/>
              </a:rPr>
              <a:t>diturunkan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dari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unittest.TestCase</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tes-tes</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tersebut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merupakan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salah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satu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fungsi</a:t>
            </a:r>
            <a:r>
              <a:rPr lang="en-US" sz="2300" dirty="0">
                <a:latin typeface="Times New Roman" panose="02020603050405020304" pitchFamily="18" charset="0"/>
                <a:cs typeface="Times New Roman" panose="02020603050405020304" pitchFamily="18" charset="0"/>
              </a:rPr>
              <a:t> assert. </a:t>
            </a:r>
            <a:r>
              <a:rPr lang="en-US" sz="2300" dirty="0" err="1">
                <a:latin typeface="Times New Roman" panose="02020603050405020304" pitchFamily="18" charset="0"/>
                <a:cs typeface="Times New Roman" panose="02020603050405020304" pitchFamily="18" charset="0"/>
              </a:rPr>
              <a:t>Pada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contoh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kode</a:t>
            </a:r>
            <a:r>
              <a:rPr lang="en-US" sz="2300" dirty="0">
                <a:latin typeface="Times New Roman" panose="02020603050405020304" pitchFamily="18" charset="0"/>
                <a:cs typeface="Times New Roman" panose="02020603050405020304" pitchFamily="18" charset="0"/>
              </a:rPr>
              <a:t> di </a:t>
            </a:r>
            <a:r>
              <a:rPr lang="en-US" sz="2300" dirty="0" err="1">
                <a:latin typeface="Times New Roman" panose="02020603050405020304" pitchFamily="18" charset="0"/>
                <a:cs typeface="Times New Roman" panose="02020603050405020304" pitchFamily="18" charset="0"/>
              </a:rPr>
              <a:t>atas</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kita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menggunakan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assertEqual</a:t>
            </a:r>
            <a:r>
              <a:rPr lang="en-US" sz="2300" dirty="0">
                <a:latin typeface="Times New Roman" panose="02020603050405020304" pitchFamily="18" charset="0"/>
                <a:cs typeface="Times New Roman" panose="02020603050405020304" pitchFamily="18" charset="0"/>
              </a:rPr>
              <a:t>() yang </a:t>
            </a:r>
            <a:r>
              <a:rPr lang="en-US" sz="2300" dirty="0" err="1">
                <a:latin typeface="Times New Roman" panose="02020603050405020304" pitchFamily="18" charset="0"/>
                <a:cs typeface="Times New Roman" panose="02020603050405020304" pitchFamily="18" charset="0"/>
              </a:rPr>
              <a:t>membandingkan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nilai</a:t>
            </a:r>
            <a:r>
              <a:rPr lang="en-US" sz="2300" dirty="0">
                <a:latin typeface="Times New Roman" panose="02020603050405020304" pitchFamily="18" charset="0"/>
                <a:cs typeface="Times New Roman" panose="02020603050405020304" pitchFamily="18" charset="0"/>
              </a:rPr>
              <a:t> yang </a:t>
            </a:r>
            <a:r>
              <a:rPr lang="en-US" sz="2300" dirty="0" err="1">
                <a:latin typeface="Times New Roman" panose="02020603050405020304" pitchFamily="18" charset="0"/>
                <a:cs typeface="Times New Roman" panose="02020603050405020304" pitchFamily="18" charset="0"/>
              </a:rPr>
              <a:t>dihasilkan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oleh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fungsi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romannumeral</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dengan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nilai</a:t>
            </a:r>
            <a:r>
              <a:rPr lang="en-US" sz="2300" dirty="0">
                <a:latin typeface="Times New Roman" panose="02020603050405020304" pitchFamily="18" charset="0"/>
                <a:cs typeface="Times New Roman" panose="02020603050405020304" pitchFamily="18" charset="0"/>
              </a:rPr>
              <a:t> yang </a:t>
            </a:r>
            <a:r>
              <a:rPr lang="en-US" sz="2300" dirty="0" err="1">
                <a:latin typeface="Times New Roman" panose="02020603050405020304" pitchFamily="18" charset="0"/>
                <a:cs typeface="Times New Roman" panose="02020603050405020304" pitchFamily="18" charset="0"/>
              </a:rPr>
              <a:t>seharusnya</a:t>
            </a:r>
            <a:r>
              <a:rPr lang="en-US" sz="2300"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Proses </a:t>
            </a:r>
            <a:r>
              <a:rPr lang="en-US" sz="2300" dirty="0" err="1">
                <a:latin typeface="Times New Roman" panose="02020603050405020304" pitchFamily="18" charset="0"/>
                <a:cs typeface="Times New Roman" panose="02020603050405020304" pitchFamily="18" charset="0"/>
              </a:rPr>
              <a:t>pengujian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dapat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dimulai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dengan</a:t>
            </a:r>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perintah</a:t>
            </a:r>
            <a:r>
              <a:rPr lang="en-US" sz="2300" dirty="0" smtClean="0">
                <a:latin typeface="Times New Roman" panose="02020603050405020304" pitchFamily="18" charset="0"/>
                <a:cs typeface="Times New Roman" panose="02020603050405020304" pitchFamily="18" charset="0"/>
              </a:rPr>
              <a:t>: </a:t>
            </a:r>
            <a:r>
              <a:rPr lang="en-US" dirty="0" smtClean="0"/>
              <a:t>python </a:t>
            </a:r>
            <a:r>
              <a:rPr lang="en-US" dirty="0"/>
              <a:t>-m </a:t>
            </a:r>
            <a:r>
              <a:rPr lang="en-US" dirty="0" err="1"/>
              <a:t>unittest</a:t>
            </a:r>
            <a:r>
              <a:rPr lang="en-US" dirty="0"/>
              <a:t> roman</a:t>
            </a:r>
          </a:p>
        </p:txBody>
      </p:sp>
    </p:spTree>
    <p:extLst>
      <p:ext uri="{BB962C8B-B14F-4D97-AF65-F5344CB8AC3E}">
        <p14:creationId xmlns:p14="http://schemas.microsoft.com/office/powerpoint/2010/main" val="159754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50321"/>
            <a:ext cx="1961822" cy="756116"/>
          </a:xfrm>
        </p:spPr>
        <p:txBody>
          <a:bodyPr>
            <a:normAutofit fontScale="90000"/>
          </a:bodyPr>
          <a:lstStyle/>
          <a:p>
            <a:r>
              <a:rPr lang="en-US" b="1" dirty="0" err="1" smtClean="0">
                <a:latin typeface="Times New Roman" panose="02020603050405020304" pitchFamily="18" charset="0"/>
                <a:cs typeface="Times New Roman" panose="02020603050405020304" pitchFamily="18" charset="0"/>
              </a:rPr>
              <a:t>Sumber</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1" y="2133600"/>
            <a:ext cx="9479143" cy="3777622"/>
          </a:xfrm>
        </p:spPr>
        <p:txBody>
          <a:bodyPr/>
          <a:lstStyle/>
          <a:p>
            <a:pPr>
              <a:lnSpc>
                <a:spcPct val="150000"/>
              </a:lnSpc>
            </a:pPr>
            <a:r>
              <a:rPr lang="en-US" dirty="0">
                <a:solidFill>
                  <a:srgbClr val="FF0000"/>
                </a:solidFill>
              </a:rPr>
              <a:t> </a:t>
            </a:r>
            <a:r>
              <a:rPr lang="en-US" u="sng" dirty="0">
                <a:solidFill>
                  <a:srgbClr val="FF0000"/>
                </a:solidFill>
                <a:hlinkClick r:id="rId2"/>
              </a:rPr>
              <a:t>https://</a:t>
            </a:r>
            <a:r>
              <a:rPr lang="en-US" u="sng" dirty="0" smtClean="0">
                <a:solidFill>
                  <a:srgbClr val="FF0000"/>
                </a:solidFill>
                <a:hlinkClick r:id="rId2"/>
              </a:rPr>
              <a:t>www.te</a:t>
            </a:r>
            <a:r>
              <a:rPr lang="en-US" u="sng" dirty="0" smtClean="0">
                <a:solidFill>
                  <a:schemeClr val="tx1"/>
                </a:solidFill>
                <a:hlinkClick r:id="rId2"/>
              </a:rPr>
              <a:t>chta</a:t>
            </a:r>
            <a:r>
              <a:rPr lang="en-US" u="sng" dirty="0" smtClean="0">
                <a:solidFill>
                  <a:srgbClr val="FF0000"/>
                </a:solidFill>
                <a:hlinkClick r:id="rId2"/>
              </a:rPr>
              <a:t>rget.com/searchsoftwarequality/definition/unit-testing</a:t>
            </a:r>
            <a:endParaRPr lang="en-US" u="sng" dirty="0" smtClean="0">
              <a:solidFill>
                <a:srgbClr val="FF0000"/>
              </a:solidFill>
            </a:endParaRPr>
          </a:p>
          <a:p>
            <a:pPr>
              <a:lnSpc>
                <a:spcPct val="150000"/>
              </a:lnSpc>
            </a:pPr>
            <a:r>
              <a:rPr lang="en-US" u="sng" dirty="0">
                <a:solidFill>
                  <a:srgbClr val="FF0000"/>
                </a:solidFill>
                <a:hlinkClick r:id="rId3"/>
              </a:rPr>
              <a:t>https://www.codepolitan.com/blog/mengenal-unit-testing-dengan-python-596da4e55cd01</a:t>
            </a:r>
            <a:r>
              <a:rPr lang="en-US" u="sng" dirty="0" smtClean="0">
                <a:solidFill>
                  <a:srgbClr val="FF0000"/>
                </a:solidFill>
                <a:hlinkClick r:id="rId3"/>
              </a:rPr>
              <a:t>/</a:t>
            </a:r>
            <a:endParaRPr lang="en-US" u="sng" dirty="0" smtClean="0">
              <a:solidFill>
                <a:srgbClr val="FF0000"/>
              </a:solidFill>
            </a:endParaRPr>
          </a:p>
          <a:p>
            <a:pPr>
              <a:lnSpc>
                <a:spcPct val="150000"/>
              </a:lnSpc>
            </a:pPr>
            <a:r>
              <a:rPr lang="en-US" u="sng" dirty="0">
                <a:solidFill>
                  <a:srgbClr val="FF0000"/>
                </a:solidFill>
              </a:rPr>
              <a:t>https://www.dicoding.com/blog/white-box-testing/</a:t>
            </a:r>
            <a:endParaRPr lang="en-US" u="sng" dirty="0" smtClean="0">
              <a:solidFill>
                <a:srgbClr val="FF0000"/>
              </a:solidFill>
            </a:endParaRPr>
          </a:p>
          <a:p>
            <a:r>
              <a:rPr lang="en-US" u="sng" dirty="0">
                <a:solidFill>
                  <a:srgbClr val="FF0000"/>
                </a:solidFill>
              </a:rPr>
              <a:t>https://accurate.id/marketing-manajemen/unit-testing/</a:t>
            </a:r>
            <a:endParaRPr lang="en-US" u="sng" dirty="0">
              <a:solidFill>
                <a:srgbClr val="FF0000"/>
              </a:solidFill>
            </a:endParaRPr>
          </a:p>
        </p:txBody>
      </p:sp>
    </p:spTree>
    <p:extLst>
      <p:ext uri="{BB962C8B-B14F-4D97-AF65-F5344CB8AC3E}">
        <p14:creationId xmlns:p14="http://schemas.microsoft.com/office/powerpoint/2010/main" val="212891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7054" y="3005001"/>
            <a:ext cx="4256447" cy="1280890"/>
          </a:xfrm>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“TERIMAKASIH”</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78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6774" y="634466"/>
            <a:ext cx="5854003" cy="1504884"/>
          </a:xfrm>
        </p:spPr>
        <p:txBody>
          <a:bodyPr>
            <a:normAutofit/>
          </a:bodyPr>
          <a:lstStyle/>
          <a:p>
            <a:pPr algn="ctr">
              <a:lnSpc>
                <a:spcPct val="150000"/>
              </a:lnSpc>
            </a:pPr>
            <a:r>
              <a:rPr lang="en-US" sz="2800" b="1" dirty="0" smtClean="0">
                <a:latin typeface="Times New Roman" panose="02020603050405020304" pitchFamily="18" charset="0"/>
                <a:cs typeface="Times New Roman" panose="02020603050405020304" pitchFamily="18" charset="0"/>
              </a:rPr>
              <a:t>PEMBAHASAN</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White </a:t>
            </a:r>
            <a:r>
              <a:rPr lang="en-US" sz="2800" b="1" dirty="0">
                <a:latin typeface="Times New Roman" panose="02020603050405020304" pitchFamily="18" charset="0"/>
                <a:cs typeface="Times New Roman" panose="02020603050405020304" pitchFamily="18" charset="0"/>
              </a:rPr>
              <a:t>box </a:t>
            </a:r>
            <a:r>
              <a:rPr lang="en-US" sz="2800" b="1" dirty="0" smtClean="0">
                <a:latin typeface="Times New Roman" panose="02020603050405020304" pitchFamily="18" charset="0"/>
                <a:cs typeface="Times New Roman" panose="02020603050405020304" pitchFamily="18" charset="0"/>
              </a:rPr>
              <a:t>testing   &amp;  Unit </a:t>
            </a:r>
            <a:r>
              <a:rPr lang="en-US" sz="2800" b="1" dirty="0">
                <a:latin typeface="Times New Roman" panose="02020603050405020304" pitchFamily="18" charset="0"/>
                <a:cs typeface="Times New Roman" panose="02020603050405020304" pitchFamily="18" charset="0"/>
              </a:rPr>
              <a:t>Testing</a:t>
            </a:r>
            <a:endParaRPr lang="en-US"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1986" y="3812875"/>
            <a:ext cx="3726611" cy="229719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9793" y="2578635"/>
            <a:ext cx="3449499" cy="1916388"/>
          </a:xfrm>
          <a:prstGeom prst="rect">
            <a:avLst/>
          </a:prstGeom>
        </p:spPr>
      </p:pic>
    </p:spTree>
    <p:extLst>
      <p:ext uri="{BB962C8B-B14F-4D97-AF65-F5344CB8AC3E}">
        <p14:creationId xmlns:p14="http://schemas.microsoft.com/office/powerpoint/2010/main" val="300884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13296"/>
            <a:ext cx="8911687" cy="1280890"/>
          </a:xfrm>
        </p:spPr>
        <p:txBody>
          <a:bodyPr/>
          <a:lstStyle/>
          <a:p>
            <a:r>
              <a:rPr lang="en-US" b="1" dirty="0">
                <a:latin typeface="Times New Roman" panose="02020603050405020304" pitchFamily="18" charset="0"/>
                <a:cs typeface="Times New Roman" panose="02020603050405020304" pitchFamily="18" charset="0"/>
              </a:rPr>
              <a:t>White box testing</a:t>
            </a:r>
          </a:p>
        </p:txBody>
      </p:sp>
      <p:sp>
        <p:nvSpPr>
          <p:cNvPr id="3" name="Content Placeholder 2"/>
          <p:cNvSpPr>
            <a:spLocks noGrp="1"/>
          </p:cNvSpPr>
          <p:nvPr>
            <p:ph idx="1"/>
          </p:nvPr>
        </p:nvSpPr>
        <p:spPr>
          <a:xfrm>
            <a:off x="2336964" y="1595631"/>
            <a:ext cx="8915400" cy="4409090"/>
          </a:xfrm>
        </p:spPr>
        <p:txBody>
          <a:bodyPr>
            <a:normAutofit/>
          </a:bodyPr>
          <a:lstStyle/>
          <a:p>
            <a:pPr algn="just">
              <a:lnSpc>
                <a:spcPct val="200000"/>
              </a:lnSpc>
            </a:pPr>
            <a:r>
              <a:rPr lang="en-US" dirty="0">
                <a:latin typeface="Times New Roman" panose="02020603050405020304" pitchFamily="18" charset="0"/>
                <a:cs typeface="Times New Roman" panose="02020603050405020304" pitchFamily="18" charset="0"/>
              </a:rPr>
              <a:t>White box testing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diartikan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menjadi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pengujian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pengujian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menguji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perangkat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lunak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menganalisa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meneliti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struktur</a:t>
            </a:r>
            <a:r>
              <a:rPr lang="en-US" dirty="0">
                <a:latin typeface="Times New Roman" panose="02020603050405020304" pitchFamily="18" charset="0"/>
                <a:cs typeface="Times New Roman" panose="02020603050405020304" pitchFamily="18" charset="0"/>
              </a:rPr>
              <a:t> internal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perangkat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lunak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Tujuan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white box testing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mengetahui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pengiriman</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input </a:t>
            </a:r>
            <a:r>
              <a:rPr lang="en-US" dirty="0" err="1">
                <a:latin typeface="Times New Roman" panose="02020603050405020304" pitchFamily="18" charset="0"/>
                <a:cs typeface="Times New Roman" panose="02020603050405020304" pitchFamily="18" charset="0"/>
              </a:rPr>
              <a:t>hingga</a:t>
            </a:r>
            <a:r>
              <a:rPr lang="en-US" dirty="0">
                <a:latin typeface="Times New Roman" panose="02020603050405020304" pitchFamily="18" charset="0"/>
                <a:cs typeface="Times New Roman" panose="02020603050405020304" pitchFamily="18" charset="0"/>
              </a:rPr>
              <a:t> output, </a:t>
            </a:r>
            <a:r>
              <a:rPr lang="en-US" dirty="0" err="1">
                <a:latin typeface="Times New Roman" panose="02020603050405020304" pitchFamily="18" charset="0"/>
                <a:cs typeface="Times New Roman" panose="02020603050405020304" pitchFamily="18" charset="0"/>
              </a:rPr>
              <a:t>kegunaan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keamanan</a:t>
            </a:r>
            <a:r>
              <a:rPr lang="en-US" dirty="0">
                <a:latin typeface="Times New Roman" panose="02020603050405020304" pitchFamily="18" charset="0"/>
                <a:cs typeface="Times New Roman" panose="02020603050405020304" pitchFamily="18" charset="0"/>
              </a:rPr>
              <a:t> software. </a:t>
            </a:r>
            <a:r>
              <a:rPr lang="en-US" dirty="0" err="1" smtClean="0">
                <a:latin typeface="Times New Roman" panose="02020603050405020304" pitchFamily="18" charset="0"/>
                <a:cs typeface="Times New Roman" panose="02020603050405020304" pitchFamily="18" charset="0"/>
              </a:rPr>
              <a:t>Pada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white box testing, </a:t>
            </a: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membuat</a:t>
            </a:r>
            <a:r>
              <a:rPr lang="en-US" dirty="0">
                <a:latin typeface="Times New Roman" panose="02020603050405020304" pitchFamily="18" charset="0"/>
                <a:cs typeface="Times New Roman" panose="02020603050405020304" pitchFamily="18" charset="0"/>
              </a:rPr>
              <a:t> software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dilihat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oleh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penguji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Karena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itu</a:t>
            </a:r>
            <a:r>
              <a:rPr lang="en-US" dirty="0">
                <a:latin typeface="Times New Roman" panose="02020603050405020304" pitchFamily="18" charset="0"/>
                <a:cs typeface="Times New Roman" panose="02020603050405020304" pitchFamily="18" charset="0"/>
              </a:rPr>
              <a:t>, white box testing </a:t>
            </a:r>
            <a:r>
              <a:rPr lang="en-US" dirty="0" err="1">
                <a:latin typeface="Times New Roman" panose="02020603050405020304" pitchFamily="18" charset="0"/>
                <a:cs typeface="Times New Roman" panose="02020603050405020304" pitchFamily="18" charset="0"/>
              </a:rPr>
              <a:t>disebut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clear box testing, open box </a:t>
            </a:r>
            <a:r>
              <a:rPr lang="en-US" dirty="0" smtClean="0">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code-based testing,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structural testing.</a:t>
            </a:r>
          </a:p>
        </p:txBody>
      </p:sp>
    </p:spTree>
    <p:extLst>
      <p:ext uri="{BB962C8B-B14F-4D97-AF65-F5344CB8AC3E}">
        <p14:creationId xmlns:p14="http://schemas.microsoft.com/office/powerpoint/2010/main" val="267255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276" y="779480"/>
            <a:ext cx="2996992" cy="1280890"/>
          </a:xfrm>
        </p:spPr>
        <p:txBody>
          <a:bodyPr/>
          <a:lstStyle/>
          <a:p>
            <a:r>
              <a:rPr lang="en-US" b="1" dirty="0"/>
              <a:t>Unit Testing</a:t>
            </a:r>
            <a:br>
              <a:rPr lang="en-US" b="1" dirty="0"/>
            </a:br>
            <a:endParaRPr lang="en-US" dirty="0"/>
          </a:p>
        </p:txBody>
      </p:sp>
      <p:sp>
        <p:nvSpPr>
          <p:cNvPr id="3" name="Content Placeholder 2"/>
          <p:cNvSpPr>
            <a:spLocks noGrp="1"/>
          </p:cNvSpPr>
          <p:nvPr>
            <p:ph idx="1"/>
          </p:nvPr>
        </p:nvSpPr>
        <p:spPr>
          <a:xfrm>
            <a:off x="2446276" y="1732566"/>
            <a:ext cx="8915400" cy="3777622"/>
          </a:xfrm>
        </p:spPr>
        <p:txBody>
          <a:bodyPr>
            <a:normAutofit fontScale="85000" lnSpcReduction="20000"/>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Unit Testing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proses </a:t>
            </a:r>
            <a:r>
              <a:rPr lang="en-US" dirty="0" err="1">
                <a:latin typeface="Times New Roman" panose="02020603050405020304" pitchFamily="18" charset="0"/>
                <a:cs typeface="Times New Roman" panose="02020603050405020304" pitchFamily="18" charset="0"/>
              </a:rPr>
              <a:t>pengembangan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perangkat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lunak</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mana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aplikasi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terkecil</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diuji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disebut</a:t>
            </a:r>
            <a:r>
              <a:rPr lang="en-US" dirty="0">
                <a:latin typeface="Times New Roman" panose="02020603050405020304" pitchFamily="18" charset="0"/>
                <a:cs typeface="Times New Roman" panose="02020603050405020304" pitchFamily="18" charset="0"/>
              </a:rPr>
              <a:t> unit, </a:t>
            </a:r>
            <a:r>
              <a:rPr lang="en-US" dirty="0" err="1">
                <a:latin typeface="Times New Roman" panose="02020603050405020304" pitchFamily="18" charset="0"/>
                <a:cs typeface="Times New Roman" panose="02020603050405020304" pitchFamily="18" charset="0"/>
              </a:rPr>
              <a:t>diperiksa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secara</a:t>
            </a:r>
            <a:r>
              <a:rPr lang="en-US" dirty="0">
                <a:latin typeface="Times New Roman" panose="02020603050405020304" pitchFamily="18" charset="0"/>
                <a:cs typeface="Times New Roman" panose="02020603050405020304" pitchFamily="18" charset="0"/>
              </a:rPr>
              <a:t> individual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independen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mendapatkan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Metodologi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pengujian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selama</a:t>
            </a:r>
            <a:r>
              <a:rPr lang="en-US" dirty="0">
                <a:latin typeface="Times New Roman" panose="02020603050405020304" pitchFamily="18" charset="0"/>
                <a:cs typeface="Times New Roman" panose="02020603050405020304" pitchFamily="18" charset="0"/>
              </a:rPr>
              <a:t> proses </a:t>
            </a:r>
            <a:r>
              <a:rPr lang="en-US" dirty="0" err="1">
                <a:latin typeface="Times New Roman" panose="02020603050405020304" pitchFamily="18" charset="0"/>
                <a:cs typeface="Times New Roman" panose="02020603050405020304" pitchFamily="18" charset="0"/>
              </a:rPr>
              <a:t>pengembangan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oleh</a:t>
            </a:r>
            <a:r>
              <a:rPr lang="en-US" dirty="0">
                <a:latin typeface="Times New Roman" panose="02020603050405020304" pitchFamily="18" charset="0"/>
                <a:cs typeface="Times New Roman" panose="02020603050405020304" pitchFamily="18" charset="0"/>
              </a:rPr>
              <a:t> Software </a:t>
            </a:r>
            <a:r>
              <a:rPr lang="en-US" dirty="0" smtClean="0">
                <a:latin typeface="Times New Roman" panose="02020603050405020304" pitchFamily="18" charset="0"/>
                <a:cs typeface="Times New Roman" panose="02020603050405020304" pitchFamily="18" charset="0"/>
              </a:rPr>
              <a:t>Developer. </a:t>
            </a:r>
            <a:r>
              <a:rPr lang="en-US" dirty="0" err="1" smtClean="0">
                <a:latin typeface="Times New Roman" panose="02020603050405020304" pitchFamily="18" charset="0"/>
                <a:cs typeface="Times New Roman" panose="02020603050405020304" pitchFamily="18" charset="0"/>
              </a:rPr>
              <a:t>Fungsi</a:t>
            </a:r>
            <a:r>
              <a:rPr lang="en-US" dirty="0" smtClean="0">
                <a:latin typeface="Times New Roman" panose="02020603050405020304" pitchFamily="18" charset="0"/>
                <a:cs typeface="Times New Roman" panose="02020603050405020304" pitchFamily="18" charset="0"/>
              </a:rPr>
              <a:t> unit testing;</a:t>
            </a:r>
          </a:p>
          <a:p>
            <a:pPr algn="just">
              <a:lnSpc>
                <a:spcPct val="170000"/>
              </a:lnSpc>
            </a:pPr>
            <a:r>
              <a:rPr lang="en-US" dirty="0" err="1" smtClean="0">
                <a:latin typeface="Times New Roman" panose="02020603050405020304" pitchFamily="18" charset="0"/>
                <a:cs typeface="Times New Roman" panose="02020603050405020304" pitchFamily="18" charset="0"/>
              </a:rPr>
              <a:t>Memastikan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setiap</a:t>
            </a:r>
            <a:r>
              <a:rPr lang="en-US" dirty="0">
                <a:latin typeface="Times New Roman" panose="02020603050405020304" pitchFamily="18" charset="0"/>
                <a:cs typeface="Times New Roman" panose="02020603050405020304" pitchFamily="18" charset="0"/>
              </a:rPr>
              <a:t> unit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perangkat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lunak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berjalan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benar</a:t>
            </a:r>
            <a:r>
              <a:rPr lang="en-US" dirty="0">
                <a:latin typeface="Times New Roman" panose="02020603050405020304" pitchFamily="18" charset="0"/>
                <a:cs typeface="Times New Roman" panose="02020603050405020304" pitchFamily="18" charset="0"/>
              </a:rPr>
              <a:t>.</a:t>
            </a:r>
          </a:p>
          <a:p>
            <a:pPr algn="just">
              <a:lnSpc>
                <a:spcPct val="170000"/>
              </a:lnSpc>
            </a:pPr>
            <a:r>
              <a:rPr lang="en-US" dirty="0" err="1">
                <a:latin typeface="Times New Roman" panose="02020603050405020304" pitchFamily="18" charset="0"/>
                <a:cs typeface="Times New Roman" panose="02020603050405020304" pitchFamily="18" charset="0"/>
              </a:rPr>
              <a:t>Mendeteksi</a:t>
            </a:r>
            <a:r>
              <a:rPr lang="en-US" dirty="0">
                <a:latin typeface="Times New Roman" panose="02020603050405020304" pitchFamily="18" charset="0"/>
                <a:cs typeface="Times New Roman" panose="02020603050405020304" pitchFamily="18" charset="0"/>
              </a:rPr>
              <a:t> bug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program </a:t>
            </a:r>
            <a:r>
              <a:rPr lang="en-US" dirty="0" err="1">
                <a:latin typeface="Times New Roman" panose="02020603050405020304" pitchFamily="18" charset="0"/>
                <a:cs typeface="Times New Roman" panose="02020603050405020304" pitchFamily="18" charset="0"/>
              </a:rPr>
              <a:t>sejak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dini</a:t>
            </a:r>
            <a:r>
              <a:rPr lang="en-US" dirty="0">
                <a:latin typeface="Times New Roman" panose="02020603050405020304" pitchFamily="18" charset="0"/>
                <a:cs typeface="Times New Roman" panose="02020603050405020304" pitchFamily="18" charset="0"/>
              </a:rPr>
              <a:t>.</a:t>
            </a:r>
          </a:p>
          <a:p>
            <a:pPr algn="just">
              <a:lnSpc>
                <a:spcPct val="170000"/>
              </a:lnSpc>
            </a:pPr>
            <a:r>
              <a:rPr lang="en-US" dirty="0" err="1">
                <a:latin typeface="Times New Roman" panose="02020603050405020304" pitchFamily="18" charset="0"/>
                <a:cs typeface="Times New Roman" panose="02020603050405020304" pitchFamily="18" charset="0"/>
              </a:rPr>
              <a:t>Meningkatkan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kualitas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program.</a:t>
            </a:r>
          </a:p>
          <a:p>
            <a:pPr algn="just">
              <a:lnSpc>
                <a:spcPct val="170000"/>
              </a:lnSpc>
            </a:pPr>
            <a:r>
              <a:rPr lang="en-US" dirty="0" err="1">
                <a:latin typeface="Times New Roman" panose="02020603050405020304" pitchFamily="18" charset="0"/>
                <a:cs typeface="Times New Roman" panose="02020603050405020304" pitchFamily="18" charset="0"/>
              </a:rPr>
              <a:t>Mempercepat</a:t>
            </a:r>
            <a:r>
              <a:rPr lang="en-US" dirty="0">
                <a:latin typeface="Times New Roman" panose="02020603050405020304" pitchFamily="18" charset="0"/>
                <a:cs typeface="Times New Roman" panose="02020603050405020304" pitchFamily="18" charset="0"/>
              </a:rPr>
              <a:t> proses </a:t>
            </a:r>
            <a:r>
              <a:rPr lang="en-US" dirty="0" err="1">
                <a:latin typeface="Times New Roman" panose="02020603050405020304" pitchFamily="18" charset="0"/>
                <a:cs typeface="Times New Roman" panose="02020603050405020304" pitchFamily="18" charset="0"/>
              </a:rPr>
              <a:t>pengembangan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perangkat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lunak</a:t>
            </a:r>
            <a:r>
              <a:rPr lang="en-US" dirty="0">
                <a:latin typeface="Times New Roman" panose="02020603050405020304" pitchFamily="18" charset="0"/>
                <a:cs typeface="Times New Roman" panose="02020603050405020304" pitchFamily="18" charset="0"/>
              </a:rPr>
              <a:t>.</a:t>
            </a:r>
          </a:p>
          <a:p>
            <a:pPr algn="just">
              <a:lnSpc>
                <a:spcPct val="170000"/>
              </a:lnSpc>
            </a:pPr>
            <a:r>
              <a:rPr lang="en-US" dirty="0" err="1">
                <a:latin typeface="Times New Roman" panose="02020603050405020304" pitchFamily="18" charset="0"/>
                <a:cs typeface="Times New Roman" panose="02020603050405020304" pitchFamily="18" charset="0"/>
              </a:rPr>
              <a:t>Meningkatkan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produktivitas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pengembang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3374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86" y="94024"/>
            <a:ext cx="8988455" cy="6280897"/>
          </a:xfrm>
        </p:spPr>
        <p:txBody>
          <a:bodyPr>
            <a:normAutofit fontScale="90000"/>
          </a:bodyPr>
          <a:lstStyle/>
          <a:p>
            <a:r>
              <a:rPr lang="en-US" b="1" dirty="0" err="1" smtClean="0">
                <a:latin typeface="Times New Roman" panose="02020603050405020304" pitchFamily="18" charset="0"/>
                <a:cs typeface="Times New Roman" panose="02020603050405020304" pitchFamily="18" charset="0"/>
              </a:rPr>
              <a:t>Impelementasi</a:t>
            </a:r>
            <a:r>
              <a:rPr lang="en-US" b="1" dirty="0" smtClean="0">
                <a:latin typeface="Times New Roman" panose="02020603050405020304" pitchFamily="18" charset="0"/>
                <a:cs typeface="Times New Roman" panose="02020603050405020304" pitchFamily="18" charset="0"/>
              </a:rPr>
              <a:t> </a:t>
            </a:r>
            <a:br>
              <a:rPr lang="en-US" b="1" dirty="0" smtClean="0">
                <a:latin typeface="Times New Roman" panose="02020603050405020304" pitchFamily="18" charset="0"/>
                <a:cs typeface="Times New Roman" panose="02020603050405020304" pitchFamily="18" charset="0"/>
              </a:rPr>
            </a:br>
            <a:r>
              <a:rPr lang="en-US" b="1" dirty="0" err="1" smtClean="0">
                <a:latin typeface="Times New Roman" panose="02020603050405020304" pitchFamily="18" charset="0"/>
                <a:cs typeface="Times New Roman" panose="02020603050405020304" pitchFamily="18" charset="0"/>
              </a:rPr>
              <a:t>Souce</a:t>
            </a:r>
            <a:r>
              <a:rPr lang="en-US" b="1" dirty="0" smtClean="0">
                <a:latin typeface="Times New Roman" panose="02020603050405020304" pitchFamily="18" charset="0"/>
                <a:cs typeface="Times New Roman" panose="02020603050405020304" pitchFamily="18" charset="0"/>
              </a:rPr>
              <a:t> Code</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Kode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 </a:t>
            </a:r>
            <a:r>
              <a:rPr lang="en-US" sz="2000" dirty="0" err="1">
                <a:latin typeface="Times New Roman" panose="02020603050405020304" pitchFamily="18" charset="0"/>
                <a:cs typeface="Times New Roman" panose="02020603050405020304" pitchFamily="18" charset="0"/>
              </a:rPr>
              <a:t>atas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cukup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sulit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dilakukan</a:t>
            </a:r>
            <a:r>
              <a:rPr lang="en-US" sz="2000" dirty="0">
                <a:latin typeface="Times New Roman" panose="02020603050405020304" pitchFamily="18" charset="0"/>
                <a:cs typeface="Times New Roman" panose="02020603050405020304" pitchFamily="18" charset="0"/>
              </a:rPr>
              <a:t> testing </a:t>
            </a:r>
            <a:r>
              <a:rPr lang="en-US" sz="2000" dirty="0" err="1">
                <a:latin typeface="Times New Roman" panose="02020603050405020304" pitchFamily="18" charset="0"/>
                <a:cs typeface="Times New Roman" panose="02020603050405020304" pitchFamily="18" charset="0"/>
              </a:rPr>
              <a:t>karena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fungsi</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sama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melakukan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pekerjaan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yaitu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menghitung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nilai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mencetaknya</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87" y="1500680"/>
            <a:ext cx="6916115" cy="3467584"/>
          </a:xfrm>
        </p:spPr>
      </p:pic>
    </p:spTree>
    <p:extLst>
      <p:ext uri="{BB962C8B-B14F-4D97-AF65-F5344CB8AC3E}">
        <p14:creationId xmlns:p14="http://schemas.microsoft.com/office/powerpoint/2010/main" val="299978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867435"/>
            <a:ext cx="4620270" cy="2372056"/>
          </a:xfrm>
          <a:prstGeom prst="rect">
            <a:avLst/>
          </a:prstGeom>
        </p:spPr>
      </p:pic>
      <p:sp>
        <p:nvSpPr>
          <p:cNvPr id="8" name="Title 7"/>
          <p:cNvSpPr>
            <a:spLocks noGrp="1"/>
          </p:cNvSpPr>
          <p:nvPr>
            <p:ph type="title"/>
          </p:nvPr>
        </p:nvSpPr>
        <p:spPr>
          <a:xfrm>
            <a:off x="2592925" y="624110"/>
            <a:ext cx="8911687" cy="4696035"/>
          </a:xfrm>
        </p:spPr>
        <p:txBody>
          <a:bodyPr>
            <a:normAutofit/>
          </a:bodyPr>
          <a:lstStyle/>
          <a:p>
            <a:r>
              <a:rPr lang="en-US" sz="1800" dirty="0" err="1">
                <a:latin typeface="Times New Roman" panose="02020603050405020304" pitchFamily="18" charset="0"/>
                <a:cs typeface="Times New Roman" panose="02020603050405020304" pitchFamily="18" charset="0"/>
              </a:rPr>
              <a:t>Langkah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pertama</a:t>
            </a:r>
            <a:r>
              <a:rPr lang="en-US" sz="1800" dirty="0">
                <a:latin typeface="Times New Roman" panose="02020603050405020304" pitchFamily="18" charset="0"/>
                <a:cs typeface="Times New Roman" panose="02020603050405020304" pitchFamily="18" charset="0"/>
              </a:rPr>
              <a:t> yang </a:t>
            </a:r>
            <a:r>
              <a:rPr lang="en-US" sz="1800" dirty="0" err="1">
                <a:latin typeface="Times New Roman" panose="02020603050405020304" pitchFamily="18" charset="0"/>
                <a:cs typeface="Times New Roman" panose="02020603050405020304" pitchFamily="18" charset="0"/>
              </a:rPr>
              <a:t>harus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dilakukan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adalah</a:t>
            </a:r>
            <a:r>
              <a:rPr lang="en-US" sz="1800" dirty="0">
                <a:latin typeface="Times New Roman" panose="02020603050405020304" pitchFamily="18" charset="0"/>
                <a:cs typeface="Times New Roman" panose="02020603050405020304" pitchFamily="18" charset="0"/>
              </a:rPr>
              <a:t> me-refactor </a:t>
            </a:r>
            <a:r>
              <a:rPr lang="en-US" sz="1800" dirty="0" err="1">
                <a:latin typeface="Times New Roman" panose="02020603050405020304" pitchFamily="18" charset="0"/>
                <a:cs typeface="Times New Roman" panose="02020603050405020304" pitchFamily="18" charset="0"/>
              </a:rPr>
              <a:t>kode</a:t>
            </a:r>
            <a:r>
              <a:rPr lang="en-US" sz="1800" dirty="0">
                <a:latin typeface="Times New Roman" panose="02020603050405020304" pitchFamily="18" charset="0"/>
                <a:cs typeface="Times New Roman" panose="02020603050405020304" pitchFamily="18" charset="0"/>
              </a:rPr>
              <a:t> di </a:t>
            </a:r>
            <a:r>
              <a:rPr lang="en-US" sz="1800" dirty="0" err="1">
                <a:latin typeface="Times New Roman" panose="02020603050405020304" pitchFamily="18" charset="0"/>
                <a:cs typeface="Times New Roman" panose="02020603050405020304" pitchFamily="18" charset="0"/>
              </a:rPr>
              <a:t>atas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sehingga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fungsi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romannumeral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hanya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mengembalikan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nilai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Romawinya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tanpa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mencetak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Berikut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fungsi</a:t>
            </a:r>
            <a:r>
              <a:rPr lang="en-US" sz="1800" dirty="0">
                <a:latin typeface="Times New Roman" panose="02020603050405020304" pitchFamily="18" charset="0"/>
                <a:cs typeface="Times New Roman" panose="02020603050405020304" pitchFamily="18" charset="0"/>
              </a:rPr>
              <a:t> yang </a:t>
            </a:r>
            <a:r>
              <a:rPr lang="en-US" sz="1800" dirty="0" err="1" smtClean="0">
                <a:latin typeface="Times New Roman" panose="02020603050405020304" pitchFamily="18" charset="0"/>
                <a:cs typeface="Times New Roman" panose="02020603050405020304" pitchFamily="18" charset="0"/>
              </a:rPr>
              <a:t>telah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diperbarui</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sv-SE" sz="1800" dirty="0">
                <a:latin typeface="Times New Roman" panose="02020603050405020304" pitchFamily="18" charset="0"/>
                <a:cs typeface="Times New Roman" panose="02020603050405020304" pitchFamily="18" charset="0"/>
              </a:rPr>
              <a:t>Kode di atas menghapus spasi diantara dua simbol, jadi kita juga menghapus spasi yang ada di tupple yang ada dalam list symbols.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18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7649" y="2320635"/>
            <a:ext cx="8915400" cy="3777622"/>
          </a:xfrm>
        </p:spPr>
        <p:txBody>
          <a:bodyPr/>
          <a:lstStyle/>
          <a:p>
            <a:pPr algn="just">
              <a:lnSpc>
                <a:spcPct val="200000"/>
              </a:lnSpc>
            </a:pPr>
            <a:r>
              <a:rPr lang="en-US" dirty="0"/>
              <a:t>Continuous Integration </a:t>
            </a:r>
            <a:r>
              <a:rPr lang="en-US" dirty="0" err="1"/>
              <a:t>dan</a:t>
            </a:r>
            <a:r>
              <a:rPr lang="en-US" dirty="0"/>
              <a:t> Continuous Delivery. CI/CD </a:t>
            </a:r>
            <a:r>
              <a:rPr lang="en-US" dirty="0" err="1"/>
              <a:t>adalah</a:t>
            </a:r>
            <a:r>
              <a:rPr lang="en-US" dirty="0"/>
              <a:t> proses </a:t>
            </a:r>
            <a:r>
              <a:rPr lang="en-US" dirty="0" err="1"/>
              <a:t>otomatisasi</a:t>
            </a:r>
            <a:r>
              <a:rPr lang="en-US" dirty="0"/>
              <a:t> yang </a:t>
            </a:r>
            <a:r>
              <a:rPr lang="en-US" dirty="0" err="1"/>
              <a:t>menggabungkan</a:t>
            </a:r>
            <a:r>
              <a:rPr lang="en-US" dirty="0"/>
              <a:t> </a:t>
            </a:r>
            <a:r>
              <a:rPr lang="en-US" dirty="0" err="1"/>
              <a:t>pembangunan</a:t>
            </a:r>
            <a:r>
              <a:rPr lang="en-US" dirty="0"/>
              <a:t>, </a:t>
            </a:r>
            <a:r>
              <a:rPr lang="en-US" dirty="0" err="1"/>
              <a:t>pengujian</a:t>
            </a:r>
            <a:r>
              <a:rPr lang="en-US" dirty="0"/>
              <a:t>, </a:t>
            </a:r>
            <a:r>
              <a:rPr lang="en-US" dirty="0" err="1"/>
              <a:t>dan</a:t>
            </a:r>
            <a:r>
              <a:rPr lang="en-US" dirty="0"/>
              <a:t> </a:t>
            </a:r>
            <a:r>
              <a:rPr lang="en-US" dirty="0" err="1"/>
              <a:t>penerapan</a:t>
            </a:r>
            <a:r>
              <a:rPr lang="en-US" dirty="0"/>
              <a:t> </a:t>
            </a:r>
            <a:r>
              <a:rPr lang="en-US" dirty="0" err="1"/>
              <a:t>kode</a:t>
            </a:r>
            <a:r>
              <a:rPr lang="en-US" dirty="0"/>
              <a:t>. CI/CD </a:t>
            </a:r>
            <a:r>
              <a:rPr lang="en-US" dirty="0" err="1"/>
              <a:t>dapat</a:t>
            </a:r>
            <a:r>
              <a:rPr lang="en-US" dirty="0"/>
              <a:t> </a:t>
            </a:r>
            <a:r>
              <a:rPr lang="en-US" dirty="0" err="1"/>
              <a:t>membantu</a:t>
            </a:r>
            <a:r>
              <a:rPr lang="en-US" dirty="0"/>
              <a:t> </a:t>
            </a:r>
            <a:r>
              <a:rPr lang="en-US" dirty="0" err="1"/>
              <a:t>tim</a:t>
            </a:r>
            <a:r>
              <a:rPr lang="en-US" dirty="0"/>
              <a:t> </a:t>
            </a:r>
            <a:r>
              <a:rPr lang="en-US" dirty="0" err="1"/>
              <a:t>pengembangan</a:t>
            </a:r>
            <a:r>
              <a:rPr lang="en-US" dirty="0"/>
              <a:t> </a:t>
            </a:r>
            <a:r>
              <a:rPr lang="en-US" dirty="0" err="1"/>
              <a:t>untuk</a:t>
            </a:r>
            <a:r>
              <a:rPr lang="en-US" dirty="0"/>
              <a:t> </a:t>
            </a:r>
            <a:r>
              <a:rPr lang="en-US" dirty="0" err="1"/>
              <a:t>meningkatkan</a:t>
            </a:r>
            <a:r>
              <a:rPr lang="en-US" dirty="0"/>
              <a:t> </a:t>
            </a:r>
            <a:r>
              <a:rPr lang="en-US" dirty="0" err="1"/>
              <a:t>kualitas</a:t>
            </a:r>
            <a:r>
              <a:rPr lang="en-US" dirty="0"/>
              <a:t> </a:t>
            </a:r>
            <a:r>
              <a:rPr lang="en-US" dirty="0" err="1"/>
              <a:t>kode</a:t>
            </a:r>
            <a:r>
              <a:rPr lang="en-US" dirty="0"/>
              <a:t>, </a:t>
            </a:r>
            <a:r>
              <a:rPr lang="en-US" dirty="0" err="1"/>
              <a:t>kecepatan</a:t>
            </a:r>
            <a:r>
              <a:rPr lang="en-US" dirty="0"/>
              <a:t> </a:t>
            </a:r>
            <a:r>
              <a:rPr lang="en-US" dirty="0" err="1"/>
              <a:t>rilis</a:t>
            </a:r>
            <a:r>
              <a:rPr lang="en-US" dirty="0"/>
              <a:t>, </a:t>
            </a:r>
            <a:r>
              <a:rPr lang="en-US" dirty="0" err="1"/>
              <a:t>dan</a:t>
            </a:r>
            <a:r>
              <a:rPr lang="en-US" dirty="0"/>
              <a:t> </a:t>
            </a:r>
            <a:r>
              <a:rPr lang="en-US" dirty="0" err="1"/>
              <a:t>stabilitas</a:t>
            </a:r>
            <a:r>
              <a:rPr lang="en-US" dirty="0"/>
              <a:t> </a:t>
            </a:r>
            <a:r>
              <a:rPr lang="en-US" dirty="0" err="1"/>
              <a:t>aplikasi</a:t>
            </a:r>
            <a:r>
              <a:rPr lang="en-US" dirty="0"/>
              <a:t>.</a:t>
            </a:r>
          </a:p>
        </p:txBody>
      </p:sp>
      <p:sp>
        <p:nvSpPr>
          <p:cNvPr id="5" name="Rectangle 2"/>
          <p:cNvSpPr>
            <a:spLocks noGrp="1" noChangeArrowheads="1"/>
          </p:cNvSpPr>
          <p:nvPr>
            <p:ph type="title"/>
          </p:nvPr>
        </p:nvSpPr>
        <p:spPr bwMode="auto">
          <a:xfrm>
            <a:off x="2437649" y="1313496"/>
            <a:ext cx="12025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CI/CD</a:t>
            </a:r>
          </a:p>
        </p:txBody>
      </p:sp>
    </p:spTree>
    <p:extLst>
      <p:ext uri="{BB962C8B-B14F-4D97-AF65-F5344CB8AC3E}">
        <p14:creationId xmlns:p14="http://schemas.microsoft.com/office/powerpoint/2010/main" val="103153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Proses </a:t>
            </a:r>
            <a:r>
              <a:rPr lang="en-US" dirty="0" smtClean="0">
                <a:latin typeface="Times New Roman" panose="02020603050405020304" pitchFamily="18" charset="0"/>
                <a:cs typeface="Times New Roman" panose="02020603050405020304" pitchFamily="18" charset="0"/>
              </a:rPr>
              <a:t>Test Driven </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evelopment </a:t>
            </a:r>
            <a:r>
              <a:rPr lang="en-US" dirty="0" err="1" smtClean="0">
                <a:latin typeface="Times New Roman" panose="02020603050405020304" pitchFamily="18" charset="0"/>
                <a:cs typeface="Times New Roman" panose="02020603050405020304" pitchFamily="18" charset="0"/>
              </a:rPr>
              <a:t>atauTDD</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mengikuti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langkah-langkah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berikut</a:t>
            </a:r>
            <a:r>
              <a:rPr lang="en-US" dirty="0" smtClean="0">
                <a:latin typeface="Times New Roman" panose="02020603050405020304" pitchFamily="18" charset="0"/>
                <a:cs typeface="Times New Roman" panose="02020603050405020304" pitchFamily="18" charset="0"/>
              </a:rPr>
              <a:t>;</a:t>
            </a:r>
            <a:r>
              <a:rPr lang="en-US" dirty="0"/>
              <a:t/>
            </a:r>
            <a:br>
              <a:rPr lang="en-US" dirty="0"/>
            </a:br>
            <a:endParaRPr lang="en-US" dirty="0"/>
          </a:p>
        </p:txBody>
      </p:sp>
      <p:sp>
        <p:nvSpPr>
          <p:cNvPr id="3" name="Content Placeholder 2"/>
          <p:cNvSpPr>
            <a:spLocks noGrp="1"/>
          </p:cNvSpPr>
          <p:nvPr>
            <p:ph idx="1"/>
          </p:nvPr>
        </p:nvSpPr>
        <p:spPr>
          <a:xfrm>
            <a:off x="2589212" y="1717964"/>
            <a:ext cx="8915400" cy="3777622"/>
          </a:xfrm>
        </p:spPr>
        <p:txBody>
          <a:bodyPr/>
          <a:lstStyle/>
          <a:p>
            <a:endParaRPr lang="en-US" dirty="0"/>
          </a:p>
          <a:p>
            <a:r>
              <a:rPr lang="en-US" dirty="0" err="1"/>
              <a:t>Tulis</a:t>
            </a:r>
            <a:r>
              <a:rPr lang="en-US" dirty="0"/>
              <a:t> </a:t>
            </a:r>
            <a:r>
              <a:rPr lang="en-US" dirty="0" err="1"/>
              <a:t>tes</a:t>
            </a:r>
            <a:r>
              <a:rPr lang="en-US" dirty="0"/>
              <a:t> </a:t>
            </a:r>
            <a:r>
              <a:rPr lang="en-US" dirty="0" err="1"/>
              <a:t>baru</a:t>
            </a:r>
            <a:endParaRPr lang="en-US" dirty="0"/>
          </a:p>
          <a:p>
            <a:r>
              <a:rPr lang="en-US" dirty="0" err="1"/>
              <a:t>Jalankan</a:t>
            </a:r>
            <a:r>
              <a:rPr lang="en-US" dirty="0"/>
              <a:t> </a:t>
            </a:r>
            <a:r>
              <a:rPr lang="en-US" dirty="0" err="1"/>
              <a:t>semua</a:t>
            </a:r>
            <a:r>
              <a:rPr lang="en-US" dirty="0"/>
              <a:t> </a:t>
            </a:r>
            <a:r>
              <a:rPr lang="en-US" dirty="0" err="1"/>
              <a:t>tes</a:t>
            </a:r>
            <a:r>
              <a:rPr lang="en-US" dirty="0"/>
              <a:t> </a:t>
            </a:r>
            <a:r>
              <a:rPr lang="en-US" dirty="0" err="1"/>
              <a:t>dan</a:t>
            </a:r>
            <a:r>
              <a:rPr lang="en-US" dirty="0"/>
              <a:t> </a:t>
            </a:r>
            <a:r>
              <a:rPr lang="en-US" dirty="0" err="1"/>
              <a:t>lihat</a:t>
            </a:r>
            <a:r>
              <a:rPr lang="en-US" dirty="0"/>
              <a:t> </a:t>
            </a:r>
            <a:r>
              <a:rPr lang="en-US" dirty="0" err="1"/>
              <a:t>apakah</a:t>
            </a:r>
            <a:r>
              <a:rPr lang="en-US" dirty="0"/>
              <a:t> </a:t>
            </a:r>
            <a:r>
              <a:rPr lang="en-US" dirty="0" err="1"/>
              <a:t>ada</a:t>
            </a:r>
            <a:r>
              <a:rPr lang="en-US" dirty="0"/>
              <a:t> yang </a:t>
            </a:r>
            <a:r>
              <a:rPr lang="en-US" dirty="0" err="1"/>
              <a:t>gagal</a:t>
            </a:r>
            <a:endParaRPr lang="en-US" dirty="0"/>
          </a:p>
          <a:p>
            <a:r>
              <a:rPr lang="en-US" dirty="0" err="1"/>
              <a:t>Jika</a:t>
            </a:r>
            <a:r>
              <a:rPr lang="en-US" dirty="0"/>
              <a:t> </a:t>
            </a:r>
            <a:r>
              <a:rPr lang="en-US" dirty="0" err="1"/>
              <a:t>satu</a:t>
            </a:r>
            <a:r>
              <a:rPr lang="en-US" dirty="0"/>
              <a:t> </a:t>
            </a:r>
            <a:r>
              <a:rPr lang="en-US" dirty="0" err="1"/>
              <a:t>atau</a:t>
            </a:r>
            <a:r>
              <a:rPr lang="en-US" dirty="0"/>
              <a:t> </a:t>
            </a:r>
            <a:r>
              <a:rPr lang="en-US" dirty="0" err="1"/>
              <a:t>lebih</a:t>
            </a:r>
            <a:r>
              <a:rPr lang="en-US" dirty="0"/>
              <a:t> </a:t>
            </a:r>
            <a:r>
              <a:rPr lang="en-US" dirty="0" err="1"/>
              <a:t>tes</a:t>
            </a:r>
            <a:r>
              <a:rPr lang="en-US" dirty="0"/>
              <a:t> </a:t>
            </a:r>
            <a:r>
              <a:rPr lang="en-US" dirty="0" err="1"/>
              <a:t>gagal</a:t>
            </a:r>
            <a:r>
              <a:rPr lang="en-US" dirty="0"/>
              <a:t>, </a:t>
            </a:r>
            <a:r>
              <a:rPr lang="en-US" dirty="0" err="1"/>
              <a:t>tulis</a:t>
            </a:r>
            <a:r>
              <a:rPr lang="en-US" dirty="0"/>
              <a:t> </a:t>
            </a:r>
            <a:r>
              <a:rPr lang="en-US" dirty="0" err="1"/>
              <a:t>kode</a:t>
            </a:r>
            <a:r>
              <a:rPr lang="en-US" dirty="0"/>
              <a:t> </a:t>
            </a:r>
            <a:r>
              <a:rPr lang="en-US" dirty="0" err="1"/>
              <a:t>untuk</a:t>
            </a:r>
            <a:r>
              <a:rPr lang="en-US" dirty="0"/>
              <a:t> </a:t>
            </a:r>
            <a:r>
              <a:rPr lang="en-US" dirty="0" err="1"/>
              <a:t>mengatasi</a:t>
            </a:r>
            <a:r>
              <a:rPr lang="en-US" dirty="0"/>
              <a:t> </a:t>
            </a:r>
            <a:r>
              <a:rPr lang="en-US" dirty="0" err="1"/>
              <a:t>masalah</a:t>
            </a:r>
            <a:r>
              <a:rPr lang="en-US" dirty="0"/>
              <a:t> yang </a:t>
            </a:r>
            <a:r>
              <a:rPr lang="en-US" dirty="0" err="1"/>
              <a:t>ada</a:t>
            </a:r>
            <a:endParaRPr lang="en-US" dirty="0"/>
          </a:p>
          <a:p>
            <a:r>
              <a:rPr lang="en-US" dirty="0" err="1"/>
              <a:t>Jalankan</a:t>
            </a:r>
            <a:r>
              <a:rPr lang="en-US" dirty="0"/>
              <a:t> </a:t>
            </a:r>
            <a:r>
              <a:rPr lang="en-US" dirty="0" err="1"/>
              <a:t>lagi</a:t>
            </a:r>
            <a:r>
              <a:rPr lang="en-US" dirty="0"/>
              <a:t> </a:t>
            </a:r>
            <a:r>
              <a:rPr lang="en-US" dirty="0" err="1"/>
              <a:t>tesnya</a:t>
            </a:r>
            <a:endParaRPr lang="en-US" dirty="0"/>
          </a:p>
          <a:p>
            <a:r>
              <a:rPr lang="en-US" dirty="0" err="1"/>
              <a:t>Jika</a:t>
            </a:r>
            <a:r>
              <a:rPr lang="en-US" dirty="0"/>
              <a:t> </a:t>
            </a:r>
            <a:r>
              <a:rPr lang="en-US" dirty="0" err="1"/>
              <a:t>tes</a:t>
            </a:r>
            <a:r>
              <a:rPr lang="en-US" dirty="0"/>
              <a:t> yang </a:t>
            </a:r>
            <a:r>
              <a:rPr lang="en-US" dirty="0" err="1"/>
              <a:t>dijalankan</a:t>
            </a:r>
            <a:r>
              <a:rPr lang="en-US" dirty="0"/>
              <a:t> </a:t>
            </a:r>
            <a:r>
              <a:rPr lang="en-US" dirty="0" err="1"/>
              <a:t>semua</a:t>
            </a:r>
            <a:r>
              <a:rPr lang="en-US" dirty="0"/>
              <a:t> </a:t>
            </a:r>
            <a:r>
              <a:rPr lang="en-US" dirty="0" err="1"/>
              <a:t>lolos</a:t>
            </a:r>
            <a:r>
              <a:rPr lang="en-US" dirty="0"/>
              <a:t>, </a:t>
            </a:r>
            <a:r>
              <a:rPr lang="en-US" dirty="0" err="1"/>
              <a:t>lanjutkan</a:t>
            </a:r>
            <a:r>
              <a:rPr lang="en-US" dirty="0"/>
              <a:t> </a:t>
            </a:r>
            <a:r>
              <a:rPr lang="en-US" dirty="0" err="1"/>
              <a:t>pekerjaan</a:t>
            </a:r>
            <a:r>
              <a:rPr lang="en-US" dirty="0"/>
              <a:t>, </a:t>
            </a:r>
            <a:r>
              <a:rPr lang="en-US" dirty="0" err="1"/>
              <a:t>jika</a:t>
            </a:r>
            <a:r>
              <a:rPr lang="en-US" dirty="0"/>
              <a:t> </a:t>
            </a:r>
            <a:r>
              <a:rPr lang="en-US" dirty="0" err="1"/>
              <a:t>tidak</a:t>
            </a:r>
            <a:r>
              <a:rPr lang="en-US" dirty="0"/>
              <a:t> </a:t>
            </a:r>
            <a:r>
              <a:rPr lang="en-US" dirty="0" err="1"/>
              <a:t>kembali</a:t>
            </a:r>
            <a:r>
              <a:rPr lang="en-US" dirty="0"/>
              <a:t> </a:t>
            </a:r>
            <a:r>
              <a:rPr lang="en-US" dirty="0" err="1"/>
              <a:t>ke</a:t>
            </a:r>
            <a:r>
              <a:rPr lang="en-US" dirty="0"/>
              <a:t> </a:t>
            </a:r>
            <a:r>
              <a:rPr lang="en-US" dirty="0" err="1"/>
              <a:t>langkah</a:t>
            </a:r>
            <a:r>
              <a:rPr lang="en-US" dirty="0"/>
              <a:t> </a:t>
            </a:r>
            <a:r>
              <a:rPr lang="en-US" dirty="0" err="1"/>
              <a:t>pertama</a:t>
            </a:r>
            <a:r>
              <a:rPr lang="en-US" dirty="0"/>
              <a:t>.</a:t>
            </a:r>
          </a:p>
        </p:txBody>
      </p:sp>
    </p:spTree>
    <p:extLst>
      <p:ext uri="{BB962C8B-B14F-4D97-AF65-F5344CB8AC3E}">
        <p14:creationId xmlns:p14="http://schemas.microsoft.com/office/powerpoint/2010/main" val="312820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5803"/>
          </a:xfrm>
        </p:spPr>
        <p:txBody>
          <a:bodyPr/>
          <a:lstStyle/>
          <a:p>
            <a:r>
              <a:rPr lang="en-US" b="1" dirty="0" smtClean="0">
                <a:latin typeface="Times New Roman" panose="02020603050405020304" pitchFamily="18" charset="0"/>
                <a:cs typeface="Times New Roman" panose="02020603050405020304" pitchFamily="18" charset="0"/>
              </a:rPr>
              <a:t>SOUCE CODE</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79913"/>
            <a:ext cx="4220319" cy="4048467"/>
          </a:xfrm>
        </p:spPr>
      </p:pic>
    </p:spTree>
    <p:extLst>
      <p:ext uri="{BB962C8B-B14F-4D97-AF65-F5344CB8AC3E}">
        <p14:creationId xmlns:p14="http://schemas.microsoft.com/office/powerpoint/2010/main" val="20478238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668</TotalTime>
  <Words>414</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     </vt:lpstr>
      <vt:lpstr>PEMBAHASAN White box testing   &amp;  Unit Testing</vt:lpstr>
      <vt:lpstr>White box testing</vt:lpstr>
      <vt:lpstr>Unit Testing </vt:lpstr>
      <vt:lpstr>Impelementasi  Souce Code         Kode di atas cukup sulit untuk dilakukan testing karena fungsi yang sama melakukan dua pekerjaan yaitu menghitung nilai dan mencetaknya. </vt:lpstr>
      <vt:lpstr>Langkah pertama yang harus dilakukan adalah me-refactor kode di atas sehingga fungsi romannumeral() hanya mengembalikan nilai Romawinya tanpa mencetak. Berikut fungsi yang telah diperbarui            Kode di atas menghapus spasi diantara dua simbol, jadi kita juga menghapus spasi yang ada di tupple yang ada dalam list symbols.</vt:lpstr>
      <vt:lpstr>CI/CD</vt:lpstr>
      <vt:lpstr>Proses Test Driven Development atauTDD mengikuti langkah-langkah berikut; </vt:lpstr>
      <vt:lpstr>SOUCE CODE</vt:lpstr>
      <vt:lpstr>Keterangan</vt:lpstr>
      <vt:lpstr>Sumber :</vt:lpstr>
      <vt:lpstr>“TERIMAKASIH”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fungky permana</dc:creator>
  <cp:lastModifiedBy>fungky permana</cp:lastModifiedBy>
  <cp:revision>18</cp:revision>
  <dcterms:created xsi:type="dcterms:W3CDTF">2023-11-01T15:33:37Z</dcterms:created>
  <dcterms:modified xsi:type="dcterms:W3CDTF">2023-11-03T15:27:03Z</dcterms:modified>
</cp:coreProperties>
</file>