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58" r:id="rId6"/>
    <p:sldId id="259" r:id="rId7"/>
    <p:sldId id="260" r:id="rId8"/>
    <p:sldId id="261" r:id="rId9"/>
    <p:sldId id="266" r:id="rId10"/>
    <p:sldId id="273" r:id="rId11"/>
    <p:sldId id="274" r:id="rId12"/>
    <p:sldId id="275" r:id="rId13"/>
    <p:sldId id="270" r:id="rId14"/>
    <p:sldId id="271" r:id="rId15"/>
    <p:sldId id="272" r:id="rId16"/>
    <p:sldId id="279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4"/>
    <p:restoredTop sz="94752"/>
  </p:normalViewPr>
  <p:slideViewPr>
    <p:cSldViewPr snapToGrid="0">
      <p:cViewPr varScale="1">
        <p:scale>
          <a:sx n="73" d="100"/>
          <a:sy n="73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1:10:58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1 24575,'-26'0'0,"-20"0"0,-24 0 0,-30 0 0,43-1 0,-2 2 0,-1-1 0,0 2 0,-2 2 0,1 1 0,2 3 0,1 3 0,4 1 0,2 3 0,3 0 0,2 1 0,-37 16 0,10 1 0,5-2 0,5-1 0,13-4 0,12-5 0,13-3 0,10-5 0,4-1 0,-3 1 0,-7 8 0,-18 19 0,-10 17 0,-12 19 0,30-34 0,0 0 0,-24 34 0,15-13 0,15-21 0,15-18 0,8-10 0,1-4 0,2 2 0,1 7 0,4 8 0,8 9 0,12 5 0,12 4 0,9 4 0,7 0 0,0-2 0,-6-10 0,-10-11 0,-10-10 0,-3-8 0,3-2 0,14-1 0,17 2 0,13 2 0,9-2 0,3-2 0,-3-3 0,-4-2 0,-4 0 0,9 1 0,8 2 0,-38 0 0,0 0 0,6 1 0,0 1 0,-1-1 0,1 0 0,-1 0 0,1-1 0,-4-1 0,-2 0 0,46 0 0,-1-2 0,-45 0 0,0 0 0,2 0 0,1 0 0,-2 0 0,-1 0 0,33 0 0,-25 0 0,-24 0 0,-11-1 0,0-3 0,11-4 0,14-5 0,12-2 0,2 2 0,-5 3 0,-5 4 0,-6 1 0,-3 1 0,0 0 0,-4-1 0,-4 0 0,-8 1 0,-9-1 0,-7 2 0,-4 0 0,-1-1 0,9-2 0,16-6 0,14-5 0,11-3 0,-3 0 0,-12 3 0,-11 4 0,-14 5 0,-9 1 0,-4 1 0,-3 0 0,0-1 0,4-2 0,12-13 0,14-16 0,14-12 0,3-2 0,-10 10 0,-13 13 0,-13 10 0,-8 6 0,-2 3 0,-2 1 0,-2-2 0,-8-15 0,-27-28 0,6 11 0,-5-3 0,-10-10 0,-3-2 0,-3-2 0,-2 0 0,6 5 0,0 3 0,8 10 0,1 4 0,-24-17 0,8 21 0,1 15 0,-5 8 0,-3 4 0,-3 5 0,0 2 0,3 0 0,2-2 0,3-2 0,0-3 0,-3-1 0,-5 1 0,-2 4 0,-6 1 0,0 3 0,-1 3 0,3 1 0,6 0 0,4-3 0,6-2 0,5 0 0,3 2 0,3 0 0,0 2 0,-3 2 0,-5 1 0,-2 1 0,0-2 0,10-2 0,12-2 0,11-2 0,13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1:10:58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1 24575,'-26'0'0,"-20"0"0,-24 0 0,-30 0 0,43-1 0,-2 2 0,-1-1 0,0 2 0,-2 2 0,1 1 0,2 3 0,1 3 0,4 1 0,2 3 0,3 0 0,2 1 0,-37 16 0,10 1 0,5-2 0,5-1 0,13-4 0,12-5 0,13-3 0,10-5 0,4-1 0,-3 1 0,-7 8 0,-18 19 0,-10 17 0,-12 19 0,30-34 0,0 0 0,-24 34 0,15-13 0,15-21 0,15-18 0,8-10 0,1-4 0,2 2 0,1 7 0,4 8 0,8 9 0,12 5 0,12 4 0,9 4 0,7 0 0,0-2 0,-6-10 0,-10-11 0,-10-10 0,-3-8 0,3-2 0,14-1 0,17 2 0,13 2 0,9-2 0,3-2 0,-3-3 0,-4-2 0,-4 0 0,9 1 0,8 2 0,-38 0 0,0 0 0,6 1 0,0 1 0,-1-1 0,1 0 0,-1 0 0,1-1 0,-4-1 0,-2 0 0,46 0 0,-1-2 0,-45 0 0,0 0 0,2 0 0,1 0 0,-2 0 0,-1 0 0,33 0 0,-25 0 0,-24 0 0,-11-1 0,0-3 0,11-4 0,14-5 0,12-2 0,2 2 0,-5 3 0,-5 4 0,-6 1 0,-3 1 0,0 0 0,-4-1 0,-4 0 0,-8 1 0,-9-1 0,-7 2 0,-4 0 0,-1-1 0,9-2 0,16-6 0,14-5 0,11-3 0,-3 0 0,-12 3 0,-11 4 0,-14 5 0,-9 1 0,-4 1 0,-3 0 0,0-1 0,4-2 0,12-13 0,14-16 0,14-12 0,3-2 0,-10 10 0,-13 13 0,-13 10 0,-8 6 0,-2 3 0,-2 1 0,-2-2 0,-8-15 0,-27-28 0,6 11 0,-5-3 0,-10-10 0,-3-2 0,-3-2 0,-2 0 0,6 5 0,0 3 0,8 10 0,1 4 0,-24-17 0,8 21 0,1 15 0,-5 8 0,-3 4 0,-3 5 0,0 2 0,3 0 0,2-2 0,3-2 0,0-3 0,-3-1 0,-5 1 0,-2 4 0,-6 1 0,0 3 0,-1 3 0,3 1 0,6 0 0,4-3 0,6-2 0,5 0 0,3 2 0,3 0 0,0 2 0,-3 2 0,-5 1 0,-2 1 0,0-2 0,10-2 0,12-2 0,11-2 0,13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1:12:23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 19 24575,'-54'0'0,"-10"0"0,-10 0 0,-4 4 0,12 2 0,10 10 0,-1 12 0,-5 14 0,-12 12 0,9 3 0,15-6 0,19-12 0,17-10 0,8-9 0,6-5 0,0-2 0,0 5 0,12 16 0,13 29 0,17 27 0,-16-37 0,0 1 0,0 0 0,0-2 0,-2-6 0,-1-3 0,20 28 0,-1-16 0,7-11 0,18-6 0,23-2 0,-35-18 0,3-2 0,4 0 0,0-2 0,2 0 0,0-2 0,-3-1 0,0-1 0,-5-3 0,0-1 0,1-1 0,0-3 0,2 0 0,1-4 0,1-1 0,0-4 0,2-1 0,0-4 0,-3-4 0,-1-2 0,-4-2 0,-1-3 0,1-2 0,-2-3 0,-4-2 0,-3-2 0,-3-1 0,-3-2 0,26-34 0,-22 11 0,-13 15 0,-15 12 0,-7-11 0,-9-20 0,-15-29 0,2 37 0,-2 1 0,-3 4 0,0 4 0,-20-28 0,2 25 0,-12 10 0,-19 1 0,-21-2 0,32 17 0,-3 2 0,-1 1 0,-2 3 0,-6 0 0,-2 3 0,-2 1 0,-1 3 0,-1 2 0,0 2 0,-1 1 0,-1 0 0,4 2 0,3 0 0,7 1 0,4 0 0,-27 1 0,27 0 0,29 0 0,9 3 0,-6 9 0,-10 9 0,-11 6 0,2 0 0,10-9 0,13-6 0,12-6 0,5-3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7:10:05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1293 1 24575,'-31'0'0,"-19"0"0,-26 0 0,-19 0 0,8 0 0,15 0 0,23 0 0,10 2 0,-7 5 0,-21 13 0,-20 17 0,38-15 0,0 3 0,3 0 0,3 0 0,-27 17 0,26-9 0,20-8 0,7-3 0,-7 4 0,-9 8 0,-7 6 0,1-1 0,11-7 0,9-8 0,9-6 0,2 3 0,-4 6 0,-2 8 0,1 4 0,5-2 0,5-7 0,2-8 0,1-4 0,4-3 0,4 0 0,6 2 0,11 12 0,12 15 0,16 17 0,-19-24 0,1 0 0,3-1 0,1 0 0,1 0 0,2-2 0,-1-2 0,2-2 0,-1-3 0,1-1 0,42 20 0,1-10 0,-1-7 0,-2-5 0,2-1 0,-2-4 0,2-4 0,2-6 0,2-6 0,2-3 0,-1 0 0,0 0 0,1 0 0,2-8 0,0-9 0,-5-7 0,-10-4 0,-11-2 0,-2-10 0,4-17 0,-2-12 0,-9 0 0,-13 13 0,-19 16 0,-13 16 0,-6-1 0,-4-11 0,0-20 0,0-15 0,-2 3 0,-1 13 0,0 18 0,-4 9 0,-15-7 0,-23-16 0,-25-20 0,23 31 0,-2 1 0,-3 1 0,-2 2 0,-1 3 0,-1 4 0,-1 3 0,0 3 0,-2 1 0,0 2 0,-2 2 0,-1 1 0,-5 1 0,0 1 0,-1 2 0,-1 2 0,4 1 0,2 1 0,8 2 0,3 1 0,-23 0 0,28 0 0,20 4 0,14-1 0,7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7:10:07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1234 183 24575,'-20'0'0,"-7"0"0,-18 0 0,-13 0 0,-14 0 0,-5 0 0,-7 0 0,-9 0 0,43 0 0,-1 0 0,-3 0 0,1 1 0,-47 6 0,15 6 0,21 4 0,20 2 0,17-1 0,13 0 0,8-2 0,4 1 0,-4 15 0,-9 24 0,-16 30 0,11-30 0,-2 2 0,-1 1 0,1 0 0,3-7 0,2-3 0,-4 27 0,12-29 0,7-19 0,8-1 0,20 11 0,27 22 0,-15-20 0,4 1 0,5 3 0,3 1 0,0-1 0,1-2 0,-2-3 0,0-2 0,-2-4 0,-2-2 0,-1-3 0,0-2 0,3-2 0,1-2 0,5-1 0,3-1 0,11-1 0,3-2 0,4-2 0,1-4 0,2-2 0,-1-2 0,-2-3 0,-2-3 0,-7 0 0,-2-3 0,-2-1 0,-3-2 0,-6-3 0,-2-2 0,41-18 0,-6-9 0,3-8 0,-42 18 0,1-2 0,0-3 0,-2-3 0,-1-2 0,-2-2 0,24-34 0,-20 12 0,-17 14 0,-15 17 0,-7 7 0,-5 1 0,-2 3 0,-1-3 0,-12-23 0,-5 1 0,-4-7 0,-13-25 0,-4-7 0,7 18 0,-2-1 0,-1-1 0,-2-2 0,-1-1 0,0 4 0,-15-20 0,1 7 0,8 21 0,1 7 0,-27-16 0,16 40 0,9 18 0,0 10 0,-6 6 0,-17 9 0,20-5 0,-2 1 0,-8 2 0,-3 0 0,-8-1 0,0-1 0,3-3 0,3-2 0,9-2 0,5-1 0,-25-1 0,40-1 0,19 1 0,12 3 0,6 0 0,-2-2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165EF4-8021-D4DB-0AFB-F39D557E9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F6E1E4-7FB3-2FA7-1BC4-E4E593306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2E5409-63DC-8E3A-82E4-F0212BC3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DB76EA-85FF-3272-7D21-2BDAF72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885951E-9BDE-A294-9D85-B4C9218B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1FD955-80B4-A046-1024-CBBD2EED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9D850B-ADD2-C86C-A0E8-8648041C7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34DA90-722D-FC7A-6F2D-8B4EBBCF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6A5059-60AC-56E8-2824-FE3488E7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9BE33F-AE73-509F-9CE4-139C7676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71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06F02DE-07E2-B07C-3319-30ED1F01A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D9F4202-1A07-90AF-96E8-FF3464D4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C89E35-52A6-3926-3700-1CC9E54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5FE307-9533-7863-B376-0C0573D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6FBF1-E243-C144-F46B-EA2C555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6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EF272B-4E01-142C-90D9-12D5779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130B53-0101-9BFB-AACD-462C117D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B89683-A7B4-BFF8-A425-F87299F9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AF289A-8A90-942E-DE89-D02EF525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0FB0FF-5987-D1E8-B2EC-967BC9AB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394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344A78-1915-0047-CC0A-CF1F7E2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174F3BC-BE68-E5ED-A708-AEAC99F16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A223DC-38C3-1E8F-17CE-CA35775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A90E87-E918-C468-3CDC-A0269650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48DA2D-22B6-0565-D8E2-8DED0C3D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06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AF2AF0-D9D6-E041-8372-B206997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59343C-D120-38D3-7866-99EDA3F0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2E6DF96-BD84-5CF7-4404-15623A82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660027-B111-DD58-5D9A-FC97265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217507-48D1-1CA5-DCF7-15A198E2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CCC079-521F-A00D-93AA-04786BD3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277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750263-6F80-334A-DBA7-96F243E6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DB4FD5-D459-E2B1-C19E-7E0E7141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24A923-FFBD-51F9-C5C9-CF6E246A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E0A3048-8984-F823-95C6-CF1F91EA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4887D95-E1CA-5E4A-6753-8BFF7E6F2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2F5B994-9AC0-9AAC-343B-52063D1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7A25DBB-690F-6044-0F2C-FCB22313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6CD25CE-8D47-6CAD-8E86-A3D8FA04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00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1DF465-1205-A304-5BF9-99CE9D60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61D036A-9CBF-DA83-E9AD-E14E353A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09BE10-DDB4-B4BB-7FAE-ABD5725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DA57C6-E303-CA88-85E2-46C8AC1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57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36000F2-CF5B-5087-F2A8-73213D53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FA1984-55DA-08C8-2876-50023017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520F48F-7744-B7F0-BCB1-9ECF085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504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9CC029-E315-EA89-98E8-4F23BCB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8876A1-3135-FCB0-6B17-D2B438FA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A062A2A-8D1C-A24C-4D20-C33A7D69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168C3B-C8D9-5E91-F3F1-A3CB4281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34F7F63-557E-739C-4ADD-871B6306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E342D37-DA01-DB82-6F63-7C43208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1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577FF0-7674-6151-646A-D8D50C65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31B32A8-3B0A-DA80-CC87-E30E3C1B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F5ABDF-7EEF-F747-DAC5-6BC40935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480226-8D58-B6B3-C188-536863E0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22E600-4A2D-FA7E-E7CC-899DE72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345D3A-790A-ACCF-3883-B154246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2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6D61885-0BF7-8CCC-EDAA-82071CBF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C38BED-8B03-C08C-F14D-53F5D06A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13E59E-4AD5-A39B-35F2-7F0905612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72241-B065-854A-9D41-92014AEA4448}" type="datetimeFigureOut">
              <a:rPr lang="nb-NO" smtClean="0"/>
              <a:t>18.11.2024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207A5E-112C-6983-84B2-CA68710C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5DC76C-C40A-41AE-8BD1-BBACCD8C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F3E25-021B-E04F-9F00-7726D35EC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7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E77C36-72C0-AF57-C450-E21AE196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nb-NO" dirty="0" err="1">
                <a:latin typeface="Inconsolata" pitchFamily="2" charset="77"/>
                <a:ea typeface="Inconsolata" pitchFamily="2" charset="77"/>
              </a:rPr>
              <a:t>WordPiece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8A5FC1-72A0-EB2B-6F96-2FD57D108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>
                <a:latin typeface="Inconsolata" pitchFamily="2" charset="77"/>
                <a:ea typeface="Inconsolata" pitchFamily="2" charset="77"/>
              </a:rPr>
              <a:t>Espen Bang og </a:t>
            </a:r>
            <a:r>
              <a:rPr lang="nb-NO" dirty="0">
                <a:latin typeface="Inconsolata" pitchFamily="2" charset="77"/>
                <a:ea typeface="Inconsolata" pitchFamily="2" charset="77"/>
              </a:rPr>
              <a:t>Iver Omholt</a:t>
            </a:r>
          </a:p>
        </p:txBody>
      </p:sp>
    </p:spTree>
    <p:extLst>
      <p:ext uri="{BB962C8B-B14F-4D97-AF65-F5344CB8AC3E}">
        <p14:creationId xmlns:p14="http://schemas.microsoft.com/office/powerpoint/2010/main" val="405946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D4893-9756-7AB5-3EBD-46052A2A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9A6DD9-2502-89E1-3078-9CE7BAC1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549" cy="1325563"/>
          </a:xfrm>
        </p:spPr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7CABE7-E097-0F90-4ACE-22322601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633BA29D-9F17-E934-0FDC-245896EB92C3}"/>
              </a:ext>
            </a:extLst>
          </p:cNvPr>
          <p:cNvSpPr txBox="1">
            <a:spLocks/>
          </p:cNvSpPr>
          <p:nvPr/>
        </p:nvSpPr>
        <p:spPr>
          <a:xfrm>
            <a:off x="4219679" y="1483359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B6DF218-D85A-9F95-157B-7FFD076C24CD}"/>
              </a:ext>
            </a:extLst>
          </p:cNvPr>
          <p:cNvSpPr txBox="1">
            <a:spLocks/>
          </p:cNvSpPr>
          <p:nvPr/>
        </p:nvSpPr>
        <p:spPr>
          <a:xfrm>
            <a:off x="187960" y="523240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r, ##e, ##c, ##t, ##a, ##n, ##g, ##s, s, ##q, ##u, ##r, b, n, ##o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D3D1D8D6-A2B8-A4CB-E7A1-4FA077993FDD}"/>
              </a:ext>
            </a:extLst>
          </p:cNvPr>
          <p:cNvSpPr txBox="1">
            <a:spLocks/>
          </p:cNvSpPr>
          <p:nvPr/>
        </p:nvSpPr>
        <p:spPr>
          <a:xfrm>
            <a:off x="5565291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Score = 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(a, ##l)/(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(a)*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(##l))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561FCFE2-FC8D-F546-3A6D-DFA062DFB326}"/>
                  </a:ext>
                </a:extLst>
              </p14:cNvPr>
              <p14:cNvContentPartPr/>
              <p14:nvPr/>
            </p14:nvContentPartPr>
            <p14:xfrm>
              <a:off x="4124377" y="1897464"/>
              <a:ext cx="1275480" cy="47448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561FCFE2-FC8D-F546-3A6D-DFA062DFB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377" y="1879464"/>
                <a:ext cx="131112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6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AB0C-285B-2FDD-38CE-39224D58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B31C6-55FE-A4A7-490E-E77849EF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549" cy="1325563"/>
          </a:xfrm>
        </p:spPr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832931-44E1-73E4-5755-FA0C563D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DF8BD400-57F3-17A3-BC45-8F1B64960DE3}"/>
              </a:ext>
            </a:extLst>
          </p:cNvPr>
          <p:cNvSpPr txBox="1">
            <a:spLocks/>
          </p:cNvSpPr>
          <p:nvPr/>
        </p:nvSpPr>
        <p:spPr>
          <a:xfrm>
            <a:off x="4219679" y="1483359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78991A91-96FC-C4E1-98B9-D8EAF69353AE}"/>
              </a:ext>
            </a:extLst>
          </p:cNvPr>
          <p:cNvSpPr txBox="1">
            <a:spLocks/>
          </p:cNvSpPr>
          <p:nvPr/>
        </p:nvSpPr>
        <p:spPr>
          <a:xfrm>
            <a:off x="187960" y="523240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r, ##e, ##c, ##t, ##a, ##n, ##g, ##s, s, ##q, ##u, ##r, b, n, ##o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E220D321-6B94-4BF2-15CF-72831D45AD94}"/>
              </a:ext>
            </a:extLst>
          </p:cNvPr>
          <p:cNvSpPr txBox="1">
            <a:spLocks/>
          </p:cNvSpPr>
          <p:nvPr/>
        </p:nvSpPr>
        <p:spPr>
          <a:xfrm>
            <a:off x="5565291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Score = 2/(4*6) = 2/24 = 0.0833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18938D47-2251-7D63-336E-FA8834DD8B79}"/>
                  </a:ext>
                </a:extLst>
              </p14:cNvPr>
              <p14:cNvContentPartPr/>
              <p14:nvPr/>
            </p14:nvContentPartPr>
            <p14:xfrm>
              <a:off x="4124377" y="1897464"/>
              <a:ext cx="1275480" cy="47448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18938D47-2251-7D63-336E-FA8834DD8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382" y="1879478"/>
                <a:ext cx="1311110" cy="5100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9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57CC-B4B1-106F-E548-18F51240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733999-BDAD-A371-E697-8FBA605A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549" cy="1325563"/>
          </a:xfrm>
        </p:spPr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9718D9-B1F6-5C7C-D57F-45611262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751B78AD-7CF1-897B-7B93-D359078DB24C}"/>
              </a:ext>
            </a:extLst>
          </p:cNvPr>
          <p:cNvSpPr txBox="1">
            <a:spLocks/>
          </p:cNvSpPr>
          <p:nvPr/>
        </p:nvSpPr>
        <p:spPr>
          <a:xfrm>
            <a:off x="4219679" y="1483359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0F359C7-9070-80E1-2E9A-1D34772A74AE}"/>
              </a:ext>
            </a:extLst>
          </p:cNvPr>
          <p:cNvSpPr txBox="1">
            <a:spLocks/>
          </p:cNvSpPr>
          <p:nvPr/>
        </p:nvSpPr>
        <p:spPr>
          <a:xfrm>
            <a:off x="187960" y="523240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r, ##e, ##c, ##t, ##a, ##n, ##g, ##s, s, ##q, ##u, ##r, b, n, ##o, 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8D735C3F-81FE-1E50-32CD-EA92C8AA024F}"/>
                  </a:ext>
                </a:extLst>
              </p14:cNvPr>
              <p14:cNvContentPartPr/>
              <p14:nvPr/>
            </p14:nvContentPartPr>
            <p14:xfrm>
              <a:off x="110737" y="6062664"/>
              <a:ext cx="821520" cy="45972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8D735C3F-81FE-1E50-32CD-EA92C8AA0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97" y="6044664"/>
                <a:ext cx="85716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15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5D54-51BD-33F2-8C9B-7CCD0DC1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22F1FD-7C8A-D32B-1C12-BDC4F248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549" cy="1325563"/>
          </a:xfrm>
        </p:spPr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11D4AEBE-19A7-F31E-DF62-FC63CAFA0382}"/>
              </a:ext>
            </a:extLst>
          </p:cNvPr>
          <p:cNvSpPr txBox="1">
            <a:spLocks/>
          </p:cNvSpPr>
          <p:nvPr/>
        </p:nvSpPr>
        <p:spPr>
          <a:xfrm>
            <a:off x="5576939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sz="2500" b="1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4F97A85-AA18-1F54-C03A-E988A14166E2}"/>
              </a:ext>
            </a:extLst>
          </p:cNvPr>
          <p:cNvSpPr txBox="1">
            <a:spLocks/>
          </p:cNvSpPr>
          <p:nvPr/>
        </p:nvSpPr>
        <p:spPr>
          <a:xfrm>
            <a:off x="93980" y="1690688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..., all,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not, ##es, #s, ...</a:t>
            </a:r>
          </a:p>
        </p:txBody>
      </p:sp>
    </p:spTree>
    <p:extLst>
      <p:ext uri="{BB962C8B-B14F-4D97-AF65-F5344CB8AC3E}">
        <p14:creationId xmlns:p14="http://schemas.microsoft.com/office/powerpoint/2010/main" val="109465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90C0F-AE21-9A61-E34C-E64248DF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003A3E-206B-0CF3-3A90-8D9BCD6F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0554" cy="1325563"/>
          </a:xfrm>
        </p:spPr>
        <p:txBody>
          <a:bodyPr/>
          <a:lstStyle/>
          <a:p>
            <a:r>
              <a:rPr lang="nb-NO" dirty="0" err="1">
                <a:latin typeface="Inconsolata" pitchFamily="2" charset="77"/>
                <a:ea typeface="Inconsolata" pitchFamily="2" charset="77"/>
              </a:rPr>
              <a:t>Tokenisering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B0A167BF-8802-839B-971B-ECED355A9B39}"/>
              </a:ext>
            </a:extLst>
          </p:cNvPr>
          <p:cNvSpPr txBox="1">
            <a:spLocks/>
          </p:cNvSpPr>
          <p:nvPr/>
        </p:nvSpPr>
        <p:spPr>
          <a:xfrm>
            <a:off x="5576939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sz="2500" b="1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581C7BEC-A72E-37B8-63FF-DC678CC4469C}"/>
              </a:ext>
            </a:extLst>
          </p:cNvPr>
          <p:cNvSpPr txBox="1">
            <a:spLocks/>
          </p:cNvSpPr>
          <p:nvPr/>
        </p:nvSpPr>
        <p:spPr>
          <a:xfrm>
            <a:off x="187960" y="547561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..., all,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not, #es, #s, 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5E934F-27E2-8D5D-2C77-50EE70D3CD8D}"/>
              </a:ext>
            </a:extLst>
          </p:cNvPr>
          <p:cNvSpPr txBox="1">
            <a:spLocks/>
          </p:cNvSpPr>
          <p:nvPr/>
        </p:nvSpPr>
        <p:spPr>
          <a:xfrm>
            <a:off x="187960" y="1690688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- notes = not ##es</a:t>
            </a:r>
          </a:p>
        </p:txBody>
      </p: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6A254BD5-A799-9B5C-172F-EFB41E633C71}"/>
              </a:ext>
            </a:extLst>
          </p:cNvPr>
          <p:cNvGrpSpPr/>
          <p:nvPr/>
        </p:nvGrpSpPr>
        <p:grpSpPr>
          <a:xfrm>
            <a:off x="6316774" y="5919681"/>
            <a:ext cx="1717920" cy="616680"/>
            <a:chOff x="6316774" y="5919681"/>
            <a:chExt cx="171792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328C0CA3-D406-2512-F2A1-79F28620AC60}"/>
                    </a:ext>
                  </a:extLst>
                </p14:cNvPr>
                <p14:cNvContentPartPr/>
                <p14:nvPr/>
              </p14:nvContentPartPr>
              <p14:xfrm>
                <a:off x="6316774" y="5954601"/>
                <a:ext cx="880920" cy="51984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328C0CA3-D406-2512-F2A1-79F28620A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8774" y="5936961"/>
                  <a:ext cx="916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FC270DD5-1575-3F86-08FA-8FF5F32BEFFF}"/>
                    </a:ext>
                  </a:extLst>
                </p14:cNvPr>
                <p14:cNvContentPartPr/>
                <p14:nvPr/>
              </p14:nvContentPartPr>
              <p14:xfrm>
                <a:off x="7141894" y="5919681"/>
                <a:ext cx="892800" cy="61668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FC270DD5-1575-3F86-08FA-8FF5F32BEF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4254" y="5901681"/>
                  <a:ext cx="928440" cy="65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815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05E41-5BF9-6940-AA76-74A498DCE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2AB932-FB8C-A739-DEF6-49E1951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0554" cy="1325563"/>
          </a:xfrm>
        </p:spPr>
        <p:txBody>
          <a:bodyPr/>
          <a:lstStyle/>
          <a:p>
            <a:r>
              <a:rPr lang="nb-NO" dirty="0" err="1">
                <a:latin typeface="Inconsolata" pitchFamily="2" charset="77"/>
                <a:ea typeface="Inconsolata" pitchFamily="2" charset="77"/>
              </a:rPr>
              <a:t>Tokenisering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6EF2EB35-3ED9-AF76-1BB4-EC12CADB6087}"/>
              </a:ext>
            </a:extLst>
          </p:cNvPr>
          <p:cNvSpPr txBox="1">
            <a:spLocks/>
          </p:cNvSpPr>
          <p:nvPr/>
        </p:nvSpPr>
        <p:spPr>
          <a:xfrm>
            <a:off x="5576939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sz="2500" b="1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94091CB9-4768-69FC-B572-640CE91ADF74}"/>
              </a:ext>
            </a:extLst>
          </p:cNvPr>
          <p:cNvSpPr txBox="1">
            <a:spLocks/>
          </p:cNvSpPr>
          <p:nvPr/>
        </p:nvSpPr>
        <p:spPr>
          <a:xfrm>
            <a:off x="187960" y="547561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..., all,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, not, #es, #s, 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9E43080-1AF7-9604-5544-F8DAD0C93683}"/>
              </a:ext>
            </a:extLst>
          </p:cNvPr>
          <p:cNvSpPr txBox="1">
            <a:spLocks/>
          </p:cNvSpPr>
          <p:nvPr/>
        </p:nvSpPr>
        <p:spPr>
          <a:xfrm>
            <a:off x="187960" y="1690688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- </a:t>
            </a: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apples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 = ?? = [UNK]</a:t>
            </a:r>
          </a:p>
        </p:txBody>
      </p:sp>
    </p:spTree>
    <p:extLst>
      <p:ext uri="{BB962C8B-B14F-4D97-AF65-F5344CB8AC3E}">
        <p14:creationId xmlns:p14="http://schemas.microsoft.com/office/powerpoint/2010/main" val="197322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24920-1768-F8A1-C8E9-CB3CDE83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8326922D-066A-5152-AB27-9D75A8F1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12" y="182562"/>
            <a:ext cx="12219423" cy="6492875"/>
          </a:xfrm>
        </p:spPr>
      </p:pic>
    </p:spTree>
    <p:extLst>
      <p:ext uri="{BB962C8B-B14F-4D97-AF65-F5344CB8AC3E}">
        <p14:creationId xmlns:p14="http://schemas.microsoft.com/office/powerpoint/2010/main" val="1249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A83B5C-FE0A-7CC3-E087-482E7F4E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Hva er </a:t>
            </a:r>
            <a:r>
              <a:rPr lang="nb-NO" dirty="0" err="1">
                <a:latin typeface="Inconsolata" pitchFamily="2" charset="77"/>
                <a:ea typeface="Inconsolata" pitchFamily="2" charset="77"/>
              </a:rPr>
              <a:t>WordPiece</a:t>
            </a:r>
            <a:r>
              <a:rPr lang="nb-NO" dirty="0">
                <a:latin typeface="Inconsolata" pitchFamily="2" charset="77"/>
                <a:ea typeface="Inconsolata" pitchFamily="2" charset="77"/>
              </a:rPr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C8557B-5063-25F9-48BA-C65AF1C6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WordPiece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er en algoritme for å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tokenisere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tekst ved å dele ord opp i mindre biter (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subwords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)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Opprinnelig utviklet hos Google (for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machine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translations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,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speech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recognition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)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Brukes i liten grad i klassiske IR systemer. Mer vanlig i moderne IR systemer med NLP. </a:t>
            </a:r>
          </a:p>
          <a:p>
            <a:pPr>
              <a:buFontTx/>
              <a:buChar char="-"/>
            </a:pP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Bidirectional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Encoder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Representations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from Transformers (BERT) </a:t>
            </a:r>
          </a:p>
          <a:p>
            <a:pPr marL="0" indent="0">
              <a:buNone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- Likheter med Byte Pair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Encoding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(BPE)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93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D8503-9323-3427-FF29-F5E3569F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02136-7EF3-797B-5F0C-F58BAFEC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Hva er formålet med </a:t>
            </a:r>
            <a:r>
              <a:rPr lang="nb-NO" dirty="0" err="1">
                <a:latin typeface="Inconsolata" pitchFamily="2" charset="77"/>
                <a:ea typeface="Inconsolata" pitchFamily="2" charset="77"/>
              </a:rPr>
              <a:t>WordPiece</a:t>
            </a:r>
            <a:r>
              <a:rPr lang="nb-NO" dirty="0">
                <a:latin typeface="Inconsolata" pitchFamily="2" charset="77"/>
                <a:ea typeface="Inconsolata" pitchFamily="2" charset="77"/>
              </a:rPr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30371A-D201-BFBE-67D1-AB1ACBA0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Addressere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noen av begrensningene ved standard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ordbasert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tokenisering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. Spesielt for NLP modeller. </a:t>
            </a:r>
          </a:p>
          <a:p>
            <a:pPr marL="0" indent="0">
              <a:buNone/>
            </a:pPr>
            <a:endParaRPr lang="nb-NO" b="0" i="0" dirty="0">
              <a:effectLst/>
              <a:latin typeface="Inconsolata" pitchFamily="2" charset="77"/>
              <a:ea typeface="Inconsolata" pitchFamily="2" charset="77"/>
            </a:endParaRP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Whitespace,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Rule-Based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, N-gram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tokenisering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.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Regelbasert vs. sannsynlighet </a:t>
            </a:r>
          </a:p>
          <a:p>
            <a:pPr marL="0" indent="0">
              <a:buNone/>
            </a:pPr>
            <a:endParaRPr lang="nb-NO" b="0" i="0" dirty="0">
              <a:effectLst/>
              <a:latin typeface="Inconsolata" pitchFamily="2" charset="77"/>
              <a:ea typeface="Inconsolata" pitchFamily="2" charset="77"/>
            </a:endParaRPr>
          </a:p>
          <a:p>
            <a:pPr marL="0" indent="0"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  <a:p>
            <a:pPr marL="0" indent="0">
              <a:buNone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Ønsker å finne en balanse mellom å representere tekst med hele ord, og å dele ord opp i mindre deler når det trengs.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831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B8EA0-C3B3-9A07-BFEC-BF350F81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034315-D117-68A9-3345-2119079D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Hva oppnås med </a:t>
            </a:r>
            <a:r>
              <a:rPr lang="nb-NO" dirty="0" err="1">
                <a:latin typeface="Inconsolata" pitchFamily="2" charset="77"/>
                <a:ea typeface="Inconsolata" pitchFamily="2" charset="77"/>
              </a:rPr>
              <a:t>WordPiece</a:t>
            </a:r>
            <a:r>
              <a:rPr lang="nb-NO" dirty="0">
                <a:latin typeface="Inconsolata" pitchFamily="2" charset="77"/>
                <a:ea typeface="Inconsolata" pitchFamily="2" charset="77"/>
              </a:rPr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703988-E757-EA0D-BCD2-EABD27CB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511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Out-</a:t>
            </a:r>
            <a:r>
              <a:rPr lang="nb-NO" b="1" i="0" dirty="0" err="1">
                <a:effectLst/>
                <a:latin typeface="Inconsolata" pitchFamily="2" charset="77"/>
                <a:ea typeface="Inconsolata" pitchFamily="2" charset="77"/>
              </a:rPr>
              <a:t>of</a:t>
            </a: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-</a:t>
            </a:r>
            <a:r>
              <a:rPr lang="nb-NO" b="1" i="0" dirty="0" err="1">
                <a:effectLst/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 </a:t>
            </a:r>
            <a:r>
              <a:rPr lang="nb-NO" b="1" i="0" dirty="0" err="1">
                <a:effectLst/>
                <a:latin typeface="Inconsolata" pitchFamily="2" charset="77"/>
                <a:ea typeface="Inconsolata" pitchFamily="2" charset="77"/>
              </a:rPr>
              <a:t>words</a:t>
            </a:r>
            <a:endParaRPr lang="nb-NO" b="1" i="0" dirty="0">
              <a:effectLst/>
              <a:latin typeface="Inconsolata" pitchFamily="2" charset="77"/>
              <a:ea typeface="Inconsolata" pitchFamily="2" charset="77"/>
            </a:endParaRP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Ved å dele opp ord i mindre biter kan man enklere behandle nye ord.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NLP modeller må forstå ny tekst, feilstavelser, sjeldne eller sammensatte ord. </a:t>
            </a:r>
          </a:p>
          <a:p>
            <a:pPr marL="0" indent="0">
              <a:buNone/>
            </a:pP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Redusere størrelse på vokabular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Mer effektiv trening av maskinlæringsmodeller.</a:t>
            </a:r>
          </a:p>
          <a:p>
            <a:pPr marL="0" indent="0">
              <a:buNone/>
            </a:pP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Generalisering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Ved å gjenkjenne sub-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words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kan man generalisere bedre på tvers av ordformer</a:t>
            </a:r>
          </a:p>
          <a:p>
            <a:pPr marL="0" indent="0">
              <a:buNone/>
            </a:pPr>
            <a:r>
              <a:rPr lang="nb-NO" b="1" i="0" dirty="0">
                <a:effectLst/>
                <a:latin typeface="Inconsolata" pitchFamily="2" charset="77"/>
                <a:ea typeface="Inconsolata" pitchFamily="2" charset="77"/>
              </a:rPr>
              <a:t>Fleksibilitet på tvers av språk </a:t>
            </a:r>
          </a:p>
          <a:p>
            <a:pPr marL="0" indent="0">
              <a:buNone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- Tysk, norsk, finsk </a:t>
            </a:r>
          </a:p>
          <a:p>
            <a:pPr marL="0" indent="0">
              <a:buNone/>
            </a:pPr>
            <a:r>
              <a:rPr lang="nb-NO" b="1" i="0" u="none" strike="noStrike" dirty="0">
                <a:effectLst/>
                <a:latin typeface="Inconsolata" pitchFamily="2" charset="77"/>
                <a:ea typeface="Inconsolata" pitchFamily="2" charset="77"/>
              </a:rPr>
              <a:t>Eksempel</a:t>
            </a:r>
            <a:endParaRPr lang="nb-NO" b="0" i="0" dirty="0">
              <a:effectLst/>
              <a:latin typeface="Inconsolata" pitchFamily="2" charset="77"/>
              <a:ea typeface="Inconsolata" pitchFamily="2" charset="77"/>
            </a:endParaRPr>
          </a:p>
          <a:p>
            <a:pPr>
              <a:buFontTx/>
              <a:buChar char="-"/>
            </a:pP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happiness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,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joyfulness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→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happi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,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joyful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, </a:t>
            </a:r>
            <a:r>
              <a:rPr lang="nb-NO" b="0" i="0" dirty="0" err="1">
                <a:effectLst/>
                <a:latin typeface="Inconsolata" pitchFamily="2" charset="77"/>
                <a:ea typeface="Inconsolata" pitchFamily="2" charset="77"/>
              </a:rPr>
              <a:t>ness</a:t>
            </a: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 </a:t>
            </a:r>
          </a:p>
          <a:p>
            <a:pPr>
              <a:buFontTx/>
              <a:buChar char="-"/>
            </a:pPr>
            <a:r>
              <a:rPr lang="nb-NO" b="0" i="0" dirty="0">
                <a:effectLst/>
                <a:latin typeface="Inconsolata" pitchFamily="2" charset="77"/>
                <a:ea typeface="Inconsolata" pitchFamily="2" charset="77"/>
              </a:rPr>
              <a:t>skrivebord, skrivebok, lesebord → skrive, bord, bok, lese</a:t>
            </a: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40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3B53-AD92-F94C-E192-7341DEDC4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F15A99-BCB5-7A3C-5269-DAF12BFF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ABEC3D-D70E-7F09-EEBC-2366570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11638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None/>
            </a:pPr>
            <a:r>
              <a:rPr lang="nb-NO" sz="2500" i="1" dirty="0">
                <a:latin typeface="Inconsolata" pitchFamily="2" charset="77"/>
                <a:ea typeface="Inconsolata" pitchFamily="2" charset="77"/>
              </a:rPr>
              <a:t>«all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,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 not all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 </a:t>
            </a:r>
            <a:r>
              <a:rPr lang="nb-NO" sz="2500" i="1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i="1" dirty="0">
                <a:latin typeface="Inconsolata" pitchFamily="2" charset="77"/>
                <a:ea typeface="Inconsolata" pitchFamily="2" charset="77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4194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838F-DD07-FC2A-B875-B8C328F4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E31AA-A04F-A8B6-8D58-49FF5A40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4DBF41-8FD7-AB8A-DEAA-D11734B9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</p:spTree>
    <p:extLst>
      <p:ext uri="{BB962C8B-B14F-4D97-AF65-F5344CB8AC3E}">
        <p14:creationId xmlns:p14="http://schemas.microsoft.com/office/powerpoint/2010/main" val="133157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EA108-CB57-91BF-44E6-4B3F491DB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DB0CD7-4B7D-1187-04D2-FF4EAB9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08DC7-E64F-D068-3292-4DF4CB31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77D94D8A-3A97-F9AD-EBA9-FEA365FA5229}"/>
              </a:ext>
            </a:extLst>
          </p:cNvPr>
          <p:cNvSpPr txBox="1">
            <a:spLocks/>
          </p:cNvSpPr>
          <p:nvPr/>
        </p:nvSpPr>
        <p:spPr>
          <a:xfrm>
            <a:off x="4231254" y="1483360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4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92844-A630-2559-0684-067E2F85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68AD3A-5131-1984-8777-ED66561E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94E9F4-D222-54F7-1335-0DF1D446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8510AB55-7F08-5AD8-2066-8F9529F6A1E2}"/>
              </a:ext>
            </a:extLst>
          </p:cNvPr>
          <p:cNvSpPr txBox="1">
            <a:spLocks/>
          </p:cNvSpPr>
          <p:nvPr/>
        </p:nvSpPr>
        <p:spPr>
          <a:xfrm>
            <a:off x="4219679" y="1483359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56B6C0FC-4610-B0FC-AEEA-29AD786FE512}"/>
              </a:ext>
            </a:extLst>
          </p:cNvPr>
          <p:cNvSpPr txBox="1">
            <a:spLocks/>
          </p:cNvSpPr>
          <p:nvPr/>
        </p:nvSpPr>
        <p:spPr>
          <a:xfrm>
            <a:off x="187960" y="523240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s, ##q, ##u, ##a, ##r, ##e, ##s, r, ##c, ##t, ##n, ##g, b, n, ##o</a:t>
            </a:r>
          </a:p>
        </p:txBody>
      </p:sp>
    </p:spTree>
    <p:extLst>
      <p:ext uri="{BB962C8B-B14F-4D97-AF65-F5344CB8AC3E}">
        <p14:creationId xmlns:p14="http://schemas.microsoft.com/office/powerpoint/2010/main" val="196047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4B18-D799-1941-71AF-4010593D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A88316-37B8-6372-0693-E1DB26D3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549" cy="1325563"/>
          </a:xfrm>
        </p:spPr>
        <p:txBody>
          <a:bodyPr/>
          <a:lstStyle/>
          <a:p>
            <a:r>
              <a:rPr lang="nb-NO" dirty="0">
                <a:latin typeface="Inconsolata" pitchFamily="2" charset="77"/>
                <a:ea typeface="Inconsolata" pitchFamily="2" charset="77"/>
              </a:rPr>
              <a:t>Algoritme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5267CC-AA06-6710-7579-5AC44923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83360"/>
            <a:ext cx="300228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Corpus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all: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rectangles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are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squares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2</a:t>
            </a:r>
          </a:p>
          <a:p>
            <a:pPr>
              <a:buFontTx/>
              <a:buChar char="-"/>
            </a:pPr>
            <a:r>
              <a:rPr lang="nb-NO" sz="2500" dirty="0" err="1">
                <a:latin typeface="Inconsolata" pitchFamily="2" charset="77"/>
                <a:ea typeface="Inconsolata" pitchFamily="2" charset="77"/>
              </a:rPr>
              <a:t>but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 1</a:t>
            </a:r>
          </a:p>
          <a:p>
            <a:pPr>
              <a:buFontTx/>
              <a:buChar char="-"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not: 1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070F7598-E2B1-E05B-8C03-5C16A4B9855B}"/>
              </a:ext>
            </a:extLst>
          </p:cNvPr>
          <p:cNvSpPr txBox="1">
            <a:spLocks/>
          </p:cNvSpPr>
          <p:nvPr/>
        </p:nvSpPr>
        <p:spPr>
          <a:xfrm>
            <a:off x="4219679" y="1483359"/>
            <a:ext cx="853948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Splits</a:t>
            </a:r>
            <a:r>
              <a:rPr lang="nb-NO" sz="2500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##l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r, ##e, ##c, ##t, ##a, ##n, ##g, ##l,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##r, ##e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s, ##q, ##u, ##a, ##r, ##e, ##s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b, ##u, ##t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n, ##o, ##t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F0145C6F-3A27-6CF0-21CA-09960E302C96}"/>
              </a:ext>
            </a:extLst>
          </p:cNvPr>
          <p:cNvSpPr txBox="1">
            <a:spLocks/>
          </p:cNvSpPr>
          <p:nvPr/>
        </p:nvSpPr>
        <p:spPr>
          <a:xfrm>
            <a:off x="187960" y="5232400"/>
            <a:ext cx="12004040" cy="162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Vocabulary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:</a:t>
            </a:r>
          </a:p>
          <a:p>
            <a:pPr marL="0" indent="0">
              <a:buNone/>
            </a:pPr>
            <a:r>
              <a:rPr lang="nb-NO" sz="2500" dirty="0">
                <a:latin typeface="Inconsolata" pitchFamily="2" charset="77"/>
                <a:ea typeface="Inconsolata" pitchFamily="2" charset="77"/>
              </a:rPr>
              <a:t>a, ##l, r, ##e, ##c, ##t, ##a, ##n, ##g, ##s, s, ##q, ##u, ##r, b, n, ##o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0597038A-123B-6CF0-E06F-812C632C630C}"/>
              </a:ext>
            </a:extLst>
          </p:cNvPr>
          <p:cNvSpPr txBox="1">
            <a:spLocks/>
          </p:cNvSpPr>
          <p:nvPr/>
        </p:nvSpPr>
        <p:spPr>
          <a:xfrm>
            <a:off x="6189980" y="157796"/>
            <a:ext cx="691600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b="1" dirty="0">
                <a:latin typeface="Inconsolata" pitchFamily="2" charset="77"/>
                <a:ea typeface="Inconsolata" pitchFamily="2" charset="77"/>
              </a:rPr>
              <a:t>Score = 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(AB)/(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(A)*</a:t>
            </a:r>
            <a:r>
              <a:rPr lang="nb-NO" sz="2500" b="1" dirty="0" err="1">
                <a:latin typeface="Inconsolata" pitchFamily="2" charset="77"/>
                <a:ea typeface="Inconsolata" pitchFamily="2" charset="77"/>
              </a:rPr>
              <a:t>freq</a:t>
            </a:r>
            <a:r>
              <a:rPr lang="nb-NO" sz="2500" b="1" dirty="0">
                <a:latin typeface="Inconsolata" pitchFamily="2" charset="77"/>
                <a:ea typeface="Inconsolata" pitchFamily="2" charset="77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25949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1208</Words>
  <Application>Microsoft Macintosh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Inconsolata</vt:lpstr>
      <vt:lpstr>Office-tema</vt:lpstr>
      <vt:lpstr>WordPiece</vt:lpstr>
      <vt:lpstr>Hva er WordPiece?</vt:lpstr>
      <vt:lpstr>Hva er formålet med WordPiece?</vt:lpstr>
      <vt:lpstr>Hva oppnås med WordPiece?</vt:lpstr>
      <vt:lpstr>Algoritme</vt:lpstr>
      <vt:lpstr>Algoritme</vt:lpstr>
      <vt:lpstr>Algoritme</vt:lpstr>
      <vt:lpstr>Algoritme</vt:lpstr>
      <vt:lpstr>Algoritme</vt:lpstr>
      <vt:lpstr>Algoritme</vt:lpstr>
      <vt:lpstr>Algoritme</vt:lpstr>
      <vt:lpstr>Algoritme</vt:lpstr>
      <vt:lpstr>Algoritme</vt:lpstr>
      <vt:lpstr>Tokenisering</vt:lpstr>
      <vt:lpstr>Tokenisering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 Omholt</dc:creator>
  <cp:lastModifiedBy>Iver Omholt</cp:lastModifiedBy>
  <cp:revision>133</cp:revision>
  <dcterms:created xsi:type="dcterms:W3CDTF">2024-11-12T15:33:44Z</dcterms:created>
  <dcterms:modified xsi:type="dcterms:W3CDTF">2024-11-18T09:15:08Z</dcterms:modified>
</cp:coreProperties>
</file>