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7" r:id="rId5"/>
    <p:sldId id="271" r:id="rId6"/>
    <p:sldId id="272" r:id="rId7"/>
    <p:sldId id="268" r:id="rId8"/>
    <p:sldId id="273" r:id="rId9"/>
    <p:sldId id="269" r:id="rId10"/>
    <p:sldId id="274" r:id="rId11"/>
    <p:sldId id="270" r:id="rId12"/>
    <p:sldId id="275" r:id="rId13"/>
    <p:sldId id="276" r:id="rId14"/>
    <p:sldId id="259" r:id="rId15"/>
    <p:sldId id="266" r:id="rId16"/>
    <p:sldId id="280" r:id="rId17"/>
    <p:sldId id="277" r:id="rId18"/>
    <p:sldId id="281" r:id="rId19"/>
    <p:sldId id="278" r:id="rId20"/>
    <p:sldId id="282" r:id="rId21"/>
    <p:sldId id="279" r:id="rId22"/>
    <p:sldId id="283" r:id="rId23"/>
    <p:sldId id="260" r:id="rId24"/>
    <p:sldId id="284" r:id="rId25"/>
    <p:sldId id="288" r:id="rId26"/>
    <p:sldId id="299" r:id="rId27"/>
    <p:sldId id="285" r:id="rId28"/>
    <p:sldId id="289" r:id="rId29"/>
    <p:sldId id="286" r:id="rId30"/>
    <p:sldId id="290" r:id="rId31"/>
    <p:sldId id="300" r:id="rId32"/>
    <p:sldId id="287" r:id="rId33"/>
    <p:sldId id="294" r:id="rId34"/>
    <p:sldId id="292" r:id="rId35"/>
    <p:sldId id="293" r:id="rId36"/>
    <p:sldId id="261" r:id="rId37"/>
    <p:sldId id="295" r:id="rId38"/>
    <p:sldId id="296" r:id="rId39"/>
    <p:sldId id="297" r:id="rId40"/>
    <p:sldId id="298" r:id="rId41"/>
    <p:sldId id="301" r:id="rId42"/>
    <p:sldId id="302" r:id="rId43"/>
    <p:sldId id="303" r:id="rId4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1B63-3FF4-41E4-815B-C515F23DDFB3}" type="datetimeFigureOut">
              <a:rPr lang="nb-NO" smtClean="0"/>
              <a:t>12.11.2024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C18A8-86D0-4A91-8121-0088EBC7A91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4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C18A8-86D0-4A91-8121-0088EBC7A916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11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C18A8-86D0-4A91-8121-0088EBC7A916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923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224-2FFA-0B73-5F26-C75BE20AF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ED7D5-6AD5-2D52-D332-F4F1FEB7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0AC-B6C0-9A30-D71E-89B7251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8722-4543-4B5D-88E2-CCE3F60A9DDD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D9EC-543E-19E3-3010-91B2F6F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1705-1FCE-648F-44FA-A570721A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63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2213-E390-5B70-8118-44B224D7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BD43D-C8D7-4242-6A2A-13528ED5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757B-874D-B990-EA89-60CA87C2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D4FA-261D-46D1-9DD1-45F86A73D10F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23E1-B8D5-68D6-3D87-85ED1635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2371-302B-434C-9F65-DEBC0C9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7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15025-7266-49DA-279E-5EE1CD538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FE07-90A7-8608-5C78-67353EE6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5E7B-B357-C481-6577-514E02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FE7-039C-4F3B-88FF-548884AE2A1F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3C1D-140C-C595-7105-8D0A2FFB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D535-D1D5-A552-B1D9-92AAB4C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25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0A93-4917-31E4-8974-62A00B92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8923-6872-93C2-B2C9-37351333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4EA3-8E91-279F-5E0D-4358BFD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773A-376F-4D1B-8954-E851B13AB878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851B-B70B-C38C-B481-558AF331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7B29-B611-E64B-B18C-0D9DF30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34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7AE-5286-FED3-9181-626B42FF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D339-B35F-B01D-08F2-64FA6EF8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8334-48BD-6E9D-F4A6-363B1C52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7A54-ADD4-4383-A257-F401C7558A24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AA1C-9766-4F97-B502-BCFADB34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4934-7104-E668-84F2-B2BEFFB6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76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9FF-ECF1-7666-48B0-2DDF5711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122A-3099-5ABA-23A4-D422D4D15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7F8C4-81FE-E4EE-1686-1AD7ED30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CE6C7-CA1B-A022-D052-2FFAB03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154D-CD77-446C-8818-4D2C9434B66A}" type="datetime1">
              <a:rPr lang="nb-NO" smtClean="0"/>
              <a:t>12.11.2024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502D-37EE-BE85-25DC-C819D659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4716-9DEE-CAC9-8F0D-AE8866A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4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8423-564E-6B31-BBD7-17142EAA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91BB-2D28-5A8E-38A6-33297C0E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D2BB5-2AEF-10C5-CAF4-E90E853A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87A3-55C8-2B86-8241-87043745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2E2FE-AC34-F1AC-C6AD-2E8B30B02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E1692-7ECF-27AB-AF26-8C779F2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AED-CF27-4C04-9EC3-D6981E8A5955}" type="datetime1">
              <a:rPr lang="nb-NO" smtClean="0"/>
              <a:t>12.11.2024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DC8C9-1952-47E6-1C0D-9AFC2484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043FF-4034-79A4-96D9-3EB0E02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4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98A1-A7C1-1C5F-829F-6531534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B858D-DF13-D1E3-7C1E-2E92ED33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A97-2C42-4DBF-8715-B7B8F43B63FA}" type="datetime1">
              <a:rPr lang="nb-NO" smtClean="0"/>
              <a:t>12.11.2024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0AA22-4027-42D9-4944-53DD4E6B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50EE6-1C0B-05D2-BEF0-6AC1E0AE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9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F963C-440A-4FDA-7DDD-00C01127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6DDB-057D-4083-95FA-09B191ADEE04}" type="datetime1">
              <a:rPr lang="nb-NO" smtClean="0"/>
              <a:t>12.11.2024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46BCD-CE25-9EAE-900D-0424FE16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3BF77-5F20-A8B4-2C5B-F98D899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8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E45F-0B32-45DE-0C22-B2F183FC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26A9-1C1E-2F33-73F0-F68A2829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D5C1-B8A4-F7F4-DCA8-DD2A480D2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1356-362E-9D56-20C3-E69C4D62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E7-E3B4-46EA-A5CB-F38B1DCBB51E}" type="datetime1">
              <a:rPr lang="nb-NO" smtClean="0"/>
              <a:t>12.11.2024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DA889-3B1C-3353-61F3-0CED758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D792-AF62-B5C4-C277-21BF3003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0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A314-D86A-6360-6884-D1240DD1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D4A23-8D0A-19C2-F535-9861CA307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FFBD4-E511-40A0-FB46-2C6A425D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BE6F-DD39-634C-A0B0-5C1E33BB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48FC-F98D-4AF1-889B-9A664852EF43}" type="datetime1">
              <a:rPr lang="nb-NO" smtClean="0"/>
              <a:t>12.11.2024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EF7E-2F76-6F18-F77C-9F0EF03F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E82EB-BD38-BA9A-3E0A-7AC086A2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64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66CE-BD96-221A-E309-6D1C2BD9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1384-13B0-521C-A840-62D09769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0140-9FE1-D53D-4B5F-313DDE86B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2D185-87C8-4A75-8E2F-0FA1C8D6DF27}" type="datetime1">
              <a:rPr lang="nb-NO" smtClean="0"/>
              <a:t>12.11.2024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67E9-59EF-F92F-9243-EBD59276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E6A4-0082-4A69-2C89-B9ECB6B7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A7156-EB6D-488A-BACA-06A96875E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85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hrn/in3120-2024/blob/main/slides/approximate-nearest-neighbour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esmos.com/scientifi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08E7-C88B-A09F-376E-5C38F1CD9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IN3120 </a:t>
            </a:r>
            <a:r>
              <a:rPr lang="nb-NO" dirty="0" err="1"/>
              <a:t>week</a:t>
            </a:r>
            <a:r>
              <a:rPr lang="nb-NO" dirty="0"/>
              <a:t>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2C941-E73F-9AD3-C86F-A6588CF5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6E630-A9AB-9FF6-39E7-73A419A8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663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306-D101-4746-24AE-9DE0A5F0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D84-2B94-FCBB-E0B7-3715B6DB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Closeness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in an 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«</a:t>
            </a:r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»</a:t>
            </a:r>
          </a:p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docs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similar</a:t>
            </a:r>
            <a:endParaRPr lang="nb-NO" dirty="0"/>
          </a:p>
          <a:p>
            <a:r>
              <a:rPr lang="nb-NO" dirty="0"/>
              <a:t>An ANN </a:t>
            </a:r>
            <a:r>
              <a:rPr lang="nb-NO" dirty="0" err="1"/>
              <a:t>index</a:t>
            </a:r>
            <a:r>
              <a:rPr lang="nb-NO" dirty="0"/>
              <a:t> is an </a:t>
            </a:r>
            <a:r>
              <a:rPr lang="nb-NO" dirty="0" err="1"/>
              <a:t>engine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allows</a:t>
            </a:r>
            <a:r>
              <a:rPr lang="nb-NO" dirty="0"/>
              <a:t> for </a:t>
            </a:r>
            <a:r>
              <a:rPr lang="nb-NO" dirty="0" err="1"/>
              <a:t>kNN</a:t>
            </a:r>
            <a:r>
              <a:rPr lang="nb-NO" dirty="0"/>
              <a:t> </a:t>
            </a:r>
            <a:r>
              <a:rPr lang="nb-NO" dirty="0" err="1"/>
              <a:t>lookups</a:t>
            </a:r>
            <a:r>
              <a:rPr lang="nb-NO" dirty="0"/>
              <a:t> (</a:t>
            </a:r>
            <a:r>
              <a:rPr lang="nb-NO" dirty="0" err="1"/>
              <a:t>finding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 </a:t>
            </a:r>
            <a:r>
              <a:rPr lang="nb-NO" dirty="0" err="1"/>
              <a:t>closest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scales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larger</a:t>
            </a:r>
            <a:r>
              <a:rPr lang="nb-NO" dirty="0"/>
              <a:t> </a:t>
            </a:r>
            <a:r>
              <a:rPr lang="nb-NO" dirty="0" err="1"/>
              <a:t>dimensionality</a:t>
            </a:r>
            <a:r>
              <a:rPr lang="nb-NO" dirty="0"/>
              <a:t> and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sacrifice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kNN</a:t>
            </a:r>
            <a:r>
              <a:rPr lang="nb-NO" dirty="0"/>
              <a:t> for speed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aren’t</a:t>
            </a:r>
            <a:r>
              <a:rPr lang="nb-NO" dirty="0"/>
              <a:t> </a:t>
            </a:r>
            <a:r>
              <a:rPr lang="nb-NO" dirty="0" err="1"/>
              <a:t>guaranteed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k 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nodes </a:t>
            </a:r>
            <a:r>
              <a:rPr lang="nb-NO" dirty="0" err="1"/>
              <a:t>quickly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921C-8745-CC21-4BF6-E4B2AAF5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326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9108-A131-00B0-5FFE-A7FDFBFB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</a:t>
            </a:r>
            <a:r>
              <a:rPr lang="nb-NO" dirty="0"/>
              <a:t> vs. </a:t>
            </a: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77B-B660-3A70-0EDE-AA7C49C3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List at </a:t>
            </a:r>
            <a:r>
              <a:rPr lang="nb-NO" dirty="0" err="1"/>
              <a:t>least</a:t>
            </a:r>
            <a:r>
              <a:rPr lang="nb-NO" dirty="0"/>
              <a:t> 5 ANN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strategies</a:t>
            </a:r>
            <a:r>
              <a:rPr lang="nb-NO" dirty="0"/>
              <a:t>, and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thinking</a:t>
            </a:r>
            <a:r>
              <a:rPr lang="nb-NO" dirty="0"/>
              <a:t> </a:t>
            </a:r>
            <a:r>
              <a:rPr lang="nb-NO" dirty="0" err="1"/>
              <a:t>behind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strategy</a:t>
            </a:r>
            <a:endParaRPr lang="nb-NO" dirty="0"/>
          </a:p>
          <a:p>
            <a:r>
              <a:rPr lang="nb-NO" dirty="0">
                <a:hlinkClick r:id="rId3"/>
              </a:rPr>
              <a:t>https://github.com/aohrn/in3120-2024/blob/main/slides/approximate-nearest-neighbours.pdf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A2469-44C2-7913-BE68-61003933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44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D4C2-F1A7-BB68-302C-B1D0D0E9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A5F2-924A-5F74-7361-C38AAC5D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LcParenBoth"/>
            </a:pPr>
            <a:r>
              <a:rPr lang="nb-NO" b="1" dirty="0"/>
              <a:t>Brute force</a:t>
            </a:r>
            <a:r>
              <a:rPr lang="nb-NO" dirty="0"/>
              <a:t>: </a:t>
            </a:r>
            <a:r>
              <a:rPr lang="nb-NO" dirty="0" err="1"/>
              <a:t>Scan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all </a:t>
            </a:r>
            <a:r>
              <a:rPr lang="nb-NO" dirty="0" err="1"/>
              <a:t>vectors</a:t>
            </a:r>
            <a:r>
              <a:rPr lang="nb-NO" dirty="0"/>
              <a:t> and </a:t>
            </a:r>
            <a:r>
              <a:rPr lang="nb-NO" dirty="0" err="1"/>
              <a:t>assess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(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up to a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. </a:t>
            </a:r>
            <a:r>
              <a:rPr lang="nb-NO" dirty="0" err="1"/>
              <a:t>Can</a:t>
            </a:r>
            <a:r>
              <a:rPr lang="nb-NO" dirty="0"/>
              <a:t> be an </a:t>
            </a:r>
            <a:r>
              <a:rPr lang="nb-NO" dirty="0" err="1"/>
              <a:t>option</a:t>
            </a:r>
            <a:r>
              <a:rPr lang="nb-NO" dirty="0"/>
              <a:t> to </a:t>
            </a:r>
            <a:r>
              <a:rPr lang="nb-NO" dirty="0" err="1"/>
              <a:t>split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area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algorithms</a:t>
            </a:r>
            <a:r>
              <a:rPr lang="nb-NO" dirty="0"/>
              <a:t> first</a:t>
            </a:r>
          </a:p>
          <a:p>
            <a:pPr marL="571500" indent="-571500">
              <a:buAutoNum type="romanLcParenBoth"/>
            </a:pPr>
            <a:r>
              <a:rPr lang="nb-NO" b="1" dirty="0" err="1"/>
              <a:t>Tree-based</a:t>
            </a:r>
            <a:r>
              <a:rPr lang="nb-NO" dirty="0"/>
              <a:t>: </a:t>
            </a:r>
            <a:r>
              <a:rPr lang="nb-NO" dirty="0" err="1"/>
              <a:t>Recursively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a </a:t>
            </a:r>
            <a:r>
              <a:rPr lang="nb-NO" dirty="0" err="1"/>
              <a:t>tree</a:t>
            </a:r>
            <a:r>
              <a:rPr lang="nb-NO" dirty="0"/>
              <a:t> by </a:t>
            </a:r>
            <a:r>
              <a:rPr lang="nb-NO" dirty="0" err="1"/>
              <a:t>partitioning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. Leaf nodes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partitions</a:t>
            </a:r>
            <a:r>
              <a:rPr lang="nb-NO" dirty="0"/>
              <a:t>.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elements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leaf</a:t>
            </a:r>
            <a:r>
              <a:rPr lang="nb-NO" dirty="0"/>
              <a:t> node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(ANNOY)</a:t>
            </a:r>
          </a:p>
          <a:p>
            <a:pPr marL="571500" indent="-571500">
              <a:buAutoNum type="romanLcParenBoth"/>
            </a:pPr>
            <a:r>
              <a:rPr lang="nb-NO" b="1" dirty="0" err="1"/>
              <a:t>Locality</a:t>
            </a:r>
            <a:r>
              <a:rPr lang="nb-NO" b="1" dirty="0"/>
              <a:t>-sensitive </a:t>
            </a:r>
            <a:r>
              <a:rPr lang="nb-NO" b="1" dirty="0" err="1"/>
              <a:t>hashing</a:t>
            </a:r>
            <a:r>
              <a:rPr lang="nb-NO" dirty="0"/>
              <a:t>: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to </a:t>
            </a:r>
            <a:r>
              <a:rPr lang="nb-NO" dirty="0" err="1"/>
              <a:t>bucket</a:t>
            </a:r>
            <a:r>
              <a:rPr lang="nb-NO" dirty="0"/>
              <a:t> elements </a:t>
            </a:r>
            <a:r>
              <a:rPr lang="nb-NO" dirty="0" err="1"/>
              <a:t>together</a:t>
            </a:r>
            <a:r>
              <a:rPr lang="nb-NO" dirty="0"/>
              <a:t>. If elements </a:t>
            </a:r>
            <a:r>
              <a:rPr lang="nb-NO" dirty="0" err="1"/>
              <a:t>are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bucket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. Run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to elements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buckets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9D22-9DAC-DB63-BD12-A10AA559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432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0471-9B03-1790-8E6E-D7CB05BA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F1B-43D5-0253-B3C1-DB4BB5CC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9CEF-C491-A7E5-AA0B-8AA0AC9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Both" startAt="4"/>
            </a:pPr>
            <a:r>
              <a:rPr lang="nb-NO" b="1" dirty="0"/>
              <a:t>Clustering-</a:t>
            </a:r>
            <a:r>
              <a:rPr lang="nb-NO" b="1" dirty="0" err="1"/>
              <a:t>based</a:t>
            </a:r>
            <a:r>
              <a:rPr lang="nb-NO" b="1" dirty="0"/>
              <a:t> (</a:t>
            </a:r>
            <a:r>
              <a:rPr lang="nb-NO" b="1" dirty="0" err="1"/>
              <a:t>quantization</a:t>
            </a:r>
            <a:r>
              <a:rPr lang="nb-NO" b="1" dirty="0"/>
              <a:t>)</a:t>
            </a:r>
            <a:r>
              <a:rPr lang="nb-NO" dirty="0"/>
              <a:t>: Cluster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. </a:t>
            </a:r>
            <a:r>
              <a:rPr lang="nb-NO" dirty="0" err="1"/>
              <a:t>Replaces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leaner</a:t>
            </a:r>
            <a:r>
              <a:rPr lang="nb-NO" dirty="0"/>
              <a:t>, </a:t>
            </a:r>
            <a:r>
              <a:rPr lang="nb-NO" dirty="0" err="1"/>
              <a:t>approximate</a:t>
            </a:r>
            <a:r>
              <a:rPr lang="nb-NO" dirty="0"/>
              <a:t> </a:t>
            </a:r>
            <a:r>
              <a:rPr lang="nb-NO" dirty="0" err="1"/>
              <a:t>representations</a:t>
            </a:r>
            <a:r>
              <a:rPr lang="nb-NO" dirty="0"/>
              <a:t>.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reduced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to </a:t>
            </a:r>
            <a:r>
              <a:rPr lang="nb-NO" dirty="0" err="1"/>
              <a:t>query</a:t>
            </a:r>
            <a:endParaRPr lang="nb-NO" dirty="0"/>
          </a:p>
          <a:p>
            <a:pPr marL="571500" indent="-571500">
              <a:buAutoNum type="romanLcParenBoth" startAt="4"/>
            </a:pPr>
            <a:r>
              <a:rPr lang="nb-NO" b="1" dirty="0"/>
              <a:t>Graph-</a:t>
            </a:r>
            <a:r>
              <a:rPr lang="nb-NO" b="1" dirty="0" err="1"/>
              <a:t>based</a:t>
            </a:r>
            <a:r>
              <a:rPr lang="nb-NO" dirty="0"/>
              <a:t>: </a:t>
            </a:r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layered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graphs</a:t>
            </a:r>
            <a:r>
              <a:rPr lang="nb-NO" dirty="0"/>
              <a:t>.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more </a:t>
            </a:r>
            <a:r>
              <a:rPr lang="nb-NO" dirty="0" err="1"/>
              <a:t>detailed</a:t>
            </a:r>
            <a:r>
              <a:rPr lang="nb-NO" dirty="0"/>
              <a:t>. Nodes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and </a:t>
            </a:r>
            <a:r>
              <a:rPr lang="nb-NO" dirty="0" err="1"/>
              <a:t>edges</a:t>
            </a:r>
            <a:r>
              <a:rPr lang="nb-NO" dirty="0"/>
              <a:t> </a:t>
            </a:r>
            <a:r>
              <a:rPr lang="nb-NO" dirty="0" err="1"/>
              <a:t>relate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. </a:t>
            </a:r>
            <a:r>
              <a:rPr lang="nb-NO" dirty="0" err="1"/>
              <a:t>Intuitively</a:t>
            </a:r>
            <a:r>
              <a:rPr lang="nb-NO" dirty="0"/>
              <a:t>: «skip-pointer </a:t>
            </a:r>
            <a:r>
              <a:rPr lang="nb-NO" dirty="0" err="1"/>
              <a:t>graphs</a:t>
            </a:r>
            <a:r>
              <a:rPr lang="nb-NO" dirty="0"/>
              <a:t>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D7B06-EBE6-F5A2-26F5-ECB695A5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74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DB95-BDB8-567A-3571-44F81BD5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2 – </a:t>
            </a:r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relevance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034B-45F6-2925-C41E-C3D90D19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F</a:t>
            </a:r>
            <a:r>
              <a:rPr lang="el-GR" baseline="-25000" dirty="0"/>
              <a:t>β</a:t>
            </a:r>
            <a:r>
              <a:rPr lang="nb-NO" dirty="0"/>
              <a:t>-score</a:t>
            </a:r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Precision-</a:t>
            </a:r>
            <a:r>
              <a:rPr lang="nb-NO" dirty="0" err="1"/>
              <a:t>recall</a:t>
            </a:r>
            <a:r>
              <a:rPr lang="nb-NO" dirty="0"/>
              <a:t> </a:t>
            </a:r>
            <a:r>
              <a:rPr lang="nb-NO" dirty="0" err="1"/>
              <a:t>curve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MAP</a:t>
            </a:r>
          </a:p>
          <a:p>
            <a:pPr marL="514350" indent="-514350">
              <a:buFont typeface="+mj-lt"/>
              <a:buAutoNum type="alphaLcParenR"/>
            </a:pPr>
            <a:r>
              <a:rPr lang="nb-NO" dirty="0" err="1"/>
              <a:t>Kandall’s</a:t>
            </a:r>
            <a:r>
              <a:rPr lang="nb-NO" dirty="0"/>
              <a:t> tau </a:t>
            </a:r>
            <a:r>
              <a:rPr lang="nb-NO" dirty="0" err="1"/>
              <a:t>distance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613F1-4CDF-3AB0-CF1B-AD3CEE8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03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348D-6CF3-FCCD-91A7-D22F0146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relevance</a:t>
            </a:r>
            <a:r>
              <a:rPr lang="nb-NO" dirty="0"/>
              <a:t>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535C-7A9A-1973-B32C-76478405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Describe</a:t>
            </a:r>
            <a:r>
              <a:rPr lang="nb-NO" dirty="0"/>
              <a:t> F</a:t>
            </a:r>
            <a:r>
              <a:rPr lang="el-GR" baseline="-25000" dirty="0"/>
              <a:t>β</a:t>
            </a:r>
            <a:r>
              <a:rPr lang="nb-NO" dirty="0"/>
              <a:t>-score and </a:t>
            </a:r>
            <a:r>
              <a:rPr lang="nb-NO" dirty="0" err="1"/>
              <a:t>define</a:t>
            </a:r>
            <a:r>
              <a:rPr lang="nb-NO" dirty="0"/>
              <a:t> it in terms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and </a:t>
            </a:r>
            <a:r>
              <a:rPr lang="nb-NO" dirty="0" err="1"/>
              <a:t>recall</a:t>
            </a:r>
            <a:r>
              <a:rPr lang="nb-NO" dirty="0"/>
              <a:t>.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el-GR" dirty="0"/>
              <a:t>β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F</a:t>
            </a:r>
            <a:r>
              <a:rPr lang="nb-NO" baseline="-25000" dirty="0"/>
              <a:t>1</a:t>
            </a:r>
            <a:r>
              <a:rPr lang="nb-NO" dirty="0"/>
              <a:t>-score </a:t>
            </a:r>
            <a:r>
              <a:rPr lang="nb-NO" dirty="0" err="1"/>
              <a:t>if</a:t>
            </a:r>
            <a:r>
              <a:rPr lang="nb-NO" dirty="0"/>
              <a:t> P=0.1 and R=0.5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A76A-F451-AE05-52B0-FC537448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0F00-F19F-520E-45AE-0494C55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AC3D-519C-55A9-1062-0E66DF4E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 F</a:t>
            </a:r>
            <a:r>
              <a:rPr lang="el-GR" baseline="-25000" dirty="0"/>
              <a:t>β</a:t>
            </a:r>
            <a:r>
              <a:rPr lang="nb-NO" dirty="0"/>
              <a:t>-score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weighted</a:t>
            </a:r>
            <a:r>
              <a:rPr lang="nb-NO" dirty="0"/>
              <a:t> </a:t>
            </a:r>
            <a:r>
              <a:rPr lang="nb-NO" dirty="0" err="1"/>
              <a:t>harmonic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and </a:t>
            </a:r>
            <a:r>
              <a:rPr lang="nb-NO" dirty="0" err="1"/>
              <a:t>recall</a:t>
            </a:r>
            <a:endParaRPr lang="nb-NO" dirty="0"/>
          </a:p>
          <a:p>
            <a:r>
              <a:rPr lang="nb-NO" dirty="0"/>
              <a:t> Great P and R is ideal,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have to </a:t>
            </a:r>
            <a:r>
              <a:rPr lang="nb-NO" dirty="0" err="1"/>
              <a:t>compromise</a:t>
            </a:r>
            <a:r>
              <a:rPr lang="nb-NO" dirty="0"/>
              <a:t>. F is a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collapses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a single </a:t>
            </a:r>
            <a:r>
              <a:rPr lang="nb-NO" dirty="0" err="1"/>
              <a:t>number</a:t>
            </a:r>
            <a:r>
              <a:rPr lang="nb-NO" dirty="0"/>
              <a:t>, and is </a:t>
            </a:r>
            <a:r>
              <a:rPr lang="nb-NO" dirty="0" err="1"/>
              <a:t>therefore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convenient</a:t>
            </a:r>
            <a:endParaRPr lang="nb-NO" dirty="0"/>
          </a:p>
          <a:p>
            <a:r>
              <a:rPr lang="el-GR" dirty="0"/>
              <a:t>β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emphasize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vs. </a:t>
            </a:r>
            <a:r>
              <a:rPr lang="nb-NO" dirty="0" err="1"/>
              <a:t>recall</a:t>
            </a:r>
            <a:r>
              <a:rPr lang="nb-NO" dirty="0"/>
              <a:t>. </a:t>
            </a:r>
            <a:r>
              <a:rPr lang="el-GR" dirty="0"/>
              <a:t>β &lt; 1</a:t>
            </a:r>
            <a:r>
              <a:rPr lang="nb-NO" dirty="0"/>
              <a:t> 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, </a:t>
            </a:r>
            <a:r>
              <a:rPr lang="el-GR" dirty="0"/>
              <a:t>β &gt; 1</a:t>
            </a:r>
            <a:r>
              <a:rPr lang="nb-NO" dirty="0"/>
              <a:t> 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recall</a:t>
            </a:r>
            <a:endParaRPr lang="nb-NO" dirty="0"/>
          </a:p>
          <a:p>
            <a:r>
              <a:rPr lang="nb-NO" dirty="0"/>
              <a:t>P=0.1 and R=0.5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A6323F-9165-3757-E86F-66B6F4FE564B}"/>
                  </a:ext>
                </a:extLst>
              </p:cNvPr>
              <p:cNvSpPr txBox="1"/>
              <p:nvPr/>
            </p:nvSpPr>
            <p:spPr>
              <a:xfrm>
                <a:off x="3751490" y="5045729"/>
                <a:ext cx="4690381" cy="634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2∗0.1∗0.5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0.1+0.5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=0.167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A6323F-9165-3757-E86F-66B6F4FE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90" y="5045729"/>
                <a:ext cx="4690381" cy="634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AE8A-CE33-D7E7-BFDC-4CDF078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883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8185-C506-9728-DB22-917F97733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C371-ADAC-6A4F-2AE0-CEC827D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relevance</a:t>
            </a:r>
            <a:r>
              <a:rPr lang="nb-NO" dirty="0"/>
              <a:t>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A37-F47D-0ABA-C2AF-01C75A81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a </a:t>
            </a:r>
            <a:r>
              <a:rPr lang="nb-NO" dirty="0" err="1"/>
              <a:t>precision-recall</a:t>
            </a:r>
            <a:r>
              <a:rPr lang="nb-NO" dirty="0"/>
              <a:t> </a:t>
            </a:r>
            <a:r>
              <a:rPr lang="nb-NO" dirty="0" err="1"/>
              <a:t>curve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generate</a:t>
            </a:r>
            <a:r>
              <a:rPr lang="nb-NO" dirty="0"/>
              <a:t> it? </a:t>
            </a:r>
            <a:r>
              <a:rPr lang="nb-NO" dirty="0" err="1"/>
              <a:t>What</a:t>
            </a:r>
            <a:r>
              <a:rPr lang="nb-NO" dirty="0"/>
              <a:t> is an </a:t>
            </a:r>
            <a:r>
              <a:rPr lang="nb-NO" dirty="0" err="1"/>
              <a:t>interpolated</a:t>
            </a:r>
            <a:r>
              <a:rPr lang="nb-NO" dirty="0"/>
              <a:t> </a:t>
            </a:r>
            <a:r>
              <a:rPr lang="nb-NO" dirty="0" err="1"/>
              <a:t>precision-recall</a:t>
            </a:r>
            <a:r>
              <a:rPr lang="nb-NO" dirty="0"/>
              <a:t> </a:t>
            </a:r>
            <a:r>
              <a:rPr lang="nb-NO" dirty="0" err="1"/>
              <a:t>curve</a:t>
            </a:r>
            <a:r>
              <a:rPr lang="nb-NO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82C93-AB66-FF3B-C6D5-3E784CCE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5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BBC-6EBD-937E-EFC1-4FAE49D3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0567-1A2F-0C87-2F45-A61C2A16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top</a:t>
            </a:r>
            <a:r>
              <a:rPr lang="nb-NO" dirty="0"/>
              <a:t> k elements in a </a:t>
            </a:r>
            <a:r>
              <a:rPr lang="nb-NO" dirty="0" err="1"/>
              <a:t>ranked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.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k,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and </a:t>
            </a:r>
            <a:r>
              <a:rPr lang="nb-NO" dirty="0" err="1"/>
              <a:t>recall</a:t>
            </a:r>
            <a:r>
              <a:rPr lang="nb-NO" dirty="0"/>
              <a:t>. This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precision-recall</a:t>
            </a:r>
            <a:r>
              <a:rPr lang="nb-NO" dirty="0"/>
              <a:t> </a:t>
            </a:r>
            <a:r>
              <a:rPr lang="nb-NO" dirty="0" err="1"/>
              <a:t>curve</a:t>
            </a:r>
            <a:r>
              <a:rPr lang="nb-NO" dirty="0"/>
              <a:t>. This </a:t>
            </a:r>
            <a:r>
              <a:rPr lang="nb-NO" dirty="0" err="1"/>
              <a:t>curve</a:t>
            </a:r>
            <a:r>
              <a:rPr lang="nb-NO" dirty="0"/>
              <a:t> shows </a:t>
            </a:r>
            <a:br>
              <a:rPr lang="nb-NO" dirty="0"/>
            </a:b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falls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increasing</a:t>
            </a:r>
            <a:br>
              <a:rPr lang="nb-NO" dirty="0"/>
            </a:br>
            <a:r>
              <a:rPr lang="nb-NO" dirty="0" err="1"/>
              <a:t>recall</a:t>
            </a:r>
            <a:endParaRPr lang="nb-NO" dirty="0"/>
          </a:p>
          <a:p>
            <a:r>
              <a:rPr lang="nb-NO" dirty="0" err="1"/>
              <a:t>Interpolated</a:t>
            </a:r>
            <a:r>
              <a:rPr lang="nb-NO" dirty="0"/>
              <a:t> PR-</a:t>
            </a:r>
            <a:r>
              <a:rPr lang="nb-NO" dirty="0" err="1"/>
              <a:t>curve</a:t>
            </a:r>
            <a:r>
              <a:rPr lang="nb-NO" dirty="0"/>
              <a:t> is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set</a:t>
            </a:r>
            <a:br>
              <a:rPr lang="nb-NO" dirty="0"/>
            </a:br>
            <a:r>
              <a:rPr lang="nb-NO" dirty="0" err="1"/>
              <a:t>precision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P to </a:t>
            </a:r>
            <a:r>
              <a:rPr lang="nb-NO" dirty="0" err="1"/>
              <a:t>the</a:t>
            </a:r>
            <a:br>
              <a:rPr lang="nb-NO" dirty="0"/>
            </a:br>
            <a:r>
              <a:rPr lang="nb-NO" dirty="0"/>
              <a:t>right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curve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the</a:t>
            </a:r>
            <a:r>
              <a:rPr lang="nb-NO" dirty="0"/>
              <a:t> red line)</a:t>
            </a:r>
          </a:p>
          <a:p>
            <a:endParaRPr lang="nb-NO" dirty="0"/>
          </a:p>
        </p:txBody>
      </p:sp>
      <p:pic>
        <p:nvPicPr>
          <p:cNvPr id="1026" name="Picture 2" descr="Evaluation of ranked retrieval results">
            <a:extLst>
              <a:ext uri="{FF2B5EF4-FFF2-40B4-BE49-F238E27FC236}">
                <a16:creationId xmlns:a16="http://schemas.microsoft.com/office/drawing/2014/main" id="{B311F56C-4DD7-90D9-3D4E-BF80E7F9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900363"/>
            <a:ext cx="38766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E331E-4976-63F9-D6BE-F65A505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668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50F4-1955-6BCB-9562-355222F8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55E3-C1F1-F0DF-D1AB-01D67F3A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relevance</a:t>
            </a:r>
            <a:r>
              <a:rPr lang="nb-NO" dirty="0"/>
              <a:t>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1562-9F1E-CC16-7260-0DCB40B1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MAP (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Precision) score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RRNRNNNR</a:t>
            </a:r>
          </a:p>
          <a:p>
            <a:pPr lvl="1"/>
            <a:r>
              <a:rPr lang="nb-NO" dirty="0"/>
              <a:t>RNRR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B1CA-D926-F2EC-598F-27E93C10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97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AC9B-0D70-F428-B9B0-CCD4CEB7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A9A7-7048-7E3D-8F33-566930F7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2023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walkthrough</a:t>
            </a:r>
            <a:endParaRPr lang="nb-NO" dirty="0"/>
          </a:p>
          <a:p>
            <a:pPr lvl="1"/>
            <a:r>
              <a:rPr lang="nb-NO" dirty="0"/>
              <a:t>4 </a:t>
            </a:r>
            <a:r>
              <a:rPr lang="nb-NO" dirty="0" err="1"/>
              <a:t>tasks</a:t>
            </a:r>
            <a:r>
              <a:rPr lang="nb-NO" dirty="0"/>
              <a:t>, 14 sub-</a:t>
            </a:r>
            <a:r>
              <a:rPr lang="nb-NO" dirty="0" err="1"/>
              <a:t>tasks</a:t>
            </a:r>
            <a:endParaRPr lang="nb-NO" dirty="0"/>
          </a:p>
          <a:p>
            <a:r>
              <a:rPr lang="nb-NO" dirty="0" err="1"/>
              <a:t>Shoutout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E585A-FAA6-5EC2-E729-E2E66ED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802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E27-5CD3-882D-CAD4-B628E67B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1F14-C4CF-76A5-B7AB-7A8C1EC5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Average_precision(RRNRNNNR)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Average_precision</a:t>
            </a:r>
            <a:r>
              <a:rPr lang="nb-NO" dirty="0"/>
              <a:t>(RNRR)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MAP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DEE5-0857-0A9F-2E07-D89EC64B6EB6}"/>
                  </a:ext>
                </a:extLst>
              </p:cNvPr>
              <p:cNvSpPr txBox="1"/>
              <p:nvPr/>
            </p:nvSpPr>
            <p:spPr>
              <a:xfrm>
                <a:off x="7837714" y="1825625"/>
                <a:ext cx="3516085" cy="792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=0.8125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DEE5-0857-0A9F-2E07-D89EC64B6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4" y="1825625"/>
                <a:ext cx="3516085" cy="792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D0048-C079-9212-279D-367392509229}"/>
                  </a:ext>
                </a:extLst>
              </p:cNvPr>
              <p:cNvSpPr txBox="1"/>
              <p:nvPr/>
            </p:nvSpPr>
            <p:spPr>
              <a:xfrm>
                <a:off x="8100332" y="2752638"/>
                <a:ext cx="3253467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=0.8055</m:t>
                      </m:r>
                    </m:oMath>
                  </m:oMathPara>
                </a14:m>
                <a:endParaRPr lang="nb-NO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D0048-C079-9212-279D-367392509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32" y="2752638"/>
                <a:ext cx="3253467" cy="79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74E0-1A4B-E19D-5976-923DEDDB0F25}"/>
                  </a:ext>
                </a:extLst>
              </p:cNvPr>
              <p:cNvSpPr txBox="1"/>
              <p:nvPr/>
            </p:nvSpPr>
            <p:spPr>
              <a:xfrm>
                <a:off x="7968343" y="3681447"/>
                <a:ext cx="3385456" cy="61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0.8215+0.8055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=0.8090</m:t>
                      </m:r>
                    </m:oMath>
                  </m:oMathPara>
                </a14:m>
                <a:endParaRPr lang="nb-NO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74E0-1A4B-E19D-5976-923DEDDB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3" y="3681447"/>
                <a:ext cx="3385456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DC4378-B74C-EFCB-9534-E587111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796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3433-0F18-45CE-A10D-E2E67B30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F13A-9584-3D60-F563-E8FD7D63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relevance</a:t>
            </a:r>
            <a:r>
              <a:rPr lang="nb-NO" dirty="0"/>
              <a:t>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64A1-E253-6AA9-3217-0B532F6A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Kendall’s</a:t>
            </a:r>
            <a:r>
              <a:rPr lang="nb-NO" dirty="0"/>
              <a:t> tau is 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, and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Kendall’s</a:t>
            </a:r>
            <a:r>
              <a:rPr lang="nb-NO" dirty="0"/>
              <a:t> tau </a:t>
            </a:r>
            <a:r>
              <a:rPr lang="nb-NO" dirty="0" err="1"/>
              <a:t>between</a:t>
            </a:r>
            <a:endParaRPr lang="nb-NO" dirty="0"/>
          </a:p>
          <a:p>
            <a:pPr lvl="1"/>
            <a:r>
              <a:rPr lang="nb-NO" dirty="0"/>
              <a:t>L = [A, C, B, D]</a:t>
            </a:r>
          </a:p>
          <a:p>
            <a:pPr lvl="1"/>
            <a:r>
              <a:rPr lang="nb-NO" dirty="0"/>
              <a:t>P = {(A, B), (A, C), (A, D), (B, C), (B, D), (C, D)}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ADEC-2DBC-7798-BC12-24CB4800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243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9044-B95F-A844-6298-0AA48C6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AC06-739B-41DD-7A11-46013183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 pair in P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either</a:t>
            </a:r>
            <a:r>
              <a:rPr lang="nb-NO" dirty="0"/>
              <a:t> be in </a:t>
            </a:r>
            <a:r>
              <a:rPr lang="nb-NO" dirty="0" err="1"/>
              <a:t>agreement</a:t>
            </a:r>
            <a:r>
              <a:rPr lang="nb-NO" dirty="0"/>
              <a:t> or </a:t>
            </a:r>
            <a:r>
              <a:rPr lang="nb-NO" dirty="0" err="1"/>
              <a:t>disagreement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order </a:t>
            </a:r>
            <a:r>
              <a:rPr lang="nb-NO" dirty="0" err="1"/>
              <a:t>of</a:t>
            </a:r>
            <a:r>
              <a:rPr lang="nb-NO" dirty="0"/>
              <a:t> L. Given all pairs in P,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calculate</a:t>
            </a:r>
            <a:r>
              <a:rPr lang="nb-NO" dirty="0"/>
              <a:t> KT by </a:t>
            </a:r>
            <a:r>
              <a:rPr lang="nb-NO" dirty="0" err="1"/>
              <a:t>counting</a:t>
            </a:r>
            <a:r>
              <a:rPr lang="nb-NO" dirty="0"/>
              <a:t> all </a:t>
            </a:r>
            <a:r>
              <a:rPr lang="nb-NO" dirty="0" err="1"/>
              <a:t>agreements</a:t>
            </a:r>
            <a:r>
              <a:rPr lang="nb-NO" dirty="0"/>
              <a:t> (</a:t>
            </a:r>
            <a:r>
              <a:rPr lang="nb-NO" dirty="0" err="1"/>
              <a:t>X</a:t>
            </a:r>
            <a:r>
              <a:rPr lang="nb-NO" dirty="0"/>
              <a:t>) and </a:t>
            </a:r>
            <a:r>
              <a:rPr lang="nb-NO" dirty="0" err="1"/>
              <a:t>disagreements</a:t>
            </a:r>
            <a:r>
              <a:rPr lang="nb-NO" dirty="0"/>
              <a:t> (Y), and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(X-Y) as a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total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pairs in P (X+Y). This </a:t>
            </a:r>
            <a:r>
              <a:rPr lang="nb-NO" dirty="0" err="1"/>
              <a:t>gives</a:t>
            </a:r>
            <a:r>
              <a:rPr lang="nb-NO" dirty="0"/>
              <a:t> a </a:t>
            </a:r>
            <a:r>
              <a:rPr lang="nb-NO" dirty="0" err="1"/>
              <a:t>value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range [-1, 1]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extremes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dirty="0" err="1"/>
              <a:t>perfect</a:t>
            </a:r>
            <a:r>
              <a:rPr lang="nb-NO" dirty="0"/>
              <a:t> </a:t>
            </a:r>
            <a:r>
              <a:rPr lang="nb-NO" dirty="0" err="1"/>
              <a:t>agreement</a:t>
            </a:r>
            <a:r>
              <a:rPr lang="nb-NO" dirty="0"/>
              <a:t>/</a:t>
            </a:r>
            <a:r>
              <a:rPr lang="nb-NO" dirty="0" err="1"/>
              <a:t>disagreement</a:t>
            </a:r>
            <a:endParaRPr lang="nb-NO" dirty="0"/>
          </a:p>
          <a:p>
            <a:pPr lvl="1"/>
            <a:r>
              <a:rPr lang="nb-NO" dirty="0"/>
              <a:t>KT=(X-Y)/(X+Y)</a:t>
            </a:r>
          </a:p>
          <a:p>
            <a:r>
              <a:rPr lang="nb-NO" dirty="0"/>
              <a:t>For L = [A, C, B, D], P = {(A, B), (A, C), (A, D), (B, C), (B, D), (C, D)}, </a:t>
            </a:r>
            <a:r>
              <a:rPr lang="nb-NO" dirty="0" err="1"/>
              <a:t>we</a:t>
            </a:r>
            <a:r>
              <a:rPr lang="nb-NO" dirty="0"/>
              <a:t> have 5 </a:t>
            </a:r>
            <a:r>
              <a:rPr lang="nb-NO" dirty="0" err="1"/>
              <a:t>agreements</a:t>
            </a:r>
            <a:r>
              <a:rPr lang="nb-NO" dirty="0"/>
              <a:t> and 1 </a:t>
            </a:r>
            <a:r>
              <a:rPr lang="nb-NO" dirty="0" err="1"/>
              <a:t>disagreement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KT = (5-1)/(5+1)=4/6=0.667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6937-75E8-F87B-7EE6-8DE4E89A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2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5298-BD33-79A1-27DD-FB549433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3 – Mixed grill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carrots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F7D0-3EF1-4C77-20A1-4A3B837F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 err="1"/>
              <a:t>Multinomial</a:t>
            </a:r>
            <a:r>
              <a:rPr lang="nb-NO" dirty="0"/>
              <a:t> Naive </a:t>
            </a:r>
            <a:r>
              <a:rPr lang="nb-NO" dirty="0" err="1"/>
              <a:t>Bayes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Postings list &amp; </a:t>
            </a:r>
            <a:r>
              <a:rPr lang="nb-NO" dirty="0" err="1"/>
              <a:t>inverted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Gap </a:t>
            </a:r>
            <a:r>
              <a:rPr lang="nb-NO" dirty="0" err="1"/>
              <a:t>encoding</a:t>
            </a:r>
            <a:r>
              <a:rPr lang="nb-NO" dirty="0"/>
              <a:t>, VB-</a:t>
            </a:r>
            <a:r>
              <a:rPr lang="nb-NO" dirty="0" err="1"/>
              <a:t>encoding</a:t>
            </a:r>
            <a:r>
              <a:rPr lang="nb-NO" dirty="0"/>
              <a:t> </a:t>
            </a:r>
            <a:r>
              <a:rPr lang="nb-NO" dirty="0" err="1"/>
              <a:t>elias</a:t>
            </a:r>
            <a:r>
              <a:rPr lang="nb-NO" dirty="0"/>
              <a:t>-gamma </a:t>
            </a:r>
            <a:r>
              <a:rPr lang="nb-NO" dirty="0" err="1"/>
              <a:t>encoding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Bloom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87F78-4839-BC23-AAC6-1923EDCA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179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6A8-2CC4-2F71-4D49-E3AC41B5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Mixed grill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carrots</a:t>
            </a:r>
            <a:r>
              <a:rPr lang="nb-NO" dirty="0"/>
              <a:t>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FDE3-7472-370A-C114-527AA688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training data,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a </a:t>
            </a:r>
            <a:r>
              <a:rPr lang="nb-NO" dirty="0" err="1"/>
              <a:t>mulinomial</a:t>
            </a:r>
            <a:r>
              <a:rPr lang="nb-NO" dirty="0"/>
              <a:t> naive </a:t>
            </a:r>
            <a:r>
              <a:rPr lang="nb-NO" dirty="0" err="1"/>
              <a:t>Bayes</a:t>
            </a:r>
            <a:r>
              <a:rPr lang="nb-NO" dirty="0"/>
              <a:t> </a:t>
            </a:r>
            <a:r>
              <a:rPr lang="nb-NO" dirty="0" err="1"/>
              <a:t>classifier</a:t>
            </a:r>
            <a:r>
              <a:rPr lang="nb-NO" dirty="0"/>
              <a:t> </a:t>
            </a:r>
            <a:r>
              <a:rPr lang="nb-NO" dirty="0" err="1"/>
              <a:t>classify</a:t>
            </a:r>
            <a:r>
              <a:rPr lang="nb-NO" dirty="0"/>
              <a:t> an </a:t>
            </a:r>
            <a:r>
              <a:rPr lang="nb-NO" dirty="0" err="1"/>
              <a:t>unseen</a:t>
            </a:r>
            <a:r>
              <a:rPr lang="nb-NO" dirty="0"/>
              <a:t>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i="1" dirty="0"/>
              <a:t>d = «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toffee</a:t>
            </a:r>
            <a:r>
              <a:rPr lang="nb-NO" i="1" dirty="0"/>
              <a:t> </a:t>
            </a:r>
            <a:r>
              <a:rPr lang="nb-NO" i="1" dirty="0" err="1"/>
              <a:t>jellybean</a:t>
            </a:r>
            <a:r>
              <a:rPr lang="nb-NO" i="1" dirty="0"/>
              <a:t>»</a:t>
            </a:r>
            <a:r>
              <a:rPr lang="nb-NO" dirty="0"/>
              <a:t>?</a:t>
            </a:r>
          </a:p>
          <a:p>
            <a:pPr marL="0" indent="0">
              <a:buNone/>
            </a:pPr>
            <a:r>
              <a:rPr lang="nb-NO" dirty="0"/>
              <a:t>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estimate</a:t>
            </a:r>
            <a:r>
              <a:rPr lang="nb-NO" dirty="0"/>
              <a:t> all </a:t>
            </a:r>
            <a:r>
              <a:rPr lang="nb-NO" dirty="0" err="1"/>
              <a:t>required</a:t>
            </a:r>
            <a:r>
              <a:rPr lang="nb-NO" dirty="0"/>
              <a:t> priors and conditionals.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to </a:t>
            </a:r>
            <a:r>
              <a:rPr lang="nb-NO" dirty="0" err="1"/>
              <a:t>arrive</a:t>
            </a:r>
            <a:r>
              <a:rPr lang="nb-NO" dirty="0"/>
              <a:t> at </a:t>
            </a:r>
            <a:r>
              <a:rPr lang="nb-NO" i="1" dirty="0"/>
              <a:t>Pr(</a:t>
            </a:r>
            <a:r>
              <a:rPr lang="nb-NO" i="1" dirty="0" err="1"/>
              <a:t>healthy</a:t>
            </a:r>
            <a:r>
              <a:rPr lang="nb-NO" i="1" dirty="0"/>
              <a:t> | d) </a:t>
            </a:r>
            <a:r>
              <a:rPr lang="nb-NO" dirty="0"/>
              <a:t>and </a:t>
            </a:r>
            <a:r>
              <a:rPr lang="nb-NO" i="1" dirty="0"/>
              <a:t>Pr(</a:t>
            </a:r>
            <a:r>
              <a:rPr lang="nb-NO" i="1" dirty="0" err="1"/>
              <a:t>unhealthy</a:t>
            </a:r>
            <a:r>
              <a:rPr lang="nb-NO" i="1" dirty="0"/>
              <a:t> | d)</a:t>
            </a:r>
            <a:r>
              <a:rPr lang="nb-NO" dirty="0"/>
              <a:t> </a:t>
            </a:r>
            <a:r>
              <a:rPr lang="nb-NO" dirty="0" err="1"/>
              <a:t>respectively</a:t>
            </a:r>
            <a:r>
              <a:rPr lang="nb-NO" dirty="0"/>
              <a:t>.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add-one</a:t>
            </a:r>
            <a:r>
              <a:rPr lang="nb-NO" dirty="0"/>
              <a:t> </a:t>
            </a:r>
            <a:r>
              <a:rPr lang="nb-NO" dirty="0" err="1"/>
              <a:t>smoothing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calculating</a:t>
            </a:r>
            <a:r>
              <a:rPr lang="nb-NO" dirty="0"/>
              <a:t> conditionals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A2732-152F-DDFA-F9BF-A87A11D5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87" y="4604658"/>
            <a:ext cx="7376614" cy="157230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CEA203-35B9-2B0D-27C6-A0934F14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48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B41A-76CD-6CD2-CD10-0C7E3B7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8497-D974-E6FB-48EE-EAA35831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Priors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healthy</a:t>
            </a:r>
            <a:r>
              <a:rPr lang="nb-NO" dirty="0"/>
              <a:t>) = ¾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unhealthy</a:t>
            </a:r>
            <a:r>
              <a:rPr lang="nb-NO" dirty="0"/>
              <a:t>) = ¼</a:t>
            </a:r>
          </a:p>
          <a:p>
            <a:r>
              <a:rPr lang="nb-NO" dirty="0" err="1"/>
              <a:t>Smoothed</a:t>
            </a:r>
            <a:r>
              <a:rPr lang="nb-NO" dirty="0"/>
              <a:t> conditionals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carrot</a:t>
            </a:r>
            <a:r>
              <a:rPr lang="nb-NO" dirty="0"/>
              <a:t> | </a:t>
            </a:r>
            <a:r>
              <a:rPr lang="nb-NO" dirty="0" err="1"/>
              <a:t>healthy</a:t>
            </a:r>
            <a:r>
              <a:rPr lang="nb-NO" dirty="0"/>
              <a:t>) = (5+1)/(8+6) = 3/7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toffee</a:t>
            </a:r>
            <a:r>
              <a:rPr lang="nb-NO" dirty="0"/>
              <a:t> | </a:t>
            </a:r>
            <a:r>
              <a:rPr lang="nb-NO" dirty="0" err="1"/>
              <a:t>healthy</a:t>
            </a:r>
            <a:r>
              <a:rPr lang="nb-NO" dirty="0"/>
              <a:t>) = (0+1)/(8+6) = 1/14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jellybean</a:t>
            </a:r>
            <a:r>
              <a:rPr lang="nb-NO" dirty="0"/>
              <a:t> | </a:t>
            </a:r>
            <a:r>
              <a:rPr lang="nb-NO" dirty="0" err="1"/>
              <a:t>healthy</a:t>
            </a:r>
            <a:r>
              <a:rPr lang="nb-NO" dirty="0"/>
              <a:t>) = (0+1)/(8+6) = 1/14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carrot</a:t>
            </a:r>
            <a:r>
              <a:rPr lang="nb-NO" dirty="0"/>
              <a:t> | </a:t>
            </a:r>
            <a:r>
              <a:rPr lang="nb-NO" dirty="0" err="1"/>
              <a:t>unhealthy</a:t>
            </a:r>
            <a:r>
              <a:rPr lang="nb-NO" dirty="0"/>
              <a:t>) = (1+1)/(3+6) = 2/9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toffee</a:t>
            </a:r>
            <a:r>
              <a:rPr lang="nb-NO" dirty="0"/>
              <a:t> | </a:t>
            </a:r>
            <a:r>
              <a:rPr lang="nb-NO" dirty="0" err="1"/>
              <a:t>unhealthy</a:t>
            </a:r>
            <a:r>
              <a:rPr lang="nb-NO" dirty="0"/>
              <a:t>) = (1+1)/(3+6) = 2/9</a:t>
            </a:r>
          </a:p>
          <a:p>
            <a:pPr lvl="1"/>
            <a:r>
              <a:rPr lang="nb-NO" dirty="0"/>
              <a:t>Pr(</a:t>
            </a:r>
            <a:r>
              <a:rPr lang="nb-NO" dirty="0" err="1"/>
              <a:t>jellybean</a:t>
            </a:r>
            <a:r>
              <a:rPr lang="nb-NO" dirty="0"/>
              <a:t> | </a:t>
            </a:r>
            <a:r>
              <a:rPr lang="nb-NO" dirty="0" err="1"/>
              <a:t>unhealthy</a:t>
            </a:r>
            <a:r>
              <a:rPr lang="nb-NO" dirty="0"/>
              <a:t>) = (1+1)/(3+6) = 2/9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2D4C-E45F-B2F7-F22C-EAFB1FC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641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0600-06FB-BAF1-5AB5-01DD7288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8175-E71F-7CC2-1821-6B2DFE82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 =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i="1" dirty="0" err="1"/>
              <a:t>toffee</a:t>
            </a:r>
            <a:r>
              <a:rPr lang="nb-NO" i="1" dirty="0"/>
              <a:t> </a:t>
            </a:r>
            <a:r>
              <a:rPr lang="nb-NO" i="1" dirty="0" err="1"/>
              <a:t>jellybean</a:t>
            </a:r>
            <a:endParaRPr lang="nb-NO" dirty="0"/>
          </a:p>
          <a:p>
            <a:r>
              <a:rPr lang="nb-NO" dirty="0"/>
              <a:t>Pr(</a:t>
            </a:r>
            <a:r>
              <a:rPr lang="nb-NO" dirty="0" err="1"/>
              <a:t>healthy</a:t>
            </a:r>
            <a:r>
              <a:rPr lang="nb-NO" dirty="0"/>
              <a:t> | d) = 3/4 * (3/7)</a:t>
            </a:r>
            <a:r>
              <a:rPr lang="nb-NO" baseline="30000" dirty="0"/>
              <a:t>3</a:t>
            </a:r>
            <a:r>
              <a:rPr lang="nb-NO" dirty="0"/>
              <a:t> * 1/14 * 1/14 ≈ 0.0003</a:t>
            </a:r>
          </a:p>
          <a:p>
            <a:r>
              <a:rPr lang="nb-NO" dirty="0"/>
              <a:t>Pr(</a:t>
            </a:r>
            <a:r>
              <a:rPr lang="nb-NO" dirty="0" err="1"/>
              <a:t>unhealthy</a:t>
            </a:r>
            <a:r>
              <a:rPr lang="nb-NO" dirty="0"/>
              <a:t> | d) = 1/4 * (2/9)</a:t>
            </a:r>
            <a:r>
              <a:rPr lang="nb-NO" baseline="30000" dirty="0"/>
              <a:t>3</a:t>
            </a:r>
            <a:r>
              <a:rPr lang="nb-NO" dirty="0"/>
              <a:t> * 2/9 * 2/9 ≈ 0.0001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6AC6-75D3-C058-915E-7240AC2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212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6E1C-AB1C-34F8-1F1A-0E54E107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312D-CA60-85AC-173A-918717AB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Mixed grill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carrots</a:t>
            </a:r>
            <a:r>
              <a:rPr lang="nb-NO" dirty="0"/>
              <a:t>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A8D5-1B53-64B4-B3ED-87168484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Imagine an </a:t>
            </a:r>
            <a:r>
              <a:rPr lang="nb-NO" dirty="0" err="1"/>
              <a:t>inverted</a:t>
            </a:r>
            <a:r>
              <a:rPr lang="nb-NO" dirty="0"/>
              <a:t>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training data in </a:t>
            </a:r>
            <a:r>
              <a:rPr lang="nb-NO" dirty="0" err="1"/>
              <a:t>task</a:t>
            </a:r>
            <a:r>
              <a:rPr lang="nb-NO" dirty="0"/>
              <a:t> (a). </a:t>
            </a:r>
            <a:r>
              <a:rPr lang="nb-NO" dirty="0" err="1"/>
              <a:t>Assume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posting </a:t>
            </a:r>
            <a:r>
              <a:rPr lang="nb-NO" dirty="0" err="1"/>
              <a:t>contains</a:t>
            </a:r>
            <a:r>
              <a:rPr lang="nb-NO" dirty="0"/>
              <a:t> (</a:t>
            </a:r>
            <a:r>
              <a:rPr lang="nb-NO" dirty="0" err="1"/>
              <a:t>docId</a:t>
            </a:r>
            <a:r>
              <a:rPr lang="nb-NO" dirty="0"/>
              <a:t>, </a:t>
            </a:r>
            <a:r>
              <a:rPr lang="nb-NO" dirty="0" err="1"/>
              <a:t>term_frequency</a:t>
            </a:r>
            <a:r>
              <a:rPr lang="nb-NO" dirty="0"/>
              <a:t>). List all posting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8008-313E-9D3A-7F2D-29F6A7BF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38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F7CC-72F6-47A6-CFF9-2EA2FEDE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CAA1-2CC4-C5D3-A216-87BCA680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1825625"/>
            <a:ext cx="10515600" cy="4351338"/>
          </a:xfrm>
        </p:spPr>
        <p:txBody>
          <a:bodyPr/>
          <a:lstStyle/>
          <a:p>
            <a:r>
              <a:rPr lang="nb-NO" dirty="0"/>
              <a:t>6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 </a:t>
            </a:r>
            <a:r>
              <a:rPr lang="nb-NO" sz="2800" b="0" dirty="0">
                <a:effectLst/>
              </a:rPr>
              <a:t>→ 6 posting lists</a:t>
            </a:r>
          </a:p>
          <a:p>
            <a:pPr lvl="1"/>
            <a:r>
              <a:rPr lang="nb-NO" dirty="0" err="1"/>
              <a:t>carrot</a:t>
            </a:r>
            <a:r>
              <a:rPr lang="nb-NO" dirty="0"/>
              <a:t> </a:t>
            </a:r>
            <a:r>
              <a:rPr lang="nb-NO" sz="2400" b="0" dirty="0">
                <a:effectLst/>
              </a:rPr>
              <a:t>→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lvl="1"/>
            <a:r>
              <a:rPr lang="nb-NO" dirty="0"/>
              <a:t>broccoli </a:t>
            </a:r>
            <a:r>
              <a:rPr lang="nb-NO" sz="2400" b="0" dirty="0">
                <a:effectLst/>
              </a:rPr>
              <a:t>→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nb-NO" dirty="0"/>
          </a:p>
          <a:p>
            <a:pPr lvl="1"/>
            <a:r>
              <a:rPr lang="nb-NO" dirty="0" err="1"/>
              <a:t>spinach</a:t>
            </a:r>
            <a:r>
              <a:rPr lang="nb-NO" dirty="0"/>
              <a:t> </a:t>
            </a:r>
            <a:r>
              <a:rPr lang="nb-NO" sz="2000" b="0" dirty="0">
                <a:effectLst/>
              </a:rPr>
              <a:t>→ </a:t>
            </a:r>
            <a:r>
              <a:rPr lang="nb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nb-NO" dirty="0"/>
          </a:p>
          <a:p>
            <a:pPr lvl="1"/>
            <a:r>
              <a:rPr lang="nb-NO" dirty="0"/>
              <a:t>mango </a:t>
            </a:r>
            <a:r>
              <a:rPr lang="nb-NO" sz="2000" b="0" dirty="0">
                <a:effectLst/>
              </a:rPr>
              <a:t>→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nb-NO" dirty="0"/>
          </a:p>
          <a:p>
            <a:pPr lvl="1"/>
            <a:r>
              <a:rPr lang="nb-NO" dirty="0" err="1"/>
              <a:t>toffee</a:t>
            </a:r>
            <a:r>
              <a:rPr lang="nb-NO" dirty="0"/>
              <a:t> </a:t>
            </a:r>
            <a:r>
              <a:rPr lang="nb-NO" sz="2000" b="0" dirty="0">
                <a:effectLst/>
              </a:rPr>
              <a:t>→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nb-NO" dirty="0"/>
          </a:p>
          <a:p>
            <a:pPr lvl="1"/>
            <a:r>
              <a:rPr lang="nb-NO" dirty="0" err="1"/>
              <a:t>jellybean</a:t>
            </a:r>
            <a:r>
              <a:rPr lang="nb-NO" dirty="0"/>
              <a:t> </a:t>
            </a:r>
            <a:r>
              <a:rPr lang="nb-NO" sz="2000" b="0" dirty="0">
                <a:effectLst/>
              </a:rPr>
              <a:t>→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54745-8614-6F7D-EFC5-2C22FE65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29" y="4978548"/>
            <a:ext cx="5622472" cy="11984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4B06-62B6-7421-4646-ACF137D4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669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6BEC-7589-48B3-3177-2069B3AC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A690-A997-7B45-4B99-732929E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Mixed grill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carrots</a:t>
            </a:r>
            <a:r>
              <a:rPr lang="nb-NO" dirty="0"/>
              <a:t>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6821-C447-4ACE-B558-1B3A54C7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inverted</a:t>
            </a:r>
            <a:r>
              <a:rPr lang="nb-NO" dirty="0"/>
              <a:t> </a:t>
            </a:r>
            <a:r>
              <a:rPr lang="nb-NO" dirty="0" err="1"/>
              <a:t>index</a:t>
            </a:r>
            <a:r>
              <a:rPr lang="nb-NO" dirty="0"/>
              <a:t> as (b)</a:t>
            </a:r>
          </a:p>
          <a:p>
            <a:pPr marL="971550" lvl="1" indent="-514350">
              <a:buAutoNum type="romanLcParenBoth"/>
            </a:pPr>
            <a:r>
              <a:rPr lang="nb-NO" dirty="0"/>
              <a:t>How </a:t>
            </a:r>
            <a:r>
              <a:rPr lang="nb-NO" dirty="0" err="1"/>
              <a:t>many</a:t>
            </a:r>
            <a:r>
              <a:rPr lang="nb-NO" dirty="0"/>
              <a:t> bytes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to </a:t>
            </a:r>
            <a:r>
              <a:rPr lang="nb-NO" dirty="0" err="1"/>
              <a:t>compress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dirty="0"/>
              <a:t>posting list,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combining</a:t>
            </a:r>
            <a:r>
              <a:rPr lang="nb-NO" dirty="0"/>
              <a:t> simple gap-</a:t>
            </a:r>
            <a:r>
              <a:rPr lang="nb-NO" dirty="0" err="1"/>
              <a:t>encoding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VB-</a:t>
            </a:r>
            <a:r>
              <a:rPr lang="nb-NO" dirty="0" err="1"/>
              <a:t>encoding</a:t>
            </a:r>
            <a:r>
              <a:rPr lang="nb-NO" dirty="0"/>
              <a:t>?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reasoning</a:t>
            </a:r>
            <a:endParaRPr lang="nb-NO" dirty="0"/>
          </a:p>
          <a:p>
            <a:pPr marL="971550" lvl="1" indent="-514350">
              <a:buAutoNum type="romanLcParenBoth"/>
            </a:pPr>
            <a:r>
              <a:rPr lang="nb-NO" dirty="0"/>
              <a:t>How </a:t>
            </a:r>
            <a:r>
              <a:rPr lang="nb-NO" dirty="0" err="1"/>
              <a:t>many</a:t>
            </a:r>
            <a:r>
              <a:rPr lang="nb-NO" dirty="0"/>
              <a:t> bits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store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compressed</a:t>
            </a:r>
            <a:r>
              <a:rPr lang="nb-NO" dirty="0"/>
              <a:t> posting list for </a:t>
            </a:r>
            <a:r>
              <a:rPr lang="nb-NO" i="1" dirty="0" err="1"/>
              <a:t>carrot</a:t>
            </a:r>
            <a:r>
              <a:rPr lang="nb-NO" dirty="0"/>
              <a:t>,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combining</a:t>
            </a:r>
            <a:r>
              <a:rPr lang="nb-NO" dirty="0"/>
              <a:t> simple gap-</a:t>
            </a:r>
            <a:r>
              <a:rPr lang="nb-NO" dirty="0" err="1"/>
              <a:t>encoding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Elias gamma-</a:t>
            </a:r>
            <a:r>
              <a:rPr lang="nb-NO" dirty="0" err="1"/>
              <a:t>encoding</a:t>
            </a:r>
            <a:r>
              <a:rPr lang="nb-NO" dirty="0"/>
              <a:t>?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reasoning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DDE1-18A8-30EB-ACFA-B09A4C40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957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16C7-00AB-E460-1EC6-77741C1B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1 –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3F07-07D0-2077-4E7B-037F5DC4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 err="1"/>
              <a:t>Sparse</a:t>
            </a:r>
            <a:r>
              <a:rPr lang="nb-NO" dirty="0"/>
              <a:t> vs. </a:t>
            </a: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ANN </a:t>
            </a:r>
            <a:r>
              <a:rPr lang="nb-NO" dirty="0" err="1"/>
              <a:t>indexes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List 5 types </a:t>
            </a:r>
            <a:r>
              <a:rPr lang="nb-NO" dirty="0" err="1"/>
              <a:t>of</a:t>
            </a:r>
            <a:r>
              <a:rPr lang="nb-NO" dirty="0"/>
              <a:t> ANN </a:t>
            </a:r>
            <a:r>
              <a:rPr lang="nb-NO" dirty="0" err="1"/>
              <a:t>indexes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58E3-69BB-F074-DD8D-35007E88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378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311-BC7E-AF1A-1123-BAAF584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(c)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8372-0021-DBB8-7D45-75C133E0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8 </a:t>
            </a:r>
            <a:r>
              <a:rPr lang="nb-NO" dirty="0" err="1"/>
              <a:t>integers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posting list</a:t>
            </a:r>
          </a:p>
          <a:p>
            <a:r>
              <a:rPr lang="nb-NO" dirty="0"/>
              <a:t>No matter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store gaps or </a:t>
            </a:r>
            <a:r>
              <a:rPr lang="nb-NO" dirty="0" err="1"/>
              <a:t>docId</a:t>
            </a:r>
            <a:r>
              <a:rPr lang="nb-NO" dirty="0"/>
              <a:t>, all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128, so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1 byte per </a:t>
            </a:r>
            <a:r>
              <a:rPr lang="nb-NO" dirty="0" err="1"/>
              <a:t>int</a:t>
            </a:r>
            <a:endParaRPr lang="nb-NO" dirty="0"/>
          </a:p>
          <a:p>
            <a:r>
              <a:rPr lang="nb-NO" dirty="0"/>
              <a:t>8 bytes in total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4106-C256-C2B8-1B57-1639EB1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6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DFC-1442-EE0F-6D68-B6B52A5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(c)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6AEA-BB24-D975-E4D3-086E3428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gap-</a:t>
            </a:r>
            <a:r>
              <a:rPr lang="nb-NO" dirty="0" err="1"/>
              <a:t>encoding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posting list for </a:t>
            </a:r>
            <a:r>
              <a:rPr lang="nb-NO" dirty="0" err="1"/>
              <a:t>carrot</a:t>
            </a:r>
            <a:r>
              <a:rPr lang="nb-NO" dirty="0"/>
              <a:t>,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like</a:t>
            </a:r>
          </a:p>
          <a:p>
            <a:pPr marL="0" indent="0">
              <a:buNone/>
            </a:pP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gap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r>
              <a:rPr lang="nb-NO" dirty="0"/>
              <a:t>1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1 bit</a:t>
            </a:r>
          </a:p>
          <a:p>
            <a:r>
              <a:rPr lang="nb-NO" dirty="0"/>
              <a:t>2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3 bits</a:t>
            </a:r>
          </a:p>
          <a:p>
            <a:r>
              <a:rPr lang="nb-NO" dirty="0"/>
              <a:t>6 * 1 + 2 * 3 = 12</a:t>
            </a:r>
          </a:p>
          <a:p>
            <a:r>
              <a:rPr lang="nb-NO" dirty="0"/>
              <a:t>Gap </a:t>
            </a:r>
            <a:r>
              <a:rPr lang="nb-NO" dirty="0" err="1"/>
              <a:t>encoding</a:t>
            </a:r>
            <a:r>
              <a:rPr lang="nb-NO" dirty="0"/>
              <a:t>: </a:t>
            </a:r>
            <a:r>
              <a:rPr lang="nb-NO" dirty="0" err="1"/>
              <a:t>length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offset in </a:t>
            </a:r>
            <a:r>
              <a:rPr lang="nb-NO" dirty="0" err="1"/>
              <a:t>unary</a:t>
            </a:r>
            <a:r>
              <a:rPr lang="nb-NO" dirty="0"/>
              <a:t> +</a:t>
            </a:r>
            <a:br>
              <a:rPr lang="nb-NO" dirty="0"/>
            </a:br>
            <a:r>
              <a:rPr lang="nb-NO" dirty="0"/>
              <a:t>offset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</a:t>
            </a:r>
            <a:r>
              <a:rPr lang="nb-NO" dirty="0" err="1"/>
              <a:t>number</a:t>
            </a:r>
            <a:endParaRPr lang="nb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439F-1CFD-8D79-6BBC-3E02E6DC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56" y="3202275"/>
            <a:ext cx="3891643" cy="29746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5F31-B9DB-C0AF-16E2-FC6649B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524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8BB9-A9A5-BB73-FC19-2A539BA79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160F-7EC8-7FFC-3D95-B5A5FBDD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Mixed grill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carrots</a:t>
            </a:r>
            <a:r>
              <a:rPr lang="nb-NO" dirty="0"/>
              <a:t>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E5C-5859-CF0D-E613-53C10D59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a 16 bit Bloom filter, 3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endParaRPr lang="nb-NO" dirty="0"/>
          </a:p>
          <a:p>
            <a:pPr marL="971550" lvl="1" indent="-514350">
              <a:buAutoNum type="romanLcParenBoth"/>
            </a:pP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 </a:t>
            </a:r>
            <a:r>
              <a:rPr lang="nb-NO" dirty="0" err="1"/>
              <a:t>look</a:t>
            </a:r>
            <a:r>
              <a:rPr lang="nb-NO" dirty="0"/>
              <a:t> like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dirty="0" err="1"/>
              <a:t>anything</a:t>
            </a:r>
            <a:r>
              <a:rPr lang="nb-NO" dirty="0"/>
              <a:t>,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dirty="0"/>
              <a:t>and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dirty="0"/>
              <a:t>and </a:t>
            </a:r>
            <a:r>
              <a:rPr lang="nb-NO" i="1" dirty="0" err="1"/>
              <a:t>toffee</a:t>
            </a:r>
            <a:endParaRPr lang="nb-NO" dirty="0"/>
          </a:p>
          <a:p>
            <a:pPr marL="971550" lvl="1" indent="-514350">
              <a:buAutoNum type="romanLcParenBoth"/>
            </a:pPr>
            <a:r>
              <a:rPr lang="nb-NO" dirty="0"/>
              <a:t>Given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dirty="0"/>
              <a:t>and </a:t>
            </a:r>
            <a:r>
              <a:rPr lang="nb-NO" i="1" dirty="0" err="1"/>
              <a:t>toffee</a:t>
            </a:r>
            <a:r>
              <a:rPr lang="nb-NO" i="1" dirty="0"/>
              <a:t> </a:t>
            </a:r>
            <a:r>
              <a:rPr lang="nb-NO" dirty="0"/>
              <a:t>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inserted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 </a:t>
            </a:r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querying</a:t>
            </a:r>
            <a:r>
              <a:rPr lang="nb-NO" dirty="0"/>
              <a:t> </a:t>
            </a:r>
            <a:r>
              <a:rPr lang="nb-NO" i="1" dirty="0" err="1"/>
              <a:t>steak</a:t>
            </a:r>
            <a:r>
              <a:rPr lang="nb-NO" i="1" dirty="0"/>
              <a:t> </a:t>
            </a:r>
            <a:r>
              <a:rPr lang="nb-NO" dirty="0"/>
              <a:t>and </a:t>
            </a:r>
            <a:r>
              <a:rPr lang="nb-NO" i="1" dirty="0" err="1"/>
              <a:t>carrot</a:t>
            </a:r>
            <a:r>
              <a:rPr lang="nb-NO" dirty="0"/>
              <a:t>? </a:t>
            </a:r>
            <a:r>
              <a:rPr lang="nb-NO" dirty="0" err="1"/>
              <a:t>Why</a:t>
            </a:r>
            <a:r>
              <a:rPr lang="nb-NO" dirty="0"/>
              <a:t>?</a:t>
            </a:r>
          </a:p>
          <a:p>
            <a:pPr marL="971550" lvl="1" indent="-514350">
              <a:buAutoNum type="romanLcParenBoth"/>
            </a:pPr>
            <a:r>
              <a:rPr lang="nb-NO" dirty="0"/>
              <a:t>How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Bloom filter be </a:t>
            </a:r>
            <a:r>
              <a:rPr lang="nb-NO" dirty="0" err="1"/>
              <a:t>modified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false </a:t>
            </a:r>
            <a:br>
              <a:rPr lang="nb-NO" dirty="0"/>
            </a:br>
            <a:r>
              <a:rPr lang="nb-NO" dirty="0"/>
              <a:t>positives?</a:t>
            </a:r>
          </a:p>
          <a:p>
            <a:pPr marL="971550" lvl="1" indent="-514350">
              <a:buAutoNum type="romanLcParenBoth"/>
            </a:pPr>
            <a:endParaRPr lang="nb-NO" dirty="0"/>
          </a:p>
          <a:p>
            <a:pPr marL="971550" lvl="1" indent="-514350">
              <a:buAutoNum type="romanLcParenBoth"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39E2D-5A72-8EF2-0FEE-8046A6C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2" y="4326045"/>
            <a:ext cx="4528457" cy="18509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92F5-EDDE-0E67-690E-9EB1228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749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80EC-B6C9-AFF0-0F9F-8A3B7E39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(d)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3720-F54E-328C-AA72-C631B2B3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dirty="0" err="1"/>
              <a:t>anything</a:t>
            </a:r>
            <a:r>
              <a:rPr lang="nb-NO" dirty="0"/>
              <a:t>: []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dirty="0"/>
              <a:t>: [7, 12, 15]</a:t>
            </a:r>
          </a:p>
          <a:p>
            <a:endParaRPr lang="nb-NO" dirty="0"/>
          </a:p>
          <a:p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inserting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i="1" dirty="0"/>
              <a:t> </a:t>
            </a:r>
            <a:r>
              <a:rPr lang="nb-NO" dirty="0"/>
              <a:t>and </a:t>
            </a:r>
            <a:r>
              <a:rPr lang="nb-NO" i="1" dirty="0" err="1"/>
              <a:t>toffee</a:t>
            </a:r>
            <a:r>
              <a:rPr lang="nb-NO" dirty="0"/>
              <a:t>: [0, 3, 7, 12, 15]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15E3F-851F-B661-0F27-BB2E3694D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64335"/>
              </p:ext>
            </p:extLst>
          </p:nvPr>
        </p:nvGraphicFramePr>
        <p:xfrm>
          <a:off x="838200" y="2429782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71178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9857174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0846099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065936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377353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4416734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4135047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0331392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3447453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057538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304889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5037174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52485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958772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69739671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2376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677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A13B1F-96B0-89DA-946B-FEFDFFB83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5788"/>
              </p:ext>
            </p:extLst>
          </p:nvPr>
        </p:nvGraphicFramePr>
        <p:xfrm>
          <a:off x="838200" y="3404779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71178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9857174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0846099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065936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377353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4416734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4135047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0331392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3447453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057538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304889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5037174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52485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958772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69739671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2376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67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18BBBB-0D1E-FCDB-31CA-CC7315AC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06769"/>
              </p:ext>
            </p:extLst>
          </p:nvPr>
        </p:nvGraphicFramePr>
        <p:xfrm>
          <a:off x="838200" y="4420031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71178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9857174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0846099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065936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377353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4416734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4135047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0331392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3447453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057538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304889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5037174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52485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958772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69739671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2376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6779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6AEE-1530-224F-A02A-69688C32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1780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C1D9-555E-E72A-5765-CFCEF3EF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(d)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080B-EF0F-AFCC-3026-B0E98C99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Querying</a:t>
            </a:r>
            <a:r>
              <a:rPr lang="nb-NO" dirty="0"/>
              <a:t> </a:t>
            </a:r>
            <a:r>
              <a:rPr lang="nb-NO" i="1" dirty="0" err="1"/>
              <a:t>carrot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true/«</a:t>
            </a:r>
            <a:r>
              <a:rPr lang="nb-NO" dirty="0" err="1"/>
              <a:t>member</a:t>
            </a:r>
            <a:r>
              <a:rPr lang="nb-NO" dirty="0"/>
              <a:t>» </a:t>
            </a:r>
            <a:r>
              <a:rPr lang="nb-NO" dirty="0" err="1"/>
              <a:t>because</a:t>
            </a:r>
            <a:r>
              <a:rPr lang="nb-NO" dirty="0"/>
              <a:t> 7, 12, 15 </a:t>
            </a:r>
            <a:r>
              <a:rPr lang="nb-NO" dirty="0" err="1"/>
              <a:t>are</a:t>
            </a:r>
            <a:r>
              <a:rPr lang="nb-NO" dirty="0"/>
              <a:t> all true/</a:t>
            </a:r>
            <a:r>
              <a:rPr lang="nb-NO" dirty="0" err="1"/>
              <a:t>set</a:t>
            </a:r>
            <a:endParaRPr lang="nb-NO" dirty="0"/>
          </a:p>
          <a:p>
            <a:r>
              <a:rPr lang="nb-NO" dirty="0" err="1"/>
              <a:t>Querying</a:t>
            </a:r>
            <a:r>
              <a:rPr lang="nb-NO" dirty="0"/>
              <a:t> </a:t>
            </a:r>
            <a:r>
              <a:rPr lang="nb-NO" i="1" dirty="0" err="1"/>
              <a:t>steak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false/«not </a:t>
            </a:r>
            <a:r>
              <a:rPr lang="nb-NO" dirty="0" err="1"/>
              <a:t>member</a:t>
            </a:r>
            <a:r>
              <a:rPr lang="nb-NO" dirty="0"/>
              <a:t>» </a:t>
            </a:r>
            <a:r>
              <a:rPr lang="nb-NO" dirty="0" err="1"/>
              <a:t>because</a:t>
            </a:r>
            <a:r>
              <a:rPr lang="nb-NO" dirty="0"/>
              <a:t> 11 is false/not </a:t>
            </a:r>
            <a:r>
              <a:rPr lang="nb-NO" dirty="0" err="1"/>
              <a:t>set</a:t>
            </a:r>
            <a:r>
              <a:rPr lang="nb-NO" dirty="0"/>
              <a:t> </a:t>
            </a:r>
          </a:p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43DF-8296-A78A-3A03-75EDF4E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772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897B-3236-8C3C-882E-BE167287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(d)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1DE1-245C-4E07-31C3-EE897B98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</a:t>
            </a:r>
            <a:r>
              <a:rPr lang="nb-NO" dirty="0" err="1"/>
              <a:t>reduce</a:t>
            </a:r>
            <a:r>
              <a:rPr lang="nb-NO" dirty="0"/>
              <a:t> false positives,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add</a:t>
            </a:r>
            <a:r>
              <a:rPr lang="nb-NO" dirty="0"/>
              <a:t> more </a:t>
            </a:r>
            <a:r>
              <a:rPr lang="nb-NO" dirty="0" err="1"/>
              <a:t>storage</a:t>
            </a:r>
            <a:r>
              <a:rPr lang="nb-NO" dirty="0"/>
              <a:t> bits or </a:t>
            </a:r>
          </a:p>
          <a:p>
            <a:pPr lvl="1"/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B48F4-24E1-8EFA-5E1B-D7DB0813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44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086A-21C2-6DDD-EC32-0AD19320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4 – </a:t>
            </a:r>
            <a:r>
              <a:rPr lang="nb-NO" dirty="0" err="1"/>
              <a:t>Aproxximat</a:t>
            </a:r>
            <a:r>
              <a:rPr lang="nb-NO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5736-17FE-9026-B73D-9CB45A87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 err="1"/>
              <a:t>Finding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terms in a </a:t>
            </a:r>
            <a:r>
              <a:rPr lang="nb-NO" dirty="0" err="1"/>
              <a:t>trie</a:t>
            </a: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Edit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phonetic</a:t>
            </a:r>
            <a:r>
              <a:rPr lang="nb-NO" dirty="0"/>
              <a:t> </a:t>
            </a:r>
            <a:r>
              <a:rPr lang="nb-NO" dirty="0" err="1"/>
              <a:t>hashing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D57D-144D-5ADE-6398-4329325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7699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6E13-5D1B-6A49-00DC-279BCC33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Aproxximat</a:t>
            </a:r>
            <a:r>
              <a:rPr lang="nb-NO" dirty="0"/>
              <a:t> matching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C8B-EA6B-8DAB-2B5A-9E0705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a </a:t>
            </a:r>
            <a:r>
              <a:rPr lang="nb-NO" dirty="0" err="1"/>
              <a:t>trie</a:t>
            </a:r>
            <a:r>
              <a:rPr lang="nb-NO" dirty="0"/>
              <a:t> </a:t>
            </a:r>
            <a:r>
              <a:rPr lang="nb-NO" dirty="0" err="1"/>
              <a:t>encoding</a:t>
            </a:r>
            <a:r>
              <a:rPr lang="nb-NO" dirty="0"/>
              <a:t> a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D and a </a:t>
            </a:r>
            <a:r>
              <a:rPr lang="nb-NO" dirty="0" err="1"/>
              <a:t>query</a:t>
            </a:r>
            <a:r>
              <a:rPr lang="nb-NO" dirty="0"/>
              <a:t> q,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all </a:t>
            </a:r>
            <a:r>
              <a:rPr lang="nb-NO" dirty="0" err="1"/>
              <a:t>strings</a:t>
            </a:r>
            <a:r>
              <a:rPr lang="nb-NO" dirty="0"/>
              <a:t> in D, </a:t>
            </a:r>
            <a:r>
              <a:rPr lang="nb-NO" dirty="0" err="1"/>
              <a:t>within</a:t>
            </a:r>
            <a:r>
              <a:rPr lang="nb-NO" dirty="0"/>
              <a:t> k </a:t>
            </a:r>
            <a:r>
              <a:rPr lang="nb-NO" dirty="0" err="1"/>
              <a:t>edits</a:t>
            </a:r>
            <a:r>
              <a:rPr lang="nb-NO" dirty="0"/>
              <a:t> from q.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assume</a:t>
            </a:r>
            <a:r>
              <a:rPr lang="nb-NO" dirty="0"/>
              <a:t> k is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number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FFC2-ACD3-CE3D-35B1-9E32543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161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BE3D-4FDF-F031-BC1E-3C25A725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3438-AA32-E554-7CFB-BEA363FB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Same as </a:t>
            </a:r>
            <a:r>
              <a:rPr lang="nb-NO" dirty="0" err="1"/>
              <a:t>oblig</a:t>
            </a:r>
            <a:r>
              <a:rPr lang="nb-NO" dirty="0"/>
              <a:t> b-2 (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paper</a:t>
            </a:r>
            <a:r>
              <a:rPr lang="nb-NO" dirty="0"/>
              <a:t> and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)</a:t>
            </a:r>
          </a:p>
          <a:p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dfs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trie</a:t>
            </a:r>
            <a:endParaRPr lang="nb-NO" dirty="0"/>
          </a:p>
          <a:p>
            <a:pPr lvl="1"/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traverse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trie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string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Damerau-Levenshtein</a:t>
            </a:r>
            <a:r>
              <a:rPr lang="nb-NO" dirty="0"/>
              <a:t> </a:t>
            </a:r>
            <a:r>
              <a:rPr lang="nb-NO" dirty="0" err="1"/>
              <a:t>distance</a:t>
            </a:r>
            <a:endParaRPr lang="nb-NO" dirty="0"/>
          </a:p>
          <a:p>
            <a:r>
              <a:rPr lang="nb-NO" dirty="0"/>
              <a:t>If &gt; k </a:t>
            </a:r>
            <a:r>
              <a:rPr lang="nb-NO" dirty="0" err="1"/>
              <a:t>edits</a:t>
            </a:r>
            <a:r>
              <a:rPr lang="nb-NO" dirty="0"/>
              <a:t> </a:t>
            </a:r>
            <a:r>
              <a:rPr lang="nb-NO" dirty="0" err="1"/>
              <a:t>away</a:t>
            </a:r>
            <a:r>
              <a:rPr lang="nb-NO" dirty="0"/>
              <a:t> or </a:t>
            </a:r>
            <a:r>
              <a:rPr lang="nb-NO" dirty="0" err="1"/>
              <a:t>leaf</a:t>
            </a:r>
            <a:r>
              <a:rPr lang="nb-NO" dirty="0"/>
              <a:t> node is </a:t>
            </a:r>
            <a:r>
              <a:rPr lang="nb-NO" dirty="0" err="1"/>
              <a:t>reached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stop</a:t>
            </a:r>
          </a:p>
          <a:p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a match (final node </a:t>
            </a:r>
            <a:r>
              <a:rPr lang="nb-NO" dirty="0" err="1"/>
              <a:t>within</a:t>
            </a:r>
            <a:r>
              <a:rPr lang="nb-NO" dirty="0"/>
              <a:t> k </a:t>
            </a:r>
            <a:r>
              <a:rPr lang="nb-NO" dirty="0" err="1"/>
              <a:t>edits</a:t>
            </a:r>
            <a:r>
              <a:rPr lang="nb-NO" dirty="0"/>
              <a:t>), send to </a:t>
            </a:r>
            <a:r>
              <a:rPr lang="nb-NO" dirty="0" err="1"/>
              <a:t>sieve</a:t>
            </a:r>
            <a:r>
              <a:rPr lang="nb-NO" dirty="0"/>
              <a:t> and store for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6BB7-F568-2B30-5E6B-E3FF111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5992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76C-0A58-A0EC-0B4A-285DCF15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Aproxximat</a:t>
            </a:r>
            <a:r>
              <a:rPr lang="nb-NO" dirty="0"/>
              <a:t> matching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8758-6BE0-E6C4-92ED-07F62478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Propose a </a:t>
            </a:r>
            <a:r>
              <a:rPr lang="nb-NO" dirty="0" err="1"/>
              <a:t>way</a:t>
            </a:r>
            <a:r>
              <a:rPr lang="nb-NO" dirty="0"/>
              <a:t> to alter </a:t>
            </a:r>
            <a:r>
              <a:rPr lang="nb-NO" dirty="0" err="1"/>
              <a:t>the</a:t>
            </a:r>
            <a:r>
              <a:rPr lang="nb-NO" dirty="0"/>
              <a:t>  (a) </a:t>
            </a:r>
            <a:r>
              <a:rPr lang="nb-NO" dirty="0" err="1"/>
              <a:t>algorithm</a:t>
            </a:r>
            <a:r>
              <a:rPr lang="nb-NO" dirty="0"/>
              <a:t> to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phonetic</a:t>
            </a:r>
            <a:r>
              <a:rPr lang="nb-NO" dirty="0"/>
              <a:t> </a:t>
            </a:r>
            <a:r>
              <a:rPr lang="nb-NO" dirty="0" err="1"/>
              <a:t>hashing</a:t>
            </a:r>
            <a:r>
              <a:rPr lang="nb-NO" dirty="0"/>
              <a:t>. The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all </a:t>
            </a:r>
            <a:r>
              <a:rPr lang="nb-NO" dirty="0" err="1"/>
              <a:t>strings</a:t>
            </a:r>
            <a:r>
              <a:rPr lang="nb-NO" dirty="0"/>
              <a:t> in D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phonetic</a:t>
            </a:r>
            <a:r>
              <a:rPr lang="nb-NO" dirty="0"/>
              <a:t> </a:t>
            </a:r>
            <a:r>
              <a:rPr lang="nb-NO" dirty="0" err="1"/>
              <a:t>hashes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 </a:t>
            </a:r>
            <a:r>
              <a:rPr lang="nb-NO" dirty="0" err="1"/>
              <a:t>string</a:t>
            </a:r>
            <a:r>
              <a:rPr lang="nb-NO" dirty="0"/>
              <a:t> in D and q </a:t>
            </a:r>
            <a:r>
              <a:rPr lang="nb-NO" dirty="0" err="1"/>
              <a:t>differ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k </a:t>
            </a:r>
            <a:r>
              <a:rPr lang="nb-NO" dirty="0" err="1"/>
              <a:t>edits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57DA-2BF8-71F4-0641-2B449D3E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6E6B-313D-1A68-CB3A-7A13F91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</a:t>
            </a:r>
            <a:r>
              <a:rPr lang="nb-NO" dirty="0"/>
              <a:t> vs. </a:t>
            </a: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8CA3-EE6C-3E81-BE09-44EEAD91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for </a:t>
            </a:r>
            <a:r>
              <a:rPr lang="nb-NO" dirty="0" err="1"/>
              <a:t>text</a:t>
            </a:r>
            <a:endParaRPr lang="nb-NO" dirty="0"/>
          </a:p>
          <a:p>
            <a:pPr marL="914400" lvl="1" indent="-457200">
              <a:buAutoNum type="alphaUcParenBoth"/>
            </a:pPr>
            <a:r>
              <a:rPr lang="nb-NO" dirty="0" err="1"/>
              <a:t>Sparse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dimensional</a:t>
            </a:r>
            <a:r>
              <a:rPr lang="nb-NO" dirty="0"/>
              <a:t> – </a:t>
            </a:r>
            <a:r>
              <a:rPr lang="nb-NO" dirty="0" err="1"/>
              <a:t>dimension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term</a:t>
            </a:r>
          </a:p>
          <a:p>
            <a:pPr marL="914400" lvl="1" indent="-457200">
              <a:buAutoNum type="alphaUcParenBoth"/>
            </a:pP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dimensional</a:t>
            </a:r>
            <a:r>
              <a:rPr lang="nb-NO" dirty="0"/>
              <a:t>/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–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hundred</a:t>
            </a:r>
            <a:r>
              <a:rPr lang="nb-NO" dirty="0"/>
              <a:t> </a:t>
            </a:r>
            <a:r>
              <a:rPr lang="nb-NO" dirty="0" err="1"/>
              <a:t>dimensions</a:t>
            </a:r>
            <a:endParaRPr lang="nb-NO" dirty="0"/>
          </a:p>
          <a:p>
            <a:pPr marL="914400" lvl="1" indent="-457200">
              <a:buAutoNum type="alphaUcParenBoth"/>
            </a:pPr>
            <a:endParaRPr lang="nb-NO" dirty="0"/>
          </a:p>
          <a:p>
            <a:pPr marL="571500" indent="-571500">
              <a:buAutoNum type="romanLcParenBoth"/>
            </a:pPr>
            <a:r>
              <a:rPr lang="nb-NO" dirty="0" err="1"/>
              <a:t>Briefly</a:t>
            </a:r>
            <a:r>
              <a:rPr lang="nb-NO" dirty="0"/>
              <a:t> </a:t>
            </a:r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a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placed</a:t>
            </a:r>
            <a:r>
              <a:rPr lang="nb-NO" dirty="0"/>
              <a:t> in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(A). </a:t>
            </a:r>
            <a:r>
              <a:rPr lang="nb-NO" dirty="0" err="1"/>
              <a:t>Outline</a:t>
            </a:r>
            <a:r>
              <a:rPr lang="nb-NO" dirty="0"/>
              <a:t> </a:t>
            </a:r>
            <a:r>
              <a:rPr lang="nb-NO" dirty="0" err="1"/>
              <a:t>pros</a:t>
            </a:r>
            <a:r>
              <a:rPr lang="nb-NO" dirty="0"/>
              <a:t> and </a:t>
            </a:r>
            <a:r>
              <a:rPr lang="nb-NO" dirty="0" err="1"/>
              <a:t>cons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endParaRPr lang="nb-NO" dirty="0"/>
          </a:p>
          <a:p>
            <a:pPr marL="571500" indent="-571500">
              <a:buAutoNum type="romanLcParenBoth"/>
            </a:pPr>
            <a:r>
              <a:rPr lang="nb-NO" dirty="0" err="1"/>
              <a:t>Briefly</a:t>
            </a:r>
            <a:r>
              <a:rPr lang="nb-NO" dirty="0"/>
              <a:t> and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general </a:t>
            </a:r>
            <a:r>
              <a:rPr lang="nb-NO" dirty="0" err="1"/>
              <a:t>ideas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a </a:t>
            </a:r>
            <a:r>
              <a:rPr lang="nb-NO" dirty="0" err="1"/>
              <a:t>word</a:t>
            </a:r>
            <a:r>
              <a:rPr lang="nb-NO" dirty="0"/>
              <a:t> is </a:t>
            </a:r>
            <a:r>
              <a:rPr lang="nb-NO" dirty="0" err="1"/>
              <a:t>placed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? How to </a:t>
            </a:r>
            <a:r>
              <a:rPr lang="nb-NO" dirty="0" err="1"/>
              <a:t>place</a:t>
            </a:r>
            <a:r>
              <a:rPr lang="nb-NO" dirty="0"/>
              <a:t> a </a:t>
            </a:r>
            <a:r>
              <a:rPr lang="nb-NO" dirty="0" err="1"/>
              <a:t>document</a:t>
            </a:r>
            <a:r>
              <a:rPr lang="nb-NO" dirty="0"/>
              <a:t> 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? </a:t>
            </a:r>
            <a:r>
              <a:rPr lang="nb-NO" dirty="0" err="1"/>
              <a:t>Outline</a:t>
            </a:r>
            <a:r>
              <a:rPr lang="nb-NO" dirty="0"/>
              <a:t> </a:t>
            </a:r>
            <a:r>
              <a:rPr lang="nb-NO" dirty="0" err="1"/>
              <a:t>pros</a:t>
            </a:r>
            <a:r>
              <a:rPr lang="nb-NO" dirty="0"/>
              <a:t> and </a:t>
            </a:r>
            <a:r>
              <a:rPr lang="nb-NO" dirty="0" err="1"/>
              <a:t>cons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r>
              <a:rPr lang="nb-NO" dirty="0"/>
              <a:t> (B)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6AEC-FED9-AB97-71D2-8326D9C1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055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EE67-AF69-9177-6E1D-C32AB40A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EA28-60EA-3261-7127-4252A650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algorithm</a:t>
            </a:r>
            <a:r>
              <a:rPr lang="nb-NO" dirty="0"/>
              <a:t> as (a),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extend</a:t>
            </a:r>
            <a:r>
              <a:rPr lang="nb-NO" dirty="0"/>
              <a:t> </a:t>
            </a:r>
            <a:r>
              <a:rPr lang="nb-NO" dirty="0" err="1"/>
              <a:t>trie</a:t>
            </a:r>
            <a:r>
              <a:rPr lang="nb-NO" dirty="0"/>
              <a:t> to hold metadata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final </a:t>
            </a:r>
            <a:r>
              <a:rPr lang="nb-NO" dirty="0" err="1"/>
              <a:t>state</a:t>
            </a:r>
            <a:r>
              <a:rPr lang="nb-NO" dirty="0"/>
              <a:t>, and </a:t>
            </a:r>
            <a:r>
              <a:rPr lang="nb-NO" dirty="0" err="1"/>
              <a:t>some</a:t>
            </a:r>
            <a:r>
              <a:rPr lang="nb-NO" dirty="0"/>
              <a:t> pre- and post-</a:t>
            </a:r>
            <a:r>
              <a:rPr lang="nb-NO" dirty="0" err="1"/>
              <a:t>processing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trie</a:t>
            </a:r>
            <a:r>
              <a:rPr lang="nb-NO" dirty="0"/>
              <a:t>: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storing </a:t>
            </a:r>
            <a:r>
              <a:rPr lang="nb-NO" dirty="0" err="1"/>
              <a:t>the</a:t>
            </a:r>
            <a:r>
              <a:rPr lang="nb-NO" dirty="0"/>
              <a:t> original </a:t>
            </a:r>
            <a:r>
              <a:rPr lang="nb-NO" dirty="0" err="1"/>
              <a:t>string</a:t>
            </a:r>
            <a:r>
              <a:rPr lang="nb-NO" dirty="0"/>
              <a:t>, store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phonetic</a:t>
            </a:r>
            <a:r>
              <a:rPr lang="nb-NO" dirty="0"/>
              <a:t> </a:t>
            </a:r>
            <a:r>
              <a:rPr lang="nb-NO" dirty="0" err="1"/>
              <a:t>hash</a:t>
            </a:r>
            <a:r>
              <a:rPr lang="nb-NO" dirty="0"/>
              <a:t>. </a:t>
            </a:r>
            <a:r>
              <a:rPr lang="nb-NO" dirty="0" err="1"/>
              <a:t>Each</a:t>
            </a:r>
            <a:r>
              <a:rPr lang="nb-NO" dirty="0"/>
              <a:t> final </a:t>
            </a:r>
            <a:r>
              <a:rPr lang="nb-NO" dirty="0" err="1"/>
              <a:t>state</a:t>
            </a:r>
            <a:r>
              <a:rPr lang="nb-NO" dirty="0"/>
              <a:t> holds metadata to trace </a:t>
            </a:r>
            <a:r>
              <a:rPr lang="nb-NO" dirty="0" err="1"/>
              <a:t>backto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original </a:t>
            </a:r>
            <a:r>
              <a:rPr lang="nb-NO" dirty="0" err="1"/>
              <a:t>string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querying</a:t>
            </a:r>
            <a:r>
              <a:rPr lang="nb-NO" dirty="0"/>
              <a:t>: </a:t>
            </a:r>
            <a:r>
              <a:rPr lang="nb-NO" dirty="0" err="1"/>
              <a:t>Compute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phonetic</a:t>
            </a:r>
            <a:r>
              <a:rPr lang="nb-NO" dirty="0"/>
              <a:t>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q, and </a:t>
            </a:r>
            <a:r>
              <a:rPr lang="nb-NO" dirty="0" err="1"/>
              <a:t>find</a:t>
            </a:r>
            <a:r>
              <a:rPr lang="nb-NO" dirty="0"/>
              <a:t> matches </a:t>
            </a:r>
            <a:r>
              <a:rPr lang="nb-NO" dirty="0" err="1"/>
              <a:t>within</a:t>
            </a:r>
            <a:r>
              <a:rPr lang="nb-NO" dirty="0"/>
              <a:t> k </a:t>
            </a:r>
            <a:r>
              <a:rPr lang="nb-NO" dirty="0" err="1"/>
              <a:t>edits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from 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35362-0890-8706-A7B6-4690045A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21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88DD7-EAEF-A270-B5FD-06FF342B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10D8-86E9-9EF9-2C55-79D299F8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13BB-690B-79C5-3F99-50C69522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2023 </a:t>
            </a:r>
            <a:r>
              <a:rPr lang="nb-NO" dirty="0" err="1">
                <a:solidFill>
                  <a:schemeClr val="bg1"/>
                </a:solidFill>
              </a:rPr>
              <a:t>exam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walkthrough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4 </a:t>
            </a:r>
            <a:r>
              <a:rPr lang="nb-NO" dirty="0" err="1">
                <a:solidFill>
                  <a:schemeClr val="bg1"/>
                </a:solidFill>
              </a:rPr>
              <a:t>tasks</a:t>
            </a:r>
            <a:r>
              <a:rPr lang="nb-NO" dirty="0">
                <a:solidFill>
                  <a:schemeClr val="bg1"/>
                </a:solidFill>
              </a:rPr>
              <a:t>, 14 sub-</a:t>
            </a:r>
            <a:r>
              <a:rPr lang="nb-NO" dirty="0" err="1">
                <a:solidFill>
                  <a:schemeClr val="bg1"/>
                </a:solidFill>
              </a:rPr>
              <a:t>tasks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/>
              <a:t>Shoutout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8F40-89D8-2E50-C372-5277A0E2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8344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3DED-E909-4595-2F2A-E7ED06FD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7390-E937-7E44-3517-49CACEEC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Desmos</a:t>
            </a:r>
            <a:r>
              <a:rPr lang="nb-NO" dirty="0"/>
              <a:t> (</a:t>
            </a:r>
            <a:r>
              <a:rPr lang="nb-NO" dirty="0" err="1"/>
              <a:t>Inspera</a:t>
            </a:r>
            <a:r>
              <a:rPr lang="nb-NO" dirty="0"/>
              <a:t>-kalkulatoren?)</a:t>
            </a:r>
          </a:p>
          <a:p>
            <a:r>
              <a:rPr lang="nb-NO" dirty="0">
                <a:hlinkClick r:id="rId2"/>
              </a:rPr>
              <a:t>https://www.desmos.com/scientific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FF8B-CDCB-00B5-AF57-8237961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42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C0ECA-A132-5D01-0A8C-A0C7AF47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26" y="2225749"/>
            <a:ext cx="4314274" cy="39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7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FAFC-CC93-DB88-2AE4-3030EE44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DFA5-EA3C-2680-7544-73F835D06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60B5-4F5F-8EAB-79AD-F59AEBC2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42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B922-341E-2882-6296-DB99A825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(a) (i)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7FE3-B812-E448-97DF-4A3FAB2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TF-IDF</a:t>
            </a:r>
          </a:p>
          <a:p>
            <a:r>
              <a:rPr lang="nb-NO" dirty="0"/>
              <a:t>Boosts </a:t>
            </a:r>
            <a:r>
              <a:rPr lang="nb-NO" dirty="0" err="1"/>
              <a:t>dimensions</a:t>
            </a:r>
            <a:r>
              <a:rPr lang="nb-NO" dirty="0"/>
              <a:t> for terms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occurring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document</a:t>
            </a:r>
            <a:r>
              <a:rPr lang="nb-NO" dirty="0"/>
              <a:t>, and </a:t>
            </a:r>
            <a:r>
              <a:rPr lang="nb-NO" dirty="0" err="1"/>
              <a:t>rarely</a:t>
            </a:r>
            <a:r>
              <a:rPr lang="nb-NO" dirty="0"/>
              <a:t> in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. Value is 0 for terms not </a:t>
            </a:r>
            <a:r>
              <a:rPr lang="nb-NO" dirty="0" err="1"/>
              <a:t>occurring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document</a:t>
            </a:r>
            <a:endParaRPr lang="nb-NO" dirty="0"/>
          </a:p>
          <a:p>
            <a:r>
              <a:rPr lang="nb-NO" dirty="0"/>
              <a:t>Pro: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linear </a:t>
            </a:r>
            <a:r>
              <a:rPr lang="nb-NO" dirty="0" err="1"/>
              <a:t>techniques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classifying</a:t>
            </a:r>
            <a:r>
              <a:rPr lang="nb-NO" dirty="0"/>
              <a:t>, </a:t>
            </a:r>
            <a:r>
              <a:rPr lang="nb-NO" dirty="0" err="1"/>
              <a:t>since</a:t>
            </a:r>
            <a:r>
              <a:rPr lang="nb-NO" dirty="0"/>
              <a:t> it </a:t>
            </a:r>
            <a:r>
              <a:rPr lang="nb-NO" dirty="0" err="1"/>
              <a:t>often</a:t>
            </a:r>
            <a:r>
              <a:rPr lang="nb-NO" dirty="0"/>
              <a:t> is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a </a:t>
            </a:r>
            <a:r>
              <a:rPr lang="nb-NO" dirty="0" err="1"/>
              <a:t>separating</a:t>
            </a:r>
            <a:r>
              <a:rPr lang="nb-NO" dirty="0"/>
              <a:t> hyperplane</a:t>
            </a:r>
          </a:p>
          <a:p>
            <a:r>
              <a:rPr lang="nb-NO" dirty="0"/>
              <a:t>Con: </a:t>
            </a:r>
            <a:r>
              <a:rPr lang="nb-NO" dirty="0" err="1"/>
              <a:t>Superficial</a:t>
            </a:r>
            <a:r>
              <a:rPr lang="nb-NO" dirty="0"/>
              <a:t> term </a:t>
            </a:r>
            <a:r>
              <a:rPr lang="nb-NO" dirty="0" err="1"/>
              <a:t>differences</a:t>
            </a:r>
            <a:r>
              <a:rPr lang="nb-NO" dirty="0"/>
              <a:t> (synonyms etc.) 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D012A-EF8F-50B9-36F1-090AF1F4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89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AB51-4059-A4A9-0ABE-88359D1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(a)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0583-AE91-ED1A-2E7E-5E69CB4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 </a:t>
            </a:r>
            <a:r>
              <a:rPr lang="nb-NO" dirty="0" err="1"/>
              <a:t>word</a:t>
            </a:r>
            <a:r>
              <a:rPr lang="nb-NO" dirty="0"/>
              <a:t> is </a:t>
            </a:r>
            <a:r>
              <a:rPr lang="nb-NO" dirty="0" err="1"/>
              <a:t>known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company</a:t>
            </a:r>
            <a:r>
              <a:rPr lang="nb-NO" dirty="0"/>
              <a:t> it </a:t>
            </a:r>
            <a:r>
              <a:rPr lang="nb-NO" dirty="0" err="1"/>
              <a:t>keeps</a:t>
            </a:r>
            <a:endParaRPr lang="nb-NO" dirty="0"/>
          </a:p>
          <a:p>
            <a:pPr lvl="1"/>
            <a:r>
              <a:rPr lang="nb-NO" dirty="0"/>
              <a:t>Words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semantically</a:t>
            </a:r>
            <a:r>
              <a:rPr lang="nb-NO" dirty="0"/>
              <a:t> </a:t>
            </a:r>
            <a:r>
              <a:rPr lang="nb-NO" dirty="0" err="1"/>
              <a:t>related</a:t>
            </a:r>
            <a:endParaRPr lang="nb-NO" dirty="0"/>
          </a:p>
          <a:p>
            <a:pPr lvl="1"/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by </a:t>
            </a:r>
            <a:r>
              <a:rPr lang="nb-NO" dirty="0" err="1"/>
              <a:t>considering</a:t>
            </a:r>
            <a:r>
              <a:rPr lang="nb-NO" dirty="0"/>
              <a:t> co-</a:t>
            </a:r>
            <a:r>
              <a:rPr lang="nb-NO" dirty="0" err="1"/>
              <a:t>occurrence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compute</a:t>
            </a:r>
            <a:r>
              <a:rPr lang="nb-NO" dirty="0"/>
              <a:t> </a:t>
            </a:r>
            <a:r>
              <a:rPr lang="nb-NO" dirty="0" err="1"/>
              <a:t>embeddings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neural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a </a:t>
            </a:r>
            <a:r>
              <a:rPr lang="nb-NO" dirty="0" err="1"/>
              <a:t>blanked-out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in a </a:t>
            </a:r>
            <a:r>
              <a:rPr lang="nb-NO" dirty="0" err="1"/>
              <a:t>sequence</a:t>
            </a:r>
            <a:r>
              <a:rPr lang="nb-NO" dirty="0"/>
              <a:t>, and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from </a:t>
            </a:r>
            <a:r>
              <a:rPr lang="nb-NO" dirty="0" err="1"/>
              <a:t>internal</a:t>
            </a:r>
            <a:r>
              <a:rPr lang="nb-NO" dirty="0"/>
              <a:t> nodes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embedding</a:t>
            </a:r>
            <a:r>
              <a:rPr lang="nb-NO" dirty="0"/>
              <a:t>. </a:t>
            </a:r>
            <a:r>
              <a:rPr lang="nb-NO" dirty="0" err="1"/>
              <a:t>Embeddings</a:t>
            </a:r>
            <a:r>
              <a:rPr lang="nb-NO" dirty="0"/>
              <a:t> for </a:t>
            </a:r>
            <a:r>
              <a:rPr lang="nb-NO" dirty="0" err="1"/>
              <a:t>words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as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blocks</a:t>
            </a:r>
            <a:r>
              <a:rPr lang="nb-NO" dirty="0"/>
              <a:t> for longer </a:t>
            </a:r>
            <a:r>
              <a:rPr lang="nb-NO" dirty="0" err="1"/>
              <a:t>text</a:t>
            </a:r>
            <a:endParaRPr lang="nb-NO" dirty="0"/>
          </a:p>
          <a:p>
            <a:r>
              <a:rPr lang="nb-NO" dirty="0"/>
              <a:t>Pro: </a:t>
            </a:r>
            <a:r>
              <a:rPr lang="nb-NO" dirty="0" err="1"/>
              <a:t>Distances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correlate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semantics</a:t>
            </a:r>
            <a:r>
              <a:rPr lang="nb-NO" dirty="0"/>
              <a:t>.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for simple </a:t>
            </a:r>
            <a:r>
              <a:rPr lang="nb-NO" dirty="0" err="1"/>
              <a:t>reasoning</a:t>
            </a:r>
            <a:endParaRPr lang="nb-NO" dirty="0"/>
          </a:p>
          <a:p>
            <a:r>
              <a:rPr lang="nb-NO" dirty="0"/>
              <a:t>Con: </a:t>
            </a:r>
            <a:r>
              <a:rPr lang="nb-NO" dirty="0" err="1"/>
              <a:t>Doesn’t</a:t>
            </a:r>
            <a:r>
              <a:rPr lang="nb-NO" dirty="0"/>
              <a:t> preserve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document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 as </a:t>
            </a:r>
            <a:r>
              <a:rPr lang="nb-NO" dirty="0" err="1"/>
              <a:t>sparse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0085-B496-B9D3-CCED-0A58CE86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120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097-A56F-54F8-E074-AB006664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</a:t>
            </a:r>
            <a:r>
              <a:rPr lang="nb-NO" dirty="0"/>
              <a:t> vs. </a:t>
            </a: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9475-7D1D-A4DB-2FCE-E72979E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 [0.6, 0.2, 0.8] and [1.0, 0.1, 0.9].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compute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10E0-5506-751E-71B1-DC663EE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864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759-3360-02A4-AF3B-5A73C116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(b)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BFC8-8035-1EE3-1627-2BFA0758E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Cosine </a:t>
                </a:r>
                <a:r>
                  <a:rPr lang="nb-NO" dirty="0" err="1"/>
                  <a:t>similarity</a:t>
                </a:r>
                <a:r>
                  <a:rPr lang="nb-NO" dirty="0"/>
                  <a:t> </a:t>
                </a:r>
                <a:r>
                  <a:rPr lang="nb-NO" dirty="0" err="1"/>
                  <a:t>steps</a:t>
                </a:r>
                <a:r>
                  <a:rPr lang="nb-NO" dirty="0"/>
                  <a:t>:</a:t>
                </a:r>
              </a:p>
              <a:p>
                <a:pPr marL="914400" lvl="1" indent="-457200">
                  <a:buAutoNum type="arabicPeriod"/>
                </a:pPr>
                <a:r>
                  <a:rPr lang="nb-NO" dirty="0" err="1"/>
                  <a:t>Calculate</a:t>
                </a:r>
                <a:r>
                  <a:rPr lang="nb-NO" dirty="0"/>
                  <a:t> </a:t>
                </a:r>
                <a:r>
                  <a:rPr lang="nb-NO" dirty="0" err="1"/>
                  <a:t>Dot</a:t>
                </a:r>
                <a:r>
                  <a:rPr lang="nb-NO" dirty="0"/>
                  <a:t> </a:t>
                </a:r>
                <a:r>
                  <a:rPr lang="nb-NO" dirty="0" err="1"/>
                  <a:t>product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vectors</a:t>
                </a:r>
                <a:endParaRPr lang="nb-NO" dirty="0"/>
              </a:p>
              <a:p>
                <a:pPr marL="914400" lvl="1" indent="-457200">
                  <a:buAutoNum type="arabicPeriod"/>
                </a:pPr>
                <a:r>
                  <a:rPr lang="nb-NO" dirty="0" err="1"/>
                  <a:t>Calculate</a:t>
                </a:r>
                <a:r>
                  <a:rPr lang="nb-NO" dirty="0"/>
                  <a:t> L</a:t>
                </a:r>
                <a:r>
                  <a:rPr lang="nb-NO" baseline="-25000" dirty="0"/>
                  <a:t>2</a:t>
                </a:r>
                <a:r>
                  <a:rPr lang="nb-NO" dirty="0"/>
                  <a:t>-norm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vectors</a:t>
                </a:r>
                <a:endParaRPr lang="nb-NO" dirty="0"/>
              </a:p>
              <a:p>
                <a:pPr marL="914400" lvl="1" indent="-457200">
                  <a:buAutoNum type="arabicPeriod"/>
                </a:pPr>
                <a:r>
                  <a:rPr lang="nb-NO" b="0" dirty="0"/>
                  <a:t>Divide </a:t>
                </a:r>
                <a:r>
                  <a:rPr lang="nb-NO" b="0" dirty="0" err="1"/>
                  <a:t>dot</a:t>
                </a:r>
                <a:r>
                  <a:rPr lang="nb-NO" b="0" dirty="0"/>
                  <a:t> </a:t>
                </a:r>
                <a:r>
                  <a:rPr lang="nb-NO" b="0" dirty="0" err="1"/>
                  <a:t>product</a:t>
                </a:r>
                <a:r>
                  <a:rPr lang="nb-NO" b="0" dirty="0"/>
                  <a:t> by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:r>
                  <a:rPr lang="nb-NO" b="0" dirty="0" err="1"/>
                  <a:t>product</a:t>
                </a:r>
                <a:r>
                  <a:rPr lang="nb-NO" b="0" dirty="0"/>
                  <a:t> </a:t>
                </a:r>
                <a:r>
                  <a:rPr lang="nb-NO" b="0" dirty="0" err="1"/>
                  <a:t>of</a:t>
                </a:r>
                <a:r>
                  <a:rPr lang="nb-NO" b="0" dirty="0"/>
                  <a:t> L</a:t>
                </a:r>
                <a:r>
                  <a:rPr lang="nb-NO" b="0" baseline="-25000" dirty="0"/>
                  <a:t>2</a:t>
                </a:r>
                <a:r>
                  <a:rPr lang="nb-NO" b="0" dirty="0"/>
                  <a:t>-norm</a:t>
                </a:r>
              </a:p>
              <a:p>
                <a:r>
                  <a:rPr lang="nb-NO" dirty="0" err="1"/>
                  <a:t>Calcluations</a:t>
                </a:r>
                <a:endParaRPr lang="nb-NO" dirty="0"/>
              </a:p>
              <a:p>
                <a:pPr marL="914400" lvl="1" indent="-457200"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0.6∗1.0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0.2∗0.1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0.8∗0.9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=1.34</m:t>
                    </m:r>
                  </m:oMath>
                </a14:m>
                <a:endParaRPr lang="nb-NO" dirty="0"/>
              </a:p>
              <a:p>
                <a:pPr marL="914400" lvl="1" indent="-457200"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1.04</m:t>
                        </m:r>
                      </m:e>
                    </m:rad>
                  </m:oMath>
                </a14:m>
                <a:endParaRPr lang="nb-NO" b="0" dirty="0"/>
              </a:p>
              <a:p>
                <a:pPr marL="914400" lvl="1" indent="-457200"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1.82</m:t>
                        </m:r>
                      </m:e>
                    </m:rad>
                  </m:oMath>
                </a14:m>
                <a:endParaRPr lang="nb-NO" dirty="0"/>
              </a:p>
              <a:p>
                <a:pPr marL="914400" lvl="1" indent="-457200"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1.34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1.04</m:t>
                            </m:r>
                          </m:e>
                        </m:ra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1.82</m:t>
                            </m:r>
                          </m:e>
                        </m:ra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=0.974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BFC8-8035-1EE3-1627-2BFA0758E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7B2EE-7AF9-F52F-8151-F6D51FCA5A8B}"/>
                  </a:ext>
                </a:extLst>
              </p:cNvPr>
              <p:cNvSpPr txBox="1"/>
              <p:nvPr/>
            </p:nvSpPr>
            <p:spPr>
              <a:xfrm>
                <a:off x="6890656" y="1882086"/>
                <a:ext cx="4463143" cy="673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7B2EE-7AF9-F52F-8151-F6D51FCA5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56" y="1882086"/>
                <a:ext cx="4463143" cy="673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48DF4-F7CC-4DB6-3242-4E10DC1823A4}"/>
                  </a:ext>
                </a:extLst>
              </p:cNvPr>
              <p:cNvSpPr txBox="1"/>
              <p:nvPr/>
            </p:nvSpPr>
            <p:spPr>
              <a:xfrm>
                <a:off x="9198428" y="2747104"/>
                <a:ext cx="21553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0.6, 0.2, 0.8</m:t>
                          </m:r>
                        </m:e>
                      </m:d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=[1.0, 0.1, 0.9]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48DF4-F7CC-4DB6-3242-4E10DC18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8" y="2747104"/>
                <a:ext cx="215537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A3BFBC-A055-BE6E-241B-CD54C650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08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9F7E-42AD-C7BA-7CF3-ABAA4FB8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</a:t>
            </a:r>
            <a:r>
              <a:rPr lang="nb-NO" dirty="0"/>
              <a:t> vs. </a:t>
            </a:r>
            <a:r>
              <a:rPr lang="nb-NO" dirty="0" err="1"/>
              <a:t>dense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1054-5A47-7F50-0058-8F8910EE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an ANN </a:t>
            </a:r>
            <a:r>
              <a:rPr lang="nb-NO" dirty="0" err="1"/>
              <a:t>index</a:t>
            </a:r>
            <a:r>
              <a:rPr lang="nb-NO" dirty="0"/>
              <a:t> is, and </a:t>
            </a:r>
            <a:r>
              <a:rPr lang="nb-NO" dirty="0" err="1"/>
              <a:t>why</a:t>
            </a:r>
            <a:r>
              <a:rPr lang="nb-NO" dirty="0"/>
              <a:t> it is </a:t>
            </a:r>
            <a:r>
              <a:rPr lang="nb-NO" dirty="0" err="1"/>
              <a:t>useful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77EE0-BE21-3217-AA4F-E58BCE8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7156-EB6D-488A-BACA-06A96875EDF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2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2396</Words>
  <Application>Microsoft Office PowerPoint</Application>
  <PresentationFormat>Widescreen</PresentationFormat>
  <Paragraphs>286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Consolas</vt:lpstr>
      <vt:lpstr>Office Theme</vt:lpstr>
      <vt:lpstr>IN3120 week 12</vt:lpstr>
      <vt:lpstr>Agenda</vt:lpstr>
      <vt:lpstr>Task 1 – Vector spaces</vt:lpstr>
      <vt:lpstr>Sparse vs. dense vector space (a)</vt:lpstr>
      <vt:lpstr>1 (a) (i) </vt:lpstr>
      <vt:lpstr>1 (a) (ii)</vt:lpstr>
      <vt:lpstr>Sparse vs. dense vector space (b)</vt:lpstr>
      <vt:lpstr>1 (b) </vt:lpstr>
      <vt:lpstr>Sparse vs. dense vector space (c)</vt:lpstr>
      <vt:lpstr>1 (c)</vt:lpstr>
      <vt:lpstr>Sparse vs. dense vector space (d)</vt:lpstr>
      <vt:lpstr>1 (d)</vt:lpstr>
      <vt:lpstr>1 (d)</vt:lpstr>
      <vt:lpstr>Task 2 – Measuring relevance</vt:lpstr>
      <vt:lpstr>Measuring relevance (a)</vt:lpstr>
      <vt:lpstr>2 (a)</vt:lpstr>
      <vt:lpstr>Measuring relevance (b)</vt:lpstr>
      <vt:lpstr>2 (b)</vt:lpstr>
      <vt:lpstr>Measuring relevance (c)</vt:lpstr>
      <vt:lpstr>2 (c)</vt:lpstr>
      <vt:lpstr>Measuring relevance (d)</vt:lpstr>
      <vt:lpstr>2 (d)</vt:lpstr>
      <vt:lpstr>Task 3 – Mixed grill with carrots</vt:lpstr>
      <vt:lpstr>Mixed grill with carrots (a)</vt:lpstr>
      <vt:lpstr>3 (a)</vt:lpstr>
      <vt:lpstr>3 (a)</vt:lpstr>
      <vt:lpstr>Mixed grill with carrots (b)</vt:lpstr>
      <vt:lpstr>3 (b)</vt:lpstr>
      <vt:lpstr>Mixed grill with carrots (c)</vt:lpstr>
      <vt:lpstr>3 (c) (i)</vt:lpstr>
      <vt:lpstr>3 (c) (ii)</vt:lpstr>
      <vt:lpstr>Mixed grill with carrots (d)</vt:lpstr>
      <vt:lpstr>3 (d) (i)</vt:lpstr>
      <vt:lpstr>3 (d) (ii)</vt:lpstr>
      <vt:lpstr>3 (d) (iii)</vt:lpstr>
      <vt:lpstr>Task 4 – Aproxximat matching</vt:lpstr>
      <vt:lpstr>Aproxximat matching (a)</vt:lpstr>
      <vt:lpstr>4 (a)</vt:lpstr>
      <vt:lpstr>Aproxximat matching (b)</vt:lpstr>
      <vt:lpstr>4 (b)</vt:lpstr>
      <vt:lpstr>Agenda</vt:lpstr>
      <vt:lpstr>Shoutout of the week</vt:lpstr>
      <vt:lpstr>15 min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87</cp:revision>
  <dcterms:created xsi:type="dcterms:W3CDTF">2024-11-11T19:30:04Z</dcterms:created>
  <dcterms:modified xsi:type="dcterms:W3CDTF">2024-11-13T12:04:39Z</dcterms:modified>
</cp:coreProperties>
</file>