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28" r:id="rId4"/>
    <p:sldId id="425" r:id="rId5"/>
    <p:sldId id="427" r:id="rId6"/>
    <p:sldId id="441" r:id="rId7"/>
    <p:sldId id="429" r:id="rId8"/>
    <p:sldId id="430" r:id="rId9"/>
    <p:sldId id="417" r:id="rId10"/>
    <p:sldId id="422" r:id="rId11"/>
    <p:sldId id="424" r:id="rId12"/>
    <p:sldId id="418" r:id="rId13"/>
    <p:sldId id="419" r:id="rId14"/>
    <p:sldId id="420" r:id="rId15"/>
    <p:sldId id="413" r:id="rId16"/>
    <p:sldId id="414" r:id="rId17"/>
    <p:sldId id="415" r:id="rId18"/>
    <p:sldId id="416" r:id="rId19"/>
    <p:sldId id="431" r:id="rId20"/>
    <p:sldId id="432" r:id="rId21"/>
    <p:sldId id="452" r:id="rId22"/>
    <p:sldId id="434" r:id="rId23"/>
    <p:sldId id="435" r:id="rId24"/>
    <p:sldId id="436" r:id="rId25"/>
    <p:sldId id="437" r:id="rId26"/>
    <p:sldId id="438" r:id="rId27"/>
    <p:sldId id="439" r:id="rId28"/>
    <p:sldId id="445" r:id="rId29"/>
    <p:sldId id="444" r:id="rId30"/>
    <p:sldId id="448" r:id="rId31"/>
    <p:sldId id="449" r:id="rId32"/>
    <p:sldId id="440" r:id="rId33"/>
    <p:sldId id="374" r:id="rId34"/>
    <p:sldId id="377" r:id="rId35"/>
    <p:sldId id="378" r:id="rId36"/>
    <p:sldId id="379" r:id="rId37"/>
    <p:sldId id="381" r:id="rId38"/>
    <p:sldId id="380" r:id="rId39"/>
    <p:sldId id="382" r:id="rId40"/>
    <p:sldId id="383" r:id="rId41"/>
    <p:sldId id="433" r:id="rId42"/>
    <p:sldId id="450" r:id="rId43"/>
    <p:sldId id="451" r:id="rId44"/>
    <p:sldId id="261" r:id="rId45"/>
    <p:sldId id="453" r:id="rId4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7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Italian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13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A-4E5F-BCB5-8C1ABE804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Norwegian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11</c:v>
                </c:pt>
                <c:pt idx="1">
                  <c:v>1</c:v>
                </c:pt>
                <c:pt idx="2">
                  <c:v>6</c:v>
                </c:pt>
                <c:pt idx="3">
                  <c:v>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B-4DE9-A37E-F8B14D77B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English books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'Ark1'!$A$2:$A$6</c:f>
              <c:strCache>
                <c:ptCount val="5"/>
                <c:pt idx="0">
                  <c:v>Informatikk</c:v>
                </c:pt>
                <c:pt idx="1">
                  <c:v>Everyone</c:v>
                </c:pt>
                <c:pt idx="2">
                  <c:v>Pasta</c:v>
                </c:pt>
                <c:pt idx="3">
                  <c:v>Ciao</c:v>
                </c:pt>
                <c:pt idx="4">
                  <c:v>Norge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7-45A0-BF8E-89F7082A4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287055"/>
        <c:axId val="2126471343"/>
      </c:barChart>
      <c:catAx>
        <c:axId val="98628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126471343"/>
        <c:crosses val="autoZero"/>
        <c:auto val="1"/>
        <c:lblAlgn val="ctr"/>
        <c:lblOffset val="100"/>
        <c:noMultiLvlLbl val="0"/>
      </c:catAx>
      <c:valAx>
        <c:axId val="212647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9862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25D-315E-4B3C-A3D7-CDE90AD3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07929-A931-7FFD-695F-14504D31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88AA-6CE5-8B2E-6AEE-9A3B4660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C928-9BD7-86D9-9EAB-1C2B0EFB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2245-C07C-D38F-E1F8-F1E15545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4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4454-888A-F69A-29E8-DCEBA614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4BA5-BBB4-EF25-EDA9-69CEF0CD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2586-2E84-A273-FDAB-3522F368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C8C1-5867-CEAE-C30A-86DD50A7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4F64-CE1E-010E-771F-C4300ED5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07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F633-4872-CE08-9CA9-2A75E470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B6D0-F695-5F71-F1A7-6B7CFAC3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9B18-B82E-2568-0184-0EBEF822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4EC4-6440-EE84-78D3-98DD4994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0570-B7C0-0540-9919-A79858A6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98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6055-772D-BC4D-2F32-A7368A4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EA01-9AB2-2A6D-B477-A9273F35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EEC8-5B99-638E-71C2-81CCE427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562D-407D-C4D2-6F94-4DF8AEEA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BBB6-3786-F872-AD2F-92E0FDEA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2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FB93-1310-AFF9-8754-7D923F91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8937-DF0A-49B5-0007-FE5C3EEC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7AA8-E285-F3AF-4A43-C5FF4962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F887-A15A-B151-BAA1-C332790E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DBD5-D3C0-6358-150D-487F5118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74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6F74-A3AC-812B-0CE0-9F0833A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E75E-FBFD-5B82-6D2B-A81DEF0E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DC4C-F871-663B-5ED0-34A30ACD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995EC-4E31-FFFE-B0B0-F5EFD46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0A436-2B42-4C8C-8E5A-868E4AAC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C061-A159-4F44-36FC-7D305036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18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3ACD-900A-6C95-D94B-FCC48DBA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E34E-BF5D-2697-E96C-135C13A3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2B37A-37FC-9817-8BEF-507D873B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0233D-BCD8-FFEB-0F32-05BDC0BCB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F1F7C-26F2-9701-A07A-407EAB3AD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CCFAD-1F1D-9D88-2836-94F06A08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45F3E-EA56-A636-71F3-6E5C257F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B5919-359D-4366-A57E-DCF55F9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52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BC6-8D08-D20C-A171-59EA101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6086C-DC63-1B40-8654-BAF0544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9C217-3402-A067-9232-7F2378B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FF1FD-2645-1518-7925-BE4BC14E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03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8403D-AC18-BE5C-EB86-8A4865F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03E92-43D1-1D4A-A5D2-34FD465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5649-BB70-AFE3-E34B-F4925299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34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CEE-A5E5-1EE7-574B-4FD07445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E826-A648-FA15-8C21-F2CE500B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4EE59-34A1-6EE8-9199-EC08441A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6B934-CB93-EBA4-91A2-3136C299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65B9-E777-6D78-3247-3C4D791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4076F-DE47-711A-D4A9-761DB5B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1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A0BB-3679-B392-4AE0-B2FCAC8D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763F8-2131-BEB9-A598-504B17D04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F287-BC10-DB1A-59C3-E5E961D1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B4402-786F-521C-27BF-D053572C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AA52-7E85-9C81-C72C-5666C5D3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D421-4092-4C06-A692-916426F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33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42F4E-BA46-1464-02A9-F56C7329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B14DA-E6A2-2905-FF04-28CF0EB4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23A8-B4A7-441F-9346-1D96525D8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6A427-DC8C-4D68-9602-E84EBE3C6BBC}" type="datetimeFigureOut">
              <a:rPr lang="nb-NO" smtClean="0"/>
              <a:t>28.10.2024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6C3F-B024-AF06-CBEC-D43D9D9F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C5ED-5023-A40E-41AC-673F05A9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BF6C1-AB87-4B1B-9A39-0973A7CFB0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7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2L2Uv9pdDA&amp;ab_channel=StatQuestwithJoshStarm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E684-D03B-D0D8-26A0-1D18C2F34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IN3120 </a:t>
            </a:r>
            <a:r>
              <a:rPr lang="nb-NO" dirty="0" err="1"/>
              <a:t>week</a:t>
            </a:r>
            <a:r>
              <a:rPr lang="nb-NO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A8086-2EF9-CB7C-F53B-0DE1459D3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97906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4BDA-D6CD-9A8F-A79F-D3CCC0072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EFEF-3B7F-CD5D-80AE-CC3D7DA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4F33-6CE6-E8D8-8C57-67E7B9B4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Oliver’s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contains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3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943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5030E-0A1B-2D81-7232-5CE9161A8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F4A-614D-8D3B-9E2B-3CB96F0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Library </a:t>
            </a:r>
            <a:r>
              <a:rPr lang="nb-NO" dirty="0" err="1"/>
              <a:t>contents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1078-139A-7BED-80BE-6636FF71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13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8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12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8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9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endParaRPr lang="nb-NO" sz="28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endParaRPr lang="nb-NO" dirty="0"/>
          </a:p>
        </p:txBody>
      </p:sp>
      <p:pic>
        <p:nvPicPr>
          <p:cNvPr id="4" name="Picture 2" descr="Zeno's Conscience - Wikipedia">
            <a:extLst>
              <a:ext uri="{FF2B5EF4-FFF2-40B4-BE49-F238E27FC236}">
                <a16:creationId xmlns:a16="http://schemas.microsoft.com/office/drawing/2014/main" id="{DABC5F11-7DFA-8C86-F4E1-89D8E97A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99" y="2721428"/>
            <a:ext cx="2148114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areopptelling | ARK Bokhandel">
            <a:extLst>
              <a:ext uri="{FF2B5EF4-FFF2-40B4-BE49-F238E27FC236}">
                <a16:creationId xmlns:a16="http://schemas.microsoft.com/office/drawing/2014/main" id="{8C4958A3-F765-68B4-43B8-183D9A6A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97" y="2721427"/>
            <a:ext cx="2083301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Strange Case of Dr Jekyll and Mr Hyde and Other Tales of Terror">
            <a:extLst>
              <a:ext uri="{FF2B5EF4-FFF2-40B4-BE49-F238E27FC236}">
                <a16:creationId xmlns:a16="http://schemas.microsoft.com/office/drawing/2014/main" id="{8399AC47-2F6A-C75B-247B-CA263364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84" y="2721426"/>
            <a:ext cx="2094412" cy="32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1A1-7436-E981-F599-CC7EFDF4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393D-16A8-AC94-DD90-F54486A7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Only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based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on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what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book?</a:t>
            </a: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Total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amount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books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is 13 + 12 + 9 = 34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392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5ECCA-AF83-20D7-1143-C59DB94D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C16E-3BDC-0BFB-991F-7EB77874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C0AC-6B7B-DC1A-BFAE-C2412C18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13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/ 34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so 38%</a:t>
            </a:r>
            <a:endParaRPr lang="nb-N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12 / 34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Norwegian, so 35%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9 / 34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chance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 is English, so 26%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459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9F36-D06C-5562-87E9-90F75E68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4755-2968-084D-3EDC-F2FBD08F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9956-68F7-4494-70A7-EF26EBC9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__priors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"Italian"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__priors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"Norwegian"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0.35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__priors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0.26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4EB07-AF19-8D9F-F9A7-7F1F14EC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DF3-F823-B44D-C76C-6E206601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E4E4-EA59-BBF1-B7AC-2D0A609D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the total amount of entries in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the prior of each category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category: prior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72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938F-1BC5-603A-77F8-600EF7BD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5527-FC50-92B7-5272-5A867452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the prior of each category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category: prior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352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2B92-F797-900E-31D9-28B61413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E228-6C95-B336-5422-198F4F2D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category: prior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self.__priors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43552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CDB4-B888-C4D5-0E54-245C77F7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FD48-9774-58D7-0D76-AD4A390A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279A-8AAC-5A76-6519-F593EA77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compute_priors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__priors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"it"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4492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148-2049-3A81-3D76-0C410D21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71E9-80B4-82E3-9100-FA533588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Ok, </a:t>
            </a:r>
            <a:r>
              <a:rPr lang="nb-NO" dirty="0" err="1"/>
              <a:t>now</a:t>
            </a:r>
            <a:r>
              <a:rPr lang="nb-NO" dirty="0"/>
              <a:t> Oliver </a:t>
            </a:r>
            <a:r>
              <a:rPr lang="nb-NO" dirty="0" err="1"/>
              <a:t>knows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languages</a:t>
            </a:r>
            <a:r>
              <a:rPr lang="nb-NO" dirty="0"/>
              <a:t>. </a:t>
            </a: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?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 and </a:t>
            </a:r>
            <a:r>
              <a:rPr lang="nb-NO" dirty="0" err="1"/>
              <a:t>classes</a:t>
            </a:r>
            <a:endParaRPr lang="nb-NO" dirty="0"/>
          </a:p>
          <a:p>
            <a:r>
              <a:rPr lang="nb-NO" dirty="0" err="1"/>
              <a:t>Classifying</a:t>
            </a:r>
            <a:r>
              <a:rPr lang="nb-NO" dirty="0"/>
              <a:t> book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books</a:t>
            </a:r>
            <a:r>
              <a:rPr lang="nb-NO" dirty="0"/>
              <a:t> is </a:t>
            </a:r>
            <a:r>
              <a:rPr lang="nb-NO" dirty="0" err="1"/>
              <a:t>pointless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never </a:t>
            </a:r>
            <a:r>
              <a:rPr lang="nb-NO" dirty="0" err="1"/>
              <a:t>regard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content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78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58D-C22E-4B02-5C6A-9AFE80AC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1781-48A3-D29D-B197-A9783E80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e-2</a:t>
            </a:r>
          </a:p>
          <a:p>
            <a:r>
              <a:rPr lang="nb-NO" dirty="0" err="1"/>
              <a:t>Assignment</a:t>
            </a:r>
            <a:r>
              <a:rPr lang="nb-NO" dirty="0"/>
              <a:t> e-1</a:t>
            </a:r>
          </a:p>
          <a:p>
            <a:pPr lvl="1"/>
            <a:r>
              <a:rPr lang="nb-NO" dirty="0"/>
              <a:t>Naive </a:t>
            </a:r>
            <a:r>
              <a:rPr lang="nb-NO" dirty="0" err="1"/>
              <a:t>Bayes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388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3399-4343-6388-E23A-AE5388E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posteriors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633B-C451-8AA1-CC38-63F7E034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book,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seeing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?</a:t>
            </a:r>
          </a:p>
          <a:p>
            <a:r>
              <a:rPr lang="nb-NO" dirty="0"/>
              <a:t>«If i </a:t>
            </a:r>
            <a:r>
              <a:rPr lang="nb-NO" dirty="0" err="1"/>
              <a:t>pick</a:t>
            </a:r>
            <a:r>
              <a:rPr lang="nb-NO" dirty="0"/>
              <a:t> a random term from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probability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picking</a:t>
            </a:r>
            <a:r>
              <a:rPr lang="nb-NO" dirty="0"/>
              <a:t> </a:t>
            </a:r>
            <a:r>
              <a:rPr lang="nb-NO" i="1" dirty="0" err="1"/>
              <a:t>that</a:t>
            </a:r>
            <a:r>
              <a:rPr lang="nb-NO" i="1" dirty="0"/>
              <a:t> </a:t>
            </a:r>
            <a:r>
              <a:rPr lang="nb-NO" dirty="0" err="1"/>
              <a:t>specific</a:t>
            </a:r>
            <a:r>
              <a:rPr lang="nb-NO" dirty="0"/>
              <a:t> term»</a:t>
            </a:r>
          </a:p>
          <a:p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term </a:t>
            </a:r>
            <a:r>
              <a:rPr lang="nb-NO" dirty="0" err="1"/>
              <a:t>occurrences</a:t>
            </a:r>
            <a:r>
              <a:rPr lang="nb-NO" dirty="0"/>
              <a:t> in a </a:t>
            </a:r>
            <a:r>
              <a:rPr lang="nb-NO" dirty="0" err="1"/>
              <a:t>class</a:t>
            </a:r>
            <a:r>
              <a:rPr lang="nb-NO" dirty="0"/>
              <a:t>, </a:t>
            </a:r>
            <a:r>
              <a:rPr lang="nb-NO" dirty="0" err="1"/>
              <a:t>divided</a:t>
            </a:r>
            <a:r>
              <a:rPr lang="nb-NO" dirty="0"/>
              <a:t> by total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terms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45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5E39-98E5-9683-94D9-6D000C72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4A44-971C-104C-2C77-A4A805CE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Oliver’s</a:t>
            </a:r>
            <a:r>
              <a:rPr lang="nb-NO" dirty="0"/>
              <a:t> </a:t>
            </a:r>
            <a:r>
              <a:rPr lang="nb-NO" dirty="0" err="1"/>
              <a:t>books</a:t>
            </a:r>
            <a:r>
              <a:rPr lang="nb-NO" dirty="0"/>
              <a:t> </a:t>
            </a:r>
            <a:r>
              <a:rPr lang="nb-NO" dirty="0" err="1"/>
              <a:t>arevery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, </a:t>
            </a:r>
            <a:r>
              <a:rPr lang="nb-NO" dirty="0" err="1"/>
              <a:t>no</a:t>
            </a:r>
            <a:r>
              <a:rPr lang="nb-NO" dirty="0"/>
              <a:t> more </a:t>
            </a:r>
            <a:r>
              <a:rPr lang="nb-NO" dirty="0" err="1"/>
              <a:t>than</a:t>
            </a:r>
            <a:r>
              <a:rPr lang="nb-NO" dirty="0"/>
              <a:t> 5 </a:t>
            </a:r>
            <a:r>
              <a:rPr lang="nb-NO" dirty="0" err="1"/>
              <a:t>words</a:t>
            </a:r>
            <a:endParaRPr lang="nb-NO" dirty="0"/>
          </a:p>
          <a:p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Informatikk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pasta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</a:t>
            </a:r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orge</a:t>
            </a:r>
          </a:p>
        </p:txBody>
      </p:sp>
    </p:spTree>
    <p:extLst>
      <p:ext uri="{BB962C8B-B14F-4D97-AF65-F5344CB8AC3E}">
        <p14:creationId xmlns:p14="http://schemas.microsoft.com/office/powerpoint/2010/main" val="705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CBBE-4971-702D-951A-18E4559E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1895-8DA2-37DF-A088-59475B56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Plassholder for innhold 5">
            <a:extLst>
              <a:ext uri="{FF2B5EF4-FFF2-40B4-BE49-F238E27FC236}">
                <a16:creationId xmlns:a16="http://schemas.microsoft.com/office/drawing/2014/main" id="{A04CFA9A-C7C7-B4D0-8E64-15DBBB573CB7}"/>
              </a:ext>
            </a:extLst>
          </p:cNvPr>
          <p:cNvGraphicFramePr>
            <a:graphicFrameLocks/>
          </p:cNvGraphicFramePr>
          <p:nvPr/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301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3C2B-B3A0-2FE0-609E-2B5AA40D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E489-90BA-22C0-E3FB-5CB30467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🇮🇹 ) 	= 0 / 24 	= 0</a:t>
            </a: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	 	= 4 / 24	= 0.17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🇮🇹 ) 			= 6 / 24	= 0.25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 			= 13 / 24	= 0.54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🇮🇹 ) 			= 1 / 24	= 0.04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endParaRPr lang="nb-NO" dirty="0"/>
          </a:p>
        </p:txBody>
      </p:sp>
      <p:pic>
        <p:nvPicPr>
          <p:cNvPr id="4" name="Bilde 6">
            <a:extLst>
              <a:ext uri="{FF2B5EF4-FFF2-40B4-BE49-F238E27FC236}">
                <a16:creationId xmlns:a16="http://schemas.microsoft.com/office/drawing/2014/main" id="{BC8CECDC-0D10-A250-3F8C-4C23D689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196" y="1690688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2638-4B2D-88AB-D504-CE552299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60DC-1AFC-AEBB-6521-6F399B9C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Plassholder for innhold 5">
            <a:extLst>
              <a:ext uri="{FF2B5EF4-FFF2-40B4-BE49-F238E27FC236}">
                <a16:creationId xmlns:a16="http://schemas.microsoft.com/office/drawing/2014/main" id="{1E18858F-F57D-56F3-5A7F-214A599BCFCA}"/>
              </a:ext>
            </a:extLst>
          </p:cNvPr>
          <p:cNvGraphicFramePr>
            <a:graphicFrameLocks/>
          </p:cNvGraphicFramePr>
          <p:nvPr/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16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8F6E3-7A95-70EC-EF44-2531AD72A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8CF2-5921-E3FD-00BE-7BFCF9A6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1AC1-4FF6-4491-C5AD-2D686AA0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🇳🇴 )	= 11 / 23 = 0.48</a:t>
            </a: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		= 1 / 23	= 0.04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🇳🇴 ) 		= 6 / 23	= 0.26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			= 0 / 23	= 0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🇳🇴 ) 		= 5 / 23	= 0.22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endParaRPr lang="nb-NO" dirty="0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5CDBB3C1-5615-9878-03DB-0778B67A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197" y="1690688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830E-857D-32F5-83D8-11FE5CE1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D9F6-18CC-94CA-2582-AD5A31F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370D-2C6F-36F0-9A51-ED6F8B7B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Plassholder for innhold 5">
            <a:extLst>
              <a:ext uri="{FF2B5EF4-FFF2-40B4-BE49-F238E27FC236}">
                <a16:creationId xmlns:a16="http://schemas.microsoft.com/office/drawing/2014/main" id="{70002490-5576-179A-13A7-33130B6C279B}"/>
              </a:ext>
            </a:extLst>
          </p:cNvPr>
          <p:cNvGraphicFramePr>
            <a:graphicFrameLocks/>
          </p:cNvGraphicFramePr>
          <p:nvPr/>
        </p:nvGraphicFramePr>
        <p:xfrm>
          <a:off x="2725471" y="1935921"/>
          <a:ext cx="6730408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397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0344-C76B-91FF-DD6D-6D712129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B8DF-EDD6-7644-0FE7-3B34CC63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EB0F-E826-7CCD-FBB4-2707AE74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Informatikk | 🇬🇧 ) = 0 / 21 = 0</a:t>
            </a: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9 / 21	= 0.43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🇬🇧 ) = 8 / 21		= 0.38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4 / 21		= 0.19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Norge | 🇬🇧 ) = 0 / 21		= 0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274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4617-8533-1967-3655-AB5961DA6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DAE0-4412-818A-EB7B-E19AC40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r>
              <a:rPr lang="nb-NO" dirty="0"/>
              <a:t> (it)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1F7C-F448-F202-6CE0-BDFFFEB8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get_posterior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each category and corpus in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all terms per category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total term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self.__denominators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term: probability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08817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0EDA-8E08-41E4-8623-87912063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6E23-88E9-2B97-2EB7-0AB72F97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r>
              <a:rPr lang="nb-NO" dirty="0"/>
              <a:t> (it)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5F25-322A-4DFA-FBDC-F0E445AF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get_posterior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each category and corpus in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total term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self.__denominators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term: probability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4810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0CC-ACED-2751-458B-3E1056B2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6E01-494E-12B2-7558-5FD5C252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embedding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/ANN </a:t>
            </a:r>
            <a:r>
              <a:rPr lang="nb-NO" dirty="0" err="1"/>
              <a:t>index</a:t>
            </a:r>
            <a:r>
              <a:rPr lang="nb-NO" dirty="0"/>
              <a:t> </a:t>
            </a:r>
          </a:p>
          <a:p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similaritysearchengine</a:t>
            </a:r>
            <a:r>
              <a:rPr lang="nb-NO" dirty="0"/>
              <a:t> and make a report</a:t>
            </a:r>
          </a:p>
          <a:p>
            <a:pPr lvl="1"/>
            <a:r>
              <a:rPr lang="nb-NO" dirty="0"/>
              <a:t>Report at </a:t>
            </a:r>
            <a:r>
              <a:rPr lang="nb-NO" dirty="0" err="1"/>
              <a:t>least</a:t>
            </a:r>
            <a:r>
              <a:rPr lang="nb-NO" dirty="0"/>
              <a:t> speed, </a:t>
            </a:r>
            <a:r>
              <a:rPr lang="nb-NO" dirty="0" err="1"/>
              <a:t>scalability</a:t>
            </a:r>
            <a:r>
              <a:rPr lang="nb-NO" dirty="0"/>
              <a:t>,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aspects</a:t>
            </a:r>
            <a:endParaRPr lang="nb-NO" dirty="0"/>
          </a:p>
          <a:p>
            <a:r>
              <a:rPr lang="nb-NO" dirty="0"/>
              <a:t>No test suite</a:t>
            </a:r>
          </a:p>
          <a:p>
            <a:r>
              <a:rPr lang="nb-NO" dirty="0"/>
              <a:t>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freedom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, do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is cool!</a:t>
            </a:r>
          </a:p>
        </p:txBody>
      </p:sp>
    </p:spTree>
    <p:extLst>
      <p:ext uri="{BB962C8B-B14F-4D97-AF65-F5344CB8AC3E}">
        <p14:creationId xmlns:p14="http://schemas.microsoft.com/office/powerpoint/2010/main" val="151163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5EB7-B9A2-ECCA-C010-1B72173A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BED1-6F88-A69A-F5BD-171DD54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r>
              <a:rPr lang="nb-NO" dirty="0"/>
              <a:t> (it)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D978-FE96-3A8E-90C1-24564AB0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get_posterior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each category and corpus in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lang="nb-N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denominators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24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{ term: probability } to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189832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87F4-0F6B-28F9-56EB-035943E3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079-452C-1C73-71FC-47CA6818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Computing </a:t>
            </a:r>
            <a:r>
              <a:rPr lang="nb-NO" dirty="0" err="1"/>
              <a:t>posteriors</a:t>
            </a:r>
            <a:r>
              <a:rPr lang="nb-NO" dirty="0"/>
              <a:t> (it)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C475-F51D-75DD-8A3E-6727F25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get_posterior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each category and corpus in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training_set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Everyone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Pasta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Ciao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Norge</a:t>
            </a:r>
            <a:r>
              <a:rPr lang="en-US" sz="2400" baseline="3000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b-N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lang="nb-NO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denominators</a:t>
            </a:r>
            <a:r>
              <a:rPr lang="nb-NO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24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{ everyone : 4/24 }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{ pasta : 6/24 }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{ ciao : 13/24 }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self.__conditionals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["it"] = { 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norge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1/24 }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1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CDA-0C2D-7280-2132-55A1F82A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Classification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1D93-C2A3-311C-794D-EC45C32F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finished</a:t>
            </a:r>
            <a:endParaRPr lang="nb-NO" dirty="0"/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finally</a:t>
            </a:r>
            <a:r>
              <a:rPr lang="nb-NO" dirty="0"/>
              <a:t> start </a:t>
            </a:r>
            <a:r>
              <a:rPr lang="nb-NO" dirty="0" err="1"/>
              <a:t>classifying</a:t>
            </a:r>
            <a:r>
              <a:rPr lang="nb-NO" dirty="0"/>
              <a:t> </a:t>
            </a:r>
            <a:r>
              <a:rPr lang="nb-NO" dirty="0" err="1"/>
              <a:t>books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111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Oliver’s</a:t>
            </a:r>
            <a:r>
              <a:rPr lang="nb-NO" dirty="0"/>
              <a:t> book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4" name="Picture 2" descr="Open Book Antique Images – Browse 63,670 Stock Photos, Vectors, and Video |  Adobe Stock">
            <a:extLst>
              <a:ext uri="{FF2B5EF4-FFF2-40B4-BE49-F238E27FC236}">
                <a16:creationId xmlns:a16="http://schemas.microsoft.com/office/drawing/2014/main" id="{72F21505-D779-757C-AD09-8DB615C2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11" b="90000" l="9848" r="89962">
                        <a14:foregroundMark x1="44508" y1="8611" x2="20455" y2="1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45" y="1899880"/>
            <a:ext cx="7271910" cy="49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66F844B0-5903-E8A8-66A9-D32EB252EA0B}"/>
              </a:ext>
            </a:extLst>
          </p:cNvPr>
          <p:cNvSpPr txBox="1"/>
          <p:nvPr/>
        </p:nvSpPr>
        <p:spPr>
          <a:xfrm>
            <a:off x="3601652" y="2604471"/>
            <a:ext cx="209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Ciao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everyone</a:t>
            </a:r>
            <a:r>
              <a:rPr lang="nb-NO" dirty="0">
                <a:solidFill>
                  <a:schemeClr val="bg1"/>
                </a:solidFill>
              </a:rPr>
              <a:t>!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- Pasta</a:t>
            </a:r>
          </a:p>
        </p:txBody>
      </p:sp>
    </p:spTree>
    <p:extLst>
      <p:ext uri="{BB962C8B-B14F-4D97-AF65-F5344CB8AC3E}">
        <p14:creationId xmlns:p14="http://schemas.microsoft.com/office/powerpoint/2010/main" val="6337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"] = 0.38</a:t>
            </a:r>
            <a:endParaRPr lang="nb-N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 = 0.54</a:t>
            </a: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🇮🇹 )	 = 0.17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🇮🇹 ) = 0.25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A7784D5-1947-4A6C-A84D-4845AB0A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7799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9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= 0.38 x 0.54 x 0.17 x 0.25 = </a:t>
            </a: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0.0087</a:t>
            </a:r>
            <a:endParaRPr 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A7784D5-1947-4A6C-A84D-4845AB0A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7799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2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Norwegian"] = 0.35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0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🇳🇴 ) = 0.04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🇳🇴 ) = 0.26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C5697B-C407-0F59-5962-FEA187B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0.35 x 0 x 0.04 x 0.26 = </a:t>
            </a: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C5697B-C407-0F59-5962-FEA187B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3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8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self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.__priors["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English"] = 0.26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0.19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</a:t>
            </a:r>
            <a:r>
              <a:rPr lang="nb-NO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| 🇬🇧 ) = 0.43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p( Pasta | 🇬🇧 ) = 0.38</a:t>
            </a:r>
            <a:endParaRPr lang="nb-NO" sz="2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512E8E-0DF3-31A6-9B92-F91391C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2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1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0.26 x 0.19 x 0.43 x 0.38 = </a:t>
            </a: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0.008</a:t>
            </a:r>
            <a:endParaRPr lang="nb-NO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512E8E-0DF3-31A6-9B92-F91391C1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2" y="2779940"/>
            <a:ext cx="1835603" cy="1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2710-695A-E010-EBA6-58224AFF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A1B-C556-BCDF-107F-3888ADA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80D-E744-22BE-25AB-04BFC67E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 a Naive </a:t>
            </a:r>
            <a:r>
              <a:rPr lang="nb-NO" dirty="0" err="1"/>
              <a:t>bayes</a:t>
            </a:r>
            <a:r>
              <a:rPr lang="nb-NO" dirty="0"/>
              <a:t> </a:t>
            </a:r>
            <a:r>
              <a:rPr lang="nb-NO" dirty="0" err="1"/>
              <a:t>multinomial</a:t>
            </a:r>
            <a:r>
              <a:rPr lang="nb-NO" dirty="0"/>
              <a:t> </a:t>
            </a:r>
            <a:r>
              <a:rPr lang="nb-NO" dirty="0" err="1"/>
              <a:t>classifier</a:t>
            </a:r>
            <a:r>
              <a:rPr lang="nb-NO" dirty="0"/>
              <a:t> for </a:t>
            </a:r>
            <a:r>
              <a:rPr lang="nb-NO" dirty="0" err="1"/>
              <a:t>language</a:t>
            </a:r>
            <a:r>
              <a:rPr lang="nb-NO" dirty="0"/>
              <a:t> </a:t>
            </a:r>
            <a:r>
              <a:rPr lang="nb-NO" dirty="0" err="1"/>
              <a:t>prediction</a:t>
            </a:r>
            <a:endParaRPr lang="nb-NO" dirty="0"/>
          </a:p>
          <a:p>
            <a:r>
              <a:rPr lang="nb-NO" dirty="0" err="1"/>
              <a:t>Classify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 as </a:t>
            </a:r>
            <a:r>
              <a:rPr lang="nb-NO" i="1" dirty="0" err="1"/>
              <a:t>no</a:t>
            </a:r>
            <a:r>
              <a:rPr lang="nb-NO" i="1" dirty="0"/>
              <a:t>, da, en or de</a:t>
            </a:r>
          </a:p>
          <a:p>
            <a:r>
              <a:rPr lang="nb-NO" dirty="0"/>
              <a:t>«Naive» </a:t>
            </a:r>
            <a:r>
              <a:rPr lang="nb-NO" dirty="0" err="1"/>
              <a:t>because</a:t>
            </a:r>
            <a:r>
              <a:rPr lang="nb-NO" dirty="0"/>
              <a:t> it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terms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9613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winner</a:t>
            </a:r>
            <a:r>
              <a:rPr lang="nb-NO" dirty="0"/>
              <a:t> is…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fontAlgn="base"/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Italian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= 0.38 x 0.54 x 0.17 x 0.25    = 0.0087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English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0.26 x 0.19 x 0.43 x 0.38  = 0.0080</a:t>
            </a:r>
          </a:p>
          <a:p>
            <a:pPr fontAlgn="base"/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Norwegian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= 0.35 x 0 x 0.04 x 0.26 = 0.0000</a:t>
            </a:r>
          </a:p>
          <a:p>
            <a:pPr fontAlgn="base"/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D2FBC8A-5B42-02EE-4B53-27A35E92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73" y="4151539"/>
            <a:ext cx="1835604" cy="1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348-148D-07DC-0066-3539B6C7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B09C-085C-8318-0E4E-CDA07F48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/</a:t>
            </a:r>
            <a:r>
              <a:rPr lang="nb-NO" dirty="0" err="1"/>
              <a:t>plus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/</a:t>
            </a:r>
            <a:r>
              <a:rPr lang="nb-NO" dirty="0" err="1"/>
              <a:t>laplace</a:t>
            </a:r>
            <a:r>
              <a:rPr lang="nb-NO" dirty="0"/>
              <a:t> </a:t>
            </a:r>
            <a:r>
              <a:rPr lang="nb-NO" dirty="0" err="1"/>
              <a:t>smoothing</a:t>
            </a:r>
            <a:endParaRPr lang="nb-NO" dirty="0"/>
          </a:p>
          <a:p>
            <a:pPr lvl="1"/>
            <a:r>
              <a:rPr lang="nb-NO" dirty="0"/>
              <a:t>Score for Norwegian </a:t>
            </a:r>
            <a:r>
              <a:rPr lang="nb-NO" dirty="0" err="1"/>
              <a:t>was</a:t>
            </a:r>
            <a:r>
              <a:rPr lang="nb-NO" dirty="0"/>
              <a:t> 0.0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previous</a:t>
            </a:r>
            <a:r>
              <a:rPr lang="nb-NO" dirty="0"/>
              <a:t> slide</a:t>
            </a:r>
          </a:p>
          <a:p>
            <a:r>
              <a:rPr lang="nb-NO" dirty="0"/>
              <a:t>Log-</a:t>
            </a:r>
            <a:r>
              <a:rPr lang="nb-NO" dirty="0" err="1"/>
              <a:t>probabilities</a:t>
            </a:r>
            <a:endParaRPr lang="nb-NO" dirty="0"/>
          </a:p>
          <a:p>
            <a:r>
              <a:rPr lang="nb-NO" dirty="0" err="1"/>
              <a:t>Neither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covered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4697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E092-2233-0E63-F501-E924FFF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Need</a:t>
            </a:r>
            <a:r>
              <a:rPr lang="nb-NO" dirty="0"/>
              <a:t>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explanation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48E3-DCC0-BD09-86A3-C7A849D4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Last </a:t>
            </a:r>
            <a:r>
              <a:rPr lang="nb-NO" dirty="0" err="1"/>
              <a:t>week’s</a:t>
            </a:r>
            <a:r>
              <a:rPr lang="nb-NO" dirty="0"/>
              <a:t> </a:t>
            </a:r>
            <a:r>
              <a:rPr lang="nb-NO" dirty="0" err="1"/>
              <a:t>shoutout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https://www.youtube.com/watch?v=O2L2Uv9pdDA&amp;ab_channel=StatQuestwithJoshStarmer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014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F2FF0-4301-172F-09F2-2A7AE692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08AD-11A8-7B2D-C27D-5401D3B3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8FA-02CF-ED2B-05CC-D4A8CF1C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e-2</a:t>
            </a:r>
          </a:p>
          <a:p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e-1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Naive </a:t>
            </a:r>
            <a:r>
              <a:rPr lang="nb-NO" dirty="0" err="1">
                <a:solidFill>
                  <a:schemeClr val="bg1"/>
                </a:solidFill>
              </a:rPr>
              <a:t>Bayes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example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1716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32C5-8A97-30A5-9CA4-1FC789A9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AAA9-29CA-ECB6-AB98-D2709990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1026" name="Picture 2" descr="Memento (film) - Wikipedia">
            <a:extLst>
              <a:ext uri="{FF2B5EF4-FFF2-40B4-BE49-F238E27FC236}">
                <a16:creationId xmlns:a16="http://schemas.microsoft.com/office/drawing/2014/main" id="{1E87094F-9588-71B8-0529-01203F56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04" y="1345343"/>
            <a:ext cx="2836391" cy="4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53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7F2D-AA2D-014E-5710-679419D9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9E1E-248D-6C95-DD04-B03A1F89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6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3B2A-8375-E94E-47F3-0EC46BC8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 </a:t>
            </a:r>
            <a:r>
              <a:rPr lang="nb-NO" dirty="0" err="1"/>
              <a:t>Oliver’s</a:t>
            </a:r>
            <a:r>
              <a:rPr lang="nb-NO" dirty="0"/>
              <a:t> </a:t>
            </a:r>
            <a:r>
              <a:rPr lang="nb-NO" dirty="0" err="1"/>
              <a:t>library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DF02-D26B-83C5-0692-BF22381C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Oliver is super </a:t>
            </a:r>
            <a:r>
              <a:rPr lang="nb-NO" dirty="0" err="1"/>
              <a:t>rich</a:t>
            </a:r>
            <a:r>
              <a:rPr lang="nb-NO" dirty="0"/>
              <a:t> and </a:t>
            </a:r>
            <a:r>
              <a:rPr lang="nb-NO" dirty="0" err="1"/>
              <a:t>owns</a:t>
            </a:r>
            <a:r>
              <a:rPr lang="nb-NO" dirty="0"/>
              <a:t> a </a:t>
            </a:r>
            <a:r>
              <a:rPr lang="nb-NO" dirty="0" err="1"/>
              <a:t>library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picks</a:t>
            </a:r>
            <a:r>
              <a:rPr lang="nb-NO" dirty="0"/>
              <a:t> up a book,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understand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uses</a:t>
            </a:r>
            <a:r>
              <a:rPr lang="nb-NO" dirty="0"/>
              <a:t> Naive </a:t>
            </a:r>
            <a:r>
              <a:rPr lang="nb-NO" dirty="0" err="1"/>
              <a:t>Bayes</a:t>
            </a:r>
            <a:r>
              <a:rPr lang="nb-NO" dirty="0"/>
              <a:t> to make a </a:t>
            </a:r>
            <a:r>
              <a:rPr lang="nb-NO" i="1" dirty="0" err="1"/>
              <a:t>prediction</a:t>
            </a:r>
            <a:endParaRPr lang="nb-NO" i="1" dirty="0"/>
          </a:p>
          <a:p>
            <a:r>
              <a:rPr lang="nb-NO" dirty="0" err="1"/>
              <a:t>Prediction</a:t>
            </a:r>
            <a:r>
              <a:rPr lang="nb-NO" dirty="0"/>
              <a:t>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books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library</a:t>
            </a:r>
            <a:r>
              <a:rPr lang="nb-NO" dirty="0"/>
              <a:t> (</a:t>
            </a:r>
            <a:r>
              <a:rPr lang="nb-NO" dirty="0" err="1"/>
              <a:t>our</a:t>
            </a:r>
            <a:r>
              <a:rPr lang="nb-NO" dirty="0"/>
              <a:t> training data)!</a:t>
            </a:r>
          </a:p>
        </p:txBody>
      </p:sp>
    </p:spTree>
    <p:extLst>
      <p:ext uri="{BB962C8B-B14F-4D97-AF65-F5344CB8AC3E}">
        <p14:creationId xmlns:p14="http://schemas.microsoft.com/office/powerpoint/2010/main" val="33865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1344-178C-1F7B-0995-112113E2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Preparations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37F8-A736-A978-DF91-53C73B56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Vocabulary</a:t>
            </a:r>
            <a:endParaRPr lang="nb-NO" dirty="0"/>
          </a:p>
          <a:p>
            <a:pPr lvl="1"/>
            <a:r>
              <a:rPr lang="nb-NO" dirty="0"/>
              <a:t>Priors</a:t>
            </a:r>
          </a:p>
          <a:p>
            <a:pPr lvl="1"/>
            <a:r>
              <a:rPr lang="nb-NO" dirty="0" err="1"/>
              <a:t>Posteriors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18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60D4-8B46-2329-78B4-A06FD8EF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vocabulary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0194-BDFA-E4FA-7B5D-279054DA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First, Oliver </a:t>
            </a:r>
            <a:r>
              <a:rPr lang="nb-NO" dirty="0" err="1"/>
              <a:t>needs</a:t>
            </a:r>
            <a:r>
              <a:rPr lang="nb-NO" dirty="0"/>
              <a:t> to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 </a:t>
            </a:r>
            <a:r>
              <a:rPr lang="nb-NO" dirty="0" err="1"/>
              <a:t>he</a:t>
            </a:r>
            <a:r>
              <a:rPr lang="nb-NO" dirty="0"/>
              <a:t> is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with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writes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all </a:t>
            </a:r>
            <a:r>
              <a:rPr lang="nb-NO" dirty="0" err="1"/>
              <a:t>unique</a:t>
            </a:r>
            <a:r>
              <a:rPr lang="nb-NO" dirty="0"/>
              <a:t> terms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entire</a:t>
            </a:r>
            <a:r>
              <a:rPr lang="nb-NO" dirty="0"/>
              <a:t> </a:t>
            </a:r>
            <a:r>
              <a:rPr lang="nb-NO" dirty="0" err="1"/>
              <a:t>library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compute_vocabulary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Informatikk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everyone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pasta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ciao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, </a:t>
            </a:r>
            <a:r>
              <a:rPr lang="nb-NO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</a:t>
            </a:r>
            <a:r>
              <a:rPr lang="nb-NO" sz="2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orge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60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9C78-CBA2-F8FB-9373-A25A26E7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A259-E419-6F17-6FD0-D9234300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Starting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33E9-30DF-3BF4-3D5E-A08763E0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Oliver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needs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some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notion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probabilities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occurring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his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library</a:t>
            </a:r>
            <a:r>
              <a:rPr lang="nb-NO" sz="2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23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9A5C-E3F9-FA25-5020-0B716E9E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priors?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9FF6-7580-C9AC-0DA5-D45DC763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call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them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«priors»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because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haven’t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looked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at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mystery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book’s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contents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yet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!</a:t>
            </a:r>
          </a:p>
          <a:p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«If i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pick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up a random book,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without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reading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it,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what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are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odds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it’s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written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in a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specific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language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?»</a:t>
            </a:r>
          </a:p>
          <a:p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probability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class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itself</a:t>
            </a:r>
            <a:endParaRPr lang="nb-N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02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1476</Words>
  <Application>Microsoft Office PowerPoint</Application>
  <PresentationFormat>Widescreen</PresentationFormat>
  <Paragraphs>188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Consolas</vt:lpstr>
      <vt:lpstr>Work Sans</vt:lpstr>
      <vt:lpstr>Office Theme</vt:lpstr>
      <vt:lpstr>IN3120 week 10</vt:lpstr>
      <vt:lpstr>Agenda</vt:lpstr>
      <vt:lpstr>Assignment e-2</vt:lpstr>
      <vt:lpstr>Assignment e-1</vt:lpstr>
      <vt:lpstr>Example: Oliver’s library</vt:lpstr>
      <vt:lpstr>Preparations</vt:lpstr>
      <vt:lpstr>The vocabulary</vt:lpstr>
      <vt:lpstr>Starting the calculations</vt:lpstr>
      <vt:lpstr>What are priors?</vt:lpstr>
      <vt:lpstr>Priors</vt:lpstr>
      <vt:lpstr>Library contents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Computing priors</vt:lpstr>
      <vt:lpstr>Posteriors</vt:lpstr>
      <vt:lpstr>What are posteriors?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</vt:lpstr>
      <vt:lpstr>Computing posteriors (it)</vt:lpstr>
      <vt:lpstr>Computing posteriors (it)</vt:lpstr>
      <vt:lpstr>Computing posteriors (it)</vt:lpstr>
      <vt:lpstr>Computing posteriors (it)</vt:lpstr>
      <vt:lpstr>Classification</vt:lpstr>
      <vt:lpstr>Oliver’s book</vt:lpstr>
      <vt:lpstr>Calculations</vt:lpstr>
      <vt:lpstr>Calculations</vt:lpstr>
      <vt:lpstr>Calculations</vt:lpstr>
      <vt:lpstr>Calculations</vt:lpstr>
      <vt:lpstr>Calculations</vt:lpstr>
      <vt:lpstr>Calculations</vt:lpstr>
      <vt:lpstr>And the winner is…</vt:lpstr>
      <vt:lpstr>Extra requirements</vt:lpstr>
      <vt:lpstr>Need a better explanation?</vt:lpstr>
      <vt:lpstr>Agenda</vt:lpstr>
      <vt:lpstr>Shoutout </vt:lpstr>
      <vt:lpstr>15 min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29</cp:revision>
  <dcterms:created xsi:type="dcterms:W3CDTF">2024-10-28T14:37:29Z</dcterms:created>
  <dcterms:modified xsi:type="dcterms:W3CDTF">2024-10-30T10:15:45Z</dcterms:modified>
</cp:coreProperties>
</file>