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60" r:id="rId4"/>
    <p:sldId id="270" r:id="rId5"/>
    <p:sldId id="257" r:id="rId6"/>
    <p:sldId id="259" r:id="rId7"/>
    <p:sldId id="273" r:id="rId8"/>
    <p:sldId id="274" r:id="rId9"/>
    <p:sldId id="271" r:id="rId10"/>
    <p:sldId id="285" r:id="rId11"/>
    <p:sldId id="261" r:id="rId12"/>
    <p:sldId id="508" r:id="rId13"/>
    <p:sldId id="282" r:id="rId14"/>
    <p:sldId id="286" r:id="rId15"/>
    <p:sldId id="262" r:id="rId16"/>
    <p:sldId id="275" r:id="rId17"/>
    <p:sldId id="276" r:id="rId18"/>
    <p:sldId id="295" r:id="rId19"/>
    <p:sldId id="297" r:id="rId20"/>
    <p:sldId id="298" r:id="rId21"/>
    <p:sldId id="277" r:id="rId22"/>
    <p:sldId id="287" r:id="rId23"/>
    <p:sldId id="263" r:id="rId24"/>
    <p:sldId id="511" r:id="rId25"/>
    <p:sldId id="281" r:id="rId26"/>
    <p:sldId id="288" r:id="rId27"/>
    <p:sldId id="264" r:id="rId28"/>
    <p:sldId id="505" r:id="rId29"/>
    <p:sldId id="304" r:id="rId30"/>
    <p:sldId id="306" r:id="rId31"/>
    <p:sldId id="305" r:id="rId32"/>
    <p:sldId id="299" r:id="rId33"/>
    <p:sldId id="302" r:id="rId34"/>
    <p:sldId id="303" r:id="rId35"/>
    <p:sldId id="278" r:id="rId36"/>
    <p:sldId id="289" r:id="rId37"/>
    <p:sldId id="265" r:id="rId38"/>
    <p:sldId id="506" r:id="rId39"/>
    <p:sldId id="507" r:id="rId40"/>
    <p:sldId id="283" r:id="rId41"/>
    <p:sldId id="290" r:id="rId42"/>
    <p:sldId id="267" r:id="rId43"/>
    <p:sldId id="308" r:id="rId44"/>
    <p:sldId id="307" r:id="rId45"/>
    <p:sldId id="315" r:id="rId46"/>
    <p:sldId id="309" r:id="rId47"/>
    <p:sldId id="310" r:id="rId48"/>
    <p:sldId id="311" r:id="rId49"/>
    <p:sldId id="313" r:id="rId50"/>
    <p:sldId id="312" r:id="rId51"/>
    <p:sldId id="314" r:id="rId52"/>
    <p:sldId id="316" r:id="rId53"/>
    <p:sldId id="317" r:id="rId54"/>
    <p:sldId id="280" r:id="rId55"/>
    <p:sldId id="292" r:id="rId56"/>
    <p:sldId id="268" r:id="rId57"/>
    <p:sldId id="497" r:id="rId58"/>
    <p:sldId id="504" r:id="rId59"/>
    <p:sldId id="279" r:id="rId60"/>
    <p:sldId id="293" r:id="rId61"/>
    <p:sldId id="269" r:id="rId62"/>
    <p:sldId id="509" r:id="rId63"/>
    <p:sldId id="510" r:id="rId6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4660"/>
  </p:normalViewPr>
  <p:slideViewPr>
    <p:cSldViewPr snapToGrid="0">
      <p:cViewPr>
        <p:scale>
          <a:sx n="70" d="100"/>
          <a:sy n="70" d="100"/>
        </p:scale>
        <p:origin x="8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927E1-3663-43F6-B13F-61A0BED5326A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6BBA-8DE3-4B16-9F9C-D61ADB9042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87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B238-5E45-7017-DFF8-51DE787D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517-7312-F30F-7DAF-6D0B62B5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6DCA-B864-078B-2A45-A9EB2772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B402-60CC-403E-8F13-F4C6519D568E}" type="datetime1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BF96-47D4-CA46-9323-5010124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2527-2FD4-F2D2-0B7E-BC825E24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D91E-606E-E346-C04D-4CCB3AF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B54AF-AB63-7620-26F9-EA444412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D804-17D6-EC4A-8F59-579A50A9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597-4DD5-4647-9FF4-AF236F08C658}" type="datetime1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8157-84CD-EBE3-E071-BEA50594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E283-DD36-966D-65F5-A1EEDD78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75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C5B5C-4685-A1C9-7C6B-9232AB7EB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CBAFE-B4BA-7ACA-BEAF-E1716D0B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4494-B695-A9D2-E276-99F16555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20A4-BBA9-4320-897E-CD97B7A8285A}" type="datetime1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BB86-13D4-8B79-8D28-1D58F4C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CE59-3E06-F024-28AE-C276217F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224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AF3-E867-7BE7-CC1F-065C5869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EF98-B2B9-9F2F-01CF-67DA578D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B6F5-B4EB-BD3C-8B08-39E13FF2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0F8C-4DFD-45B9-95D5-EC2A06124A9B}" type="datetime1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FA3B-A290-CAC1-2BA0-297F7A4B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3E6F-F123-21CA-CBA9-0327428B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3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B0D0-1D16-B401-2609-63E20B64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6B0D-0B2E-BCFC-A31C-2A5BC094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7555-96B9-BB11-2097-D8F598D4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5E9D-54B2-49BE-A921-986FFF93C42C}" type="datetime1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CBAF-D6E2-082A-FE56-9AD8A54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6636-967A-D5AC-528F-DE7ABEE6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0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2C5-19BA-F364-BFFC-26B8B5CF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5C6D-535F-9208-0FA6-161E7B59D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58F7-A24F-31C6-367A-A21D48C8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865FE-8F6C-E3E8-F2CA-46FCD5C4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6CCF-C436-495A-A2AA-C7574D788B24}" type="datetime1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2D12F-7A09-190F-E2B7-A4088F18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D5C9E-8B3D-4EC6-2CCF-055B7785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0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E263-B366-2408-65FF-9DABE68C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C681-227C-1060-0D54-02285FDC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842E-0D64-61A2-EFC2-24888A4E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BA41-1ED4-F61A-5337-AE188411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077F4-A100-A2DF-C44C-D6F4B28BC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0CF-DE1A-B9CB-23FF-95802418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8F1C-6137-4365-8E6C-0EBD880461B5}" type="datetime1">
              <a:rPr lang="nb-NO" smtClean="0"/>
              <a:t>05.11.2024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F4794-777E-0701-F4D5-AC5BC8C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A595A-D1A9-5767-4466-087C1B3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60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237C-B151-BCE1-A0BB-01752762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C4038-105E-3895-D945-46D5351C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C5B7-8357-457D-9A64-F8F7F0344106}" type="datetime1">
              <a:rPr lang="nb-NO" smtClean="0"/>
              <a:t>05.11.2024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E62DD-59F9-3CF2-8AB2-D99E1F7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1CBF-09B5-A6B9-F2CA-246945DA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10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7B7AC-599A-908F-9A90-82351607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7AE2-5962-4788-B32B-4E3D3DC866F0}" type="datetime1">
              <a:rPr lang="nb-NO" smtClean="0"/>
              <a:t>05.11.2024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0979-1D50-71C5-591A-B786E47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E55D7-1A7E-B59F-8CFA-8CAC480F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72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82D-1F67-25C7-BBE9-49E6F505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9EB-BEA8-1158-1188-DC280807D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FC81-37D8-7CBF-4567-5A61693E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166A4-7B3D-F240-6EA5-C494416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3405-7BE4-47E9-BB2E-502C2D972FEF}" type="datetime1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977-5AA3-CA9B-728F-E0666EA5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456C-2B1F-F6C4-E999-2627A672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652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354-F6A6-DAB3-9CE6-C586CF57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9AD88-D292-B413-C858-30A417F0E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66B2-EC13-69AB-6B08-2DF900A21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4D87E-F524-0711-02EE-4B1EA28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2D95-4466-40BD-884C-6A94BB42BEE2}" type="datetime1">
              <a:rPr lang="nb-NO" smtClean="0"/>
              <a:t>05.11.2024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83A8-7E06-4FB8-B005-041AD90F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B34A3-D36D-88CE-F6CA-63463788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400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56840-5ED9-6C73-C243-38A5855B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651C0-7700-80C4-991E-E05B6E04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53A5-D4F6-04F6-BA27-57222EA12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084D8-2558-496B-A79D-8EBD9B4C9218}" type="datetime1">
              <a:rPr lang="nb-NO" smtClean="0"/>
              <a:t>05.11.2024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BA60-C5C7-BD26-7313-FE669431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7F7B-4764-D91F-9B4A-4E51225B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A61B3-4605-41DB-96ED-00DDEAC04C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2414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9U0QAFbfLI&amp;ab_channel=StatQuestwithJoshStar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nlp.stanford.edu/IR-book/pdf/08ev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DB58-D03D-D0D6-FD60-298B296A0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IN3120 </a:t>
            </a:r>
            <a:r>
              <a:rPr lang="nb-NO" dirty="0" err="1"/>
              <a:t>week</a:t>
            </a:r>
            <a:r>
              <a:rPr lang="nb-NO" dirty="0"/>
              <a:t>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1C21A-7A68-2D03-328E-1D749C6C2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Group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D7AB0-2C4D-34D8-D5A4-64B24EB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835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BB3D2-246E-BFF4-1970-2AEDDD05A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F4E8-306B-35EE-CFC7-35531732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1C53-7E51-B8EF-E387-C5E0570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/>
              <a:t>SVMs</a:t>
            </a:r>
            <a:endParaRPr lang="nb-NO" dirty="0"/>
          </a:p>
          <a:p>
            <a:pPr lvl="1"/>
            <a:r>
              <a:rPr lang="nb-NO" dirty="0"/>
              <a:t>MAP</a:t>
            </a:r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r>
              <a:rPr lang="nb-NO" dirty="0"/>
              <a:t>, F1-score</a:t>
            </a:r>
          </a:p>
          <a:p>
            <a:pPr lvl="1"/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DE29-1706-2639-25D7-C51A65E4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14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A983-734C-C65F-C22E-E7A6649F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machines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47C-31DE-4C28-DC33-F3725724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a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for </a:t>
            </a:r>
            <a:r>
              <a:rPr lang="nb-NO" dirty="0" err="1"/>
              <a:t>classification</a:t>
            </a:r>
            <a:endParaRPr lang="nb-NO" dirty="0"/>
          </a:p>
          <a:p>
            <a:r>
              <a:rPr lang="nb-NO" dirty="0" err="1"/>
              <a:t>Idea</a:t>
            </a:r>
            <a:r>
              <a:rPr lang="nb-NO" dirty="0"/>
              <a:t>: </a:t>
            </a:r>
            <a:r>
              <a:rPr lang="nb-NO" dirty="0" err="1"/>
              <a:t>Create</a:t>
            </a:r>
            <a:r>
              <a:rPr lang="nb-NO" dirty="0"/>
              <a:t> a hyperplane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maximizes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classes</a:t>
            </a:r>
            <a:endParaRPr lang="nb-NO" dirty="0"/>
          </a:p>
          <a:p>
            <a:r>
              <a:rPr lang="nb-NO" dirty="0"/>
              <a:t>Support </a:t>
            </a:r>
            <a:r>
              <a:rPr lang="nb-NO" dirty="0" err="1"/>
              <a:t>vectors</a:t>
            </a:r>
            <a:r>
              <a:rPr lang="nb-NO" dirty="0"/>
              <a:t>: The data </a:t>
            </a:r>
            <a:r>
              <a:rPr lang="nb-NO" dirty="0" err="1"/>
              <a:t>points</a:t>
            </a:r>
            <a:r>
              <a:rPr lang="nb-NO" dirty="0"/>
              <a:t> </a:t>
            </a:r>
            <a:r>
              <a:rPr lang="nb-NO" dirty="0" err="1"/>
              <a:t>closest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  <a:p>
            <a:pPr lvl="1"/>
            <a:r>
              <a:rPr lang="nb-NO" i="1" dirty="0"/>
              <a:t>«The support </a:t>
            </a:r>
            <a:r>
              <a:rPr lang="nb-NO" i="1" dirty="0" err="1"/>
              <a:t>vectors</a:t>
            </a:r>
            <a:r>
              <a:rPr lang="nb-NO" i="1" dirty="0"/>
              <a:t> </a:t>
            </a:r>
            <a:r>
              <a:rPr lang="nb-NO" i="1" dirty="0" err="1"/>
              <a:t>are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nodes </a:t>
            </a:r>
            <a:r>
              <a:rPr lang="nb-NO" i="1" dirty="0" err="1"/>
              <a:t>closest</a:t>
            </a:r>
            <a:r>
              <a:rPr lang="nb-NO" i="1" dirty="0"/>
              <a:t> to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other</a:t>
            </a:r>
            <a:r>
              <a:rPr lang="nb-NO" i="1" dirty="0"/>
              <a:t> </a:t>
            </a:r>
            <a:r>
              <a:rPr lang="nb-NO" i="1" dirty="0" err="1"/>
              <a:t>class</a:t>
            </a:r>
            <a:r>
              <a:rPr lang="nb-NO" i="1" dirty="0"/>
              <a:t>»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3C2C8-0229-C75E-FE36-C58F5D4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614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C424-66FE-E7EF-5186-D2B25DC1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Kernel</a:t>
            </a:r>
            <a:r>
              <a:rPr lang="nb-NO" dirty="0"/>
              <a:t>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F4D2-7ED5-FD7B-FD2F-A8DAB8E2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the</a:t>
            </a:r>
            <a:r>
              <a:rPr lang="nb-NO" dirty="0"/>
              <a:t> data is not </a:t>
            </a:r>
            <a:r>
              <a:rPr lang="nb-NO" dirty="0" err="1"/>
              <a:t>linearly</a:t>
            </a:r>
            <a:r>
              <a:rPr lang="nb-NO" dirty="0"/>
              <a:t> separable,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Kernel</a:t>
            </a:r>
            <a:r>
              <a:rPr lang="nb-NO" dirty="0"/>
              <a:t> trick</a:t>
            </a:r>
          </a:p>
          <a:p>
            <a:r>
              <a:rPr lang="nb-NO" dirty="0" err="1"/>
              <a:t>Raise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nodes </a:t>
            </a:r>
            <a:r>
              <a:rPr lang="nb-NO" dirty="0" err="1"/>
              <a:t>into</a:t>
            </a:r>
            <a:r>
              <a:rPr lang="nb-NO" dirty="0"/>
              <a:t> a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dimension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linearly</a:t>
            </a:r>
            <a:r>
              <a:rPr lang="nb-NO" dirty="0"/>
              <a:t> separable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5F4F-F03A-B5F7-CDF0-BA972A9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12</a:t>
            </a:fld>
            <a:endParaRPr lang="nb-NO"/>
          </a:p>
        </p:txBody>
      </p:sp>
      <p:pic>
        <p:nvPicPr>
          <p:cNvPr id="2050" name="Picture 2" descr="What is the kernel trick? Why is it important? | by Grace Zhang | Medium">
            <a:extLst>
              <a:ext uri="{FF2B5EF4-FFF2-40B4-BE49-F238E27FC236}">
                <a16:creationId xmlns:a16="http://schemas.microsoft.com/office/drawing/2014/main" id="{7391306E-9D8B-9B13-236B-8AD49232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14" y="3002114"/>
            <a:ext cx="5013847" cy="19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0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335E-BC6D-194A-B8B0-CDFBA98B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machines</a:t>
            </a:r>
            <a:r>
              <a:rPr lang="nb-NO" dirty="0"/>
              <a:t> – </a:t>
            </a:r>
            <a:r>
              <a:rPr lang="nb-NO" dirty="0" err="1"/>
              <a:t>exam</a:t>
            </a:r>
            <a:r>
              <a:rPr lang="nb-NO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7E5C-B9BC-85E6-3097-ED481607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5C1C-A0A8-4CA1-EB00-41587700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13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CC772-60D3-EB54-E2C5-6392E6B4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3243236"/>
            <a:ext cx="592537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0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2A13C-B723-E57C-476E-E30CB7C3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FE5-9DA2-D4D6-AE93-B821C395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F254-7306-F382-7A65-71A1B05D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/>
              <a:t>MAP</a:t>
            </a:r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r>
              <a:rPr lang="nb-NO" dirty="0"/>
              <a:t>, F1-score</a:t>
            </a:r>
          </a:p>
          <a:p>
            <a:pPr lvl="1"/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6F35-CEFD-155F-FB25-4222E35B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988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0C01-DE01-6528-4364-54BD0E13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6983-F6B5-D203-E947-4FDE9481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MAP: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precision</a:t>
            </a:r>
            <a:endParaRPr lang="nb-NO" dirty="0"/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engine</a:t>
            </a:r>
            <a:r>
              <a:rPr lang="nb-NO" dirty="0"/>
              <a:t> </a:t>
            </a:r>
            <a:r>
              <a:rPr lang="nb-NO" dirty="0" err="1"/>
              <a:t>quality</a:t>
            </a: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engine</a:t>
            </a:r>
            <a:r>
              <a:rPr lang="nb-NO" dirty="0"/>
              <a:t> </a:t>
            </a:r>
            <a:r>
              <a:rPr lang="nb-NO" dirty="0" err="1"/>
              <a:t>ranks</a:t>
            </a:r>
            <a:r>
              <a:rPr lang="nb-NO" dirty="0"/>
              <a:t> relevant </a:t>
            </a:r>
            <a:r>
              <a:rPr lang="nb-NO" dirty="0" err="1"/>
              <a:t>documents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average</a:t>
            </a:r>
            <a:endParaRPr lang="nb-NO" dirty="0"/>
          </a:p>
          <a:p>
            <a:r>
              <a:rPr lang="nb-NO" i="1" dirty="0"/>
              <a:t>«How </a:t>
            </a:r>
            <a:r>
              <a:rPr lang="nb-NO" i="1" dirty="0" err="1"/>
              <a:t>well-placed</a:t>
            </a:r>
            <a:r>
              <a:rPr lang="nb-NO" i="1" dirty="0"/>
              <a:t> </a:t>
            </a:r>
            <a:r>
              <a:rPr lang="nb-NO" i="1" dirty="0" err="1"/>
              <a:t>are</a:t>
            </a:r>
            <a:r>
              <a:rPr lang="nb-NO" i="1" dirty="0"/>
              <a:t> my relevant </a:t>
            </a:r>
            <a:r>
              <a:rPr lang="nb-NO" i="1" dirty="0" err="1"/>
              <a:t>documents</a:t>
            </a:r>
            <a:r>
              <a:rPr lang="nb-NO" i="1" dirty="0"/>
              <a:t> in an </a:t>
            </a:r>
            <a:r>
              <a:rPr lang="nb-NO" i="1" dirty="0" err="1"/>
              <a:t>average</a:t>
            </a:r>
            <a:r>
              <a:rPr lang="nb-NO" i="1" dirty="0"/>
              <a:t> </a:t>
            </a:r>
            <a:r>
              <a:rPr lang="nb-NO" i="1" dirty="0" err="1"/>
              <a:t>query</a:t>
            </a:r>
            <a:r>
              <a:rPr lang="nb-NO" i="1" dirty="0"/>
              <a:t>?»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56CA9-B023-2F58-0B16-AB0109F4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93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AD6-53B0-463D-466D-57922D8A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MAP </a:t>
            </a:r>
            <a:r>
              <a:rPr lang="nb-NO" dirty="0" err="1"/>
              <a:t>formula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FE03-081C-ED0E-2B0C-9E5A51F9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Precision@k</a:t>
            </a:r>
            <a:r>
              <a:rPr lang="nb-NO" dirty="0"/>
              <a:t> for all relevant </a:t>
            </a:r>
            <a:r>
              <a:rPr lang="nb-NO" dirty="0" err="1"/>
              <a:t>docs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(1)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(2) for </a:t>
            </a:r>
            <a:r>
              <a:rPr lang="nb-NO" dirty="0" err="1"/>
              <a:t>for</a:t>
            </a:r>
            <a:r>
              <a:rPr lang="nb-NO" dirty="0"/>
              <a:t> multiple </a:t>
            </a:r>
            <a:r>
              <a:rPr lang="nb-NO" dirty="0" err="1"/>
              <a:t>queries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91BD-E5E5-D44E-C2E4-00A3A9F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509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531-3697-F110-4373-87A1670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2504-69C3-5425-48A5-A7BCEB3D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4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/>
              <a:t>q1: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</a:t>
            </a:r>
          </a:p>
          <a:p>
            <a:r>
              <a:rPr lang="nb-NO" dirty="0"/>
              <a:t>q2: [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 </a:t>
            </a:r>
          </a:p>
          <a:p>
            <a:r>
              <a:rPr lang="nb-NO" dirty="0"/>
              <a:t>q3: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</a:t>
            </a:r>
          </a:p>
          <a:p>
            <a:r>
              <a:rPr lang="nb-NO" dirty="0"/>
              <a:t>q4: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A526A-D093-85C9-A664-18D0BA65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349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3CC0-843C-702B-A5B6-A02BFF38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327C-53FB-AC76-D5D3-352C39FF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– </a:t>
            </a:r>
            <a:r>
              <a:rPr lang="nb-NO" dirty="0" err="1"/>
              <a:t>precision@k</a:t>
            </a:r>
            <a:r>
              <a:rPr lang="nb-NO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DE14-8ECB-F977-F7E3-2AD22CB1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4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/>
              <a:t>q1: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dirty="0"/>
              <a:t>[</a:t>
            </a:r>
            <a:r>
              <a:rPr lang="nb-NO" dirty="0">
                <a:solidFill>
                  <a:srgbClr val="00B050"/>
                </a:solidFill>
              </a:rPr>
              <a:t>1/1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2/3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3/6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4/7</a:t>
            </a:r>
            <a:r>
              <a:rPr lang="nb-NO" dirty="0"/>
              <a:t>] </a:t>
            </a:r>
          </a:p>
          <a:p>
            <a:r>
              <a:rPr lang="nb-NO" dirty="0"/>
              <a:t>q2: [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</a:t>
            </a:r>
            <a:r>
              <a:rPr lang="nb-NO" dirty="0"/>
              <a:t> [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1/2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2/3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3/4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 </a:t>
            </a:r>
          </a:p>
          <a:p>
            <a:r>
              <a:rPr lang="nb-NO" dirty="0"/>
              <a:t>q3: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 → </a:t>
            </a:r>
            <a:r>
              <a:rPr lang="nb-NO" dirty="0"/>
              <a:t>[</a:t>
            </a:r>
            <a:r>
              <a:rPr lang="nb-NO" dirty="0">
                <a:solidFill>
                  <a:srgbClr val="00B050"/>
                </a:solidFill>
              </a:rPr>
              <a:t>1/1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2/2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3/3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4/4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5/6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endParaRPr lang="nb-NO" dirty="0"/>
          </a:p>
          <a:p>
            <a:r>
              <a:rPr lang="nb-NO" dirty="0"/>
              <a:t>q4: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dirty="0"/>
              <a:t>[</a:t>
            </a:r>
            <a:r>
              <a:rPr lang="nb-NO" dirty="0">
                <a:solidFill>
                  <a:srgbClr val="00B050"/>
                </a:solidFill>
              </a:rPr>
              <a:t>1/1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2/3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3/5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4/7</a:t>
            </a:r>
            <a:r>
              <a:rPr lang="nb-NO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4F893-FC00-3D11-646F-12D54AD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446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A04E3-E830-E1C0-4BF5-871D63F8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A660-DE10-7E28-192D-8B89821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–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F516-1ADB-AEB1-E2A9-3B48FE14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4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/>
              <a:t>q1: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2.738 / 4 → 0.6845</a:t>
            </a:r>
            <a:endParaRPr lang="nb-NO" dirty="0"/>
          </a:p>
          <a:p>
            <a:r>
              <a:rPr lang="nb-NO" dirty="0"/>
              <a:t>q2: [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1.917 / 3 → 0.639</a:t>
            </a:r>
            <a:endParaRPr lang="nb-NO" dirty="0"/>
          </a:p>
          <a:p>
            <a:r>
              <a:rPr lang="nb-NO" dirty="0"/>
              <a:t>q3: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 → 4.833 / 5 → 0.9666</a:t>
            </a:r>
            <a:endParaRPr lang="nb-NO" dirty="0"/>
          </a:p>
          <a:p>
            <a:r>
              <a:rPr lang="nb-NO" dirty="0"/>
              <a:t>q4: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dirty="0"/>
              <a:t>2.838 / 4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→ 0.7095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29066-A19F-8DEE-09D6-3570FBBB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109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1F3-524A-3BE1-9BDC-C775B27A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Reminder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563-DD4C-B50D-7CEC-797AF91B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Aleksander </a:t>
            </a:r>
            <a:r>
              <a:rPr lang="nb-NO" dirty="0" err="1"/>
              <a:t>ends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Q&amp;A. Ask questions!!</a:t>
            </a:r>
          </a:p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2023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solve</a:t>
            </a:r>
            <a:r>
              <a:rPr lang="nb-NO" dirty="0"/>
              <a:t> it </a:t>
            </a:r>
            <a:r>
              <a:rPr lang="nb-NO" dirty="0" err="1"/>
              <a:t>yourself</a:t>
            </a:r>
            <a:r>
              <a:rPr lang="nb-NO" dirty="0"/>
              <a:t>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7D1B-B50E-812D-A6FD-C0AE6670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83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C948-D9CC-C327-44E9-9DE656694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5BF9-3906-8331-464E-09CFAC4B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–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AAE5-857F-450F-A0E2-5B389FE0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Given 4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  <a:p>
            <a:r>
              <a:rPr lang="nb-NO" dirty="0"/>
              <a:t>q1: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2.738 / 4 → 0.6845</a:t>
            </a:r>
            <a:endParaRPr lang="nb-NO" dirty="0"/>
          </a:p>
          <a:p>
            <a:r>
              <a:rPr lang="nb-NO" dirty="0"/>
              <a:t>q2: [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1.917 / 3 → 0.639</a:t>
            </a:r>
            <a:endParaRPr lang="nb-NO" dirty="0"/>
          </a:p>
          <a:p>
            <a:r>
              <a:rPr lang="nb-NO" dirty="0"/>
              <a:t>q3: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]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 → 4.833 / 5 → 0.9666</a:t>
            </a:r>
            <a:endParaRPr lang="nb-NO" dirty="0"/>
          </a:p>
          <a:p>
            <a:r>
              <a:rPr lang="nb-NO" dirty="0"/>
              <a:t>q4: [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, </a:t>
            </a:r>
            <a:r>
              <a:rPr lang="nb-NO" dirty="0">
                <a:solidFill>
                  <a:srgbClr val="FF0000"/>
                </a:solidFill>
              </a:rPr>
              <a:t>N</a:t>
            </a:r>
            <a:r>
              <a:rPr lang="nb-NO" dirty="0"/>
              <a:t>, </a:t>
            </a:r>
            <a:r>
              <a:rPr lang="nb-NO" dirty="0">
                <a:solidFill>
                  <a:srgbClr val="00B050"/>
                </a:solidFill>
              </a:rPr>
              <a:t>R</a:t>
            </a:r>
            <a:r>
              <a:rPr lang="nb-NO" dirty="0"/>
              <a:t>]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dirty="0"/>
              <a:t>2.838 / 4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→ 0.7095</a:t>
            </a:r>
          </a:p>
          <a:p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MAP 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(0.6845 + 0.639 + 0.9666 + 0.7095) / 4 = </a:t>
            </a:r>
            <a:r>
              <a:rPr lang="nb-NO" b="1" i="0" dirty="0">
                <a:solidFill>
                  <a:schemeClr val="tx1">
                    <a:lumMod val="95000"/>
                  </a:schemeClr>
                </a:solidFill>
                <a:effectLst/>
              </a:rPr>
              <a:t>0.7499</a:t>
            </a:r>
            <a:endParaRPr lang="nb-NO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D16A-6A0C-59A4-CD50-68CACC77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10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F05D-455D-9257-A1F6-3270F36C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MAP – </a:t>
            </a:r>
            <a:r>
              <a:rPr lang="nb-NO" dirty="0" err="1"/>
              <a:t>exam</a:t>
            </a:r>
            <a:r>
              <a:rPr lang="nb-NO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960C-F4A6-04C3-1170-D1B4016B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76C1-6CA7-4D5B-A891-C8A36326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21</a:t>
            </a:fld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8C090-5DDB-C2FC-681F-7A3C6D07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994411"/>
            <a:ext cx="789732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0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6AAA0-0136-D894-E436-4024726F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4773-B66B-11B7-36A4-D492BE1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87F4-9FC5-F971-DCDA-1D5E6B4E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MAP</a:t>
            </a:r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r>
              <a:rPr lang="nb-NO" dirty="0"/>
              <a:t>, F1-score</a:t>
            </a:r>
          </a:p>
          <a:p>
            <a:pPr lvl="1"/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E196-E712-61F2-A7A1-1E00A06F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779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F19A-D482-B711-7FC6-DBD4A929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4921-C3E1-3C8B-2E5E-5389D342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Used for </a:t>
            </a:r>
            <a:r>
              <a:rPr lang="nb-NO" dirty="0" err="1"/>
              <a:t>measuring</a:t>
            </a:r>
            <a:r>
              <a:rPr lang="nb-NO" dirty="0"/>
              <a:t> </a:t>
            </a:r>
            <a:r>
              <a:rPr lang="nb-NO" dirty="0" err="1"/>
              <a:t>similarity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 in a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endParaRPr lang="nb-NO" dirty="0"/>
          </a:p>
          <a:p>
            <a:r>
              <a:rPr lang="nb-NO" dirty="0" err="1"/>
              <a:t>Why</a:t>
            </a:r>
            <a:r>
              <a:rPr lang="nb-NO" dirty="0"/>
              <a:t> not </a:t>
            </a:r>
            <a:r>
              <a:rPr lang="nb-NO" dirty="0" err="1"/>
              <a:t>measure</a:t>
            </a:r>
            <a:r>
              <a:rPr lang="nb-NO" dirty="0"/>
              <a:t> by </a:t>
            </a:r>
            <a:r>
              <a:rPr lang="nb-NO" dirty="0" err="1"/>
              <a:t>distance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Repeating</a:t>
            </a:r>
            <a:r>
              <a:rPr lang="nb-NO" dirty="0"/>
              <a:t> terms </a:t>
            </a:r>
            <a:r>
              <a:rPr lang="nb-NO" dirty="0" err="1"/>
              <a:t>can</a:t>
            </a:r>
            <a:r>
              <a:rPr lang="nb-NO" dirty="0"/>
              <a:t> make it </a:t>
            </a:r>
            <a:r>
              <a:rPr lang="nb-NO" dirty="0" err="1"/>
              <a:t>look</a:t>
            </a:r>
            <a:r>
              <a:rPr lang="nb-NO" dirty="0"/>
              <a:t> like </a:t>
            </a:r>
            <a:r>
              <a:rPr lang="nb-NO" dirty="0" err="1"/>
              <a:t>documents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less </a:t>
            </a:r>
            <a:r>
              <a:rPr lang="nb-NO" dirty="0" err="1"/>
              <a:t>similar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angles </a:t>
            </a:r>
            <a:r>
              <a:rPr lang="nb-NO" dirty="0" err="1"/>
              <a:t>instead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r>
              <a:rPr lang="nb-NO" dirty="0"/>
              <a:t> is 1, </a:t>
            </a:r>
            <a:r>
              <a:rPr lang="nb-NO" dirty="0" err="1"/>
              <a:t>documents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identical</a:t>
            </a:r>
            <a:endParaRPr lang="nb-NO" dirty="0"/>
          </a:p>
          <a:p>
            <a:pPr lvl="1"/>
            <a:r>
              <a:rPr lang="nb-NO" dirty="0"/>
              <a:t>If </a:t>
            </a:r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r>
              <a:rPr lang="nb-NO" dirty="0"/>
              <a:t> is 0, </a:t>
            </a:r>
            <a:r>
              <a:rPr lang="nb-NO" dirty="0" err="1"/>
              <a:t>documents</a:t>
            </a:r>
            <a:r>
              <a:rPr lang="nb-NO" dirty="0"/>
              <a:t> have </a:t>
            </a:r>
            <a:r>
              <a:rPr lang="nb-NO" dirty="0" err="1"/>
              <a:t>nothing</a:t>
            </a:r>
            <a:r>
              <a:rPr lang="nb-NO" dirty="0"/>
              <a:t> in </a:t>
            </a:r>
            <a:r>
              <a:rPr lang="nb-NO" dirty="0" err="1"/>
              <a:t>common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2377-9CD7-99BF-5B49-8E7799AA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474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987A-0195-946D-EEA7-20EF3D84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r>
              <a:rPr lang="nb-NO" dirty="0"/>
              <a:t> vs. </a:t>
            </a:r>
            <a:r>
              <a:rPr lang="nb-NO" dirty="0" err="1"/>
              <a:t>euclidean</a:t>
            </a:r>
            <a:r>
              <a:rPr lang="nb-NO" dirty="0"/>
              <a:t> </a:t>
            </a:r>
            <a:r>
              <a:rPr lang="nb-NO" dirty="0" err="1"/>
              <a:t>distance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10C4-F7BA-3DD6-9C15-CF718B35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documents</a:t>
            </a:r>
            <a:endParaRPr lang="nb-NO" dirty="0"/>
          </a:p>
          <a:p>
            <a:pPr lvl="1"/>
            <a:r>
              <a:rPr lang="nb-NO" dirty="0" err="1"/>
              <a:t>Hello</a:t>
            </a:r>
            <a:r>
              <a:rPr lang="nb-NO" dirty="0"/>
              <a:t> World</a:t>
            </a:r>
          </a:p>
          <a:p>
            <a:pPr lvl="1"/>
            <a:r>
              <a:rPr lang="nb-NO" dirty="0" err="1"/>
              <a:t>Hello</a:t>
            </a:r>
            <a:endParaRPr lang="nb-NO" dirty="0"/>
          </a:p>
          <a:p>
            <a:pPr lvl="1"/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Hello</a:t>
            </a:r>
            <a:endParaRPr lang="nb-NO" dirty="0"/>
          </a:p>
          <a:p>
            <a:r>
              <a:rPr lang="nb-NO" dirty="0"/>
              <a:t>Large </a:t>
            </a:r>
            <a:r>
              <a:rPr lang="nb-NO" dirty="0" err="1"/>
              <a:t>distance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degree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vectors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StatQuest</a:t>
            </a:r>
            <a:r>
              <a:rPr lang="nb-NO" dirty="0"/>
              <a:t>: </a:t>
            </a:r>
            <a:r>
              <a:rPr lang="nb-NO" dirty="0">
                <a:hlinkClick r:id="rId2"/>
              </a:rPr>
              <a:t>https://www.youtube.com/watch?v=e9U0QAFbfLI&amp;ab_channel=StatQuestwithJoshStarmer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BC2C8-F7F3-FEE4-01E2-7389D8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24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E67E9-F837-7722-A3D0-76233504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31"/>
          <a:stretch/>
        </p:blipFill>
        <p:spPr>
          <a:xfrm>
            <a:off x="9400606" y="1677123"/>
            <a:ext cx="1953194" cy="1685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F0085-7469-D0B0-58D0-BA20E81C7B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949" r="1780"/>
          <a:stretch/>
        </p:blipFill>
        <p:spPr>
          <a:xfrm>
            <a:off x="8692840" y="3469446"/>
            <a:ext cx="2660960" cy="16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7405-F75F-3692-9293-A21EFBA6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r>
              <a:rPr lang="nb-NO" dirty="0"/>
              <a:t> – </a:t>
            </a:r>
            <a:r>
              <a:rPr lang="nb-NO" dirty="0" err="1"/>
              <a:t>exam</a:t>
            </a:r>
            <a:r>
              <a:rPr lang="nb-NO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5010-0AAA-16D0-B659-083324A3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CA440-E37F-777C-9617-52B3C01B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25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37717-5655-8FDD-5DFF-5838404A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524448"/>
            <a:ext cx="701137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1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4C98D-13EA-C331-CEB9-24FB7B1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F64B-1A2F-4E9F-65B6-8AE4AFF0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C9AA-EF0F-5302-CE6C-C16F573C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MAP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Cosine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similarity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r>
              <a:rPr lang="nb-NO" dirty="0"/>
              <a:t>, F1-score</a:t>
            </a:r>
          </a:p>
          <a:p>
            <a:pPr lvl="1"/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6A1C-0617-1C8B-7B96-C8B1D9F7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738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587D-A375-B5A6-C54B-F03EA336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Precision &amp; </a:t>
            </a:r>
            <a:r>
              <a:rPr lang="nb-NO" dirty="0" err="1"/>
              <a:t>Recall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ED74-337E-0BD0-9286-34D4769F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Precision: </a:t>
            </a:r>
            <a:r>
              <a:rPr lang="nb-NO" i="1" dirty="0"/>
              <a:t>«</a:t>
            </a:r>
            <a:r>
              <a:rPr lang="nb-NO" i="1" dirty="0" err="1"/>
              <a:t>Of</a:t>
            </a:r>
            <a:r>
              <a:rPr lang="nb-NO" i="1" dirty="0"/>
              <a:t> all </a:t>
            </a:r>
            <a:r>
              <a:rPr lang="nb-NO" i="1" dirty="0" err="1"/>
              <a:t>retrieved</a:t>
            </a:r>
            <a:r>
              <a:rPr lang="nb-NO" i="1" dirty="0"/>
              <a:t> </a:t>
            </a:r>
            <a:r>
              <a:rPr lang="nb-NO" i="1" dirty="0" err="1"/>
              <a:t>documents</a:t>
            </a:r>
            <a:r>
              <a:rPr lang="nb-NO" i="1" dirty="0"/>
              <a:t>, </a:t>
            </a:r>
            <a:r>
              <a:rPr lang="nb-NO" i="1" dirty="0" err="1"/>
              <a:t>how</a:t>
            </a:r>
            <a:r>
              <a:rPr lang="nb-NO" i="1" dirty="0"/>
              <a:t> </a:t>
            </a:r>
            <a:r>
              <a:rPr lang="nb-NO" i="1" dirty="0" err="1"/>
              <a:t>many</a:t>
            </a:r>
            <a:r>
              <a:rPr lang="nb-NO" i="1" dirty="0"/>
              <a:t> </a:t>
            </a:r>
            <a:r>
              <a:rPr lang="nb-NO" i="1" dirty="0" err="1"/>
              <a:t>are</a:t>
            </a:r>
            <a:r>
              <a:rPr lang="nb-NO" i="1" dirty="0"/>
              <a:t> relevant?» </a:t>
            </a:r>
          </a:p>
          <a:p>
            <a:r>
              <a:rPr lang="nb-NO" dirty="0" err="1"/>
              <a:t>Recall</a:t>
            </a:r>
            <a:r>
              <a:rPr lang="nb-NO" dirty="0"/>
              <a:t>: </a:t>
            </a:r>
            <a:r>
              <a:rPr lang="nb-NO" i="1" dirty="0"/>
              <a:t>«</a:t>
            </a:r>
            <a:r>
              <a:rPr lang="nb-NO" i="1" dirty="0" err="1"/>
              <a:t>Of</a:t>
            </a:r>
            <a:r>
              <a:rPr lang="nb-NO" i="1" dirty="0"/>
              <a:t> all relevant </a:t>
            </a:r>
            <a:r>
              <a:rPr lang="nb-NO" i="1" dirty="0" err="1"/>
              <a:t>documents</a:t>
            </a:r>
            <a:r>
              <a:rPr lang="nb-NO" i="1" dirty="0"/>
              <a:t>, </a:t>
            </a:r>
            <a:r>
              <a:rPr lang="nb-NO" i="1" dirty="0" err="1"/>
              <a:t>how</a:t>
            </a:r>
            <a:r>
              <a:rPr lang="nb-NO" i="1" dirty="0"/>
              <a:t> </a:t>
            </a:r>
            <a:r>
              <a:rPr lang="nb-NO" i="1" dirty="0" err="1"/>
              <a:t>many</a:t>
            </a:r>
            <a:r>
              <a:rPr lang="nb-NO" i="1" dirty="0"/>
              <a:t> </a:t>
            </a:r>
            <a:r>
              <a:rPr lang="nb-NO" i="1" dirty="0" err="1"/>
              <a:t>are</a:t>
            </a:r>
            <a:r>
              <a:rPr lang="nb-NO" i="1" dirty="0"/>
              <a:t> </a:t>
            </a:r>
            <a:r>
              <a:rPr lang="nb-NO" i="1" dirty="0" err="1"/>
              <a:t>retrieved</a:t>
            </a:r>
            <a:r>
              <a:rPr lang="nb-NO" i="1" dirty="0"/>
              <a:t>?»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F6E2-5001-BE3C-995E-9C630349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27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4DB9-720B-28A9-A0B9-BFE1DA3F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8170"/>
            <a:ext cx="3905795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911CF-7F04-0CD6-2B8E-9CA8F7B7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53" y="3526220"/>
            <a:ext cx="3924848" cy="2648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7BC9E-F3FC-BBEF-4155-B2A79B7B39FF}"/>
                  </a:ext>
                </a:extLst>
              </p:cNvPr>
              <p:cNvSpPr txBox="1"/>
              <p:nvPr/>
            </p:nvSpPr>
            <p:spPr>
              <a:xfrm>
                <a:off x="838199" y="2785028"/>
                <a:ext cx="3981451" cy="641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𝑟𝑒𝑡𝑟𝑖𝑒𝑣𝑒𝑑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7BC9E-F3FC-BBEF-4155-B2A79B7B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785028"/>
                <a:ext cx="3981451" cy="641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846304-B3B6-FF61-89B3-2DBCF1BED155}"/>
                  </a:ext>
                </a:extLst>
              </p:cNvPr>
              <p:cNvSpPr txBox="1"/>
              <p:nvPr/>
            </p:nvSpPr>
            <p:spPr>
              <a:xfrm>
                <a:off x="6476452" y="2785028"/>
                <a:ext cx="3981450" cy="641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𝑟𝑒𝑡𝑟𝑖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𝑒𝑣𝑒𝑑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846304-B3B6-FF61-89B3-2DBCF1BE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52" y="2785028"/>
                <a:ext cx="3981450" cy="6412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2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22A-5E18-C752-D614-AD45789A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More Precision &amp; </a:t>
            </a:r>
            <a:r>
              <a:rPr lang="nb-NO" dirty="0" err="1"/>
              <a:t>Recall</a:t>
            </a:r>
            <a:r>
              <a:rPr lang="nb-NO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8D6F-6E56-FE01-6F73-AF78F37C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Precision: </a:t>
            </a:r>
            <a:r>
              <a:rPr lang="nb-NO" i="1" dirty="0"/>
              <a:t>«If i </a:t>
            </a:r>
            <a:r>
              <a:rPr lang="nb-NO" i="1" dirty="0" err="1"/>
              <a:t>pick</a:t>
            </a:r>
            <a:r>
              <a:rPr lang="nb-NO" i="1" dirty="0"/>
              <a:t> a random </a:t>
            </a:r>
            <a:r>
              <a:rPr lang="nb-NO" i="1" dirty="0" err="1"/>
              <a:t>retrieved</a:t>
            </a:r>
            <a:r>
              <a:rPr lang="nb-NO" i="1" dirty="0"/>
              <a:t> </a:t>
            </a:r>
            <a:r>
              <a:rPr lang="nb-NO" i="1" dirty="0" err="1"/>
              <a:t>document</a:t>
            </a:r>
            <a:r>
              <a:rPr lang="nb-NO" i="1" dirty="0"/>
              <a:t>, </a:t>
            </a:r>
            <a:r>
              <a:rPr lang="nb-NO" i="1" dirty="0" err="1"/>
              <a:t>what</a:t>
            </a:r>
            <a:r>
              <a:rPr lang="nb-NO" i="1" dirty="0"/>
              <a:t> is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probability</a:t>
            </a:r>
            <a:r>
              <a:rPr lang="nb-NO" i="1" dirty="0"/>
              <a:t> is </a:t>
            </a:r>
            <a:r>
              <a:rPr lang="nb-NO" i="1" dirty="0" err="1"/>
              <a:t>is</a:t>
            </a:r>
            <a:r>
              <a:rPr lang="nb-NO" i="1" dirty="0"/>
              <a:t> relevant»</a:t>
            </a:r>
          </a:p>
          <a:p>
            <a:endParaRPr lang="nb-NO" i="1" dirty="0"/>
          </a:p>
          <a:p>
            <a:endParaRPr lang="nb-NO" i="1" dirty="0"/>
          </a:p>
          <a:p>
            <a:r>
              <a:rPr lang="nb-NO" dirty="0" err="1"/>
              <a:t>Recall</a:t>
            </a:r>
            <a:r>
              <a:rPr lang="nb-NO" dirty="0"/>
              <a:t>: </a:t>
            </a:r>
            <a:r>
              <a:rPr lang="nb-NO" i="1" dirty="0"/>
              <a:t>«If i </a:t>
            </a:r>
            <a:r>
              <a:rPr lang="nb-NO" i="1" dirty="0" err="1"/>
              <a:t>pick</a:t>
            </a:r>
            <a:r>
              <a:rPr lang="nb-NO" i="1" dirty="0"/>
              <a:t> a random relevant </a:t>
            </a:r>
            <a:r>
              <a:rPr lang="nb-NO" i="1" dirty="0" err="1"/>
              <a:t>document</a:t>
            </a:r>
            <a:r>
              <a:rPr lang="nb-NO" i="1" dirty="0"/>
              <a:t>, </a:t>
            </a:r>
            <a:r>
              <a:rPr lang="nb-NO" i="1" dirty="0" err="1"/>
              <a:t>what</a:t>
            </a:r>
            <a:r>
              <a:rPr lang="nb-NO" i="1" dirty="0"/>
              <a:t> is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probability</a:t>
            </a:r>
            <a:r>
              <a:rPr lang="nb-NO" i="1" dirty="0"/>
              <a:t> I </a:t>
            </a:r>
            <a:r>
              <a:rPr lang="nb-NO" i="1" dirty="0" err="1"/>
              <a:t>retrieved</a:t>
            </a:r>
            <a:r>
              <a:rPr lang="nb-NO" i="1" dirty="0"/>
              <a:t> it?»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9A43B-0AB9-D831-2DB5-53F53B91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28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CA5A4-E4FE-2AB4-137D-87AC2936FF9D}"/>
                  </a:ext>
                </a:extLst>
              </p:cNvPr>
              <p:cNvSpPr txBox="1"/>
              <p:nvPr/>
            </p:nvSpPr>
            <p:spPr>
              <a:xfrm>
                <a:off x="7615540" y="2350355"/>
                <a:ext cx="3052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𝑟𝑒𝑡𝑟𝑖𝑒𝑣𝑒𝑑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CA5A4-E4FE-2AB4-137D-87AC2936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40" y="2350355"/>
                <a:ext cx="305205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91D8AE-E35D-EB82-4FAF-A407B811B6A8}"/>
                  </a:ext>
                </a:extLst>
              </p:cNvPr>
              <p:cNvSpPr txBox="1"/>
              <p:nvPr/>
            </p:nvSpPr>
            <p:spPr>
              <a:xfrm>
                <a:off x="7741999" y="4334053"/>
                <a:ext cx="2925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𝑟𝑒𝑡𝑟𝑖𝑒𝑣𝑒𝑑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91D8AE-E35D-EB82-4FAF-A407B811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99" y="4334053"/>
                <a:ext cx="2925594" cy="369332"/>
              </a:xfrm>
              <a:prstGeom prst="rect">
                <a:avLst/>
              </a:prstGeom>
              <a:blipFill>
                <a:blip r:embed="rId3"/>
                <a:stretch>
                  <a:fillRect r="-417" b="-11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11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2E19-7E78-63DC-8A6B-D842FFAF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4306-7CD7-BA10-7A62-C63D0EAA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Weighted</a:t>
            </a:r>
            <a:r>
              <a:rPr lang="nb-NO" dirty="0"/>
              <a:t> </a:t>
            </a:r>
            <a:r>
              <a:rPr lang="nb-NO" dirty="0" err="1"/>
              <a:t>harmonic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and </a:t>
            </a:r>
            <a:r>
              <a:rPr lang="nb-NO" dirty="0" err="1"/>
              <a:t>recall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el-GR" dirty="0"/>
              <a:t>β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priority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 and </a:t>
            </a:r>
            <a:r>
              <a:rPr lang="nb-NO" dirty="0" err="1"/>
              <a:t>recall</a:t>
            </a:r>
            <a:endParaRPr lang="nb-NO" dirty="0"/>
          </a:p>
          <a:p>
            <a:pPr lvl="1"/>
            <a:r>
              <a:rPr lang="el-GR" dirty="0"/>
              <a:t>β &lt; 1</a:t>
            </a:r>
            <a:r>
              <a:rPr lang="nb-NO" dirty="0" err="1"/>
              <a:t>emphasizes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, </a:t>
            </a:r>
            <a:r>
              <a:rPr lang="el-GR" dirty="0"/>
              <a:t>β &gt; 1</a:t>
            </a:r>
            <a:r>
              <a:rPr lang="nb-NO" dirty="0"/>
              <a:t> </a:t>
            </a:r>
            <a:r>
              <a:rPr lang="nb-NO" dirty="0" err="1"/>
              <a:t>emphasizes</a:t>
            </a:r>
            <a:r>
              <a:rPr lang="nb-NO" dirty="0"/>
              <a:t> </a:t>
            </a:r>
            <a:r>
              <a:rPr lang="nb-NO" dirty="0" err="1"/>
              <a:t>recall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section</a:t>
            </a:r>
            <a:r>
              <a:rPr lang="nb-NO" dirty="0"/>
              <a:t> 8.5, 8.6: </a:t>
            </a:r>
            <a:r>
              <a:rPr lang="nb-NO" dirty="0">
                <a:hlinkClick r:id="rId2"/>
              </a:rPr>
              <a:t>https://nlp.stanford.edu/IR-book/pdf/08eval.pdf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BF4E-EB70-9616-FA73-B4BF2827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29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9CA3C-1D5F-09C0-103C-7CC68668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9" y="2461251"/>
            <a:ext cx="6773422" cy="7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D173-F158-CA21-4D30-A917D5B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Tips for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preparations</a:t>
            </a:r>
            <a:r>
              <a:rPr lang="nb-NO" dirty="0"/>
              <a:t>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47C9-0A07-2EA3-7964-6D515D45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Reading </a:t>
            </a:r>
            <a:r>
              <a:rPr lang="nb-NO" dirty="0" err="1"/>
              <a:t>the</a:t>
            </a:r>
            <a:r>
              <a:rPr lang="nb-NO" dirty="0"/>
              <a:t> curriculum</a:t>
            </a:r>
          </a:p>
          <a:p>
            <a:pPr lvl="1"/>
            <a:r>
              <a:rPr lang="nb-NO" dirty="0"/>
              <a:t>Start </a:t>
            </a:r>
            <a:r>
              <a:rPr lang="nb-NO" dirty="0" err="1"/>
              <a:t>with</a:t>
            </a:r>
            <a:r>
              <a:rPr lang="nb-NO" dirty="0"/>
              <a:t> most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excel</a:t>
            </a:r>
            <a:r>
              <a:rPr lang="nb-NO" dirty="0"/>
              <a:t> </a:t>
            </a:r>
            <a:r>
              <a:rPr lang="nb-NO" dirty="0" err="1"/>
              <a:t>sheet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Prioritize</a:t>
            </a:r>
            <a:r>
              <a:rPr lang="nb-NO" dirty="0"/>
              <a:t> </a:t>
            </a:r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in </a:t>
            </a:r>
            <a:r>
              <a:rPr lang="nb-NO" dirty="0" err="1"/>
              <a:t>recent</a:t>
            </a:r>
            <a:r>
              <a:rPr lang="nb-NO" dirty="0"/>
              <a:t> </a:t>
            </a:r>
            <a:r>
              <a:rPr lang="nb-NO" dirty="0" err="1"/>
              <a:t>exams</a:t>
            </a:r>
            <a:endParaRPr lang="nb-NO" dirty="0"/>
          </a:p>
          <a:p>
            <a:pPr lvl="1"/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formulas</a:t>
            </a:r>
            <a:r>
              <a:rPr lang="nb-NO" dirty="0"/>
              <a:t>!</a:t>
            </a:r>
          </a:p>
          <a:p>
            <a:r>
              <a:rPr lang="nb-NO" dirty="0"/>
              <a:t>Do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exams</a:t>
            </a:r>
            <a:endParaRPr lang="nb-NO" dirty="0"/>
          </a:p>
          <a:p>
            <a:pPr lvl="1"/>
            <a:r>
              <a:rPr lang="nb-NO" dirty="0"/>
              <a:t>Set a 4h timer, </a:t>
            </a:r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tools</a:t>
            </a:r>
            <a:endParaRPr lang="nb-NO" dirty="0"/>
          </a:p>
          <a:p>
            <a:pPr lvl="1"/>
            <a:r>
              <a:rPr lang="nb-NO" dirty="0"/>
              <a:t>Do an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, 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to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78E22-80A2-07DD-6C5D-8EE24B4A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</a:t>
            </a:fld>
            <a:endParaRPr lang="nb-NO"/>
          </a:p>
        </p:txBody>
      </p:sp>
      <p:pic>
        <p:nvPicPr>
          <p:cNvPr id="6" name="Picture 5" descr="A comic strip of a person looking at a mirror&#10;&#10;Description automatically generated">
            <a:extLst>
              <a:ext uri="{FF2B5EF4-FFF2-40B4-BE49-F238E27FC236}">
                <a16:creationId xmlns:a16="http://schemas.microsoft.com/office/drawing/2014/main" id="{A3758238-A089-D6FD-8FCA-BFDB26F6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36" y="1825625"/>
            <a:ext cx="2900464" cy="3492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97FE8-FFB0-5DD4-E25D-3B5FF00C44DD}"/>
              </a:ext>
            </a:extLst>
          </p:cNvPr>
          <p:cNvSpPr txBox="1"/>
          <p:nvPr/>
        </p:nvSpPr>
        <p:spPr>
          <a:xfrm>
            <a:off x="8453336" y="5453514"/>
            <a:ext cx="253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Creds</a:t>
            </a:r>
            <a:r>
              <a:rPr lang="nb-NO" dirty="0"/>
              <a:t>: </a:t>
            </a:r>
            <a:r>
              <a:rPr lang="nb-NO" dirty="0" err="1"/>
              <a:t>gangen_i_tredje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175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CE79-41B6-FAB0-C51A-3BA4BAC7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F-score </a:t>
            </a:r>
            <a:r>
              <a:rPr lang="nb-NO" dirty="0" err="1"/>
              <a:t>edge</a:t>
            </a:r>
            <a:r>
              <a:rPr lang="nb-NO" dirty="0"/>
              <a:t>-case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CAC9-5134-9CA1-AAD7-2A3A5922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β &lt; 1</a:t>
            </a:r>
            <a:r>
              <a:rPr lang="nb-NO" dirty="0" err="1"/>
              <a:t>emphasizes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, </a:t>
            </a:r>
            <a:r>
              <a:rPr lang="el-GR" dirty="0"/>
              <a:t>β &gt; 1</a:t>
            </a:r>
            <a:r>
              <a:rPr lang="nb-NO" dirty="0"/>
              <a:t> </a:t>
            </a:r>
            <a:r>
              <a:rPr lang="nb-NO" dirty="0" err="1"/>
              <a:t>emphasizes</a:t>
            </a:r>
            <a:r>
              <a:rPr lang="nb-NO" dirty="0"/>
              <a:t> </a:t>
            </a:r>
            <a:r>
              <a:rPr lang="nb-NO" dirty="0" err="1"/>
              <a:t>recall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708E4-0C54-9339-7D34-5751F42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30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36C98-09B2-E130-BA7B-72E8700BBF9C}"/>
                  </a:ext>
                </a:extLst>
              </p:cNvPr>
              <p:cNvSpPr txBox="1"/>
              <p:nvPr/>
            </p:nvSpPr>
            <p:spPr>
              <a:xfrm>
                <a:off x="838200" y="3917607"/>
                <a:ext cx="5912388" cy="837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=1000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∗0.10∗0.90</m:t>
                          </m:r>
                        </m:num>
                        <m:den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∗0.10+0.90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90 000.09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100 000.9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=0.8999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36C98-09B2-E130-BA7B-72E8700BB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7607"/>
                <a:ext cx="5912388" cy="837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4F585B-8636-43B4-8A88-E1149DA9CB1C}"/>
                  </a:ext>
                </a:extLst>
              </p:cNvPr>
              <p:cNvSpPr txBox="1"/>
              <p:nvPr/>
            </p:nvSpPr>
            <p:spPr>
              <a:xfrm>
                <a:off x="838200" y="4719526"/>
                <a:ext cx="66968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=0.001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0.001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∗0.10∗0.90</m:t>
                          </m:r>
                        </m:num>
                        <m:den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0.001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∗0.10+0.90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0.09000009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0.9000001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=0.10000008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4F585B-8636-43B4-8A88-E1149DA9C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19526"/>
                <a:ext cx="6696833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EADD4-4BFE-1B9D-091B-F1C29B2F8C80}"/>
                  </a:ext>
                </a:extLst>
              </p:cNvPr>
              <p:cNvSpPr txBox="1"/>
              <p:nvPr/>
            </p:nvSpPr>
            <p:spPr>
              <a:xfrm>
                <a:off x="838199" y="3342972"/>
                <a:ext cx="1903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=0.10,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EADD4-4BFE-1B9D-091B-F1C29B2F8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42972"/>
                <a:ext cx="1903919" cy="276999"/>
              </a:xfrm>
              <a:prstGeom prst="rect">
                <a:avLst/>
              </a:prstGeom>
              <a:blipFill>
                <a:blip r:embed="rId4"/>
                <a:stretch>
                  <a:fillRect l="-2556" r="-2875" b="-652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3A00B-570B-A15D-B219-A1E920EEB9CA}"/>
                  </a:ext>
                </a:extLst>
              </p:cNvPr>
              <p:cNvSpPr txBox="1"/>
              <p:nvPr/>
            </p:nvSpPr>
            <p:spPr>
              <a:xfrm>
                <a:off x="838199" y="2325774"/>
                <a:ext cx="1903919" cy="694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3A00B-570B-A15D-B219-A1E920EEB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25774"/>
                <a:ext cx="1903919" cy="6948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36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93DA-9F24-E7D6-57A5-44380417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</a:t>
            </a:r>
            <a:r>
              <a:rPr lang="nb-NO" baseline="-25000" dirty="0"/>
              <a:t>1</a:t>
            </a:r>
            <a:r>
              <a:rPr lang="nb-NO" dirty="0"/>
              <a:t>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82C-785C-86D3-52BE-E8F8053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Tip</a:t>
            </a:r>
            <a:r>
              <a:rPr lang="nb-NO" dirty="0"/>
              <a:t>: </a:t>
            </a:r>
            <a:r>
              <a:rPr lang="nb-NO" dirty="0" err="1"/>
              <a:t>learn</a:t>
            </a:r>
            <a:r>
              <a:rPr lang="nb-NO" dirty="0"/>
              <a:t> F</a:t>
            </a:r>
            <a:r>
              <a:rPr lang="nb-NO" baseline="-25000" dirty="0"/>
              <a:t>1</a:t>
            </a:r>
            <a:r>
              <a:rPr lang="nb-NO" dirty="0"/>
              <a:t>-score </a:t>
            </a:r>
            <a:r>
              <a:rPr lang="nb-NO" dirty="0" err="1"/>
              <a:t>before</a:t>
            </a:r>
            <a:r>
              <a:rPr lang="nb-NO" dirty="0"/>
              <a:t> F-score</a:t>
            </a:r>
          </a:p>
          <a:p>
            <a:pPr lvl="1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!</a:t>
            </a:r>
          </a:p>
          <a:p>
            <a:r>
              <a:rPr lang="nb-NO" dirty="0"/>
              <a:t>F</a:t>
            </a:r>
            <a:r>
              <a:rPr lang="nb-NO" baseline="-25000" dirty="0"/>
              <a:t>1</a:t>
            </a:r>
            <a:r>
              <a:rPr lang="nb-NO" dirty="0"/>
              <a:t>-Score is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i="1" dirty="0"/>
              <a:t>p </a:t>
            </a:r>
            <a:r>
              <a:rPr lang="nb-NO" dirty="0"/>
              <a:t>and </a:t>
            </a:r>
            <a:r>
              <a:rPr lang="nb-NO" i="1" dirty="0"/>
              <a:t>r </a:t>
            </a:r>
            <a:r>
              <a:rPr lang="nb-NO" dirty="0"/>
              <a:t>have </a:t>
            </a:r>
            <a:r>
              <a:rPr lang="nb-NO" dirty="0" err="1"/>
              <a:t>equal</a:t>
            </a:r>
            <a:r>
              <a:rPr lang="nb-NO" dirty="0"/>
              <a:t> </a:t>
            </a:r>
            <a:r>
              <a:rPr lang="nb-NO" dirty="0" err="1"/>
              <a:t>emphasis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7FBB-50B9-A35C-B013-D1FABB8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31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DDA9B4-4FCE-7221-1B02-B6C2999E2FC9}"/>
                  </a:ext>
                </a:extLst>
              </p:cNvPr>
              <p:cNvSpPr txBox="1"/>
              <p:nvPr/>
            </p:nvSpPr>
            <p:spPr>
              <a:xfrm>
                <a:off x="1222409" y="4235776"/>
                <a:ext cx="2204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DDA9B4-4FCE-7221-1B02-B6C2999E2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09" y="4235776"/>
                <a:ext cx="2204770" cy="276999"/>
              </a:xfrm>
              <a:prstGeom prst="rect">
                <a:avLst/>
              </a:prstGeom>
              <a:blipFill>
                <a:blip r:embed="rId2"/>
                <a:stretch>
                  <a:fillRect l="-3601" t="-2222" r="-2216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7B76F-A3DB-C62A-1021-1F9E027C5F43}"/>
                  </a:ext>
                </a:extLst>
              </p:cNvPr>
              <p:cNvSpPr txBox="1"/>
              <p:nvPr/>
            </p:nvSpPr>
            <p:spPr>
              <a:xfrm>
                <a:off x="1222409" y="3467883"/>
                <a:ext cx="3529043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7B76F-A3DB-C62A-1021-1F9E027C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09" y="3467883"/>
                <a:ext cx="3529043" cy="602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9509F-BA22-003C-C56C-208C83EFF52A}"/>
                  </a:ext>
                </a:extLst>
              </p:cNvPr>
              <p:cNvSpPr txBox="1"/>
              <p:nvPr/>
            </p:nvSpPr>
            <p:spPr>
              <a:xfrm>
                <a:off x="1222409" y="4680989"/>
                <a:ext cx="3086943" cy="652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9509F-BA22-003C-C56C-208C83EF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09" y="4680989"/>
                <a:ext cx="3086943" cy="652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776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1F9E-32CD-9EEA-944C-F25CCD9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Confusion</a:t>
            </a:r>
            <a:r>
              <a:rPr lang="nb-NO" dirty="0"/>
              <a:t> </a:t>
            </a:r>
            <a:r>
              <a:rPr lang="nb-NO" dirty="0" err="1"/>
              <a:t>matrix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0818-0A8C-0D73-B028-2C7155E0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B464-45D1-9675-C9E3-022DFFBE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32</a:t>
            </a:fld>
            <a:endParaRPr lang="nb-NO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F78F5C-816A-0000-C92A-9B07CAD66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362206"/>
              </p:ext>
            </p:extLst>
          </p:nvPr>
        </p:nvGraphicFramePr>
        <p:xfrm>
          <a:off x="2447925" y="3031824"/>
          <a:ext cx="7296150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75149488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2431095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96644054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8500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nb-NO" dirty="0" err="1"/>
                        <a:t>Actual</a:t>
                      </a:r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47064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nb-NO" dirty="0" err="1"/>
                        <a:t>Predicted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Negative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9249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True positive (</a:t>
                      </a:r>
                      <a:r>
                        <a:rPr lang="nb-NO" dirty="0" err="1"/>
                        <a:t>tp</a:t>
                      </a:r>
                      <a:r>
                        <a:rPr lang="nb-NO" dirty="0"/>
                        <a:t>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False positive (</a:t>
                      </a:r>
                      <a:r>
                        <a:rPr lang="nb-NO" dirty="0" err="1"/>
                        <a:t>fn</a:t>
                      </a:r>
                      <a:r>
                        <a:rPr lang="nb-NO" dirty="0"/>
                        <a:t>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Negative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False negative (</a:t>
                      </a:r>
                      <a:r>
                        <a:rPr lang="nb-NO" dirty="0" err="1"/>
                        <a:t>fn</a:t>
                      </a:r>
                      <a:r>
                        <a:rPr lang="nb-NO" dirty="0"/>
                        <a:t>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True negative (</a:t>
                      </a:r>
                      <a:r>
                        <a:rPr lang="nb-NO" dirty="0" err="1"/>
                        <a:t>tn</a:t>
                      </a:r>
                      <a:r>
                        <a:rPr lang="nb-NO" dirty="0"/>
                        <a:t>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5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1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CE2D5-B290-73BD-A7AB-7D721D6D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520F-410D-3AF2-4A80-5CA084F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Precision, </a:t>
            </a:r>
            <a:r>
              <a:rPr lang="nb-NO" dirty="0" err="1"/>
              <a:t>recall</a:t>
            </a:r>
            <a:r>
              <a:rPr lang="nb-NO" dirty="0"/>
              <a:t> &amp; F1-score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166C-4850-E95E-4EC3-EB761F26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.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Precision, </a:t>
            </a:r>
            <a:r>
              <a:rPr lang="nb-NO" dirty="0" err="1"/>
              <a:t>Recall</a:t>
            </a:r>
            <a:r>
              <a:rPr lang="nb-NO" dirty="0"/>
              <a:t> and F</a:t>
            </a:r>
            <a:r>
              <a:rPr lang="nb-NO" baseline="-25000" dirty="0"/>
              <a:t>1</a:t>
            </a:r>
            <a:r>
              <a:rPr lang="nb-NO" dirty="0"/>
              <a:t>-Score?</a:t>
            </a:r>
          </a:p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crunch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2167A-34E1-191F-1951-9286117D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33</a:t>
            </a:fld>
            <a:endParaRPr lang="nb-NO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E37FF26-0422-E777-3ED3-E63AF2F6F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08204"/>
              </p:ext>
            </p:extLst>
          </p:nvPr>
        </p:nvGraphicFramePr>
        <p:xfrm>
          <a:off x="2447925" y="3031824"/>
          <a:ext cx="7296150" cy="14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75149488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02431095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96644054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8500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nb-NO" dirty="0" err="1"/>
                        <a:t>Actual</a:t>
                      </a:r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47064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nb-NO" dirty="0" err="1"/>
                        <a:t>Predicted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Negative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9249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Negative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5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640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68D8-1C1A-27C4-2DC7-2828AAF0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Precision, </a:t>
            </a:r>
            <a:r>
              <a:rPr lang="nb-NO" dirty="0" err="1"/>
              <a:t>recall</a:t>
            </a:r>
            <a:r>
              <a:rPr lang="nb-NO" dirty="0"/>
              <a:t> &amp; F1-score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645C-E6E9-FCDD-AF54-B424B28D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0094-03F7-7B6C-5423-5E332680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34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8435D-5449-9B33-9E1D-7810A6E9D6C9}"/>
                  </a:ext>
                </a:extLst>
              </p:cNvPr>
              <p:cNvSpPr txBox="1"/>
              <p:nvPr/>
            </p:nvSpPr>
            <p:spPr>
              <a:xfrm>
                <a:off x="838200" y="2374942"/>
                <a:ext cx="3743325" cy="661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210+30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=0.875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8435D-5449-9B33-9E1D-7810A6E9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4942"/>
                <a:ext cx="3743325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0773F4-E882-0641-6972-CFFBE1A7EDD3}"/>
                  </a:ext>
                </a:extLst>
              </p:cNvPr>
              <p:cNvSpPr txBox="1"/>
              <p:nvPr/>
            </p:nvSpPr>
            <p:spPr>
              <a:xfrm>
                <a:off x="838200" y="3171214"/>
                <a:ext cx="3743325" cy="661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210+10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=0.955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0773F4-E882-0641-6972-CFFBE1A7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71214"/>
                <a:ext cx="3743325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A89B5-6496-D067-E753-A61245B132B2}"/>
                  </a:ext>
                </a:extLst>
              </p:cNvPr>
              <p:cNvSpPr txBox="1"/>
              <p:nvPr/>
            </p:nvSpPr>
            <p:spPr>
              <a:xfrm>
                <a:off x="838200" y="3967486"/>
                <a:ext cx="525780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2∗0.875∗0.955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0.875+0.955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1.671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1.83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=0.913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A89B5-6496-D067-E753-A61245B1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7486"/>
                <a:ext cx="5257800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B31819DB-DC9C-98BA-4C48-D6CD44CCE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467014"/>
              </p:ext>
            </p:extLst>
          </p:nvPr>
        </p:nvGraphicFramePr>
        <p:xfrm>
          <a:off x="6733674" y="4713923"/>
          <a:ext cx="462012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659">
                  <a:extLst>
                    <a:ext uri="{9D8B030D-6E8A-4147-A177-3AD203B41FA5}">
                      <a16:colId xmlns:a16="http://schemas.microsoft.com/office/drawing/2014/main" val="751494882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1024310957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96644054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385000003"/>
                    </a:ext>
                  </a:extLst>
                </a:gridCol>
              </a:tblGrid>
              <a:tr h="28823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nb-NO" dirty="0" err="1"/>
                        <a:t>Actual</a:t>
                      </a:r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47064"/>
                  </a:ext>
                </a:extLst>
              </a:tr>
              <a:tr h="284287">
                <a:tc rowSpan="3">
                  <a:txBody>
                    <a:bodyPr/>
                    <a:lstStyle/>
                    <a:p>
                      <a:r>
                        <a:rPr lang="nb-NO" dirty="0" err="1"/>
                        <a:t>Predicted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Negative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92498"/>
                  </a:ext>
                </a:extLst>
              </a:tr>
              <a:tr h="284287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Positive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070"/>
                  </a:ext>
                </a:extLst>
              </a:tr>
              <a:tr h="284287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Negative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5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81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96B5-3483-3B57-A33A-4021608E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1FA-0B0A-850D-6F12-47ACA7F0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Precision &amp; </a:t>
            </a:r>
            <a:r>
              <a:rPr lang="nb-NO" dirty="0" err="1"/>
              <a:t>Recall</a:t>
            </a:r>
            <a:r>
              <a:rPr lang="nb-NO" dirty="0"/>
              <a:t>, F1 – </a:t>
            </a:r>
            <a:r>
              <a:rPr lang="nb-NO" dirty="0" err="1"/>
              <a:t>exam</a:t>
            </a:r>
            <a:r>
              <a:rPr lang="nb-NO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1D93-E6A8-79CF-DC43-423EB84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93E2-AB29-BCE2-59DB-384B47E7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35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1FECC-E4E1-CF0A-21DE-7588942D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1972186"/>
            <a:ext cx="789732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3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9C0D-5447-B5F5-088D-741EEB035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2963-F968-DF2F-66DE-4D96A979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DF6B-DF72-C78B-E726-C42A4823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MAP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Cosine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similarity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Precision &amp; </a:t>
            </a:r>
            <a:r>
              <a:rPr lang="nb-NO" dirty="0" err="1">
                <a:solidFill>
                  <a:schemeClr val="bg1"/>
                </a:solidFill>
              </a:rPr>
              <a:t>recall</a:t>
            </a:r>
            <a:r>
              <a:rPr lang="nb-NO" dirty="0">
                <a:solidFill>
                  <a:schemeClr val="bg1"/>
                </a:solidFill>
              </a:rPr>
              <a:t>, F1-score</a:t>
            </a:r>
          </a:p>
          <a:p>
            <a:pPr lvl="1"/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B8FF1-A74B-9181-B587-61FB667F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315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243C-02FC-6D24-24A2-5E0777A6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9A68-DD1C-9ED8-5CF7-F0882DC3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imaginary</a:t>
            </a:r>
            <a:r>
              <a:rPr lang="nb-NO" dirty="0"/>
              <a:t> web surfer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either</a:t>
            </a:r>
            <a:endParaRPr lang="nb-NO" dirty="0"/>
          </a:p>
          <a:p>
            <a:pPr lvl="1"/>
            <a:r>
              <a:rPr lang="nb-NO" dirty="0" err="1"/>
              <a:t>Follow</a:t>
            </a:r>
            <a:r>
              <a:rPr lang="nb-NO" dirty="0"/>
              <a:t> a </a:t>
            </a:r>
            <a:r>
              <a:rPr lang="nb-NO" dirty="0" err="1"/>
              <a:t>direct</a:t>
            </a:r>
            <a:r>
              <a:rPr lang="nb-NO" dirty="0"/>
              <a:t> link, or</a:t>
            </a:r>
          </a:p>
          <a:p>
            <a:pPr lvl="1"/>
            <a:r>
              <a:rPr lang="nb-NO" dirty="0"/>
              <a:t>Teleport </a:t>
            </a:r>
            <a:r>
              <a:rPr lang="nb-NO" dirty="0" err="1"/>
              <a:t>randomly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Used for </a:t>
            </a:r>
            <a:r>
              <a:rPr lang="nb-NO" dirty="0" err="1"/>
              <a:t>calculating</a:t>
            </a:r>
            <a:r>
              <a:rPr lang="nb-NO" dirty="0"/>
              <a:t> </a:t>
            </a:r>
            <a:r>
              <a:rPr lang="nb-NO" dirty="0" err="1"/>
              <a:t>PageRank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spent </a:t>
            </a:r>
            <a:r>
              <a:rPr lang="nb-NO" dirty="0" err="1"/>
              <a:t>on</a:t>
            </a:r>
            <a:r>
              <a:rPr lang="nb-NO" dirty="0"/>
              <a:t> a website </a:t>
            </a:r>
            <a:r>
              <a:rPr lang="nb-NO" dirty="0" err="1"/>
              <a:t>after</a:t>
            </a:r>
            <a:br>
              <a:rPr lang="nb-NO" dirty="0"/>
            </a:br>
            <a:r>
              <a:rPr lang="nb-NO" dirty="0" err="1"/>
              <a:t>infinite</a:t>
            </a:r>
            <a:r>
              <a:rPr lang="nb-NO" dirty="0"/>
              <a:t> surfing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500CF-434D-3366-4581-8E86CFBC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37</a:t>
            </a:fld>
            <a:endParaRPr lang="nb-NO"/>
          </a:p>
        </p:txBody>
      </p:sp>
      <p:pic>
        <p:nvPicPr>
          <p:cNvPr id="1026" name="Picture 2" descr="Fantastic Four: Rise of the Silver Surfer – Filmer på Google Play">
            <a:extLst>
              <a:ext uri="{FF2B5EF4-FFF2-40B4-BE49-F238E27FC236}">
                <a16:creationId xmlns:a16="http://schemas.microsoft.com/office/drawing/2014/main" id="{B258BF7A-CD02-8508-55B9-47C74399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027906"/>
            <a:ext cx="33909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90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09C8-9929-7A61-7281-96E80165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Surfing </a:t>
            </a:r>
            <a:r>
              <a:rPr lang="nb-NO" dirty="0" err="1"/>
              <a:t>probabilities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47ED6-1D2F-3AFD-CDCF-B2A640C86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dirty="0"/>
                  <a:t>Let’s </a:t>
                </a:r>
                <a:r>
                  <a:rPr lang="nb-NO" dirty="0" err="1"/>
                  <a:t>define</a:t>
                </a:r>
                <a:r>
                  <a:rPr lang="nb-NO" dirty="0"/>
                  <a:t> </a:t>
                </a:r>
                <a:r>
                  <a:rPr lang="nb-NO" dirty="0" err="1"/>
                  <a:t>some</a:t>
                </a:r>
                <a:r>
                  <a:rPr lang="nb-NO" dirty="0"/>
                  <a:t> </a:t>
                </a:r>
                <a:r>
                  <a:rPr lang="nb-NO" dirty="0" err="1"/>
                  <a:t>probabilities</a:t>
                </a:r>
                <a:r>
                  <a:rPr lang="nb-NO" dirty="0"/>
                  <a:t> </a:t>
                </a:r>
                <a:r>
                  <a:rPr lang="nb-NO" dirty="0" err="1"/>
                  <a:t>using</a:t>
                </a:r>
                <a:r>
                  <a:rPr lang="nb-NO" dirty="0"/>
                  <a:t> a </a:t>
                </a:r>
                <a:r>
                  <a:rPr lang="nb-NO" dirty="0" err="1"/>
                  <a:t>teleportation</a:t>
                </a:r>
                <a:r>
                  <a:rPr lang="nb-NO" dirty="0"/>
                  <a:t> rate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 err="1"/>
                  <a:t>Following</a:t>
                </a:r>
                <a:r>
                  <a:rPr lang="nb-NO" dirty="0"/>
                  <a:t> </a:t>
                </a:r>
                <a:r>
                  <a:rPr lang="nb-NO" dirty="0" err="1"/>
                  <a:t>any</a:t>
                </a:r>
                <a:r>
                  <a:rPr lang="nb-NO" dirty="0"/>
                  <a:t> </a:t>
                </a:r>
                <a:r>
                  <a:rPr lang="nb-NO" dirty="0" err="1"/>
                  <a:t>direct</a:t>
                </a:r>
                <a:r>
                  <a:rPr lang="nb-NO" dirty="0"/>
                  <a:t> link:		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 err="1"/>
                  <a:t>Performing</a:t>
                </a:r>
                <a:r>
                  <a:rPr lang="nb-NO" dirty="0"/>
                  <a:t> </a:t>
                </a:r>
                <a:r>
                  <a:rPr lang="nb-NO" dirty="0" err="1"/>
                  <a:t>any</a:t>
                </a:r>
                <a:r>
                  <a:rPr lang="nb-NO" dirty="0"/>
                  <a:t> </a:t>
                </a:r>
                <a:r>
                  <a:rPr lang="nb-NO" dirty="0" err="1"/>
                  <a:t>teleportation</a:t>
                </a:r>
                <a:r>
                  <a:rPr lang="nb-NO" dirty="0"/>
                  <a:t>:		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nb-NO" dirty="0"/>
              </a:p>
              <a:p>
                <a:pPr lvl="1"/>
                <a:endParaRPr lang="nb-NO" dirty="0"/>
              </a:p>
              <a:p>
                <a:pPr lvl="1"/>
                <a:r>
                  <a:rPr lang="nb-NO" dirty="0" err="1"/>
                  <a:t>Following</a:t>
                </a:r>
                <a:r>
                  <a:rPr lang="nb-NO" dirty="0"/>
                  <a:t> a </a:t>
                </a:r>
                <a:r>
                  <a:rPr lang="nb-NO" dirty="0" err="1"/>
                  <a:t>specific</a:t>
                </a:r>
                <a:r>
                  <a:rPr lang="nb-NO" dirty="0"/>
                  <a:t> link: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𝑙𝑖𝑛𝑘𝑠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nb-NO" dirty="0"/>
              </a:p>
              <a:p>
                <a:pPr lvl="1"/>
                <a:r>
                  <a:rPr lang="nb-NO" dirty="0" err="1"/>
                  <a:t>Performing</a:t>
                </a:r>
                <a:r>
                  <a:rPr lang="nb-NO" dirty="0"/>
                  <a:t> </a:t>
                </a:r>
                <a:r>
                  <a:rPr lang="nb-NO" dirty="0" err="1"/>
                  <a:t>specific</a:t>
                </a:r>
                <a:r>
                  <a:rPr lang="nb-NO" dirty="0"/>
                  <a:t> </a:t>
                </a:r>
                <a:r>
                  <a:rPr lang="nb-NO" dirty="0" err="1"/>
                  <a:t>teleportation</a:t>
                </a:r>
                <a:r>
                  <a:rPr lang="nb-NO" dirty="0"/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𝑤𝑒𝑏𝑠𝑖𝑡𝑒𝑠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𝑙𝑖𝑛𝑘𝑒𝑑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nb-NO" dirty="0"/>
              </a:p>
              <a:p>
                <a:pPr lvl="1"/>
                <a:r>
                  <a:rPr lang="nb-NO" dirty="0" err="1"/>
                  <a:t>We</a:t>
                </a:r>
                <a:r>
                  <a:rPr lang="nb-NO" dirty="0"/>
                  <a:t> </a:t>
                </a:r>
                <a:r>
                  <a:rPr lang="nb-NO" dirty="0" err="1"/>
                  <a:t>will</a:t>
                </a:r>
                <a:r>
                  <a:rPr lang="nb-NO" dirty="0"/>
                  <a:t> </a:t>
                </a:r>
                <a:r>
                  <a:rPr lang="nb-NO" dirty="0" err="1"/>
                  <a:t>always</a:t>
                </a:r>
                <a:r>
                  <a:rPr lang="nb-NO" dirty="0"/>
                  <a:t> </a:t>
                </a:r>
                <a:r>
                  <a:rPr lang="nb-NO" dirty="0" err="1"/>
                  <a:t>either</a:t>
                </a:r>
                <a:r>
                  <a:rPr lang="nb-NO" dirty="0"/>
                  <a:t> teleport or </a:t>
                </a:r>
                <a:r>
                  <a:rPr lang="nb-NO" dirty="0" err="1"/>
                  <a:t>follow</a:t>
                </a:r>
                <a:r>
                  <a:rPr lang="nb-NO" dirty="0"/>
                  <a:t> a </a:t>
                </a:r>
                <a:r>
                  <a:rPr lang="nb-NO" dirty="0" err="1"/>
                  <a:t>direct</a:t>
                </a:r>
                <a:r>
                  <a:rPr lang="nb-NO" dirty="0"/>
                  <a:t> link</a:t>
                </a:r>
              </a:p>
              <a:p>
                <a:pPr marL="457200" lvl="1" indent="0">
                  <a:buNone/>
                </a:pPr>
                <a:endParaRPr lang="nb-NO" dirty="0"/>
              </a:p>
              <a:p>
                <a:pPr lvl="1"/>
                <a:endParaRPr lang="nb-NO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i="1" dirty="0" err="1" smtClean="0">
                        <a:latin typeface="Cambria Math" panose="02040503050406030204" pitchFamily="18" charset="0"/>
                      </a:rPr>
                      <m:t>𝑑𝑖𝑟𝑒𝑐𝑡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𝑙𝑖𝑛𝑘𝑠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nb-NO" dirty="0" err="1"/>
                  <a:t>means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number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direct</a:t>
                </a:r>
                <a:r>
                  <a:rPr lang="nb-NO" dirty="0"/>
                  <a:t> links</a:t>
                </a:r>
              </a:p>
              <a:p>
                <a:pPr lvl="1"/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47ED6-1D2F-3AFD-CDCF-B2A640C86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21A9-CB1E-77A0-77CD-80443E8D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38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FC8AB-4E4C-661C-3998-3CB477EDC5F7}"/>
                  </a:ext>
                </a:extLst>
              </p:cNvPr>
              <p:cNvSpPr txBox="1"/>
              <p:nvPr/>
            </p:nvSpPr>
            <p:spPr>
              <a:xfrm>
                <a:off x="3386377" y="5014608"/>
                <a:ext cx="4999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𝑡𝑒𝑙𝑒𝑝𝑜𝑟𝑡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𝑑𝑖𝑟𝑒𝑐𝑡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FC8AB-4E4C-661C-3998-3CB477ED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377" y="5014608"/>
                <a:ext cx="4999061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6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FC43-93CB-227F-A78D-4A62E8C8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surfing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3921C-1BD9-75E1-A063-D7C26BFB0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Let’s </a:t>
                </a:r>
                <a:r>
                  <a:rPr lang="nb-NO" dirty="0" err="1"/>
                  <a:t>say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nb-NO" dirty="0"/>
                  <a:t> (10% </a:t>
                </a:r>
                <a:r>
                  <a:rPr lang="nb-NO" dirty="0" err="1"/>
                  <a:t>chance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teleporting</a:t>
                </a:r>
                <a:r>
                  <a:rPr lang="nb-NO" dirty="0"/>
                  <a:t> </a:t>
                </a:r>
                <a:r>
                  <a:rPr lang="nb-NO" dirty="0" err="1"/>
                  <a:t>randomly</a:t>
                </a:r>
                <a:r>
                  <a:rPr lang="nb-NO" dirty="0"/>
                  <a:t>) </a:t>
                </a:r>
              </a:p>
              <a:p>
                <a:r>
                  <a:rPr lang="nb-NO" dirty="0" err="1"/>
                  <a:t>We</a:t>
                </a:r>
                <a:r>
                  <a:rPr lang="nb-NO" dirty="0"/>
                  <a:t> have 5 </a:t>
                </a:r>
                <a:r>
                  <a:rPr lang="nb-NO" dirty="0" err="1"/>
                  <a:t>direct</a:t>
                </a:r>
                <a:r>
                  <a:rPr lang="nb-NO" dirty="0"/>
                  <a:t> links and 10 </a:t>
                </a:r>
                <a:r>
                  <a:rPr lang="nb-NO" dirty="0" err="1"/>
                  <a:t>pages</a:t>
                </a:r>
                <a:r>
                  <a:rPr lang="nb-NO" dirty="0"/>
                  <a:t> not </a:t>
                </a:r>
                <a:r>
                  <a:rPr lang="nb-NO" dirty="0" err="1"/>
                  <a:t>linked</a:t>
                </a:r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Following </a:t>
                </a:r>
                <a:r>
                  <a:rPr lang="nb-NO" dirty="0" err="1"/>
                  <a:t>any</a:t>
                </a:r>
                <a:r>
                  <a:rPr lang="nb-NO" dirty="0"/>
                  <a:t> </a:t>
                </a:r>
                <a:r>
                  <a:rPr lang="nb-NO" dirty="0" err="1"/>
                  <a:t>direct</a:t>
                </a:r>
                <a:r>
                  <a:rPr lang="nb-NO" dirty="0"/>
                  <a:t> link: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Performing</a:t>
                </a:r>
                <a:r>
                  <a:rPr lang="nb-NO" dirty="0"/>
                  <a:t> </a:t>
                </a:r>
                <a:r>
                  <a:rPr lang="nb-NO" dirty="0" err="1"/>
                  <a:t>any</a:t>
                </a:r>
                <a:r>
                  <a:rPr lang="nb-NO" dirty="0"/>
                  <a:t> </a:t>
                </a:r>
                <a:r>
                  <a:rPr lang="nb-NO" dirty="0" err="1"/>
                  <a:t>teleportation</a:t>
                </a:r>
                <a:r>
                  <a:rPr lang="nb-NO" dirty="0"/>
                  <a:t>:		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 err="1"/>
                  <a:t>Following</a:t>
                </a:r>
                <a:r>
                  <a:rPr lang="nb-NO" dirty="0"/>
                  <a:t> a </a:t>
                </a:r>
                <a:r>
                  <a:rPr lang="nb-NO" dirty="0" err="1"/>
                  <a:t>specific</a:t>
                </a:r>
                <a:r>
                  <a:rPr lang="nb-NO" dirty="0"/>
                  <a:t> link: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endParaRPr lang="nb-NO" dirty="0"/>
              </a:p>
              <a:p>
                <a:r>
                  <a:rPr lang="nb-NO" dirty="0" err="1"/>
                  <a:t>Performing</a:t>
                </a:r>
                <a:r>
                  <a:rPr lang="nb-NO" dirty="0"/>
                  <a:t> </a:t>
                </a:r>
                <a:r>
                  <a:rPr lang="nb-NO" dirty="0" err="1"/>
                  <a:t>specific</a:t>
                </a:r>
                <a:r>
                  <a:rPr lang="nb-NO" dirty="0"/>
                  <a:t> </a:t>
                </a:r>
                <a:r>
                  <a:rPr lang="nb-NO" dirty="0" err="1"/>
                  <a:t>teleportation</a:t>
                </a:r>
                <a:r>
                  <a:rPr lang="nb-NO" dirty="0"/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nb-NO" b="0" dirty="0"/>
              </a:p>
              <a:p>
                <a:r>
                  <a:rPr lang="nb-NO" dirty="0"/>
                  <a:t>Summing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probabilites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0.18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10 ∗ 0.01 = 1</m:t>
                    </m:r>
                  </m:oMath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3921C-1BD9-75E1-A063-D7C26BFB0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9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3915-5E86-059B-427D-4674FBE4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43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3C93-34B5-7D22-60F7-37D7631D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Today’s</a:t>
            </a:r>
            <a:r>
              <a:rPr lang="nb-NO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4F79-CAA1-8297-4042-74B428AE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School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r>
              <a:rPr lang="nb-NO" dirty="0"/>
              <a:t> </a:t>
            </a:r>
            <a:r>
              <a:rPr lang="nb-NO" dirty="0" err="1"/>
              <a:t>occurring</a:t>
            </a:r>
            <a:r>
              <a:rPr lang="nb-NO" dirty="0"/>
              <a:t> at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twice</a:t>
            </a:r>
            <a:r>
              <a:rPr lang="nb-NO" dirty="0"/>
              <a:t> </a:t>
            </a:r>
            <a:r>
              <a:rPr lang="nb-NO" dirty="0" err="1"/>
              <a:t>since</a:t>
            </a:r>
            <a:r>
              <a:rPr lang="nb-NO" dirty="0"/>
              <a:t> 2018 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except</a:t>
            </a:r>
            <a:r>
              <a:rPr lang="nb-NO" dirty="0"/>
              <a:t> TAAT)</a:t>
            </a:r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topic</a:t>
            </a:r>
            <a:r>
              <a:rPr lang="nb-NO" dirty="0"/>
              <a:t> </a:t>
            </a:r>
            <a:r>
              <a:rPr lang="nb-NO" dirty="0" err="1"/>
              <a:t>split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2 </a:t>
            </a:r>
            <a:r>
              <a:rPr lang="nb-NO" dirty="0" err="1"/>
              <a:t>sections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Theory</a:t>
            </a:r>
            <a:r>
              <a:rPr lang="nb-NO" dirty="0"/>
              <a:t>/</a:t>
            </a:r>
            <a:r>
              <a:rPr lang="nb-NO" dirty="0" err="1"/>
              <a:t>explanation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Last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topic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relevant</a:t>
            </a:r>
          </a:p>
          <a:p>
            <a:r>
              <a:rPr lang="nb-NO" dirty="0"/>
              <a:t>Goal: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ideas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solving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questions</a:t>
            </a:r>
          </a:p>
          <a:p>
            <a:r>
              <a:rPr lang="nb-NO" dirty="0" err="1"/>
              <a:t>Look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for </a:t>
            </a:r>
            <a:r>
              <a:rPr lang="nb-NO" i="1" dirty="0"/>
              <a:t>«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italic</a:t>
            </a:r>
            <a:r>
              <a:rPr lang="nb-NO" i="1" dirty="0"/>
              <a:t> </a:t>
            </a:r>
            <a:r>
              <a:rPr lang="nb-NO" i="1" dirty="0" err="1"/>
              <a:t>text</a:t>
            </a:r>
            <a:r>
              <a:rPr lang="nb-NO" i="1" dirty="0"/>
              <a:t>»</a:t>
            </a:r>
            <a:r>
              <a:rPr lang="nb-NO" dirty="0"/>
              <a:t> (</a:t>
            </a:r>
            <a:r>
              <a:rPr lang="nb-NO" dirty="0" err="1"/>
              <a:t>explains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intuition</a:t>
            </a:r>
            <a:r>
              <a:rPr lang="nb-NO" dirty="0"/>
              <a:t>)</a:t>
            </a:r>
            <a:endParaRPr lang="nb-NO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D22A-9393-E2B9-CE63-880FBF96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4301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0B9B2-6B3F-343D-D0C7-F44401AAD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6F62-74D4-F272-4FA8-95A844F3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Random Surfer </a:t>
            </a:r>
            <a:r>
              <a:rPr lang="nb-NO" dirty="0" err="1"/>
              <a:t>model</a:t>
            </a:r>
            <a:r>
              <a:rPr lang="nb-NO" dirty="0"/>
              <a:t> – </a:t>
            </a:r>
            <a:r>
              <a:rPr lang="nb-NO" dirty="0" err="1"/>
              <a:t>exam</a:t>
            </a:r>
            <a:r>
              <a:rPr lang="nb-NO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9815-6198-F495-3E5E-BF3B53F2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20B4-E5D3-A488-84BE-4BA287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40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E5818-879F-E531-E2E5-966529A4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3176552"/>
            <a:ext cx="603016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5A40-EB2A-EA2A-D06D-21F53164B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FFAA-C94F-7771-53F2-31981254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EFB1-FC74-DF55-1ADE-3E988322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MAP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Cosine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similarity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Precision &amp; </a:t>
            </a:r>
            <a:r>
              <a:rPr lang="nb-NO" dirty="0" err="1">
                <a:solidFill>
                  <a:schemeClr val="bg1"/>
                </a:solidFill>
              </a:rPr>
              <a:t>recall</a:t>
            </a:r>
            <a:r>
              <a:rPr lang="nb-NO" dirty="0">
                <a:solidFill>
                  <a:schemeClr val="bg1"/>
                </a:solidFill>
              </a:rPr>
              <a:t>, F1-score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Random surfer </a:t>
            </a:r>
            <a:r>
              <a:rPr lang="nb-NO" dirty="0" err="1">
                <a:solidFill>
                  <a:schemeClr val="bg1"/>
                </a:solidFill>
              </a:rPr>
              <a:t>model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9D51C-3AA6-1480-EF91-623AA957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7645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73EA-9C96-0F5D-1D92-43C73DE0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C20A-60E8-0E5B-8986-D3E0430C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Probabilistic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searching</a:t>
            </a:r>
            <a:r>
              <a:rPr lang="nb-NO" dirty="0"/>
              <a:t> for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membership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never </a:t>
            </a:r>
            <a:r>
              <a:rPr lang="nb-NO" dirty="0" err="1"/>
              <a:t>guarantee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contains</a:t>
            </a:r>
            <a:r>
              <a:rPr lang="nb-NO" dirty="0"/>
              <a:t> an element,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guarantee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it </a:t>
            </a:r>
            <a:r>
              <a:rPr lang="nb-NO" u="sng" dirty="0" err="1"/>
              <a:t>doesn’t</a:t>
            </a:r>
            <a:endParaRPr lang="nb-NO" u="sng" dirty="0"/>
          </a:p>
          <a:p>
            <a:r>
              <a:rPr lang="nb-NO" dirty="0" err="1"/>
              <a:t>Uses</a:t>
            </a:r>
            <a:r>
              <a:rPr lang="nb-NO" dirty="0"/>
              <a:t> k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to </a:t>
            </a:r>
            <a:r>
              <a:rPr lang="nb-NO" dirty="0" err="1"/>
              <a:t>load</a:t>
            </a:r>
            <a:r>
              <a:rPr lang="nb-NO" dirty="0"/>
              <a:t> a bit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1’s</a:t>
            </a:r>
          </a:p>
          <a:p>
            <a:endParaRPr lang="nb-NO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A5376-C588-3A9E-E32C-C92E64C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1286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537D-52E7-F039-0793-FA664D57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CD53-D437-ADA0-B7A9-30F87AFA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</a:p>
          <a:p>
            <a:pPr lvl="1"/>
            <a:r>
              <a:rPr lang="nb-NO" dirty="0"/>
              <a:t>2 </a:t>
            </a:r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, H</a:t>
            </a:r>
            <a:r>
              <a:rPr lang="nb-NO" baseline="-25000" dirty="0"/>
              <a:t>1</a:t>
            </a:r>
            <a:r>
              <a:rPr lang="nb-NO" dirty="0"/>
              <a:t> and H</a:t>
            </a:r>
            <a:r>
              <a:rPr lang="nb-NO" baseline="-25000" dirty="0"/>
              <a:t>2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set</a:t>
            </a:r>
            <a:r>
              <a:rPr lang="nb-NO" dirty="0"/>
              <a:t> {informatikk, er, gøy}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429C-E2AB-8C70-6A00-9F8E342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356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2748-0B6C-518B-163E-86707264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9E0A79-8C2D-AE2F-82E8-A7D603650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57323"/>
              </p:ext>
            </p:extLst>
          </p:nvPr>
        </p:nvGraphicFramePr>
        <p:xfrm>
          <a:off x="838200" y="391563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3395834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52318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07006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62188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39387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33336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9837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16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3562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16669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2036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29520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1834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155377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647517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46683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70038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6245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37799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469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178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0FA63-875B-99F9-94BD-5BA90FBC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44</a:t>
            </a:fld>
            <a:endParaRPr lang="nb-N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849875-2876-F5A2-B882-8511D8C26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45618"/>
              </p:ext>
            </p:extLst>
          </p:nvPr>
        </p:nvGraphicFramePr>
        <p:xfrm>
          <a:off x="838200" y="428647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7841829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199440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897056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20335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76793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470562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70296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1913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12314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331308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561377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952927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84177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004388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845908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544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89115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27350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47322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14443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272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DB3640-E692-20A7-8EF1-4787EBFC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40640"/>
              </p:ext>
            </p:extLst>
          </p:nvPr>
        </p:nvGraphicFramePr>
        <p:xfrm>
          <a:off x="0" y="4008691"/>
          <a:ext cx="914400" cy="55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12839064"/>
                    </a:ext>
                  </a:extLst>
                </a:gridCol>
              </a:tblGrid>
              <a:tr h="277785">
                <a:tc>
                  <a:txBody>
                    <a:bodyPr/>
                    <a:lstStyle/>
                    <a:p>
                      <a:r>
                        <a:rPr lang="nb-NO" sz="1200" dirty="0" err="1"/>
                        <a:t>index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81785"/>
                  </a:ext>
                </a:extLst>
              </a:tr>
              <a:tr h="277785">
                <a:tc>
                  <a:txBody>
                    <a:bodyPr/>
                    <a:lstStyle/>
                    <a:p>
                      <a:r>
                        <a:rPr lang="nb-NO" sz="1200" dirty="0"/>
                        <a:t>bit-</a:t>
                      </a:r>
                      <a:r>
                        <a:rPr lang="nb-NO" sz="1200" dirty="0" err="1"/>
                        <a:t>vector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1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946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B90-C1C5-DAA2-2305-C227A809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Keep</a:t>
            </a:r>
            <a:r>
              <a:rPr lang="nb-NO" dirty="0"/>
              <a:t> in </a:t>
            </a:r>
            <a:r>
              <a:rPr lang="nb-NO" dirty="0" err="1"/>
              <a:t>mind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8B9E-00A2-86A2-83D2-194386BA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practice</a:t>
            </a:r>
            <a:r>
              <a:rPr lang="nb-NO" dirty="0"/>
              <a:t>, it </a:t>
            </a:r>
            <a:r>
              <a:rPr lang="nb-NO" dirty="0" err="1"/>
              <a:t>doesn’t</a:t>
            </a:r>
            <a:r>
              <a:rPr lang="nb-NO" dirty="0"/>
              <a:t> make </a:t>
            </a:r>
            <a:r>
              <a:rPr lang="nb-NO" dirty="0" err="1"/>
              <a:t>sense</a:t>
            </a:r>
            <a:r>
              <a:rPr lang="nb-NO" dirty="0"/>
              <a:t> to have a 20-bit </a:t>
            </a:r>
            <a:r>
              <a:rPr lang="nb-NO" dirty="0" err="1"/>
              <a:t>vector</a:t>
            </a:r>
            <a:r>
              <a:rPr lang="nb-NO" dirty="0"/>
              <a:t> and 3 elements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set</a:t>
            </a: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bloom</a:t>
            </a:r>
            <a:r>
              <a:rPr lang="nb-NO" dirty="0"/>
              <a:t>-filter is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more terms </a:t>
            </a:r>
            <a:r>
              <a:rPr lang="nb-NO" dirty="0" err="1"/>
              <a:t>than</a:t>
            </a:r>
            <a:r>
              <a:rPr lang="nb-NO" dirty="0"/>
              <a:t> bits. </a:t>
            </a:r>
            <a:r>
              <a:rPr lang="nb-NO" dirty="0" err="1"/>
              <a:t>Otherwise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assign</a:t>
            </a:r>
            <a:r>
              <a:rPr lang="nb-NO" dirty="0"/>
              <a:t> 1 bit for </a:t>
            </a:r>
            <a:r>
              <a:rPr lang="nb-NO" dirty="0" err="1"/>
              <a:t>each</a:t>
            </a:r>
            <a:r>
              <a:rPr lang="nb-NO" dirty="0"/>
              <a:t>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39BC-AE84-1DB4-DD79-688E0987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096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2BCB-9EDC-8F2B-DD7A-68C4004B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CC4C-4B8C-6084-F1E6-DFFFC3C1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(Informatikk) 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10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(Informatikk)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4</a:t>
            </a:r>
            <a:endParaRPr lang="nb-NO" baseline="-25000" dirty="0"/>
          </a:p>
          <a:p>
            <a:endParaRPr lang="nb-NO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F77C-30E4-8673-28F9-EC1AF3E5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237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9BF0B-82DE-FCF1-F02C-3C17586D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2A70-12BF-663D-98BD-7DC6B712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4159BC-D015-EBDA-41BC-EAAA5A43AC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91563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3395834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52318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07006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62188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39387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33336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9837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16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3562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16669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2036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29520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1834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155377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647517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46683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70038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6245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37799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469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178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023D2-EEDC-ED11-5A53-847A4A74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47</a:t>
            </a:fld>
            <a:endParaRPr lang="nb-N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B8AF28-FD4E-9A04-F556-D86676A5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28974"/>
              </p:ext>
            </p:extLst>
          </p:nvPr>
        </p:nvGraphicFramePr>
        <p:xfrm>
          <a:off x="838200" y="428647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7841829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199440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897056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20335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76793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470562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70296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1913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12314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331308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561377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952927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84177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004388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845908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544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89115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27350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47322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14443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2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545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294C-9C46-5D3B-5518-75A045517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A2F8-039F-9E0B-6937-9D269825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C653-934E-DB95-088C-BFC8EE8A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(informatikk) 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10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(Informatikk)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4</a:t>
            </a:r>
            <a:endParaRPr lang="nb-NO" baseline="-25000" dirty="0"/>
          </a:p>
          <a:p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(er)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		→	6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(er)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		→	7</a:t>
            </a:r>
            <a:endParaRPr lang="nb-NO" baseline="-25000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4F358-DCDA-A7DB-7DF2-B4108468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46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ACBB5-F21E-F860-88E2-980948CF8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0CF3-D07D-28E6-D298-ACBA954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F621EB-90E4-8F9F-A9B6-BCF738E640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91563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3395834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52318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07006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62188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39387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33336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9837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16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3562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16669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2036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29520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1834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155377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647517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46683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70038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6245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37799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469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178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967D-C6CD-1984-D7C3-1CDE38B0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49</a:t>
            </a:fld>
            <a:endParaRPr lang="nb-N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F0C274-973B-40D2-E7D0-7C890B9F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92140"/>
              </p:ext>
            </p:extLst>
          </p:nvPr>
        </p:nvGraphicFramePr>
        <p:xfrm>
          <a:off x="838200" y="428647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7841829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199440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897056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20335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76793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470562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70296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1913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12314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331308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561377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952927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84177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004388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845908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544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89115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27350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47322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14443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2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1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DF15-3453-DD54-769B-83A7123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C283-4066-BC5B-3372-64B9005A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arrays</a:t>
            </a:r>
            <a:endParaRPr lang="nb-NO" dirty="0"/>
          </a:p>
          <a:p>
            <a:pPr lvl="1"/>
            <a:r>
              <a:rPr lang="nb-NO" dirty="0" err="1"/>
              <a:t>SVMs</a:t>
            </a:r>
            <a:endParaRPr lang="nb-NO" dirty="0"/>
          </a:p>
          <a:p>
            <a:pPr lvl="1"/>
            <a:r>
              <a:rPr lang="nb-NO" dirty="0"/>
              <a:t>MAP</a:t>
            </a:r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r>
              <a:rPr lang="nb-NO" dirty="0"/>
              <a:t>, F1-score</a:t>
            </a:r>
          </a:p>
          <a:p>
            <a:pPr lvl="1"/>
            <a:r>
              <a:rPr lang="nb-NO" dirty="0"/>
              <a:t>Random surfer </a:t>
            </a:r>
            <a:r>
              <a:rPr lang="nb-NO" dirty="0" err="1"/>
              <a:t>model</a:t>
            </a:r>
            <a:endParaRPr lang="nb-NO" dirty="0"/>
          </a:p>
          <a:p>
            <a:pPr lvl="1"/>
            <a:r>
              <a:rPr lang="nb-NO" dirty="0"/>
              <a:t>(</a:t>
            </a:r>
            <a:r>
              <a:rPr lang="nb-NO" strike="sngStrike" dirty="0"/>
              <a:t>Term-at-a-time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CB8F-4506-8FF4-358E-31DFB3B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19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1C62-7526-BA80-28F5-7927D4E3D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7D59-CE28-FE60-85C2-0A406A1A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1205-5CEF-BB76-68E6-63FCCA4C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(informatikk) 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10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(Informatikk)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4</a:t>
            </a:r>
            <a:endParaRPr lang="nb-NO" baseline="-25000" dirty="0"/>
          </a:p>
          <a:p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(er)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		→	6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(er)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		→	7</a:t>
            </a:r>
            <a:endParaRPr lang="nb-NO" baseline="-25000" dirty="0"/>
          </a:p>
          <a:p>
            <a:endParaRPr lang="nb-NO" dirty="0"/>
          </a:p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(gøy)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		→	6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(gøy)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 		→	13</a:t>
            </a:r>
            <a:endParaRPr lang="nb-NO" baseline="-25000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2ED2-459B-10C3-B43A-571FC75F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9751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4DDA-5D64-DC17-D111-93C77582E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5546-A7DE-66F3-5677-76E31AFE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B14F53-5CCE-FAB3-05AB-2F5EAED39F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91563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3395834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52318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07006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62188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39387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33336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9837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16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3562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16669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2036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29520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1834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155377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647517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46683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70038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6245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37799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469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178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EAAE4-4406-0F16-3393-42138B2C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51</a:t>
            </a:fld>
            <a:endParaRPr lang="nb-N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2B721E-FF97-3BCB-C028-8A2C170F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81754"/>
              </p:ext>
            </p:extLst>
          </p:nvPr>
        </p:nvGraphicFramePr>
        <p:xfrm>
          <a:off x="838200" y="428647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7841829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199440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897056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20335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76793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470562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70296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1913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12314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331308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561377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952927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84177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004388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845908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544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89115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27350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47322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14443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2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809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0C1E-315B-A65E-86AD-A92527AE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Testing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EB1-A866-A5CE-0E05-E60D41C3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(Aleksander) 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3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(Aleksander)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13</a:t>
            </a:r>
          </a:p>
          <a:p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Returns: </a:t>
            </a:r>
            <a:r>
              <a:rPr lang="nb-NO" u="sng" dirty="0" err="1">
                <a:solidFill>
                  <a:schemeClr val="tx1">
                    <a:lumMod val="95000"/>
                  </a:schemeClr>
                </a:solidFill>
              </a:rPr>
              <a:t>Guaranteed</a:t>
            </a:r>
            <a:r>
              <a:rPr lang="nb-NO" u="sng" dirty="0">
                <a:solidFill>
                  <a:schemeClr val="tx1">
                    <a:lumMod val="95000"/>
                  </a:schemeClr>
                </a:solidFill>
              </a:rPr>
              <a:t> not in </a:t>
            </a:r>
            <a:r>
              <a:rPr lang="nb-NO" u="sng" dirty="0" err="1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nb-NO" u="sng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b-NO" u="sng" dirty="0" err="1">
                <a:solidFill>
                  <a:schemeClr val="tx1">
                    <a:lumMod val="95000"/>
                  </a:schemeClr>
                </a:solidFill>
              </a:rPr>
              <a:t>set</a:t>
            </a:r>
            <a:endParaRPr lang="nb-NO" b="0" i="0" u="sng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nb-NO" baseline="-25000" dirty="0">
              <a:solidFill>
                <a:schemeClr val="tx1">
                  <a:lumMod val="95000"/>
                </a:schemeClr>
              </a:solidFill>
            </a:endParaRPr>
          </a:p>
          <a:p>
            <a:endParaRPr lang="nb-NO" baseline="-25000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D4A4F-E80E-C934-F5DE-CF8DA20C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52</a:t>
            </a:fld>
            <a:endParaRPr lang="nb-NO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DB8F2C-8B13-CABF-9BDE-0AAC52AC184A}"/>
              </a:ext>
            </a:extLst>
          </p:cNvPr>
          <p:cNvGraphicFramePr>
            <a:graphicFrameLocks/>
          </p:cNvGraphicFramePr>
          <p:nvPr/>
        </p:nvGraphicFramePr>
        <p:xfrm>
          <a:off x="838200" y="391563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3395834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52318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07006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62188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39387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33336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9837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16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3562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16669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2036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29520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1834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155377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647517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46683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70038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6245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37799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469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178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C6DED3-8068-6291-F982-0A410B9A0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03530"/>
              </p:ext>
            </p:extLst>
          </p:nvPr>
        </p:nvGraphicFramePr>
        <p:xfrm>
          <a:off x="838200" y="428647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7841829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199440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897056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20335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76793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470562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70296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1913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12314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331308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561377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952927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84177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004388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845908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544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89115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27350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47322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14443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2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41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AC683-7BD0-6444-A842-03461FF8C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A2A-6EFB-265D-6316-95571C2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Testing </a:t>
            </a:r>
            <a:r>
              <a:rPr lang="nb-NO" dirty="0" err="1"/>
              <a:t>the</a:t>
            </a:r>
            <a:r>
              <a:rPr lang="nb-NO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AAAB-B797-6319-5EA9-7F5A8561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</a:t>
            </a:r>
            <a:r>
              <a:rPr lang="nb-NO" baseline="-25000" dirty="0"/>
              <a:t>1</a:t>
            </a:r>
            <a:r>
              <a:rPr lang="nb-NO" dirty="0"/>
              <a:t>(Truls)	 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6</a:t>
            </a:r>
            <a:endParaRPr lang="nb-NO" baseline="-25000" dirty="0"/>
          </a:p>
          <a:p>
            <a:r>
              <a:rPr lang="nb-NO" dirty="0"/>
              <a:t>H</a:t>
            </a:r>
            <a:r>
              <a:rPr lang="nb-NO" baseline="-25000" dirty="0"/>
              <a:t>2</a:t>
            </a:r>
            <a:r>
              <a:rPr lang="nb-NO" dirty="0"/>
              <a:t>(Truls)	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	10</a:t>
            </a:r>
          </a:p>
          <a:p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Returns: </a:t>
            </a:r>
            <a:r>
              <a:rPr lang="nb-NO" u="sng" dirty="0" err="1">
                <a:solidFill>
                  <a:schemeClr val="tx1">
                    <a:lumMod val="95000"/>
                  </a:schemeClr>
                </a:solidFill>
              </a:rPr>
              <a:t>Probably</a:t>
            </a:r>
            <a:r>
              <a:rPr lang="nb-NO" u="sng" dirty="0">
                <a:solidFill>
                  <a:schemeClr val="tx1">
                    <a:lumMod val="95000"/>
                  </a:schemeClr>
                </a:solidFill>
              </a:rPr>
              <a:t> in </a:t>
            </a:r>
            <a:r>
              <a:rPr lang="nb-NO" u="sng" dirty="0" err="1">
                <a:solidFill>
                  <a:schemeClr val="tx1">
                    <a:lumMod val="95000"/>
                  </a:schemeClr>
                </a:solidFill>
              </a:rPr>
              <a:t>the</a:t>
            </a:r>
            <a:r>
              <a:rPr lang="nb-NO" u="sng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b-NO" u="sng" dirty="0" err="1">
                <a:solidFill>
                  <a:schemeClr val="tx1">
                    <a:lumMod val="95000"/>
                  </a:schemeClr>
                </a:solidFill>
              </a:rPr>
              <a:t>set</a:t>
            </a:r>
            <a:endParaRPr lang="nb-NO" u="sn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This is </a:t>
            </a:r>
            <a:r>
              <a:rPr lang="nb-NO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wrong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!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That’s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why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it’s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probabilistic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probably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correct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)</a:t>
            </a:r>
            <a:endParaRPr lang="nb-NO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nb-NO" baseline="-25000" dirty="0">
              <a:solidFill>
                <a:schemeClr val="tx1">
                  <a:lumMod val="95000"/>
                </a:schemeClr>
              </a:solidFill>
            </a:endParaRPr>
          </a:p>
          <a:p>
            <a:endParaRPr lang="nb-NO" baseline="-25000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1929-606D-9A04-438A-315C7E14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53</a:t>
            </a:fld>
            <a:endParaRPr lang="nb-NO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F58C85-C2B9-EA92-1B7A-3AF3E50DBEE3}"/>
              </a:ext>
            </a:extLst>
          </p:cNvPr>
          <p:cNvGraphicFramePr>
            <a:graphicFrameLocks/>
          </p:cNvGraphicFramePr>
          <p:nvPr/>
        </p:nvGraphicFramePr>
        <p:xfrm>
          <a:off x="838200" y="391563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33958347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52318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07006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262188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539387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3333684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829837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16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3562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516669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420364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2952084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421834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1553778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647517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46683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070038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6245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937799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4695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178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739FAB-28A8-A2FE-6D6B-32D0C926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3750"/>
              </p:ext>
            </p:extLst>
          </p:nvPr>
        </p:nvGraphicFramePr>
        <p:xfrm>
          <a:off x="838200" y="4286476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7841829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199440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897056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8203355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976793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6470562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4702969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1913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12314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9331308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561377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952927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841777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8004388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2845908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2554423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8891153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127350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47322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214443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2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83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31AE-86A1-8E13-6CEE-80CF9806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Bloom filter – </a:t>
            </a:r>
            <a:r>
              <a:rPr lang="nb-NO" dirty="0" err="1"/>
              <a:t>exam</a:t>
            </a:r>
            <a:r>
              <a:rPr lang="nb-NO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61B3-BB58-1BC5-C732-F0B9FE9D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2FE8A-4EDE-77F8-0280-79BE720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54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19BE-F9B9-91D3-CEC3-96B89CFD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062686"/>
            <a:ext cx="673511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7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958D-B2C6-2736-C9FC-D40BE8612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1570-9EB8-C9EE-2EFA-6A7F34DC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2119-470C-975D-12A7-60B99930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Recap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exam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MAP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Cosine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similarity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Precision &amp; </a:t>
            </a:r>
            <a:r>
              <a:rPr lang="nb-NO" dirty="0" err="1">
                <a:solidFill>
                  <a:schemeClr val="bg1"/>
                </a:solidFill>
              </a:rPr>
              <a:t>recall</a:t>
            </a:r>
            <a:r>
              <a:rPr lang="nb-NO" dirty="0">
                <a:solidFill>
                  <a:schemeClr val="bg1"/>
                </a:solidFill>
              </a:rPr>
              <a:t>, F1-score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Random surfer </a:t>
            </a:r>
            <a:r>
              <a:rPr lang="nb-NO" dirty="0" err="1">
                <a:solidFill>
                  <a:schemeClr val="bg1"/>
                </a:solidFill>
              </a:rPr>
              <a:t>model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Bloom filter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647FB-66B1-2F10-6ECD-128BBE4D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4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9408-827A-C5A9-3194-5BD47D85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Kendall</a:t>
            </a:r>
            <a:r>
              <a:rPr lang="nb-NO" dirty="0"/>
              <a:t> Tau </a:t>
            </a:r>
            <a:r>
              <a:rPr lang="nb-NO" dirty="0" err="1"/>
              <a:t>distance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C9FD-73A8-CCBB-6872-540F00B4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Measures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u="sng" dirty="0" err="1"/>
              <a:t>pairwise</a:t>
            </a:r>
            <a:r>
              <a:rPr lang="nb-NO" u="sng" dirty="0"/>
              <a:t> </a:t>
            </a:r>
            <a:r>
              <a:rPr lang="nb-NO" u="sng" dirty="0" err="1"/>
              <a:t>preference</a:t>
            </a:r>
            <a:r>
              <a:rPr lang="nb-NO" dirty="0"/>
              <a:t> in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engine</a:t>
            </a:r>
            <a:endParaRPr lang="nb-NO" dirty="0"/>
          </a:p>
          <a:p>
            <a:r>
              <a:rPr lang="nb-NO" i="1" dirty="0"/>
              <a:t>«A </a:t>
            </a:r>
            <a:r>
              <a:rPr lang="nb-NO" i="1" dirty="0" err="1"/>
              <a:t>document</a:t>
            </a:r>
            <a:r>
              <a:rPr lang="nb-NO" i="1" dirty="0"/>
              <a:t> is </a:t>
            </a:r>
            <a:r>
              <a:rPr lang="nb-NO" i="1" dirty="0" err="1"/>
              <a:t>either</a:t>
            </a:r>
            <a:r>
              <a:rPr lang="nb-NO" i="1" dirty="0"/>
              <a:t> more or less relevant </a:t>
            </a:r>
            <a:r>
              <a:rPr lang="nb-NO" i="1" dirty="0" err="1"/>
              <a:t>than</a:t>
            </a:r>
            <a:r>
              <a:rPr lang="nb-NO" i="1" dirty="0"/>
              <a:t> </a:t>
            </a:r>
            <a:r>
              <a:rPr lang="nb-NO" i="1" dirty="0" err="1"/>
              <a:t>any</a:t>
            </a:r>
            <a:r>
              <a:rPr lang="nb-NO" i="1" dirty="0"/>
              <a:t> </a:t>
            </a:r>
            <a:r>
              <a:rPr lang="nb-NO" i="1" dirty="0" err="1"/>
              <a:t>other</a:t>
            </a:r>
            <a:r>
              <a:rPr lang="nb-NO" i="1" dirty="0"/>
              <a:t> </a:t>
            </a:r>
            <a:r>
              <a:rPr lang="nb-NO" i="1" dirty="0" err="1"/>
              <a:t>document</a:t>
            </a:r>
            <a:r>
              <a:rPr lang="nb-NO" i="1" dirty="0"/>
              <a:t>. How </a:t>
            </a:r>
            <a:r>
              <a:rPr lang="nb-NO" i="1" dirty="0" err="1"/>
              <a:t>much</a:t>
            </a:r>
            <a:r>
              <a:rPr lang="nb-NO" i="1" dirty="0"/>
              <a:t> </a:t>
            </a:r>
            <a:r>
              <a:rPr lang="nb-NO" i="1" dirty="0" err="1"/>
              <a:t>does</a:t>
            </a:r>
            <a:r>
              <a:rPr lang="nb-NO" i="1" dirty="0"/>
              <a:t> </a:t>
            </a:r>
            <a:r>
              <a:rPr lang="nb-NO" i="1" dirty="0" err="1"/>
              <a:t>our</a:t>
            </a:r>
            <a:r>
              <a:rPr lang="nb-NO" i="1" dirty="0"/>
              <a:t> </a:t>
            </a:r>
            <a:r>
              <a:rPr lang="nb-NO" i="1" dirty="0" err="1"/>
              <a:t>search</a:t>
            </a:r>
            <a:r>
              <a:rPr lang="nb-NO" i="1" dirty="0"/>
              <a:t> </a:t>
            </a:r>
            <a:r>
              <a:rPr lang="nb-NO" i="1" dirty="0" err="1"/>
              <a:t>engine</a:t>
            </a:r>
            <a:r>
              <a:rPr lang="nb-NO" i="1" dirty="0"/>
              <a:t> </a:t>
            </a:r>
            <a:r>
              <a:rPr lang="nb-NO" i="1" dirty="0" err="1"/>
              <a:t>agree</a:t>
            </a:r>
            <a:r>
              <a:rPr lang="nb-NO" i="1" dirty="0"/>
              <a:t> </a:t>
            </a:r>
            <a:r>
              <a:rPr lang="nb-NO" i="1" dirty="0" err="1"/>
              <a:t>with</a:t>
            </a:r>
            <a:r>
              <a:rPr lang="nb-NO" i="1" dirty="0"/>
              <a:t> </a:t>
            </a:r>
            <a:r>
              <a:rPr lang="nb-NO" i="1" dirty="0" err="1"/>
              <a:t>this</a:t>
            </a:r>
            <a:r>
              <a:rPr lang="nb-NO" i="1" dirty="0"/>
              <a:t> ranking?»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68B1-CE18-D364-688D-22947509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56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C7BCB-3EA8-A32F-B0D6-7E7C4E95AF5E}"/>
                  </a:ext>
                </a:extLst>
              </p:cNvPr>
              <p:cNvSpPr txBox="1"/>
              <p:nvPr/>
            </p:nvSpPr>
            <p:spPr>
              <a:xfrm>
                <a:off x="5416279" y="3693549"/>
                <a:ext cx="1359441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𝐾𝑇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C7BCB-3EA8-A32F-B0D6-7E7C4E95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79" y="3693549"/>
                <a:ext cx="1359441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788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Example</a:t>
            </a:r>
            <a:r>
              <a:rPr lang="nb-NO" dirty="0"/>
              <a:t> (same as </a:t>
            </a:r>
            <a:r>
              <a:rPr lang="nb-NO" dirty="0" err="1"/>
              <a:t>week</a:t>
            </a:r>
            <a:r>
              <a:rPr lang="nb-NO" dirty="0"/>
              <a:t> 7)</a:t>
            </a:r>
            <a:endParaRPr lang="nb-NO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Pairwise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preference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: {(1, 2), (1, 3), (1, 4), (2, 3), (2, 4), (3, 4)}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&gt; 2	2 &gt; 3		3 &gt; 4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&gt; 3	2 &gt; 4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&gt;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FDC96-48F6-589D-3E94-5A1C0AB9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4829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1F94-8CA1-AEEC-0E09-9A734713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(same as </a:t>
            </a:r>
            <a:r>
              <a:rPr lang="nb-NO" dirty="0" err="1"/>
              <a:t>week</a:t>
            </a:r>
            <a:r>
              <a:rPr lang="nb-NO" dirty="0"/>
              <a:t>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EE95-C90D-6192-4D0B-09FC0763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X: Agreements</a:t>
            </a:r>
          </a:p>
          <a:p>
            <a:r>
              <a:rPr lang="nb-NO" dirty="0"/>
              <a:t>Y: </a:t>
            </a:r>
            <a:r>
              <a:rPr lang="nb-NO" dirty="0" err="1"/>
              <a:t>Disagreements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KT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examples</a:t>
            </a:r>
            <a:endParaRPr lang="nb-NO" dirty="0"/>
          </a:p>
          <a:p>
            <a:r>
              <a:rPr lang="nb-NO" dirty="0"/>
              <a:t>[1, 3, 2, 4]: (5 – 1) / (5 + 1) = 0,67</a:t>
            </a:r>
          </a:p>
          <a:p>
            <a:r>
              <a:rPr lang="nb-NO" dirty="0"/>
              <a:t>[4, 3, 2, 1]: (0 – 6) / (0 + 6) = -1.0</a:t>
            </a:r>
          </a:p>
          <a:p>
            <a:r>
              <a:rPr lang="nb-NO" dirty="0"/>
              <a:t>[1, 4, 3, 2]: (3 – 3) / (3 + 3)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CAA13-DEFA-5CF2-DA1C-75D011D5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58</a:t>
            </a:fld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74476-7FB3-05DD-96B6-86446E33FE27}"/>
                  </a:ext>
                </a:extLst>
              </p:cNvPr>
              <p:cNvSpPr txBox="1"/>
              <p:nvPr/>
            </p:nvSpPr>
            <p:spPr>
              <a:xfrm>
                <a:off x="7859110" y="1870075"/>
                <a:ext cx="122822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𝐾𝑇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74476-7FB3-05DD-96B6-86446E33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10" y="1870075"/>
                <a:ext cx="1228221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23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397A-95F8-4CA8-8843-A0473711C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DD3-349F-5AFB-7063-FAA7C0D2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Kendall</a:t>
            </a:r>
            <a:r>
              <a:rPr lang="nb-NO" dirty="0"/>
              <a:t> Tau </a:t>
            </a:r>
            <a:r>
              <a:rPr lang="nb-NO" dirty="0" err="1"/>
              <a:t>distance</a:t>
            </a:r>
            <a:r>
              <a:rPr lang="nb-NO" dirty="0"/>
              <a:t> – </a:t>
            </a:r>
            <a:r>
              <a:rPr lang="nb-NO" dirty="0" err="1"/>
              <a:t>exam</a:t>
            </a:r>
            <a:r>
              <a:rPr lang="nb-NO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0675-8804-60BB-4424-9FE0D55B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89C86-0D89-058D-B350-7901500E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59</a:t>
            </a:fld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0EEF7D-576C-9B4A-8CD3-2F5FAD2C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7" b="1681"/>
          <a:stretch/>
        </p:blipFill>
        <p:spPr>
          <a:xfrm>
            <a:off x="2148405" y="1973515"/>
            <a:ext cx="7895190" cy="40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B48A-B067-921D-DA0D-1301CBBC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4734-C388-E18D-DA6D-9D2E0663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b-NO" dirty="0"/>
              <a:t>Split </a:t>
            </a:r>
            <a:r>
              <a:rPr lang="nb-NO" dirty="0" err="1"/>
              <a:t>the</a:t>
            </a:r>
            <a:r>
              <a:rPr lang="nb-NO" dirty="0"/>
              <a:t> buffers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term/</a:t>
            </a:r>
            <a:r>
              <a:rPr lang="nb-NO" dirty="0" err="1"/>
              <a:t>character</a:t>
            </a:r>
            <a:endParaRPr lang="nb-NO" dirty="0"/>
          </a:p>
          <a:p>
            <a:pPr marL="971550" lvl="1" indent="-514350">
              <a:buAutoNum type="arabicPeriod"/>
            </a:pPr>
            <a:r>
              <a:rPr lang="nb-NO" dirty="0"/>
              <a:t>The </a:t>
            </a:r>
            <a:r>
              <a:rPr lang="nb-NO" dirty="0" err="1"/>
              <a:t>positions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split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offsets</a:t>
            </a:r>
          </a:p>
          <a:p>
            <a:pPr marL="514350" indent="-514350">
              <a:buAutoNum type="arabicPeriod"/>
            </a:pPr>
            <a:r>
              <a:rPr lang="nb-NO" dirty="0"/>
              <a:t>Store as (</a:t>
            </a:r>
            <a:r>
              <a:rPr lang="nb-NO" dirty="0" err="1"/>
              <a:t>docId</a:t>
            </a:r>
            <a:r>
              <a:rPr lang="nb-NO" dirty="0"/>
              <a:t>, offset)-pairs</a:t>
            </a:r>
          </a:p>
          <a:p>
            <a:pPr marL="514350" indent="-514350">
              <a:buAutoNum type="arabicPeriod"/>
            </a:pPr>
            <a:r>
              <a:rPr lang="nb-NO" dirty="0"/>
              <a:t>Sort </a:t>
            </a:r>
            <a:r>
              <a:rPr lang="nb-NO" dirty="0" err="1"/>
              <a:t>lexicographically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60B0A-698F-CCF0-7352-52855593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787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3660-453D-2AB2-8D74-D827074A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0BA6-AEF6-8A79-85A6-F6AA638B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744E-1924-5754-AEF4-AD27BDF5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Recap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common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exam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topics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Suffix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arrays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SVMs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MAP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Cosine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similarity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Precision &amp; </a:t>
            </a:r>
            <a:r>
              <a:rPr lang="nb-NO" dirty="0" err="1">
                <a:solidFill>
                  <a:schemeClr val="bg1"/>
                </a:solidFill>
              </a:rPr>
              <a:t>recall</a:t>
            </a:r>
            <a:r>
              <a:rPr lang="nb-NO" dirty="0">
                <a:solidFill>
                  <a:schemeClr val="bg1"/>
                </a:solidFill>
              </a:rPr>
              <a:t>, F1-score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Random surfer </a:t>
            </a:r>
            <a:r>
              <a:rPr lang="nb-NO" dirty="0" err="1">
                <a:solidFill>
                  <a:schemeClr val="bg1"/>
                </a:solidFill>
              </a:rPr>
              <a:t>model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>
                <a:solidFill>
                  <a:schemeClr val="bg1"/>
                </a:solidFill>
              </a:rPr>
              <a:t>Bloom filter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Kendall</a:t>
            </a:r>
            <a:r>
              <a:rPr lang="nb-NO" dirty="0">
                <a:solidFill>
                  <a:schemeClr val="bg1"/>
                </a:solidFill>
              </a:rPr>
              <a:t> Tau</a:t>
            </a:r>
          </a:p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CCEC5-E6DD-F899-B988-C48C783B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60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5052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B0B-6FB0-62E5-C438-E4E7DA6A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Shoutout</a:t>
            </a:r>
            <a:r>
              <a:rPr lang="nb-NO" dirty="0"/>
              <a:t>: Max Martin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47DA-32A6-21FF-C390-71DA012E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Swedish</a:t>
            </a:r>
            <a:r>
              <a:rPr lang="nb-NO" dirty="0"/>
              <a:t> </a:t>
            </a:r>
            <a:r>
              <a:rPr lang="nb-NO" dirty="0" err="1"/>
              <a:t>songwriter</a:t>
            </a:r>
            <a:endParaRPr lang="nb-NO" dirty="0"/>
          </a:p>
          <a:p>
            <a:r>
              <a:rPr lang="nb-NO" dirty="0"/>
              <a:t>Makes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worlds</a:t>
            </a:r>
            <a:r>
              <a:rPr lang="nb-NO" dirty="0"/>
              <a:t> most </a:t>
            </a:r>
            <a:r>
              <a:rPr lang="nb-NO" dirty="0" err="1"/>
              <a:t>famous</a:t>
            </a:r>
            <a:r>
              <a:rPr lang="nb-NO" dirty="0"/>
              <a:t> pop </a:t>
            </a:r>
            <a:r>
              <a:rPr lang="nb-NO" dirty="0" err="1"/>
              <a:t>songs</a:t>
            </a:r>
            <a:endParaRPr lang="nb-NO" dirty="0"/>
          </a:p>
          <a:p>
            <a:r>
              <a:rPr lang="nb-NO" dirty="0"/>
              <a:t>2nd most </a:t>
            </a:r>
            <a:r>
              <a:rPr lang="nb-NO" dirty="0" err="1"/>
              <a:t>number-one</a:t>
            </a:r>
            <a:r>
              <a:rPr lang="nb-NO" dirty="0"/>
              <a:t> singles ever</a:t>
            </a:r>
          </a:p>
          <a:p>
            <a:r>
              <a:rPr lang="nb-NO" dirty="0"/>
              <a:t>Has 30 </a:t>
            </a:r>
            <a:r>
              <a:rPr lang="nb-NO" dirty="0" err="1"/>
              <a:t>songs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Spotify </a:t>
            </a:r>
            <a:r>
              <a:rPr lang="nb-NO" dirty="0" err="1"/>
              <a:t>with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/>
              <a:t>&gt; 1.000.000.000 </a:t>
            </a:r>
            <a:r>
              <a:rPr lang="nb-NO" dirty="0" err="1"/>
              <a:t>streams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535C9-6C2C-56DF-12E7-D6B48A2A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61</a:t>
            </a:fld>
            <a:endParaRPr lang="nb-NO"/>
          </a:p>
        </p:txBody>
      </p:sp>
      <p:pic>
        <p:nvPicPr>
          <p:cNvPr id="3074" name="Picture 2" descr="Max Martin is a songwriter">
            <a:extLst>
              <a:ext uri="{FF2B5EF4-FFF2-40B4-BE49-F238E27FC236}">
                <a16:creationId xmlns:a16="http://schemas.microsoft.com/office/drawing/2014/main" id="{5360C1AE-5EAD-F36A-072F-510B9CDE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488" y="2240638"/>
            <a:ext cx="3521312" cy="352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12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0A2D-709C-D149-E1FB-E5F0416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27 Billboard </a:t>
            </a:r>
            <a:r>
              <a:rPr lang="nb-NO" dirty="0" err="1"/>
              <a:t>top</a:t>
            </a:r>
            <a:r>
              <a:rPr lang="nb-NO" dirty="0"/>
              <a:t> 100 singles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50E-1D71-BA92-D2B0-321FF546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A00F9-B052-AC5A-E94F-C143750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62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0FEE7-9111-BAF8-0FE2-AA81729E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139"/>
            <a:ext cx="5257800" cy="413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2BF7A-1E04-C1A5-3463-82FBA281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30" y="2035272"/>
            <a:ext cx="5257800" cy="35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2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1B05-C83F-3105-D745-851D102E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B639-B57A-3954-26D0-A5104CD4C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C86C-796C-033E-1186-97C1BEB2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567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E257-FAA1-E35B-FDC5-616AEDA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9C9F-4041-608D-97E0-8AA61F96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8F34D-AE1D-1736-81FA-4274DE5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7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F2730-3CB5-1335-3C1E-1C492028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5"/>
          <a:stretch/>
        </p:blipFill>
        <p:spPr>
          <a:xfrm>
            <a:off x="1144550" y="2438976"/>
            <a:ext cx="990290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E257-FAA1-E35B-FDC5-616AEDA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9C9F-4041-608D-97E0-8AA61F96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(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complexity</a:t>
            </a:r>
            <a:r>
              <a:rPr lang="nb-NO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store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text</a:t>
            </a:r>
            <a:r>
              <a:rPr lang="nb-NO" dirty="0"/>
              <a:t> buffers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once</a:t>
            </a:r>
            <a:r>
              <a:rPr lang="nb-NO" dirty="0"/>
              <a:t>,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offset </a:t>
            </a:r>
            <a:r>
              <a:rPr lang="nb-NO" dirty="0" err="1"/>
              <a:t>positions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buffers</a:t>
            </a:r>
          </a:p>
          <a:p>
            <a:pPr lvl="1"/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array</a:t>
            </a:r>
            <a:r>
              <a:rPr lang="nb-NO" dirty="0"/>
              <a:t> is </a:t>
            </a:r>
            <a:r>
              <a:rPr lang="nb-NO" dirty="0" err="1"/>
              <a:t>sorted</a:t>
            </a:r>
            <a:r>
              <a:rPr lang="nb-NO" dirty="0"/>
              <a:t> and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</a:t>
            </a:r>
            <a:r>
              <a:rPr lang="nb-NO" dirty="0" err="1"/>
              <a:t>binary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‘</a:t>
            </a:r>
            <a:r>
              <a:rPr lang="nb-NO" dirty="0" err="1"/>
              <a:t>other</a:t>
            </a:r>
            <a:r>
              <a:rPr lang="nb-NO" dirty="0"/>
              <a:t> half’, </a:t>
            </a:r>
            <a:r>
              <a:rPr lang="nb-NO" dirty="0" err="1"/>
              <a:t>since</a:t>
            </a:r>
            <a:r>
              <a:rPr lang="nb-NO" dirty="0"/>
              <a:t> it </a:t>
            </a:r>
            <a:r>
              <a:rPr lang="nb-NO" dirty="0" err="1"/>
              <a:t>won’t</a:t>
            </a:r>
            <a:r>
              <a:rPr lang="nb-NO" dirty="0"/>
              <a:t> match</a:t>
            </a:r>
          </a:p>
          <a:p>
            <a:pPr lvl="1"/>
            <a:r>
              <a:rPr lang="nb-NO" i="1" dirty="0"/>
              <a:t>«If I </a:t>
            </a:r>
            <a:r>
              <a:rPr lang="nb-NO" i="1" dirty="0" err="1"/>
              <a:t>know</a:t>
            </a:r>
            <a:r>
              <a:rPr lang="nb-NO" i="1" dirty="0"/>
              <a:t> </a:t>
            </a:r>
            <a:r>
              <a:rPr lang="nb-NO" i="1" dirty="0" err="1"/>
              <a:t>it’s</a:t>
            </a:r>
            <a:r>
              <a:rPr lang="nb-NO" i="1" dirty="0"/>
              <a:t> a mismatch, I </a:t>
            </a:r>
            <a:r>
              <a:rPr lang="nb-NO" i="1" dirty="0" err="1"/>
              <a:t>don’t</a:t>
            </a:r>
            <a:r>
              <a:rPr lang="nb-NO" i="1" dirty="0"/>
              <a:t> </a:t>
            </a:r>
            <a:r>
              <a:rPr lang="nb-NO" i="1" dirty="0" err="1"/>
              <a:t>need</a:t>
            </a:r>
            <a:r>
              <a:rPr lang="nb-NO" i="1" dirty="0"/>
              <a:t> to </a:t>
            </a:r>
            <a:r>
              <a:rPr lang="nb-NO" i="1" dirty="0" err="1"/>
              <a:t>read</a:t>
            </a:r>
            <a:r>
              <a:rPr lang="nb-NO" i="1" dirty="0"/>
              <a:t> it»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8F34D-AE1D-1736-81FA-4274DE5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18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45644-44EF-CE11-268B-6885C574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D61A-6E48-BF7D-40F0-A52422E8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arrays</a:t>
            </a:r>
            <a:r>
              <a:rPr lang="nb-NO" dirty="0"/>
              <a:t> – </a:t>
            </a:r>
            <a:r>
              <a:rPr lang="nb-NO" dirty="0" err="1"/>
              <a:t>exam</a:t>
            </a:r>
            <a:r>
              <a:rPr lang="nb-NO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363E-DB7A-2613-7121-9BD80667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3EE0-E055-5F25-30E6-2C03336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61B3-4605-41DB-96ED-00DDEAC04C9A}" type="slidenum">
              <a:rPr lang="nb-NO" smtClean="0"/>
              <a:t>9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C22B3-7520-77E6-A0D4-47D97D77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476816"/>
            <a:ext cx="623974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0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2586</Words>
  <Application>Microsoft Office PowerPoint</Application>
  <PresentationFormat>Widescreen</PresentationFormat>
  <Paragraphs>673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Aptos</vt:lpstr>
      <vt:lpstr>Aptos Display</vt:lpstr>
      <vt:lpstr>Arial</vt:lpstr>
      <vt:lpstr>Cambria Math</vt:lpstr>
      <vt:lpstr>Work Sans</vt:lpstr>
      <vt:lpstr>Office Theme</vt:lpstr>
      <vt:lpstr>IN3120 week 11</vt:lpstr>
      <vt:lpstr>Reminder</vt:lpstr>
      <vt:lpstr>Tips for exam preparations|</vt:lpstr>
      <vt:lpstr>Today’s format</vt:lpstr>
      <vt:lpstr>Agenda</vt:lpstr>
      <vt:lpstr>Suffix array</vt:lpstr>
      <vt:lpstr>Suffix array</vt:lpstr>
      <vt:lpstr>Why bother?</vt:lpstr>
      <vt:lpstr>Suffix arrays – exam 2022</vt:lpstr>
      <vt:lpstr>Agenda</vt:lpstr>
      <vt:lpstr>Support vector machines</vt:lpstr>
      <vt:lpstr>The Kernel trick</vt:lpstr>
      <vt:lpstr>Support vector machines – exam 2022</vt:lpstr>
      <vt:lpstr>Agenda</vt:lpstr>
      <vt:lpstr>Mean Average Precision</vt:lpstr>
      <vt:lpstr>MAP formula</vt:lpstr>
      <vt:lpstr>Example</vt:lpstr>
      <vt:lpstr>Example – precision@k (1)</vt:lpstr>
      <vt:lpstr>Example – Average precision (2) </vt:lpstr>
      <vt:lpstr>Example – Mean average precision (3) </vt:lpstr>
      <vt:lpstr>MAP – exam 2023</vt:lpstr>
      <vt:lpstr>Agenda</vt:lpstr>
      <vt:lpstr>Cosine similarity</vt:lpstr>
      <vt:lpstr>Cosine similarity vs. euclidean distance</vt:lpstr>
      <vt:lpstr>Cosine similarity – exam 2023</vt:lpstr>
      <vt:lpstr>Agenda</vt:lpstr>
      <vt:lpstr>Precision &amp; Recall</vt:lpstr>
      <vt:lpstr>More Precision &amp; Recall…</vt:lpstr>
      <vt:lpstr>F-score</vt:lpstr>
      <vt:lpstr>F-score edge-case example</vt:lpstr>
      <vt:lpstr>F1-score</vt:lpstr>
      <vt:lpstr>Confusion matrix</vt:lpstr>
      <vt:lpstr>Precision, recall &amp; F1-score example</vt:lpstr>
      <vt:lpstr>Precision, recall &amp; F1-score example</vt:lpstr>
      <vt:lpstr>Precision &amp; Recall, F1 – exam 2023</vt:lpstr>
      <vt:lpstr>Agenda</vt:lpstr>
      <vt:lpstr>Random Surfer model</vt:lpstr>
      <vt:lpstr>Surfing probabilities</vt:lpstr>
      <vt:lpstr>Let’s go surfing</vt:lpstr>
      <vt:lpstr>Random Surfer model – exam 2022</vt:lpstr>
      <vt:lpstr>Agenda</vt:lpstr>
      <vt:lpstr>Bloom filter</vt:lpstr>
      <vt:lpstr>Building the filter</vt:lpstr>
      <vt:lpstr>Building the filter</vt:lpstr>
      <vt:lpstr>Keep in mind</vt:lpstr>
      <vt:lpstr>Building the filter</vt:lpstr>
      <vt:lpstr>Building the filter</vt:lpstr>
      <vt:lpstr>Building the filter</vt:lpstr>
      <vt:lpstr>Building the filter</vt:lpstr>
      <vt:lpstr>Building the filter</vt:lpstr>
      <vt:lpstr>Building the filter</vt:lpstr>
      <vt:lpstr>Testing the filter</vt:lpstr>
      <vt:lpstr>Testing the filter</vt:lpstr>
      <vt:lpstr>Bloom filter – exam 2023</vt:lpstr>
      <vt:lpstr>Agenda</vt:lpstr>
      <vt:lpstr>Kendall Tau distance</vt:lpstr>
      <vt:lpstr>Example (same as week 7)</vt:lpstr>
      <vt:lpstr>Example (same as week 7)</vt:lpstr>
      <vt:lpstr>Kendall Tau distance – exam 2023</vt:lpstr>
      <vt:lpstr>Agenda</vt:lpstr>
      <vt:lpstr>Shoutout: Max Martin</vt:lpstr>
      <vt:lpstr>27 Billboard top 100 singles</vt:lpstr>
      <vt:lpstr>15 min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78</cp:revision>
  <dcterms:created xsi:type="dcterms:W3CDTF">2024-11-05T14:35:45Z</dcterms:created>
  <dcterms:modified xsi:type="dcterms:W3CDTF">2024-11-06T15:40:35Z</dcterms:modified>
</cp:coreProperties>
</file>