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8" r:id="rId5"/>
    <p:sldId id="260" r:id="rId6"/>
    <p:sldId id="261" r:id="rId7"/>
    <p:sldId id="262" r:id="rId8"/>
  </p:sldIdLst>
  <p:sldSz cx="6858000" cy="9144000" type="screen4x3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0C6EA5"/>
    <a:srgbClr val="F2B800"/>
    <a:srgbClr val="474B53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22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2568" y="192"/>
      </p:cViewPr>
      <p:guideLst>
        <p:guide pos="2160"/>
        <p:guide orient="horz" pos="2880"/>
        <p:guide pos="3589"/>
        <p:guide orient="horz" pos="2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E2246A-A687-4DDD-8579-F4A47B3A1140}" type="datetime1">
              <a:rPr lang="en-GB" smtClean="0"/>
              <a:t>17/01/2021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869D12F-E8AC-48C0-8B1F-BD566648D8E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7F877-C84C-4109-8EAF-AC6EA51AAD4B}" type="datetime1">
              <a:rPr lang="en-GB" smtClean="0"/>
              <a:pPr/>
              <a:t>17/01/2021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136092-2EDF-47BF-99B1-B87430F95B70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8136092-2EDF-47BF-99B1-B87430F95B70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45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31B22D-278B-4494-9983-22D9FEE2D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80CA53D-B21C-44EE-A7DC-F80DFA651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859" y="0"/>
            <a:ext cx="619200" cy="1295400"/>
          </a:xfrm>
          <a:solidFill>
            <a:schemeClr val="bg2"/>
          </a:solidFill>
        </p:spPr>
        <p:txBody>
          <a:bodyPr lIns="72000" tIns="108000" rIns="72000" bIns="72000" rtlCol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GB" noProof="0" dirty="0"/>
              <a:t>THE AGE OF</a:t>
            </a:r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90" y="299964"/>
            <a:ext cx="5915025" cy="1039695"/>
          </a:xfrm>
        </p:spPr>
        <p:txBody>
          <a:bodyPr lIns="0" tIns="0" rIns="0" bIns="0" rtlCol="0">
            <a:noAutofit/>
          </a:bodyPr>
          <a:lstStyle>
            <a:lvl1pPr algn="r">
              <a:defRPr sz="953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7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DD/MM/20XX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75BE66-B004-4B62-93B5-6C3A07EE5DE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8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rbonpricingdashboard.worldbank.org/map_data" TargetMode="External"/><Relationship Id="rId2" Type="http://schemas.openxmlformats.org/officeDocument/2006/relationships/hyperlink" Target="https://ember-climate.org/data/carbon-price-viewer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B18341-EF25-422E-9244-875589C13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en-GB" dirty="0"/>
              <a:t>EMMISIONS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345E3D-A2D8-410A-AB73-7095D6AF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30" y="299964"/>
            <a:ext cx="5915025" cy="1039695"/>
          </a:xfrm>
        </p:spPr>
        <p:txBody>
          <a:bodyPr rtlCol="0"/>
          <a:lstStyle/>
          <a:p>
            <a:pPr rtl="0"/>
            <a:r>
              <a:rPr lang="en-GB" sz="5000" b="1" spc="-150" dirty="0"/>
              <a:t>BANKS4CLIMATE</a:t>
            </a:r>
            <a:endParaRPr lang="en-GB" sz="5000" dirty="0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0EE7902B-93D2-48DA-96DF-612C09C146BF}"/>
              </a:ext>
            </a:extLst>
          </p:cNvPr>
          <p:cNvSpPr txBox="1">
            <a:spLocks/>
          </p:cNvSpPr>
          <p:nvPr/>
        </p:nvSpPr>
        <p:spPr>
          <a:xfrm>
            <a:off x="232067" y="1630247"/>
            <a:ext cx="1134308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0.7</a:t>
            </a:r>
          </a:p>
        </p:txBody>
      </p:sp>
      <p:sp>
        <p:nvSpPr>
          <p:cNvPr id="58" name="Text Placeholder 19">
            <a:extLst>
              <a:ext uri="{FF2B5EF4-FFF2-40B4-BE49-F238E27FC236}">
                <a16:creationId xmlns:a16="http://schemas.microsoft.com/office/drawing/2014/main" id="{C8C8845D-BBAF-4DBE-A469-86A86C60685C}"/>
              </a:ext>
            </a:extLst>
          </p:cNvPr>
          <p:cNvSpPr txBox="1">
            <a:spLocks/>
          </p:cNvSpPr>
          <p:nvPr/>
        </p:nvSpPr>
        <p:spPr>
          <a:xfrm>
            <a:off x="1068194" y="1630247"/>
            <a:ext cx="1400998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>
                <a:solidFill>
                  <a:schemeClr val="bg1"/>
                </a:solidFill>
              </a:rPr>
              <a:t>Degrees Celsius </a:t>
            </a:r>
            <a:br>
              <a:rPr lang="en-GB" dirty="0"/>
            </a:br>
            <a:r>
              <a:rPr lang="en-GB" b="1" dirty="0"/>
              <a:t>Increase</a:t>
            </a:r>
            <a:r>
              <a:rPr lang="en-GB" dirty="0"/>
              <a:t> in temperature by 2100 without any policy change. </a:t>
            </a:r>
          </a:p>
        </p:txBody>
      </p:sp>
      <p:sp>
        <p:nvSpPr>
          <p:cNvPr id="63" name="Text Placeholder 19">
            <a:extLst>
              <a:ext uri="{FF2B5EF4-FFF2-40B4-BE49-F238E27FC236}">
                <a16:creationId xmlns:a16="http://schemas.microsoft.com/office/drawing/2014/main" id="{40F75B97-72FF-4C6B-A5A6-BEB2097EC596}"/>
              </a:ext>
            </a:extLst>
          </p:cNvPr>
          <p:cNvSpPr txBox="1">
            <a:spLocks/>
          </p:cNvSpPr>
          <p:nvPr/>
        </p:nvSpPr>
        <p:spPr>
          <a:xfrm>
            <a:off x="2764967" y="1630247"/>
            <a:ext cx="836127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2.5</a:t>
            </a:r>
          </a:p>
        </p:txBody>
      </p:sp>
      <p:sp>
        <p:nvSpPr>
          <p:cNvPr id="64" name="Text Placeholder 19">
            <a:extLst>
              <a:ext uri="{FF2B5EF4-FFF2-40B4-BE49-F238E27FC236}">
                <a16:creationId xmlns:a16="http://schemas.microsoft.com/office/drawing/2014/main" id="{7014ED3D-D123-4D88-8470-8C5C8F92EC2C}"/>
              </a:ext>
            </a:extLst>
          </p:cNvPr>
          <p:cNvSpPr txBox="1">
            <a:spLocks/>
          </p:cNvSpPr>
          <p:nvPr/>
        </p:nvSpPr>
        <p:spPr>
          <a:xfrm>
            <a:off x="3601094" y="1630247"/>
            <a:ext cx="1076297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>
                <a:solidFill>
                  <a:schemeClr val="bg1"/>
                </a:solidFill>
              </a:rPr>
              <a:t>Million</a:t>
            </a:r>
            <a:br>
              <a:rPr lang="en-GB" dirty="0"/>
            </a:br>
            <a:r>
              <a:rPr lang="en-GB" dirty="0"/>
              <a:t>Website</a:t>
            </a:r>
            <a:br>
              <a:rPr lang="en-GB" dirty="0"/>
            </a:br>
            <a:r>
              <a:rPr lang="en-GB" dirty="0"/>
              <a:t>search queries</a:t>
            </a:r>
          </a:p>
        </p:txBody>
      </p:sp>
      <p:sp>
        <p:nvSpPr>
          <p:cNvPr id="69" name="Text Placeholder 19">
            <a:extLst>
              <a:ext uri="{FF2B5EF4-FFF2-40B4-BE49-F238E27FC236}">
                <a16:creationId xmlns:a16="http://schemas.microsoft.com/office/drawing/2014/main" id="{0544D927-BB91-4B93-A29C-C63BED33596E}"/>
              </a:ext>
            </a:extLst>
          </p:cNvPr>
          <p:cNvSpPr txBox="1">
            <a:spLocks/>
          </p:cNvSpPr>
          <p:nvPr/>
        </p:nvSpPr>
        <p:spPr>
          <a:xfrm>
            <a:off x="4989542" y="1630914"/>
            <a:ext cx="985469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27.2</a:t>
            </a:r>
          </a:p>
        </p:txBody>
      </p:sp>
      <p:sp>
        <p:nvSpPr>
          <p:cNvPr id="70" name="Text Placeholder 19">
            <a:extLst>
              <a:ext uri="{FF2B5EF4-FFF2-40B4-BE49-F238E27FC236}">
                <a16:creationId xmlns:a16="http://schemas.microsoft.com/office/drawing/2014/main" id="{3BAE8711-DBE1-4450-BBC9-CCF2FCB4E3A3}"/>
              </a:ext>
            </a:extLst>
          </p:cNvPr>
          <p:cNvSpPr txBox="1">
            <a:spLocks/>
          </p:cNvSpPr>
          <p:nvPr/>
        </p:nvSpPr>
        <p:spPr>
          <a:xfrm>
            <a:off x="6004040" y="1630914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>
                <a:solidFill>
                  <a:schemeClr val="bg1"/>
                </a:solidFill>
              </a:rPr>
              <a:t>Thousand</a:t>
            </a:r>
            <a:br>
              <a:rPr lang="en-GB" dirty="0"/>
            </a:br>
            <a:r>
              <a:rPr lang="en-GB" dirty="0"/>
              <a:t>Review</a:t>
            </a:r>
            <a:br>
              <a:rPr lang="en-GB" dirty="0"/>
            </a:br>
            <a:r>
              <a:rPr lang="en-GB" dirty="0"/>
              <a:t>posts</a:t>
            </a:r>
          </a:p>
        </p:txBody>
      </p:sp>
      <p:sp>
        <p:nvSpPr>
          <p:cNvPr id="59" name="Text Placeholder 19">
            <a:extLst>
              <a:ext uri="{FF2B5EF4-FFF2-40B4-BE49-F238E27FC236}">
                <a16:creationId xmlns:a16="http://schemas.microsoft.com/office/drawing/2014/main" id="{89BE779C-F03C-4352-AFC0-387CA519B291}"/>
              </a:ext>
            </a:extLst>
          </p:cNvPr>
          <p:cNvSpPr txBox="1">
            <a:spLocks/>
          </p:cNvSpPr>
          <p:nvPr/>
        </p:nvSpPr>
        <p:spPr>
          <a:xfrm>
            <a:off x="232067" y="3485931"/>
            <a:ext cx="838450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100</a:t>
            </a:r>
          </a:p>
        </p:txBody>
      </p:sp>
      <p:sp>
        <p:nvSpPr>
          <p:cNvPr id="60" name="Text Placeholder 19">
            <a:extLst>
              <a:ext uri="{FF2B5EF4-FFF2-40B4-BE49-F238E27FC236}">
                <a16:creationId xmlns:a16="http://schemas.microsoft.com/office/drawing/2014/main" id="{0207ACE1-7765-4505-9287-C74700610B15}"/>
              </a:ext>
            </a:extLst>
          </p:cNvPr>
          <p:cNvSpPr txBox="1">
            <a:spLocks/>
          </p:cNvSpPr>
          <p:nvPr/>
        </p:nvSpPr>
        <p:spPr>
          <a:xfrm>
            <a:off x="1068195" y="3485931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>
                <a:solidFill>
                  <a:schemeClr val="bg1"/>
                </a:solidFill>
              </a:rPr>
              <a:t>Hours</a:t>
            </a:r>
            <a:br>
              <a:rPr lang="en-GB" dirty="0"/>
            </a:br>
            <a:r>
              <a:rPr lang="en-GB" dirty="0"/>
              <a:t>of Online</a:t>
            </a:r>
            <a:br>
              <a:rPr lang="en-GB" dirty="0"/>
            </a:br>
            <a:r>
              <a:rPr lang="en-GB" dirty="0"/>
              <a:t>videos</a:t>
            </a:r>
          </a:p>
        </p:txBody>
      </p:sp>
      <p:sp>
        <p:nvSpPr>
          <p:cNvPr id="67" name="Text Placeholder 19">
            <a:extLst>
              <a:ext uri="{FF2B5EF4-FFF2-40B4-BE49-F238E27FC236}">
                <a16:creationId xmlns:a16="http://schemas.microsoft.com/office/drawing/2014/main" id="{DA8DDA54-2E05-4D48-B95A-C9C2777C390A}"/>
              </a:ext>
            </a:extLst>
          </p:cNvPr>
          <p:cNvSpPr txBox="1">
            <a:spLocks/>
          </p:cNvSpPr>
          <p:nvPr/>
        </p:nvSpPr>
        <p:spPr>
          <a:xfrm>
            <a:off x="5261145" y="3485931"/>
            <a:ext cx="838450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201</a:t>
            </a:r>
          </a:p>
        </p:txBody>
      </p:sp>
      <p:sp>
        <p:nvSpPr>
          <p:cNvPr id="68" name="Text Placeholder 10">
            <a:extLst>
              <a:ext uri="{FF2B5EF4-FFF2-40B4-BE49-F238E27FC236}">
                <a16:creationId xmlns:a16="http://schemas.microsoft.com/office/drawing/2014/main" id="{862F9E95-1044-4FC6-9560-B3913C56EE09}"/>
              </a:ext>
            </a:extLst>
          </p:cNvPr>
          <p:cNvSpPr txBox="1">
            <a:spLocks/>
          </p:cNvSpPr>
          <p:nvPr/>
        </p:nvSpPr>
        <p:spPr>
          <a:xfrm>
            <a:off x="6097273" y="3485931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>
                <a:solidFill>
                  <a:schemeClr val="bg1"/>
                </a:solidFill>
              </a:rPr>
              <a:t>Million</a:t>
            </a:r>
            <a:br>
              <a:rPr lang="en-GB" dirty="0"/>
            </a:br>
            <a:r>
              <a:rPr lang="en-GB" dirty="0"/>
              <a:t>emails</a:t>
            </a:r>
            <a:br>
              <a:rPr lang="en-GB" dirty="0"/>
            </a:br>
            <a:r>
              <a:rPr lang="en-GB" dirty="0"/>
              <a:t>sent</a:t>
            </a:r>
          </a:p>
        </p:txBody>
      </p:sp>
      <p:sp>
        <p:nvSpPr>
          <p:cNvPr id="61" name="Text Placeholder 19">
            <a:extLst>
              <a:ext uri="{FF2B5EF4-FFF2-40B4-BE49-F238E27FC236}">
                <a16:creationId xmlns:a16="http://schemas.microsoft.com/office/drawing/2014/main" id="{C5E15405-4E51-4A4A-BFEC-B78501B77FA3}"/>
              </a:ext>
            </a:extLst>
          </p:cNvPr>
          <p:cNvSpPr txBox="1">
            <a:spLocks/>
          </p:cNvSpPr>
          <p:nvPr/>
        </p:nvSpPr>
        <p:spPr>
          <a:xfrm>
            <a:off x="241223" y="5229081"/>
            <a:ext cx="640436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57</a:t>
            </a:r>
          </a:p>
        </p:txBody>
      </p:sp>
      <p:sp>
        <p:nvSpPr>
          <p:cNvPr id="62" name="Text Placeholder 19">
            <a:extLst>
              <a:ext uri="{FF2B5EF4-FFF2-40B4-BE49-F238E27FC236}">
                <a16:creationId xmlns:a16="http://schemas.microsoft.com/office/drawing/2014/main" id="{4034DFC7-B0FA-463B-92F2-98E4CAEB3356}"/>
              </a:ext>
            </a:extLst>
          </p:cNvPr>
          <p:cNvSpPr txBox="1">
            <a:spLocks/>
          </p:cNvSpPr>
          <p:nvPr/>
        </p:nvSpPr>
        <p:spPr>
          <a:xfrm>
            <a:off x="900012" y="5229081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>
                <a:solidFill>
                  <a:schemeClr val="bg1"/>
                </a:solidFill>
              </a:rPr>
              <a:t>Thousand</a:t>
            </a:r>
            <a:br>
              <a:rPr lang="en-GB" dirty="0"/>
            </a:br>
            <a:r>
              <a:rPr lang="en-GB" dirty="0"/>
              <a:t>Pictures</a:t>
            </a:r>
            <a:br>
              <a:rPr lang="en-GB" dirty="0"/>
            </a:br>
            <a:r>
              <a:rPr lang="en-GB" dirty="0"/>
              <a:t>posts</a:t>
            </a:r>
          </a:p>
        </p:txBody>
      </p:sp>
      <p:sp>
        <p:nvSpPr>
          <p:cNvPr id="65" name="Text Placeholder 19">
            <a:extLst>
              <a:ext uri="{FF2B5EF4-FFF2-40B4-BE49-F238E27FC236}">
                <a16:creationId xmlns:a16="http://schemas.microsoft.com/office/drawing/2014/main" id="{E27E1CCD-3526-4F43-A0C8-B6172DAEE1B0}"/>
              </a:ext>
            </a:extLst>
          </p:cNvPr>
          <p:cNvSpPr txBox="1">
            <a:spLocks/>
          </p:cNvSpPr>
          <p:nvPr/>
        </p:nvSpPr>
        <p:spPr>
          <a:xfrm>
            <a:off x="2515470" y="5223257"/>
            <a:ext cx="985469" cy="511928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50.7</a:t>
            </a:r>
          </a:p>
        </p:txBody>
      </p:sp>
      <p:sp>
        <p:nvSpPr>
          <p:cNvPr id="66" name="Text Placeholder 19">
            <a:extLst>
              <a:ext uri="{FF2B5EF4-FFF2-40B4-BE49-F238E27FC236}">
                <a16:creationId xmlns:a16="http://schemas.microsoft.com/office/drawing/2014/main" id="{9CBBD6E8-143A-49F0-AAAC-A9F50BFAE1FB}"/>
              </a:ext>
            </a:extLst>
          </p:cNvPr>
          <p:cNvSpPr txBox="1">
            <a:spLocks/>
          </p:cNvSpPr>
          <p:nvPr/>
        </p:nvSpPr>
        <p:spPr>
          <a:xfrm>
            <a:off x="3529968" y="5223257"/>
            <a:ext cx="528660" cy="511928"/>
          </a:xfrm>
          <a:prstGeom prst="rect">
            <a:avLst/>
          </a:prstGeom>
          <a:noFill/>
        </p:spPr>
        <p:txBody>
          <a:bodyPr lIns="0" tIns="5400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>
                <a:solidFill>
                  <a:schemeClr val="bg1"/>
                </a:solidFill>
              </a:rPr>
              <a:t>Thousand</a:t>
            </a:r>
            <a:br>
              <a:rPr lang="en-GB" dirty="0"/>
            </a:br>
            <a:r>
              <a:rPr lang="en-GB" dirty="0"/>
              <a:t>Thoughts</a:t>
            </a:r>
            <a:br>
              <a:rPr lang="en-GB" dirty="0"/>
            </a:br>
            <a:r>
              <a:rPr lang="en-GB" dirty="0"/>
              <a:t>posts</a:t>
            </a:r>
          </a:p>
        </p:txBody>
      </p:sp>
      <p:sp>
        <p:nvSpPr>
          <p:cNvPr id="56" name="Text Placeholder 181">
            <a:extLst>
              <a:ext uri="{FF2B5EF4-FFF2-40B4-BE49-F238E27FC236}">
                <a16:creationId xmlns:a16="http://schemas.microsoft.com/office/drawing/2014/main" id="{3B047788-9896-4519-8279-52ABFCA9E3B8}"/>
              </a:ext>
            </a:extLst>
          </p:cNvPr>
          <p:cNvSpPr txBox="1">
            <a:spLocks/>
          </p:cNvSpPr>
          <p:nvPr/>
        </p:nvSpPr>
        <p:spPr>
          <a:xfrm>
            <a:off x="5478103" y="4653115"/>
            <a:ext cx="1130400" cy="11304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5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EVERY</a:t>
            </a:r>
            <a:br>
              <a:rPr lang="en-GB" dirty="0"/>
            </a:br>
            <a:r>
              <a:rPr lang="en-GB" dirty="0"/>
              <a:t>MINUTE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A3725F2D-3F20-47AB-B9A5-E5757F6FF86A}"/>
              </a:ext>
            </a:extLst>
          </p:cNvPr>
          <p:cNvSpPr txBox="1">
            <a:spLocks/>
          </p:cNvSpPr>
          <p:nvPr/>
        </p:nvSpPr>
        <p:spPr>
          <a:xfrm>
            <a:off x="243840" y="6039317"/>
            <a:ext cx="2066864" cy="402776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LOREM IPSUM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393A3EB8-3EBA-4BA7-997A-376D9150E903}"/>
              </a:ext>
            </a:extLst>
          </p:cNvPr>
          <p:cNvSpPr txBox="1">
            <a:spLocks/>
          </p:cNvSpPr>
          <p:nvPr/>
        </p:nvSpPr>
        <p:spPr>
          <a:xfrm>
            <a:off x="252760" y="6442093"/>
            <a:ext cx="1894082" cy="2343131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Maecenas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, magna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purus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libero,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magna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. Nunc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est. </a:t>
            </a:r>
            <a:r>
              <a:rPr lang="en-GB" dirty="0" err="1"/>
              <a:t>Vivamus</a:t>
            </a:r>
            <a:r>
              <a:rPr lang="en-GB" dirty="0"/>
              <a:t> a </a:t>
            </a:r>
            <a:r>
              <a:rPr lang="en-GB" dirty="0" err="1"/>
              <a:t>tellus</a:t>
            </a:r>
            <a:r>
              <a:rPr lang="en-GB" dirty="0"/>
              <a:t>. </a:t>
            </a:r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Proin</a:t>
            </a:r>
            <a:r>
              <a:rPr lang="en-GB" dirty="0"/>
              <a:t> pharetra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pede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et </a:t>
            </a:r>
            <a:r>
              <a:rPr lang="en-GB" dirty="0" err="1"/>
              <a:t>orci</a:t>
            </a:r>
            <a:r>
              <a:rPr lang="en-GB" dirty="0"/>
              <a:t>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Maecenas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, magna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purus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libero,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magna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. Nunc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est. </a:t>
            </a:r>
            <a:r>
              <a:rPr lang="en-GB" dirty="0" err="1"/>
              <a:t>Vivamus</a:t>
            </a:r>
            <a:r>
              <a:rPr lang="en-GB" dirty="0"/>
              <a:t> a </a:t>
            </a:r>
            <a:r>
              <a:rPr lang="en-GB" dirty="0" err="1"/>
              <a:t>tellus</a:t>
            </a:r>
            <a:r>
              <a:rPr lang="en-GB" dirty="0"/>
              <a:t>. </a:t>
            </a:r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Proin</a:t>
            </a:r>
            <a:r>
              <a:rPr lang="en-GB" dirty="0"/>
              <a:t> pharetra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pede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et </a:t>
            </a:r>
            <a:r>
              <a:rPr lang="en-GB" dirty="0" err="1"/>
              <a:t>orci</a:t>
            </a:r>
            <a:r>
              <a:rPr lang="en-GB" dirty="0"/>
              <a:t>.</a:t>
            </a:r>
          </a:p>
          <a:p>
            <a:pPr rtl="0"/>
            <a:endParaRPr lang="en-GB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BE59FCF-FFED-4A34-AAEC-8C22F983D227}"/>
              </a:ext>
            </a:extLst>
          </p:cNvPr>
          <p:cNvSpPr txBox="1">
            <a:spLocks/>
          </p:cNvSpPr>
          <p:nvPr/>
        </p:nvSpPr>
        <p:spPr>
          <a:xfrm>
            <a:off x="2511022" y="6039317"/>
            <a:ext cx="2580510" cy="705600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DOLOR SIT</a:t>
            </a:r>
            <a:br>
              <a:rPr lang="en-GB" dirty="0"/>
            </a:br>
            <a:r>
              <a:rPr lang="en-GB" dirty="0"/>
              <a:t>CONSECTETUER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6ED694E5-AE6C-41B5-B6A8-CDF7585D6174}"/>
              </a:ext>
            </a:extLst>
          </p:cNvPr>
          <p:cNvSpPr txBox="1">
            <a:spLocks/>
          </p:cNvSpPr>
          <p:nvPr/>
        </p:nvSpPr>
        <p:spPr>
          <a:xfrm>
            <a:off x="2524401" y="6765190"/>
            <a:ext cx="2658781" cy="1001010"/>
          </a:xfrm>
          <a:prstGeom prst="rect">
            <a:avLst/>
          </a:prstGeom>
          <a:noFill/>
        </p:spPr>
        <p:txBody>
          <a:bodyPr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Maecenas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, magna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purus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libero,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magna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. Nunc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est. </a:t>
            </a:r>
            <a:r>
              <a:rPr lang="en-GB" dirty="0" err="1"/>
              <a:t>Vivamus</a:t>
            </a:r>
            <a:r>
              <a:rPr lang="en-GB" dirty="0"/>
              <a:t> a </a:t>
            </a:r>
            <a:r>
              <a:rPr lang="en-GB" dirty="0" err="1"/>
              <a:t>tellus</a:t>
            </a:r>
            <a:r>
              <a:rPr lang="en-GB" dirty="0"/>
              <a:t>. </a:t>
            </a:r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Proin</a:t>
            </a:r>
            <a:r>
              <a:rPr lang="en-GB" dirty="0"/>
              <a:t> pharetra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pede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et </a:t>
            </a:r>
            <a:r>
              <a:rPr lang="en-GB" dirty="0" err="1"/>
              <a:t>orci</a:t>
            </a:r>
            <a:r>
              <a:rPr lang="en-GB" dirty="0"/>
              <a:t>.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790FAF88-B084-4A8C-B4BD-4575C4341F24}"/>
              </a:ext>
            </a:extLst>
          </p:cNvPr>
          <p:cNvSpPr txBox="1">
            <a:spLocks/>
          </p:cNvSpPr>
          <p:nvPr/>
        </p:nvSpPr>
        <p:spPr>
          <a:xfrm>
            <a:off x="2686698" y="8120961"/>
            <a:ext cx="421200" cy="424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12%</a:t>
            </a:r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5E612105-F249-4371-9239-D2FD08CA61C0}"/>
              </a:ext>
            </a:extLst>
          </p:cNvPr>
          <p:cNvSpPr txBox="1">
            <a:spLocks/>
          </p:cNvSpPr>
          <p:nvPr/>
        </p:nvSpPr>
        <p:spPr>
          <a:xfrm>
            <a:off x="3637428" y="8120961"/>
            <a:ext cx="421200" cy="424800"/>
          </a:xfrm>
          <a:prstGeom prst="ellipse">
            <a:avLst/>
          </a:prstGeom>
          <a:solidFill>
            <a:schemeClr val="accent3">
              <a:alpha val="20000"/>
            </a:schemeClr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34%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59694689-669D-44C5-B619-F589173FE561}"/>
              </a:ext>
            </a:extLst>
          </p:cNvPr>
          <p:cNvSpPr txBox="1">
            <a:spLocks/>
          </p:cNvSpPr>
          <p:nvPr/>
        </p:nvSpPr>
        <p:spPr>
          <a:xfrm>
            <a:off x="4588157" y="8120961"/>
            <a:ext cx="421200" cy="424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56%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ACA5A773-11C4-4FE2-BDDF-0F2854BD2E1F}"/>
              </a:ext>
            </a:extLst>
          </p:cNvPr>
          <p:cNvSpPr txBox="1">
            <a:spLocks/>
          </p:cNvSpPr>
          <p:nvPr/>
        </p:nvSpPr>
        <p:spPr>
          <a:xfrm>
            <a:off x="5401764" y="6088912"/>
            <a:ext cx="1195200" cy="656667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08000" rIns="54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1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567</a:t>
            </a:r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8BA59212-9C54-4951-8C9E-2B22F20AF50E}"/>
              </a:ext>
            </a:extLst>
          </p:cNvPr>
          <p:cNvSpPr txBox="1">
            <a:spLocks/>
          </p:cNvSpPr>
          <p:nvPr/>
        </p:nvSpPr>
        <p:spPr>
          <a:xfrm>
            <a:off x="5401764" y="6747537"/>
            <a:ext cx="1195200" cy="74799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8000" rIns="54000" bIns="7200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Maecenas </a:t>
            </a:r>
            <a:r>
              <a:rPr lang="en-GB" dirty="0" err="1"/>
              <a:t>porttitor</a:t>
            </a:r>
            <a:endParaRPr lang="en-GB" dirty="0"/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C3331DEF-944B-45DA-8929-DC31361FE60F}"/>
              </a:ext>
            </a:extLst>
          </p:cNvPr>
          <p:cNvSpPr txBox="1">
            <a:spLocks/>
          </p:cNvSpPr>
          <p:nvPr/>
        </p:nvSpPr>
        <p:spPr>
          <a:xfrm>
            <a:off x="5401764" y="7495532"/>
            <a:ext cx="1195200" cy="53979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0" rIns="54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100" kern="1200" spc="-15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32.1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2B5F14DE-7D1A-461C-95A5-3E218CC452D4}"/>
              </a:ext>
            </a:extLst>
          </p:cNvPr>
          <p:cNvSpPr txBox="1">
            <a:spLocks/>
          </p:cNvSpPr>
          <p:nvPr/>
        </p:nvSpPr>
        <p:spPr>
          <a:xfrm>
            <a:off x="5401764" y="8035325"/>
            <a:ext cx="1195200" cy="110867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126000" tIns="18000" rIns="54000" bIns="7200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Maecenas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posuere</a:t>
            </a:r>
            <a:endParaRPr lang="en-GB" dirty="0"/>
          </a:p>
        </p:txBody>
      </p:sp>
      <p:sp>
        <p:nvSpPr>
          <p:cNvPr id="48" name="Picture Placeholder 48" descr="thumbs up icon">
            <a:extLst>
              <a:ext uri="{FF2B5EF4-FFF2-40B4-BE49-F238E27FC236}">
                <a16:creationId xmlns:a16="http://schemas.microsoft.com/office/drawing/2014/main" id="{18E59CD9-FD5B-4D90-A991-8BE2449BF36F}"/>
              </a:ext>
            </a:extLst>
          </p:cNvPr>
          <p:cNvSpPr txBox="1">
            <a:spLocks/>
          </p:cNvSpPr>
          <p:nvPr/>
        </p:nvSpPr>
        <p:spPr>
          <a:xfrm>
            <a:off x="1416208" y="2742902"/>
            <a:ext cx="386165" cy="386165"/>
          </a:xfrm>
          <a:prstGeom prst="ellipse">
            <a:avLst/>
          </a:prstGeom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dirty="0"/>
          </a:p>
        </p:txBody>
      </p:sp>
      <p:sp>
        <p:nvSpPr>
          <p:cNvPr id="50" name="Picture Placeholder 48" descr="camera icon">
            <a:extLst>
              <a:ext uri="{FF2B5EF4-FFF2-40B4-BE49-F238E27FC236}">
                <a16:creationId xmlns:a16="http://schemas.microsoft.com/office/drawing/2014/main" id="{10D5880C-3E27-4302-8F58-27725A2D4C62}"/>
              </a:ext>
            </a:extLst>
          </p:cNvPr>
          <p:cNvSpPr txBox="1">
            <a:spLocks/>
          </p:cNvSpPr>
          <p:nvPr/>
        </p:nvSpPr>
        <p:spPr>
          <a:xfrm>
            <a:off x="1757518" y="4324509"/>
            <a:ext cx="386165" cy="386165"/>
          </a:xfrm>
          <a:prstGeom prst="ellipse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17711" t="21592" r="17711" b="23158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dirty="0"/>
          </a:p>
        </p:txBody>
      </p:sp>
      <p:sp>
        <p:nvSpPr>
          <p:cNvPr id="51" name="Picture Placeholder 48" descr="speech bubble icon">
            <a:extLst>
              <a:ext uri="{FF2B5EF4-FFF2-40B4-BE49-F238E27FC236}">
                <a16:creationId xmlns:a16="http://schemas.microsoft.com/office/drawing/2014/main" id="{F89B2B7D-B7A1-4850-AF0B-C5EDA03E8F35}"/>
              </a:ext>
            </a:extLst>
          </p:cNvPr>
          <p:cNvSpPr txBox="1">
            <a:spLocks/>
          </p:cNvSpPr>
          <p:nvPr/>
        </p:nvSpPr>
        <p:spPr>
          <a:xfrm>
            <a:off x="3185392" y="4472691"/>
            <a:ext cx="504000" cy="504000"/>
          </a:xfrm>
          <a:prstGeom prst="ellipse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 l="14668" t="17509" r="11900" b="19665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dirty="0"/>
          </a:p>
        </p:txBody>
      </p:sp>
      <p:sp>
        <p:nvSpPr>
          <p:cNvPr id="52" name="Picture Placeholder 48" descr="email icon">
            <a:extLst>
              <a:ext uri="{FF2B5EF4-FFF2-40B4-BE49-F238E27FC236}">
                <a16:creationId xmlns:a16="http://schemas.microsoft.com/office/drawing/2014/main" id="{A2AB63E4-F858-4F2E-9AA6-83CBE42C4FA0}"/>
              </a:ext>
            </a:extLst>
          </p:cNvPr>
          <p:cNvSpPr txBox="1">
            <a:spLocks/>
          </p:cNvSpPr>
          <p:nvPr/>
        </p:nvSpPr>
        <p:spPr>
          <a:xfrm>
            <a:off x="4677392" y="4202365"/>
            <a:ext cx="386165" cy="386165"/>
          </a:xfrm>
          <a:prstGeom prst="ellipse">
            <a:avLst/>
          </a:prstGeom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dirty="0"/>
          </a:p>
        </p:txBody>
      </p:sp>
      <p:sp>
        <p:nvSpPr>
          <p:cNvPr id="53" name="Picture Placeholder 48" descr="pen in box icon">
            <a:extLst>
              <a:ext uri="{FF2B5EF4-FFF2-40B4-BE49-F238E27FC236}">
                <a16:creationId xmlns:a16="http://schemas.microsoft.com/office/drawing/2014/main" id="{0E117B05-F6B5-4FAA-B946-E5C7B4D269D6}"/>
              </a:ext>
            </a:extLst>
          </p:cNvPr>
          <p:cNvSpPr txBox="1">
            <a:spLocks/>
          </p:cNvSpPr>
          <p:nvPr/>
        </p:nvSpPr>
        <p:spPr>
          <a:xfrm>
            <a:off x="4855869" y="2813801"/>
            <a:ext cx="504000" cy="504000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 l="22990" t="19938" r="16926" b="22590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dirty="0"/>
          </a:p>
        </p:txBody>
      </p:sp>
      <p:sp>
        <p:nvSpPr>
          <p:cNvPr id="54" name="Picture Placeholder 48" descr="magnifying glass icon">
            <a:extLst>
              <a:ext uri="{FF2B5EF4-FFF2-40B4-BE49-F238E27FC236}">
                <a16:creationId xmlns:a16="http://schemas.microsoft.com/office/drawing/2014/main" id="{FD610947-524F-4B5F-BBDD-A1F9139C99AE}"/>
              </a:ext>
            </a:extLst>
          </p:cNvPr>
          <p:cNvSpPr txBox="1">
            <a:spLocks/>
          </p:cNvSpPr>
          <p:nvPr/>
        </p:nvSpPr>
        <p:spPr>
          <a:xfrm>
            <a:off x="3513111" y="2522883"/>
            <a:ext cx="386165" cy="386165"/>
          </a:xfrm>
          <a:prstGeom prst="ellipse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 l="17116" t="16888" r="13222" b="16477"/>
            </a:stretch>
          </a:blipFill>
        </p:spPr>
        <p:txBody>
          <a:bodyPr lIns="0" tIns="0" rIns="0" bIns="0" rtlCol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en-GB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07DCC05-1657-4C27-9BA9-82E81A1F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2165991"/>
            <a:ext cx="6875840" cy="6619234"/>
            <a:chOff x="0" y="2165991"/>
            <a:chExt cx="6875840" cy="6619234"/>
          </a:xfrm>
        </p:grpSpPr>
        <p:pic>
          <p:nvPicPr>
            <p:cNvPr id="4" name="Graphic 3" descr="decorative elements">
              <a:extLst>
                <a:ext uri="{FF2B5EF4-FFF2-40B4-BE49-F238E27FC236}">
                  <a16:creationId xmlns:a16="http://schemas.microsoft.com/office/drawing/2014/main" id="{2727024C-DCFB-41A0-81C5-DD80EB7C3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552458" y="2625557"/>
              <a:ext cx="3582000" cy="2093704"/>
            </a:xfrm>
            <a:prstGeom prst="rect">
              <a:avLst/>
            </a:prstGeom>
          </p:spPr>
        </p:pic>
        <p:pic>
          <p:nvPicPr>
            <p:cNvPr id="5" name="Straight Connector 1" descr="decorative elements">
              <a:extLst>
                <a:ext uri="{FF2B5EF4-FFF2-40B4-BE49-F238E27FC236}">
                  <a16:creationId xmlns:a16="http://schemas.microsoft.com/office/drawing/2014/main" id="{6A0953F2-FE54-41B2-8515-FB520D016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149357" y="2818273"/>
              <a:ext cx="1411202" cy="1461600"/>
            </a:xfrm>
            <a:prstGeom prst="rect">
              <a:avLst/>
            </a:prstGeom>
          </p:spPr>
        </p:pic>
        <p:pic>
          <p:nvPicPr>
            <p:cNvPr id="6" name="Graphic 5" descr="decorative elements">
              <a:extLst>
                <a:ext uri="{FF2B5EF4-FFF2-40B4-BE49-F238E27FC236}">
                  <a16:creationId xmlns:a16="http://schemas.microsoft.com/office/drawing/2014/main" id="{0A25A7D7-054B-4028-AFF5-53BD99F33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0" y="2228946"/>
              <a:ext cx="6875840" cy="2846956"/>
            </a:xfrm>
            <a:prstGeom prst="rect">
              <a:avLst/>
            </a:prstGeom>
          </p:spPr>
        </p:pic>
        <p:pic>
          <p:nvPicPr>
            <p:cNvPr id="7" name="Graphic 35" descr="decorative elements">
              <a:extLst>
                <a:ext uri="{FF2B5EF4-FFF2-40B4-BE49-F238E27FC236}">
                  <a16:creationId xmlns:a16="http://schemas.microsoft.com/office/drawing/2014/main" id="{67E60D3B-C5EF-4D65-A08E-A69AEF29D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26433" y="2193738"/>
              <a:ext cx="5886000" cy="2904944"/>
            </a:xfrm>
            <a:prstGeom prst="rect">
              <a:avLst/>
            </a:prstGeom>
          </p:spPr>
        </p:pic>
        <p:pic>
          <p:nvPicPr>
            <p:cNvPr id="8" name="Straight Connector 2" descr="decorative elements">
              <a:extLst>
                <a:ext uri="{FF2B5EF4-FFF2-40B4-BE49-F238E27FC236}">
                  <a16:creationId xmlns:a16="http://schemas.microsoft.com/office/drawing/2014/main" id="{1BCC7AD0-7800-4D02-B7E0-518E4AA8A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711708" y="4484354"/>
              <a:ext cx="912000" cy="216000"/>
            </a:xfrm>
            <a:prstGeom prst="rect">
              <a:avLst/>
            </a:prstGeom>
          </p:spPr>
        </p:pic>
        <p:sp>
          <p:nvSpPr>
            <p:cNvPr id="9" name="Oval 8" descr="decorative elements">
              <a:extLst>
                <a:ext uri="{FF2B5EF4-FFF2-40B4-BE49-F238E27FC236}">
                  <a16:creationId xmlns:a16="http://schemas.microsoft.com/office/drawing/2014/main" id="{25C1CD1E-69D3-4723-9390-8724CCFC61EC}"/>
                </a:ext>
              </a:extLst>
            </p:cNvPr>
            <p:cNvSpPr/>
            <p:nvPr/>
          </p:nvSpPr>
          <p:spPr>
            <a:xfrm>
              <a:off x="4445957" y="7980561"/>
              <a:ext cx="705600" cy="705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pic>
          <p:nvPicPr>
            <p:cNvPr id="10" name="Graphic 9" descr="decorative elements">
              <a:extLst>
                <a:ext uri="{FF2B5EF4-FFF2-40B4-BE49-F238E27FC236}">
                  <a16:creationId xmlns:a16="http://schemas.microsoft.com/office/drawing/2014/main" id="{1BD0596E-DE46-4520-A5B5-77636E987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414586" y="7942280"/>
              <a:ext cx="768600" cy="781200"/>
            </a:xfrm>
            <a:prstGeom prst="rect">
              <a:avLst/>
            </a:prstGeom>
          </p:spPr>
        </p:pic>
        <p:cxnSp>
          <p:nvCxnSpPr>
            <p:cNvPr id="11" name="Straight Connector 10" descr="decorative elements">
              <a:extLst>
                <a:ext uri="{FF2B5EF4-FFF2-40B4-BE49-F238E27FC236}">
                  <a16:creationId xmlns:a16="http://schemas.microsoft.com/office/drawing/2014/main" id="{8AFD8409-659A-47FE-87DF-D10DBDEEE9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4246" y="7433425"/>
              <a:ext cx="2703600" cy="0"/>
            </a:xfrm>
            <a:prstGeom prst="line">
              <a:avLst/>
            </a:prstGeom>
            <a:ln w="9525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 descr="decorative elements">
              <a:extLst>
                <a:ext uri="{FF2B5EF4-FFF2-40B4-BE49-F238E27FC236}">
                  <a16:creationId xmlns:a16="http://schemas.microsoft.com/office/drawing/2014/main" id="{B367E397-6F3B-494D-A4C2-45022E3B9204}"/>
                </a:ext>
              </a:extLst>
            </p:cNvPr>
            <p:cNvSpPr/>
            <p:nvPr/>
          </p:nvSpPr>
          <p:spPr>
            <a:xfrm>
              <a:off x="2544498" y="7980561"/>
              <a:ext cx="705600" cy="705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pic>
          <p:nvPicPr>
            <p:cNvPr id="18" name="Graphic 17" descr="decorative elements">
              <a:extLst>
                <a:ext uri="{FF2B5EF4-FFF2-40B4-BE49-F238E27FC236}">
                  <a16:creationId xmlns:a16="http://schemas.microsoft.com/office/drawing/2014/main" id="{159BCB1D-B9D6-47F1-A9DB-47AD1F5BD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841253" y="7942280"/>
              <a:ext cx="446400" cy="344366"/>
            </a:xfrm>
            <a:prstGeom prst="rect">
              <a:avLst/>
            </a:prstGeom>
          </p:spPr>
        </p:pic>
        <p:sp>
          <p:nvSpPr>
            <p:cNvPr id="20" name="Oval 19" descr="decorative elements">
              <a:extLst>
                <a:ext uri="{FF2B5EF4-FFF2-40B4-BE49-F238E27FC236}">
                  <a16:creationId xmlns:a16="http://schemas.microsoft.com/office/drawing/2014/main" id="{F2F8C019-0E83-4072-A44D-A3628E11D778}"/>
                </a:ext>
              </a:extLst>
            </p:cNvPr>
            <p:cNvSpPr/>
            <p:nvPr/>
          </p:nvSpPr>
          <p:spPr>
            <a:xfrm>
              <a:off x="3496493" y="7980561"/>
              <a:ext cx="705600" cy="705600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pic>
          <p:nvPicPr>
            <p:cNvPr id="21" name="Graphic 20" descr="decorative elements">
              <a:extLst>
                <a:ext uri="{FF2B5EF4-FFF2-40B4-BE49-F238E27FC236}">
                  <a16:creationId xmlns:a16="http://schemas.microsoft.com/office/drawing/2014/main" id="{458EE0CA-80E5-4060-89A8-15284C44A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790954" y="7942280"/>
              <a:ext cx="446164" cy="777600"/>
            </a:xfrm>
            <a:prstGeom prst="rect">
              <a:avLst/>
            </a:prstGeom>
          </p:spPr>
        </p:pic>
        <p:sp>
          <p:nvSpPr>
            <p:cNvPr id="27" name="Oval 26" descr="decorative elements">
              <a:extLst>
                <a:ext uri="{FF2B5EF4-FFF2-40B4-BE49-F238E27FC236}">
                  <a16:creationId xmlns:a16="http://schemas.microsoft.com/office/drawing/2014/main" id="{C6C8336F-0A46-4AA0-8609-4E1E8B74BDE8}"/>
                </a:ext>
              </a:extLst>
            </p:cNvPr>
            <p:cNvSpPr/>
            <p:nvPr/>
          </p:nvSpPr>
          <p:spPr>
            <a:xfrm>
              <a:off x="361632" y="2165991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28" name="Oval 27" descr="decorative elements">
              <a:extLst>
                <a:ext uri="{FF2B5EF4-FFF2-40B4-BE49-F238E27FC236}">
                  <a16:creationId xmlns:a16="http://schemas.microsoft.com/office/drawing/2014/main" id="{DCEEB2D4-C9F3-4413-A2E0-4A922A23AE02}"/>
                </a:ext>
              </a:extLst>
            </p:cNvPr>
            <p:cNvSpPr/>
            <p:nvPr/>
          </p:nvSpPr>
          <p:spPr>
            <a:xfrm>
              <a:off x="555998" y="5017083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29" name="Oval 28" descr="decorative elements">
              <a:extLst>
                <a:ext uri="{FF2B5EF4-FFF2-40B4-BE49-F238E27FC236}">
                  <a16:creationId xmlns:a16="http://schemas.microsoft.com/office/drawing/2014/main" id="{E7F1B076-8389-4BA5-9B34-3436A5A0A97E}"/>
                </a:ext>
              </a:extLst>
            </p:cNvPr>
            <p:cNvSpPr/>
            <p:nvPr/>
          </p:nvSpPr>
          <p:spPr>
            <a:xfrm>
              <a:off x="1186647" y="4032332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30" name="Oval 29" descr="decorative elements">
              <a:extLst>
                <a:ext uri="{FF2B5EF4-FFF2-40B4-BE49-F238E27FC236}">
                  <a16:creationId xmlns:a16="http://schemas.microsoft.com/office/drawing/2014/main" id="{19458C1F-4563-4911-9E9A-77262ABBEA49}"/>
                </a:ext>
              </a:extLst>
            </p:cNvPr>
            <p:cNvSpPr/>
            <p:nvPr/>
          </p:nvSpPr>
          <p:spPr>
            <a:xfrm>
              <a:off x="2653026" y="2221469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31" name="Oval 30" descr="decorative elements">
              <a:extLst>
                <a:ext uri="{FF2B5EF4-FFF2-40B4-BE49-F238E27FC236}">
                  <a16:creationId xmlns:a16="http://schemas.microsoft.com/office/drawing/2014/main" id="{747339DC-003C-40DD-A8D1-31406FBADF43}"/>
                </a:ext>
              </a:extLst>
            </p:cNvPr>
            <p:cNvSpPr/>
            <p:nvPr/>
          </p:nvSpPr>
          <p:spPr>
            <a:xfrm>
              <a:off x="5478103" y="2236431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32" name="Oval 31" descr="decorative elements">
              <a:extLst>
                <a:ext uri="{FF2B5EF4-FFF2-40B4-BE49-F238E27FC236}">
                  <a16:creationId xmlns:a16="http://schemas.microsoft.com/office/drawing/2014/main" id="{8A0742BC-4163-481A-B7A4-0B28CE308BE0}"/>
                </a:ext>
              </a:extLst>
            </p:cNvPr>
            <p:cNvSpPr/>
            <p:nvPr/>
          </p:nvSpPr>
          <p:spPr>
            <a:xfrm>
              <a:off x="4292674" y="5027854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33" name="Oval 32" descr="decorative elements">
              <a:extLst>
                <a:ext uri="{FF2B5EF4-FFF2-40B4-BE49-F238E27FC236}">
                  <a16:creationId xmlns:a16="http://schemas.microsoft.com/office/drawing/2014/main" id="{A0761320-7990-44FF-A565-424C4B256A84}"/>
                </a:ext>
              </a:extLst>
            </p:cNvPr>
            <p:cNvSpPr/>
            <p:nvPr/>
          </p:nvSpPr>
          <p:spPr>
            <a:xfrm>
              <a:off x="1171890" y="2498584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34" name="Oval 33" descr="decorative elements">
              <a:extLst>
                <a:ext uri="{FF2B5EF4-FFF2-40B4-BE49-F238E27FC236}">
                  <a16:creationId xmlns:a16="http://schemas.microsoft.com/office/drawing/2014/main" id="{02B680C6-15E8-4054-A7D3-545AFF25361F}"/>
                </a:ext>
              </a:extLst>
            </p:cNvPr>
            <p:cNvSpPr/>
            <p:nvPr/>
          </p:nvSpPr>
          <p:spPr>
            <a:xfrm>
              <a:off x="1366375" y="2671384"/>
              <a:ext cx="529200" cy="5292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35" name="Oval 34" descr="decorative elements">
              <a:extLst>
                <a:ext uri="{FF2B5EF4-FFF2-40B4-BE49-F238E27FC236}">
                  <a16:creationId xmlns:a16="http://schemas.microsoft.com/office/drawing/2014/main" id="{8891C9F2-FCF1-4727-8FDC-DF0E41CE1A68}"/>
                </a:ext>
              </a:extLst>
            </p:cNvPr>
            <p:cNvSpPr/>
            <p:nvPr/>
          </p:nvSpPr>
          <p:spPr>
            <a:xfrm>
              <a:off x="1513200" y="4080191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36" name="Oval 35" descr="decorative elements">
              <a:extLst>
                <a:ext uri="{FF2B5EF4-FFF2-40B4-BE49-F238E27FC236}">
                  <a16:creationId xmlns:a16="http://schemas.microsoft.com/office/drawing/2014/main" id="{5729BA51-ABE1-47D3-9582-4872B29AB027}"/>
                </a:ext>
              </a:extLst>
            </p:cNvPr>
            <p:cNvSpPr/>
            <p:nvPr/>
          </p:nvSpPr>
          <p:spPr>
            <a:xfrm>
              <a:off x="1686000" y="4252991"/>
              <a:ext cx="529200" cy="529200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37" name="Oval 36" descr="decorative elements">
              <a:extLst>
                <a:ext uri="{FF2B5EF4-FFF2-40B4-BE49-F238E27FC236}">
                  <a16:creationId xmlns:a16="http://schemas.microsoft.com/office/drawing/2014/main" id="{78615208-4C16-4D69-BAF7-3A0F97B43A4C}"/>
                </a:ext>
              </a:extLst>
            </p:cNvPr>
            <p:cNvSpPr/>
            <p:nvPr/>
          </p:nvSpPr>
          <p:spPr>
            <a:xfrm>
              <a:off x="3268793" y="2278565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38" name="Oval 37" descr="decorative elements">
              <a:extLst>
                <a:ext uri="{FF2B5EF4-FFF2-40B4-BE49-F238E27FC236}">
                  <a16:creationId xmlns:a16="http://schemas.microsoft.com/office/drawing/2014/main" id="{3781D4DD-F9BB-49A0-8DF7-F602C875EDF4}"/>
                </a:ext>
              </a:extLst>
            </p:cNvPr>
            <p:cNvSpPr/>
            <p:nvPr/>
          </p:nvSpPr>
          <p:spPr>
            <a:xfrm>
              <a:off x="3441593" y="2451365"/>
              <a:ext cx="529200" cy="529200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39" name="Oval 38" descr="decorative elements">
              <a:extLst>
                <a:ext uri="{FF2B5EF4-FFF2-40B4-BE49-F238E27FC236}">
                  <a16:creationId xmlns:a16="http://schemas.microsoft.com/office/drawing/2014/main" id="{03D141ED-4F1B-4407-9F36-964B15924698}"/>
                </a:ext>
              </a:extLst>
            </p:cNvPr>
            <p:cNvSpPr/>
            <p:nvPr/>
          </p:nvSpPr>
          <p:spPr>
            <a:xfrm>
              <a:off x="4433074" y="3958047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40" name="Oval 39" descr="decorative elements">
              <a:extLst>
                <a:ext uri="{FF2B5EF4-FFF2-40B4-BE49-F238E27FC236}">
                  <a16:creationId xmlns:a16="http://schemas.microsoft.com/office/drawing/2014/main" id="{4F72E317-2DBB-4EE8-B185-416003139946}"/>
                </a:ext>
              </a:extLst>
            </p:cNvPr>
            <p:cNvSpPr/>
            <p:nvPr/>
          </p:nvSpPr>
          <p:spPr>
            <a:xfrm>
              <a:off x="4605874" y="4130847"/>
              <a:ext cx="529200" cy="5292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41" name="Oval 40" descr="decorative elements">
              <a:extLst>
                <a:ext uri="{FF2B5EF4-FFF2-40B4-BE49-F238E27FC236}">
                  <a16:creationId xmlns:a16="http://schemas.microsoft.com/office/drawing/2014/main" id="{F73E50DD-1CD2-4CF3-868F-45D5CAF8B3F4}"/>
                </a:ext>
              </a:extLst>
            </p:cNvPr>
            <p:cNvSpPr/>
            <p:nvPr/>
          </p:nvSpPr>
          <p:spPr>
            <a:xfrm>
              <a:off x="6237617" y="4078860"/>
              <a:ext cx="140400" cy="140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42" name="Oval 41" descr="decorative elements">
              <a:extLst>
                <a:ext uri="{FF2B5EF4-FFF2-40B4-BE49-F238E27FC236}">
                  <a16:creationId xmlns:a16="http://schemas.microsoft.com/office/drawing/2014/main" id="{F92469F7-ECB0-42C2-8CA6-FBB6418B0274}"/>
                </a:ext>
              </a:extLst>
            </p:cNvPr>
            <p:cNvSpPr/>
            <p:nvPr/>
          </p:nvSpPr>
          <p:spPr>
            <a:xfrm>
              <a:off x="2296392" y="3118531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43" name="Oval 42" descr="decorative elements">
              <a:extLst>
                <a:ext uri="{FF2B5EF4-FFF2-40B4-BE49-F238E27FC236}">
                  <a16:creationId xmlns:a16="http://schemas.microsoft.com/office/drawing/2014/main" id="{172CD59D-440B-4842-ACB6-6A6BB26BDE5A}"/>
                </a:ext>
              </a:extLst>
            </p:cNvPr>
            <p:cNvSpPr/>
            <p:nvPr/>
          </p:nvSpPr>
          <p:spPr>
            <a:xfrm>
              <a:off x="2469192" y="3291331"/>
              <a:ext cx="529200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44" name="Oval 43" descr="decorative elements">
              <a:extLst>
                <a:ext uri="{FF2B5EF4-FFF2-40B4-BE49-F238E27FC236}">
                  <a16:creationId xmlns:a16="http://schemas.microsoft.com/office/drawing/2014/main" id="{E75E1BDF-F8BD-4592-9C7E-372666E46AEE}"/>
                </a:ext>
              </a:extLst>
            </p:cNvPr>
            <p:cNvSpPr/>
            <p:nvPr/>
          </p:nvSpPr>
          <p:spPr>
            <a:xfrm>
              <a:off x="4664422" y="2626537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45" name="Oval 44" descr="decorative elements">
              <a:extLst>
                <a:ext uri="{FF2B5EF4-FFF2-40B4-BE49-F238E27FC236}">
                  <a16:creationId xmlns:a16="http://schemas.microsoft.com/office/drawing/2014/main" id="{80258557-9CE4-487E-8818-3ED835D6D6E0}"/>
                </a:ext>
              </a:extLst>
            </p:cNvPr>
            <p:cNvSpPr/>
            <p:nvPr/>
          </p:nvSpPr>
          <p:spPr>
            <a:xfrm>
              <a:off x="4837222" y="2799337"/>
              <a:ext cx="529200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46" name="Oval 45" descr="decorative elements">
              <a:extLst>
                <a:ext uri="{FF2B5EF4-FFF2-40B4-BE49-F238E27FC236}">
                  <a16:creationId xmlns:a16="http://schemas.microsoft.com/office/drawing/2014/main" id="{51D3BA69-3CCA-4102-8732-C25BC51C0F21}"/>
                </a:ext>
              </a:extLst>
            </p:cNvPr>
            <p:cNvSpPr/>
            <p:nvPr/>
          </p:nvSpPr>
          <p:spPr>
            <a:xfrm>
              <a:off x="2999992" y="4287291"/>
              <a:ext cx="874800" cy="874800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47" name="Oval 46" descr="decorative elements">
              <a:extLst>
                <a:ext uri="{FF2B5EF4-FFF2-40B4-BE49-F238E27FC236}">
                  <a16:creationId xmlns:a16="http://schemas.microsoft.com/office/drawing/2014/main" id="{B3E15125-206F-4838-812F-E6533F6D0B78}"/>
                </a:ext>
              </a:extLst>
            </p:cNvPr>
            <p:cNvSpPr/>
            <p:nvPr/>
          </p:nvSpPr>
          <p:spPr>
            <a:xfrm>
              <a:off x="3172792" y="4460091"/>
              <a:ext cx="529200" cy="5292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pic>
          <p:nvPicPr>
            <p:cNvPr id="55" name="Graphic 54" descr="decorative elements">
              <a:extLst>
                <a:ext uri="{FF2B5EF4-FFF2-40B4-BE49-F238E27FC236}">
                  <a16:creationId xmlns:a16="http://schemas.microsoft.com/office/drawing/2014/main" id="{9D50B66D-2341-4CEB-9C2A-FB6594D59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5095859" y="4568287"/>
              <a:ext cx="513563" cy="326813"/>
            </a:xfrm>
            <a:prstGeom prst="rect">
              <a:avLst/>
            </a:prstGeom>
          </p:spPr>
        </p:pic>
      </p:grpSp>
      <p:pic>
        <p:nvPicPr>
          <p:cNvPr id="74" name="Graphic 73" descr="Play">
            <a:extLst>
              <a:ext uri="{FF2B5EF4-FFF2-40B4-BE49-F238E27FC236}">
                <a16:creationId xmlns:a16="http://schemas.microsoft.com/office/drawing/2014/main" id="{A51EA8B3-7F91-491E-BBFC-72F4DF95C28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591473" y="3388900"/>
            <a:ext cx="365760" cy="365760"/>
          </a:xfrm>
          <a:prstGeom prst="rect">
            <a:avLst/>
          </a:prstGeom>
        </p:spPr>
      </p:pic>
      <p:pic>
        <p:nvPicPr>
          <p:cNvPr id="76" name="Graphic 75" descr="Envelope">
            <a:extLst>
              <a:ext uri="{FF2B5EF4-FFF2-40B4-BE49-F238E27FC236}">
                <a16:creationId xmlns:a16="http://schemas.microsoft.com/office/drawing/2014/main" id="{0C9DAECE-A345-4047-8FC4-3C3C831C6FD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685877" y="4214338"/>
            <a:ext cx="365760" cy="365760"/>
          </a:xfrm>
          <a:prstGeom prst="rect">
            <a:avLst/>
          </a:prstGeom>
        </p:spPr>
      </p:pic>
      <p:pic>
        <p:nvPicPr>
          <p:cNvPr id="78" name="Graphic 77" descr="Thumbs Up Sign">
            <a:extLst>
              <a:ext uri="{FF2B5EF4-FFF2-40B4-BE49-F238E27FC236}">
                <a16:creationId xmlns:a16="http://schemas.microsoft.com/office/drawing/2014/main" id="{17827215-7909-44B0-9947-E549EC37E52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455260" y="2734506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4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DEF144-D57A-2244-BECD-E2EDFD987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7E91AB-EF43-A543-9A8D-BC082B4C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0AD18-E40E-144B-AA54-230198B8A47F}"/>
              </a:ext>
            </a:extLst>
          </p:cNvPr>
          <p:cNvSpPr txBox="1"/>
          <p:nvPr/>
        </p:nvSpPr>
        <p:spPr>
          <a:xfrm>
            <a:off x="1095008" y="2171343"/>
            <a:ext cx="51471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Results 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The end function takes 4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Company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Company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Company's Annual Emissions in Metric 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Company's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It gives an estimation of the carbon tax to be paid by a particular company and also gives a </a:t>
            </a:r>
            <a:r>
              <a:rPr lang="en-GB" b="1" dirty="0">
                <a:solidFill>
                  <a:schemeClr val="bg1"/>
                </a:solidFill>
              </a:rPr>
              <a:t>"Carbon Tax Score"</a:t>
            </a:r>
            <a:r>
              <a:rPr lang="en-GB" dirty="0">
                <a:solidFill>
                  <a:schemeClr val="bg1"/>
                </a:solidFill>
              </a:rPr>
              <a:t> which has been calculated based on the ratio between carbon tax and revenue.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The "Carbon Tax Score" metrics are as follows. IF carbon taxes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Less than 1% of revenue </a:t>
            </a:r>
            <a:r>
              <a:rPr lang="en-GB" b="1" dirty="0">
                <a:solidFill>
                  <a:schemeClr val="bg1"/>
                </a:solidFill>
              </a:rPr>
              <a:t>A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Less than 3% of revenue </a:t>
            </a:r>
            <a:r>
              <a:rPr lang="en-GB" b="1" dirty="0">
                <a:solidFill>
                  <a:schemeClr val="bg1"/>
                </a:solidFill>
              </a:rPr>
              <a:t>B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Less than 5% of revenue </a:t>
            </a:r>
            <a:r>
              <a:rPr lang="en-GB" b="1" dirty="0">
                <a:solidFill>
                  <a:schemeClr val="bg1"/>
                </a:solidFill>
              </a:rPr>
              <a:t>C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Less than 10% of </a:t>
            </a:r>
            <a:r>
              <a:rPr lang="en-GB" dirty="0" err="1">
                <a:solidFill>
                  <a:schemeClr val="bg1"/>
                </a:solidFill>
              </a:rPr>
              <a:t>revenue</a:t>
            </a:r>
            <a:r>
              <a:rPr lang="en-GB" b="1" dirty="0" err="1">
                <a:solidFill>
                  <a:schemeClr val="bg1"/>
                </a:solidFill>
              </a:rPr>
              <a:t>D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Greater than 10% of revenue </a:t>
            </a:r>
            <a:r>
              <a:rPr lang="en-GB" b="1" dirty="0">
                <a:solidFill>
                  <a:schemeClr val="bg1"/>
                </a:solidFill>
              </a:rPr>
              <a:t>F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33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DEF144-D57A-2244-BECD-E2EDFD987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7E91AB-EF43-A543-9A8D-BC082B4C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0AD18-E40E-144B-AA54-230198B8A47F}"/>
              </a:ext>
            </a:extLst>
          </p:cNvPr>
          <p:cNvSpPr txBox="1"/>
          <p:nvPr/>
        </p:nvSpPr>
        <p:spPr>
          <a:xfrm>
            <a:off x="1095008" y="2171343"/>
            <a:ext cx="51471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Data </a:t>
            </a:r>
          </a:p>
          <a:p>
            <a:r>
              <a:rPr lang="en-GB" dirty="0">
                <a:solidFill>
                  <a:schemeClr val="bg1"/>
                </a:solidFill>
              </a:rPr>
              <a:t>For EU ETS market I have scraped real time daily data from </a:t>
            </a: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https://ember-climate.org/data/carbon-price-viewer/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For the rest of the world I have used historical World Bank Data </a:t>
            </a:r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https://carbonpricingdashboard.worldbank.org/map_data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Methodology </a:t>
            </a:r>
          </a:p>
          <a:p>
            <a:r>
              <a:rPr lang="en-GB" b="1" dirty="0">
                <a:solidFill>
                  <a:schemeClr val="bg1"/>
                </a:solidFill>
              </a:rPr>
              <a:t>Carbon price estimation </a:t>
            </a:r>
          </a:p>
          <a:p>
            <a:r>
              <a:rPr lang="en-GB" dirty="0">
                <a:solidFill>
                  <a:schemeClr val="bg1"/>
                </a:solidFill>
              </a:rPr>
              <a:t>I have estimated </a:t>
            </a:r>
            <a:r>
              <a:rPr lang="en-GB" b="1" dirty="0">
                <a:solidFill>
                  <a:schemeClr val="bg1"/>
                </a:solidFill>
              </a:rPr>
              <a:t>price per ton</a:t>
            </a:r>
            <a:r>
              <a:rPr lang="en-GB" dirty="0">
                <a:solidFill>
                  <a:schemeClr val="bg1"/>
                </a:solidFill>
              </a:rPr>
              <a:t> dividing total value brought in taxes by the amount of emissions covered.</a:t>
            </a:r>
          </a:p>
          <a:p>
            <a:r>
              <a:rPr lang="en-GB" dirty="0">
                <a:solidFill>
                  <a:schemeClr val="bg1"/>
                </a:solidFill>
              </a:rPr>
              <a:t>For countries that did not have such information I have decided to impute the data with the regional mean.</a:t>
            </a:r>
          </a:p>
        </p:txBody>
      </p:sp>
    </p:spTree>
    <p:extLst>
      <p:ext uri="{BB962C8B-B14F-4D97-AF65-F5344CB8AC3E}">
        <p14:creationId xmlns:p14="http://schemas.microsoft.com/office/powerpoint/2010/main" val="271367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DEF144-D57A-2244-BECD-E2EDFD987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7E91AB-EF43-A543-9A8D-BC082B4C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0AD18-E40E-144B-AA54-230198B8A47F}"/>
              </a:ext>
            </a:extLst>
          </p:cNvPr>
          <p:cNvSpPr txBox="1"/>
          <p:nvPr/>
        </p:nvSpPr>
        <p:spPr>
          <a:xfrm>
            <a:off x="1095008" y="2171343"/>
            <a:ext cx="514718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Model </a:t>
            </a:r>
          </a:p>
          <a:p>
            <a:r>
              <a:rPr lang="en-GB" dirty="0">
                <a:solidFill>
                  <a:schemeClr val="bg1"/>
                </a:solidFill>
              </a:rPr>
              <a:t>This is a very simple model which does not use ML analysis, but it was created given the time constraint. This can be taken as a base on which we can build a more advanced tool.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Further Development Suggestions </a:t>
            </a:r>
          </a:p>
          <a:p>
            <a:r>
              <a:rPr lang="en-GB" dirty="0">
                <a:solidFill>
                  <a:schemeClr val="bg1"/>
                </a:solidFill>
              </a:rPr>
              <a:t>Use </a:t>
            </a:r>
            <a:r>
              <a:rPr lang="en-GB" b="1" dirty="0">
                <a:solidFill>
                  <a:schemeClr val="bg1"/>
                </a:solidFill>
              </a:rPr>
              <a:t>KNN</a:t>
            </a:r>
            <a:r>
              <a:rPr lang="en-GB" dirty="0">
                <a:solidFill>
                  <a:schemeClr val="bg1"/>
                </a:solidFill>
              </a:rPr>
              <a:t> or other classifier to better approximate carbon price for each country</a:t>
            </a:r>
          </a:p>
          <a:p>
            <a:r>
              <a:rPr lang="en-GB" dirty="0">
                <a:solidFill>
                  <a:schemeClr val="bg1"/>
                </a:solidFill>
              </a:rPr>
              <a:t>Use </a:t>
            </a:r>
            <a:r>
              <a:rPr lang="en-GB" b="1" dirty="0">
                <a:solidFill>
                  <a:schemeClr val="bg1"/>
                </a:solidFill>
              </a:rPr>
              <a:t>regression analysis</a:t>
            </a:r>
            <a:r>
              <a:rPr lang="en-GB" dirty="0">
                <a:solidFill>
                  <a:schemeClr val="bg1"/>
                </a:solidFill>
              </a:rPr>
              <a:t> to estimate the amount of GHG emissions for a company if there is no such data for a company based on the country, region, industry and other factors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Create an </a:t>
            </a:r>
            <a:r>
              <a:rPr lang="en-GB" b="1" dirty="0">
                <a:solidFill>
                  <a:schemeClr val="bg1"/>
                </a:solidFill>
              </a:rPr>
              <a:t>Environmental Score</a:t>
            </a:r>
            <a:r>
              <a:rPr lang="en-GB" dirty="0">
                <a:solidFill>
                  <a:schemeClr val="bg1"/>
                </a:solidFill>
              </a:rPr>
              <a:t> that would include other taxes and </a:t>
            </a:r>
            <a:r>
              <a:rPr lang="en-GB" dirty="0" err="1">
                <a:solidFill>
                  <a:schemeClr val="bg1"/>
                </a:solidFill>
              </a:rPr>
              <a:t>envrionmental</a:t>
            </a:r>
            <a:r>
              <a:rPr lang="en-GB" dirty="0">
                <a:solidFill>
                  <a:schemeClr val="bg1"/>
                </a:solidFill>
              </a:rPr>
              <a:t> physical risks</a:t>
            </a:r>
          </a:p>
          <a:p>
            <a:r>
              <a:rPr lang="en-GB" dirty="0">
                <a:solidFill>
                  <a:schemeClr val="bg1"/>
                </a:solidFill>
              </a:rPr>
              <a:t>Currently the model is punitive to companies which are based in the countries with higher carbon price, this might not be fair. We can create a </a:t>
            </a:r>
            <a:r>
              <a:rPr lang="en-GB" b="1" dirty="0">
                <a:solidFill>
                  <a:schemeClr val="bg1"/>
                </a:solidFill>
              </a:rPr>
              <a:t>weighted estimate</a:t>
            </a:r>
            <a:r>
              <a:rPr lang="en-GB" dirty="0">
                <a:solidFill>
                  <a:schemeClr val="bg1"/>
                </a:solidFill>
              </a:rPr>
              <a:t> for carbon price instead of a nominal one</a:t>
            </a:r>
          </a:p>
          <a:p>
            <a:r>
              <a:rPr lang="en-GB" dirty="0">
                <a:solidFill>
                  <a:schemeClr val="bg1"/>
                </a:solidFill>
              </a:rPr>
              <a:t>Test for measures that increase the "Environmental Tax Score"</a:t>
            </a:r>
          </a:p>
        </p:txBody>
      </p:sp>
    </p:spTree>
    <p:extLst>
      <p:ext uri="{BB962C8B-B14F-4D97-AF65-F5344CB8AC3E}">
        <p14:creationId xmlns:p14="http://schemas.microsoft.com/office/powerpoint/2010/main" val="3103667553"/>
      </p:ext>
    </p:extLst>
  </p:cSld>
  <p:clrMapOvr>
    <a:masterClrMapping/>
  </p:clrMapOvr>
</p:sld>
</file>

<file path=ppt/theme/theme1.xml><?xml version="1.0" encoding="utf-8"?>
<a:theme xmlns:a="http://schemas.openxmlformats.org/drawingml/2006/main" name="InfographicsPoster_Tech_v1_mo">
  <a:themeElements>
    <a:clrScheme name="Custom 19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F15A24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10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583_TF89753508.potx" id="{C18A2DC2-1FBE-48AC-83BE-3765E76231D8}" vid="{A30D5AE4-E66C-4DEB-9387-2F6ACC94E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C39D06-EEDE-42A2-B3BB-C660DC871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143643-2CC1-40E8-8F96-3A622E5C8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CA591A-B9FA-47BD-A1F6-0A218B01BC5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InfographicsPoster_Tech_v1_mo</Template>
  <TotalTime>59</TotalTime>
  <Words>662</Words>
  <Application>Microsoft Macintosh PowerPoint</Application>
  <PresentationFormat>On-screen Show (4:3)</PresentationFormat>
  <Paragraphs>63</Paragraphs>
  <Slides>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Tahoma</vt:lpstr>
      <vt:lpstr>InfographicsPoster_Tech_v1_mo</vt:lpstr>
      <vt:lpstr>BANKS4CLIMATE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BANKS4CLIMATE</dc:title>
  <dc:creator>Funke S</dc:creator>
  <cp:lastModifiedBy>Funke S</cp:lastModifiedBy>
  <cp:revision>6</cp:revision>
  <dcterms:created xsi:type="dcterms:W3CDTF">2021-01-17T15:02:54Z</dcterms:created>
  <dcterms:modified xsi:type="dcterms:W3CDTF">2021-01-17T16:37:36Z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