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9" r:id="rId5"/>
    <p:sldId id="258" r:id="rId6"/>
  </p:sldIdLst>
  <p:sldSz cx="6858000" cy="9144000" type="screen4x3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2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568" y="192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E2246A-A687-4DDD-8579-F4A47B3A1140}" type="datetime1">
              <a:rPr lang="en-GB" smtClean="0"/>
              <a:t>17/01/2021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7F877-C84C-4109-8EAF-AC6EA51AAD4B}" type="datetime1">
              <a:rPr lang="en-GB" smtClean="0"/>
              <a:pPr/>
              <a:t>17/01/2021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 dirty="0"/>
              <a:t>THE AGE OF</a:t>
            </a: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DD/MM/20XX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future-emi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29189-D179-264E-82B9-5C116B69C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AF6B3D-7BC7-A440-A84D-8E70DB8F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OUR WORLD IN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D96DAF-AB98-5849-ADB7-92CFE6F9B4D5}"/>
              </a:ext>
            </a:extLst>
          </p:cNvPr>
          <p:cNvSpPr/>
          <p:nvPr/>
        </p:nvSpPr>
        <p:spPr>
          <a:xfrm>
            <a:off x="597459" y="1787107"/>
            <a:ext cx="571171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Lato"/>
              </a:rPr>
              <a:t>No climate policies</a:t>
            </a:r>
            <a:r>
              <a:rPr lang="en-GB" sz="1400" dirty="0">
                <a:solidFill>
                  <a:schemeClr val="bg1"/>
                </a:solidFill>
                <a:latin typeface="Lato"/>
              </a:rPr>
              <a:t>: projected future emissions if no climate policies were implemented; this would result in an estimated 4.1 to 4.8°C warming by 2100 (relative to pre-industrial temperatures);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Lato"/>
              </a:rPr>
              <a:t>Current climate policies</a:t>
            </a:r>
            <a:r>
              <a:rPr lang="en-GB" sz="1400" dirty="0">
                <a:solidFill>
                  <a:schemeClr val="bg1"/>
                </a:solidFill>
                <a:latin typeface="Lato"/>
              </a:rPr>
              <a:t>: projected warming of 2.8 to 3.2°C by 2100 based on current implemented climate policies;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Lato"/>
              </a:rPr>
              <a:t>National pledges</a:t>
            </a:r>
            <a:r>
              <a:rPr lang="en-GB" sz="1400" dirty="0">
                <a:solidFill>
                  <a:schemeClr val="bg1"/>
                </a:solidFill>
                <a:latin typeface="Lato"/>
              </a:rPr>
              <a:t>: if all countries achieve their current targets/pledges set within the Paris climate agreement, it’s estimated average warming by 2100 will be 2.5 to 2.8°C. This will go well beyond the overall target of the Paris Agreement to keep warming “well below 2°C”.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Lato"/>
              </a:rPr>
              <a:t>2°C consistent</a:t>
            </a:r>
            <a:r>
              <a:rPr lang="en-GB" sz="1400" dirty="0">
                <a:solidFill>
                  <a:schemeClr val="bg1"/>
                </a:solidFill>
                <a:latin typeface="Lato"/>
              </a:rPr>
              <a:t>: there are a range of emissions pathways that would be compatible with limiting average warming to 2°C by 2100. This would require a significant increase in ambition of the current pledges within the Paris Agreement.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Lato"/>
              </a:rPr>
              <a:t>1.5°C consistent</a:t>
            </a:r>
            <a:r>
              <a:rPr lang="en-GB" sz="1400" dirty="0">
                <a:solidFill>
                  <a:schemeClr val="bg1"/>
                </a:solidFill>
                <a:latin typeface="Lato"/>
              </a:rPr>
              <a:t>: there are a range of emissions pathways that would be compatible with limiting average warming to 1.5°C by 2100. However, all would require a very urgent and rapid reduction in global greenhouse gas emissions.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chemeClr val="bg1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chemeClr val="bg1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chemeClr val="bg1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chemeClr val="bg1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chemeClr val="bg1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/>
                </a:solidFill>
                <a:effectLst/>
                <a:latin typeface="Lato"/>
              </a:rPr>
              <a:t>Reference: </a:t>
            </a:r>
            <a:r>
              <a:rPr lang="en-GB" sz="1400" dirty="0">
                <a:solidFill>
                  <a:schemeClr val="bg1"/>
                </a:solidFill>
                <a:latin typeface="Lato"/>
                <a:hlinkClick r:id="rId2"/>
              </a:rPr>
              <a:t>https://ourworldindata.org/future-emissions</a:t>
            </a:r>
            <a:r>
              <a:rPr lang="en-GB" sz="1400" dirty="0">
                <a:solidFill>
                  <a:schemeClr val="bg1"/>
                </a:solidFill>
                <a:latin typeface="Lato"/>
              </a:rPr>
              <a:t> </a:t>
            </a:r>
            <a:endParaRPr lang="en-GB" sz="1400" b="0" i="0" dirty="0">
              <a:solidFill>
                <a:schemeClr val="bg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2227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n-GB" dirty="0"/>
              <a:t>EMMISIONS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30" y="299964"/>
            <a:ext cx="5915025" cy="1039695"/>
          </a:xfrm>
        </p:spPr>
        <p:txBody>
          <a:bodyPr rtlCol="0"/>
          <a:lstStyle/>
          <a:p>
            <a:pPr rtl="0"/>
            <a:r>
              <a:rPr lang="en-GB" sz="5000" b="1" spc="-150" dirty="0"/>
              <a:t>BANKS4CLIMATE</a:t>
            </a:r>
            <a:endParaRPr lang="en-GB" sz="5000" dirty="0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232067" y="1630247"/>
            <a:ext cx="1134308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0.7</a:t>
            </a:r>
          </a:p>
        </p:txBody>
      </p:sp>
      <p:sp>
        <p:nvSpPr>
          <p:cNvPr id="58" name="Text Placeholder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1068194" y="1630247"/>
            <a:ext cx="1400998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Degrees Celsius </a:t>
            </a:r>
            <a:br>
              <a:rPr lang="en-GB" dirty="0"/>
            </a:br>
            <a:r>
              <a:rPr lang="en-GB" b="1" dirty="0"/>
              <a:t>Increase</a:t>
            </a:r>
            <a:r>
              <a:rPr lang="en-GB" dirty="0"/>
              <a:t> in temperature by 2100 without any policy change. </a:t>
            </a:r>
          </a:p>
        </p:txBody>
      </p:sp>
      <p:sp>
        <p:nvSpPr>
          <p:cNvPr id="63" name="Text Placeholder 19">
            <a:extLst>
              <a:ext uri="{FF2B5EF4-FFF2-40B4-BE49-F238E27FC236}">
                <a16:creationId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7649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2.5</a:t>
            </a:r>
          </a:p>
        </p:txBody>
      </p:sp>
      <p:sp>
        <p:nvSpPr>
          <p:cNvPr id="64" name="Text Placeholder 19">
            <a:extLst>
              <a:ext uri="{FF2B5EF4-FFF2-40B4-BE49-F238E27FC236}">
                <a16:creationId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3601094" y="1630247"/>
            <a:ext cx="1076297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Million</a:t>
            </a:r>
            <a:br>
              <a:rPr lang="en-GB" dirty="0"/>
            </a:br>
            <a:r>
              <a:rPr lang="en-GB" dirty="0"/>
              <a:t>Website</a:t>
            </a:r>
            <a:br>
              <a:rPr lang="en-GB" dirty="0"/>
            </a:br>
            <a:r>
              <a:rPr lang="en-GB" dirty="0"/>
              <a:t>search queries</a:t>
            </a:r>
          </a:p>
        </p:txBody>
      </p:sp>
      <p:sp>
        <p:nvSpPr>
          <p:cNvPr id="69" name="Text Placeholder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4989542" y="1630914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27.2</a:t>
            </a:r>
          </a:p>
        </p:txBody>
      </p:sp>
      <p:sp>
        <p:nvSpPr>
          <p:cNvPr id="70" name="Text Placeholder 19">
            <a:extLst>
              <a:ext uri="{FF2B5EF4-FFF2-40B4-BE49-F238E27FC236}">
                <a16:creationId xmlns:a16="http://schemas.microsoft.com/office/drawing/2014/main" id="{3BAE8711-DBE1-4450-BBC9-CCF2FCB4E3A3}"/>
              </a:ext>
            </a:extLst>
          </p:cNvPr>
          <p:cNvSpPr txBox="1">
            <a:spLocks/>
          </p:cNvSpPr>
          <p:nvPr/>
        </p:nvSpPr>
        <p:spPr>
          <a:xfrm>
            <a:off x="6004040" y="1630914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Thousand</a:t>
            </a:r>
            <a:br>
              <a:rPr lang="en-GB" dirty="0"/>
            </a:br>
            <a:r>
              <a:rPr lang="en-GB" dirty="0"/>
              <a:t>Review</a:t>
            </a:r>
            <a:br>
              <a:rPr lang="en-GB" dirty="0"/>
            </a:br>
            <a:r>
              <a:rPr lang="en-GB" dirty="0"/>
              <a:t>posts</a:t>
            </a:r>
          </a:p>
        </p:txBody>
      </p:sp>
      <p:sp>
        <p:nvSpPr>
          <p:cNvPr id="59" name="Text Placeholder 19">
            <a:extLst>
              <a:ext uri="{FF2B5EF4-FFF2-40B4-BE49-F238E27FC236}">
                <a16:creationId xmlns:a16="http://schemas.microsoft.com/office/drawing/2014/main" id="{89BE779C-F03C-4352-AFC0-387CA519B291}"/>
              </a:ext>
            </a:extLst>
          </p:cNvPr>
          <p:cNvSpPr txBox="1">
            <a:spLocks/>
          </p:cNvSpPr>
          <p:nvPr/>
        </p:nvSpPr>
        <p:spPr>
          <a:xfrm>
            <a:off x="232067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100</a:t>
            </a:r>
          </a:p>
        </p:txBody>
      </p:sp>
      <p:sp>
        <p:nvSpPr>
          <p:cNvPr id="60" name="Text Placeholder 19">
            <a:extLst>
              <a:ext uri="{FF2B5EF4-FFF2-40B4-BE49-F238E27FC236}">
                <a16:creationId xmlns:a16="http://schemas.microsoft.com/office/drawing/2014/main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1068195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Hours</a:t>
            </a:r>
            <a:br>
              <a:rPr lang="en-GB" dirty="0"/>
            </a:br>
            <a:r>
              <a:rPr lang="en-GB" dirty="0"/>
              <a:t>of Online</a:t>
            </a:r>
            <a:br>
              <a:rPr lang="en-GB" dirty="0"/>
            </a:br>
            <a:r>
              <a:rPr lang="en-GB" dirty="0"/>
              <a:t>videos</a:t>
            </a:r>
          </a:p>
        </p:txBody>
      </p:sp>
      <p:sp>
        <p:nvSpPr>
          <p:cNvPr id="67" name="Text Placeholder 19">
            <a:extLst>
              <a:ext uri="{FF2B5EF4-FFF2-40B4-BE49-F238E27FC236}">
                <a16:creationId xmlns:a16="http://schemas.microsoft.com/office/drawing/2014/main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5261145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201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6097273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Million</a:t>
            </a:r>
            <a:br>
              <a:rPr lang="en-GB" dirty="0"/>
            </a:br>
            <a:r>
              <a:rPr lang="en-GB" dirty="0"/>
              <a:t>emails</a:t>
            </a:r>
            <a:br>
              <a:rPr lang="en-GB" dirty="0"/>
            </a:br>
            <a:r>
              <a:rPr lang="en-GB" dirty="0"/>
              <a:t>sent</a:t>
            </a:r>
          </a:p>
        </p:txBody>
      </p:sp>
      <p:sp>
        <p:nvSpPr>
          <p:cNvPr id="61" name="Text Placeholder 19">
            <a:extLst>
              <a:ext uri="{FF2B5EF4-FFF2-40B4-BE49-F238E27FC236}">
                <a16:creationId xmlns:a16="http://schemas.microsoft.com/office/drawing/2014/main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57</a:t>
            </a:r>
          </a:p>
        </p:txBody>
      </p:sp>
      <p:sp>
        <p:nvSpPr>
          <p:cNvPr id="62" name="Text Placeholder 19">
            <a:extLst>
              <a:ext uri="{FF2B5EF4-FFF2-40B4-BE49-F238E27FC236}">
                <a16:creationId xmlns:a16="http://schemas.microsoft.com/office/drawing/2014/main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900012" y="522908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Thousand</a:t>
            </a:r>
            <a:br>
              <a:rPr lang="en-GB" dirty="0"/>
            </a:br>
            <a:r>
              <a:rPr lang="en-GB" dirty="0"/>
              <a:t>Pictures</a:t>
            </a:r>
            <a:br>
              <a:rPr lang="en-GB" dirty="0"/>
            </a:br>
            <a:r>
              <a:rPr lang="en-GB" dirty="0"/>
              <a:t>posts</a:t>
            </a:r>
          </a:p>
        </p:txBody>
      </p:sp>
      <p:sp>
        <p:nvSpPr>
          <p:cNvPr id="65" name="Text Placeholder 19">
            <a:extLst>
              <a:ext uri="{FF2B5EF4-FFF2-40B4-BE49-F238E27FC236}">
                <a16:creationId xmlns:a16="http://schemas.microsoft.com/office/drawing/2014/main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515470" y="5223257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50.7</a:t>
            </a:r>
          </a:p>
        </p:txBody>
      </p:sp>
      <p:sp>
        <p:nvSpPr>
          <p:cNvPr id="66" name="Text Placeholder 19">
            <a:extLst>
              <a:ext uri="{FF2B5EF4-FFF2-40B4-BE49-F238E27FC236}">
                <a16:creationId xmlns:a16="http://schemas.microsoft.com/office/drawing/2014/main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3529968" y="5223257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Thousand</a:t>
            </a:r>
            <a:br>
              <a:rPr lang="en-GB" dirty="0"/>
            </a:br>
            <a:r>
              <a:rPr lang="en-GB" dirty="0"/>
              <a:t>Thoughts</a:t>
            </a:r>
            <a:br>
              <a:rPr lang="en-GB" dirty="0"/>
            </a:br>
            <a:r>
              <a:rPr lang="en-GB" dirty="0"/>
              <a:t>posts</a:t>
            </a:r>
          </a:p>
        </p:txBody>
      </p:sp>
      <p:sp>
        <p:nvSpPr>
          <p:cNvPr id="56" name="Text Placeholder 181">
            <a:extLst>
              <a:ext uri="{FF2B5EF4-FFF2-40B4-BE49-F238E27FC236}">
                <a16:creationId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478103" y="4653115"/>
            <a:ext cx="1130400" cy="11304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EVERY</a:t>
            </a:r>
            <a:br>
              <a:rPr lang="en-GB" dirty="0"/>
            </a:br>
            <a:r>
              <a:rPr lang="en-GB" dirty="0"/>
              <a:t>MINUTE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43840" y="6039317"/>
            <a:ext cx="2066864" cy="40277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52760" y="6442093"/>
            <a:ext cx="1894082" cy="2343131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 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 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511022" y="6039317"/>
            <a:ext cx="2580510" cy="70560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DOLOR SIT</a:t>
            </a:r>
            <a:br>
              <a:rPr lang="en-GB" dirty="0"/>
            </a:br>
            <a:r>
              <a:rPr lang="en-GB" dirty="0"/>
              <a:t>CONSECTETUER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524401" y="6765190"/>
            <a:ext cx="2658781" cy="100101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 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90FAF88-B084-4A8C-B4BD-4575C4341F24}"/>
              </a:ext>
            </a:extLst>
          </p:cNvPr>
          <p:cNvSpPr txBox="1">
            <a:spLocks/>
          </p:cNvSpPr>
          <p:nvPr/>
        </p:nvSpPr>
        <p:spPr>
          <a:xfrm>
            <a:off x="2686698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12%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3637428" y="8120961"/>
            <a:ext cx="42120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34%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59694689-669D-44C5-B619-F589173FE561}"/>
              </a:ext>
            </a:extLst>
          </p:cNvPr>
          <p:cNvSpPr txBox="1">
            <a:spLocks/>
          </p:cNvSpPr>
          <p:nvPr/>
        </p:nvSpPr>
        <p:spPr>
          <a:xfrm>
            <a:off x="4588157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56%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5401764" y="6088912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567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5401764" y="6747537"/>
            <a:ext cx="1195200" cy="747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endParaRPr lang="en-GB" dirty="0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C3331DEF-944B-45DA-8929-DC31361FE60F}"/>
              </a:ext>
            </a:extLst>
          </p:cNvPr>
          <p:cNvSpPr txBox="1">
            <a:spLocks/>
          </p:cNvSpPr>
          <p:nvPr/>
        </p:nvSpPr>
        <p:spPr>
          <a:xfrm>
            <a:off x="5401764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32.1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endParaRPr lang="en-GB" dirty="0"/>
          </a:p>
        </p:txBody>
      </p:sp>
      <p:sp>
        <p:nvSpPr>
          <p:cNvPr id="48" name="Picture Placeholder 48" descr="thumbs up icon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0" name="Picture Placeholder 48" descr="camera icon">
            <a:extLst>
              <a:ext uri="{FF2B5EF4-FFF2-40B4-BE49-F238E27FC236}">
                <a16:creationId xmlns:a16="http://schemas.microsoft.com/office/drawing/2014/main" id="{10D5880C-3E27-4302-8F58-27725A2D4C62}"/>
              </a:ext>
            </a:extLst>
          </p:cNvPr>
          <p:cNvSpPr txBox="1">
            <a:spLocks/>
          </p:cNvSpPr>
          <p:nvPr/>
        </p:nvSpPr>
        <p:spPr>
          <a:xfrm>
            <a:off x="1757518" y="4324509"/>
            <a:ext cx="386165" cy="386165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7711" t="21592" r="17711" b="23158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1" name="Picture Placeholder 48" descr="speech bubble icon">
            <a:extLst>
              <a:ext uri="{FF2B5EF4-FFF2-40B4-BE49-F238E27FC236}">
                <a16:creationId xmlns:a16="http://schemas.microsoft.com/office/drawing/2014/main" id="{F89B2B7D-B7A1-4850-AF0B-C5EDA03E8F35}"/>
              </a:ext>
            </a:extLst>
          </p:cNvPr>
          <p:cNvSpPr txBox="1">
            <a:spLocks/>
          </p:cNvSpPr>
          <p:nvPr/>
        </p:nvSpPr>
        <p:spPr>
          <a:xfrm>
            <a:off x="3185392" y="4472691"/>
            <a:ext cx="504000" cy="504000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 l="14668" t="17509" r="11900" b="19665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2" name="Picture Placeholder 48" descr="email icon">
            <a:extLst>
              <a:ext uri="{FF2B5EF4-FFF2-40B4-BE49-F238E27FC236}">
                <a16:creationId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3" name="Picture Placeholder 48" descr="pen in box icon">
            <a:extLst>
              <a:ext uri="{FF2B5EF4-FFF2-40B4-BE49-F238E27FC236}">
                <a16:creationId xmlns:a16="http://schemas.microsoft.com/office/drawing/2014/main" id="{0E117B05-F6B5-4FAA-B946-E5C7B4D269D6}"/>
              </a:ext>
            </a:extLst>
          </p:cNvPr>
          <p:cNvSpPr txBox="1">
            <a:spLocks/>
          </p:cNvSpPr>
          <p:nvPr/>
        </p:nvSpPr>
        <p:spPr>
          <a:xfrm>
            <a:off x="4855869" y="2813801"/>
            <a:ext cx="504000" cy="5040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 l="22990" t="19938" r="16926" b="22590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4" name="Picture Placeholder 48" descr="magnifying glass icon">
            <a:extLst>
              <a:ext uri="{FF2B5EF4-FFF2-40B4-BE49-F238E27FC236}">
                <a16:creationId xmlns:a16="http://schemas.microsoft.com/office/drawing/2014/main" id="{FD610947-524F-4B5F-BBDD-A1F9139C99AE}"/>
              </a:ext>
            </a:extLst>
          </p:cNvPr>
          <p:cNvSpPr txBox="1">
            <a:spLocks/>
          </p:cNvSpPr>
          <p:nvPr/>
        </p:nvSpPr>
        <p:spPr>
          <a:xfrm>
            <a:off x="3513111" y="2522883"/>
            <a:ext cx="386165" cy="386165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l="17116" t="16888" r="13222" b="16477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7DCC05-1657-4C27-9BA9-82E81A1F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165991"/>
            <a:ext cx="6875840" cy="6619234"/>
            <a:chOff x="0" y="2165991"/>
            <a:chExt cx="6875840" cy="6619234"/>
          </a:xfrm>
        </p:grpSpPr>
        <p:pic>
          <p:nvPicPr>
            <p:cNvPr id="4" name="Graphic 3" descr="decorative elements">
              <a:extLst>
                <a:ext uri="{FF2B5EF4-FFF2-40B4-BE49-F238E27FC236}">
                  <a16:creationId xmlns:a16="http://schemas.microsoft.com/office/drawing/2014/main" id="{2727024C-DCFB-41A0-81C5-DD80EB7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2458" y="2625557"/>
              <a:ext cx="3582000" cy="2093704"/>
            </a:xfrm>
            <a:prstGeom prst="rect">
              <a:avLst/>
            </a:prstGeom>
          </p:spPr>
        </p:pic>
        <p:pic>
          <p:nvPicPr>
            <p:cNvPr id="5" name="Straight Connector 1" descr="decorative elements">
              <a:extLst>
                <a:ext uri="{FF2B5EF4-FFF2-40B4-BE49-F238E27FC236}">
                  <a16:creationId xmlns:a16="http://schemas.microsoft.com/office/drawing/2014/main" id="{6A0953F2-FE54-41B2-8515-FB520D01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49357" y="2818273"/>
              <a:ext cx="1411202" cy="1461600"/>
            </a:xfrm>
            <a:prstGeom prst="rect">
              <a:avLst/>
            </a:prstGeom>
          </p:spPr>
        </p:pic>
        <p:pic>
          <p:nvPicPr>
            <p:cNvPr id="6" name="Graphic 5" descr="decorative elements">
              <a:extLst>
                <a:ext uri="{FF2B5EF4-FFF2-40B4-BE49-F238E27FC236}">
                  <a16:creationId xmlns:a16="http://schemas.microsoft.com/office/drawing/2014/main" id="{0A25A7D7-054B-4028-AFF5-53BD99F3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0" y="2228946"/>
              <a:ext cx="6875840" cy="2846956"/>
            </a:xfrm>
            <a:prstGeom prst="rect">
              <a:avLst/>
            </a:prstGeom>
          </p:spPr>
        </p:pic>
        <p:pic>
          <p:nvPicPr>
            <p:cNvPr id="7" name="Graphic 35" descr="decorative elements">
              <a:extLst>
                <a:ext uri="{FF2B5EF4-FFF2-40B4-BE49-F238E27FC236}">
                  <a16:creationId xmlns:a16="http://schemas.microsoft.com/office/drawing/2014/main" id="{67E60D3B-C5EF-4D65-A08E-A69AEF29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6433" y="2193738"/>
              <a:ext cx="5886000" cy="2904944"/>
            </a:xfrm>
            <a:prstGeom prst="rect">
              <a:avLst/>
            </a:prstGeom>
          </p:spPr>
        </p:pic>
        <p:pic>
          <p:nvPicPr>
            <p:cNvPr id="8" name="Straight Connector 2" descr="decorative elements">
              <a:extLst>
                <a:ext uri="{FF2B5EF4-FFF2-40B4-BE49-F238E27FC236}">
                  <a16:creationId xmlns:a16="http://schemas.microsoft.com/office/drawing/2014/main" id="{1BCC7AD0-7800-4D02-B7E0-518E4AA8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11708" y="4484354"/>
              <a:ext cx="912000" cy="216000"/>
            </a:xfrm>
            <a:prstGeom prst="rect">
              <a:avLst/>
            </a:prstGeom>
          </p:spPr>
        </p:pic>
        <p:sp>
          <p:nvSpPr>
            <p:cNvPr id="9" name="Oval 8" descr="decorative elements">
              <a:extLst>
                <a:ext uri="{FF2B5EF4-FFF2-40B4-BE49-F238E27FC236}">
                  <a16:creationId xmlns:a16="http://schemas.microsoft.com/office/drawing/2014/main" id="{25C1CD1E-69D3-4723-9390-8724CCFC61EC}"/>
                </a:ext>
              </a:extLst>
            </p:cNvPr>
            <p:cNvSpPr/>
            <p:nvPr/>
          </p:nvSpPr>
          <p:spPr>
            <a:xfrm>
              <a:off x="4445957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pic>
          <p:nvPicPr>
            <p:cNvPr id="10" name="Graphic 9" descr="decorative elements">
              <a:extLst>
                <a:ext uri="{FF2B5EF4-FFF2-40B4-BE49-F238E27FC236}">
                  <a16:creationId xmlns:a16="http://schemas.microsoft.com/office/drawing/2014/main" id="{1BD0596E-DE46-4520-A5B5-77636E98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4586" y="7942280"/>
              <a:ext cx="768600" cy="781200"/>
            </a:xfrm>
            <a:prstGeom prst="rect">
              <a:avLst/>
            </a:prstGeom>
          </p:spPr>
        </p:pic>
        <p:cxnSp>
          <p:nvCxnSpPr>
            <p:cNvPr id="11" name="Straight Connector 10" descr="decorative elements">
              <a:extLst>
                <a:ext uri="{FF2B5EF4-FFF2-40B4-BE49-F238E27FC236}">
                  <a16:creationId xmlns:a16="http://schemas.microsoft.com/office/drawing/2014/main" id="{8AFD8409-659A-47FE-87DF-D10DBDEEE9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4246" y="7433425"/>
              <a:ext cx="2703600" cy="0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 descr="decorative elements">
              <a:extLst>
                <a:ext uri="{FF2B5EF4-FFF2-40B4-BE49-F238E27FC236}">
                  <a16:creationId xmlns:a16="http://schemas.microsoft.com/office/drawing/2014/main" id="{B367E397-6F3B-494D-A4C2-45022E3B9204}"/>
                </a:ext>
              </a:extLst>
            </p:cNvPr>
            <p:cNvSpPr/>
            <p:nvPr/>
          </p:nvSpPr>
          <p:spPr>
            <a:xfrm>
              <a:off x="2544498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pic>
          <p:nvPicPr>
            <p:cNvPr id="18" name="Graphic 17" descr="decorative elements">
              <a:extLst>
                <a:ext uri="{FF2B5EF4-FFF2-40B4-BE49-F238E27FC236}">
                  <a16:creationId xmlns:a16="http://schemas.microsoft.com/office/drawing/2014/main" id="{159BCB1D-B9D6-47F1-A9DB-47AD1F5B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841253" y="7942280"/>
              <a:ext cx="446400" cy="344366"/>
            </a:xfrm>
            <a:prstGeom prst="rect">
              <a:avLst/>
            </a:prstGeom>
          </p:spPr>
        </p:pic>
        <p:sp>
          <p:nvSpPr>
            <p:cNvPr id="20" name="Oval 19" descr="decorative elements">
              <a:extLst>
                <a:ext uri="{FF2B5EF4-FFF2-40B4-BE49-F238E27FC236}">
                  <a16:creationId xmlns:a16="http://schemas.microsoft.com/office/drawing/2014/main" id="{F2F8C019-0E83-4072-A44D-A3628E11D778}"/>
                </a:ext>
              </a:extLst>
            </p:cNvPr>
            <p:cNvSpPr/>
            <p:nvPr/>
          </p:nvSpPr>
          <p:spPr>
            <a:xfrm>
              <a:off x="3496493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pic>
          <p:nvPicPr>
            <p:cNvPr id="21" name="Graphic 20" descr="decorative elements">
              <a:extLst>
                <a:ext uri="{FF2B5EF4-FFF2-40B4-BE49-F238E27FC236}">
                  <a16:creationId xmlns:a16="http://schemas.microsoft.com/office/drawing/2014/main" id="{458EE0CA-80E5-4060-89A8-15284C44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790954" y="7942280"/>
              <a:ext cx="446164" cy="777600"/>
            </a:xfrm>
            <a:prstGeom prst="rect">
              <a:avLst/>
            </a:prstGeom>
          </p:spPr>
        </p:pic>
        <p:sp>
          <p:nvSpPr>
            <p:cNvPr id="27" name="Oval 26" descr="decorative elements">
              <a:extLst>
                <a:ext uri="{FF2B5EF4-FFF2-40B4-BE49-F238E27FC236}">
                  <a16:creationId xmlns:a16="http://schemas.microsoft.com/office/drawing/2014/main" id="{C6C8336F-0A46-4AA0-8609-4E1E8B74BDE8}"/>
                </a:ext>
              </a:extLst>
            </p:cNvPr>
            <p:cNvSpPr/>
            <p:nvPr/>
          </p:nvSpPr>
          <p:spPr>
            <a:xfrm>
              <a:off x="361632" y="216599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28" name="Oval 27" descr="decorative elements">
              <a:extLst>
                <a:ext uri="{FF2B5EF4-FFF2-40B4-BE49-F238E27FC236}">
                  <a16:creationId xmlns:a16="http://schemas.microsoft.com/office/drawing/2014/main" id="{DCEEB2D4-C9F3-4413-A2E0-4A922A23AE02}"/>
                </a:ext>
              </a:extLst>
            </p:cNvPr>
            <p:cNvSpPr/>
            <p:nvPr/>
          </p:nvSpPr>
          <p:spPr>
            <a:xfrm>
              <a:off x="555998" y="5017083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29" name="Oval 28" descr="decorative elements">
              <a:extLst>
                <a:ext uri="{FF2B5EF4-FFF2-40B4-BE49-F238E27FC236}">
                  <a16:creationId xmlns:a16="http://schemas.microsoft.com/office/drawing/2014/main" id="{E7F1B076-8389-4BA5-9B34-3436A5A0A97E}"/>
                </a:ext>
              </a:extLst>
            </p:cNvPr>
            <p:cNvSpPr/>
            <p:nvPr/>
          </p:nvSpPr>
          <p:spPr>
            <a:xfrm>
              <a:off x="1186647" y="4032332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0" name="Oval 29" descr="decorative elements">
              <a:extLst>
                <a:ext uri="{FF2B5EF4-FFF2-40B4-BE49-F238E27FC236}">
                  <a16:creationId xmlns:a16="http://schemas.microsoft.com/office/drawing/2014/main" id="{19458C1F-4563-4911-9E9A-77262ABBEA49}"/>
                </a:ext>
              </a:extLst>
            </p:cNvPr>
            <p:cNvSpPr/>
            <p:nvPr/>
          </p:nvSpPr>
          <p:spPr>
            <a:xfrm>
              <a:off x="2653026" y="2221469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1" name="Oval 30" descr="decorative elements">
              <a:extLst>
                <a:ext uri="{FF2B5EF4-FFF2-40B4-BE49-F238E27FC236}">
                  <a16:creationId xmlns:a16="http://schemas.microsoft.com/office/drawing/2014/main" id="{747339DC-003C-40DD-A8D1-31406FBADF43}"/>
                </a:ext>
              </a:extLst>
            </p:cNvPr>
            <p:cNvSpPr/>
            <p:nvPr/>
          </p:nvSpPr>
          <p:spPr>
            <a:xfrm>
              <a:off x="5478103" y="223643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2" name="Oval 31" descr="decorative elements">
              <a:extLst>
                <a:ext uri="{FF2B5EF4-FFF2-40B4-BE49-F238E27FC236}">
                  <a16:creationId xmlns:a16="http://schemas.microsoft.com/office/drawing/2014/main" id="{8A0742BC-4163-481A-B7A4-0B28CE308BE0}"/>
                </a:ext>
              </a:extLst>
            </p:cNvPr>
            <p:cNvSpPr/>
            <p:nvPr/>
          </p:nvSpPr>
          <p:spPr>
            <a:xfrm>
              <a:off x="4292674" y="5027854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3" name="Oval 32" descr="decorative elements">
              <a:extLst>
                <a:ext uri="{FF2B5EF4-FFF2-40B4-BE49-F238E27FC236}">
                  <a16:creationId xmlns:a16="http://schemas.microsoft.com/office/drawing/2014/main" id="{A0761320-7990-44FF-A565-424C4B256A84}"/>
                </a:ext>
              </a:extLst>
            </p:cNvPr>
            <p:cNvSpPr/>
            <p:nvPr/>
          </p:nvSpPr>
          <p:spPr>
            <a:xfrm>
              <a:off x="1171890" y="2498584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4" name="Oval 33" descr="decorative elements">
              <a:extLst>
                <a:ext uri="{FF2B5EF4-FFF2-40B4-BE49-F238E27FC236}">
                  <a16:creationId xmlns:a16="http://schemas.microsoft.com/office/drawing/2014/main" id="{02B680C6-15E8-4054-A7D3-545AFF25361F}"/>
                </a:ext>
              </a:extLst>
            </p:cNvPr>
            <p:cNvSpPr/>
            <p:nvPr/>
          </p:nvSpPr>
          <p:spPr>
            <a:xfrm>
              <a:off x="1366375" y="2671384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5" name="Oval 34" descr="decorative elements">
              <a:extLst>
                <a:ext uri="{FF2B5EF4-FFF2-40B4-BE49-F238E27FC236}">
                  <a16:creationId xmlns:a16="http://schemas.microsoft.com/office/drawing/2014/main" id="{8891C9F2-FCF1-4727-8FDC-DF0E41CE1A68}"/>
                </a:ext>
              </a:extLst>
            </p:cNvPr>
            <p:cNvSpPr/>
            <p:nvPr/>
          </p:nvSpPr>
          <p:spPr>
            <a:xfrm>
              <a:off x="1513200" y="40801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6" name="Oval 35" descr="decorative elements">
              <a:extLst>
                <a:ext uri="{FF2B5EF4-FFF2-40B4-BE49-F238E27FC236}">
                  <a16:creationId xmlns:a16="http://schemas.microsoft.com/office/drawing/2014/main" id="{5729BA51-ABE1-47D3-9582-4872B29AB027}"/>
                </a:ext>
              </a:extLst>
            </p:cNvPr>
            <p:cNvSpPr/>
            <p:nvPr/>
          </p:nvSpPr>
          <p:spPr>
            <a:xfrm>
              <a:off x="1686000" y="4252991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7" name="Oval 36" descr="decorative elements">
              <a:extLst>
                <a:ext uri="{FF2B5EF4-FFF2-40B4-BE49-F238E27FC236}">
                  <a16:creationId xmlns:a16="http://schemas.microsoft.com/office/drawing/2014/main" id="{78615208-4C16-4D69-BAF7-3A0F97B43A4C}"/>
                </a:ext>
              </a:extLst>
            </p:cNvPr>
            <p:cNvSpPr/>
            <p:nvPr/>
          </p:nvSpPr>
          <p:spPr>
            <a:xfrm>
              <a:off x="3268793" y="2278565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8" name="Oval 37" descr="decorative elements">
              <a:extLst>
                <a:ext uri="{FF2B5EF4-FFF2-40B4-BE49-F238E27FC236}">
                  <a16:creationId xmlns:a16="http://schemas.microsoft.com/office/drawing/2014/main" id="{3781D4DD-F9BB-49A0-8DF7-F602C875EDF4}"/>
                </a:ext>
              </a:extLst>
            </p:cNvPr>
            <p:cNvSpPr/>
            <p:nvPr/>
          </p:nvSpPr>
          <p:spPr>
            <a:xfrm>
              <a:off x="3441593" y="2451365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9" name="Oval 38" descr="decorative elements">
              <a:extLst>
                <a:ext uri="{FF2B5EF4-FFF2-40B4-BE49-F238E27FC236}">
                  <a16:creationId xmlns:a16="http://schemas.microsoft.com/office/drawing/2014/main" id="{03D141ED-4F1B-4407-9F36-964B15924698}"/>
                </a:ext>
              </a:extLst>
            </p:cNvPr>
            <p:cNvSpPr/>
            <p:nvPr/>
          </p:nvSpPr>
          <p:spPr>
            <a:xfrm>
              <a:off x="4433074" y="395804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0" name="Oval 39" descr="decorative elements">
              <a:extLst>
                <a:ext uri="{FF2B5EF4-FFF2-40B4-BE49-F238E27FC236}">
                  <a16:creationId xmlns:a16="http://schemas.microsoft.com/office/drawing/2014/main" id="{4F72E317-2DBB-4EE8-B185-416003139946}"/>
                </a:ext>
              </a:extLst>
            </p:cNvPr>
            <p:cNvSpPr/>
            <p:nvPr/>
          </p:nvSpPr>
          <p:spPr>
            <a:xfrm>
              <a:off x="4605874" y="4130847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1" name="Oval 40" descr="decorative elements">
              <a:extLst>
                <a:ext uri="{FF2B5EF4-FFF2-40B4-BE49-F238E27FC236}">
                  <a16:creationId xmlns:a16="http://schemas.microsoft.com/office/drawing/2014/main" id="{F73E50DD-1CD2-4CF3-868F-45D5CAF8B3F4}"/>
                </a:ext>
              </a:extLst>
            </p:cNvPr>
            <p:cNvSpPr/>
            <p:nvPr/>
          </p:nvSpPr>
          <p:spPr>
            <a:xfrm>
              <a:off x="6237617" y="4078860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2" name="Oval 41" descr="decorative elements">
              <a:extLst>
                <a:ext uri="{FF2B5EF4-FFF2-40B4-BE49-F238E27FC236}">
                  <a16:creationId xmlns:a16="http://schemas.microsoft.com/office/drawing/2014/main" id="{F92469F7-ECB0-42C2-8CA6-FBB6418B0274}"/>
                </a:ext>
              </a:extLst>
            </p:cNvPr>
            <p:cNvSpPr/>
            <p:nvPr/>
          </p:nvSpPr>
          <p:spPr>
            <a:xfrm>
              <a:off x="2296392" y="311853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3" name="Oval 42" descr="decorative elements">
              <a:extLst>
                <a:ext uri="{FF2B5EF4-FFF2-40B4-BE49-F238E27FC236}">
                  <a16:creationId xmlns:a16="http://schemas.microsoft.com/office/drawing/2014/main" id="{172CD59D-440B-4842-ACB6-6A6BB26BDE5A}"/>
                </a:ext>
              </a:extLst>
            </p:cNvPr>
            <p:cNvSpPr/>
            <p:nvPr/>
          </p:nvSpPr>
          <p:spPr>
            <a:xfrm>
              <a:off x="2469192" y="329133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4" name="Oval 43" descr="decorative elements">
              <a:extLst>
                <a:ext uri="{FF2B5EF4-FFF2-40B4-BE49-F238E27FC236}">
                  <a16:creationId xmlns:a16="http://schemas.microsoft.com/office/drawing/2014/main" id="{E75E1BDF-F8BD-4592-9C7E-372666E46AEE}"/>
                </a:ext>
              </a:extLst>
            </p:cNvPr>
            <p:cNvSpPr/>
            <p:nvPr/>
          </p:nvSpPr>
          <p:spPr>
            <a:xfrm>
              <a:off x="4664422" y="262653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5" name="Oval 44" descr="decorative elements">
              <a:extLst>
                <a:ext uri="{FF2B5EF4-FFF2-40B4-BE49-F238E27FC236}">
                  <a16:creationId xmlns:a16="http://schemas.microsoft.com/office/drawing/2014/main" id="{80258557-9CE4-487E-8818-3ED835D6D6E0}"/>
                </a:ext>
              </a:extLst>
            </p:cNvPr>
            <p:cNvSpPr/>
            <p:nvPr/>
          </p:nvSpPr>
          <p:spPr>
            <a:xfrm>
              <a:off x="4837222" y="2799337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6" name="Oval 45" descr="decorative elements">
              <a:extLst>
                <a:ext uri="{FF2B5EF4-FFF2-40B4-BE49-F238E27FC236}">
                  <a16:creationId xmlns:a16="http://schemas.microsoft.com/office/drawing/2014/main" id="{51D3BA69-3CCA-4102-8732-C25BC51C0F21}"/>
                </a:ext>
              </a:extLst>
            </p:cNvPr>
            <p:cNvSpPr/>
            <p:nvPr/>
          </p:nvSpPr>
          <p:spPr>
            <a:xfrm>
              <a:off x="2999992" y="42872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7" name="Oval 46" descr="decorative elements">
              <a:extLst>
                <a:ext uri="{FF2B5EF4-FFF2-40B4-BE49-F238E27FC236}">
                  <a16:creationId xmlns:a16="http://schemas.microsoft.com/office/drawing/2014/main" id="{B3E15125-206F-4838-812F-E6533F6D0B78}"/>
                </a:ext>
              </a:extLst>
            </p:cNvPr>
            <p:cNvSpPr/>
            <p:nvPr/>
          </p:nvSpPr>
          <p:spPr>
            <a:xfrm>
              <a:off x="3172792" y="446009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pic>
          <p:nvPicPr>
            <p:cNvPr id="55" name="Graphic 54" descr="decorative elements">
              <a:extLst>
                <a:ext uri="{FF2B5EF4-FFF2-40B4-BE49-F238E27FC236}">
                  <a16:creationId xmlns:a16="http://schemas.microsoft.com/office/drawing/2014/main" id="{9D50B66D-2341-4CEB-9C2A-FB6594D59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095859" y="4568287"/>
              <a:ext cx="513563" cy="326813"/>
            </a:xfrm>
            <a:prstGeom prst="rect">
              <a:avLst/>
            </a:prstGeom>
          </p:spPr>
        </p:pic>
      </p:grpSp>
      <p:pic>
        <p:nvPicPr>
          <p:cNvPr id="74" name="Graphic 73" descr="Play">
            <a:extLst>
              <a:ext uri="{FF2B5EF4-FFF2-40B4-BE49-F238E27FC236}">
                <a16:creationId xmlns:a16="http://schemas.microsoft.com/office/drawing/2014/main" id="{A51EA8B3-7F91-491E-BBFC-72F4DF95C2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91473" y="3388900"/>
            <a:ext cx="365760" cy="365760"/>
          </a:xfrm>
          <a:prstGeom prst="rect">
            <a:avLst/>
          </a:prstGeom>
        </p:spPr>
      </p:pic>
      <p:pic>
        <p:nvPicPr>
          <p:cNvPr id="76" name="Graphic 75" descr="Envelope">
            <a:extLst>
              <a:ext uri="{FF2B5EF4-FFF2-40B4-BE49-F238E27FC236}">
                <a16:creationId xmlns:a16="http://schemas.microsoft.com/office/drawing/2014/main" id="{0C9DAECE-A345-4047-8FC4-3C3C831C6FD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5877" y="4214338"/>
            <a:ext cx="365760" cy="365760"/>
          </a:xfrm>
          <a:prstGeom prst="rect">
            <a:avLst/>
          </a:prstGeom>
        </p:spPr>
      </p:pic>
      <p:pic>
        <p:nvPicPr>
          <p:cNvPr id="78" name="Graphic 77" descr="Thumbs Up Sign">
            <a:extLst>
              <a:ext uri="{FF2B5EF4-FFF2-40B4-BE49-F238E27FC236}">
                <a16:creationId xmlns:a16="http://schemas.microsoft.com/office/drawing/2014/main" id="{17827215-7909-44B0-9947-E549EC37E52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455260" y="273450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583_TF89753508.potx" id="{C18A2DC2-1FBE-48AC-83BE-3765E76231D8}" vid="{A30D5AE4-E66C-4DEB-9387-2F6ACC94E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InfographicsPoster_Tech_v1_mo</Template>
  <TotalTime>27</TotalTime>
  <Words>526</Words>
  <Application>Microsoft Macintosh PowerPoint</Application>
  <PresentationFormat>On-screen Show (4:3)</PresentationFormat>
  <Paragraphs>49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Lato</vt:lpstr>
      <vt:lpstr>Tahoma</vt:lpstr>
      <vt:lpstr>InfographicsPoster_Tech_v1_mo</vt:lpstr>
      <vt:lpstr>OUR WORLD IN DATA</vt:lpstr>
      <vt:lpstr>BANKS4CLIMATE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BANKS4CLIMATE</dc:title>
  <dc:creator>Funke S</dc:creator>
  <cp:lastModifiedBy>Funke S</cp:lastModifiedBy>
  <cp:revision>4</cp:revision>
  <dcterms:created xsi:type="dcterms:W3CDTF">2021-01-17T15:02:54Z</dcterms:created>
  <dcterms:modified xsi:type="dcterms:W3CDTF">2021-01-17T15:35:22Z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