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8" r:id="rId3"/>
    <p:sldId id="259" r:id="rId4"/>
    <p:sldId id="263" r:id="rId5"/>
    <p:sldId id="261" r:id="rId6"/>
    <p:sldId id="265" r:id="rId7"/>
    <p:sldId id="262" r:id="rId8"/>
    <p:sldId id="269"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FCB1-6F5E-4060-843C-A735707AE6A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D17071-D381-4574-B96F-F64A363AA7E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616517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46065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2BF7-7E3C-CAAC-B9C0-50A7175F8903}"/>
              </a:ext>
            </a:extLst>
          </p:cNvPr>
          <p:cNvSpPr>
            <a:spLocks noGrp="1"/>
          </p:cNvSpPr>
          <p:nvPr>
            <p:ph type="ctrTitle"/>
          </p:nvPr>
        </p:nvSpPr>
        <p:spPr/>
        <p:txBody>
          <a:bodyPr/>
          <a:lstStyle/>
          <a:p>
            <a:r>
              <a:rPr lang="en-IN" dirty="0"/>
              <a:t>Oracle cloud Infrastructure</a:t>
            </a:r>
          </a:p>
        </p:txBody>
      </p:sp>
    </p:spTree>
    <p:extLst>
      <p:ext uri="{BB962C8B-B14F-4D97-AF65-F5344CB8AC3E}">
        <p14:creationId xmlns:p14="http://schemas.microsoft.com/office/powerpoint/2010/main" val="16112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98C991-5191-4F14-A95A-0B1D20A3E324}"/>
              </a:ext>
            </a:extLst>
          </p:cNvPr>
          <p:cNvSpPr>
            <a:spLocks noGrp="1"/>
          </p:cNvSpPr>
          <p:nvPr>
            <p:ph type="subTitle" idx="1"/>
          </p:nvPr>
        </p:nvSpPr>
        <p:spPr>
          <a:xfrm>
            <a:off x="295421" y="196947"/>
            <a:ext cx="11648049" cy="6358597"/>
          </a:xfrm>
        </p:spPr>
        <p:txBody>
          <a:bodyPr/>
          <a:lstStyle/>
          <a:p>
            <a:pPr algn="l"/>
            <a:r>
              <a:rPr lang="en-IN" b="1" dirty="0">
                <a:latin typeface="Times New Roman" panose="02020603050405020304" pitchFamily="18" charset="0"/>
                <a:cs typeface="Times New Roman" panose="02020603050405020304" pitchFamily="18" charset="0"/>
              </a:rPr>
              <a:t>Compute:</a:t>
            </a:r>
          </a:p>
          <a:p>
            <a:pPr algn="l"/>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88F7634-3182-4BA1-8248-2777CB11EF73}"/>
              </a:ext>
            </a:extLst>
          </p:cNvPr>
          <p:cNvGraphicFramePr>
            <a:graphicFrameLocks noGrp="1"/>
          </p:cNvGraphicFramePr>
          <p:nvPr>
            <p:extLst>
              <p:ext uri="{D42A27DB-BD31-4B8C-83A1-F6EECF244321}">
                <p14:modId xmlns:p14="http://schemas.microsoft.com/office/powerpoint/2010/main" val="2194173053"/>
              </p:ext>
            </p:extLst>
          </p:nvPr>
        </p:nvGraphicFramePr>
        <p:xfrm>
          <a:off x="562708" y="1041008"/>
          <a:ext cx="11333871" cy="5359792"/>
        </p:xfrm>
        <a:graphic>
          <a:graphicData uri="http://schemas.openxmlformats.org/drawingml/2006/table">
            <a:tbl>
              <a:tblPr firstRow="1" bandRow="1">
                <a:tableStyleId>{2D5ABB26-0587-4C30-8999-92F81FD0307C}</a:tableStyleId>
              </a:tblPr>
              <a:tblGrid>
                <a:gridCol w="3777957">
                  <a:extLst>
                    <a:ext uri="{9D8B030D-6E8A-4147-A177-3AD203B41FA5}">
                      <a16:colId xmlns:a16="http://schemas.microsoft.com/office/drawing/2014/main" val="3010965058"/>
                    </a:ext>
                  </a:extLst>
                </a:gridCol>
                <a:gridCol w="3452837">
                  <a:extLst>
                    <a:ext uri="{9D8B030D-6E8A-4147-A177-3AD203B41FA5}">
                      <a16:colId xmlns:a16="http://schemas.microsoft.com/office/drawing/2014/main" val="1071800564"/>
                    </a:ext>
                  </a:extLst>
                </a:gridCol>
                <a:gridCol w="4103077">
                  <a:extLst>
                    <a:ext uri="{9D8B030D-6E8A-4147-A177-3AD203B41FA5}">
                      <a16:colId xmlns:a16="http://schemas.microsoft.com/office/drawing/2014/main" val="3896923335"/>
                    </a:ext>
                  </a:extLst>
                </a:gridCol>
              </a:tblGrid>
              <a:tr h="5359792">
                <a:tc>
                  <a:txBody>
                    <a:bodyPr/>
                    <a:lstStyle/>
                    <a:p>
                      <a:pPr algn="ctr"/>
                      <a:r>
                        <a:rPr lang="en-US" sz="2400" b="1" dirty="0"/>
                        <a:t>Bare Metal (BM)</a:t>
                      </a:r>
                    </a:p>
                    <a:p>
                      <a:pPr algn="ctr"/>
                      <a:r>
                        <a:rPr lang="en-US" dirty="0"/>
                        <a:t>Direct Hardware Access –</a:t>
                      </a:r>
                    </a:p>
                    <a:p>
                      <a:pPr algn="ctr"/>
                      <a:r>
                        <a:rPr lang="en-US" dirty="0"/>
                        <a:t>customers get the full Bare</a:t>
                      </a:r>
                    </a:p>
                    <a:p>
                      <a:pPr algn="ctr"/>
                      <a:r>
                        <a:rPr lang="en-US" dirty="0"/>
                        <a:t>Metal server</a:t>
                      </a:r>
                    </a:p>
                    <a:p>
                      <a:pPr algn="ctr"/>
                      <a:r>
                        <a:rPr lang="en-US" dirty="0"/>
                        <a:t>(single-tenant model)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t>Virtual Machine (VM)</a:t>
                      </a:r>
                    </a:p>
                    <a:p>
                      <a:pPr algn="ctr"/>
                      <a:r>
                        <a:rPr lang="en-US" dirty="0"/>
                        <a:t>A hypervisor to virtualize the</a:t>
                      </a:r>
                    </a:p>
                    <a:p>
                      <a:pPr algn="ctr"/>
                      <a:r>
                        <a:rPr lang="en-US" dirty="0"/>
                        <a:t>underlying Bare Metal server</a:t>
                      </a:r>
                    </a:p>
                    <a:p>
                      <a:pPr algn="ctr"/>
                      <a:r>
                        <a:rPr lang="en-US" dirty="0"/>
                        <a:t>into smaller VMs</a:t>
                      </a:r>
                    </a:p>
                    <a:p>
                      <a:pPr algn="ctr"/>
                      <a:r>
                        <a:rPr lang="en-US" dirty="0"/>
                        <a:t>(multi-tenant model)</a:t>
                      </a:r>
                      <a:endParaRPr lang="en-IN" dirty="0"/>
                    </a:p>
                  </a:txBody>
                  <a:tcPr/>
                </a:tc>
                <a:tc>
                  <a:txBody>
                    <a:bodyPr/>
                    <a:lstStyle/>
                    <a:p>
                      <a:pPr algn="ctr"/>
                      <a:r>
                        <a:rPr lang="en-US" sz="2400" b="1" dirty="0"/>
                        <a:t>Dedicated VM Hosts (DVH)</a:t>
                      </a:r>
                    </a:p>
                    <a:p>
                      <a:pPr algn="ctr"/>
                      <a:r>
                        <a:rPr lang="en-US" dirty="0"/>
                        <a:t>Run your VMs instances</a:t>
                      </a:r>
                    </a:p>
                    <a:p>
                      <a:pPr algn="ctr"/>
                      <a:r>
                        <a:rPr lang="en-US" dirty="0"/>
                        <a:t>on dedicated servers that are a</a:t>
                      </a:r>
                    </a:p>
                    <a:p>
                      <a:pPr algn="ctr"/>
                      <a:r>
                        <a:rPr lang="en-US" dirty="0"/>
                        <a:t>single tenant and not shared with</a:t>
                      </a:r>
                    </a:p>
                    <a:p>
                      <a:pPr algn="ctr"/>
                      <a:r>
                        <a:rPr lang="en-US" dirty="0"/>
                        <a:t>other customers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9501259"/>
                  </a:ext>
                </a:extLst>
              </a:tr>
            </a:tbl>
          </a:graphicData>
        </a:graphic>
      </p:graphicFrame>
      <p:pic>
        <p:nvPicPr>
          <p:cNvPr id="6" name="Picture 5">
            <a:extLst>
              <a:ext uri="{FF2B5EF4-FFF2-40B4-BE49-F238E27FC236}">
                <a16:creationId xmlns:a16="http://schemas.microsoft.com/office/drawing/2014/main" id="{E07A0018-A5C5-4098-A87F-C5039B1B9940}"/>
              </a:ext>
            </a:extLst>
          </p:cNvPr>
          <p:cNvPicPr>
            <a:picLocks noChangeAspect="1"/>
          </p:cNvPicPr>
          <p:nvPr/>
        </p:nvPicPr>
        <p:blipFill>
          <a:blip r:embed="rId2"/>
          <a:stretch>
            <a:fillRect/>
          </a:stretch>
        </p:blipFill>
        <p:spPr>
          <a:xfrm>
            <a:off x="1231142" y="3376245"/>
            <a:ext cx="2465093" cy="1885071"/>
          </a:xfrm>
          <a:prstGeom prst="rect">
            <a:avLst/>
          </a:prstGeom>
        </p:spPr>
      </p:pic>
      <p:pic>
        <p:nvPicPr>
          <p:cNvPr id="8" name="Picture 7">
            <a:extLst>
              <a:ext uri="{FF2B5EF4-FFF2-40B4-BE49-F238E27FC236}">
                <a16:creationId xmlns:a16="http://schemas.microsoft.com/office/drawing/2014/main" id="{A5B03EF2-7850-43DB-AA26-569825E2A481}"/>
              </a:ext>
            </a:extLst>
          </p:cNvPr>
          <p:cNvPicPr>
            <a:picLocks noChangeAspect="1"/>
          </p:cNvPicPr>
          <p:nvPr/>
        </p:nvPicPr>
        <p:blipFill>
          <a:blip r:embed="rId3"/>
          <a:stretch>
            <a:fillRect/>
          </a:stretch>
        </p:blipFill>
        <p:spPr>
          <a:xfrm>
            <a:off x="5081587" y="3200031"/>
            <a:ext cx="2131329" cy="2061285"/>
          </a:xfrm>
          <a:prstGeom prst="rect">
            <a:avLst/>
          </a:prstGeom>
        </p:spPr>
      </p:pic>
      <p:pic>
        <p:nvPicPr>
          <p:cNvPr id="10" name="Picture 9">
            <a:extLst>
              <a:ext uri="{FF2B5EF4-FFF2-40B4-BE49-F238E27FC236}">
                <a16:creationId xmlns:a16="http://schemas.microsoft.com/office/drawing/2014/main" id="{1F4A6AF3-B692-4208-8118-304ED059CA43}"/>
              </a:ext>
            </a:extLst>
          </p:cNvPr>
          <p:cNvPicPr>
            <a:picLocks noChangeAspect="1"/>
          </p:cNvPicPr>
          <p:nvPr/>
        </p:nvPicPr>
        <p:blipFill>
          <a:blip r:embed="rId4"/>
          <a:stretch>
            <a:fillRect/>
          </a:stretch>
        </p:blipFill>
        <p:spPr>
          <a:xfrm>
            <a:off x="8712959" y="2910446"/>
            <a:ext cx="2465092" cy="2391975"/>
          </a:xfrm>
          <a:prstGeom prst="rect">
            <a:avLst/>
          </a:prstGeom>
        </p:spPr>
      </p:pic>
    </p:spTree>
    <p:extLst>
      <p:ext uri="{BB962C8B-B14F-4D97-AF65-F5344CB8AC3E}">
        <p14:creationId xmlns:p14="http://schemas.microsoft.com/office/powerpoint/2010/main" val="47827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15DEB3-C792-4350-8DAA-F869196C92E0}"/>
              </a:ext>
            </a:extLst>
          </p:cNvPr>
          <p:cNvSpPr>
            <a:spLocks noGrp="1"/>
          </p:cNvSpPr>
          <p:nvPr>
            <p:ph type="subTitle" idx="1"/>
          </p:nvPr>
        </p:nvSpPr>
        <p:spPr>
          <a:xfrm>
            <a:off x="309489" y="351692"/>
            <a:ext cx="11507373" cy="6217920"/>
          </a:xfrm>
        </p:spPr>
        <p:txBody>
          <a:bodyPr/>
          <a:lstStyle/>
          <a:p>
            <a:pPr algn="l"/>
            <a:r>
              <a:rPr lang="en-IN" sz="2800" b="1" dirty="0">
                <a:latin typeface="Times New Roman" panose="02020603050405020304" pitchFamily="18" charset="0"/>
                <a:cs typeface="Times New Roman" panose="02020603050405020304" pitchFamily="18" charset="0"/>
              </a:rPr>
              <a:t>Storage:</a:t>
            </a:r>
          </a:p>
          <a:p>
            <a:pPr marL="800100" lvl="1" indent="-342900" algn="l">
              <a:lnSpc>
                <a:spcPct val="1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Block Volume: </a:t>
            </a:r>
            <a:r>
              <a:rPr lang="en-US" sz="2400" dirty="0">
                <a:latin typeface="Times New Roman" panose="02020603050405020304" pitchFamily="18" charset="0"/>
                <a:cs typeface="Times New Roman" panose="02020603050405020304" pitchFamily="18" charset="0"/>
              </a:rPr>
              <a:t>Block Volume Service lets you dynamically add storage capacity to an instance. You can create, attach, connect, and move volumes, as needed, to meet your storage and application requirements</a:t>
            </a:r>
          </a:p>
          <a:p>
            <a:pPr lvl="1" algn="l">
              <a:lnSpc>
                <a:spcPct val="100000"/>
              </a:lnSpc>
            </a:pPr>
            <a:endParaRPr lang="en-US" sz="24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Boot Volume</a:t>
            </a:r>
            <a:r>
              <a:rPr lang="en-US" sz="2400" dirty="0">
                <a:latin typeface="Times New Roman" panose="02020603050405020304" pitchFamily="18" charset="0"/>
                <a:cs typeface="Times New Roman" panose="02020603050405020304" pitchFamily="18" charset="0"/>
              </a:rPr>
              <a:t>: It is also kind of block volume where the operating system data is stored  </a:t>
            </a:r>
          </a:p>
          <a:p>
            <a:pPr lvl="1" algn="l">
              <a:lnSpc>
                <a:spcPct val="100000"/>
              </a:lnSpc>
            </a:pPr>
            <a:endParaRPr lang="en-US" sz="24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File Storage: </a:t>
            </a:r>
            <a:r>
              <a:rPr lang="en-US" sz="2400" dirty="0">
                <a:latin typeface="Times New Roman" panose="02020603050405020304" pitchFamily="18" charset="0"/>
                <a:cs typeface="Times New Roman" panose="02020603050405020304" pitchFamily="18" charset="0"/>
              </a:rPr>
              <a:t>File Storage provides durable, scalable, secure, enterprise-grade network file systems that you can connect to from any bare metal, virtual machine, or container instance in your Virtual Cloud Network (VCN).</a:t>
            </a:r>
          </a:p>
          <a:p>
            <a:pPr lvl="1" algn="l">
              <a:lnSpc>
                <a:spcPct val="100000"/>
              </a:lnSpc>
            </a:pPr>
            <a:endParaRPr lang="en-IN" sz="24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Object Storage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Any type of data, regardless of content type, is stored as an object. The object is composed of the object itself and metadata about the object. Each object is stored in a bucket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995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A3C6B8-A987-4610-BBFC-83CEE501B8F2}"/>
              </a:ext>
            </a:extLst>
          </p:cNvPr>
          <p:cNvSpPr>
            <a:spLocks noGrp="1"/>
          </p:cNvSpPr>
          <p:nvPr>
            <p:ph type="subTitle" idx="1"/>
          </p:nvPr>
        </p:nvSpPr>
        <p:spPr>
          <a:xfrm>
            <a:off x="898635" y="662152"/>
            <a:ext cx="9769366" cy="614855"/>
          </a:xfrm>
        </p:spPr>
        <p:txBody>
          <a:bodyPr/>
          <a:lstStyle/>
          <a:p>
            <a:r>
              <a:rPr lang="en-IN" sz="3200" b="1" dirty="0">
                <a:latin typeface="Times New Roman" panose="02020603050405020304" pitchFamily="18" charset="0"/>
                <a:cs typeface="Times New Roman" panose="02020603050405020304" pitchFamily="18" charset="0"/>
              </a:rPr>
              <a:t>Regions in Oracle Cloud</a:t>
            </a:r>
          </a:p>
        </p:txBody>
      </p:sp>
      <p:pic>
        <p:nvPicPr>
          <p:cNvPr id="5" name="Picture 4">
            <a:extLst>
              <a:ext uri="{FF2B5EF4-FFF2-40B4-BE49-F238E27FC236}">
                <a16:creationId xmlns:a16="http://schemas.microsoft.com/office/drawing/2014/main" id="{06A085EB-A486-4FC3-8BC8-24CBADA93B47}"/>
              </a:ext>
            </a:extLst>
          </p:cNvPr>
          <p:cNvPicPr>
            <a:picLocks noChangeAspect="1"/>
          </p:cNvPicPr>
          <p:nvPr/>
        </p:nvPicPr>
        <p:blipFill>
          <a:blip r:embed="rId2"/>
          <a:stretch>
            <a:fillRect/>
          </a:stretch>
        </p:blipFill>
        <p:spPr>
          <a:xfrm>
            <a:off x="365214" y="1277007"/>
            <a:ext cx="11461571" cy="5281448"/>
          </a:xfrm>
          <a:prstGeom prst="rect">
            <a:avLst/>
          </a:prstGeom>
        </p:spPr>
      </p:pic>
    </p:spTree>
    <p:extLst>
      <p:ext uri="{BB962C8B-B14F-4D97-AF65-F5344CB8AC3E}">
        <p14:creationId xmlns:p14="http://schemas.microsoft.com/office/powerpoint/2010/main" val="8833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4B1990B-0321-440D-A928-0E524F9FFD09}"/>
              </a:ext>
            </a:extLst>
          </p:cNvPr>
          <p:cNvSpPr>
            <a:spLocks noGrp="1"/>
          </p:cNvSpPr>
          <p:nvPr>
            <p:ph type="subTitle" idx="1"/>
          </p:nvPr>
        </p:nvSpPr>
        <p:spPr>
          <a:xfrm>
            <a:off x="209862" y="224852"/>
            <a:ext cx="11827240" cy="6310859"/>
          </a:xfrm>
        </p:spPr>
        <p:txBody>
          <a:bodyPr numCol="1"/>
          <a:lstStyle/>
          <a:p>
            <a:pPr algn="l"/>
            <a:r>
              <a:rPr lang="en-IN" sz="3000" b="1" dirty="0">
                <a:latin typeface="Times New Roman" panose="02020603050405020304" pitchFamily="18" charset="0"/>
                <a:cs typeface="Times New Roman" panose="02020603050405020304" pitchFamily="18" charset="0"/>
              </a:rPr>
              <a:t>OCI Architecture </a:t>
            </a:r>
          </a:p>
          <a:p>
            <a:pPr algn="l"/>
            <a:endParaRPr lang="en-IN" sz="3000" b="1" dirty="0">
              <a:latin typeface="Times New Roman" panose="02020603050405020304" pitchFamily="18" charset="0"/>
              <a:cs typeface="Times New Roman" panose="02020603050405020304" pitchFamily="18" charset="0"/>
            </a:endParaRP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
        <p:nvSpPr>
          <p:cNvPr id="9" name="Rectangle 8">
            <a:extLst>
              <a:ext uri="{FF2B5EF4-FFF2-40B4-BE49-F238E27FC236}">
                <a16:creationId xmlns:a16="http://schemas.microsoft.com/office/drawing/2014/main" id="{4FF87B0A-6AA0-47A5-90A1-3A0594053455}"/>
              </a:ext>
            </a:extLst>
          </p:cNvPr>
          <p:cNvSpPr/>
          <p:nvPr/>
        </p:nvSpPr>
        <p:spPr>
          <a:xfrm>
            <a:off x="719528" y="929390"/>
            <a:ext cx="10852879" cy="5171607"/>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IN" dirty="0">
                <a:solidFill>
                  <a:schemeClr val="tx1"/>
                </a:solidFill>
              </a:rPr>
              <a:t>Region</a:t>
            </a:r>
            <a:endParaRPr lang="en-IN" dirty="0"/>
          </a:p>
        </p:txBody>
      </p:sp>
      <p:sp>
        <p:nvSpPr>
          <p:cNvPr id="11" name="Rectangle 10">
            <a:extLst>
              <a:ext uri="{FF2B5EF4-FFF2-40B4-BE49-F238E27FC236}">
                <a16:creationId xmlns:a16="http://schemas.microsoft.com/office/drawing/2014/main" id="{316CB44B-9803-48D1-BEB3-0D47F127D013}"/>
              </a:ext>
            </a:extLst>
          </p:cNvPr>
          <p:cNvSpPr/>
          <p:nvPr/>
        </p:nvSpPr>
        <p:spPr>
          <a:xfrm>
            <a:off x="1199214" y="1858780"/>
            <a:ext cx="2880000" cy="3807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Available Domain 1</a:t>
            </a:r>
          </a:p>
        </p:txBody>
      </p:sp>
      <p:sp>
        <p:nvSpPr>
          <p:cNvPr id="12" name="Rectangle 11">
            <a:extLst>
              <a:ext uri="{FF2B5EF4-FFF2-40B4-BE49-F238E27FC236}">
                <a16:creationId xmlns:a16="http://schemas.microsoft.com/office/drawing/2014/main" id="{F6E5DBDF-6A08-4F3F-90F6-CFEEC2F2599A}"/>
              </a:ext>
            </a:extLst>
          </p:cNvPr>
          <p:cNvSpPr/>
          <p:nvPr/>
        </p:nvSpPr>
        <p:spPr>
          <a:xfrm>
            <a:off x="4841823" y="1858780"/>
            <a:ext cx="2880000" cy="3807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Available Domain 2</a:t>
            </a:r>
          </a:p>
        </p:txBody>
      </p:sp>
      <p:sp>
        <p:nvSpPr>
          <p:cNvPr id="13" name="Rectangle 12">
            <a:extLst>
              <a:ext uri="{FF2B5EF4-FFF2-40B4-BE49-F238E27FC236}">
                <a16:creationId xmlns:a16="http://schemas.microsoft.com/office/drawing/2014/main" id="{FDA913C7-67A1-4BBF-ADDB-EEDD35AEA313}"/>
              </a:ext>
            </a:extLst>
          </p:cNvPr>
          <p:cNvSpPr/>
          <p:nvPr/>
        </p:nvSpPr>
        <p:spPr>
          <a:xfrm>
            <a:off x="8484432" y="1858780"/>
            <a:ext cx="2880000" cy="3807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Available Domain 3</a:t>
            </a:r>
          </a:p>
        </p:txBody>
      </p:sp>
      <p:sp>
        <p:nvSpPr>
          <p:cNvPr id="15" name="Rectangle 14">
            <a:extLst>
              <a:ext uri="{FF2B5EF4-FFF2-40B4-BE49-F238E27FC236}">
                <a16:creationId xmlns:a16="http://schemas.microsoft.com/office/drawing/2014/main" id="{67B333C9-2C3D-4A5B-A682-588167355505}"/>
              </a:ext>
            </a:extLst>
          </p:cNvPr>
          <p:cNvSpPr/>
          <p:nvPr/>
        </p:nvSpPr>
        <p:spPr>
          <a:xfrm>
            <a:off x="1379095" y="2518348"/>
            <a:ext cx="612000" cy="2668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IN" dirty="0"/>
              <a:t>Fault Domain 1</a:t>
            </a:r>
          </a:p>
        </p:txBody>
      </p:sp>
      <p:sp>
        <p:nvSpPr>
          <p:cNvPr id="16" name="Rectangle 15">
            <a:extLst>
              <a:ext uri="{FF2B5EF4-FFF2-40B4-BE49-F238E27FC236}">
                <a16:creationId xmlns:a16="http://schemas.microsoft.com/office/drawing/2014/main" id="{D7963866-C0E9-405B-8FA3-FDBCFD9B74ED}"/>
              </a:ext>
            </a:extLst>
          </p:cNvPr>
          <p:cNvSpPr/>
          <p:nvPr/>
        </p:nvSpPr>
        <p:spPr>
          <a:xfrm>
            <a:off x="2293495" y="2518347"/>
            <a:ext cx="612000" cy="2668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IN" dirty="0"/>
              <a:t>Fault Domain 2</a:t>
            </a:r>
          </a:p>
        </p:txBody>
      </p:sp>
      <p:sp>
        <p:nvSpPr>
          <p:cNvPr id="26" name="Rectangle 25">
            <a:extLst>
              <a:ext uri="{FF2B5EF4-FFF2-40B4-BE49-F238E27FC236}">
                <a16:creationId xmlns:a16="http://schemas.microsoft.com/office/drawing/2014/main" id="{72DB8AA1-E5DE-42BE-B0BB-55C3646E7898}"/>
              </a:ext>
            </a:extLst>
          </p:cNvPr>
          <p:cNvSpPr/>
          <p:nvPr/>
        </p:nvSpPr>
        <p:spPr>
          <a:xfrm>
            <a:off x="3177915" y="2518347"/>
            <a:ext cx="612000" cy="26837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IN" dirty="0"/>
              <a:t>Fault Domain 3</a:t>
            </a:r>
          </a:p>
        </p:txBody>
      </p:sp>
      <p:pic>
        <p:nvPicPr>
          <p:cNvPr id="27" name="Picture 26">
            <a:extLst>
              <a:ext uri="{FF2B5EF4-FFF2-40B4-BE49-F238E27FC236}">
                <a16:creationId xmlns:a16="http://schemas.microsoft.com/office/drawing/2014/main" id="{D1139B34-EEDD-4577-A6AA-740337F7D2D1}"/>
              </a:ext>
            </a:extLst>
          </p:cNvPr>
          <p:cNvPicPr>
            <a:picLocks noChangeAspect="1"/>
          </p:cNvPicPr>
          <p:nvPr/>
        </p:nvPicPr>
        <p:blipFill>
          <a:blip r:embed="rId2"/>
          <a:stretch>
            <a:fillRect/>
          </a:stretch>
        </p:blipFill>
        <p:spPr>
          <a:xfrm>
            <a:off x="6883898" y="2491930"/>
            <a:ext cx="627942" cy="2694666"/>
          </a:xfrm>
          <a:prstGeom prst="rect">
            <a:avLst/>
          </a:prstGeom>
        </p:spPr>
      </p:pic>
      <p:pic>
        <p:nvPicPr>
          <p:cNvPr id="28" name="Picture 27">
            <a:extLst>
              <a:ext uri="{FF2B5EF4-FFF2-40B4-BE49-F238E27FC236}">
                <a16:creationId xmlns:a16="http://schemas.microsoft.com/office/drawing/2014/main" id="{FDC2D3FF-7332-42E6-9BEC-45E18F274A91}"/>
              </a:ext>
            </a:extLst>
          </p:cNvPr>
          <p:cNvPicPr>
            <a:picLocks noChangeAspect="1"/>
          </p:cNvPicPr>
          <p:nvPr/>
        </p:nvPicPr>
        <p:blipFill>
          <a:blip r:embed="rId3"/>
          <a:stretch>
            <a:fillRect/>
          </a:stretch>
        </p:blipFill>
        <p:spPr>
          <a:xfrm>
            <a:off x="6012286" y="2504124"/>
            <a:ext cx="627942" cy="2682472"/>
          </a:xfrm>
          <a:prstGeom prst="rect">
            <a:avLst/>
          </a:prstGeom>
        </p:spPr>
      </p:pic>
      <p:pic>
        <p:nvPicPr>
          <p:cNvPr id="29" name="Picture 28">
            <a:extLst>
              <a:ext uri="{FF2B5EF4-FFF2-40B4-BE49-F238E27FC236}">
                <a16:creationId xmlns:a16="http://schemas.microsoft.com/office/drawing/2014/main" id="{5CFCCB14-F5ED-4330-8443-62DF8D28F758}"/>
              </a:ext>
            </a:extLst>
          </p:cNvPr>
          <p:cNvPicPr>
            <a:picLocks noChangeAspect="1"/>
          </p:cNvPicPr>
          <p:nvPr/>
        </p:nvPicPr>
        <p:blipFill>
          <a:blip r:embed="rId4"/>
          <a:stretch>
            <a:fillRect/>
          </a:stretch>
        </p:blipFill>
        <p:spPr>
          <a:xfrm>
            <a:off x="5140674" y="2519613"/>
            <a:ext cx="627942" cy="2682472"/>
          </a:xfrm>
          <a:prstGeom prst="rect">
            <a:avLst/>
          </a:prstGeom>
        </p:spPr>
      </p:pic>
      <p:pic>
        <p:nvPicPr>
          <p:cNvPr id="31" name="Picture 30">
            <a:extLst>
              <a:ext uri="{FF2B5EF4-FFF2-40B4-BE49-F238E27FC236}">
                <a16:creationId xmlns:a16="http://schemas.microsoft.com/office/drawing/2014/main" id="{A4BB6E35-304A-4CF2-95D6-F362CB82CA41}"/>
              </a:ext>
            </a:extLst>
          </p:cNvPr>
          <p:cNvPicPr>
            <a:picLocks noChangeAspect="1"/>
          </p:cNvPicPr>
          <p:nvPr/>
        </p:nvPicPr>
        <p:blipFill>
          <a:blip r:embed="rId5"/>
          <a:stretch>
            <a:fillRect/>
          </a:stretch>
        </p:blipFill>
        <p:spPr>
          <a:xfrm>
            <a:off x="8682303" y="2491930"/>
            <a:ext cx="627942" cy="2682472"/>
          </a:xfrm>
          <a:prstGeom prst="rect">
            <a:avLst/>
          </a:prstGeom>
        </p:spPr>
      </p:pic>
      <p:pic>
        <p:nvPicPr>
          <p:cNvPr id="32" name="Picture 31">
            <a:extLst>
              <a:ext uri="{FF2B5EF4-FFF2-40B4-BE49-F238E27FC236}">
                <a16:creationId xmlns:a16="http://schemas.microsoft.com/office/drawing/2014/main" id="{5F8F21AC-F7D7-4044-AB09-DDED13464EA0}"/>
              </a:ext>
            </a:extLst>
          </p:cNvPr>
          <p:cNvPicPr>
            <a:picLocks noChangeAspect="1"/>
          </p:cNvPicPr>
          <p:nvPr/>
        </p:nvPicPr>
        <p:blipFill>
          <a:blip r:embed="rId6"/>
          <a:stretch>
            <a:fillRect/>
          </a:stretch>
        </p:blipFill>
        <p:spPr>
          <a:xfrm>
            <a:off x="9590618" y="2421295"/>
            <a:ext cx="627942" cy="2682472"/>
          </a:xfrm>
          <a:prstGeom prst="rect">
            <a:avLst/>
          </a:prstGeom>
        </p:spPr>
      </p:pic>
      <p:pic>
        <p:nvPicPr>
          <p:cNvPr id="33" name="Picture 32">
            <a:extLst>
              <a:ext uri="{FF2B5EF4-FFF2-40B4-BE49-F238E27FC236}">
                <a16:creationId xmlns:a16="http://schemas.microsoft.com/office/drawing/2014/main" id="{2F0FFB22-F5E4-40A9-AA21-F05BAAF5FBE9}"/>
              </a:ext>
            </a:extLst>
          </p:cNvPr>
          <p:cNvPicPr>
            <a:picLocks noChangeAspect="1"/>
          </p:cNvPicPr>
          <p:nvPr/>
        </p:nvPicPr>
        <p:blipFill>
          <a:blip r:embed="rId7"/>
          <a:stretch>
            <a:fillRect/>
          </a:stretch>
        </p:blipFill>
        <p:spPr>
          <a:xfrm>
            <a:off x="10498934" y="2421295"/>
            <a:ext cx="627942" cy="2694666"/>
          </a:xfrm>
          <a:prstGeom prst="rect">
            <a:avLst/>
          </a:prstGeom>
        </p:spPr>
      </p:pic>
    </p:spTree>
    <p:extLst>
      <p:ext uri="{BB962C8B-B14F-4D97-AF65-F5344CB8AC3E}">
        <p14:creationId xmlns:p14="http://schemas.microsoft.com/office/powerpoint/2010/main" val="237609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3742F8-7567-45E0-99B3-B50DF1D3FB92}"/>
              </a:ext>
            </a:extLst>
          </p:cNvPr>
          <p:cNvSpPr>
            <a:spLocks noGrp="1"/>
          </p:cNvSpPr>
          <p:nvPr>
            <p:ph type="subTitle" idx="1"/>
          </p:nvPr>
        </p:nvSpPr>
        <p:spPr>
          <a:xfrm>
            <a:off x="309489" y="436097"/>
            <a:ext cx="11408899" cy="5950635"/>
          </a:xfrm>
        </p:spPr>
        <p:txBody>
          <a:bodyPr/>
          <a:lstStyle/>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Region and Availability Domain</a:t>
            </a:r>
          </a:p>
          <a:p>
            <a:pPr algn="l"/>
            <a:r>
              <a:rPr lang="en-US" dirty="0">
                <a:latin typeface="Times New Roman" panose="02020603050405020304" pitchFamily="18" charset="0"/>
                <a:cs typeface="Times New Roman" panose="02020603050405020304" pitchFamily="18" charset="0"/>
              </a:rPr>
              <a:t>A region is a localized geographic area, and an availability domain is one or more data centers located within a region.</a:t>
            </a:r>
          </a:p>
          <a:p>
            <a:pPr algn="l"/>
            <a:r>
              <a:rPr lang="en-US" dirty="0">
                <a:latin typeface="Times New Roman" panose="02020603050405020304" pitchFamily="18" charset="0"/>
                <a:cs typeface="Times New Roman" panose="02020603050405020304" pitchFamily="18" charset="0"/>
              </a:rPr>
              <a:t>Most Oracle Cloud Infrastructure resources are either region-specific, such as a virtual cloud network, or availability domain-specific, such as a compute instance</a:t>
            </a:r>
          </a:p>
          <a:p>
            <a:pPr algn="l"/>
            <a:r>
              <a:rPr lang="en-US" b="1" dirty="0">
                <a:latin typeface="Times New Roman" panose="02020603050405020304" pitchFamily="18" charset="0"/>
                <a:cs typeface="Times New Roman" panose="02020603050405020304" pitchFamily="18" charset="0"/>
              </a:rPr>
              <a:t>Fault Domains in Oracle Cloud Infrastructure (OCI)</a:t>
            </a:r>
          </a:p>
          <a:p>
            <a:pPr algn="l"/>
            <a:r>
              <a:rPr lang="en-US" dirty="0">
                <a:latin typeface="Times New Roman" panose="02020603050405020304" pitchFamily="18" charset="0"/>
                <a:cs typeface="Times New Roman" panose="02020603050405020304" pitchFamily="18" charset="0"/>
              </a:rPr>
              <a:t>A fault domain is a grouping of hardware and infrastructure within an availability domain. Each availability domain contains three fault domains. ... Protect against unexpected hardware failures. Protect against planned outages due to Compute hardware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20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9D49C9-9C35-4880-9147-00C2C17A8DD0}"/>
              </a:ext>
            </a:extLst>
          </p:cNvPr>
          <p:cNvSpPr>
            <a:spLocks noGrp="1"/>
          </p:cNvSpPr>
          <p:nvPr>
            <p:ph type="subTitle" idx="1"/>
          </p:nvPr>
        </p:nvSpPr>
        <p:spPr>
          <a:xfrm>
            <a:off x="164891" y="164892"/>
            <a:ext cx="11842229" cy="6385809"/>
          </a:xfrm>
        </p:spPr>
        <p:txBody>
          <a:bodyPr/>
          <a:lstStyle/>
          <a:p>
            <a:pPr algn="l"/>
            <a:r>
              <a:rPr lang="en-IN" sz="3200" b="1" dirty="0">
                <a:latin typeface="Times New Roman" panose="02020603050405020304" pitchFamily="18" charset="0"/>
                <a:cs typeface="Times New Roman" panose="02020603050405020304" pitchFamily="18" charset="0"/>
              </a:rPr>
              <a:t>Compartment in Cloud:</a:t>
            </a:r>
          </a:p>
          <a:p>
            <a:pPr algn="just"/>
            <a:r>
              <a:rPr lang="en-US" dirty="0">
                <a:latin typeface="Times New Roman" panose="02020603050405020304" pitchFamily="18" charset="0"/>
                <a:cs typeface="Times New Roman" panose="02020603050405020304" pitchFamily="18" charset="0"/>
              </a:rPr>
              <a:t>	Compartment is a logical container in which OCI resources reside.  A resource in OCI will definitely belong to a Compartment. It is used to provide appropriate access to various resources in OCI. We can have sub-compartments in a compartment.</a:t>
            </a:r>
          </a:p>
          <a:p>
            <a:pPr algn="l"/>
            <a:endParaRPr lang="en-IN" b="1" dirty="0">
              <a:latin typeface="Times New Roman" panose="02020603050405020304" pitchFamily="18" charset="0"/>
              <a:cs typeface="Times New Roman" panose="02020603050405020304" pitchFamily="18" charset="0"/>
            </a:endParaRPr>
          </a:p>
          <a:p>
            <a:pPr algn="l"/>
            <a:endParaRPr lang="en-IN" sz="3200" b="1" dirty="0">
              <a:latin typeface="Times New Roman" panose="02020603050405020304" pitchFamily="18" charset="0"/>
              <a:cs typeface="Times New Roman" panose="02020603050405020304" pitchFamily="18" charset="0"/>
            </a:endParaRPr>
          </a:p>
          <a:p>
            <a:pPr algn="l"/>
            <a:endParaRPr lang="en-IN" sz="3200" b="1"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97F6417-BB4C-4562-9FFE-63684CB968E0}"/>
              </a:ext>
            </a:extLst>
          </p:cNvPr>
          <p:cNvSpPr/>
          <p:nvPr/>
        </p:nvSpPr>
        <p:spPr>
          <a:xfrm>
            <a:off x="444708" y="1888760"/>
            <a:ext cx="11302584" cy="466194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IN" sz="2400" dirty="0">
                <a:latin typeface="Times New Roman" panose="02020603050405020304" pitchFamily="18" charset="0"/>
                <a:cs typeface="Times New Roman" panose="02020603050405020304" pitchFamily="18" charset="0"/>
              </a:rPr>
              <a:t>Tenancy (Root Compartment)</a:t>
            </a:r>
          </a:p>
        </p:txBody>
      </p:sp>
      <p:sp>
        <p:nvSpPr>
          <p:cNvPr id="6" name="Rectangle: Rounded Corners 5">
            <a:extLst>
              <a:ext uri="{FF2B5EF4-FFF2-40B4-BE49-F238E27FC236}">
                <a16:creationId xmlns:a16="http://schemas.microsoft.com/office/drawing/2014/main" id="{ED490918-2AC1-4530-BDDA-46B5B5BF70BB}"/>
              </a:ext>
            </a:extLst>
          </p:cNvPr>
          <p:cNvSpPr/>
          <p:nvPr/>
        </p:nvSpPr>
        <p:spPr>
          <a:xfrm>
            <a:off x="3162925" y="3043003"/>
            <a:ext cx="3979305" cy="302217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latin typeface="Times New Roman" panose="02020603050405020304" pitchFamily="18" charset="0"/>
                <a:cs typeface="Times New Roman" panose="02020603050405020304" pitchFamily="18" charset="0"/>
              </a:rPr>
              <a:t>Compartment</a:t>
            </a:r>
            <a:r>
              <a:rPr lang="en-IN" dirty="0"/>
              <a:t> A </a:t>
            </a:r>
          </a:p>
        </p:txBody>
      </p:sp>
      <p:sp>
        <p:nvSpPr>
          <p:cNvPr id="7" name="Rectangle: Rounded Corners 6">
            <a:extLst>
              <a:ext uri="{FF2B5EF4-FFF2-40B4-BE49-F238E27FC236}">
                <a16:creationId xmlns:a16="http://schemas.microsoft.com/office/drawing/2014/main" id="{E8DAA37B-4EFA-4938-82D3-67DAE65E910F}"/>
              </a:ext>
            </a:extLst>
          </p:cNvPr>
          <p:cNvSpPr/>
          <p:nvPr/>
        </p:nvSpPr>
        <p:spPr>
          <a:xfrm>
            <a:off x="7488170" y="3043003"/>
            <a:ext cx="3979305" cy="302217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latin typeface="Times New Roman" panose="02020603050405020304" pitchFamily="18" charset="0"/>
                <a:cs typeface="Times New Roman" panose="02020603050405020304" pitchFamily="18" charset="0"/>
              </a:rPr>
              <a:t>Compartment</a:t>
            </a:r>
            <a:r>
              <a:rPr lang="en-IN" dirty="0"/>
              <a:t> B</a:t>
            </a:r>
          </a:p>
        </p:txBody>
      </p:sp>
      <p:pic>
        <p:nvPicPr>
          <p:cNvPr id="16" name="Picture 15">
            <a:extLst>
              <a:ext uri="{FF2B5EF4-FFF2-40B4-BE49-F238E27FC236}">
                <a16:creationId xmlns:a16="http://schemas.microsoft.com/office/drawing/2014/main" id="{1872931C-364D-4ACD-92CF-7B881988D413}"/>
              </a:ext>
            </a:extLst>
          </p:cNvPr>
          <p:cNvPicPr>
            <a:picLocks noChangeAspect="1"/>
          </p:cNvPicPr>
          <p:nvPr/>
        </p:nvPicPr>
        <p:blipFill>
          <a:blip r:embed="rId2"/>
          <a:stretch>
            <a:fillRect/>
          </a:stretch>
        </p:blipFill>
        <p:spPr>
          <a:xfrm>
            <a:off x="8040238" y="3656702"/>
            <a:ext cx="2977532" cy="2155609"/>
          </a:xfrm>
          <a:prstGeom prst="rect">
            <a:avLst/>
          </a:prstGeom>
        </p:spPr>
      </p:pic>
      <p:pic>
        <p:nvPicPr>
          <p:cNvPr id="18" name="Picture 17">
            <a:extLst>
              <a:ext uri="{FF2B5EF4-FFF2-40B4-BE49-F238E27FC236}">
                <a16:creationId xmlns:a16="http://schemas.microsoft.com/office/drawing/2014/main" id="{629BA499-CF96-42DE-BAAC-3ABD08741BDF}"/>
              </a:ext>
            </a:extLst>
          </p:cNvPr>
          <p:cNvPicPr>
            <a:picLocks noChangeAspect="1"/>
          </p:cNvPicPr>
          <p:nvPr/>
        </p:nvPicPr>
        <p:blipFill>
          <a:blip r:embed="rId3"/>
          <a:stretch>
            <a:fillRect/>
          </a:stretch>
        </p:blipFill>
        <p:spPr>
          <a:xfrm>
            <a:off x="3717562" y="3620425"/>
            <a:ext cx="3162924" cy="2182418"/>
          </a:xfrm>
          <a:prstGeom prst="rect">
            <a:avLst/>
          </a:prstGeom>
        </p:spPr>
      </p:pic>
    </p:spTree>
    <p:extLst>
      <p:ext uri="{BB962C8B-B14F-4D97-AF65-F5344CB8AC3E}">
        <p14:creationId xmlns:p14="http://schemas.microsoft.com/office/powerpoint/2010/main" val="371999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B389C5-D75B-4BD6-A30D-9A8E11BC6CAD}"/>
              </a:ext>
            </a:extLst>
          </p:cNvPr>
          <p:cNvSpPr>
            <a:spLocks noGrp="1"/>
          </p:cNvSpPr>
          <p:nvPr>
            <p:ph type="subTitle" idx="1"/>
          </p:nvPr>
        </p:nvSpPr>
        <p:spPr>
          <a:xfrm>
            <a:off x="253217" y="253217"/>
            <a:ext cx="11690253" cy="6457071"/>
          </a:xfrm>
        </p:spPr>
        <p:txBody>
          <a:bodyPr/>
          <a:lstStyle/>
          <a:p>
            <a:pPr algn="l"/>
            <a:r>
              <a:rPr lang="en-IN" sz="3200" dirty="0">
                <a:latin typeface="Times New Roman" panose="02020603050405020304" pitchFamily="18" charset="0"/>
                <a:cs typeface="Times New Roman" panose="02020603050405020304" pitchFamily="18" charset="0"/>
              </a:rPr>
              <a:t>OCI Services</a:t>
            </a:r>
          </a:p>
          <a:p>
            <a:pPr marL="342900" indent="-342900" algn="l">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Identity and Access Management (IAM)</a:t>
            </a:r>
          </a:p>
          <a:p>
            <a:pPr marL="342900" indent="-342900" algn="l">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Networking</a:t>
            </a:r>
          </a:p>
          <a:p>
            <a:pPr marL="342900" indent="-342900" algn="l">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a:t>
            </a:r>
          </a:p>
          <a:p>
            <a:pPr marL="342900" indent="-342900" algn="l">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Storage</a:t>
            </a:r>
          </a:p>
        </p:txBody>
      </p:sp>
    </p:spTree>
    <p:extLst>
      <p:ext uri="{BB962C8B-B14F-4D97-AF65-F5344CB8AC3E}">
        <p14:creationId xmlns:p14="http://schemas.microsoft.com/office/powerpoint/2010/main" val="402308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F8DF6B-9038-479B-9E7B-DEBF56DDF0FB}"/>
              </a:ext>
            </a:extLst>
          </p:cNvPr>
          <p:cNvSpPr>
            <a:spLocks noGrp="1"/>
          </p:cNvSpPr>
          <p:nvPr>
            <p:ph type="subTitle" idx="1"/>
          </p:nvPr>
        </p:nvSpPr>
        <p:spPr>
          <a:xfrm>
            <a:off x="239843" y="269823"/>
            <a:ext cx="11602387" cy="6220918"/>
          </a:xfrm>
        </p:spPr>
        <p:txBody>
          <a:bodyPr/>
          <a:lstStyle/>
          <a:p>
            <a:pPr algn="l"/>
            <a:r>
              <a:rPr lang="en-US" sz="3200" b="1" dirty="0">
                <a:latin typeface="Times New Roman" panose="02020603050405020304" pitchFamily="18" charset="0"/>
                <a:cs typeface="Times New Roman" panose="02020603050405020304" pitchFamily="18" charset="0"/>
              </a:rPr>
              <a:t>Identity and Access Management</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Identity and Access Management (IAM) service enables you to control what type of access a group of users have and to which specific resources</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Resource is a cloud object that you create and use in OCI (e.g. compute instances, block storage volumes, Virtual Cloud Networks)</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OCI resource has a unique, Oracle-assigned identifier called an Oracle Cloud ID (OCID)</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IAM uses traditional identity concepts such as Principals, Users, Groups, Authentication, Authorization and introduces a new capability called Compartment.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26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FD72-832E-48CF-8F26-C4408BB6343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6694C20-CE6C-4831-923B-F62EE8E6198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9715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98EB8E-95B2-4173-A832-90F6F8E0C36C}"/>
              </a:ext>
            </a:extLst>
          </p:cNvPr>
          <p:cNvSpPr>
            <a:spLocks noGrp="1"/>
          </p:cNvSpPr>
          <p:nvPr>
            <p:ph type="subTitle" idx="1"/>
          </p:nvPr>
        </p:nvSpPr>
        <p:spPr>
          <a:xfrm>
            <a:off x="196948" y="112541"/>
            <a:ext cx="11859064" cy="6344529"/>
          </a:xfrm>
        </p:spPr>
        <p:txBody>
          <a:bodyPr/>
          <a:lstStyle/>
          <a:p>
            <a:pPr algn="l"/>
            <a:r>
              <a:rPr lang="en-IN" sz="2800" b="1" dirty="0">
                <a:latin typeface="Times New Roman" panose="02020603050405020304" pitchFamily="18" charset="0"/>
                <a:cs typeface="Times New Roman" panose="02020603050405020304" pitchFamily="18" charset="0"/>
              </a:rPr>
              <a:t>Networking:</a:t>
            </a:r>
          </a:p>
          <a:p>
            <a:pPr algn="just"/>
            <a:r>
              <a:rPr lang="en-IN" b="1" dirty="0">
                <a:latin typeface="Times New Roman" panose="02020603050405020304" pitchFamily="18" charset="0"/>
                <a:cs typeface="Times New Roman" panose="02020603050405020304" pitchFamily="18" charset="0"/>
              </a:rPr>
              <a:t>VCN: </a:t>
            </a:r>
            <a:r>
              <a:rPr lang="en-US" dirty="0">
                <a:latin typeface="Times New Roman" panose="02020603050405020304" pitchFamily="18" charset="0"/>
                <a:cs typeface="Times New Roman" panose="02020603050405020304" pitchFamily="18" charset="0"/>
              </a:rPr>
              <a:t>A private network that you setup in oracle data center, with firewall rules and specific types of communication gateways that you can choose to use. It enables your resources such as compute instances to securely communicate with the internet with other instances running in Oracle Cloud Infrastructure or your on-premises data centers. </a:t>
            </a:r>
          </a:p>
          <a:p>
            <a:pPr marL="800100" lvl="1" indent="-3429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Subnet</a:t>
            </a:r>
          </a:p>
          <a:p>
            <a:pPr marL="800100" lvl="1" indent="-3429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Gateways</a:t>
            </a:r>
          </a:p>
          <a:p>
            <a:pPr marL="800100" lvl="1" indent="-3429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Route Tables</a:t>
            </a:r>
          </a:p>
          <a:p>
            <a:pPr marL="800100" lvl="1" indent="-3429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Security List</a:t>
            </a:r>
          </a:p>
          <a:p>
            <a:pPr marL="800100" lvl="1" indent="-342900" algn="l">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Network Security Group</a:t>
            </a:r>
          </a:p>
          <a:p>
            <a:pPr algn="l"/>
            <a:r>
              <a:rPr lang="en-IN" b="1" dirty="0">
                <a:latin typeface="Times New Roman" panose="02020603050405020304" pitchFamily="18" charset="0"/>
                <a:cs typeface="Times New Roman" panose="02020603050405020304" pitchFamily="18" charset="0"/>
              </a:rPr>
              <a:t>Load Balancer: </a:t>
            </a:r>
            <a:r>
              <a:rPr lang="en-US" dirty="0">
                <a:latin typeface="Times New Roman" panose="02020603050405020304" pitchFamily="18" charset="0"/>
                <a:cs typeface="Times New Roman" panose="02020603050405020304" pitchFamily="18" charset="0"/>
              </a:rPr>
              <a:t>The Oracle Cloud Infrastructure Load Balancing service provides automated traffic distribution from one entry point to multiple servers reachable from your virtual cloud network (VCN).</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2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600</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Oracle cloud Infrastructure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 ali</dc:creator>
  <cp:lastModifiedBy>Infolob Oci</cp:lastModifiedBy>
  <cp:revision>18</cp:revision>
  <dcterms:created xsi:type="dcterms:W3CDTF">2021-09-08T04:20:32Z</dcterms:created>
  <dcterms:modified xsi:type="dcterms:W3CDTF">2023-02-06T09:24:54Z</dcterms:modified>
</cp:coreProperties>
</file>