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3ADAF4E-EBFB-3EBC-82B3-1336D03ACAF8}" name="Funky Maake" initials="FM" userId="S::Funky.Maake@fic.gov.za::2348136b-9dc3-40f4-b40e-e94617dd9bf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912F-B654-4E95-8A9D-6A7C4FDBB655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E866-89BA-4CB8-9C1D-C77304D7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9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912F-B654-4E95-8A9D-6A7C4FDBB655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E866-89BA-4CB8-9C1D-C77304D7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1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912F-B654-4E95-8A9D-6A7C4FDBB655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E866-89BA-4CB8-9C1D-C77304D7E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860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912F-B654-4E95-8A9D-6A7C4FDBB655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E866-89BA-4CB8-9C1D-C77304D7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43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912F-B654-4E95-8A9D-6A7C4FDBB655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E866-89BA-4CB8-9C1D-C77304D7E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985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912F-B654-4E95-8A9D-6A7C4FDBB655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E866-89BA-4CB8-9C1D-C77304D7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912F-B654-4E95-8A9D-6A7C4FDBB655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E866-89BA-4CB8-9C1D-C77304D7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3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912F-B654-4E95-8A9D-6A7C4FDBB655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E866-89BA-4CB8-9C1D-C77304D7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5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912F-B654-4E95-8A9D-6A7C4FDBB655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E866-89BA-4CB8-9C1D-C77304D7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8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912F-B654-4E95-8A9D-6A7C4FDBB655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E866-89BA-4CB8-9C1D-C77304D7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7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912F-B654-4E95-8A9D-6A7C4FDBB655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E866-89BA-4CB8-9C1D-C77304D7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8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912F-B654-4E95-8A9D-6A7C4FDBB655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E866-89BA-4CB8-9C1D-C77304D7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4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912F-B654-4E95-8A9D-6A7C4FDBB655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E866-89BA-4CB8-9C1D-C77304D7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7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912F-B654-4E95-8A9D-6A7C4FDBB655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E866-89BA-4CB8-9C1D-C77304D7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2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912F-B654-4E95-8A9D-6A7C4FDBB655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E866-89BA-4CB8-9C1D-C77304D7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912F-B654-4E95-8A9D-6A7C4FDBB655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E866-89BA-4CB8-9C1D-C77304D7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9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5912F-B654-4E95-8A9D-6A7C4FDBB655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E8E866-89BA-4CB8-9C1D-C77304D7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F3C85F2-97F1-397C-696C-A228FC88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7" y="275659"/>
            <a:ext cx="10670333" cy="773022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Africa's Insurance Industry Landscape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EE8F7F-2E1D-057E-DFCC-8C11DB9D9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7624" y="1311966"/>
            <a:ext cx="1634480" cy="339017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sz="2000" b="1" i="0" dirty="0">
                <a:effectLst/>
                <a:latin typeface="Arial" panose="020B0604020202020204" pitchFamily="34" charset="0"/>
              </a:rPr>
              <a:t>Data</a:t>
            </a:r>
            <a:endParaRPr lang="en-US" sz="2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00745C9-F050-3BEB-E80F-EA29DE478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1796" y="1833944"/>
            <a:ext cx="3775126" cy="2431481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1400" b="1" i="0" dirty="0">
                <a:effectLst/>
                <a:latin typeface="Arial" panose="020B0604020202020204" pitchFamily="34" charset="0"/>
              </a:rPr>
              <a:t>Affordability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$25/day: 10x lower than other countries</a:t>
            </a:r>
            <a:endParaRPr lang="en-US" sz="1400" b="1" dirty="0">
              <a:solidFill>
                <a:srgbClr val="37415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SA average salary: $2088/month</a:t>
            </a:r>
            <a:endParaRPr lang="en-US" sz="1400" b="1" i="0" dirty="0">
              <a:effectLst/>
              <a:latin typeface="Arial" panose="020B0604020202020204" pitchFamily="34" charset="0"/>
            </a:endParaRPr>
          </a:p>
          <a:p>
            <a:r>
              <a:rPr lang="en-US" sz="1400" b="1" i="0" dirty="0">
                <a:effectLst/>
                <a:latin typeface="Arial" panose="020B0604020202020204" pitchFamily="34" charset="0"/>
              </a:rPr>
              <a:t>Understanding Market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Insurance as a future investment?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Target demographics and socio-economics</a:t>
            </a:r>
            <a:endParaRPr lang="en-US" sz="14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5DB7BE-79E1-4B14-48EB-447E6C295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41167" y="1311966"/>
            <a:ext cx="2006082" cy="339017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sz="2000" b="1" i="0" dirty="0">
                <a:effectLst/>
                <a:latin typeface="Arial" panose="020B0604020202020204" pitchFamily="34" charset="0"/>
              </a:rPr>
              <a:t>Information</a:t>
            </a:r>
            <a:endParaRPr lang="en-US" sz="2000" dirty="0"/>
          </a:p>
        </p:txBody>
      </p:sp>
      <p:pic>
        <p:nvPicPr>
          <p:cNvPr id="15" name="Content Placeholder 14" descr="Africa with solid fill">
            <a:extLst>
              <a:ext uri="{FF2B5EF4-FFF2-40B4-BE49-F238E27FC236}">
                <a16:creationId xmlns:a16="http://schemas.microsoft.com/office/drawing/2014/main" id="{5683655B-D9C0-C25D-44CA-8FBFBB09A2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862" y="4359893"/>
            <a:ext cx="3922626" cy="1335895"/>
          </a:xfrm>
        </p:spPr>
      </p:pic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9D1DB9A9-3D2D-3E39-A4EE-7EE303E37632}"/>
              </a:ext>
            </a:extLst>
          </p:cNvPr>
          <p:cNvSpPr txBox="1">
            <a:spLocks/>
          </p:cNvSpPr>
          <p:nvPr/>
        </p:nvSpPr>
        <p:spPr>
          <a:xfrm>
            <a:off x="382121" y="1897917"/>
            <a:ext cx="4016368" cy="2367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>
                <a:effectLst/>
                <a:latin typeface="Arial" panose="020B0604020202020204" pitchFamily="34" charset="0"/>
              </a:rPr>
              <a:t>Population vs. Insurance Penetration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17% of global population</a:t>
            </a:r>
            <a:endParaRPr lang="en-US" sz="1400" b="1" dirty="0">
              <a:solidFill>
                <a:srgbClr val="374151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Insurance losses representation: &gt;1%</a:t>
            </a:r>
            <a:endParaRPr lang="en-US" sz="1400" b="1" i="0" dirty="0">
              <a:effectLst/>
              <a:latin typeface="Arial" panose="020B0604020202020204" pitchFamily="34" charset="0"/>
            </a:endParaRPr>
          </a:p>
          <a:p>
            <a:r>
              <a:rPr lang="en-US" sz="1400" b="1" i="0" dirty="0">
                <a:effectLst/>
                <a:latin typeface="Arial" panose="020B0604020202020204" pitchFamily="34" charset="0"/>
              </a:rPr>
              <a:t>Premiums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2017: $45 billion in insurance premiums</a:t>
            </a:r>
            <a:endParaRPr lang="en-US" sz="1400" dirty="0">
              <a:solidFill>
                <a:srgbClr val="37415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D34847BA-34FB-D491-461B-EFE7C00672DA}"/>
              </a:ext>
            </a:extLst>
          </p:cNvPr>
          <p:cNvSpPr txBox="1">
            <a:spLocks/>
          </p:cNvSpPr>
          <p:nvPr/>
        </p:nvSpPr>
        <p:spPr>
          <a:xfrm>
            <a:off x="8686800" y="1311967"/>
            <a:ext cx="2547732" cy="33901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0" dirty="0">
                <a:effectLst/>
                <a:latin typeface="Arial" panose="020B0604020202020204" pitchFamily="34" charset="0"/>
              </a:rPr>
              <a:t>Knowledge</a:t>
            </a:r>
            <a:endParaRPr lang="en-US" sz="2000" dirty="0"/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FCD8C41A-D663-6EEF-1822-648AA3B210AC}"/>
              </a:ext>
            </a:extLst>
          </p:cNvPr>
          <p:cNvSpPr txBox="1">
            <a:spLocks/>
          </p:cNvSpPr>
          <p:nvPr/>
        </p:nvSpPr>
        <p:spPr>
          <a:xfrm>
            <a:off x="8360229" y="1833944"/>
            <a:ext cx="3676058" cy="24314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>
                <a:effectLst/>
                <a:latin typeface="Arial" panose="020B0604020202020204" pitchFamily="34" charset="0"/>
              </a:rPr>
              <a:t>Education and Value Proposition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Prioritize insurance literacy</a:t>
            </a:r>
            <a:endParaRPr lang="en-US" sz="1400" b="1" dirty="0">
              <a:solidFill>
                <a:srgbClr val="37415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Strategize on perceived value over cost</a:t>
            </a:r>
            <a:endParaRPr lang="en-US" sz="1400" b="1" i="0" dirty="0">
              <a:effectLst/>
              <a:latin typeface="Arial" panose="020B0604020202020204" pitchFamily="34" charset="0"/>
            </a:endParaRPr>
          </a:p>
          <a:p>
            <a:r>
              <a:rPr lang="en-US" sz="1400" b="1" i="0" dirty="0">
                <a:effectLst/>
                <a:latin typeface="Arial" panose="020B0604020202020204" pitchFamily="34" charset="0"/>
              </a:rPr>
              <a:t>Market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Address 30% unemployment rate impact</a:t>
            </a:r>
            <a:endParaRPr lang="en-US" sz="1400" b="1" dirty="0">
              <a:solidFill>
                <a:srgbClr val="37415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Focus on untapped pool: &gt;50% potential market</a:t>
            </a:r>
            <a:endParaRPr lang="en-US" sz="1400" dirty="0">
              <a:solidFill>
                <a:srgbClr val="374151"/>
              </a:solidFill>
              <a:latin typeface="Arial" panose="020B0604020202020204" pitchFamily="34" charset="0"/>
            </a:endParaRPr>
          </a:p>
        </p:txBody>
      </p:sp>
      <p:pic>
        <p:nvPicPr>
          <p:cNvPr id="24" name="Graphic 23" descr="Burger and drink with solid fill">
            <a:extLst>
              <a:ext uri="{FF2B5EF4-FFF2-40B4-BE49-F238E27FC236}">
                <a16:creationId xmlns:a16="http://schemas.microsoft.com/office/drawing/2014/main" id="{7BE0C2CA-FBB3-83AB-E872-6F2580274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1796" y="4359892"/>
            <a:ext cx="3868433" cy="12746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71430BD-5A7A-FF93-ADDC-1353EBEB1BD7}"/>
              </a:ext>
            </a:extLst>
          </p:cNvPr>
          <p:cNvSpPr txBox="1"/>
          <p:nvPr/>
        </p:nvSpPr>
        <p:spPr>
          <a:xfrm>
            <a:off x="882150" y="6248399"/>
            <a:ext cx="1606300" cy="247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6BB9A7-7B19-7811-5014-FB29CD1BCED7}"/>
              </a:ext>
            </a:extLst>
          </p:cNvPr>
          <p:cNvSpPr txBox="1"/>
          <p:nvPr/>
        </p:nvSpPr>
        <p:spPr>
          <a:xfrm>
            <a:off x="475862" y="5819641"/>
            <a:ext cx="4015934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Population Disparity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Low Insurance Penetration</a:t>
            </a:r>
            <a:endParaRPr lang="en-US" sz="1400" dirty="0"/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57FB968B-D81F-DD85-0090-AAD4498F9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85012"/>
            <a:ext cx="65" cy="57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24A49721-D8B5-3B2E-9327-51044D5B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5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F34244-8DF3-004F-9523-0F7850BB9DA9}"/>
              </a:ext>
            </a:extLst>
          </p:cNvPr>
          <p:cNvSpPr txBox="1"/>
          <p:nvPr/>
        </p:nvSpPr>
        <p:spPr>
          <a:xfrm flipH="1">
            <a:off x="4973216" y="5833231"/>
            <a:ext cx="3293706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Affordability Challenge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Cost vs. Living Standard</a:t>
            </a:r>
            <a:endParaRPr lang="en-US" sz="1400" dirty="0"/>
          </a:p>
        </p:txBody>
      </p:sp>
      <p:pic>
        <p:nvPicPr>
          <p:cNvPr id="48" name="Graphic 47" descr="Folder Search with solid fill">
            <a:extLst>
              <a:ext uri="{FF2B5EF4-FFF2-40B4-BE49-F238E27FC236}">
                <a16:creationId xmlns:a16="http://schemas.microsoft.com/office/drawing/2014/main" id="{F5A55E17-A9EA-BA2D-FD70-3E6720E7E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7249" y="1223472"/>
            <a:ext cx="1017037" cy="516004"/>
          </a:xfrm>
          <a:prstGeom prst="rect">
            <a:avLst/>
          </a:prstGeom>
        </p:spPr>
      </p:pic>
      <p:pic>
        <p:nvPicPr>
          <p:cNvPr id="52" name="Graphic 51" descr="Lightbulb and gear with solid fill">
            <a:extLst>
              <a:ext uri="{FF2B5EF4-FFF2-40B4-BE49-F238E27FC236}">
                <a16:creationId xmlns:a16="http://schemas.microsoft.com/office/drawing/2014/main" id="{08CDF252-E52B-D0AE-3A97-67518E8051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16477" y="1164339"/>
            <a:ext cx="612711" cy="548661"/>
          </a:xfrm>
          <a:prstGeom prst="rect">
            <a:avLst/>
          </a:prstGeom>
        </p:spPr>
      </p:pic>
      <p:pic>
        <p:nvPicPr>
          <p:cNvPr id="56" name="Graphic 55" descr="Bar chart with solid fill">
            <a:extLst>
              <a:ext uri="{FF2B5EF4-FFF2-40B4-BE49-F238E27FC236}">
                <a16:creationId xmlns:a16="http://schemas.microsoft.com/office/drawing/2014/main" id="{B2DA08C0-FFB4-D18A-8130-FEF1D483A1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48475" y="1162212"/>
            <a:ext cx="746583" cy="6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75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249</TotalTime>
  <Words>111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Trebuchet MS</vt:lpstr>
      <vt:lpstr>Wingdings</vt:lpstr>
      <vt:lpstr>Wingdings 3</vt:lpstr>
      <vt:lpstr>Facet</vt:lpstr>
      <vt:lpstr>Africa's Insurance Industry Landscape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Potential: Insurance Industry Landscape in Africa</dc:title>
  <dc:creator>Funky Maake</dc:creator>
  <cp:lastModifiedBy>Funky Maake</cp:lastModifiedBy>
  <cp:revision>5</cp:revision>
  <dcterms:created xsi:type="dcterms:W3CDTF">2024-03-16T13:40:38Z</dcterms:created>
  <dcterms:modified xsi:type="dcterms:W3CDTF">2024-03-16T17:59:32Z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f75612e-792a-4e01-a282-15cf1e626282_Enabled">
    <vt:lpwstr>true</vt:lpwstr>
  </property>
  <property fmtid="{D5CDD505-2E9C-101B-9397-08002B2CF9AE}" pid="3" name="MSIP_Label_af75612e-792a-4e01-a282-15cf1e626282_SetDate">
    <vt:lpwstr>2024-03-16T13:49:53Z</vt:lpwstr>
  </property>
  <property fmtid="{D5CDD505-2E9C-101B-9397-08002B2CF9AE}" pid="4" name="MSIP_Label_af75612e-792a-4e01-a282-15cf1e626282_Method">
    <vt:lpwstr>Standard</vt:lpwstr>
  </property>
  <property fmtid="{D5CDD505-2E9C-101B-9397-08002B2CF9AE}" pid="5" name="MSIP_Label_af75612e-792a-4e01-a282-15cf1e626282_Name">
    <vt:lpwstr>Public</vt:lpwstr>
  </property>
  <property fmtid="{D5CDD505-2E9C-101B-9397-08002B2CF9AE}" pid="6" name="MSIP_Label_af75612e-792a-4e01-a282-15cf1e626282_SiteId">
    <vt:lpwstr>1c5235b3-a463-4a01-96a7-dc2634b2aa74</vt:lpwstr>
  </property>
  <property fmtid="{D5CDD505-2E9C-101B-9397-08002B2CF9AE}" pid="7" name="MSIP_Label_af75612e-792a-4e01-a282-15cf1e626282_ActionId">
    <vt:lpwstr>44031b25-0a4f-449f-a668-8d7e7e3aa05a</vt:lpwstr>
  </property>
  <property fmtid="{D5CDD505-2E9C-101B-9397-08002B2CF9AE}" pid="8" name="MSIP_Label_af75612e-792a-4e01-a282-15cf1e626282_ContentBits">
    <vt:lpwstr>0</vt:lpwstr>
  </property>
</Properties>
</file>