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70" r:id="rId4"/>
    <p:sldId id="258" r:id="rId5"/>
    <p:sldId id="259" r:id="rId6"/>
    <p:sldId id="260" r:id="rId7"/>
    <p:sldId id="265" r:id="rId8"/>
    <p:sldId id="261" r:id="rId9"/>
    <p:sldId id="266" r:id="rId10"/>
    <p:sldId id="262" r:id="rId11"/>
    <p:sldId id="267" r:id="rId12"/>
    <p:sldId id="263" r:id="rId13"/>
    <p:sldId id="268" r:id="rId14"/>
    <p:sldId id="264"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7/31/2023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946259B-8396-46CD-AD42-FDEDA89DA27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563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65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897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870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251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08460-8B2F-4AAA-A4E2-10730069204C}"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232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449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08460-8B2F-4AAA-A4E2-10730069204C}" type="datetimeFigureOut">
              <a:rPr lang="en-US" smtClean="0"/>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6259B-8396-46CD-AD42-FDEDA89DA27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444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08460-8B2F-4AAA-A4E2-10730069204C}" type="datetimeFigureOut">
              <a:rPr lang="en-US" smtClean="0"/>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8468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057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008460-8B2F-4AAA-A4E2-10730069204C}" type="datetimeFigureOut">
              <a:rPr lang="en-US" smtClean="0"/>
              <a:t>7/31/2023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100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008460-8B2F-4AAA-A4E2-10730069204C}" type="datetimeFigureOut">
              <a:rPr lang="en-US" smtClean="0"/>
              <a:pPr/>
              <a:t>7/31/2023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946259B-8396-46CD-AD42-FDEDA89DA27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6484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DDBFF1-E10C-ECD2-1D76-E5F3240FCC16}"/>
              </a:ext>
            </a:extLst>
          </p:cNvPr>
          <p:cNvPicPr>
            <a:picLocks noChangeAspect="1"/>
          </p:cNvPicPr>
          <p:nvPr/>
        </p:nvPicPr>
        <p:blipFill rotWithShape="1">
          <a:blip r:embed="rId2">
            <a:alphaModFix amt="50000"/>
            <a:grayscl/>
          </a:blip>
          <a:srcRect t="24998" r="-1" b="-1"/>
          <a:stretch/>
        </p:blipFill>
        <p:spPr>
          <a:xfrm>
            <a:off x="20" y="10"/>
            <a:ext cx="12191979" cy="6857989"/>
          </a:xfrm>
          <a:prstGeom prst="rect">
            <a:avLst/>
          </a:prstGeom>
        </p:spPr>
      </p:pic>
      <p:sp>
        <p:nvSpPr>
          <p:cNvPr id="2" name="Title 1">
            <a:extLst>
              <a:ext uri="{FF2B5EF4-FFF2-40B4-BE49-F238E27FC236}">
                <a16:creationId xmlns:a16="http://schemas.microsoft.com/office/drawing/2014/main" id="{C610C744-2134-B673-9E81-AD6A453461DC}"/>
              </a:ext>
            </a:extLst>
          </p:cNvPr>
          <p:cNvSpPr>
            <a:spLocks noGrp="1"/>
          </p:cNvSpPr>
          <p:nvPr>
            <p:ph type="ctrTitle"/>
          </p:nvPr>
        </p:nvSpPr>
        <p:spPr>
          <a:xfrm>
            <a:off x="4976636" y="992221"/>
            <a:ext cx="6247308" cy="4873558"/>
          </a:xfrm>
        </p:spPr>
        <p:txBody>
          <a:bodyPr anchor="ctr">
            <a:normAutofit/>
          </a:bodyPr>
          <a:lstStyle/>
          <a:p>
            <a:r>
              <a:rPr lang="en-IN" sz="3000" b="1" dirty="0"/>
              <a:t>Utsav Jitendrabhai Patel</a:t>
            </a:r>
            <a:br>
              <a:rPr lang="en-IN" sz="3000" b="1" dirty="0"/>
            </a:br>
            <a:r>
              <a:rPr lang="en-IN" sz="3000" b="1" dirty="0"/>
              <a:t>N01516259</a:t>
            </a:r>
            <a:br>
              <a:rPr lang="en-IN" sz="3000" b="1" dirty="0"/>
            </a:br>
            <a:r>
              <a:rPr lang="en-IN" sz="3000" b="1" dirty="0"/>
              <a:t>Business Intelligence</a:t>
            </a:r>
          </a:p>
        </p:txBody>
      </p:sp>
      <p:sp>
        <p:nvSpPr>
          <p:cNvPr id="3" name="Subtitle 2">
            <a:extLst>
              <a:ext uri="{FF2B5EF4-FFF2-40B4-BE49-F238E27FC236}">
                <a16:creationId xmlns:a16="http://schemas.microsoft.com/office/drawing/2014/main" id="{49F07B82-2BE2-8C8B-EC1D-361867535212}"/>
              </a:ext>
            </a:extLst>
          </p:cNvPr>
          <p:cNvSpPr>
            <a:spLocks noGrp="1"/>
          </p:cNvSpPr>
          <p:nvPr>
            <p:ph type="subTitle" idx="1"/>
          </p:nvPr>
        </p:nvSpPr>
        <p:spPr>
          <a:xfrm>
            <a:off x="968056" y="996610"/>
            <a:ext cx="3363901" cy="4864780"/>
          </a:xfrm>
        </p:spPr>
        <p:txBody>
          <a:bodyPr anchor="ctr">
            <a:normAutofit/>
          </a:bodyPr>
          <a:lstStyle/>
          <a:p>
            <a:pPr algn="r"/>
            <a:r>
              <a:rPr lang="en-IN" sz="2000" b="1"/>
              <a:t>Project Name</a:t>
            </a:r>
            <a:endParaRPr lang="en-IN" sz="2000" b="1" dirty="0"/>
          </a:p>
          <a:p>
            <a:pPr algn="r"/>
            <a:r>
              <a:rPr lang="en-IN" sz="2000" b="1"/>
              <a:t> </a:t>
            </a:r>
            <a:r>
              <a:rPr lang="en-IN" sz="2000" b="1" i="0" dirty="0">
                <a:effectLst/>
                <a:latin typeface="zeitung"/>
              </a:rPr>
              <a:t>Toronto Traffic Data Analysis</a:t>
            </a:r>
          </a:p>
          <a:p>
            <a:pPr algn="r"/>
            <a:endParaRPr lang="en-IN" sz="2000" dirty="0"/>
          </a:p>
        </p:txBody>
      </p:sp>
      <p:cxnSp>
        <p:nvCxnSpPr>
          <p:cNvPr id="11" name="Straight Connector 10">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3819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1212-17BD-89FB-FB82-4211AFE8BF64}"/>
              </a:ext>
            </a:extLst>
          </p:cNvPr>
          <p:cNvSpPr>
            <a:spLocks noGrp="1"/>
          </p:cNvSpPr>
          <p:nvPr>
            <p:ph type="title"/>
          </p:nvPr>
        </p:nvSpPr>
        <p:spPr/>
        <p:txBody>
          <a:bodyPr>
            <a:normAutofit/>
          </a:bodyPr>
          <a:lstStyle/>
          <a:p>
            <a:r>
              <a:rPr lang="en-US" sz="2500" b="1" dirty="0">
                <a:effectLst/>
                <a:latin typeface="Tableau Light"/>
              </a:rPr>
              <a:t>Packed bubble chart </a:t>
            </a:r>
            <a:r>
              <a:rPr lang="en-US" sz="2500" b="1" dirty="0">
                <a:latin typeface="Tableau Light"/>
              </a:rPr>
              <a:t>of </a:t>
            </a:r>
            <a:r>
              <a:rPr lang="en-US" sz="2500" b="1" dirty="0">
                <a:effectLst/>
                <a:latin typeface="Tableau Light"/>
              </a:rPr>
              <a:t>Number of Accidents in Particular Time Slot</a:t>
            </a:r>
            <a:endParaRPr lang="en-IN" sz="2500" dirty="0"/>
          </a:p>
        </p:txBody>
      </p:sp>
      <p:pic>
        <p:nvPicPr>
          <p:cNvPr id="5" name="Content Placeholder 4">
            <a:extLst>
              <a:ext uri="{FF2B5EF4-FFF2-40B4-BE49-F238E27FC236}">
                <a16:creationId xmlns:a16="http://schemas.microsoft.com/office/drawing/2014/main" id="{BB4AABC4-8E6D-B594-396D-0B85F9441378}"/>
              </a:ext>
            </a:extLst>
          </p:cNvPr>
          <p:cNvPicPr>
            <a:picLocks noGrp="1" noChangeAspect="1"/>
          </p:cNvPicPr>
          <p:nvPr>
            <p:ph idx="1"/>
          </p:nvPr>
        </p:nvPicPr>
        <p:blipFill>
          <a:blip r:embed="rId2"/>
          <a:stretch>
            <a:fillRect/>
          </a:stretch>
        </p:blipFill>
        <p:spPr>
          <a:xfrm>
            <a:off x="1451578" y="1504334"/>
            <a:ext cx="9603275" cy="4549147"/>
          </a:xfrm>
        </p:spPr>
      </p:pic>
    </p:spTree>
    <p:extLst>
      <p:ext uri="{BB962C8B-B14F-4D97-AF65-F5344CB8AC3E}">
        <p14:creationId xmlns:p14="http://schemas.microsoft.com/office/powerpoint/2010/main" val="419878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61228-E8E0-4839-A1D8-3EF02041AECC}"/>
              </a:ext>
            </a:extLst>
          </p:cNvPr>
          <p:cNvSpPr>
            <a:spLocks noGrp="1"/>
          </p:cNvSpPr>
          <p:nvPr>
            <p:ph type="title"/>
          </p:nvPr>
        </p:nvSpPr>
        <p:spPr>
          <a:xfrm>
            <a:off x="1557071" y="854236"/>
            <a:ext cx="9099255" cy="3267567"/>
          </a:xfrm>
        </p:spPr>
        <p:txBody>
          <a:bodyPr vert="horz" lIns="91440" tIns="45720" rIns="91440" bIns="0" rtlCol="0" anchor="ctr">
            <a:noAutofit/>
          </a:bodyPr>
          <a:lstStyle/>
          <a:p>
            <a:r>
              <a:rPr lang="en-US" sz="1800" b="0" i="0" dirty="0">
                <a:solidFill>
                  <a:srgbClr val="374151"/>
                </a:solidFill>
                <a:effectLst/>
                <a:latin typeface="Söhne"/>
              </a:rPr>
              <a:t>The bubbles are color-coded to distinguish between different time slots, making it effortless to identify peak periods of accidents during the day. Additionally, hovering over each bubble provides precise information about the start and end times of the time slot, as well as the exact count of accidents for that particular period.</a:t>
            </a:r>
            <a:br>
              <a:rPr lang="en-US" sz="1800" b="0" i="0" dirty="0">
                <a:solidFill>
                  <a:srgbClr val="374151"/>
                </a:solidFill>
                <a:effectLst/>
                <a:latin typeface="Söhne"/>
              </a:rPr>
            </a:br>
            <a:r>
              <a:rPr lang="en-US" sz="1800" b="0" i="0" dirty="0">
                <a:solidFill>
                  <a:srgbClr val="374151"/>
                </a:solidFill>
                <a:effectLst/>
                <a:latin typeface="Söhne"/>
              </a:rPr>
              <a:t>The highest number of Accidents in the 16.00-19.59 time slot and the number of accidents are 4158.</a:t>
            </a:r>
            <a:br>
              <a:rPr lang="en-US" sz="1800" b="0" i="0" dirty="0">
                <a:solidFill>
                  <a:srgbClr val="374151"/>
                </a:solidFill>
                <a:effectLst/>
                <a:latin typeface="Söhne"/>
              </a:rPr>
            </a:br>
            <a:r>
              <a:rPr lang="en-US" sz="1800" b="0" i="0" dirty="0">
                <a:solidFill>
                  <a:srgbClr val="374151"/>
                </a:solidFill>
                <a:effectLst/>
                <a:latin typeface="Söhne"/>
              </a:rPr>
              <a:t>The lowest number of Accidents is in the 4.00-7.59 time slot and the number of accidents is 1513.</a:t>
            </a:r>
            <a:br>
              <a:rPr lang="en-US" sz="1800" b="0" i="0" dirty="0">
                <a:solidFill>
                  <a:srgbClr val="374151"/>
                </a:solidFill>
                <a:effectLst/>
                <a:latin typeface="Söhne"/>
              </a:rPr>
            </a:br>
            <a:endParaRPr lang="en-US" sz="1800" dirty="0">
              <a:solidFill>
                <a:srgbClr val="454545"/>
              </a:solidFill>
            </a:endParaRPr>
          </a:p>
        </p:txBody>
      </p:sp>
      <p:pic>
        <p:nvPicPr>
          <p:cNvPr id="26" name="Picture 25">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19905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4546-B7E4-A8EC-A4EF-6719C9AEBFA2}"/>
              </a:ext>
            </a:extLst>
          </p:cNvPr>
          <p:cNvSpPr>
            <a:spLocks noGrp="1"/>
          </p:cNvSpPr>
          <p:nvPr>
            <p:ph type="title"/>
          </p:nvPr>
        </p:nvSpPr>
        <p:spPr>
          <a:xfrm>
            <a:off x="1366684" y="804519"/>
            <a:ext cx="9971876" cy="1049235"/>
          </a:xfrm>
        </p:spPr>
        <p:txBody>
          <a:bodyPr>
            <a:normAutofit/>
          </a:bodyPr>
          <a:lstStyle/>
          <a:p>
            <a:r>
              <a:rPr lang="en-US" sz="2500" b="1" dirty="0">
                <a:effectLst/>
                <a:latin typeface="Tableau Light"/>
              </a:rPr>
              <a:t>Horizontal Bar graph of Accidents VS Vehicle Type and Visibility</a:t>
            </a:r>
            <a:endParaRPr lang="en-IN" sz="2500" dirty="0"/>
          </a:p>
        </p:txBody>
      </p:sp>
      <p:sp>
        <p:nvSpPr>
          <p:cNvPr id="3" name="Content Placeholder 2">
            <a:extLst>
              <a:ext uri="{FF2B5EF4-FFF2-40B4-BE49-F238E27FC236}">
                <a16:creationId xmlns:a16="http://schemas.microsoft.com/office/drawing/2014/main" id="{674852D4-2FCE-0C73-D380-F0F453EE566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609B94D-1A48-DFE0-01F4-B0EDE5BC6BE5}"/>
              </a:ext>
            </a:extLst>
          </p:cNvPr>
          <p:cNvPicPr>
            <a:picLocks noChangeAspect="1"/>
          </p:cNvPicPr>
          <p:nvPr/>
        </p:nvPicPr>
        <p:blipFill>
          <a:blip r:embed="rId2"/>
          <a:stretch>
            <a:fillRect/>
          </a:stretch>
        </p:blipFill>
        <p:spPr>
          <a:xfrm>
            <a:off x="1366684" y="1391655"/>
            <a:ext cx="10432026" cy="4742928"/>
          </a:xfrm>
          <a:prstGeom prst="rect">
            <a:avLst/>
          </a:prstGeom>
        </p:spPr>
      </p:pic>
    </p:spTree>
    <p:extLst>
      <p:ext uri="{BB962C8B-B14F-4D97-AF65-F5344CB8AC3E}">
        <p14:creationId xmlns:p14="http://schemas.microsoft.com/office/powerpoint/2010/main" val="87337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61228-E8E0-4839-A1D8-3EF02041AECC}"/>
              </a:ext>
            </a:extLst>
          </p:cNvPr>
          <p:cNvSpPr>
            <a:spLocks noGrp="1"/>
          </p:cNvSpPr>
          <p:nvPr>
            <p:ph type="title"/>
          </p:nvPr>
        </p:nvSpPr>
        <p:spPr>
          <a:xfrm>
            <a:off x="1557071" y="854236"/>
            <a:ext cx="9099255" cy="3267567"/>
          </a:xfrm>
        </p:spPr>
        <p:txBody>
          <a:bodyPr vert="horz" lIns="91440" tIns="45720" rIns="91440" bIns="0" rtlCol="0" anchor="ctr">
            <a:noAutofit/>
          </a:bodyPr>
          <a:lstStyle/>
          <a:p>
            <a:r>
              <a:rPr lang="en-US" sz="1800" b="0" i="0" dirty="0">
                <a:solidFill>
                  <a:srgbClr val="374151"/>
                </a:solidFill>
                <a:effectLst/>
                <a:latin typeface="Söhne"/>
              </a:rPr>
              <a:t>The bars are color-coded to differentiate between vehicle types, allowing for easy identification of the most accident-prone categories. Additionally, each set of bars is labeled with the visibility condition, making it straightforward to identify trends and patterns related to visibility impact on accident frequencies.</a:t>
            </a:r>
            <a:endParaRPr lang="en-US" sz="1800" dirty="0">
              <a:solidFill>
                <a:srgbClr val="454545"/>
              </a:solidFill>
            </a:endParaRPr>
          </a:p>
        </p:txBody>
      </p:sp>
      <p:pic>
        <p:nvPicPr>
          <p:cNvPr id="26" name="Picture 25">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05799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DB61-2ADB-55D3-7E53-D3CACA82B13F}"/>
              </a:ext>
            </a:extLst>
          </p:cNvPr>
          <p:cNvSpPr>
            <a:spLocks noGrp="1"/>
          </p:cNvSpPr>
          <p:nvPr>
            <p:ph type="title"/>
          </p:nvPr>
        </p:nvSpPr>
        <p:spPr>
          <a:xfrm>
            <a:off x="1183267" y="804519"/>
            <a:ext cx="9871587" cy="1049235"/>
          </a:xfrm>
        </p:spPr>
        <p:txBody>
          <a:bodyPr>
            <a:normAutofit fontScale="90000"/>
          </a:bodyPr>
          <a:lstStyle/>
          <a:p>
            <a:r>
              <a:rPr lang="en-IN" dirty="0"/>
              <a:t>Dashboard:  Visual representation of attributes that can cause the accidents</a:t>
            </a:r>
            <a:br>
              <a:rPr lang="en-IN" dirty="0"/>
            </a:br>
            <a:r>
              <a:rPr lang="en-IN" dirty="0"/>
              <a:t> </a:t>
            </a:r>
          </a:p>
        </p:txBody>
      </p:sp>
      <p:sp>
        <p:nvSpPr>
          <p:cNvPr id="3" name="Content Placeholder 2">
            <a:extLst>
              <a:ext uri="{FF2B5EF4-FFF2-40B4-BE49-F238E27FC236}">
                <a16:creationId xmlns:a16="http://schemas.microsoft.com/office/drawing/2014/main" id="{1788BBF8-0BBD-32C4-DCB9-744A0289B00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D462FB4-9DC3-6CF7-D9F2-27E0CA24ABE3}"/>
              </a:ext>
            </a:extLst>
          </p:cNvPr>
          <p:cNvPicPr>
            <a:picLocks noChangeAspect="1"/>
          </p:cNvPicPr>
          <p:nvPr/>
        </p:nvPicPr>
        <p:blipFill>
          <a:blip r:embed="rId2"/>
          <a:stretch>
            <a:fillRect/>
          </a:stretch>
        </p:blipFill>
        <p:spPr>
          <a:xfrm>
            <a:off x="1317523" y="1853754"/>
            <a:ext cx="9871587" cy="5004246"/>
          </a:xfrm>
          <a:prstGeom prst="rect">
            <a:avLst/>
          </a:prstGeom>
        </p:spPr>
      </p:pic>
    </p:spTree>
    <p:extLst>
      <p:ext uri="{BB962C8B-B14F-4D97-AF65-F5344CB8AC3E}">
        <p14:creationId xmlns:p14="http://schemas.microsoft.com/office/powerpoint/2010/main" val="322713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DB61-2ADB-55D3-7E53-D3CACA82B13F}"/>
              </a:ext>
            </a:extLst>
          </p:cNvPr>
          <p:cNvSpPr>
            <a:spLocks noGrp="1"/>
          </p:cNvSpPr>
          <p:nvPr>
            <p:ph type="title"/>
          </p:nvPr>
        </p:nvSpPr>
        <p:spPr>
          <a:xfrm>
            <a:off x="1451579" y="1066800"/>
            <a:ext cx="9603275" cy="786954"/>
          </a:xfrm>
        </p:spPr>
        <p:txBody>
          <a:bodyPr/>
          <a:lstStyle/>
          <a:p>
            <a:r>
              <a:rPr lang="en-IN" dirty="0"/>
              <a:t>conclusion</a:t>
            </a:r>
          </a:p>
        </p:txBody>
      </p:sp>
      <p:sp>
        <p:nvSpPr>
          <p:cNvPr id="3" name="Content Placeholder 2">
            <a:extLst>
              <a:ext uri="{FF2B5EF4-FFF2-40B4-BE49-F238E27FC236}">
                <a16:creationId xmlns:a16="http://schemas.microsoft.com/office/drawing/2014/main" id="{1788BBF8-0BBD-32C4-DCB9-744A0289B005}"/>
              </a:ext>
            </a:extLst>
          </p:cNvPr>
          <p:cNvSpPr>
            <a:spLocks noGrp="1"/>
          </p:cNvSpPr>
          <p:nvPr>
            <p:ph idx="1"/>
          </p:nvPr>
        </p:nvSpPr>
        <p:spPr>
          <a:xfrm>
            <a:off x="1451579" y="1853754"/>
            <a:ext cx="9603275" cy="3612591"/>
          </a:xfrm>
        </p:spPr>
        <p:txBody>
          <a:bodyPr>
            <a:normAutofit fontScale="92500"/>
          </a:bodyPr>
          <a:lstStyle/>
          <a:p>
            <a:r>
              <a:rPr lang="en-US" b="0" i="0" dirty="0">
                <a:solidFill>
                  <a:srgbClr val="374151"/>
                </a:solidFill>
                <a:effectLst/>
                <a:latin typeface="Söhne"/>
              </a:rPr>
              <a:t>Hammering the last nail, during the evening rush hour (16:00 - 19:59), accidents occurred on major arterial roads involving automobiles with clear vision conditions in 2006. </a:t>
            </a:r>
          </a:p>
          <a:p>
            <a:pPr marL="0" indent="0">
              <a:buNone/>
            </a:pPr>
            <a:r>
              <a:rPr lang="en-US" sz="3500" i="0" dirty="0">
                <a:effectLst/>
                <a:latin typeface="Söhne"/>
              </a:rPr>
              <a:t>What can we </a:t>
            </a:r>
            <a:r>
              <a:rPr lang="en-US" sz="3500" dirty="0">
                <a:latin typeface="Söhne"/>
              </a:rPr>
              <a:t>do to overcome the problem?</a:t>
            </a:r>
          </a:p>
          <a:p>
            <a:r>
              <a:rPr lang="en-US" b="0" i="0" dirty="0">
                <a:solidFill>
                  <a:srgbClr val="374151"/>
                </a:solidFill>
                <a:effectLst/>
                <a:latin typeface="Söhne"/>
              </a:rPr>
              <a:t>These findings underscore the significance of addressing traffic safety measures during peak commuting hours to mitigate accidents and improve overall road safety. By understanding the specific conditions and areas where accidents are more likely to happen, targeted interventions and awareness campaigns can be implemented to create safer roads for everyone. Let's work together to make our streets safer and accident-free!</a:t>
            </a:r>
            <a:endParaRPr lang="en-IN" dirty="0"/>
          </a:p>
        </p:txBody>
      </p:sp>
    </p:spTree>
    <p:extLst>
      <p:ext uri="{BB962C8B-B14F-4D97-AF65-F5344CB8AC3E}">
        <p14:creationId xmlns:p14="http://schemas.microsoft.com/office/powerpoint/2010/main" val="21252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DB61-2ADB-55D3-7E53-D3CACA82B13F}"/>
              </a:ext>
            </a:extLst>
          </p:cNvPr>
          <p:cNvSpPr>
            <a:spLocks noGrp="1"/>
          </p:cNvSpPr>
          <p:nvPr>
            <p:ph type="title"/>
          </p:nvPr>
        </p:nvSpPr>
        <p:spPr>
          <a:xfrm>
            <a:off x="1183267" y="804519"/>
            <a:ext cx="9871587" cy="1049235"/>
          </a:xfrm>
        </p:spPr>
        <p:txBody>
          <a:bodyPr/>
          <a:lstStyle/>
          <a:p>
            <a:endParaRPr lang="en-IN" dirty="0"/>
          </a:p>
        </p:txBody>
      </p:sp>
      <p:sp>
        <p:nvSpPr>
          <p:cNvPr id="3" name="Content Placeholder 2">
            <a:extLst>
              <a:ext uri="{FF2B5EF4-FFF2-40B4-BE49-F238E27FC236}">
                <a16:creationId xmlns:a16="http://schemas.microsoft.com/office/drawing/2014/main" id="{1788BBF8-0BBD-32C4-DCB9-744A0289B005}"/>
              </a:ext>
            </a:extLst>
          </p:cNvPr>
          <p:cNvSpPr>
            <a:spLocks noGrp="1"/>
          </p:cNvSpPr>
          <p:nvPr>
            <p:ph idx="1"/>
          </p:nvPr>
        </p:nvSpPr>
        <p:spPr>
          <a:xfrm>
            <a:off x="1451579" y="2546555"/>
            <a:ext cx="9603275" cy="2919790"/>
          </a:xfrm>
        </p:spPr>
        <p:txBody>
          <a:bodyPr>
            <a:normAutofit/>
          </a:bodyPr>
          <a:lstStyle/>
          <a:p>
            <a:pPr marL="0" indent="0" algn="ctr">
              <a:buNone/>
            </a:pPr>
            <a:r>
              <a:rPr lang="en-IN" sz="4500" dirty="0"/>
              <a:t>Thank You!</a:t>
            </a:r>
          </a:p>
        </p:txBody>
      </p:sp>
    </p:spTree>
    <p:extLst>
      <p:ext uri="{BB962C8B-B14F-4D97-AF65-F5344CB8AC3E}">
        <p14:creationId xmlns:p14="http://schemas.microsoft.com/office/powerpoint/2010/main" val="92886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A351-523F-B052-35D9-7CFF5C0F27F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8756BDB-7C64-F5C4-B947-A0F8CDEFE786}"/>
              </a:ext>
            </a:extLst>
          </p:cNvPr>
          <p:cNvSpPr>
            <a:spLocks noGrp="1"/>
          </p:cNvSpPr>
          <p:nvPr>
            <p:ph idx="1"/>
          </p:nvPr>
        </p:nvSpPr>
        <p:spPr/>
        <p:txBody>
          <a:bodyPr/>
          <a:lstStyle/>
          <a:p>
            <a:pPr marL="0" indent="0">
              <a:buNone/>
            </a:pPr>
            <a:r>
              <a:rPr lang="en-US" b="0" i="0" dirty="0">
                <a:solidFill>
                  <a:srgbClr val="374151"/>
                </a:solidFill>
                <a:effectLst/>
                <a:latin typeface="Söhne"/>
              </a:rPr>
              <a:t>It consists of several records, each representing a unique traffic accident incident. The dataset includes various attributes, such as accident location (latitude and longitude), date and time of occurrence, road class, accident classification (fatal, injury, property damage only), involved parties (drivers, pedestrians, cyclists), vehicle types, weather conditions, and more.</a:t>
            </a:r>
            <a:endParaRPr lang="en-IN" dirty="0"/>
          </a:p>
        </p:txBody>
      </p:sp>
    </p:spTree>
    <p:extLst>
      <p:ext uri="{BB962C8B-B14F-4D97-AF65-F5344CB8AC3E}">
        <p14:creationId xmlns:p14="http://schemas.microsoft.com/office/powerpoint/2010/main" val="109348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A351-523F-B052-35D9-7CFF5C0F27FB}"/>
              </a:ext>
            </a:extLst>
          </p:cNvPr>
          <p:cNvSpPr>
            <a:spLocks noGrp="1"/>
          </p:cNvSpPr>
          <p:nvPr>
            <p:ph type="title"/>
          </p:nvPr>
        </p:nvSpPr>
        <p:spPr>
          <a:xfrm>
            <a:off x="1320799" y="804519"/>
            <a:ext cx="9734055" cy="1049235"/>
          </a:xfrm>
        </p:spPr>
        <p:txBody>
          <a:bodyPr/>
          <a:lstStyle/>
          <a:p>
            <a:r>
              <a:rPr lang="en-IN" dirty="0"/>
              <a:t>Pre-Processing</a:t>
            </a:r>
          </a:p>
        </p:txBody>
      </p:sp>
      <p:sp>
        <p:nvSpPr>
          <p:cNvPr id="3" name="Content Placeholder 2">
            <a:extLst>
              <a:ext uri="{FF2B5EF4-FFF2-40B4-BE49-F238E27FC236}">
                <a16:creationId xmlns:a16="http://schemas.microsoft.com/office/drawing/2014/main" id="{F8756BDB-7C64-F5C4-B947-A0F8CDEFE786}"/>
              </a:ext>
            </a:extLst>
          </p:cNvPr>
          <p:cNvSpPr>
            <a:spLocks noGrp="1"/>
          </p:cNvSpPr>
          <p:nvPr>
            <p:ph idx="1"/>
          </p:nvPr>
        </p:nvSpPr>
        <p:spPr/>
        <p:txBody>
          <a:bodyPr/>
          <a:lstStyle/>
          <a:p>
            <a:pPr marL="0" indent="0">
              <a:buNone/>
            </a:pPr>
            <a:r>
              <a:rPr lang="en-US" b="0" i="0" dirty="0">
                <a:solidFill>
                  <a:srgbClr val="374151"/>
                </a:solidFill>
                <a:effectLst/>
                <a:latin typeface="Söhne"/>
              </a:rPr>
              <a:t>It consists of several records, each representing a unique traffic accident incident. The dataset includes various attributes, such as accident location (latitude and longitude), date and time of occurrence, road class, accident classification (fatal, injury, property damage only), involved parties (drivers, pedestrians, cyclists), vehicle types, weather conditions, and more.</a:t>
            </a:r>
            <a:endParaRPr lang="en-IN" dirty="0"/>
          </a:p>
        </p:txBody>
      </p:sp>
      <p:pic>
        <p:nvPicPr>
          <p:cNvPr id="5" name="Picture 4">
            <a:extLst>
              <a:ext uri="{FF2B5EF4-FFF2-40B4-BE49-F238E27FC236}">
                <a16:creationId xmlns:a16="http://schemas.microsoft.com/office/drawing/2014/main" id="{B2900C8A-FE1C-92DF-D50F-FD212B7AF46E}"/>
              </a:ext>
            </a:extLst>
          </p:cNvPr>
          <p:cNvPicPr>
            <a:picLocks noChangeAspect="1"/>
          </p:cNvPicPr>
          <p:nvPr/>
        </p:nvPicPr>
        <p:blipFill>
          <a:blip r:embed="rId2"/>
          <a:stretch>
            <a:fillRect/>
          </a:stretch>
        </p:blipFill>
        <p:spPr>
          <a:xfrm>
            <a:off x="1451579" y="1564640"/>
            <a:ext cx="9419622" cy="4561840"/>
          </a:xfrm>
          <a:prstGeom prst="rect">
            <a:avLst/>
          </a:prstGeom>
        </p:spPr>
      </p:pic>
    </p:spTree>
    <p:extLst>
      <p:ext uri="{BB962C8B-B14F-4D97-AF65-F5344CB8AC3E}">
        <p14:creationId xmlns:p14="http://schemas.microsoft.com/office/powerpoint/2010/main" val="32964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E4E0-2739-674C-802D-DBA5D5DDA68C}"/>
              </a:ext>
            </a:extLst>
          </p:cNvPr>
          <p:cNvSpPr>
            <a:spLocks noGrp="1"/>
          </p:cNvSpPr>
          <p:nvPr>
            <p:ph type="title"/>
          </p:nvPr>
        </p:nvSpPr>
        <p:spPr>
          <a:xfrm>
            <a:off x="1278195" y="804519"/>
            <a:ext cx="9776660" cy="1049235"/>
          </a:xfrm>
        </p:spPr>
        <p:txBody>
          <a:bodyPr>
            <a:normAutofit/>
          </a:bodyPr>
          <a:lstStyle/>
          <a:p>
            <a:r>
              <a:rPr lang="en-US" sz="2400" b="1" dirty="0">
                <a:effectLst/>
                <a:latin typeface="Tableau Light"/>
              </a:rPr>
              <a:t>Line graph Count of Accidents VS Year</a:t>
            </a:r>
            <a:endParaRPr lang="en-IN" sz="2400" dirty="0"/>
          </a:p>
        </p:txBody>
      </p:sp>
      <p:pic>
        <p:nvPicPr>
          <p:cNvPr id="5" name="Content Placeholder 4">
            <a:extLst>
              <a:ext uri="{FF2B5EF4-FFF2-40B4-BE49-F238E27FC236}">
                <a16:creationId xmlns:a16="http://schemas.microsoft.com/office/drawing/2014/main" id="{C2227A09-A43F-83DC-AD5D-F89C437E4606}"/>
              </a:ext>
            </a:extLst>
          </p:cNvPr>
          <p:cNvPicPr>
            <a:picLocks noGrp="1" noChangeAspect="1"/>
          </p:cNvPicPr>
          <p:nvPr>
            <p:ph idx="1"/>
          </p:nvPr>
        </p:nvPicPr>
        <p:blipFill rotWithShape="1">
          <a:blip r:embed="rId2"/>
          <a:srcRect t="4990"/>
          <a:stretch/>
        </p:blipFill>
        <p:spPr>
          <a:xfrm>
            <a:off x="1356852" y="1258529"/>
            <a:ext cx="9698002" cy="4876053"/>
          </a:xfrm>
        </p:spPr>
      </p:pic>
    </p:spTree>
    <p:extLst>
      <p:ext uri="{BB962C8B-B14F-4D97-AF65-F5344CB8AC3E}">
        <p14:creationId xmlns:p14="http://schemas.microsoft.com/office/powerpoint/2010/main" val="410349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61228-E8E0-4839-A1D8-3EF02041AECC}"/>
              </a:ext>
            </a:extLst>
          </p:cNvPr>
          <p:cNvSpPr>
            <a:spLocks noGrp="1"/>
          </p:cNvSpPr>
          <p:nvPr>
            <p:ph type="title"/>
          </p:nvPr>
        </p:nvSpPr>
        <p:spPr>
          <a:xfrm>
            <a:off x="1557071" y="222198"/>
            <a:ext cx="9099255" cy="3899606"/>
          </a:xfrm>
        </p:spPr>
        <p:txBody>
          <a:bodyPr vert="horz" lIns="91440" tIns="45720" rIns="91440" bIns="0" rtlCol="0" anchor="ctr">
            <a:noAutofit/>
          </a:bodyPr>
          <a:lstStyle/>
          <a:p>
            <a:r>
              <a:rPr lang="en-US" sz="1800" b="0" i="0" dirty="0">
                <a:solidFill>
                  <a:srgbClr val="374151"/>
                </a:solidFill>
                <a:effectLst/>
                <a:latin typeface="Söhne"/>
              </a:rPr>
              <a:t>The line chart will display the trend of the count of accidents over the years. </a:t>
            </a:r>
            <a:br>
              <a:rPr lang="en-US" sz="1800" b="0" i="0" dirty="0">
                <a:solidFill>
                  <a:srgbClr val="374151"/>
                </a:solidFill>
                <a:effectLst/>
                <a:latin typeface="Söhne"/>
              </a:rPr>
            </a:br>
            <a:r>
              <a:rPr lang="en-US" sz="1800" b="0" i="0" dirty="0">
                <a:solidFill>
                  <a:srgbClr val="374151"/>
                </a:solidFill>
                <a:effectLst/>
                <a:latin typeface="Söhne"/>
              </a:rPr>
              <a:t>This visualization is particularly useful for identifying trends in accident occurrences.</a:t>
            </a:r>
            <a:br>
              <a:rPr lang="en-US" sz="1800" b="0" i="0" dirty="0">
                <a:solidFill>
                  <a:srgbClr val="374151"/>
                </a:solidFill>
                <a:effectLst/>
                <a:latin typeface="Söhne"/>
              </a:rPr>
            </a:br>
            <a:br>
              <a:rPr lang="en-US" sz="1800" b="0" i="0" dirty="0">
                <a:solidFill>
                  <a:srgbClr val="374151"/>
                </a:solidFill>
                <a:effectLst/>
                <a:latin typeface="Söhne"/>
              </a:rPr>
            </a:br>
            <a:r>
              <a:rPr lang="en-US" sz="1800" b="0" i="0" dirty="0">
                <a:solidFill>
                  <a:srgbClr val="374151"/>
                </a:solidFill>
                <a:effectLst/>
                <a:latin typeface="Söhne"/>
              </a:rPr>
              <a:t>The highest Accident I found by visualization in 2006 and the number is 2006.</a:t>
            </a:r>
            <a:br>
              <a:rPr lang="en-US" sz="1800" b="0" i="0" dirty="0">
                <a:solidFill>
                  <a:srgbClr val="374151"/>
                </a:solidFill>
                <a:effectLst/>
                <a:latin typeface="Söhne"/>
              </a:rPr>
            </a:br>
            <a:r>
              <a:rPr lang="en-US" sz="1800" b="0" i="0" dirty="0">
                <a:solidFill>
                  <a:srgbClr val="374151"/>
                </a:solidFill>
                <a:effectLst/>
                <a:latin typeface="Söhne"/>
              </a:rPr>
              <a:t>The  Lowest Accident  in 2020 and the number is 633.</a:t>
            </a:r>
            <a:endParaRPr lang="en-US" sz="1800" dirty="0">
              <a:solidFill>
                <a:srgbClr val="454545"/>
              </a:solidFill>
            </a:endParaRPr>
          </a:p>
        </p:txBody>
      </p:sp>
      <p:pic>
        <p:nvPicPr>
          <p:cNvPr id="26" name="Picture 25">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B9D1223-C317-BC90-FA7A-8E8008635017}"/>
              </a:ext>
            </a:extLst>
          </p:cNvPr>
          <p:cNvPicPr>
            <a:picLocks noChangeAspect="1"/>
          </p:cNvPicPr>
          <p:nvPr/>
        </p:nvPicPr>
        <p:blipFill>
          <a:blip r:embed="rId3"/>
          <a:stretch>
            <a:fillRect/>
          </a:stretch>
        </p:blipFill>
        <p:spPr>
          <a:xfrm>
            <a:off x="1774754" y="3160637"/>
            <a:ext cx="2993892" cy="1183365"/>
          </a:xfrm>
          <a:prstGeom prst="rect">
            <a:avLst/>
          </a:prstGeom>
        </p:spPr>
      </p:pic>
      <p:pic>
        <p:nvPicPr>
          <p:cNvPr id="7" name="Picture 6">
            <a:extLst>
              <a:ext uri="{FF2B5EF4-FFF2-40B4-BE49-F238E27FC236}">
                <a16:creationId xmlns:a16="http://schemas.microsoft.com/office/drawing/2014/main" id="{75659170-F4E4-175D-25D6-FA1C0EFF23F5}"/>
              </a:ext>
            </a:extLst>
          </p:cNvPr>
          <p:cNvPicPr>
            <a:picLocks noChangeAspect="1"/>
          </p:cNvPicPr>
          <p:nvPr/>
        </p:nvPicPr>
        <p:blipFill>
          <a:blip r:embed="rId4"/>
          <a:stretch>
            <a:fillRect/>
          </a:stretch>
        </p:blipFill>
        <p:spPr>
          <a:xfrm>
            <a:off x="7498901" y="3219988"/>
            <a:ext cx="2461473" cy="1124014"/>
          </a:xfrm>
          <a:prstGeom prst="rect">
            <a:avLst/>
          </a:prstGeom>
        </p:spPr>
      </p:pic>
    </p:spTree>
    <p:extLst>
      <p:ext uri="{BB962C8B-B14F-4D97-AF65-F5344CB8AC3E}">
        <p14:creationId xmlns:p14="http://schemas.microsoft.com/office/powerpoint/2010/main" val="12338102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FF1A-8C20-2F97-75F1-09ED135F42D4}"/>
              </a:ext>
            </a:extLst>
          </p:cNvPr>
          <p:cNvSpPr>
            <a:spLocks noGrp="1"/>
          </p:cNvSpPr>
          <p:nvPr>
            <p:ph type="title"/>
          </p:nvPr>
        </p:nvSpPr>
        <p:spPr>
          <a:xfrm>
            <a:off x="1052053" y="804519"/>
            <a:ext cx="10002802" cy="1049235"/>
          </a:xfrm>
        </p:spPr>
        <p:txBody>
          <a:bodyPr>
            <a:normAutofit/>
          </a:bodyPr>
          <a:lstStyle/>
          <a:p>
            <a:r>
              <a:rPr lang="en-US" sz="2500" b="1" dirty="0">
                <a:effectLst/>
                <a:latin typeface="Tableau Light"/>
              </a:rPr>
              <a:t> bar graph of Count of Accidents VS Road Class</a:t>
            </a:r>
            <a:endParaRPr lang="en-IN" sz="2500" dirty="0"/>
          </a:p>
        </p:txBody>
      </p:sp>
      <p:pic>
        <p:nvPicPr>
          <p:cNvPr id="5" name="Content Placeholder 4">
            <a:extLst>
              <a:ext uri="{FF2B5EF4-FFF2-40B4-BE49-F238E27FC236}">
                <a16:creationId xmlns:a16="http://schemas.microsoft.com/office/drawing/2014/main" id="{9F5B858F-43B9-D81D-9EAE-0103C0E48360}"/>
              </a:ext>
            </a:extLst>
          </p:cNvPr>
          <p:cNvPicPr>
            <a:picLocks noGrp="1" noChangeAspect="1"/>
          </p:cNvPicPr>
          <p:nvPr>
            <p:ph idx="1"/>
          </p:nvPr>
        </p:nvPicPr>
        <p:blipFill rotWithShape="1">
          <a:blip r:embed="rId2"/>
          <a:srcRect t="4584"/>
          <a:stretch/>
        </p:blipFill>
        <p:spPr>
          <a:xfrm>
            <a:off x="1137146" y="1376516"/>
            <a:ext cx="9917708" cy="4748981"/>
          </a:xfrm>
        </p:spPr>
      </p:pic>
    </p:spTree>
    <p:extLst>
      <p:ext uri="{BB962C8B-B14F-4D97-AF65-F5344CB8AC3E}">
        <p14:creationId xmlns:p14="http://schemas.microsoft.com/office/powerpoint/2010/main" val="233553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61228-E8E0-4839-A1D8-3EF02041AECC}"/>
              </a:ext>
            </a:extLst>
          </p:cNvPr>
          <p:cNvSpPr>
            <a:spLocks noGrp="1"/>
          </p:cNvSpPr>
          <p:nvPr>
            <p:ph type="title"/>
          </p:nvPr>
        </p:nvSpPr>
        <p:spPr>
          <a:xfrm>
            <a:off x="1557071" y="222198"/>
            <a:ext cx="9099255" cy="3899606"/>
          </a:xfrm>
        </p:spPr>
        <p:txBody>
          <a:bodyPr vert="horz" lIns="91440" tIns="45720" rIns="91440" bIns="0" rtlCol="0" anchor="ctr">
            <a:noAutofit/>
          </a:bodyPr>
          <a:lstStyle/>
          <a:p>
            <a:r>
              <a:rPr lang="en-US" sz="1800" b="0" i="0" dirty="0">
                <a:solidFill>
                  <a:srgbClr val="374151"/>
                </a:solidFill>
                <a:effectLst/>
                <a:latin typeface="Söhne"/>
              </a:rPr>
              <a:t>The bar graph showcases the number of traffic accidents recorded for each road class over the analyzed period. The x-axis represents the road classes, while the y-axis displays the count of accidents. Each bar in the graph represents a road class category, and its height corresponds to the number of accidents attributed to that particular road class.</a:t>
            </a:r>
            <a:br>
              <a:rPr lang="en-US" sz="1800" b="0" i="0" dirty="0">
                <a:solidFill>
                  <a:srgbClr val="374151"/>
                </a:solidFill>
                <a:effectLst/>
                <a:latin typeface="Söhne"/>
              </a:rPr>
            </a:br>
            <a:br>
              <a:rPr lang="en-US" sz="1800" b="0" i="0" dirty="0">
                <a:solidFill>
                  <a:srgbClr val="374151"/>
                </a:solidFill>
                <a:effectLst/>
                <a:latin typeface="Söhne"/>
              </a:rPr>
            </a:br>
            <a:r>
              <a:rPr lang="en-US" sz="1800" b="0" i="0" dirty="0">
                <a:solidFill>
                  <a:srgbClr val="374151"/>
                </a:solidFill>
                <a:effectLst/>
                <a:latin typeface="Söhne"/>
              </a:rPr>
              <a:t>The highest Accident I found in major arterial the number is 2006.</a:t>
            </a:r>
            <a:br>
              <a:rPr lang="en-US" sz="1800" b="0" i="0" dirty="0">
                <a:solidFill>
                  <a:srgbClr val="374151"/>
                </a:solidFill>
                <a:effectLst/>
                <a:latin typeface="Söhne"/>
              </a:rPr>
            </a:br>
            <a:r>
              <a:rPr lang="en-US" sz="1800" b="0" i="0" dirty="0">
                <a:solidFill>
                  <a:srgbClr val="374151"/>
                </a:solidFill>
                <a:effectLst/>
                <a:latin typeface="Söhne"/>
              </a:rPr>
              <a:t>The  Lowest Accident in Major Arterial.</a:t>
            </a:r>
            <a:endParaRPr lang="en-US" sz="1800" dirty="0">
              <a:solidFill>
                <a:srgbClr val="454545"/>
              </a:solidFill>
            </a:endParaRPr>
          </a:p>
        </p:txBody>
      </p:sp>
      <p:pic>
        <p:nvPicPr>
          <p:cNvPr id="26" name="Picture 25">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BD7BCD9-0393-F8A3-2D37-9967408A9F50}"/>
              </a:ext>
            </a:extLst>
          </p:cNvPr>
          <p:cNvPicPr>
            <a:picLocks noChangeAspect="1"/>
          </p:cNvPicPr>
          <p:nvPr/>
        </p:nvPicPr>
        <p:blipFill>
          <a:blip r:embed="rId3"/>
          <a:stretch>
            <a:fillRect/>
          </a:stretch>
        </p:blipFill>
        <p:spPr>
          <a:xfrm>
            <a:off x="1732172" y="3354308"/>
            <a:ext cx="2859493" cy="1080040"/>
          </a:xfrm>
          <a:prstGeom prst="rect">
            <a:avLst/>
          </a:prstGeom>
        </p:spPr>
      </p:pic>
      <p:pic>
        <p:nvPicPr>
          <p:cNvPr id="13" name="Picture 12">
            <a:extLst>
              <a:ext uri="{FF2B5EF4-FFF2-40B4-BE49-F238E27FC236}">
                <a16:creationId xmlns:a16="http://schemas.microsoft.com/office/drawing/2014/main" id="{363BA34A-F1EE-C078-68A0-040FEC12DCE6}"/>
              </a:ext>
            </a:extLst>
          </p:cNvPr>
          <p:cNvPicPr>
            <a:picLocks noChangeAspect="1"/>
          </p:cNvPicPr>
          <p:nvPr/>
        </p:nvPicPr>
        <p:blipFill>
          <a:blip r:embed="rId4"/>
          <a:stretch>
            <a:fillRect/>
          </a:stretch>
        </p:blipFill>
        <p:spPr>
          <a:xfrm>
            <a:off x="6388917" y="3394779"/>
            <a:ext cx="3311700" cy="891617"/>
          </a:xfrm>
          <a:prstGeom prst="rect">
            <a:avLst/>
          </a:prstGeom>
        </p:spPr>
      </p:pic>
    </p:spTree>
    <p:extLst>
      <p:ext uri="{BB962C8B-B14F-4D97-AF65-F5344CB8AC3E}">
        <p14:creationId xmlns:p14="http://schemas.microsoft.com/office/powerpoint/2010/main" val="121208596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550D-BB98-E3D9-11BD-3081136C2D1E}"/>
              </a:ext>
            </a:extLst>
          </p:cNvPr>
          <p:cNvSpPr>
            <a:spLocks noGrp="1"/>
          </p:cNvSpPr>
          <p:nvPr>
            <p:ph type="title"/>
          </p:nvPr>
        </p:nvSpPr>
        <p:spPr>
          <a:xfrm>
            <a:off x="1347019" y="804519"/>
            <a:ext cx="9707835" cy="1049235"/>
          </a:xfrm>
        </p:spPr>
        <p:txBody>
          <a:bodyPr>
            <a:normAutofit/>
          </a:bodyPr>
          <a:lstStyle/>
          <a:p>
            <a:r>
              <a:rPr lang="en-US" sz="2500" b="1" dirty="0">
                <a:effectLst/>
                <a:latin typeface="Tableau Light"/>
              </a:rPr>
              <a:t> pie chart of Vehicle Type Vs Count of Accidents </a:t>
            </a:r>
            <a:endParaRPr lang="en-IN" sz="2500" dirty="0"/>
          </a:p>
        </p:txBody>
      </p:sp>
      <p:pic>
        <p:nvPicPr>
          <p:cNvPr id="5" name="Content Placeholder 4">
            <a:extLst>
              <a:ext uri="{FF2B5EF4-FFF2-40B4-BE49-F238E27FC236}">
                <a16:creationId xmlns:a16="http://schemas.microsoft.com/office/drawing/2014/main" id="{38D54F91-955A-791E-CC4D-6EAD5A8289EE}"/>
              </a:ext>
            </a:extLst>
          </p:cNvPr>
          <p:cNvPicPr>
            <a:picLocks noGrp="1" noChangeAspect="1"/>
          </p:cNvPicPr>
          <p:nvPr>
            <p:ph idx="1"/>
          </p:nvPr>
        </p:nvPicPr>
        <p:blipFill rotWithShape="1">
          <a:blip r:embed="rId2"/>
          <a:srcRect t="4900"/>
          <a:stretch/>
        </p:blipFill>
        <p:spPr>
          <a:xfrm>
            <a:off x="1451579" y="1317524"/>
            <a:ext cx="9603275" cy="4817058"/>
          </a:xfrm>
        </p:spPr>
      </p:pic>
    </p:spTree>
    <p:extLst>
      <p:ext uri="{BB962C8B-B14F-4D97-AF65-F5344CB8AC3E}">
        <p14:creationId xmlns:p14="http://schemas.microsoft.com/office/powerpoint/2010/main" val="106705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61228-E8E0-4839-A1D8-3EF02041AECC}"/>
              </a:ext>
            </a:extLst>
          </p:cNvPr>
          <p:cNvSpPr>
            <a:spLocks noGrp="1"/>
          </p:cNvSpPr>
          <p:nvPr>
            <p:ph type="title"/>
          </p:nvPr>
        </p:nvSpPr>
        <p:spPr>
          <a:xfrm>
            <a:off x="1557071" y="222198"/>
            <a:ext cx="9099255" cy="3899606"/>
          </a:xfrm>
        </p:spPr>
        <p:txBody>
          <a:bodyPr vert="horz" lIns="91440" tIns="45720" rIns="91440" bIns="0" rtlCol="0" anchor="ctr">
            <a:noAutofit/>
          </a:bodyPr>
          <a:lstStyle/>
          <a:p>
            <a:r>
              <a:rPr lang="en-US" sz="1800" b="0" i="0" dirty="0">
                <a:solidFill>
                  <a:srgbClr val="374151"/>
                </a:solidFill>
                <a:effectLst/>
                <a:latin typeface="Söhne"/>
              </a:rPr>
              <a:t>In this visualization, we present the distribution of traffic accidents across various vehicle types. Each slice of the pie represents a specific vehicle category, and its size corresponds to the proportion of accidents involving that particular type of vehicle. The chart showcases a holistic view of how different vehicle types contribute to the total accident count.</a:t>
            </a:r>
            <a:br>
              <a:rPr lang="en-US" sz="1800" b="0" i="0" dirty="0">
                <a:solidFill>
                  <a:srgbClr val="374151"/>
                </a:solidFill>
                <a:effectLst/>
                <a:latin typeface="Söhne"/>
              </a:rPr>
            </a:br>
            <a:br>
              <a:rPr lang="en-US" sz="1800" b="0" i="0" dirty="0">
                <a:solidFill>
                  <a:srgbClr val="374151"/>
                </a:solidFill>
                <a:effectLst/>
                <a:latin typeface="Söhne"/>
              </a:rPr>
            </a:br>
            <a:r>
              <a:rPr lang="en-US" sz="1800" b="0" i="0" dirty="0">
                <a:solidFill>
                  <a:srgbClr val="374151"/>
                </a:solidFill>
                <a:effectLst/>
                <a:latin typeface="Söhne"/>
              </a:rPr>
              <a:t>Automobile, Station Wagon is causing major </a:t>
            </a:r>
            <a:r>
              <a:rPr lang="en-US" sz="1800" dirty="0">
                <a:solidFill>
                  <a:srgbClr val="374151"/>
                </a:solidFill>
                <a:latin typeface="Söhne"/>
              </a:rPr>
              <a:t>accidents 6890.</a:t>
            </a:r>
            <a:br>
              <a:rPr lang="en-US" sz="1800" b="0" i="0" dirty="0">
                <a:solidFill>
                  <a:srgbClr val="374151"/>
                </a:solidFill>
                <a:effectLst/>
                <a:latin typeface="Söhne"/>
              </a:rPr>
            </a:br>
            <a:endParaRPr lang="en-US" sz="1800" dirty="0">
              <a:solidFill>
                <a:srgbClr val="454545"/>
              </a:solidFill>
            </a:endParaRPr>
          </a:p>
        </p:txBody>
      </p:sp>
      <p:pic>
        <p:nvPicPr>
          <p:cNvPr id="26" name="Picture 25">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79314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97</TotalTime>
  <Words>682</Words>
  <Application>Microsoft Office PowerPoint</Application>
  <PresentationFormat>Widescreen</PresentationFormat>
  <Paragraphs>23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Gill Sans MT</vt:lpstr>
      <vt:lpstr>Söhne</vt:lpstr>
      <vt:lpstr>Tableau Light</vt:lpstr>
      <vt:lpstr>zeitung</vt:lpstr>
      <vt:lpstr>Gallery</vt:lpstr>
      <vt:lpstr>Utsav Jitendrabhai Patel N01516259 Business Intelligence</vt:lpstr>
      <vt:lpstr>Introduction</vt:lpstr>
      <vt:lpstr>Pre-Processing</vt:lpstr>
      <vt:lpstr>Line graph Count of Accidents VS Year</vt:lpstr>
      <vt:lpstr>The line chart will display the trend of the count of accidents over the years.  This visualization is particularly useful for identifying trends in accident occurrences.  The highest Accident I found by visualization in 2006 and the number is 2006. The  Lowest Accident  in 2020 and the number is 633.</vt:lpstr>
      <vt:lpstr> bar graph of Count of Accidents VS Road Class</vt:lpstr>
      <vt:lpstr>The bar graph showcases the number of traffic accidents recorded for each road class over the analyzed period. The x-axis represents the road classes, while the y-axis displays the count of accidents. Each bar in the graph represents a road class category, and its height corresponds to the number of accidents attributed to that particular road class.  The highest Accident I found in major arterial the number is 2006. The  Lowest Accident in Major Arterial.</vt:lpstr>
      <vt:lpstr> pie chart of Vehicle Type Vs Count of Accidents </vt:lpstr>
      <vt:lpstr>In this visualization, we present the distribution of traffic accidents across various vehicle types. Each slice of the pie represents a specific vehicle category, and its size corresponds to the proportion of accidents involving that particular type of vehicle. The chart showcases a holistic view of how different vehicle types contribute to the total accident count.  Automobile, Station Wagon is causing major accidents 6890. </vt:lpstr>
      <vt:lpstr>Packed bubble chart of Number of Accidents in Particular Time Slot</vt:lpstr>
      <vt:lpstr>The bubbles are color-coded to distinguish between different time slots, making it effortless to identify peak periods of accidents during the day. Additionally, hovering over each bubble provides precise information about the start and end times of the time slot, as well as the exact count of accidents for that particular period. The highest number of Accidents in the 16.00-19.59 time slot and the number of accidents are 4158. The lowest number of Accidents is in the 4.00-7.59 time slot and the number of accidents is 1513. </vt:lpstr>
      <vt:lpstr>Horizontal Bar graph of Accidents VS Vehicle Type and Visibility</vt:lpstr>
      <vt:lpstr>The bars are color-coded to differentiate between vehicle types, allowing for easy identification of the most accident-prone categories. Additionally, each set of bars is labeled with the visibility condition, making it straightforward to identify trends and patterns related to visibility impact on accident frequencies.</vt:lpstr>
      <vt:lpstr>Dashboard:  Visual representation of attributes that can cause the accidents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Utsav Jitendrabhai Patel N0156259 Business Intelligence</dc:title>
  <dc:creator>Utsav Jitendrabhai Patel</dc:creator>
  <cp:lastModifiedBy>Utsav Jitendrabhai Patel</cp:lastModifiedBy>
  <cp:revision>11</cp:revision>
  <dcterms:created xsi:type="dcterms:W3CDTF">2023-07-31T22:09:53Z</dcterms:created>
  <dcterms:modified xsi:type="dcterms:W3CDTF">2023-08-01T00:15:10Z</dcterms:modified>
</cp:coreProperties>
</file>