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8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65" r:id="rId11"/>
    <p:sldId id="274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3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1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0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D41BCC-AD73-4203-A5A6-E62EB28B0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0FC7-F353-73F5-4B97-A1833617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Deep learning – Final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5603-EF9C-EC29-0994-81C42512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750963" cy="2431990"/>
          </a:xfrm>
        </p:spPr>
        <p:txBody>
          <a:bodyPr>
            <a:normAutofit/>
          </a:bodyPr>
          <a:lstStyle/>
          <a:p>
            <a:r>
              <a:rPr lang="en-CA"/>
              <a:t>By – abhi priyadarshi</a:t>
            </a:r>
          </a:p>
          <a:p>
            <a:r>
              <a:rPr lang="en-CA"/>
              <a:t>        Akshay gajera</a:t>
            </a:r>
          </a:p>
          <a:p>
            <a:r>
              <a:rPr lang="en-CA"/>
              <a:t>        Utsav patel</a:t>
            </a:r>
          </a:p>
          <a:p>
            <a:r>
              <a:rPr lang="en-CA"/>
              <a:t>        Yatri patel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733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6722-415A-7B3B-BEE1-552FF9F4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CA0F-7E06-8606-FB70-7272F657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Learning Rate</a:t>
            </a:r>
          </a:p>
          <a:p>
            <a:r>
              <a:rPr lang="en-US" dirty="0"/>
              <a:t>Learning rate determines the step size during optimization.</a:t>
            </a:r>
          </a:p>
          <a:p>
            <a:r>
              <a:rPr lang="en-US" dirty="0"/>
              <a:t>Higher Values: Faster convergence, but risk of overshooting optimal weights.</a:t>
            </a:r>
          </a:p>
          <a:p>
            <a:r>
              <a:rPr lang="en-US" dirty="0"/>
              <a:t>Lower Values: Slower convergence, but more stable learning process.</a:t>
            </a:r>
          </a:p>
          <a:p>
            <a:r>
              <a:rPr lang="en-US" dirty="0"/>
              <a:t>We experimented with different learning rates to find a balance between speed and stability.</a:t>
            </a:r>
          </a:p>
          <a:p>
            <a:r>
              <a:rPr lang="en-US" b="1" dirty="0"/>
              <a:t>Batch Size</a:t>
            </a:r>
          </a:p>
          <a:p>
            <a:r>
              <a:rPr lang="en-US" dirty="0"/>
              <a:t>Batch size specifies the number of training examples used in one iteration.</a:t>
            </a:r>
          </a:p>
          <a:p>
            <a:r>
              <a:rPr lang="en-US" dirty="0"/>
              <a:t>Larger Batches: Faster training but may lead to memory limitations.</a:t>
            </a:r>
          </a:p>
          <a:p>
            <a:r>
              <a:rPr lang="en-US" dirty="0"/>
              <a:t>Smaller Batches: More precise weight updates but slower training.</a:t>
            </a:r>
          </a:p>
          <a:p>
            <a:r>
              <a:rPr lang="en-US" dirty="0"/>
              <a:t>We optimized batch size to achieve both speed and accurate weight updates.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154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33A-D69E-BB61-B161-D8044A25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4BCD-E585-06DD-0841-93218595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Number of Hidden Units</a:t>
            </a:r>
          </a:p>
          <a:p>
            <a:r>
              <a:rPr lang="en-US" dirty="0"/>
              <a:t>Hidden units control the model's capacity to learn complex patterns.</a:t>
            </a:r>
          </a:p>
          <a:p>
            <a:r>
              <a:rPr lang="en-US" dirty="0"/>
              <a:t>Higher Units: More capacity to learn intricate patterns but risk of overfitting.</a:t>
            </a:r>
          </a:p>
          <a:p>
            <a:r>
              <a:rPr lang="en-US" dirty="0"/>
              <a:t>Lower Units: Simpler model with potential underfitting.</a:t>
            </a:r>
          </a:p>
          <a:p>
            <a:r>
              <a:rPr lang="en-US" dirty="0"/>
              <a:t>We adjusted the number of hidden units to find an optimal trade-off between model complexity and generalization.</a:t>
            </a:r>
          </a:p>
          <a:p>
            <a:r>
              <a:rPr lang="en-US" b="1" dirty="0"/>
              <a:t>Number of Layers</a:t>
            </a:r>
          </a:p>
          <a:p>
            <a:r>
              <a:rPr lang="en-US" dirty="0"/>
              <a:t>Number of layers influences the depth of our model.</a:t>
            </a:r>
          </a:p>
          <a:p>
            <a:r>
              <a:rPr lang="en-US" dirty="0"/>
              <a:t>More Layers: Increased capacity to capture intricate relationships but risk of vanishing/exploding gradients.</a:t>
            </a:r>
          </a:p>
          <a:p>
            <a:r>
              <a:rPr lang="en-US" dirty="0"/>
              <a:t>Fewer Layers: Simpler model but may struggle with complex data.</a:t>
            </a:r>
          </a:p>
          <a:p>
            <a:r>
              <a:rPr lang="en-US" dirty="0"/>
              <a:t>We experimented with different layer configurations to balance complexity and stability.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14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6BFA-D8E0-06B5-2C88-2D948E0B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B46B-CF96-54B5-3306-E8884646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Takeaways</a:t>
            </a:r>
          </a:p>
          <a:p>
            <a:r>
              <a:rPr lang="en-US" dirty="0"/>
              <a:t>Model Complexity Matters: Complex patterns require deep architectures like LSTMs.</a:t>
            </a:r>
          </a:p>
          <a:p>
            <a:r>
              <a:rPr lang="en-US" dirty="0"/>
              <a:t>Hyperparameters Influence Convergence: Optimizing them enhances training speed and final accuracy.</a:t>
            </a:r>
          </a:p>
          <a:p>
            <a:r>
              <a:rPr lang="en-US" dirty="0"/>
              <a:t>Trade-off Between Simplicity and Accuracy: RNNs may be simpler but may not capture intricate trends.</a:t>
            </a:r>
          </a:p>
          <a:p>
            <a:r>
              <a:rPr lang="en-US" dirty="0"/>
              <a:t>Iterative Process: Hyperparameter tuning requires experimentation and iteration.</a:t>
            </a:r>
          </a:p>
          <a:p>
            <a:r>
              <a:rPr lang="en-US" dirty="0"/>
              <a:t>Continuous Learning: Continuous monitoring and updates are essential for dynamic datasets.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21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0882E-8425-32FB-0F94-777DDF8C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CA" sz="2800"/>
              <a:t>Introduction to 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6FC655-9270-1064-F4D1-EAC245F88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sz="1400" dirty="0"/>
              <a:t> It consists of 290 records, each corresponding to a month within the timeframe from 1997 to 2021. </a:t>
            </a:r>
          </a:p>
          <a:p>
            <a:r>
              <a:rPr lang="en-US" sz="1400" dirty="0"/>
              <a:t>Every individual record, which is represented as a row, comprises four distinct features: "date," "rate," "</a:t>
            </a:r>
            <a:r>
              <a:rPr lang="en-US" sz="1400" dirty="0" err="1"/>
              <a:t>ems</a:t>
            </a:r>
            <a:r>
              <a:rPr lang="en-US" sz="1400" dirty="0"/>
              <a:t>," and "</a:t>
            </a:r>
            <a:r>
              <a:rPr lang="en-US" sz="1400" dirty="0" err="1"/>
              <a:t>pkh</a:t>
            </a:r>
            <a:r>
              <a:rPr lang="en-US" sz="1400" dirty="0"/>
              <a:t>“. </a:t>
            </a:r>
          </a:p>
          <a:p>
            <a:r>
              <a:rPr lang="en-US" sz="1400" dirty="0"/>
              <a:t>These features provide information about the specific date of the month, the rate, the "</a:t>
            </a:r>
            <a:r>
              <a:rPr lang="en-US" sz="1400" dirty="0" err="1"/>
              <a:t>ems</a:t>
            </a:r>
            <a:r>
              <a:rPr lang="en-US" sz="1400" dirty="0"/>
              <a:t>" value, and the "</a:t>
            </a:r>
            <a:r>
              <a:rPr lang="en-US" sz="1400" dirty="0" err="1"/>
              <a:t>pkh</a:t>
            </a:r>
            <a:r>
              <a:rPr lang="en-US" sz="1400" dirty="0"/>
              <a:t>" value for that given time period.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4C310EA-7D4D-7C87-0CE9-CAEA41DC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43" y="804519"/>
            <a:ext cx="3237298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24CE-F0AA-C48E-1739-EC4C83EA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the sliding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F6821-F8CD-D957-1834-6CEBE3F07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000" y="1990000"/>
            <a:ext cx="6024987" cy="3449638"/>
          </a:xfrm>
        </p:spPr>
      </p:pic>
    </p:spTree>
    <p:extLst>
      <p:ext uri="{BB962C8B-B14F-4D97-AF65-F5344CB8AC3E}">
        <p14:creationId xmlns:p14="http://schemas.microsoft.com/office/powerpoint/2010/main" val="137751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4956-5A0F-307A-D78E-5875A23A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C91C-5CD1-34B6-DA36-8D449FAB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Layer RNN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F24AD-887F-01B5-99E0-2001CD25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09" y="2528195"/>
            <a:ext cx="6191295" cy="32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0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F249-7D72-4298-0195-4B26E97E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35BD3-3FF8-E66D-608D-119657C30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8347"/>
            <a:ext cx="5572166" cy="5905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A81F7-5CD5-CEB5-519E-E4801121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819620"/>
            <a:ext cx="4776395" cy="31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AD2C-D63E-5BE3-E5C9-F353F15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Layer </a:t>
            </a:r>
            <a:r>
              <a:rPr lang="en-CA" dirty="0" err="1"/>
              <a:t>LSTm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5E1E2-B4D2-7477-9D3F-014F20A0A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371" y="1985611"/>
            <a:ext cx="5686467" cy="3314724"/>
          </a:xfrm>
        </p:spPr>
      </p:pic>
    </p:spTree>
    <p:extLst>
      <p:ext uri="{BB962C8B-B14F-4D97-AF65-F5344CB8AC3E}">
        <p14:creationId xmlns:p14="http://schemas.microsoft.com/office/powerpoint/2010/main" val="2805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60A5-A53C-2F55-D006-74EB735B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B6D9A-0BF2-E826-4BF8-2DFEEC1A4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2091"/>
            <a:ext cx="5162588" cy="4476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B6055-8272-1465-1C89-D66F696E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63585"/>
            <a:ext cx="5303007" cy="34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3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A000-CB05-59C6-3003-4807DDC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 layered </a:t>
            </a:r>
            <a:r>
              <a:rPr lang="en-CA" dirty="0" err="1"/>
              <a:t>lstm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80178-315B-3AB9-9FEB-B72D1BFA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82888"/>
            <a:ext cx="6477047" cy="34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8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9C8C-A8D2-D43F-03E7-19F96A18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1E189-CB4D-4E00-826C-BD9D0D387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4734"/>
            <a:ext cx="5172113" cy="800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13A0F-9D54-AD60-E7DE-6C423EE7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895820"/>
            <a:ext cx="4785131" cy="31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49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761</TotalTime>
  <Words>407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Deep learning – Final project</vt:lpstr>
      <vt:lpstr>Introduction to dataset</vt:lpstr>
      <vt:lpstr>Implementing the sliding window</vt:lpstr>
      <vt:lpstr>Overview of the models</vt:lpstr>
      <vt:lpstr>Output</vt:lpstr>
      <vt:lpstr>Single Layer LSTm</vt:lpstr>
      <vt:lpstr>output</vt:lpstr>
      <vt:lpstr>Multi layered lstm</vt:lpstr>
      <vt:lpstr>output</vt:lpstr>
      <vt:lpstr>Hyperparameter tuning</vt:lpstr>
      <vt:lpstr>Hyperparameter tuning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– Final project</dc:title>
  <dc:creator>Abhi Jayesh Priyadarshi</dc:creator>
  <cp:lastModifiedBy>Abhi Jayesh Priyadarshi</cp:lastModifiedBy>
  <cp:revision>1</cp:revision>
  <dcterms:created xsi:type="dcterms:W3CDTF">2023-08-14T05:34:03Z</dcterms:created>
  <dcterms:modified xsi:type="dcterms:W3CDTF">2023-08-14T18:16:01Z</dcterms:modified>
</cp:coreProperties>
</file>