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58"/>
  </p:notesMasterIdLst>
  <p:handoutMasterIdLst>
    <p:handoutMasterId r:id="rId59"/>
  </p:handoutMasterIdLst>
  <p:sldIdLst>
    <p:sldId id="392" r:id="rId2"/>
    <p:sldId id="374" r:id="rId3"/>
    <p:sldId id="373" r:id="rId4"/>
    <p:sldId id="312" r:id="rId5"/>
    <p:sldId id="393" r:id="rId6"/>
    <p:sldId id="316" r:id="rId7"/>
    <p:sldId id="317" r:id="rId8"/>
    <p:sldId id="318" r:id="rId9"/>
    <p:sldId id="319" r:id="rId10"/>
    <p:sldId id="320" r:id="rId11"/>
    <p:sldId id="394" r:id="rId12"/>
    <p:sldId id="324" r:id="rId13"/>
    <p:sldId id="405" r:id="rId14"/>
    <p:sldId id="327" r:id="rId15"/>
    <p:sldId id="328" r:id="rId16"/>
    <p:sldId id="329" r:id="rId17"/>
    <p:sldId id="371" r:id="rId18"/>
    <p:sldId id="330" r:id="rId19"/>
    <p:sldId id="372" r:id="rId20"/>
    <p:sldId id="395" r:id="rId21"/>
    <p:sldId id="388" r:id="rId22"/>
    <p:sldId id="411" r:id="rId23"/>
    <p:sldId id="332" r:id="rId24"/>
    <p:sldId id="396" r:id="rId25"/>
    <p:sldId id="333" r:id="rId26"/>
    <p:sldId id="397" r:id="rId27"/>
    <p:sldId id="334" r:id="rId28"/>
    <p:sldId id="398" r:id="rId29"/>
    <p:sldId id="399" r:id="rId30"/>
    <p:sldId id="335" r:id="rId31"/>
    <p:sldId id="370" r:id="rId32"/>
    <p:sldId id="336" r:id="rId33"/>
    <p:sldId id="375" r:id="rId34"/>
    <p:sldId id="339" r:id="rId35"/>
    <p:sldId id="416" r:id="rId36"/>
    <p:sldId id="402" r:id="rId37"/>
    <p:sldId id="340" r:id="rId38"/>
    <p:sldId id="341" r:id="rId39"/>
    <p:sldId id="347" r:id="rId40"/>
    <p:sldId id="348" r:id="rId41"/>
    <p:sldId id="346" r:id="rId42"/>
    <p:sldId id="376" r:id="rId43"/>
    <p:sldId id="377" r:id="rId44"/>
    <p:sldId id="389" r:id="rId45"/>
    <p:sldId id="391" r:id="rId46"/>
    <p:sldId id="390" r:id="rId47"/>
    <p:sldId id="412" r:id="rId48"/>
    <p:sldId id="413" r:id="rId49"/>
    <p:sldId id="415" r:id="rId50"/>
    <p:sldId id="350" r:id="rId51"/>
    <p:sldId id="407" r:id="rId52"/>
    <p:sldId id="409" r:id="rId53"/>
    <p:sldId id="408" r:id="rId54"/>
    <p:sldId id="410" r:id="rId55"/>
    <p:sldId id="369" r:id="rId56"/>
    <p:sldId id="349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000" b="1" kern="1200">
        <a:solidFill>
          <a:srgbClr val="000066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000" b="1" kern="1200">
        <a:solidFill>
          <a:srgbClr val="000066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000" b="1" kern="1200">
        <a:solidFill>
          <a:srgbClr val="000066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000" b="1" kern="1200">
        <a:solidFill>
          <a:srgbClr val="000066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000" b="1" kern="1200">
        <a:solidFill>
          <a:srgbClr val="000066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66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66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66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66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336600"/>
    <a:srgbClr val="663300"/>
    <a:srgbClr val="996633"/>
    <a:srgbClr val="003366"/>
    <a:srgbClr val="000099"/>
    <a:srgbClr val="00006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0" autoAdjust="0"/>
    <p:restoredTop sz="94660" autoAdjust="0"/>
  </p:normalViewPr>
  <p:slideViewPr>
    <p:cSldViewPr>
      <p:cViewPr varScale="1">
        <p:scale>
          <a:sx n="67" d="100"/>
          <a:sy n="67" d="100"/>
        </p:scale>
        <p:origin x="-8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51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123" name="日期占位符 512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b="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页脚占位符 512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125" name="灯片编号占位符 512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3F7A93B5-44EB-4368-BA41-8DC8B39575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59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眉占位符 716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171" name="日期占位符 717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b="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0180" name="幻灯片图像占位符 717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文本占位符 717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页脚占位符 717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175" name="灯片编号占位符 717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5F3549D-D363-47A3-9D5B-FC0670914F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38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A9B-203A-48CB-B035-82C698EAB51E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664D6-AA37-45EE-9BB3-32DB5FA2A2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8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B43B0-C4AB-49A6-BA42-6A66C4AF8FCD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E7FC1-248A-49A5-8443-AAA66BA36C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0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0DA5E-D6E8-4266-91DC-9F68A4B68F6B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22A8D-760A-4F24-8822-2D749AAC06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1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页脚占位符 106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+mn-ea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6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75AA0-8886-461A-9506-32060E2E6F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06629-DF3D-4669-852D-1486D430C5EF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C9FCD-63FC-4DE1-AB12-36D7BA4EBF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88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25AAE-F071-4304-B3E1-91AF3BB6F27D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0C77D-CF9F-47C6-951E-F54DEB6E28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3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F1733-2AAB-4E3B-B587-85B9CDF1421A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EB618-FE1B-4E65-8858-496DE60626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2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CD5B1-C30A-48D5-BD39-25B8746D55DF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FEC68-D401-49F3-B459-4B68971B5A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2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CBD57-5911-47C8-B2BE-1A47249CE82E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E5FD1-6674-481C-909B-7733855C94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A2461-FD9D-45CE-848B-B12F9E511F83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5006D-D938-4A9A-92E8-8D9E2D63D2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4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6110-5DC4-4447-A1F3-AE1ABEDFEAC4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EC23D-F184-41CA-AC73-B9D7406258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4DE62-9552-47F9-A924-59D12F3D3DF3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4B05A-06AB-41D5-AE44-E9A84F5A08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bbs.zg163.net/attachments/month_0610/2_DXWQFKakAN03_N3hwtiRNfjZJ_dwDSBpO2yDuI.gif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350DBA-85EB-45A3-B4C3-ADA85828D235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2326E8C-13E3-4EB5-884D-90FBD48623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1063" descr="123345544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1064" descr="图片点击可在新窗口打开查看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0"/>
            <a:ext cx="47625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图片 1068" descr="20066191144932033_OEFZJkZrBRx5_xAzzv0ksKES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9688"/>
            <a:ext cx="36353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关系数据库原理及应用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主讲：江霞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02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 </a:t>
            </a:r>
            <a:r>
              <a:rPr lang="zh-CN" altLang="en-US" b="1" dirty="0" smtClean="0"/>
              <a:t>数据库技术的产生、发展 </a:t>
            </a:r>
          </a:p>
        </p:txBody>
      </p:sp>
      <p:sp>
        <p:nvSpPr>
          <p:cNvPr id="10245" name="流程图: 资料带 10244"/>
          <p:cNvSpPr>
            <a:spLocks noChangeArrowheads="1"/>
          </p:cNvSpPr>
          <p:nvPr/>
        </p:nvSpPr>
        <p:spPr bwMode="auto">
          <a:xfrm>
            <a:off x="755650" y="1290636"/>
            <a:ext cx="2449513" cy="1008063"/>
          </a:xfrm>
          <a:prstGeom prst="flowChartPunchedTape">
            <a:avLst/>
          </a:prstGeom>
          <a:solidFill>
            <a:srgbClr val="FFFF99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人工管理阶段 </a:t>
            </a:r>
          </a:p>
        </p:txBody>
      </p:sp>
      <p:sp>
        <p:nvSpPr>
          <p:cNvPr id="10246" name="流程图: 资料带 10245"/>
          <p:cNvSpPr>
            <a:spLocks noChangeArrowheads="1"/>
          </p:cNvSpPr>
          <p:nvPr/>
        </p:nvSpPr>
        <p:spPr bwMode="auto">
          <a:xfrm>
            <a:off x="703735" y="3032212"/>
            <a:ext cx="2449512" cy="1009650"/>
          </a:xfrm>
          <a:prstGeom prst="flowChartPunchedTape">
            <a:avLst/>
          </a:prstGeom>
          <a:solidFill>
            <a:srgbClr val="FFFF99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文件系统阶段 </a:t>
            </a:r>
          </a:p>
        </p:txBody>
      </p:sp>
      <p:sp>
        <p:nvSpPr>
          <p:cNvPr id="10247" name="流程图: 资料带 10246"/>
          <p:cNvSpPr>
            <a:spLocks noChangeArrowheads="1"/>
          </p:cNvSpPr>
          <p:nvPr/>
        </p:nvSpPr>
        <p:spPr bwMode="auto">
          <a:xfrm>
            <a:off x="744339" y="4937868"/>
            <a:ext cx="2449513" cy="1008063"/>
          </a:xfrm>
          <a:prstGeom prst="flowChartPunchedTape">
            <a:avLst/>
          </a:prstGeom>
          <a:solidFill>
            <a:srgbClr val="FFFF99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数据库系统阶段 </a:t>
            </a:r>
          </a:p>
        </p:txBody>
      </p:sp>
      <p:sp>
        <p:nvSpPr>
          <p:cNvPr id="10248" name="左箭头标注 10247"/>
          <p:cNvSpPr>
            <a:spLocks noChangeArrowheads="1"/>
          </p:cNvSpPr>
          <p:nvPr/>
        </p:nvSpPr>
        <p:spPr bwMode="auto">
          <a:xfrm>
            <a:off x="3203575" y="1398586"/>
            <a:ext cx="5689600" cy="1094309"/>
          </a:xfrm>
          <a:prstGeom prst="leftArrowCallout">
            <a:avLst>
              <a:gd name="adj1" fmla="val 25000"/>
              <a:gd name="adj2" fmla="val 25000"/>
              <a:gd name="adj3" fmla="val 69782"/>
              <a:gd name="adj4" fmla="val 92181"/>
            </a:avLst>
          </a:prstGeom>
          <a:solidFill>
            <a:schemeClr val="bg1">
              <a:alpha val="45097"/>
            </a:schemeClr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 smtClean="0">
                <a:solidFill>
                  <a:srgbClr val="000066"/>
                </a:solidFill>
                <a:latin typeface="Arial" pitchFamily="34" charset="0"/>
              </a:rPr>
              <a:t>数据</a:t>
            </a: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不保存，不共享，无独立性，</a:t>
            </a: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 smtClean="0">
                <a:solidFill>
                  <a:srgbClr val="000066"/>
                </a:solidFill>
                <a:latin typeface="Arial" pitchFamily="34" charset="0"/>
              </a:rPr>
              <a:t>一组数据为一个程序所专用。</a:t>
            </a:r>
            <a:endParaRPr lang="zh-CN" altLang="en-US" sz="2400" b="0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0249" name="左箭头标注 10248"/>
          <p:cNvSpPr>
            <a:spLocks noChangeArrowheads="1"/>
          </p:cNvSpPr>
          <p:nvPr/>
        </p:nvSpPr>
        <p:spPr bwMode="auto">
          <a:xfrm>
            <a:off x="3178969" y="2708920"/>
            <a:ext cx="5689600" cy="1944216"/>
          </a:xfrm>
          <a:prstGeom prst="leftArrowCallout">
            <a:avLst>
              <a:gd name="adj1" fmla="val 25000"/>
              <a:gd name="adj2" fmla="val 12839"/>
              <a:gd name="adj3" fmla="val 26064"/>
              <a:gd name="adj4" fmla="val 92181"/>
            </a:avLst>
          </a:prstGeom>
          <a:solidFill>
            <a:schemeClr val="bg1">
              <a:alpha val="45097"/>
            </a:schemeClr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数据以文件形式长期保存，</a:t>
            </a:r>
            <a:r>
              <a:rPr lang="zh-CN" altLang="en-US" sz="2400" b="0" dirty="0" smtClean="0">
                <a:solidFill>
                  <a:srgbClr val="000066"/>
                </a:solidFill>
                <a:latin typeface="Arial" pitchFamily="34" charset="0"/>
              </a:rPr>
              <a:t>由文</a:t>
            </a:r>
            <a:endParaRPr lang="en-US" altLang="zh-CN" sz="2400" b="0" dirty="0" smtClean="0">
              <a:solidFill>
                <a:srgbClr val="000066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 smtClean="0">
                <a:solidFill>
                  <a:srgbClr val="000066"/>
                </a:solidFill>
                <a:latin typeface="Arial" pitchFamily="34" charset="0"/>
              </a:rPr>
              <a:t>件系统管理， </a:t>
            </a: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数据 </a:t>
            </a:r>
            <a:r>
              <a:rPr lang="zh-CN" altLang="en-US" sz="2400" b="0" dirty="0" smtClean="0">
                <a:solidFill>
                  <a:srgbClr val="000066"/>
                </a:solidFill>
                <a:latin typeface="Arial" pitchFamily="34" charset="0"/>
              </a:rPr>
              <a:t>，数据的组织</a:t>
            </a:r>
            <a:endParaRPr lang="en-US" altLang="zh-CN" sz="2400" b="0" dirty="0" smtClean="0">
              <a:solidFill>
                <a:srgbClr val="000066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 smtClean="0">
                <a:solidFill>
                  <a:srgbClr val="000066"/>
                </a:solidFill>
                <a:latin typeface="Arial" pitchFamily="34" charset="0"/>
              </a:rPr>
              <a:t>形式</a:t>
            </a: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及数据之间的关联由程序</a:t>
            </a:r>
            <a:r>
              <a:rPr lang="zh-CN" altLang="en-US" sz="2400" b="0" dirty="0" smtClean="0">
                <a:solidFill>
                  <a:srgbClr val="000066"/>
                </a:solidFill>
                <a:latin typeface="Arial" pitchFamily="34" charset="0"/>
              </a:rPr>
              <a:t>定义。</a:t>
            </a:r>
            <a:endParaRPr lang="en-US" altLang="zh-CN" sz="2400" b="0" dirty="0" smtClean="0">
              <a:solidFill>
                <a:srgbClr val="000066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 smtClean="0">
                <a:solidFill>
                  <a:srgbClr val="000066"/>
                </a:solidFill>
                <a:latin typeface="Arial" pitchFamily="34" charset="0"/>
              </a:rPr>
              <a:t>如</a:t>
            </a:r>
            <a:r>
              <a:rPr lang="en-US" altLang="zh-CN" sz="2400" b="0" dirty="0" smtClean="0">
                <a:solidFill>
                  <a:srgbClr val="000066"/>
                </a:solidFill>
                <a:latin typeface="Arial" pitchFamily="34" charset="0"/>
              </a:rPr>
              <a:t>C</a:t>
            </a:r>
            <a:r>
              <a:rPr lang="zh-CN" altLang="en-US" sz="2400" b="0" dirty="0" smtClean="0">
                <a:solidFill>
                  <a:srgbClr val="000066"/>
                </a:solidFill>
                <a:latin typeface="Arial" pitchFamily="34" charset="0"/>
              </a:rPr>
              <a:t>语言中文件存取章节所述。</a:t>
            </a:r>
            <a:endParaRPr lang="zh-CN" altLang="en-US" sz="2400" b="0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0250" name="左箭头标注 10249"/>
          <p:cNvSpPr>
            <a:spLocks noChangeArrowheads="1"/>
          </p:cNvSpPr>
          <p:nvPr/>
        </p:nvSpPr>
        <p:spPr bwMode="auto">
          <a:xfrm>
            <a:off x="3178969" y="4905895"/>
            <a:ext cx="5689600" cy="1475433"/>
          </a:xfrm>
          <a:prstGeom prst="leftArrowCallout">
            <a:avLst>
              <a:gd name="adj1" fmla="val 25000"/>
              <a:gd name="adj2" fmla="val 17780"/>
              <a:gd name="adj3" fmla="val 50034"/>
              <a:gd name="adj4" fmla="val 92181"/>
            </a:avLst>
          </a:prstGeom>
          <a:solidFill>
            <a:schemeClr val="bg1">
              <a:alpha val="45097"/>
            </a:schemeClr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 smtClean="0">
                <a:solidFill>
                  <a:srgbClr val="000066"/>
                </a:solidFill>
                <a:latin typeface="Arial" pitchFamily="34" charset="0"/>
              </a:rPr>
              <a:t>开发出数据库</a:t>
            </a: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管理</a:t>
            </a:r>
            <a:r>
              <a:rPr lang="zh-CN" altLang="en-US" sz="2400" b="0" dirty="0" smtClean="0">
                <a:solidFill>
                  <a:srgbClr val="000066"/>
                </a:solidFill>
                <a:latin typeface="Arial" pitchFamily="34" charset="0"/>
              </a:rPr>
              <a:t>软件，</a:t>
            </a:r>
            <a:endParaRPr lang="en-US" altLang="zh-CN" sz="2400" b="0" dirty="0" smtClean="0">
              <a:solidFill>
                <a:srgbClr val="000066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 smtClean="0">
                <a:solidFill>
                  <a:srgbClr val="000066"/>
                </a:solidFill>
                <a:latin typeface="Arial" pitchFamily="34" charset="0"/>
              </a:rPr>
              <a:t>创建和管理不再依赖于程序。</a:t>
            </a:r>
            <a:endParaRPr lang="en-US" altLang="zh-CN" sz="2400" b="0" dirty="0" smtClean="0">
              <a:solidFill>
                <a:srgbClr val="000066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 smtClean="0">
                <a:solidFill>
                  <a:srgbClr val="000066"/>
                </a:solidFill>
                <a:latin typeface="Arial" pitchFamily="34" charset="0"/>
              </a:rPr>
              <a:t>数据结构</a:t>
            </a: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化 </a:t>
            </a:r>
            <a:r>
              <a:rPr lang="zh-CN" altLang="en-US" sz="2400" b="0" dirty="0" smtClean="0">
                <a:solidFill>
                  <a:srgbClr val="000066"/>
                </a:solidFill>
                <a:latin typeface="Arial" pitchFamily="34" charset="0"/>
              </a:rPr>
              <a:t>，共享性</a:t>
            </a: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高、冗余度低 </a:t>
            </a:r>
            <a:r>
              <a:rPr lang="zh-CN" altLang="en-US" sz="2400" b="0" dirty="0" smtClean="0">
                <a:solidFill>
                  <a:srgbClr val="000066"/>
                </a:solidFill>
                <a:latin typeface="Arial" pitchFamily="34" charset="0"/>
              </a:rPr>
              <a:t>，</a:t>
            </a:r>
            <a:endParaRPr lang="en-US" altLang="zh-CN" sz="2400" b="0" dirty="0" smtClean="0">
              <a:solidFill>
                <a:srgbClr val="000066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 smtClean="0">
                <a:solidFill>
                  <a:srgbClr val="000066"/>
                </a:solidFill>
                <a:latin typeface="Arial" pitchFamily="34" charset="0"/>
              </a:rPr>
              <a:t>独立性</a:t>
            </a: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高 。</a:t>
            </a:r>
          </a:p>
        </p:txBody>
      </p:sp>
      <p:sp>
        <p:nvSpPr>
          <p:cNvPr id="2" name="云形标注 1"/>
          <p:cNvSpPr/>
          <p:nvPr/>
        </p:nvSpPr>
        <p:spPr>
          <a:xfrm>
            <a:off x="109923" y="1045679"/>
            <a:ext cx="1187624" cy="748988"/>
          </a:xfrm>
          <a:prstGeom prst="cloudCallout">
            <a:avLst>
              <a:gd name="adj1" fmla="val 57927"/>
              <a:gd name="adj2" fmla="val 2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dirty="0" smtClean="0"/>
              <a:t>贫困</a:t>
            </a:r>
            <a:endParaRPr lang="zh-CN" altLang="en-US" b="0" dirty="0"/>
          </a:p>
        </p:txBody>
      </p:sp>
      <p:sp>
        <p:nvSpPr>
          <p:cNvPr id="15" name="云形标注 14"/>
          <p:cNvSpPr/>
          <p:nvPr/>
        </p:nvSpPr>
        <p:spPr>
          <a:xfrm>
            <a:off x="161838" y="2594863"/>
            <a:ext cx="1187624" cy="748988"/>
          </a:xfrm>
          <a:prstGeom prst="cloudCallout">
            <a:avLst>
              <a:gd name="adj1" fmla="val 61536"/>
              <a:gd name="adj2" fmla="val 41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dirty="0" smtClean="0"/>
              <a:t>温饱</a:t>
            </a:r>
            <a:endParaRPr lang="zh-CN" altLang="en-US" b="0" dirty="0"/>
          </a:p>
        </p:txBody>
      </p:sp>
      <p:sp>
        <p:nvSpPr>
          <p:cNvPr id="16" name="云形标注 15"/>
          <p:cNvSpPr/>
          <p:nvPr/>
        </p:nvSpPr>
        <p:spPr>
          <a:xfrm>
            <a:off x="0" y="4437112"/>
            <a:ext cx="1187624" cy="748988"/>
          </a:xfrm>
          <a:prstGeom prst="cloudCallout">
            <a:avLst>
              <a:gd name="adj1" fmla="val 61536"/>
              <a:gd name="adj2" fmla="val 41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dirty="0"/>
              <a:t>小康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  <p:bldP spid="10247" grpId="0" animBg="1"/>
      <p:bldP spid="10248" grpId="0" animBg="1"/>
      <p:bldP spid="10249" grpId="0" animBg="1"/>
      <p:bldP spid="10250" grpId="0" animBg="1"/>
      <p:bldP spid="2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720" y="2276897"/>
            <a:ext cx="8229600" cy="1584151"/>
          </a:xfrm>
        </p:spPr>
        <p:txBody>
          <a:bodyPr/>
          <a:lstStyle/>
          <a:p>
            <a:r>
              <a:rPr lang="zh-CN" altLang="en-US" sz="2800" dirty="0" smtClean="0"/>
              <a:t>数据库管理系统（</a:t>
            </a:r>
            <a:r>
              <a:rPr lang="en-US" altLang="zh-CN" sz="2800" dirty="0" smtClean="0"/>
              <a:t>DBMS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en-US" altLang="zh-CN" sz="2800" dirty="0" err="1" smtClean="0"/>
              <a:t>DataBase</a:t>
            </a:r>
            <a:r>
              <a:rPr lang="en-US" altLang="zh-CN" sz="2800" dirty="0" smtClean="0"/>
              <a:t> Management System</a:t>
            </a:r>
          </a:p>
          <a:p>
            <a:r>
              <a:rPr lang="zh-CN" altLang="en-US" sz="2800" dirty="0">
                <a:solidFill>
                  <a:srgbClr val="000066"/>
                </a:solidFill>
                <a:latin typeface="Arial" pitchFamily="34" charset="0"/>
              </a:rPr>
              <a:t>负责数据库的创建和管理的专用软件。</a:t>
            </a:r>
            <a:endParaRPr lang="en-US" altLang="zh-CN" sz="2800" dirty="0">
              <a:solidFill>
                <a:srgbClr val="000066"/>
              </a:solidFill>
              <a:latin typeface="Arial" pitchFamily="34" charset="0"/>
            </a:endParaRPr>
          </a:p>
          <a:p>
            <a:endParaRPr lang="zh-CN" altLang="en-US" sz="2800" dirty="0"/>
          </a:p>
        </p:txBody>
      </p:sp>
      <p:sp>
        <p:nvSpPr>
          <p:cNvPr id="8" name="流程图: 可选过程 7"/>
          <p:cNvSpPr>
            <a:spLocks noChangeArrowheads="1"/>
          </p:cNvSpPr>
          <p:nvPr/>
        </p:nvSpPr>
        <p:spPr bwMode="auto">
          <a:xfrm>
            <a:off x="827584" y="4149080"/>
            <a:ext cx="7241182" cy="1800225"/>
          </a:xfrm>
          <a:prstGeom prst="flowChartAlternateProcess">
            <a:avLst/>
          </a:prstGeom>
          <a:solidFill>
            <a:schemeClr val="bg2">
              <a:alpha val="47842"/>
            </a:scheme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800" b="0" dirty="0" smtClean="0">
                <a:solidFill>
                  <a:srgbClr val="000066"/>
                </a:solidFill>
                <a:latin typeface="Arial" pitchFamily="34" charset="0"/>
              </a:rPr>
              <a:t>多种高级语言</a:t>
            </a:r>
            <a:r>
              <a:rPr lang="zh-CN" altLang="en-US" sz="2800" b="0" dirty="0">
                <a:solidFill>
                  <a:srgbClr val="000066"/>
                </a:solidFill>
                <a:latin typeface="Arial" pitchFamily="34" charset="0"/>
              </a:rPr>
              <a:t>编写的</a:t>
            </a:r>
            <a:r>
              <a:rPr lang="zh-CN" altLang="en-US" sz="2800" b="0" dirty="0" smtClean="0">
                <a:solidFill>
                  <a:srgbClr val="000066"/>
                </a:solidFill>
                <a:latin typeface="Arial" pitchFamily="34" charset="0"/>
              </a:rPr>
              <a:t>程序都可以与</a:t>
            </a:r>
            <a:r>
              <a:rPr lang="zh-CN" altLang="en-US" sz="2800" b="0" dirty="0">
                <a:solidFill>
                  <a:srgbClr val="000066"/>
                </a:solidFill>
                <a:latin typeface="Arial" pitchFamily="34" charset="0"/>
              </a:rPr>
              <a:t>数据库</a:t>
            </a:r>
            <a:endParaRPr lang="en-US" altLang="zh-CN" sz="2800" b="0" dirty="0">
              <a:solidFill>
                <a:srgbClr val="000066"/>
              </a:solidFill>
              <a:latin typeface="Arial" pitchFamily="34" charset="0"/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800" b="0" dirty="0">
                <a:solidFill>
                  <a:srgbClr val="000066"/>
                </a:solidFill>
                <a:latin typeface="Arial" pitchFamily="34" charset="0"/>
              </a:rPr>
              <a:t>建立连接，对数据库进行访问。</a:t>
            </a:r>
            <a:endParaRPr lang="en-US" altLang="zh-CN" sz="2800" b="0" dirty="0">
              <a:solidFill>
                <a:srgbClr val="000066"/>
              </a:solidFill>
              <a:latin typeface="Arial" pitchFamily="34" charset="0"/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800" b="0" dirty="0">
                <a:solidFill>
                  <a:srgbClr val="000066"/>
                </a:solidFill>
                <a:latin typeface="Arial" pitchFamily="34" charset="0"/>
              </a:rPr>
              <a:t>数据组织形式不再受程序限制。</a:t>
            </a:r>
            <a:endParaRPr lang="en-US" altLang="zh-CN" sz="2800" b="0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9" name="内容占位符 12290"/>
          <p:cNvSpPr txBox="1">
            <a:spLocks noChangeArrowheads="1"/>
          </p:cNvSpPr>
          <p:nvPr/>
        </p:nvSpPr>
        <p:spPr bwMode="auto">
          <a:xfrm>
            <a:off x="395286" y="980728"/>
            <a:ext cx="835342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数据库（</a:t>
            </a:r>
            <a:r>
              <a:rPr lang="en-US" altLang="zh-CN" sz="2800" b="0" dirty="0" err="1" smtClean="0"/>
              <a:t>DataBase</a:t>
            </a:r>
            <a:r>
              <a:rPr lang="zh-CN" altLang="en-US" sz="2800" b="0" dirty="0" smtClean="0"/>
              <a:t>）简称</a:t>
            </a:r>
            <a:r>
              <a:rPr lang="en-US" altLang="zh-CN" sz="2800" b="0" dirty="0" smtClean="0"/>
              <a:t>DB</a:t>
            </a:r>
            <a:r>
              <a:rPr lang="zh-CN" altLang="en-US" sz="2800" b="0" dirty="0" smtClean="0"/>
              <a:t>。是存储在计算机内、有组织的、可共享的数据集合 。</a:t>
            </a:r>
          </a:p>
          <a:p>
            <a:pPr lvl="2"/>
            <a:endParaRPr lang="zh-CN" altLang="en-US" b="0" dirty="0" smtClean="0"/>
          </a:p>
        </p:txBody>
      </p:sp>
      <p:sp>
        <p:nvSpPr>
          <p:cNvPr id="10" name="爆炸形 2 9"/>
          <p:cNvSpPr/>
          <p:nvPr/>
        </p:nvSpPr>
        <p:spPr>
          <a:xfrm>
            <a:off x="6444208" y="1844824"/>
            <a:ext cx="1975842" cy="151216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dirty="0" smtClean="0"/>
              <a:t>名词解释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47802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7" name="流程图: 过程 11296"/>
          <p:cNvSpPr>
            <a:spLocks noChangeArrowheads="1"/>
          </p:cNvSpPr>
          <p:nvPr/>
        </p:nvSpPr>
        <p:spPr bwMode="auto">
          <a:xfrm>
            <a:off x="684213" y="1125538"/>
            <a:ext cx="7920037" cy="10795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229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1.3  </a:t>
            </a:r>
            <a:r>
              <a:rPr lang="zh-CN" altLang="en-US" b="1" smtClean="0"/>
              <a:t>数据库系统的组成</a:t>
            </a:r>
            <a:r>
              <a:rPr lang="zh-CN" altLang="en-US" sz="2000" b="1" smtClean="0"/>
              <a:t> </a:t>
            </a:r>
          </a:p>
        </p:txBody>
      </p:sp>
      <p:sp>
        <p:nvSpPr>
          <p:cNvPr id="11267" name="内容占位符 11266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353425" cy="431800"/>
          </a:xfrm>
        </p:spPr>
        <p:txBody>
          <a:bodyPr rtlCol="0">
            <a:normAutofit lnSpcReduction="10000"/>
          </a:bodyPr>
          <a:lstStyle/>
          <a:p>
            <a:pPr lvl="2" fontAlgn="auto">
              <a:spcAft>
                <a:spcPts val="0"/>
              </a:spcAft>
              <a:buFontTx/>
              <a:buNone/>
              <a:defRPr/>
            </a:pPr>
            <a:r>
              <a:rPr lang="en-US" altLang="zh-CN" b="1" smtClean="0"/>
              <a:t>                       </a:t>
            </a:r>
            <a:r>
              <a:rPr lang="zh-CN" altLang="en-US" b="1" smtClean="0"/>
              <a:t>数据库系统（</a:t>
            </a:r>
            <a:r>
              <a:rPr lang="en-US" altLang="zh-CN" b="1" smtClean="0"/>
              <a:t>DBS</a:t>
            </a:r>
            <a:r>
              <a:rPr lang="zh-CN" altLang="en-US" b="1" smtClean="0"/>
              <a:t>） </a:t>
            </a:r>
          </a:p>
        </p:txBody>
      </p:sp>
      <p:sp>
        <p:nvSpPr>
          <p:cNvPr id="11268" name="流程图: 可选过程 11267"/>
          <p:cNvSpPr>
            <a:spLocks noChangeArrowheads="1"/>
          </p:cNvSpPr>
          <p:nvPr/>
        </p:nvSpPr>
        <p:spPr bwMode="auto">
          <a:xfrm>
            <a:off x="755650" y="1700213"/>
            <a:ext cx="1655763" cy="431800"/>
          </a:xfrm>
          <a:prstGeom prst="flowChartAlternateProcess">
            <a:avLst/>
          </a:prstGeom>
          <a:solidFill>
            <a:srgbClr val="FFFF99"/>
          </a:solidFill>
          <a:ln w="1905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>
                <a:solidFill>
                  <a:srgbClr val="000066"/>
                </a:solidFill>
                <a:latin typeface="Arial" pitchFamily="34" charset="0"/>
              </a:rPr>
              <a:t>数据库 </a:t>
            </a:r>
          </a:p>
        </p:txBody>
      </p:sp>
      <p:sp>
        <p:nvSpPr>
          <p:cNvPr id="11269" name="流程图: 可选过程 11268"/>
          <p:cNvSpPr>
            <a:spLocks noChangeArrowheads="1"/>
          </p:cNvSpPr>
          <p:nvPr/>
        </p:nvSpPr>
        <p:spPr bwMode="auto">
          <a:xfrm>
            <a:off x="6588125" y="1700213"/>
            <a:ext cx="1944688" cy="431800"/>
          </a:xfrm>
          <a:prstGeom prst="flowChartAlternateProcess">
            <a:avLst/>
          </a:prstGeom>
          <a:solidFill>
            <a:srgbClr val="FFFF99"/>
          </a:solidFill>
          <a:ln w="1905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>
                <a:solidFill>
                  <a:srgbClr val="000066"/>
                </a:solidFill>
                <a:latin typeface="Arial" pitchFamily="34" charset="0"/>
              </a:rPr>
              <a:t>计算机软件系统 </a:t>
            </a:r>
          </a:p>
        </p:txBody>
      </p:sp>
      <p:sp>
        <p:nvSpPr>
          <p:cNvPr id="11270" name="流程图: 可选过程 11269"/>
          <p:cNvSpPr>
            <a:spLocks noChangeArrowheads="1"/>
          </p:cNvSpPr>
          <p:nvPr/>
        </p:nvSpPr>
        <p:spPr bwMode="auto">
          <a:xfrm>
            <a:off x="2627313" y="1700213"/>
            <a:ext cx="1655762" cy="431800"/>
          </a:xfrm>
          <a:prstGeom prst="flowChartAlternateProcess">
            <a:avLst/>
          </a:prstGeom>
          <a:solidFill>
            <a:srgbClr val="FFFF99"/>
          </a:solidFill>
          <a:ln w="1905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>
                <a:solidFill>
                  <a:srgbClr val="000066"/>
                </a:solidFill>
                <a:latin typeface="Arial" pitchFamily="34" charset="0"/>
              </a:rPr>
              <a:t>数据库用户 </a:t>
            </a:r>
          </a:p>
        </p:txBody>
      </p:sp>
      <p:sp>
        <p:nvSpPr>
          <p:cNvPr id="11271" name="流程图: 可选过程 11270"/>
          <p:cNvSpPr>
            <a:spLocks noChangeArrowheads="1"/>
          </p:cNvSpPr>
          <p:nvPr/>
        </p:nvSpPr>
        <p:spPr bwMode="auto">
          <a:xfrm>
            <a:off x="4498975" y="1700213"/>
            <a:ext cx="1871663" cy="431800"/>
          </a:xfrm>
          <a:prstGeom prst="flowChartAlternateProcess">
            <a:avLst/>
          </a:prstGeom>
          <a:solidFill>
            <a:srgbClr val="FFFF99"/>
          </a:solidFill>
          <a:ln w="1905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>
                <a:solidFill>
                  <a:srgbClr val="000066"/>
                </a:solidFill>
                <a:latin typeface="Arial" pitchFamily="34" charset="0"/>
              </a:rPr>
              <a:t>计算机硬件系统 </a:t>
            </a:r>
          </a:p>
        </p:txBody>
      </p:sp>
      <p:sp>
        <p:nvSpPr>
          <p:cNvPr id="11273" name="矩形 11272"/>
          <p:cNvSpPr>
            <a:spLocks noChangeArrowheads="1"/>
          </p:cNvSpPr>
          <p:nvPr/>
        </p:nvSpPr>
        <p:spPr bwMode="auto">
          <a:xfrm>
            <a:off x="1403350" y="2636838"/>
            <a:ext cx="1081088" cy="3619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用户</a:t>
            </a:r>
            <a:r>
              <a:rPr lang="en-US" altLang="zh-CN" sz="2000">
                <a:latin typeface="华文中宋" pitchFamily="2" charset="-122"/>
                <a:ea typeface="华文中宋" pitchFamily="2" charset="-122"/>
              </a:rPr>
              <a:t>1</a:t>
            </a:r>
          </a:p>
        </p:txBody>
      </p:sp>
      <p:sp>
        <p:nvSpPr>
          <p:cNvPr id="11274" name="矩形 11273"/>
          <p:cNvSpPr>
            <a:spLocks noChangeArrowheads="1"/>
          </p:cNvSpPr>
          <p:nvPr/>
        </p:nvSpPr>
        <p:spPr bwMode="auto">
          <a:xfrm>
            <a:off x="3059113" y="2636838"/>
            <a:ext cx="1081087" cy="3619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用户</a:t>
            </a: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2</a:t>
            </a:r>
          </a:p>
        </p:txBody>
      </p:sp>
      <p:sp>
        <p:nvSpPr>
          <p:cNvPr id="11275" name="矩形 11274"/>
          <p:cNvSpPr>
            <a:spLocks noChangeArrowheads="1"/>
          </p:cNvSpPr>
          <p:nvPr/>
        </p:nvSpPr>
        <p:spPr bwMode="auto">
          <a:xfrm>
            <a:off x="5364163" y="2636838"/>
            <a:ext cx="1081087" cy="3619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用户</a:t>
            </a:r>
            <a:r>
              <a:rPr lang="en-US" altLang="zh-CN" sz="2000">
                <a:latin typeface="华文中宋" pitchFamily="2" charset="-122"/>
                <a:ea typeface="华文中宋" pitchFamily="2" charset="-122"/>
              </a:rPr>
              <a:t>n</a:t>
            </a:r>
          </a:p>
        </p:txBody>
      </p:sp>
      <p:sp>
        <p:nvSpPr>
          <p:cNvPr id="11276" name="文本框 11275"/>
          <p:cNvSpPr txBox="1">
            <a:spLocks noChangeArrowheads="1"/>
          </p:cNvSpPr>
          <p:nvPr/>
        </p:nvSpPr>
        <p:spPr bwMode="auto">
          <a:xfrm>
            <a:off x="4540250" y="24923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>
                <a:latin typeface="华文中宋" pitchFamily="2" charset="-122"/>
                <a:ea typeface="华文中宋" pitchFamily="2" charset="-122"/>
              </a:rPr>
              <a:t>…</a:t>
            </a:r>
            <a:endParaRPr lang="en-US" altLang="zh-CN" sz="200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1277" name="矩形 11276"/>
          <p:cNvSpPr>
            <a:spLocks noChangeArrowheads="1"/>
          </p:cNvSpPr>
          <p:nvPr/>
        </p:nvSpPr>
        <p:spPr bwMode="auto">
          <a:xfrm>
            <a:off x="1042988" y="2486819"/>
            <a:ext cx="6697662" cy="722312"/>
          </a:xfrm>
          <a:prstGeom prst="rect">
            <a:avLst/>
          </a:prstGeom>
          <a:solidFill>
            <a:schemeClr val="bg2">
              <a:alpha val="0"/>
            </a:schemeClr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endParaRPr lang="zh-CN" altLang="en-US" sz="200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1278" name="文本框 11277"/>
          <p:cNvSpPr txBox="1">
            <a:spLocks noChangeArrowheads="1"/>
          </p:cNvSpPr>
          <p:nvPr/>
        </p:nvSpPr>
        <p:spPr bwMode="auto">
          <a:xfrm>
            <a:off x="7092950" y="2427288"/>
            <a:ext cx="4889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>
                <a:latin typeface="Arial" pitchFamily="34" charset="0"/>
                <a:ea typeface="华文中宋" pitchFamily="2" charset="-122"/>
              </a:rPr>
              <a:t>用户</a:t>
            </a:r>
          </a:p>
        </p:txBody>
      </p:sp>
      <p:sp>
        <p:nvSpPr>
          <p:cNvPr id="11279" name="矩形 11278"/>
          <p:cNvSpPr>
            <a:spLocks noChangeArrowheads="1"/>
          </p:cNvSpPr>
          <p:nvPr/>
        </p:nvSpPr>
        <p:spPr bwMode="auto">
          <a:xfrm>
            <a:off x="3276600" y="3429000"/>
            <a:ext cx="1655763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应用系统</a:t>
            </a:r>
          </a:p>
        </p:txBody>
      </p:sp>
      <p:sp>
        <p:nvSpPr>
          <p:cNvPr id="11280" name="矩形 11279"/>
          <p:cNvSpPr>
            <a:spLocks noChangeArrowheads="1"/>
          </p:cNvSpPr>
          <p:nvPr/>
        </p:nvSpPr>
        <p:spPr bwMode="auto">
          <a:xfrm>
            <a:off x="3133725" y="3933825"/>
            <a:ext cx="1943100" cy="3635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应用开发工具</a:t>
            </a:r>
          </a:p>
        </p:txBody>
      </p:sp>
      <p:sp>
        <p:nvSpPr>
          <p:cNvPr id="11281" name="矩形 11280"/>
          <p:cNvSpPr>
            <a:spLocks noChangeArrowheads="1"/>
          </p:cNvSpPr>
          <p:nvPr/>
        </p:nvSpPr>
        <p:spPr bwMode="auto">
          <a:xfrm>
            <a:off x="3276600" y="4437063"/>
            <a:ext cx="1655763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>
                <a:latin typeface="华文中宋" pitchFamily="2" charset="-122"/>
                <a:ea typeface="华文中宋" pitchFamily="2" charset="-122"/>
              </a:rPr>
              <a:t>DBMS</a:t>
            </a:r>
          </a:p>
        </p:txBody>
      </p:sp>
      <p:sp>
        <p:nvSpPr>
          <p:cNvPr id="11282" name="矩形 11281"/>
          <p:cNvSpPr>
            <a:spLocks noChangeArrowheads="1"/>
          </p:cNvSpPr>
          <p:nvPr/>
        </p:nvSpPr>
        <p:spPr bwMode="auto">
          <a:xfrm>
            <a:off x="3203575" y="5013325"/>
            <a:ext cx="1800225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操作系统</a:t>
            </a:r>
            <a:r>
              <a:rPr lang="en-US" altLang="zh-CN" sz="2000">
                <a:latin typeface="华文中宋" pitchFamily="2" charset="-122"/>
                <a:ea typeface="华文中宋" pitchFamily="2" charset="-122"/>
              </a:rPr>
              <a:t>OS</a:t>
            </a:r>
          </a:p>
        </p:txBody>
      </p:sp>
      <p:cxnSp>
        <p:nvCxnSpPr>
          <p:cNvPr id="11283" name="直接箭头连接符 11282"/>
          <p:cNvCxnSpPr>
            <a:cxnSpLocks noChangeShapeType="1"/>
            <a:stCxn id="11277" idx="1"/>
            <a:endCxn id="11277" idx="1"/>
          </p:cNvCxnSpPr>
          <p:nvPr/>
        </p:nvCxnSpPr>
        <p:spPr bwMode="auto">
          <a:xfrm>
            <a:off x="1042988" y="28479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直接箭头连接符 11283"/>
          <p:cNvCxnSpPr>
            <a:cxnSpLocks noChangeShapeType="1"/>
            <a:stCxn id="11273" idx="2"/>
            <a:endCxn id="11279" idx="0"/>
          </p:cNvCxnSpPr>
          <p:nvPr/>
        </p:nvCxnSpPr>
        <p:spPr bwMode="auto">
          <a:xfrm>
            <a:off x="1944688" y="2998788"/>
            <a:ext cx="2160587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直接箭头连接符 11284"/>
          <p:cNvCxnSpPr>
            <a:cxnSpLocks noChangeShapeType="1"/>
            <a:stCxn id="11274" idx="2"/>
            <a:endCxn id="11279" idx="0"/>
          </p:cNvCxnSpPr>
          <p:nvPr/>
        </p:nvCxnSpPr>
        <p:spPr bwMode="auto">
          <a:xfrm>
            <a:off x="3600450" y="2998788"/>
            <a:ext cx="504825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直接箭头连接符 11285"/>
          <p:cNvCxnSpPr>
            <a:cxnSpLocks noChangeShapeType="1"/>
            <a:stCxn id="11275" idx="2"/>
            <a:endCxn id="11279" idx="0"/>
          </p:cNvCxnSpPr>
          <p:nvPr/>
        </p:nvCxnSpPr>
        <p:spPr bwMode="auto">
          <a:xfrm flipH="1">
            <a:off x="4105275" y="2998788"/>
            <a:ext cx="1800225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直接箭头连接符 11286"/>
          <p:cNvCxnSpPr>
            <a:cxnSpLocks noChangeShapeType="1"/>
            <a:stCxn id="11279" idx="2"/>
            <a:endCxn id="11280" idx="0"/>
          </p:cNvCxnSpPr>
          <p:nvPr/>
        </p:nvCxnSpPr>
        <p:spPr bwMode="auto">
          <a:xfrm>
            <a:off x="4105275" y="3790950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直接箭头连接符 11287"/>
          <p:cNvCxnSpPr>
            <a:cxnSpLocks noChangeShapeType="1"/>
            <a:stCxn id="11280" idx="2"/>
            <a:endCxn id="11281" idx="0"/>
          </p:cNvCxnSpPr>
          <p:nvPr/>
        </p:nvCxnSpPr>
        <p:spPr bwMode="auto">
          <a:xfrm>
            <a:off x="4105275" y="4297363"/>
            <a:ext cx="0" cy="13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直接箭头连接符 11288"/>
          <p:cNvCxnSpPr>
            <a:cxnSpLocks noChangeShapeType="1"/>
            <a:stCxn id="11281" idx="2"/>
            <a:endCxn id="11282" idx="0"/>
          </p:cNvCxnSpPr>
          <p:nvPr/>
        </p:nvCxnSpPr>
        <p:spPr bwMode="auto">
          <a:xfrm flipH="1">
            <a:off x="4103688" y="4799013"/>
            <a:ext cx="1587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0" name="圆柱形 11289"/>
          <p:cNvSpPr>
            <a:spLocks noChangeArrowheads="1"/>
          </p:cNvSpPr>
          <p:nvPr/>
        </p:nvSpPr>
        <p:spPr bwMode="auto">
          <a:xfrm>
            <a:off x="3348038" y="5734050"/>
            <a:ext cx="1512887" cy="577850"/>
          </a:xfrm>
          <a:prstGeom prst="can">
            <a:avLst>
              <a:gd name="adj" fmla="val 26144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>
                <a:latin typeface="Arial" pitchFamily="34" charset="0"/>
                <a:ea typeface="华文中宋" pitchFamily="2" charset="-122"/>
              </a:rPr>
              <a:t>数据库</a:t>
            </a:r>
          </a:p>
        </p:txBody>
      </p:sp>
      <p:cxnSp>
        <p:nvCxnSpPr>
          <p:cNvPr id="11291" name="直接箭头连接符 11290"/>
          <p:cNvCxnSpPr>
            <a:cxnSpLocks noChangeShapeType="1"/>
            <a:stCxn id="11282" idx="2"/>
            <a:endCxn id="11290" idx="1"/>
          </p:cNvCxnSpPr>
          <p:nvPr/>
        </p:nvCxnSpPr>
        <p:spPr bwMode="auto">
          <a:xfrm>
            <a:off x="4103688" y="5375275"/>
            <a:ext cx="1587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2" name="矩形 11291"/>
          <p:cNvSpPr>
            <a:spLocks noChangeArrowheads="1"/>
          </p:cNvSpPr>
          <p:nvPr/>
        </p:nvSpPr>
        <p:spPr bwMode="auto">
          <a:xfrm>
            <a:off x="6372225" y="4437063"/>
            <a:ext cx="1943100" cy="3619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2000" dirty="0">
                <a:latin typeface="Arial" pitchFamily="34" charset="0"/>
                <a:ea typeface="华文中宋" pitchFamily="2" charset="-122"/>
              </a:rPr>
              <a:t>数据库管理员</a:t>
            </a:r>
            <a:endParaRPr lang="en-US" altLang="zh-CN" sz="20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1293" name="矩形 11292"/>
          <p:cNvSpPr>
            <a:spLocks noChangeArrowheads="1"/>
          </p:cNvSpPr>
          <p:nvPr/>
        </p:nvSpPr>
        <p:spPr bwMode="auto">
          <a:xfrm>
            <a:off x="1043608" y="3357215"/>
            <a:ext cx="5113337" cy="2232025"/>
          </a:xfrm>
          <a:prstGeom prst="rect">
            <a:avLst/>
          </a:prstGeom>
          <a:solidFill>
            <a:schemeClr val="bg2">
              <a:alpha val="0"/>
            </a:schemeClr>
          </a:solidFill>
          <a:ln w="9525">
            <a:solidFill>
              <a:schemeClr val="accent2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endParaRPr lang="zh-CN" altLang="en-US" sz="2000">
              <a:latin typeface="Arial" pitchFamily="34" charset="0"/>
              <a:ea typeface="华文中宋" pitchFamily="2" charset="-122"/>
            </a:endParaRPr>
          </a:p>
        </p:txBody>
      </p:sp>
      <p:cxnSp>
        <p:nvCxnSpPr>
          <p:cNvPr id="11294" name="直接箭头连接符 11293"/>
          <p:cNvCxnSpPr>
            <a:cxnSpLocks noChangeShapeType="1"/>
            <a:stCxn id="11292" idx="1"/>
            <a:endCxn id="11281" idx="3"/>
          </p:cNvCxnSpPr>
          <p:nvPr/>
        </p:nvCxnSpPr>
        <p:spPr bwMode="auto">
          <a:xfrm flipH="1">
            <a:off x="4932363" y="4618038"/>
            <a:ext cx="14398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5" name="肘形连接符 11294"/>
          <p:cNvCxnSpPr>
            <a:cxnSpLocks noChangeShapeType="1"/>
            <a:stCxn id="11292" idx="2"/>
            <a:endCxn id="11290" idx="4"/>
          </p:cNvCxnSpPr>
          <p:nvPr/>
        </p:nvCxnSpPr>
        <p:spPr bwMode="auto">
          <a:xfrm rot="5400000">
            <a:off x="5488781" y="4167982"/>
            <a:ext cx="1223963" cy="2482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6" name="文本框 11295"/>
          <p:cNvSpPr txBox="1">
            <a:spLocks noChangeArrowheads="1"/>
          </p:cNvSpPr>
          <p:nvPr/>
        </p:nvSpPr>
        <p:spPr bwMode="auto">
          <a:xfrm>
            <a:off x="1414463" y="3645024"/>
            <a:ext cx="48895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软件系统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5076826" y="4115594"/>
            <a:ext cx="1368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6445250" y="3935413"/>
            <a:ext cx="1943100" cy="3619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latin typeface="Arial" pitchFamily="34" charset="0"/>
                <a:ea typeface="华文中宋" pitchFamily="2" charset="-122"/>
              </a:rPr>
              <a:t>应用程序员</a:t>
            </a:r>
            <a:endParaRPr lang="en-US" altLang="zh-CN" sz="2000" dirty="0">
              <a:latin typeface="Arial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70" grpId="0" animBg="1"/>
      <p:bldP spid="11271" grpId="0" animBg="1"/>
      <p:bldP spid="11273" grpId="0" animBg="1"/>
      <p:bldP spid="11274" grpId="0" animBg="1"/>
      <p:bldP spid="11275" grpId="0" animBg="1"/>
      <p:bldP spid="11276" grpId="0"/>
      <p:bldP spid="11277" grpId="0" animBg="1"/>
      <p:bldP spid="11278" grpId="0"/>
      <p:bldP spid="11279" grpId="0" animBg="1"/>
      <p:bldP spid="11280" grpId="0" animBg="1"/>
      <p:bldP spid="11281" grpId="0" animBg="1"/>
      <p:bldP spid="11282" grpId="0" animBg="1"/>
      <p:bldP spid="11290" grpId="0" animBg="1"/>
      <p:bldP spid="11292" grpId="0" animBg="1"/>
      <p:bldP spid="11293" grpId="0" animBg="1"/>
      <p:bldP spid="11296" grpId="0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12290"/>
          <p:cNvSpPr>
            <a:spLocks noGrp="1" noChangeArrowheads="1"/>
          </p:cNvSpPr>
          <p:nvPr>
            <p:ph idx="1"/>
          </p:nvPr>
        </p:nvSpPr>
        <p:spPr>
          <a:xfrm>
            <a:off x="395288" y="692150"/>
            <a:ext cx="8353425" cy="5543550"/>
          </a:xfrm>
        </p:spPr>
        <p:txBody>
          <a:bodyPr/>
          <a:lstStyle/>
          <a:p>
            <a:pPr lvl="1" eaLnBrk="1" hangingPunct="1"/>
            <a:r>
              <a:rPr lang="zh-CN" altLang="en-US" b="1" dirty="0" smtClean="0"/>
              <a:t>数据库 </a:t>
            </a:r>
          </a:p>
          <a:p>
            <a:pPr lvl="2" eaLnBrk="1" hangingPunct="1"/>
            <a:r>
              <a:rPr lang="zh-CN" altLang="en-US" b="1" dirty="0" smtClean="0"/>
              <a:t>数据库（</a:t>
            </a:r>
            <a:r>
              <a:rPr lang="en-US" altLang="zh-CN" b="1" dirty="0" smtClean="0"/>
              <a:t>DB</a:t>
            </a:r>
            <a:r>
              <a:rPr lang="zh-CN" altLang="en-US" b="1" dirty="0" smtClean="0"/>
              <a:t>）是存储在计算机内、有组织的、可共享的数据集合 </a:t>
            </a:r>
          </a:p>
          <a:p>
            <a:pPr lvl="2" eaLnBrk="1" hangingPunct="1"/>
            <a:endParaRPr lang="zh-CN" altLang="en-US" b="1" dirty="0" smtClean="0"/>
          </a:p>
          <a:p>
            <a:pPr lvl="1" eaLnBrk="1" hangingPunct="1"/>
            <a:r>
              <a:rPr lang="zh-CN" altLang="en-US" b="1" dirty="0" smtClean="0"/>
              <a:t>用户 </a:t>
            </a:r>
          </a:p>
          <a:p>
            <a:pPr lvl="2" eaLnBrk="1" hangingPunct="1"/>
            <a:endParaRPr lang="zh-CN" altLang="en-US" b="1" dirty="0" smtClean="0"/>
          </a:p>
          <a:p>
            <a:pPr lvl="1" eaLnBrk="1" hangingPunct="1"/>
            <a:endParaRPr lang="zh-CN" altLang="en-US" b="1" dirty="0" smtClean="0"/>
          </a:p>
        </p:txBody>
      </p:sp>
      <p:sp>
        <p:nvSpPr>
          <p:cNvPr id="12293" name="流程图: 资料带 12292"/>
          <p:cNvSpPr>
            <a:spLocks noChangeArrowheads="1"/>
          </p:cNvSpPr>
          <p:nvPr/>
        </p:nvSpPr>
        <p:spPr bwMode="auto">
          <a:xfrm>
            <a:off x="755650" y="3355975"/>
            <a:ext cx="1943100" cy="1008063"/>
          </a:xfrm>
          <a:prstGeom prst="flowChartPunchedTape">
            <a:avLst/>
          </a:prstGeom>
          <a:solidFill>
            <a:srgbClr val="FFFF99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/>
              <a:t>终端用户 </a:t>
            </a:r>
          </a:p>
        </p:txBody>
      </p:sp>
      <p:sp>
        <p:nvSpPr>
          <p:cNvPr id="12294" name="流程图: 资料带 12293"/>
          <p:cNvSpPr>
            <a:spLocks noChangeArrowheads="1"/>
          </p:cNvSpPr>
          <p:nvPr/>
        </p:nvSpPr>
        <p:spPr bwMode="auto">
          <a:xfrm>
            <a:off x="754063" y="4148138"/>
            <a:ext cx="1943100" cy="1009650"/>
          </a:xfrm>
          <a:prstGeom prst="flowChartPunchedTape">
            <a:avLst/>
          </a:prstGeom>
          <a:solidFill>
            <a:srgbClr val="FFFF99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/>
              <a:t>应用程序员 </a:t>
            </a:r>
          </a:p>
        </p:txBody>
      </p:sp>
      <p:sp>
        <p:nvSpPr>
          <p:cNvPr id="12295" name="流程图: 资料带 12294"/>
          <p:cNvSpPr>
            <a:spLocks noChangeArrowheads="1"/>
          </p:cNvSpPr>
          <p:nvPr/>
        </p:nvSpPr>
        <p:spPr bwMode="auto">
          <a:xfrm>
            <a:off x="755650" y="4940300"/>
            <a:ext cx="1943100" cy="1008063"/>
          </a:xfrm>
          <a:prstGeom prst="flowChartPunchedTape">
            <a:avLst/>
          </a:prstGeom>
          <a:solidFill>
            <a:srgbClr val="FFFF99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/>
              <a:t>数据库管理员 </a:t>
            </a:r>
          </a:p>
        </p:txBody>
      </p:sp>
      <p:sp>
        <p:nvSpPr>
          <p:cNvPr id="12299" name="流程图: 可选过程 12298"/>
          <p:cNvSpPr>
            <a:spLocks noChangeArrowheads="1"/>
          </p:cNvSpPr>
          <p:nvPr/>
        </p:nvSpPr>
        <p:spPr bwMode="auto">
          <a:xfrm>
            <a:off x="3492500" y="3429000"/>
            <a:ext cx="3960813" cy="720725"/>
          </a:xfrm>
          <a:prstGeom prst="flowChartAlternateProcess">
            <a:avLst/>
          </a:prstGeom>
          <a:solidFill>
            <a:srgbClr val="FF99CC">
              <a:alpha val="47842"/>
            </a:srgb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chemeClr val="tx1"/>
                </a:solidFill>
              </a:rPr>
              <a:t>使用数据库及应用程序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00" name="流程图: 可选过程 12299"/>
          <p:cNvSpPr>
            <a:spLocks noChangeArrowheads="1"/>
          </p:cNvSpPr>
          <p:nvPr/>
        </p:nvSpPr>
        <p:spPr bwMode="auto">
          <a:xfrm>
            <a:off x="3492500" y="4437063"/>
            <a:ext cx="3960813" cy="576262"/>
          </a:xfrm>
          <a:prstGeom prst="flowChartAlternateProcess">
            <a:avLst/>
          </a:prstGeom>
          <a:solidFill>
            <a:srgbClr val="FF99CC">
              <a:alpha val="47842"/>
            </a:srgb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tx1"/>
                </a:solidFill>
              </a:rPr>
              <a:t>设计和编制应用程序</a:t>
            </a:r>
          </a:p>
        </p:txBody>
      </p:sp>
      <p:sp>
        <p:nvSpPr>
          <p:cNvPr id="12301" name="右箭头 12300"/>
          <p:cNvSpPr>
            <a:spLocks noChangeArrowheads="1"/>
          </p:cNvSpPr>
          <p:nvPr/>
        </p:nvSpPr>
        <p:spPr bwMode="auto">
          <a:xfrm>
            <a:off x="2843213" y="3644900"/>
            <a:ext cx="576262" cy="360363"/>
          </a:xfrm>
          <a:prstGeom prst="rightArrow">
            <a:avLst>
              <a:gd name="adj1" fmla="val 50000"/>
              <a:gd name="adj2" fmla="val 39963"/>
            </a:avLst>
          </a:prstGeom>
          <a:solidFill>
            <a:srgbClr val="FFFF00"/>
          </a:solidFill>
          <a:ln w="1905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2" name="右箭头 12301"/>
          <p:cNvSpPr>
            <a:spLocks noChangeArrowheads="1"/>
          </p:cNvSpPr>
          <p:nvPr/>
        </p:nvSpPr>
        <p:spPr bwMode="auto">
          <a:xfrm>
            <a:off x="2843213" y="4437063"/>
            <a:ext cx="576262" cy="431800"/>
          </a:xfrm>
          <a:prstGeom prst="rightArrow">
            <a:avLst>
              <a:gd name="adj1" fmla="val 50000"/>
              <a:gd name="adj2" fmla="val 33352"/>
            </a:avLst>
          </a:prstGeom>
          <a:solidFill>
            <a:srgbClr val="FFFF00"/>
          </a:solidFill>
          <a:ln w="1905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3" name="流程图: 可选过程 12302"/>
          <p:cNvSpPr>
            <a:spLocks noChangeArrowheads="1"/>
          </p:cNvSpPr>
          <p:nvPr/>
        </p:nvSpPr>
        <p:spPr bwMode="auto">
          <a:xfrm>
            <a:off x="3492500" y="5229225"/>
            <a:ext cx="4032250" cy="1079500"/>
          </a:xfrm>
          <a:prstGeom prst="flowChartAlternateProcess">
            <a:avLst/>
          </a:prstGeom>
          <a:solidFill>
            <a:srgbClr val="FF99CC">
              <a:alpha val="47842"/>
            </a:srgb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负责设计、建立、管理和维护数据</a:t>
            </a:r>
          </a:p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库以及协调用户对数据库要求的</a:t>
            </a:r>
          </a:p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个人或工作团队</a:t>
            </a:r>
            <a:r>
              <a:rPr lang="zh-CN" altLang="en-US"/>
              <a:t> </a:t>
            </a:r>
          </a:p>
        </p:txBody>
      </p:sp>
      <p:sp>
        <p:nvSpPr>
          <p:cNvPr id="12304" name="右箭头 12303"/>
          <p:cNvSpPr>
            <a:spLocks noChangeArrowheads="1"/>
          </p:cNvSpPr>
          <p:nvPr/>
        </p:nvSpPr>
        <p:spPr bwMode="auto">
          <a:xfrm>
            <a:off x="2843213" y="5300663"/>
            <a:ext cx="576262" cy="431800"/>
          </a:xfrm>
          <a:prstGeom prst="rightArrow">
            <a:avLst>
              <a:gd name="adj1" fmla="val 50000"/>
              <a:gd name="adj2" fmla="val 33352"/>
            </a:avLst>
          </a:prstGeom>
          <a:solidFill>
            <a:srgbClr val="FFFF00"/>
          </a:solidFill>
          <a:ln w="1905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2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 animBg="1"/>
      <p:bldP spid="12295" grpId="0" animBg="1"/>
      <p:bldP spid="12299" grpId="0" animBg="1"/>
      <p:bldP spid="12300" grpId="0" animBg="1"/>
      <p:bldP spid="123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43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1.4  </a:t>
            </a:r>
            <a:r>
              <a:rPr lang="zh-CN" altLang="en-US" b="1" dirty="0" smtClean="0"/>
              <a:t>数据库系统的内部体系结构 </a:t>
            </a:r>
          </a:p>
        </p:txBody>
      </p:sp>
      <p:sp>
        <p:nvSpPr>
          <p:cNvPr id="14339" name="文本占位符 14338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8353425" cy="4751387"/>
          </a:xfrm>
        </p:spPr>
        <p:txBody>
          <a:bodyPr/>
          <a:lstStyle/>
          <a:p>
            <a:r>
              <a:rPr lang="en-US" altLang="zh-CN" sz="2800" dirty="0" smtClean="0"/>
              <a:t>1.4.1  </a:t>
            </a:r>
            <a:r>
              <a:rPr lang="zh-CN" altLang="en-US" sz="2800" dirty="0" smtClean="0"/>
              <a:t>数据库系统的三级模式结构 </a:t>
            </a:r>
          </a:p>
          <a:p>
            <a:endParaRPr lang="zh-CN" altLang="en-US" sz="2800" dirty="0" smtClean="0"/>
          </a:p>
          <a:p>
            <a:pPr lvl="1"/>
            <a:r>
              <a:rPr lang="zh-CN" altLang="en-US" dirty="0" smtClean="0"/>
              <a:t>数据库系统内部的体系结构从逻辑上分为三级  </a:t>
            </a:r>
          </a:p>
        </p:txBody>
      </p:sp>
      <p:sp>
        <p:nvSpPr>
          <p:cNvPr id="14384" name="流程图: 资料带 14383"/>
          <p:cNvSpPr>
            <a:spLocks noChangeArrowheads="1"/>
          </p:cNvSpPr>
          <p:nvPr/>
        </p:nvSpPr>
        <p:spPr bwMode="auto">
          <a:xfrm rot="10800000" flipV="1">
            <a:off x="1547813" y="3500438"/>
            <a:ext cx="1585912" cy="574675"/>
          </a:xfrm>
          <a:prstGeom prst="flowChartPunchedTape">
            <a:avLst/>
          </a:prstGeom>
          <a:solidFill>
            <a:srgbClr val="FFFF99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外模式 </a:t>
            </a:r>
          </a:p>
        </p:txBody>
      </p:sp>
      <p:sp>
        <p:nvSpPr>
          <p:cNvPr id="14385" name="流程图: 资料带 14384"/>
          <p:cNvSpPr>
            <a:spLocks noChangeArrowheads="1"/>
          </p:cNvSpPr>
          <p:nvPr/>
        </p:nvSpPr>
        <p:spPr bwMode="auto">
          <a:xfrm rot="10800000" flipV="1">
            <a:off x="3492500" y="3500438"/>
            <a:ext cx="1585913" cy="574675"/>
          </a:xfrm>
          <a:prstGeom prst="flowChartPunchedTape">
            <a:avLst/>
          </a:prstGeom>
          <a:solidFill>
            <a:srgbClr val="FFFF99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模式</a:t>
            </a:r>
          </a:p>
        </p:txBody>
      </p:sp>
      <p:sp>
        <p:nvSpPr>
          <p:cNvPr id="14386" name="流程图: 资料带 14385"/>
          <p:cNvSpPr>
            <a:spLocks noChangeArrowheads="1"/>
          </p:cNvSpPr>
          <p:nvPr/>
        </p:nvSpPr>
        <p:spPr bwMode="auto">
          <a:xfrm rot="10800000" flipV="1">
            <a:off x="5437188" y="3500438"/>
            <a:ext cx="1585912" cy="574675"/>
          </a:xfrm>
          <a:prstGeom prst="flowChartPunchedTape">
            <a:avLst/>
          </a:prstGeom>
          <a:solidFill>
            <a:srgbClr val="FFFF99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内模式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4" grpId="0" animBg="1"/>
      <p:bldP spid="14385" grpId="0" animBg="1"/>
      <p:bldP spid="143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63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endParaRPr lang="zh-CN" altLang="en-US" sz="200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6387" name="矩形 16390"/>
          <p:cNvSpPr>
            <a:spLocks noChangeArrowheads="1"/>
          </p:cNvSpPr>
          <p:nvPr/>
        </p:nvSpPr>
        <p:spPr bwMode="auto">
          <a:xfrm>
            <a:off x="0" y="5876925"/>
            <a:ext cx="83534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SzPct val="110000"/>
              <a:buFont typeface="Arial" pitchFamily="34" charset="0"/>
              <a:buNone/>
            </a:pPr>
            <a:r>
              <a:rPr lang="en-US" altLang="zh-CN" dirty="0">
                <a:latin typeface="Arial" pitchFamily="34" charset="0"/>
              </a:rPr>
              <a:t>			</a:t>
            </a:r>
            <a:r>
              <a:rPr lang="en-US" altLang="zh-CN" sz="2800" dirty="0">
                <a:latin typeface="Arial" pitchFamily="34" charset="0"/>
              </a:rPr>
              <a:t>  </a:t>
            </a:r>
            <a:r>
              <a:rPr lang="zh-CN" altLang="en-US" sz="2800" dirty="0" smtClean="0">
                <a:latin typeface="Arial" pitchFamily="34" charset="0"/>
                <a:ea typeface="华文中宋" pitchFamily="2" charset="-122"/>
              </a:rPr>
              <a:t>数据库系统</a:t>
            </a:r>
            <a:r>
              <a:rPr lang="zh-CN" altLang="en-US" sz="2800" dirty="0">
                <a:latin typeface="Arial" pitchFamily="34" charset="0"/>
                <a:ea typeface="华文中宋" pitchFamily="2" charset="-122"/>
              </a:rPr>
              <a:t>的三级模式结构</a:t>
            </a:r>
          </a:p>
        </p:txBody>
      </p:sp>
      <p:sp>
        <p:nvSpPr>
          <p:cNvPr id="16388" name="矩形 16391"/>
          <p:cNvSpPr>
            <a:spLocks noChangeArrowheads="1"/>
          </p:cNvSpPr>
          <p:nvPr/>
        </p:nvSpPr>
        <p:spPr bwMode="auto">
          <a:xfrm>
            <a:off x="1258888" y="620713"/>
            <a:ext cx="1223962" cy="3603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应用</a:t>
            </a:r>
            <a:r>
              <a:rPr lang="en-US" altLang="zh-CN" sz="2400">
                <a:latin typeface="Arial" pitchFamily="34" charset="0"/>
                <a:ea typeface="华文中宋" pitchFamily="2" charset="-122"/>
              </a:rPr>
              <a:t>1</a:t>
            </a:r>
          </a:p>
        </p:txBody>
      </p:sp>
      <p:sp>
        <p:nvSpPr>
          <p:cNvPr id="16389" name="矩形 16392"/>
          <p:cNvSpPr>
            <a:spLocks noChangeArrowheads="1"/>
          </p:cNvSpPr>
          <p:nvPr/>
        </p:nvSpPr>
        <p:spPr bwMode="auto">
          <a:xfrm>
            <a:off x="2771775" y="622300"/>
            <a:ext cx="1223963" cy="358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应用</a:t>
            </a:r>
            <a:r>
              <a:rPr lang="en-US" altLang="zh-CN" sz="2400">
                <a:latin typeface="Arial" pitchFamily="34" charset="0"/>
                <a:ea typeface="华文中宋" pitchFamily="2" charset="-122"/>
              </a:rPr>
              <a:t>2</a:t>
            </a:r>
          </a:p>
        </p:txBody>
      </p:sp>
      <p:sp>
        <p:nvSpPr>
          <p:cNvPr id="16390" name="矩形 16393"/>
          <p:cNvSpPr>
            <a:spLocks noChangeArrowheads="1"/>
          </p:cNvSpPr>
          <p:nvPr/>
        </p:nvSpPr>
        <p:spPr bwMode="auto">
          <a:xfrm>
            <a:off x="5940425" y="620713"/>
            <a:ext cx="1223963" cy="3619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应用</a:t>
            </a:r>
            <a:r>
              <a:rPr lang="en-US" altLang="zh-CN" sz="2400">
                <a:latin typeface="Arial" pitchFamily="34" charset="0"/>
                <a:ea typeface="华文中宋" pitchFamily="2" charset="-122"/>
              </a:rPr>
              <a:t>n</a:t>
            </a:r>
          </a:p>
        </p:txBody>
      </p:sp>
      <p:sp>
        <p:nvSpPr>
          <p:cNvPr id="16391" name="矩形 16394"/>
          <p:cNvSpPr>
            <a:spLocks noChangeArrowheads="1"/>
          </p:cNvSpPr>
          <p:nvPr/>
        </p:nvSpPr>
        <p:spPr bwMode="auto">
          <a:xfrm>
            <a:off x="1835150" y="1341438"/>
            <a:ext cx="1223963" cy="3492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外模式</a:t>
            </a:r>
            <a:r>
              <a:rPr lang="en-US" altLang="zh-CN" sz="2400">
                <a:latin typeface="Arial" pitchFamily="34" charset="0"/>
                <a:ea typeface="华文中宋" pitchFamily="2" charset="-122"/>
              </a:rPr>
              <a:t>1</a:t>
            </a:r>
          </a:p>
        </p:txBody>
      </p:sp>
      <p:sp>
        <p:nvSpPr>
          <p:cNvPr id="16392" name="矩形 16395"/>
          <p:cNvSpPr>
            <a:spLocks noChangeArrowheads="1"/>
          </p:cNvSpPr>
          <p:nvPr/>
        </p:nvSpPr>
        <p:spPr bwMode="auto">
          <a:xfrm>
            <a:off x="3635375" y="1341438"/>
            <a:ext cx="1223963" cy="3492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…</a:t>
            </a:r>
            <a:endParaRPr lang="en-US" altLang="zh-CN" sz="240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6393" name="矩形 16396"/>
          <p:cNvSpPr>
            <a:spLocks noChangeArrowheads="1"/>
          </p:cNvSpPr>
          <p:nvPr/>
        </p:nvSpPr>
        <p:spPr bwMode="auto">
          <a:xfrm>
            <a:off x="5508625" y="1341438"/>
            <a:ext cx="1223963" cy="3492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外模式</a:t>
            </a:r>
            <a:r>
              <a:rPr lang="en-US" altLang="zh-CN" sz="2400">
                <a:latin typeface="Arial" pitchFamily="34" charset="0"/>
                <a:ea typeface="华文中宋" pitchFamily="2" charset="-122"/>
              </a:rPr>
              <a:t>m</a:t>
            </a:r>
          </a:p>
        </p:txBody>
      </p:sp>
      <p:sp>
        <p:nvSpPr>
          <p:cNvPr id="16394" name="矩形 16397"/>
          <p:cNvSpPr>
            <a:spLocks noChangeArrowheads="1"/>
          </p:cNvSpPr>
          <p:nvPr/>
        </p:nvSpPr>
        <p:spPr bwMode="auto">
          <a:xfrm>
            <a:off x="3643313" y="1412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endParaRPr lang="zh-CN" altLang="en-US" sz="240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6395" name="矩形 16398"/>
          <p:cNvSpPr>
            <a:spLocks noChangeArrowheads="1"/>
          </p:cNvSpPr>
          <p:nvPr/>
        </p:nvSpPr>
        <p:spPr bwMode="auto">
          <a:xfrm>
            <a:off x="4356100" y="620713"/>
            <a:ext cx="1223963" cy="3603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…</a:t>
            </a:r>
            <a:endParaRPr lang="en-US" altLang="zh-CN" sz="2400">
              <a:latin typeface="Arial" pitchFamily="34" charset="0"/>
              <a:ea typeface="华文中宋" pitchFamily="2" charset="-122"/>
            </a:endParaRPr>
          </a:p>
        </p:txBody>
      </p:sp>
      <p:cxnSp>
        <p:nvCxnSpPr>
          <p:cNvPr id="16396" name="直接箭头连接符 16399"/>
          <p:cNvCxnSpPr>
            <a:cxnSpLocks noChangeShapeType="1"/>
            <a:stCxn id="16388" idx="2"/>
            <a:endCxn id="16391" idx="0"/>
          </p:cNvCxnSpPr>
          <p:nvPr/>
        </p:nvCxnSpPr>
        <p:spPr bwMode="auto">
          <a:xfrm>
            <a:off x="1871663" y="981075"/>
            <a:ext cx="576262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直接箭头连接符 16400"/>
          <p:cNvCxnSpPr>
            <a:cxnSpLocks noChangeShapeType="1"/>
            <a:stCxn id="16389" idx="2"/>
            <a:endCxn id="16391" idx="0"/>
          </p:cNvCxnSpPr>
          <p:nvPr/>
        </p:nvCxnSpPr>
        <p:spPr bwMode="auto">
          <a:xfrm flipH="1">
            <a:off x="2447925" y="981075"/>
            <a:ext cx="936625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直接箭头连接符 16401"/>
          <p:cNvCxnSpPr>
            <a:cxnSpLocks noChangeShapeType="1"/>
            <a:stCxn id="16395" idx="2"/>
            <a:endCxn id="16392" idx="0"/>
          </p:cNvCxnSpPr>
          <p:nvPr/>
        </p:nvCxnSpPr>
        <p:spPr bwMode="auto">
          <a:xfrm flipH="1">
            <a:off x="4248150" y="981075"/>
            <a:ext cx="720725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直接箭头连接符 16402"/>
          <p:cNvCxnSpPr>
            <a:cxnSpLocks noChangeShapeType="1"/>
            <a:stCxn id="16395" idx="2"/>
            <a:endCxn id="16393" idx="0"/>
          </p:cNvCxnSpPr>
          <p:nvPr/>
        </p:nvCxnSpPr>
        <p:spPr bwMode="auto">
          <a:xfrm>
            <a:off x="4968875" y="981075"/>
            <a:ext cx="1152525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直接箭头连接符 16403"/>
          <p:cNvCxnSpPr>
            <a:cxnSpLocks noChangeShapeType="1"/>
            <a:stCxn id="16390" idx="2"/>
            <a:endCxn id="16393" idx="0"/>
          </p:cNvCxnSpPr>
          <p:nvPr/>
        </p:nvCxnSpPr>
        <p:spPr bwMode="auto">
          <a:xfrm flipH="1">
            <a:off x="6121400" y="982663"/>
            <a:ext cx="431800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1" name="椭圆 16404"/>
          <p:cNvSpPr>
            <a:spLocks noChangeArrowheads="1"/>
          </p:cNvSpPr>
          <p:nvPr/>
        </p:nvSpPr>
        <p:spPr bwMode="auto">
          <a:xfrm>
            <a:off x="2843213" y="1916113"/>
            <a:ext cx="2736850" cy="5762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外模式</a:t>
            </a:r>
            <a:r>
              <a:rPr lang="en-US" altLang="zh-CN" sz="2400">
                <a:latin typeface="Arial" pitchFamily="34" charset="0"/>
                <a:ea typeface="华文中宋" pitchFamily="2" charset="-122"/>
              </a:rPr>
              <a:t>/</a:t>
            </a:r>
            <a:r>
              <a:rPr lang="zh-CN" altLang="en-US" sz="2400">
                <a:latin typeface="Arial" pitchFamily="34" charset="0"/>
                <a:ea typeface="华文中宋" pitchFamily="2" charset="-122"/>
              </a:rPr>
              <a:t>模式映象</a:t>
            </a:r>
          </a:p>
        </p:txBody>
      </p:sp>
      <p:cxnSp>
        <p:nvCxnSpPr>
          <p:cNvPr id="16402" name="直接箭头连接符 16405"/>
          <p:cNvCxnSpPr>
            <a:cxnSpLocks noChangeShapeType="1"/>
            <a:stCxn id="16391" idx="2"/>
            <a:endCxn id="16401" idx="1"/>
          </p:cNvCxnSpPr>
          <p:nvPr/>
        </p:nvCxnSpPr>
        <p:spPr bwMode="auto">
          <a:xfrm>
            <a:off x="2447925" y="1690688"/>
            <a:ext cx="795338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直接箭头连接符 16406"/>
          <p:cNvCxnSpPr>
            <a:cxnSpLocks noChangeShapeType="1"/>
            <a:stCxn id="16392" idx="2"/>
            <a:endCxn id="16401" idx="0"/>
          </p:cNvCxnSpPr>
          <p:nvPr/>
        </p:nvCxnSpPr>
        <p:spPr bwMode="auto">
          <a:xfrm flipH="1">
            <a:off x="4211638" y="1690688"/>
            <a:ext cx="36512" cy="225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直接箭头连接符 16407"/>
          <p:cNvCxnSpPr>
            <a:cxnSpLocks noChangeShapeType="1"/>
            <a:stCxn id="16393" idx="2"/>
            <a:endCxn id="16401" idx="7"/>
          </p:cNvCxnSpPr>
          <p:nvPr/>
        </p:nvCxnSpPr>
        <p:spPr bwMode="auto">
          <a:xfrm flipH="1">
            <a:off x="5180013" y="1690688"/>
            <a:ext cx="941387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5" name="矩形 16408"/>
          <p:cNvSpPr>
            <a:spLocks noChangeArrowheads="1"/>
          </p:cNvSpPr>
          <p:nvPr/>
        </p:nvSpPr>
        <p:spPr bwMode="auto">
          <a:xfrm>
            <a:off x="3419475" y="2922588"/>
            <a:ext cx="1584325" cy="3619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模式</a:t>
            </a:r>
          </a:p>
        </p:txBody>
      </p:sp>
      <p:cxnSp>
        <p:nvCxnSpPr>
          <p:cNvPr id="16406" name="直接箭头连接符 16409"/>
          <p:cNvCxnSpPr>
            <a:cxnSpLocks noChangeShapeType="1"/>
            <a:stCxn id="16401" idx="4"/>
            <a:endCxn id="16405" idx="0"/>
          </p:cNvCxnSpPr>
          <p:nvPr/>
        </p:nvCxnSpPr>
        <p:spPr bwMode="auto">
          <a:xfrm>
            <a:off x="4211638" y="2492375"/>
            <a:ext cx="0" cy="430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7" name="直接连接符 16410"/>
          <p:cNvSpPr>
            <a:spLocks noChangeShapeType="1"/>
          </p:cNvSpPr>
          <p:nvPr/>
        </p:nvSpPr>
        <p:spPr bwMode="auto">
          <a:xfrm flipH="1">
            <a:off x="3708400" y="2492375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8" name="直接连接符 16411"/>
          <p:cNvSpPr>
            <a:spLocks noChangeShapeType="1"/>
          </p:cNvSpPr>
          <p:nvPr/>
        </p:nvSpPr>
        <p:spPr bwMode="auto">
          <a:xfrm>
            <a:off x="4572000" y="2492375"/>
            <a:ext cx="14287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9" name="椭圆 16412"/>
          <p:cNvSpPr>
            <a:spLocks noChangeArrowheads="1"/>
          </p:cNvSpPr>
          <p:nvPr/>
        </p:nvSpPr>
        <p:spPr bwMode="auto">
          <a:xfrm>
            <a:off x="2843213" y="3644900"/>
            <a:ext cx="2736850" cy="5746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模式</a:t>
            </a:r>
            <a:r>
              <a:rPr lang="en-US" altLang="zh-CN" sz="2400">
                <a:latin typeface="Arial" pitchFamily="34" charset="0"/>
                <a:ea typeface="华文中宋" pitchFamily="2" charset="-122"/>
              </a:rPr>
              <a:t>/</a:t>
            </a:r>
            <a:r>
              <a:rPr lang="zh-CN" altLang="en-US" sz="2400">
                <a:latin typeface="Arial" pitchFamily="34" charset="0"/>
                <a:ea typeface="华文中宋" pitchFamily="2" charset="-122"/>
              </a:rPr>
              <a:t>内模式映象</a:t>
            </a:r>
          </a:p>
        </p:txBody>
      </p:sp>
      <p:cxnSp>
        <p:nvCxnSpPr>
          <p:cNvPr id="16410" name="直接箭头连接符 16413"/>
          <p:cNvCxnSpPr>
            <a:cxnSpLocks noChangeShapeType="1"/>
            <a:stCxn id="16405" idx="2"/>
            <a:endCxn id="16409" idx="0"/>
          </p:cNvCxnSpPr>
          <p:nvPr/>
        </p:nvCxnSpPr>
        <p:spPr bwMode="auto">
          <a:xfrm>
            <a:off x="4211638" y="3284538"/>
            <a:ext cx="0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1" name="矩形 16414"/>
          <p:cNvSpPr>
            <a:spLocks noChangeArrowheads="1"/>
          </p:cNvSpPr>
          <p:nvPr/>
        </p:nvSpPr>
        <p:spPr bwMode="auto">
          <a:xfrm>
            <a:off x="3419475" y="4508500"/>
            <a:ext cx="1584325" cy="3603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内模式</a:t>
            </a:r>
          </a:p>
        </p:txBody>
      </p:sp>
      <p:cxnSp>
        <p:nvCxnSpPr>
          <p:cNvPr id="16412" name="直接箭头连接符 16415"/>
          <p:cNvCxnSpPr>
            <a:cxnSpLocks noChangeShapeType="1"/>
            <a:stCxn id="16409" idx="4"/>
            <a:endCxn id="16411" idx="0"/>
          </p:cNvCxnSpPr>
          <p:nvPr/>
        </p:nvCxnSpPr>
        <p:spPr bwMode="auto">
          <a:xfrm>
            <a:off x="4211638" y="4219575"/>
            <a:ext cx="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3" name="圆柱形 16416"/>
          <p:cNvSpPr>
            <a:spLocks noChangeArrowheads="1"/>
          </p:cNvSpPr>
          <p:nvPr/>
        </p:nvSpPr>
        <p:spPr bwMode="auto">
          <a:xfrm>
            <a:off x="3419475" y="5230813"/>
            <a:ext cx="1584325" cy="503237"/>
          </a:xfrm>
          <a:prstGeom prst="can">
            <a:avLst>
              <a:gd name="adj" fmla="val 26144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数据库</a:t>
            </a:r>
          </a:p>
        </p:txBody>
      </p:sp>
      <p:cxnSp>
        <p:nvCxnSpPr>
          <p:cNvPr id="16414" name="直接箭头连接符 16417"/>
          <p:cNvCxnSpPr>
            <a:cxnSpLocks noChangeShapeType="1"/>
            <a:stCxn id="16411" idx="2"/>
            <a:endCxn id="16413" idx="1"/>
          </p:cNvCxnSpPr>
          <p:nvPr/>
        </p:nvCxnSpPr>
        <p:spPr bwMode="auto">
          <a:xfrm>
            <a:off x="4211638" y="4868863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5" name="文本框 16418"/>
          <p:cNvSpPr txBox="1">
            <a:spLocks noChangeArrowheads="1"/>
          </p:cNvSpPr>
          <p:nvPr/>
        </p:nvSpPr>
        <p:spPr bwMode="auto">
          <a:xfrm>
            <a:off x="7051675" y="134620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Arial" pitchFamily="34" charset="0"/>
                <a:ea typeface="华文中宋" pitchFamily="2" charset="-122"/>
              </a:rPr>
              <a:t>用户级</a:t>
            </a:r>
          </a:p>
        </p:txBody>
      </p:sp>
      <p:sp>
        <p:nvSpPr>
          <p:cNvPr id="16416" name="文本框 16419"/>
          <p:cNvSpPr txBox="1">
            <a:spLocks noChangeArrowheads="1"/>
          </p:cNvSpPr>
          <p:nvPr/>
        </p:nvSpPr>
        <p:spPr bwMode="auto">
          <a:xfrm>
            <a:off x="5894388" y="290195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Arial" pitchFamily="34" charset="0"/>
                <a:ea typeface="华文中宋" pitchFamily="2" charset="-122"/>
              </a:rPr>
              <a:t>概念级</a:t>
            </a:r>
          </a:p>
        </p:txBody>
      </p:sp>
      <p:sp>
        <p:nvSpPr>
          <p:cNvPr id="16417" name="文本框 16420"/>
          <p:cNvSpPr txBox="1">
            <a:spLocks noChangeArrowheads="1"/>
          </p:cNvSpPr>
          <p:nvPr/>
        </p:nvSpPr>
        <p:spPr bwMode="auto">
          <a:xfrm>
            <a:off x="5921375" y="44577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Arial" pitchFamily="34" charset="0"/>
                <a:ea typeface="华文中宋" pitchFamily="2" charset="-122"/>
              </a:rPr>
              <a:t>物理级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7410"/>
          <p:cNvSpPr>
            <a:spLocks noGrp="1" noChangeArrowheads="1"/>
          </p:cNvSpPr>
          <p:nvPr>
            <p:ph idx="1"/>
          </p:nvPr>
        </p:nvSpPr>
        <p:spPr>
          <a:xfrm>
            <a:off x="395288" y="692150"/>
            <a:ext cx="8353425" cy="5543550"/>
          </a:xfrm>
        </p:spPr>
        <p:txBody>
          <a:bodyPr/>
          <a:lstStyle/>
          <a:p>
            <a:pPr lvl="1">
              <a:buFontTx/>
              <a:buNone/>
            </a:pP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2"/>
            <a:endParaRPr lang="en-US" altLang="zh-CN" b="1" dirty="0" smtClean="0"/>
          </a:p>
          <a:p>
            <a:pPr lvl="2"/>
            <a:endParaRPr lang="en-US" altLang="zh-CN" b="1" dirty="0" smtClean="0"/>
          </a:p>
        </p:txBody>
      </p:sp>
      <p:sp>
        <p:nvSpPr>
          <p:cNvPr id="17412" name="流程图: 资料带 17411"/>
          <p:cNvSpPr>
            <a:spLocks noChangeArrowheads="1"/>
          </p:cNvSpPr>
          <p:nvPr/>
        </p:nvSpPr>
        <p:spPr bwMode="auto">
          <a:xfrm rot="10800000" flipV="1">
            <a:off x="1727200" y="996950"/>
            <a:ext cx="1585913" cy="574675"/>
          </a:xfrm>
          <a:prstGeom prst="flowChartPunchedTape">
            <a:avLst/>
          </a:prstGeom>
          <a:solidFill>
            <a:srgbClr val="FFFF99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>
                <a:solidFill>
                  <a:srgbClr val="000066"/>
                </a:solidFill>
                <a:latin typeface="Arial" pitchFamily="34" charset="0"/>
              </a:rPr>
              <a:t>外模式 </a:t>
            </a:r>
          </a:p>
        </p:txBody>
      </p:sp>
      <p:sp>
        <p:nvSpPr>
          <p:cNvPr id="17413" name="流程图: 资料带 17412"/>
          <p:cNvSpPr>
            <a:spLocks noChangeArrowheads="1"/>
          </p:cNvSpPr>
          <p:nvPr/>
        </p:nvSpPr>
        <p:spPr bwMode="auto">
          <a:xfrm rot="10800000" flipV="1">
            <a:off x="1689100" y="2925763"/>
            <a:ext cx="1585913" cy="574675"/>
          </a:xfrm>
          <a:prstGeom prst="flowChartPunchedTape">
            <a:avLst/>
          </a:prstGeom>
          <a:solidFill>
            <a:srgbClr val="FFFF99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>
                <a:solidFill>
                  <a:srgbClr val="000066"/>
                </a:solidFill>
                <a:latin typeface="Arial" pitchFamily="34" charset="0"/>
              </a:rPr>
              <a:t>模式</a:t>
            </a:r>
          </a:p>
        </p:txBody>
      </p:sp>
      <p:sp>
        <p:nvSpPr>
          <p:cNvPr id="17414" name="流程图: 资料带 17413"/>
          <p:cNvSpPr>
            <a:spLocks noChangeArrowheads="1"/>
          </p:cNvSpPr>
          <p:nvPr/>
        </p:nvSpPr>
        <p:spPr bwMode="auto">
          <a:xfrm rot="10800000" flipV="1">
            <a:off x="1617663" y="4725988"/>
            <a:ext cx="1585912" cy="574675"/>
          </a:xfrm>
          <a:prstGeom prst="flowChartPunchedTape">
            <a:avLst/>
          </a:prstGeom>
          <a:solidFill>
            <a:srgbClr val="FFFF99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>
                <a:solidFill>
                  <a:srgbClr val="000066"/>
                </a:solidFill>
                <a:latin typeface="Arial" pitchFamily="34" charset="0"/>
              </a:rPr>
              <a:t>内模式 </a:t>
            </a:r>
          </a:p>
        </p:txBody>
      </p:sp>
      <p:sp>
        <p:nvSpPr>
          <p:cNvPr id="17415" name="左箭头标注 17414"/>
          <p:cNvSpPr>
            <a:spLocks noChangeArrowheads="1"/>
          </p:cNvSpPr>
          <p:nvPr/>
        </p:nvSpPr>
        <p:spPr bwMode="auto">
          <a:xfrm>
            <a:off x="3276600" y="2636838"/>
            <a:ext cx="5616575" cy="1152525"/>
          </a:xfrm>
          <a:prstGeom prst="leftArrowCallout">
            <a:avLst>
              <a:gd name="adj1" fmla="val 28917"/>
              <a:gd name="adj2" fmla="val 25000"/>
              <a:gd name="adj3" fmla="val 35692"/>
              <a:gd name="adj4" fmla="val 92880"/>
            </a:avLst>
          </a:prstGeom>
          <a:solidFill>
            <a:schemeClr val="bg2">
              <a:alpha val="47842"/>
            </a:scheme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800">
                <a:solidFill>
                  <a:srgbClr val="000066"/>
                </a:solidFill>
                <a:latin typeface="Arial" pitchFamily="34" charset="0"/>
              </a:rPr>
              <a:t>数据库中全体数据的逻辑</a:t>
            </a:r>
            <a:endParaRPr lang="en-US" altLang="zh-CN" sz="2800">
              <a:solidFill>
                <a:srgbClr val="000066"/>
              </a:solidFill>
              <a:latin typeface="Arial" pitchFamily="34" charset="0"/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800">
                <a:solidFill>
                  <a:srgbClr val="000066"/>
                </a:solidFill>
                <a:latin typeface="Arial" pitchFamily="34" charset="0"/>
              </a:rPr>
              <a:t>结构和特征的描述 </a:t>
            </a:r>
          </a:p>
        </p:txBody>
      </p:sp>
      <p:sp>
        <p:nvSpPr>
          <p:cNvPr id="17416" name="左箭头标注 17415"/>
          <p:cNvSpPr>
            <a:spLocks noChangeArrowheads="1"/>
          </p:cNvSpPr>
          <p:nvPr/>
        </p:nvSpPr>
        <p:spPr bwMode="auto">
          <a:xfrm>
            <a:off x="3276600" y="549275"/>
            <a:ext cx="5329238" cy="1582738"/>
          </a:xfrm>
          <a:prstGeom prst="leftArrowCallout">
            <a:avLst>
              <a:gd name="adj1" fmla="val 28917"/>
              <a:gd name="adj2" fmla="val 25000"/>
              <a:gd name="adj3" fmla="val 35713"/>
              <a:gd name="adj4" fmla="val 92880"/>
            </a:avLst>
          </a:prstGeom>
          <a:solidFill>
            <a:schemeClr val="bg2">
              <a:alpha val="47842"/>
            </a:scheme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800">
                <a:solidFill>
                  <a:srgbClr val="000066"/>
                </a:solidFill>
                <a:latin typeface="Arial" pitchFamily="34" charset="0"/>
              </a:rPr>
              <a:t>数据库用户能看到并允许</a:t>
            </a:r>
            <a:endParaRPr lang="en-US" altLang="zh-CN" sz="2800">
              <a:solidFill>
                <a:srgbClr val="000066"/>
              </a:solidFill>
              <a:latin typeface="Arial" pitchFamily="34" charset="0"/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800">
                <a:solidFill>
                  <a:srgbClr val="000066"/>
                </a:solidFill>
                <a:latin typeface="Arial" pitchFamily="34" charset="0"/>
              </a:rPr>
              <a:t>使用的那部分局部数据的</a:t>
            </a:r>
            <a:endParaRPr lang="en-US" altLang="zh-CN" sz="2800">
              <a:solidFill>
                <a:srgbClr val="000066"/>
              </a:solidFill>
              <a:latin typeface="Arial" pitchFamily="34" charset="0"/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800">
                <a:solidFill>
                  <a:srgbClr val="000066"/>
                </a:solidFill>
                <a:latin typeface="Arial" pitchFamily="34" charset="0"/>
              </a:rPr>
              <a:t>逻辑结构和特征的描述 </a:t>
            </a:r>
          </a:p>
        </p:txBody>
      </p:sp>
      <p:sp>
        <p:nvSpPr>
          <p:cNvPr id="17417" name="左箭头标注 17416"/>
          <p:cNvSpPr>
            <a:spLocks noChangeArrowheads="1"/>
          </p:cNvSpPr>
          <p:nvPr/>
        </p:nvSpPr>
        <p:spPr bwMode="auto">
          <a:xfrm>
            <a:off x="3203575" y="4437062"/>
            <a:ext cx="5689600" cy="1152525"/>
          </a:xfrm>
          <a:prstGeom prst="leftArrowCallout">
            <a:avLst>
              <a:gd name="adj1" fmla="val 28917"/>
              <a:gd name="adj2" fmla="val 25000"/>
              <a:gd name="adj3" fmla="val 35699"/>
              <a:gd name="adj4" fmla="val 92880"/>
            </a:avLst>
          </a:prstGeom>
          <a:solidFill>
            <a:schemeClr val="bg2">
              <a:alpha val="47842"/>
            </a:scheme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800" dirty="0">
                <a:solidFill>
                  <a:srgbClr val="000066"/>
                </a:solidFill>
                <a:latin typeface="Arial" pitchFamily="34" charset="0"/>
              </a:rPr>
              <a:t>它是对数据库存储结构的描述，</a:t>
            </a: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800" dirty="0">
                <a:solidFill>
                  <a:srgbClr val="000066"/>
                </a:solidFill>
                <a:latin typeface="Arial" pitchFamily="34" charset="0"/>
              </a:rPr>
              <a:t>是数据在数据库内部的表示方式 </a:t>
            </a:r>
          </a:p>
        </p:txBody>
      </p:sp>
      <p:sp>
        <p:nvSpPr>
          <p:cNvPr id="17418" name="圆角矩形标注 17417"/>
          <p:cNvSpPr>
            <a:spLocks noChangeArrowheads="1"/>
          </p:cNvSpPr>
          <p:nvPr/>
        </p:nvSpPr>
        <p:spPr bwMode="auto">
          <a:xfrm>
            <a:off x="1979613" y="296863"/>
            <a:ext cx="1871662" cy="504825"/>
          </a:xfrm>
          <a:prstGeom prst="wedgeRoundRectCallout">
            <a:avLst>
              <a:gd name="adj1" fmla="val -41773"/>
              <a:gd name="adj2" fmla="val 100944"/>
              <a:gd name="adj3" fmla="val 16667"/>
            </a:avLst>
          </a:prstGeom>
          <a:solidFill>
            <a:schemeClr val="bg1">
              <a:alpha val="47842"/>
            </a:schemeClr>
          </a:solidFill>
          <a:ln w="1905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>
                <a:solidFill>
                  <a:srgbClr val="000066"/>
                </a:solidFill>
                <a:latin typeface="Arial" pitchFamily="34" charset="0"/>
              </a:rPr>
              <a:t>可有多个</a:t>
            </a:r>
          </a:p>
        </p:txBody>
      </p:sp>
      <p:sp>
        <p:nvSpPr>
          <p:cNvPr id="17420" name="左大括号 17419"/>
          <p:cNvSpPr>
            <a:spLocks/>
          </p:cNvSpPr>
          <p:nvPr/>
        </p:nvSpPr>
        <p:spPr bwMode="auto">
          <a:xfrm>
            <a:off x="1112838" y="3022600"/>
            <a:ext cx="504825" cy="2085975"/>
          </a:xfrm>
          <a:prstGeom prst="leftBrace">
            <a:avLst>
              <a:gd name="adj1" fmla="val 33267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endParaRPr lang="zh-CN" altLang="en-US" sz="200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7422" name="文本框 17421"/>
          <p:cNvSpPr txBox="1">
            <a:spLocks noChangeArrowheads="1"/>
          </p:cNvSpPr>
          <p:nvPr/>
        </p:nvSpPr>
        <p:spPr bwMode="auto">
          <a:xfrm>
            <a:off x="-521" y="3864441"/>
            <a:ext cx="1214092" cy="40229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latin typeface="Arial" pitchFamily="34" charset="0"/>
              </a:rPr>
              <a:t>各</a:t>
            </a:r>
            <a:r>
              <a:rPr lang="zh-CN" altLang="en-US" sz="2000" dirty="0" smtClean="0">
                <a:latin typeface="Arial" pitchFamily="34" charset="0"/>
              </a:rPr>
              <a:t>有</a:t>
            </a:r>
            <a:r>
              <a:rPr lang="zh-CN" altLang="en-US" sz="2000" dirty="0">
                <a:latin typeface="Arial" pitchFamily="34" charset="0"/>
              </a:rPr>
              <a:t>一个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 animBg="1"/>
      <p:bldP spid="17415" grpId="0" animBg="1"/>
      <p:bldP spid="17416" grpId="0" animBg="1"/>
      <p:bldP spid="17417" grpId="0" animBg="1"/>
      <p:bldP spid="17418" grpId="0" animBg="1"/>
      <p:bldP spid="174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 rtlCol="0">
            <a:normAutofit fontScale="85000" lnSpcReduction="2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800000"/>
                </a:solidFill>
              </a:rPr>
              <a:t>创建数据库</a:t>
            </a:r>
            <a:r>
              <a:rPr lang="en-US" altLang="zh-CN" dirty="0" err="1" smtClean="0">
                <a:solidFill>
                  <a:srgbClr val="800000"/>
                </a:solidFill>
              </a:rPr>
              <a:t>teachdb</a:t>
            </a:r>
            <a:endParaRPr lang="en-US" altLang="zh-CN" dirty="0" smtClean="0">
              <a:solidFill>
                <a:srgbClr val="800000"/>
              </a:solidFill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/>
              <a:t>数据库文件名</a:t>
            </a:r>
            <a:r>
              <a:rPr lang="en-US" altLang="zh-CN" dirty="0" smtClean="0"/>
              <a:t>db1.mdf, </a:t>
            </a:r>
            <a:r>
              <a:rPr lang="zh-CN" altLang="en-US" dirty="0" smtClean="0"/>
              <a:t>初始大小</a:t>
            </a:r>
            <a:r>
              <a:rPr lang="en-US" altLang="zh-CN" dirty="0" smtClean="0"/>
              <a:t>100M, </a:t>
            </a:r>
            <a:r>
              <a:rPr lang="zh-CN" altLang="en-US" dirty="0" smtClean="0"/>
              <a:t>位置</a:t>
            </a:r>
            <a:r>
              <a:rPr lang="en-US" altLang="zh-CN" dirty="0" smtClean="0"/>
              <a:t>e:\, </a:t>
            </a:r>
            <a:r>
              <a:rPr lang="zh-CN" altLang="en-US" dirty="0" smtClean="0"/>
              <a:t>最大空间</a:t>
            </a:r>
            <a:r>
              <a:rPr lang="en-US" altLang="zh-CN" dirty="0" smtClean="0"/>
              <a:t>500M</a:t>
            </a:r>
            <a:r>
              <a:rPr lang="zh-CN" altLang="en-US" dirty="0" smtClean="0"/>
              <a:t>，增长方式</a:t>
            </a:r>
            <a:r>
              <a:rPr lang="en-US" altLang="zh-CN" dirty="0" smtClean="0"/>
              <a:t>20% </a:t>
            </a:r>
            <a:r>
              <a:rPr lang="zh-CN" altLang="en-US" dirty="0" smtClean="0"/>
              <a:t>，为学生表的姓名字段创建索引，提高 查询速度。</a:t>
            </a:r>
            <a:endParaRPr lang="en-US" altLang="zh-CN" dirty="0" smtClean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800000"/>
                </a:solidFill>
              </a:rPr>
              <a:t>学生表</a:t>
            </a:r>
            <a:r>
              <a:rPr lang="en-US" altLang="zh-CN" dirty="0" smtClean="0">
                <a:solidFill>
                  <a:srgbClr val="800000"/>
                </a:solidFill>
              </a:rPr>
              <a:t>student(</a:t>
            </a:r>
            <a:r>
              <a:rPr lang="en-US" altLang="zh-CN" dirty="0" err="1" smtClean="0">
                <a:solidFill>
                  <a:srgbClr val="800000"/>
                </a:solidFill>
              </a:rPr>
              <a:t>sno,sname,address,ID</a:t>
            </a:r>
            <a:r>
              <a:rPr lang="en-US" altLang="zh-CN" dirty="0" smtClean="0">
                <a:solidFill>
                  <a:srgbClr val="800000"/>
                </a:solidFill>
              </a:rPr>
              <a:t>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800000"/>
                </a:solidFill>
              </a:rPr>
              <a:t>课程表</a:t>
            </a:r>
            <a:r>
              <a:rPr lang="en-US" altLang="zh-CN" dirty="0" smtClean="0">
                <a:solidFill>
                  <a:srgbClr val="800000"/>
                </a:solidFill>
              </a:rPr>
              <a:t>course(</a:t>
            </a:r>
            <a:r>
              <a:rPr lang="en-US" altLang="zh-CN" dirty="0" err="1" smtClean="0">
                <a:solidFill>
                  <a:srgbClr val="800000"/>
                </a:solidFill>
              </a:rPr>
              <a:t>cno,cname,credit</a:t>
            </a:r>
            <a:r>
              <a:rPr lang="en-US" altLang="zh-CN" dirty="0" smtClean="0">
                <a:solidFill>
                  <a:srgbClr val="800000"/>
                </a:solidFill>
              </a:rPr>
              <a:t>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800000"/>
                </a:solidFill>
              </a:rPr>
              <a:t>教师表</a:t>
            </a:r>
            <a:r>
              <a:rPr lang="en-US" altLang="zh-CN" dirty="0" smtClean="0">
                <a:solidFill>
                  <a:srgbClr val="800000"/>
                </a:solidFill>
              </a:rPr>
              <a:t>teacher(</a:t>
            </a:r>
            <a:r>
              <a:rPr lang="en-US" altLang="zh-CN" dirty="0" err="1" smtClean="0">
                <a:solidFill>
                  <a:srgbClr val="800000"/>
                </a:solidFill>
              </a:rPr>
              <a:t>tno,tname,phone,address</a:t>
            </a:r>
            <a:r>
              <a:rPr lang="en-US" altLang="zh-CN" dirty="0" smtClean="0">
                <a:solidFill>
                  <a:srgbClr val="800000"/>
                </a:solidFill>
              </a:rPr>
              <a:t>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/>
              <a:t>用户：学生，教师</a:t>
            </a:r>
            <a:endParaRPr lang="en-US" altLang="zh-CN" dirty="0" smtClean="0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/>
              <a:t>视图 </a:t>
            </a:r>
            <a:r>
              <a:rPr lang="en-US" altLang="zh-CN" dirty="0" err="1" smtClean="0"/>
              <a:t>v_s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sno,sname</a:t>
            </a:r>
            <a:r>
              <a:rPr lang="en-US" altLang="zh-CN" dirty="0" smtClean="0"/>
              <a:t>) 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v_t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tno,tname,phone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84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/>
              <a:t>1.4.2  </a:t>
            </a:r>
            <a:r>
              <a:rPr lang="zh-CN" altLang="en-US" sz="3200" b="1" dirty="0" smtClean="0"/>
              <a:t>数据库系统的二级映象与数据独立性 </a:t>
            </a:r>
          </a:p>
        </p:txBody>
      </p:sp>
      <p:sp>
        <p:nvSpPr>
          <p:cNvPr id="18435" name="内容占位符 18434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353425" cy="1296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smtClean="0"/>
              <a:t>DBMS</a:t>
            </a:r>
            <a:r>
              <a:rPr lang="zh-CN" altLang="en-US" sz="2800" dirty="0" smtClean="0"/>
              <a:t>在三级模式之间提供了二级映象功能，保证了数据库系统中的数据能够具有较高的</a:t>
            </a:r>
            <a:r>
              <a:rPr lang="zh-CN" altLang="en-US" sz="2800" dirty="0" smtClean="0">
                <a:solidFill>
                  <a:srgbClr val="800000"/>
                </a:solidFill>
              </a:rPr>
              <a:t>逻辑独立性</a:t>
            </a:r>
            <a:r>
              <a:rPr lang="zh-CN" altLang="en-US" sz="2800" dirty="0" smtClean="0"/>
              <a:t>与</a:t>
            </a:r>
            <a:r>
              <a:rPr lang="zh-CN" altLang="en-US" sz="2800" dirty="0" smtClean="0">
                <a:solidFill>
                  <a:srgbClr val="800000"/>
                </a:solidFill>
              </a:rPr>
              <a:t>物理独立性</a:t>
            </a:r>
            <a:r>
              <a:rPr lang="zh-CN" altLang="en-US" sz="2800" dirty="0" smtClean="0"/>
              <a:t>。</a:t>
            </a:r>
          </a:p>
        </p:txBody>
      </p:sp>
      <p:sp>
        <p:nvSpPr>
          <p:cNvPr id="18436" name="椭圆 18435"/>
          <p:cNvSpPr>
            <a:spLocks noChangeArrowheads="1"/>
          </p:cNvSpPr>
          <p:nvPr/>
        </p:nvSpPr>
        <p:spPr bwMode="auto">
          <a:xfrm>
            <a:off x="900113" y="3576638"/>
            <a:ext cx="2736850" cy="5762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>
                <a:latin typeface="Arial" pitchFamily="34" charset="0"/>
                <a:ea typeface="华文中宋" pitchFamily="2" charset="-122"/>
              </a:rPr>
              <a:t>外模式</a:t>
            </a:r>
            <a:r>
              <a:rPr lang="en-US" altLang="zh-CN" sz="2400" b="0" dirty="0">
                <a:latin typeface="Arial" pitchFamily="34" charset="0"/>
                <a:ea typeface="华文中宋" pitchFamily="2" charset="-122"/>
              </a:rPr>
              <a:t>/</a:t>
            </a:r>
            <a:r>
              <a:rPr lang="zh-CN" altLang="en-US" sz="2400" b="0" dirty="0">
                <a:latin typeface="Arial" pitchFamily="34" charset="0"/>
                <a:ea typeface="华文中宋" pitchFamily="2" charset="-122"/>
              </a:rPr>
              <a:t>模式映象</a:t>
            </a:r>
          </a:p>
        </p:txBody>
      </p:sp>
      <p:sp>
        <p:nvSpPr>
          <p:cNvPr id="18437" name="椭圆 18436"/>
          <p:cNvSpPr>
            <a:spLocks noChangeArrowheads="1"/>
          </p:cNvSpPr>
          <p:nvPr/>
        </p:nvSpPr>
        <p:spPr bwMode="auto">
          <a:xfrm>
            <a:off x="900113" y="4440238"/>
            <a:ext cx="2736850" cy="5746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>
                <a:latin typeface="Arial" pitchFamily="34" charset="0"/>
                <a:ea typeface="华文中宋" pitchFamily="2" charset="-122"/>
              </a:rPr>
              <a:t>模式</a:t>
            </a:r>
            <a:r>
              <a:rPr lang="en-US" altLang="zh-CN" sz="2400" b="0">
                <a:latin typeface="Arial" pitchFamily="34" charset="0"/>
                <a:ea typeface="华文中宋" pitchFamily="2" charset="-122"/>
              </a:rPr>
              <a:t>/</a:t>
            </a:r>
            <a:r>
              <a:rPr lang="zh-CN" altLang="en-US" sz="2400" b="0">
                <a:latin typeface="Arial" pitchFamily="34" charset="0"/>
                <a:ea typeface="华文中宋" pitchFamily="2" charset="-122"/>
              </a:rPr>
              <a:t>内模式映象</a:t>
            </a:r>
          </a:p>
        </p:txBody>
      </p:sp>
      <p:sp>
        <p:nvSpPr>
          <p:cNvPr id="18438" name="右箭头 18437"/>
          <p:cNvSpPr>
            <a:spLocks noChangeArrowheads="1"/>
          </p:cNvSpPr>
          <p:nvPr/>
        </p:nvSpPr>
        <p:spPr bwMode="auto">
          <a:xfrm>
            <a:off x="3781425" y="3646488"/>
            <a:ext cx="720725" cy="358775"/>
          </a:xfrm>
          <a:prstGeom prst="rightArrow">
            <a:avLst>
              <a:gd name="adj1" fmla="val 50000"/>
              <a:gd name="adj2" fmla="val 50203"/>
            </a:avLst>
          </a:prstGeom>
          <a:solidFill>
            <a:srgbClr val="FF99CC">
              <a:alpha val="47842"/>
            </a:srgb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endParaRPr lang="zh-CN" altLang="en-US" sz="2000" b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8439" name="右箭头 18438"/>
          <p:cNvSpPr>
            <a:spLocks noChangeArrowheads="1"/>
          </p:cNvSpPr>
          <p:nvPr/>
        </p:nvSpPr>
        <p:spPr bwMode="auto">
          <a:xfrm>
            <a:off x="3781425" y="4583113"/>
            <a:ext cx="720725" cy="358775"/>
          </a:xfrm>
          <a:prstGeom prst="rightArrow">
            <a:avLst>
              <a:gd name="adj1" fmla="val 50000"/>
              <a:gd name="adj2" fmla="val 50203"/>
            </a:avLst>
          </a:prstGeom>
          <a:solidFill>
            <a:srgbClr val="FF99CC">
              <a:alpha val="47842"/>
            </a:srgb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endParaRPr lang="zh-CN" altLang="en-US" sz="2000" b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8440" name="流程图: 可选过程 18439"/>
          <p:cNvSpPr>
            <a:spLocks noChangeArrowheads="1"/>
          </p:cNvSpPr>
          <p:nvPr/>
        </p:nvSpPr>
        <p:spPr bwMode="auto">
          <a:xfrm>
            <a:off x="4573588" y="2996952"/>
            <a:ext cx="3889375" cy="1225798"/>
          </a:xfrm>
          <a:prstGeom prst="flowChartAlternateProcess">
            <a:avLst/>
          </a:prstGeom>
          <a:solidFill>
            <a:srgbClr val="FFFF99">
              <a:alpha val="72940"/>
            </a:srgbClr>
          </a:solidFill>
          <a:ln w="1905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800" b="0" dirty="0" smtClean="0">
                <a:solidFill>
                  <a:srgbClr val="000066"/>
                </a:solidFill>
                <a:latin typeface="Arial" pitchFamily="34" charset="0"/>
              </a:rPr>
              <a:t>确定了局部逻辑结构和</a:t>
            </a:r>
            <a:endParaRPr lang="en-US" altLang="zh-CN" sz="2800" b="0" dirty="0" smtClean="0">
              <a:solidFill>
                <a:srgbClr val="000066"/>
              </a:solidFill>
              <a:latin typeface="Arial" pitchFamily="34" charset="0"/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800" b="0" dirty="0" smtClean="0">
                <a:solidFill>
                  <a:srgbClr val="000066"/>
                </a:solidFill>
                <a:latin typeface="Arial" pitchFamily="34" charset="0"/>
              </a:rPr>
              <a:t>全局逻辑结构之间的关系</a:t>
            </a:r>
            <a:endParaRPr lang="zh-CN" altLang="en-US" sz="2800" b="0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8441" name="流程图: 可选过程 18440"/>
          <p:cNvSpPr>
            <a:spLocks noChangeArrowheads="1"/>
          </p:cNvSpPr>
          <p:nvPr/>
        </p:nvSpPr>
        <p:spPr bwMode="auto">
          <a:xfrm>
            <a:off x="4573588" y="4365625"/>
            <a:ext cx="3889375" cy="1079599"/>
          </a:xfrm>
          <a:prstGeom prst="flowChartAlternateProcess">
            <a:avLst/>
          </a:prstGeom>
          <a:solidFill>
            <a:srgbClr val="FFFF99">
              <a:alpha val="72940"/>
            </a:srgbClr>
          </a:solidFill>
          <a:ln w="1905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800" b="0" dirty="0" smtClean="0">
                <a:solidFill>
                  <a:srgbClr val="000066"/>
                </a:solidFill>
                <a:latin typeface="Arial" pitchFamily="34" charset="0"/>
              </a:rPr>
              <a:t>确定了全局逻辑结构和</a:t>
            </a:r>
            <a:endParaRPr lang="en-US" altLang="zh-CN" sz="2800" b="0" dirty="0" smtClean="0">
              <a:solidFill>
                <a:srgbClr val="000066"/>
              </a:solidFill>
              <a:latin typeface="Arial" pitchFamily="34" charset="0"/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800" b="0" dirty="0" smtClean="0">
                <a:solidFill>
                  <a:srgbClr val="000066"/>
                </a:solidFill>
                <a:latin typeface="Arial" pitchFamily="34" charset="0"/>
              </a:rPr>
              <a:t>存储结构之间的关系</a:t>
            </a:r>
            <a:endParaRPr lang="zh-CN" altLang="en-US" sz="2800" b="0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18440" grpId="0" animBg="1"/>
      <p:bldP spid="184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举例说明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91264" cy="5184576"/>
          </a:xfrm>
        </p:spPr>
        <p:txBody>
          <a:bodyPr/>
          <a:lstStyle/>
          <a:p>
            <a:r>
              <a:rPr lang="zh-CN" altLang="en-US" dirty="0" smtClean="0"/>
              <a:t>模式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外模式映像确保逻辑</a:t>
            </a:r>
            <a:r>
              <a:rPr lang="zh-CN" altLang="en-US" dirty="0"/>
              <a:t>独立性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添加</a:t>
            </a:r>
            <a:r>
              <a:rPr lang="zh-CN" altLang="en-US" dirty="0"/>
              <a:t>成绩</a:t>
            </a:r>
            <a:r>
              <a:rPr lang="zh-CN" altLang="en-US" dirty="0" smtClean="0"/>
              <a:t>表，学生表添加一个性别字段，不会影响</a:t>
            </a:r>
            <a:r>
              <a:rPr lang="en-US" altLang="zh-CN" dirty="0" err="1" smtClean="0"/>
              <a:t>v_s</a:t>
            </a:r>
            <a:r>
              <a:rPr lang="zh-CN" altLang="en-US" dirty="0" smtClean="0"/>
              <a:t>视图，无需更改基于该视图编写的应用程序</a:t>
            </a:r>
            <a:r>
              <a:rPr lang="zh-CN" altLang="en-US" dirty="0" smtClean="0"/>
              <a:t>。如果学生表的性别字段删除了，应用程序又用到了性别字段，则程序需要修改且重新定义外模式。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所以逻辑独立性只是使模式改变时，应用程序和外模式不必须改变。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联系方式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332681768</a:t>
            </a:r>
          </a:p>
          <a:p>
            <a:r>
              <a:rPr lang="zh-CN" altLang="en-US" dirty="0" smtClean="0"/>
              <a:t>电话：</a:t>
            </a:r>
            <a:r>
              <a:rPr lang="en-US" altLang="zh-CN" dirty="0" smtClean="0"/>
              <a:t>13767995460</a:t>
            </a:r>
          </a:p>
          <a:p>
            <a:r>
              <a:rPr lang="zh-CN" altLang="en-US" dirty="0" smtClean="0"/>
              <a:t>办公室：软件楼</a:t>
            </a:r>
            <a:r>
              <a:rPr lang="en-US" altLang="zh-CN" dirty="0" smtClean="0"/>
              <a:t>217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模式</a:t>
            </a:r>
            <a:r>
              <a:rPr lang="en-US" altLang="zh-CN" dirty="0"/>
              <a:t>/</a:t>
            </a:r>
            <a:r>
              <a:rPr lang="zh-CN" altLang="en-US" dirty="0"/>
              <a:t>内模式</a:t>
            </a:r>
            <a:r>
              <a:rPr lang="zh-CN" altLang="en-US" dirty="0" smtClean="0"/>
              <a:t>映像确保物理独立性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将数据库从</a:t>
            </a:r>
            <a:r>
              <a:rPr lang="en-US" altLang="zh-CN" dirty="0"/>
              <a:t>E</a:t>
            </a:r>
            <a:r>
              <a:rPr lang="zh-CN" altLang="en-US" dirty="0"/>
              <a:t>盘移到</a:t>
            </a:r>
            <a:r>
              <a:rPr lang="en-US" altLang="zh-CN" dirty="0"/>
              <a:t>D</a:t>
            </a:r>
            <a:r>
              <a:rPr lang="zh-CN" altLang="en-US" dirty="0"/>
              <a:t>盘，大小从</a:t>
            </a:r>
            <a:r>
              <a:rPr lang="en-US" altLang="zh-CN" dirty="0"/>
              <a:t>100</a:t>
            </a:r>
            <a:r>
              <a:rPr lang="zh-CN" altLang="en-US" dirty="0"/>
              <a:t>兆改为</a:t>
            </a:r>
            <a:r>
              <a:rPr lang="en-US" altLang="zh-CN" dirty="0"/>
              <a:t>200M</a:t>
            </a:r>
            <a:r>
              <a:rPr lang="zh-CN" altLang="en-US" dirty="0"/>
              <a:t>，增长方式由</a:t>
            </a:r>
            <a:r>
              <a:rPr lang="en-US" altLang="zh-CN" dirty="0"/>
              <a:t>20%</a:t>
            </a:r>
            <a:r>
              <a:rPr lang="zh-CN" altLang="en-US" dirty="0"/>
              <a:t>改为</a:t>
            </a:r>
            <a:r>
              <a:rPr lang="en-US" altLang="zh-CN" dirty="0"/>
              <a:t>50% </a:t>
            </a:r>
            <a:r>
              <a:rPr lang="en-US" altLang="zh-CN" dirty="0" smtClean="0"/>
              <a:t>,</a:t>
            </a:r>
            <a:r>
              <a:rPr lang="zh-CN" altLang="en-US" dirty="0" smtClean="0"/>
              <a:t>删除索引，</a:t>
            </a:r>
            <a:r>
              <a:rPr lang="zh-CN" altLang="en-US" dirty="0"/>
              <a:t>都不会影响到数据表的结构和</a:t>
            </a:r>
            <a:r>
              <a:rPr lang="zh-CN" altLang="en-US" dirty="0" smtClean="0"/>
              <a:t>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所以内模式改变，模式不用修改。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名词解释：信息，数据</a:t>
            </a:r>
            <a:r>
              <a:rPr lang="zh-CN" altLang="en-US" dirty="0"/>
              <a:t>，数据处理，</a:t>
            </a:r>
            <a:r>
              <a:rPr lang="zh-CN" altLang="en-US" dirty="0" smtClean="0"/>
              <a:t>数据管理，数据库，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    </a:t>
            </a:r>
            <a:endParaRPr lang="en-US" altLang="zh-CN" dirty="0" smtClean="0"/>
          </a:p>
          <a:p>
            <a:r>
              <a:rPr lang="zh-CN" altLang="en-US" dirty="0" smtClean="0"/>
              <a:t>数据库系统的组成</a:t>
            </a:r>
            <a:endParaRPr lang="en-US" altLang="zh-CN" dirty="0" smtClean="0"/>
          </a:p>
          <a:p>
            <a:r>
              <a:rPr lang="zh-CN" altLang="en-US" dirty="0" smtClean="0"/>
              <a:t>数据库系统的内部体系结构</a:t>
            </a:r>
            <a:endParaRPr lang="en-US" altLang="zh-CN" dirty="0" smtClean="0"/>
          </a:p>
          <a:p>
            <a:r>
              <a:rPr lang="zh-CN" altLang="en-US" dirty="0" smtClean="0"/>
              <a:t>模式、内模式、外模式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级映像</a:t>
            </a:r>
            <a:endParaRPr lang="en-US" altLang="zh-CN" dirty="0" smtClean="0"/>
          </a:p>
          <a:p>
            <a:r>
              <a:rPr lang="zh-CN" altLang="en-US" dirty="0" smtClean="0"/>
              <a:t>结合实例理解上述概念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1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1.6  </a:t>
            </a:r>
            <a:r>
              <a:rPr lang="zh-CN" altLang="en-US" dirty="0"/>
              <a:t>数据库管理系统（</a:t>
            </a:r>
            <a:r>
              <a:rPr lang="en-US" altLang="zh-CN" dirty="0"/>
              <a:t>DBMS</a:t>
            </a:r>
            <a:r>
              <a:rPr lang="zh-CN" altLang="en-US" dirty="0" smtClean="0"/>
              <a:t>）（回顾）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1.7  </a:t>
            </a:r>
            <a:r>
              <a:rPr lang="zh-CN" altLang="en-US" dirty="0" smtClean="0"/>
              <a:t>数据库设计中的两个阶段（</a:t>
            </a:r>
            <a:r>
              <a:rPr lang="zh-CN" altLang="en-US" dirty="0" smtClean="0"/>
              <a:t>理解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1.8  </a:t>
            </a:r>
            <a:r>
              <a:rPr lang="zh-CN" altLang="en-US" dirty="0" smtClean="0"/>
              <a:t>创建概念</a:t>
            </a:r>
            <a:r>
              <a:rPr lang="zh-CN" altLang="en-US" dirty="0" smtClean="0"/>
              <a:t>模型（重点掌握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1.9  </a:t>
            </a:r>
            <a:r>
              <a:rPr lang="zh-CN" altLang="en-US" dirty="0" smtClean="0"/>
              <a:t>四种模型（了解）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6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流程图: 可选过程 20484"/>
          <p:cNvSpPr>
            <a:spLocks noChangeArrowheads="1"/>
          </p:cNvSpPr>
          <p:nvPr/>
        </p:nvSpPr>
        <p:spPr bwMode="auto">
          <a:xfrm>
            <a:off x="1055589" y="2312988"/>
            <a:ext cx="2881312" cy="1584325"/>
          </a:xfrm>
          <a:prstGeom prst="flowChartAlternateProcess">
            <a:avLst/>
          </a:prstGeom>
          <a:solidFill>
            <a:srgbClr val="99CCFF">
              <a:alpha val="56078"/>
            </a:srgbClr>
          </a:solidFill>
          <a:ln w="1905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b="0">
                <a:solidFill>
                  <a:srgbClr val="000066"/>
                </a:solidFill>
                <a:latin typeface="Arial" pitchFamily="34" charset="0"/>
              </a:rPr>
              <a:t>DBS</a:t>
            </a: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en-US" altLang="zh-CN" sz="2000" b="0">
              <a:solidFill>
                <a:srgbClr val="000066"/>
              </a:solidFill>
              <a:latin typeface="Arial" pitchFamily="34" charset="0"/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en-US" altLang="zh-CN" sz="2000" b="0">
              <a:solidFill>
                <a:srgbClr val="000066"/>
              </a:solidFill>
              <a:latin typeface="Arial" pitchFamily="34" charset="0"/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en-US" altLang="zh-CN" sz="2000" b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21508" name="标题 204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1.6  </a:t>
            </a:r>
            <a:r>
              <a:rPr lang="zh-CN" altLang="en-US" b="1" dirty="0" smtClean="0"/>
              <a:t>数据库管理系统（</a:t>
            </a:r>
            <a:r>
              <a:rPr lang="en-US" altLang="zh-CN" b="1" dirty="0" smtClean="0"/>
              <a:t>DBMS</a:t>
            </a:r>
            <a:r>
              <a:rPr lang="zh-CN" altLang="en-US" b="1" dirty="0" smtClean="0"/>
              <a:t>） </a:t>
            </a:r>
          </a:p>
        </p:txBody>
      </p:sp>
      <p:sp>
        <p:nvSpPr>
          <p:cNvPr id="20484" name="流程图: 可选过程 20483"/>
          <p:cNvSpPr>
            <a:spLocks noChangeArrowheads="1"/>
          </p:cNvSpPr>
          <p:nvPr/>
        </p:nvSpPr>
        <p:spPr bwMode="auto">
          <a:xfrm>
            <a:off x="1343720" y="2924944"/>
            <a:ext cx="2305050" cy="793750"/>
          </a:xfrm>
          <a:prstGeom prst="flowChartAlternateProcess">
            <a:avLst/>
          </a:prstGeom>
          <a:solidFill>
            <a:srgbClr val="FFFF99"/>
          </a:solidFill>
          <a:ln w="1905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b="0">
                <a:solidFill>
                  <a:srgbClr val="000066"/>
                </a:solidFill>
                <a:latin typeface="Arial" pitchFamily="34" charset="0"/>
              </a:rPr>
              <a:t>DBMS</a:t>
            </a:r>
          </a:p>
        </p:txBody>
      </p:sp>
      <p:sp>
        <p:nvSpPr>
          <p:cNvPr id="20486" name="云形标注 20485"/>
          <p:cNvSpPr>
            <a:spLocks noChangeArrowheads="1"/>
          </p:cNvSpPr>
          <p:nvPr/>
        </p:nvSpPr>
        <p:spPr bwMode="auto">
          <a:xfrm>
            <a:off x="3621336" y="1989932"/>
            <a:ext cx="1727200" cy="503237"/>
          </a:xfrm>
          <a:prstGeom prst="cloudCallout">
            <a:avLst>
              <a:gd name="adj1" fmla="val -66454"/>
              <a:gd name="adj2" fmla="val 109935"/>
            </a:avLst>
          </a:prstGeom>
          <a:solidFill>
            <a:srgbClr val="CC99FF">
              <a:alpha val="34901"/>
            </a:srgbClr>
          </a:solidFill>
          <a:ln w="19050">
            <a:solidFill>
              <a:srgbClr val="993366"/>
            </a:solidFill>
            <a:round/>
            <a:headEnd/>
            <a:tailEnd type="none" w="lg" len="lg"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663300"/>
                </a:solidFill>
                <a:latin typeface="Arial" pitchFamily="34" charset="0"/>
              </a:rPr>
              <a:t>核心</a:t>
            </a:r>
          </a:p>
        </p:txBody>
      </p:sp>
      <p:sp>
        <p:nvSpPr>
          <p:cNvPr id="20487" name="任意多边形 20486"/>
          <p:cNvSpPr>
            <a:spLocks noChangeArrowheads="1"/>
          </p:cNvSpPr>
          <p:nvPr/>
        </p:nvSpPr>
        <p:spPr bwMode="auto">
          <a:xfrm>
            <a:off x="4067944" y="2924944"/>
            <a:ext cx="1800225" cy="287338"/>
          </a:xfrm>
          <a:custGeom>
            <a:avLst/>
            <a:gdLst>
              <a:gd name="T0" fmla="*/ 112528148 w 21600"/>
              <a:gd name="T1" fmla="*/ 0 h 21600"/>
              <a:gd name="T2" fmla="*/ 112528148 w 21600"/>
              <a:gd name="T3" fmla="*/ 955598 h 21600"/>
              <a:gd name="T4" fmla="*/ 23443347 w 21600"/>
              <a:gd name="T5" fmla="*/ 955598 h 21600"/>
              <a:gd name="T6" fmla="*/ 23443347 w 21600"/>
              <a:gd name="T7" fmla="*/ 2866782 h 21600"/>
              <a:gd name="T8" fmla="*/ 112528148 w 21600"/>
              <a:gd name="T9" fmla="*/ 2866782 h 21600"/>
              <a:gd name="T10" fmla="*/ 112528148 w 21600"/>
              <a:gd name="T11" fmla="*/ 3822367 h 21600"/>
              <a:gd name="T12" fmla="*/ 150037502 w 21600"/>
              <a:gd name="T13" fmla="*/ 1911183 h 21600"/>
              <a:gd name="T14" fmla="*/ 9377339 w 21600"/>
              <a:gd name="T15" fmla="*/ 955598 h 21600"/>
              <a:gd name="T16" fmla="*/ 9377339 w 21600"/>
              <a:gd name="T17" fmla="*/ 2866782 h 21600"/>
              <a:gd name="T18" fmla="*/ 18754677 w 21600"/>
              <a:gd name="T19" fmla="*/ 2866782 h 21600"/>
              <a:gd name="T20" fmla="*/ 18754677 w 21600"/>
              <a:gd name="T21" fmla="*/ 955598 h 21600"/>
              <a:gd name="T22" fmla="*/ 0 w 21600"/>
              <a:gd name="T23" fmla="*/ 955598 h 21600"/>
              <a:gd name="T24" fmla="*/ 0 w 21600"/>
              <a:gd name="T25" fmla="*/ 2866782 h 21600"/>
              <a:gd name="T26" fmla="*/ 4688669 w 21600"/>
              <a:gd name="T27" fmla="*/ 2866782 h 21600"/>
              <a:gd name="T28" fmla="*/ 4688669 w 21600"/>
              <a:gd name="T29" fmla="*/ 955598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CC">
              <a:alpha val="47842"/>
            </a:srgb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/>
          <a:lstStyle/>
          <a:p>
            <a:endParaRPr lang="zh-CN" altLang="en-US" b="0"/>
          </a:p>
        </p:txBody>
      </p:sp>
      <p:sp>
        <p:nvSpPr>
          <p:cNvPr id="20489" name="竖卷形 20488"/>
          <p:cNvSpPr>
            <a:spLocks noChangeArrowheads="1"/>
          </p:cNvSpPr>
          <p:nvPr/>
        </p:nvSpPr>
        <p:spPr bwMode="auto">
          <a:xfrm>
            <a:off x="5868168" y="1844824"/>
            <a:ext cx="2736280" cy="24120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19050">
            <a:solidFill>
              <a:srgbClr val="FFCC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0" dirty="0" smtClean="0">
                <a:solidFill>
                  <a:srgbClr val="000066"/>
                </a:solidFill>
                <a:latin typeface="Arial" pitchFamily="34" charset="0"/>
              </a:rPr>
              <a:t>SQL SERVER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0" dirty="0" smtClean="0">
                <a:solidFill>
                  <a:srgbClr val="000066"/>
                </a:solidFill>
                <a:latin typeface="Arial" pitchFamily="34" charset="0"/>
              </a:rPr>
              <a:t>ORACLE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0" dirty="0">
                <a:solidFill>
                  <a:srgbClr val="000066"/>
                </a:solidFill>
                <a:latin typeface="Arial" pitchFamily="34" charset="0"/>
              </a:rPr>
              <a:t>MYSQL</a:t>
            </a:r>
            <a:endParaRPr lang="en-US" altLang="zh-CN" sz="2400" b="0" dirty="0" smtClean="0">
              <a:solidFill>
                <a:srgbClr val="000066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</a:pPr>
            <a:endParaRPr lang="zh-CN" altLang="en-US" sz="2400" b="0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4" grpId="0" animBg="1"/>
      <p:bldP spid="20486" grpId="0" animBg="1"/>
      <p:bldP spid="20487" grpId="0" animBg="1"/>
      <p:bldP spid="2048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1.6.1  DBMS</a:t>
            </a:r>
            <a:r>
              <a:rPr lang="zh-CN" altLang="en-US" b="1" dirty="0"/>
              <a:t>的主要</a:t>
            </a:r>
            <a:r>
              <a:rPr lang="zh-CN" altLang="en-US" b="1" dirty="0" smtClean="0"/>
              <a:t>功能</a:t>
            </a:r>
            <a:endParaRPr lang="zh-CN" altLang="en-US" b="1" dirty="0"/>
          </a:p>
        </p:txBody>
      </p:sp>
      <p:sp>
        <p:nvSpPr>
          <p:cNvPr id="4" name="内容占位符 20482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lvl="1"/>
            <a:r>
              <a:rPr lang="zh-CN" altLang="en-US" sz="3200" b="1" dirty="0" smtClean="0">
                <a:solidFill>
                  <a:srgbClr val="C00000"/>
                </a:solidFill>
              </a:rPr>
              <a:t>数据定义功能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zh-CN" altLang="en-US" sz="2800" dirty="0" smtClean="0"/>
              <a:t>定义三级模式、二级映像、各种约束</a:t>
            </a:r>
            <a:endParaRPr lang="en-US" altLang="zh-CN" sz="2800" dirty="0" smtClean="0"/>
          </a:p>
          <a:p>
            <a:pPr marL="914400" lvl="2" indent="0">
              <a:buNone/>
            </a:pPr>
            <a:r>
              <a:rPr lang="en-US" altLang="zh-CN" sz="2800" dirty="0" smtClean="0"/>
              <a:t>DDL</a:t>
            </a:r>
            <a:r>
              <a:rPr lang="zh-CN" altLang="en-US" sz="2800" dirty="0"/>
              <a:t>语言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data define language</a:t>
            </a:r>
          </a:p>
          <a:p>
            <a:pPr marL="914400" lvl="2" indent="0">
              <a:buNone/>
            </a:pPr>
            <a:r>
              <a:rPr lang="en-US" altLang="zh-CN" sz="2800" dirty="0" smtClean="0"/>
              <a:t>CREATE</a:t>
            </a:r>
            <a:r>
              <a:rPr lang="zh-CN" altLang="en-US" sz="2800" dirty="0"/>
              <a:t>、</a:t>
            </a:r>
            <a:r>
              <a:rPr lang="en-US" altLang="zh-CN" sz="2800" dirty="0"/>
              <a:t> ALTER</a:t>
            </a:r>
            <a:r>
              <a:rPr lang="zh-CN" altLang="en-US" sz="2800" dirty="0"/>
              <a:t>、</a:t>
            </a:r>
            <a:r>
              <a:rPr lang="en-US" altLang="zh-CN" sz="2800" dirty="0"/>
              <a:t> DROP </a:t>
            </a:r>
            <a:endParaRPr lang="zh-CN" altLang="en-US" sz="2800" dirty="0"/>
          </a:p>
          <a:p>
            <a:pPr marL="457200" lvl="1" indent="0">
              <a:buNone/>
            </a:pPr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46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1506"/>
          <p:cNvSpPr>
            <a:spLocks noGrp="1" noChangeArrowheads="1"/>
          </p:cNvSpPr>
          <p:nvPr>
            <p:ph idx="1"/>
          </p:nvPr>
        </p:nvSpPr>
        <p:spPr>
          <a:xfrm>
            <a:off x="323528" y="1409229"/>
            <a:ext cx="8353425" cy="3099891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C00000"/>
                </a:solidFill>
              </a:rPr>
              <a:t>数据操纵功能 </a:t>
            </a:r>
          </a:p>
          <a:p>
            <a:pPr lvl="2">
              <a:lnSpc>
                <a:spcPct val="90000"/>
              </a:lnSpc>
            </a:pPr>
            <a:r>
              <a:rPr lang="zh-CN" altLang="en-US" sz="2800" dirty="0" smtClean="0"/>
              <a:t>数据的基本操作：检索、更新（包括</a:t>
            </a:r>
            <a:r>
              <a:rPr lang="zh-CN" altLang="en-US" sz="2800" dirty="0"/>
              <a:t>添加</a:t>
            </a:r>
            <a:r>
              <a:rPr lang="zh-CN" altLang="en-US" sz="2800" dirty="0" smtClean="0"/>
              <a:t>、修改、删除）数据表中的记录。 </a:t>
            </a:r>
            <a:endParaRPr lang="en-US" altLang="zh-CN" sz="2800" dirty="0" smtClean="0"/>
          </a:p>
          <a:p>
            <a:pPr lvl="2">
              <a:lnSpc>
                <a:spcPct val="90000"/>
              </a:lnSpc>
            </a:pPr>
            <a:r>
              <a:rPr lang="en-US" altLang="zh-CN" sz="2800" dirty="0" smtClean="0"/>
              <a:t>DML</a:t>
            </a:r>
            <a:r>
              <a:rPr lang="zh-CN" altLang="en-US" sz="2800" dirty="0" smtClean="0"/>
              <a:t>语言：</a:t>
            </a:r>
            <a:r>
              <a:rPr lang="en-US" altLang="zh-CN" sz="2800" dirty="0" smtClean="0"/>
              <a:t>data manipulation language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 smtClean="0"/>
              <a:t>SELECT   INSERT   DELETE  UPDATE  </a:t>
            </a:r>
            <a:endParaRPr lang="zh-CN" altLang="en-US" sz="2800" dirty="0" smtClean="0"/>
          </a:p>
          <a:p>
            <a:pPr lvl="3">
              <a:lnSpc>
                <a:spcPct val="90000"/>
              </a:lnSpc>
            </a:pPr>
            <a:endParaRPr lang="zh-CN" altLang="en-US" dirty="0" smtClean="0"/>
          </a:p>
          <a:p>
            <a:pPr lvl="3">
              <a:lnSpc>
                <a:spcPct val="90000"/>
              </a:lnSpc>
            </a:pPr>
            <a:endParaRPr lang="zh-CN" altLang="en-US" dirty="0" smtClean="0"/>
          </a:p>
          <a:p>
            <a:pPr marL="914400" lvl="2" indent="0">
              <a:lnSpc>
                <a:spcPct val="90000"/>
              </a:lnSpc>
              <a:buNone/>
            </a:pP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3200" b="1" dirty="0">
                <a:solidFill>
                  <a:srgbClr val="C00000"/>
                </a:solidFill>
              </a:rPr>
              <a:t>数据库运行管理功能 </a:t>
            </a:r>
          </a:p>
          <a:p>
            <a:pPr lvl="2">
              <a:lnSpc>
                <a:spcPct val="90000"/>
              </a:lnSpc>
            </a:pPr>
            <a:r>
              <a:rPr lang="zh-CN" altLang="en-US" sz="2800" dirty="0"/>
              <a:t>安全性控制、完整性控制、</a:t>
            </a:r>
            <a:r>
              <a:rPr lang="zh-CN" altLang="en-US" sz="2800" dirty="0" smtClean="0"/>
              <a:t>多用户环境</a:t>
            </a:r>
            <a:r>
              <a:rPr lang="zh-CN" altLang="en-US" sz="2800" dirty="0"/>
              <a:t>下的并发控制和数据库</a:t>
            </a:r>
            <a:r>
              <a:rPr lang="zh-CN" altLang="en-US" sz="2800" dirty="0" smtClean="0"/>
              <a:t>的备份恢复</a:t>
            </a:r>
            <a:endParaRPr lang="en-US" altLang="zh-CN" sz="2800" dirty="0"/>
          </a:p>
          <a:p>
            <a:pPr lvl="2">
              <a:lnSpc>
                <a:spcPct val="90000"/>
              </a:lnSpc>
            </a:pPr>
            <a:r>
              <a:rPr lang="en-US" altLang="zh-CN" sz="2800" dirty="0"/>
              <a:t>DCL</a:t>
            </a:r>
            <a:r>
              <a:rPr lang="zh-CN" altLang="en-US" sz="2800" dirty="0"/>
              <a:t>语言：</a:t>
            </a:r>
            <a:r>
              <a:rPr lang="en-US" altLang="zh-CN" sz="2800" dirty="0"/>
              <a:t>data control language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/>
              <a:t>GRANT ,REVOKE, DENY, BACKUP ,RESTORE</a:t>
            </a:r>
            <a:r>
              <a:rPr lang="zh-CN" altLang="en-US" sz="2800" dirty="0"/>
              <a:t>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6386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2530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353425" cy="2663825"/>
          </a:xfrm>
        </p:spPr>
        <p:txBody>
          <a:bodyPr/>
          <a:lstStyle/>
          <a:p>
            <a:pPr lvl="1"/>
            <a:r>
              <a:rPr lang="zh-CN" altLang="en-US" sz="3200" b="1" dirty="0" smtClean="0">
                <a:solidFill>
                  <a:srgbClr val="C00000"/>
                </a:solidFill>
              </a:rPr>
              <a:t>数据库的建立和维护功能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sz="2800" dirty="0"/>
              <a:t>数据库的建立包括数据库的初始数据的装入与数据转换等。</a:t>
            </a:r>
          </a:p>
          <a:p>
            <a:pPr lvl="2"/>
            <a:r>
              <a:rPr lang="zh-CN" altLang="en-US" sz="2800" dirty="0"/>
              <a:t>数据库的维护包括数据库的转储、恢复、重组织与重构造、系统性能监视与分析等</a:t>
            </a:r>
            <a:r>
              <a:rPr lang="zh-CN" altLang="en-US" sz="2800" dirty="0" smtClean="0"/>
              <a:t>。 </a:t>
            </a:r>
            <a:endParaRPr lang="en-US" altLang="zh-CN" sz="2800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lvl="2">
              <a:buFontTx/>
              <a:buNone/>
            </a:pPr>
            <a:r>
              <a:rPr lang="zh-CN" alt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3200" b="1" dirty="0" smtClean="0">
                <a:solidFill>
                  <a:srgbClr val="C00000"/>
                </a:solidFill>
              </a:rPr>
              <a:t>数据通信接口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提供与其他</a:t>
            </a:r>
            <a:r>
              <a:rPr lang="en-US" altLang="zh-CN" sz="2800" dirty="0" smtClean="0"/>
              <a:t>DBMS</a:t>
            </a:r>
            <a:r>
              <a:rPr lang="zh-CN" altLang="en-US" sz="2800" dirty="0" smtClean="0"/>
              <a:t>或文件系统的接口，允许进行数据转换：如</a:t>
            </a:r>
            <a:r>
              <a:rPr lang="en-US" altLang="zh-CN" sz="2800" dirty="0" smtClean="0"/>
              <a:t>SQL Server</a:t>
            </a:r>
            <a:r>
              <a:rPr lang="zh-CN" altLang="en-US" sz="2800" dirty="0" smtClean="0"/>
              <a:t>数据表转换为</a:t>
            </a:r>
            <a:r>
              <a:rPr lang="en-US" altLang="zh-CN" sz="2800" dirty="0" smtClean="0"/>
              <a:t>excel</a:t>
            </a:r>
            <a:r>
              <a:rPr lang="zh-CN" altLang="en-US" sz="2800" dirty="0"/>
              <a:t>表</a:t>
            </a:r>
            <a:r>
              <a:rPr lang="zh-CN" altLang="en-US" sz="2800" dirty="0" smtClean="0"/>
              <a:t>单，</a:t>
            </a:r>
            <a:r>
              <a:rPr lang="en-US" altLang="zh-CN" sz="2800" dirty="0" err="1" smtClean="0"/>
              <a:t>sql</a:t>
            </a:r>
            <a:r>
              <a:rPr lang="en-US" altLang="zh-CN" sz="2800" dirty="0" smtClean="0"/>
              <a:t> server</a:t>
            </a:r>
            <a:r>
              <a:rPr lang="zh-CN" altLang="en-US" sz="2800" dirty="0" smtClean="0"/>
              <a:t>的数据表导入到</a:t>
            </a:r>
            <a:r>
              <a:rPr lang="en-US" altLang="zh-CN" sz="2800" dirty="0" smtClean="0"/>
              <a:t>oracle</a:t>
            </a:r>
            <a:r>
              <a:rPr lang="zh-CN" altLang="en-US" sz="2800" dirty="0" smtClean="0"/>
              <a:t>数据库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52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3200" b="1" dirty="0" smtClean="0">
                <a:solidFill>
                  <a:srgbClr val="C00000"/>
                </a:solidFill>
              </a:rPr>
              <a:t>数据组织、存储、管理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确定以何种文件结构和存取方式物理地组织数据，提高空间利用率和数据操纵的效率，如查找效率。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73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6868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平时成绩</a:t>
            </a:r>
            <a:r>
              <a:rPr lang="en-US" altLang="zh-CN" dirty="0"/>
              <a:t>3</a:t>
            </a:r>
            <a:r>
              <a:rPr lang="en-US" altLang="zh-CN" dirty="0" smtClean="0"/>
              <a:t>0%+</a:t>
            </a:r>
            <a:r>
              <a:rPr lang="zh-CN" altLang="en-US" dirty="0" smtClean="0"/>
              <a:t>期末成绩</a:t>
            </a:r>
            <a:r>
              <a:rPr lang="en-US" altLang="zh-CN" dirty="0" smtClean="0"/>
              <a:t>70%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上课方式：学习通平台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要求：严格按课表时间上课，课上布置的作业、测试需认真完成，学习时长、考勤、作业、测试计入平时成绩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3553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en-US" altLang="zh-CN" smtClean="0"/>
              <a:t>1.6.2  DBMS</a:t>
            </a:r>
            <a:r>
              <a:rPr lang="zh-CN" altLang="en-US" smtClean="0"/>
              <a:t>的组成 </a:t>
            </a:r>
          </a:p>
        </p:txBody>
      </p:sp>
      <p:sp>
        <p:nvSpPr>
          <p:cNvPr id="23556" name="流程图: 可选过程 23555"/>
          <p:cNvSpPr>
            <a:spLocks noChangeArrowheads="1"/>
          </p:cNvSpPr>
          <p:nvPr/>
        </p:nvSpPr>
        <p:spPr bwMode="auto">
          <a:xfrm>
            <a:off x="612775" y="1412875"/>
            <a:ext cx="2447925" cy="504825"/>
          </a:xfrm>
          <a:prstGeom prst="flowChartAlternateProcess">
            <a:avLst/>
          </a:prstGeom>
          <a:solidFill>
            <a:schemeClr val="bg2">
              <a:alpha val="47842"/>
            </a:scheme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语言编译处理程序 </a:t>
            </a:r>
          </a:p>
        </p:txBody>
      </p:sp>
      <p:sp>
        <p:nvSpPr>
          <p:cNvPr id="23557" name="流程图: 可选过程 23556"/>
          <p:cNvSpPr>
            <a:spLocks noChangeArrowheads="1"/>
          </p:cNvSpPr>
          <p:nvPr/>
        </p:nvSpPr>
        <p:spPr bwMode="auto">
          <a:xfrm>
            <a:off x="611188" y="2492375"/>
            <a:ext cx="2447925" cy="504825"/>
          </a:xfrm>
          <a:prstGeom prst="flowChartAlternateProcess">
            <a:avLst/>
          </a:prstGeom>
          <a:solidFill>
            <a:schemeClr val="bg2">
              <a:alpha val="47842"/>
            </a:scheme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系统运行控制程序 </a:t>
            </a:r>
          </a:p>
        </p:txBody>
      </p:sp>
      <p:sp>
        <p:nvSpPr>
          <p:cNvPr id="23558" name="流程图: 可选过程 23557"/>
          <p:cNvSpPr>
            <a:spLocks noChangeArrowheads="1"/>
          </p:cNvSpPr>
          <p:nvPr/>
        </p:nvSpPr>
        <p:spPr bwMode="auto">
          <a:xfrm>
            <a:off x="611188" y="3789363"/>
            <a:ext cx="2447925" cy="504825"/>
          </a:xfrm>
          <a:prstGeom prst="flowChartAlternateProcess">
            <a:avLst/>
          </a:prstGeom>
          <a:solidFill>
            <a:schemeClr val="bg2">
              <a:alpha val="47842"/>
            </a:scheme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系统建立、维护程序 </a:t>
            </a:r>
          </a:p>
        </p:txBody>
      </p:sp>
      <p:sp>
        <p:nvSpPr>
          <p:cNvPr id="23559" name="流程图: 可选过程 23558"/>
          <p:cNvSpPr>
            <a:spLocks noChangeArrowheads="1"/>
          </p:cNvSpPr>
          <p:nvPr/>
        </p:nvSpPr>
        <p:spPr bwMode="auto">
          <a:xfrm>
            <a:off x="611188" y="5229225"/>
            <a:ext cx="2447925" cy="504825"/>
          </a:xfrm>
          <a:prstGeom prst="flowChartAlternateProcess">
            <a:avLst/>
          </a:prstGeom>
          <a:solidFill>
            <a:schemeClr val="bg2">
              <a:alpha val="47842"/>
            </a:scheme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数据字典 </a:t>
            </a:r>
          </a:p>
        </p:txBody>
      </p:sp>
      <p:sp>
        <p:nvSpPr>
          <p:cNvPr id="23561" name="直接连接符 23560"/>
          <p:cNvSpPr>
            <a:spLocks noChangeShapeType="1"/>
          </p:cNvSpPr>
          <p:nvPr/>
        </p:nvSpPr>
        <p:spPr bwMode="auto">
          <a:xfrm flipV="1">
            <a:off x="3132138" y="1196975"/>
            <a:ext cx="1439862" cy="360363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23562" name="直接连接符 23561"/>
          <p:cNvSpPr>
            <a:spLocks noChangeShapeType="1"/>
          </p:cNvSpPr>
          <p:nvPr/>
        </p:nvSpPr>
        <p:spPr bwMode="auto">
          <a:xfrm>
            <a:off x="3132138" y="1557338"/>
            <a:ext cx="1439862" cy="144462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23563" name="流程图: 资料带 23562"/>
          <p:cNvSpPr>
            <a:spLocks noChangeArrowheads="1"/>
          </p:cNvSpPr>
          <p:nvPr/>
        </p:nvSpPr>
        <p:spPr bwMode="auto">
          <a:xfrm>
            <a:off x="4643438" y="836613"/>
            <a:ext cx="3457575" cy="576262"/>
          </a:xfrm>
          <a:prstGeom prst="flowChartPunchedTape">
            <a:avLst/>
          </a:prstGeom>
          <a:solidFill>
            <a:srgbClr val="FFFF99">
              <a:alpha val="79999"/>
            </a:srgbClr>
          </a:solidFill>
          <a:ln w="1905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数据定义语言</a:t>
            </a:r>
            <a:r>
              <a:rPr lang="en-US" altLang="zh-CN" sz="2000" b="0">
                <a:solidFill>
                  <a:srgbClr val="000066"/>
                </a:solidFill>
                <a:latin typeface="Arial" pitchFamily="34" charset="0"/>
              </a:rPr>
              <a:t>DDL</a:t>
            </a: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编译程序 </a:t>
            </a:r>
          </a:p>
        </p:txBody>
      </p:sp>
      <p:sp>
        <p:nvSpPr>
          <p:cNvPr id="23564" name="流程图: 资料带 23563"/>
          <p:cNvSpPr>
            <a:spLocks noChangeArrowheads="1"/>
          </p:cNvSpPr>
          <p:nvPr/>
        </p:nvSpPr>
        <p:spPr bwMode="auto">
          <a:xfrm>
            <a:off x="4643438" y="1412875"/>
            <a:ext cx="3457575" cy="576263"/>
          </a:xfrm>
          <a:prstGeom prst="flowChartPunchedTape">
            <a:avLst/>
          </a:prstGeom>
          <a:solidFill>
            <a:srgbClr val="FFFF99">
              <a:alpha val="79999"/>
            </a:srgbClr>
          </a:solidFill>
          <a:ln w="1905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数据操纵语言</a:t>
            </a:r>
            <a:r>
              <a:rPr lang="en-US" altLang="zh-CN" sz="2000" b="0">
                <a:solidFill>
                  <a:srgbClr val="000066"/>
                </a:solidFill>
                <a:latin typeface="Arial" pitchFamily="34" charset="0"/>
              </a:rPr>
              <a:t>DML</a:t>
            </a: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编译程序 </a:t>
            </a:r>
          </a:p>
        </p:txBody>
      </p:sp>
      <p:sp>
        <p:nvSpPr>
          <p:cNvPr id="23565" name="右箭头 23564"/>
          <p:cNvSpPr>
            <a:spLocks noChangeArrowheads="1"/>
          </p:cNvSpPr>
          <p:nvPr/>
        </p:nvSpPr>
        <p:spPr bwMode="auto">
          <a:xfrm>
            <a:off x="3276600" y="2565400"/>
            <a:ext cx="2879725" cy="431800"/>
          </a:xfrm>
          <a:prstGeom prst="rightArrow">
            <a:avLst>
              <a:gd name="adj1" fmla="val 30389"/>
              <a:gd name="adj2" fmla="val 183339"/>
            </a:avLst>
          </a:prstGeom>
          <a:solidFill>
            <a:srgbClr val="FF99CC">
              <a:alpha val="47842"/>
            </a:srgb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endParaRPr lang="zh-CN" altLang="en-US" sz="2000" b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23566" name="流程图: 过程 23565"/>
          <p:cNvSpPr>
            <a:spLocks noChangeArrowheads="1"/>
          </p:cNvSpPr>
          <p:nvPr/>
        </p:nvSpPr>
        <p:spPr bwMode="auto">
          <a:xfrm>
            <a:off x="6156325" y="2133600"/>
            <a:ext cx="2663825" cy="2232025"/>
          </a:xfrm>
          <a:prstGeom prst="flowChartProcess">
            <a:avLst/>
          </a:prstGeom>
          <a:solidFill>
            <a:srgbClr val="FFFF99">
              <a:alpha val="47842"/>
            </a:srgbClr>
          </a:solidFill>
          <a:ln w="1905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系统总控程序 </a:t>
            </a:r>
          </a:p>
          <a:p>
            <a:pPr>
              <a:spcBef>
                <a:spcPct val="0"/>
              </a:spcBef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安全性控制程序 </a:t>
            </a:r>
          </a:p>
          <a:p>
            <a:pPr>
              <a:spcBef>
                <a:spcPct val="0"/>
              </a:spcBef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完整性控制程序 </a:t>
            </a:r>
          </a:p>
          <a:p>
            <a:pPr>
              <a:spcBef>
                <a:spcPct val="0"/>
              </a:spcBef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并发控制程序 </a:t>
            </a:r>
          </a:p>
          <a:p>
            <a:pPr>
              <a:spcBef>
                <a:spcPct val="0"/>
              </a:spcBef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数据存取和更新程序 </a:t>
            </a:r>
          </a:p>
          <a:p>
            <a:pPr>
              <a:spcBef>
                <a:spcPct val="0"/>
              </a:spcBef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通信控制程序 </a:t>
            </a:r>
          </a:p>
        </p:txBody>
      </p:sp>
      <p:sp>
        <p:nvSpPr>
          <p:cNvPr id="23568" name="流程图: 过程 23567"/>
          <p:cNvSpPr>
            <a:spLocks noChangeArrowheads="1"/>
          </p:cNvSpPr>
          <p:nvPr/>
        </p:nvSpPr>
        <p:spPr bwMode="auto">
          <a:xfrm>
            <a:off x="3995738" y="3429000"/>
            <a:ext cx="2089150" cy="1368425"/>
          </a:xfrm>
          <a:prstGeom prst="flowChartProcess">
            <a:avLst/>
          </a:prstGeom>
          <a:solidFill>
            <a:schemeClr val="bg2">
              <a:alpha val="47842"/>
            </a:schemeClr>
          </a:solidFill>
          <a:ln w="1905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2000" b="0" dirty="0">
                <a:solidFill>
                  <a:srgbClr val="000066"/>
                </a:solidFill>
                <a:latin typeface="Arial" pitchFamily="34" charset="0"/>
              </a:rPr>
              <a:t>装配程序 </a:t>
            </a:r>
          </a:p>
          <a:p>
            <a:pPr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2000" b="0" dirty="0">
                <a:solidFill>
                  <a:srgbClr val="000066"/>
                </a:solidFill>
                <a:latin typeface="Arial" pitchFamily="34" charset="0"/>
              </a:rPr>
              <a:t>重组程序 </a:t>
            </a:r>
          </a:p>
          <a:p>
            <a:pPr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2000" b="0" dirty="0">
                <a:solidFill>
                  <a:srgbClr val="000066"/>
                </a:solidFill>
                <a:latin typeface="Arial" pitchFamily="34" charset="0"/>
              </a:rPr>
              <a:t>系统恢复程序 </a:t>
            </a:r>
          </a:p>
        </p:txBody>
      </p:sp>
      <p:sp>
        <p:nvSpPr>
          <p:cNvPr id="23569" name="右箭头 23568"/>
          <p:cNvSpPr>
            <a:spLocks noChangeArrowheads="1"/>
          </p:cNvSpPr>
          <p:nvPr/>
        </p:nvSpPr>
        <p:spPr bwMode="auto">
          <a:xfrm flipV="1">
            <a:off x="3132138" y="4076700"/>
            <a:ext cx="720725" cy="431800"/>
          </a:xfrm>
          <a:prstGeom prst="rightArrow">
            <a:avLst>
              <a:gd name="adj1" fmla="val 30389"/>
              <a:gd name="adj2" fmla="val 45885"/>
            </a:avLst>
          </a:prstGeom>
          <a:solidFill>
            <a:srgbClr val="FF99CC">
              <a:alpha val="47842"/>
            </a:srgb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endParaRPr lang="zh-CN" altLang="en-US" sz="2000" b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23570" name="左箭头标注 23569"/>
          <p:cNvSpPr>
            <a:spLocks noChangeArrowheads="1"/>
          </p:cNvSpPr>
          <p:nvPr/>
        </p:nvSpPr>
        <p:spPr bwMode="auto">
          <a:xfrm>
            <a:off x="3059113" y="5086350"/>
            <a:ext cx="5184775" cy="720725"/>
          </a:xfrm>
          <a:prstGeom prst="leftArrowCallout">
            <a:avLst>
              <a:gd name="adj1" fmla="val 27546"/>
              <a:gd name="adj2" fmla="val 25000"/>
              <a:gd name="adj3" fmla="val 81430"/>
              <a:gd name="adj4" fmla="val 85977"/>
            </a:avLst>
          </a:prstGeom>
          <a:solidFill>
            <a:srgbClr val="FFFF99"/>
          </a:solidFill>
          <a:ln w="1905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描述数据库中有关信息的数据目录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  <p:bldP spid="23558" grpId="0" animBg="1"/>
      <p:bldP spid="23559" grpId="0" animBg="1"/>
      <p:bldP spid="23561" grpId="0" animBg="1"/>
      <p:bldP spid="23562" grpId="0" animBg="1"/>
      <p:bldP spid="23563" grpId="0" animBg="1"/>
      <p:bldP spid="23564" grpId="0" animBg="1"/>
      <p:bldP spid="23566" grpId="0" animBg="1"/>
      <p:bldP spid="23568" grpId="0" animBg="1"/>
      <p:bldP spid="2357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例：查询</a:t>
            </a:r>
            <a:r>
              <a:rPr lang="en-US" altLang="zh-CN" dirty="0" smtClean="0"/>
              <a:t>172180101</a:t>
            </a:r>
            <a:r>
              <a:rPr lang="zh-CN" altLang="en-US" dirty="0" smtClean="0"/>
              <a:t>学生的姓名</a:t>
            </a:r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use  db1  --</a:t>
            </a:r>
            <a:r>
              <a:rPr lang="zh-CN" altLang="en-US" dirty="0" smtClean="0"/>
              <a:t>选择数据库</a:t>
            </a:r>
            <a:endParaRPr lang="en-US" altLang="zh-CN" dirty="0" smtClean="0"/>
          </a:p>
          <a:p>
            <a:r>
              <a:rPr lang="en-US" altLang="zh-CN" dirty="0" smtClean="0"/>
              <a:t>  select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 from student where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=‘172180101’  --</a:t>
            </a:r>
            <a:r>
              <a:rPr lang="zh-CN" altLang="en-US" dirty="0" smtClean="0"/>
              <a:t>查找数据</a:t>
            </a:r>
            <a:endParaRPr lang="en-US" altLang="zh-CN" dirty="0" smtClean="0"/>
          </a:p>
        </p:txBody>
      </p:sp>
      <p:sp>
        <p:nvSpPr>
          <p:cNvPr id="25603" name="标题 24577"/>
          <p:cNvSpPr txBox="1">
            <a:spLocks noChangeArrowheads="1"/>
          </p:cNvSpPr>
          <p:nvPr/>
        </p:nvSpPr>
        <p:spPr bwMode="auto">
          <a:xfrm>
            <a:off x="755650" y="3333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4400">
                <a:solidFill>
                  <a:schemeClr val="tx1"/>
                </a:solidFill>
                <a:latin typeface="Calibri" pitchFamily="34" charset="0"/>
              </a:rPr>
              <a:t>1.6.3  DBMS</a:t>
            </a:r>
            <a:r>
              <a:rPr lang="zh-CN" altLang="en-US" sz="4400">
                <a:solidFill>
                  <a:schemeClr val="tx1"/>
                </a:solidFill>
                <a:latin typeface="Calibri" pitchFamily="34" charset="0"/>
              </a:rPr>
              <a:t>的数据存取的过程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2" name="流程图: 可选过程 24591"/>
          <p:cNvSpPr>
            <a:spLocks noChangeArrowheads="1"/>
          </p:cNvSpPr>
          <p:nvPr/>
        </p:nvSpPr>
        <p:spPr bwMode="auto">
          <a:xfrm>
            <a:off x="1187450" y="2060575"/>
            <a:ext cx="7633022" cy="4464769"/>
          </a:xfrm>
          <a:prstGeom prst="flowChartAlternateProcess">
            <a:avLst/>
          </a:prstGeom>
          <a:solidFill>
            <a:srgbClr val="FFFF99">
              <a:alpha val="92155"/>
            </a:srgbClr>
          </a:solidFill>
          <a:ln w="1905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endParaRPr lang="zh-CN" altLang="en-US" sz="200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26627" name="标题 245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1.6.3  DBMS</a:t>
            </a:r>
            <a:r>
              <a:rPr lang="zh-CN" altLang="en-US" b="1" smtClean="0"/>
              <a:t>的数据存取的过程 </a:t>
            </a:r>
          </a:p>
        </p:txBody>
      </p:sp>
      <p:sp>
        <p:nvSpPr>
          <p:cNvPr id="24579" name="内容占位符 24578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7993062" cy="4752975"/>
          </a:xfrm>
        </p:spPr>
        <p:txBody>
          <a:bodyPr/>
          <a:lstStyle/>
          <a:p>
            <a:pPr lvl="1"/>
            <a:r>
              <a:rPr lang="en-US" altLang="zh-CN" b="1" dirty="0" smtClean="0"/>
              <a:t>DBMS</a:t>
            </a:r>
            <a:r>
              <a:rPr lang="zh-CN" altLang="en-US" b="1" dirty="0" smtClean="0"/>
              <a:t>对数据的存取通常需要以下几个步骤： </a:t>
            </a:r>
          </a:p>
          <a:p>
            <a:pPr lvl="1"/>
            <a:endParaRPr lang="zh-CN" altLang="en-US" b="1" dirty="0" smtClean="0"/>
          </a:p>
          <a:p>
            <a:pPr lvl="3">
              <a:buFontTx/>
              <a:buNone/>
            </a:pP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）用户使用某种特定的数据操作语言向</a:t>
            </a:r>
            <a:r>
              <a:rPr lang="en-US" altLang="zh-CN" sz="2200" b="1" dirty="0" smtClean="0"/>
              <a:t>DBMS</a:t>
            </a:r>
            <a:r>
              <a:rPr lang="zh-CN" altLang="en-US" sz="2200" b="1" dirty="0" smtClean="0"/>
              <a:t>发出存取请求；</a:t>
            </a:r>
          </a:p>
          <a:p>
            <a:pPr lvl="3">
              <a:buFontTx/>
              <a:buNone/>
            </a:pP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DBMS</a:t>
            </a:r>
            <a:r>
              <a:rPr lang="zh-CN" altLang="en-US" sz="2200" b="1" dirty="0" smtClean="0"/>
              <a:t>接受请求并将该请求解释转换成机器代码指指令；</a:t>
            </a:r>
          </a:p>
          <a:p>
            <a:pPr lvl="3">
              <a:buFontTx/>
              <a:buNone/>
            </a:pP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DBMS</a:t>
            </a:r>
            <a:r>
              <a:rPr lang="zh-CN" altLang="en-US" sz="2200" b="1" dirty="0" smtClean="0"/>
              <a:t>依次检查外模式、外模式</a:t>
            </a:r>
            <a:r>
              <a:rPr lang="en-US" altLang="zh-CN" sz="2200" b="1" dirty="0" smtClean="0"/>
              <a:t>/</a:t>
            </a:r>
            <a:r>
              <a:rPr lang="zh-CN" altLang="en-US" sz="2200" b="1" dirty="0" smtClean="0"/>
              <a:t>模式映象、模式、模式</a:t>
            </a:r>
            <a:r>
              <a:rPr lang="en-US" altLang="zh-CN" sz="2200" b="1" dirty="0" smtClean="0"/>
              <a:t>/</a:t>
            </a:r>
            <a:r>
              <a:rPr lang="zh-CN" altLang="en-US" sz="2200" b="1" dirty="0" smtClean="0"/>
              <a:t>内模式映象及存储结构定义；</a:t>
            </a:r>
          </a:p>
          <a:p>
            <a:pPr lvl="3">
              <a:buFontTx/>
              <a:buNone/>
            </a:pP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4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DBMS</a:t>
            </a:r>
            <a:r>
              <a:rPr lang="zh-CN" altLang="en-US" sz="2200" b="1" dirty="0" smtClean="0"/>
              <a:t>对存储数据库执行必要的存取操作。</a:t>
            </a:r>
          </a:p>
          <a:p>
            <a:pPr lvl="3">
              <a:buFontTx/>
              <a:buNone/>
            </a:pP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5</a:t>
            </a:r>
            <a:r>
              <a:rPr lang="zh-CN" altLang="en-US" sz="2200" b="1" dirty="0" smtClean="0"/>
              <a:t>）从对数据库的存取操作中接受结果。</a:t>
            </a:r>
          </a:p>
          <a:p>
            <a:pPr lvl="3">
              <a:buFontTx/>
              <a:buNone/>
            </a:pP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6</a:t>
            </a:r>
            <a:r>
              <a:rPr lang="zh-CN" altLang="en-US" sz="2200" b="1" dirty="0" smtClean="0"/>
              <a:t>）对得到的结果进行必要的处理，如格式转换等。</a:t>
            </a:r>
          </a:p>
          <a:p>
            <a:pPr lvl="3">
              <a:buFontTx/>
              <a:buNone/>
            </a:pP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7</a:t>
            </a:r>
            <a:r>
              <a:rPr lang="zh-CN" altLang="en-US" sz="2200" b="1" dirty="0" smtClean="0"/>
              <a:t>）将处理的结果返回给用户。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276872"/>
            <a:ext cx="8229600" cy="2304256"/>
          </a:xfrm>
        </p:spPr>
        <p:txBody>
          <a:bodyPr/>
          <a:lstStyle/>
          <a:p>
            <a:r>
              <a:rPr lang="zh-CN" altLang="en-US" dirty="0" smtClean="0"/>
              <a:t>基本概念都了解了，现需要制作学生成绩管理系统，数据库该如何着手设计？如何将现实需求转换为计算机所支持的数据结构？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9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文本框 27651"/>
          <p:cNvSpPr txBox="1">
            <a:spLocks noChangeArrowheads="1"/>
          </p:cNvSpPr>
          <p:nvPr/>
        </p:nvSpPr>
        <p:spPr bwMode="auto">
          <a:xfrm>
            <a:off x="2574925" y="1243013"/>
            <a:ext cx="2709863" cy="444500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</a:rPr>
              <a:t>现实世界</a:t>
            </a:r>
          </a:p>
        </p:txBody>
      </p:sp>
      <p:sp>
        <p:nvSpPr>
          <p:cNvPr id="27653" name="直接连接符 27652"/>
          <p:cNvSpPr>
            <a:spLocks noChangeShapeType="1"/>
          </p:cNvSpPr>
          <p:nvPr/>
        </p:nvSpPr>
        <p:spPr bwMode="auto">
          <a:xfrm>
            <a:off x="3929063" y="1687513"/>
            <a:ext cx="0" cy="296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文本框 27653"/>
          <p:cNvSpPr txBox="1">
            <a:spLocks noChangeArrowheads="1"/>
          </p:cNvSpPr>
          <p:nvPr/>
        </p:nvSpPr>
        <p:spPr bwMode="auto">
          <a:xfrm>
            <a:off x="2574925" y="2874963"/>
            <a:ext cx="2709863" cy="446087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latin typeface="Times New Roman" pitchFamily="18" charset="0"/>
              </a:rPr>
              <a:t>概念模型</a:t>
            </a:r>
          </a:p>
        </p:txBody>
      </p:sp>
      <p:sp>
        <p:nvSpPr>
          <p:cNvPr id="27655" name="椭圆 27654"/>
          <p:cNvSpPr>
            <a:spLocks noChangeArrowheads="1"/>
          </p:cNvSpPr>
          <p:nvPr/>
        </p:nvSpPr>
        <p:spPr bwMode="auto">
          <a:xfrm>
            <a:off x="2422525" y="1984375"/>
            <a:ext cx="3048000" cy="593725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</a:rPr>
              <a:t>认识抽象</a:t>
            </a:r>
          </a:p>
        </p:txBody>
      </p:sp>
      <p:sp>
        <p:nvSpPr>
          <p:cNvPr id="27656" name="直接连接符 27655"/>
          <p:cNvSpPr>
            <a:spLocks noChangeShapeType="1"/>
          </p:cNvSpPr>
          <p:nvPr/>
        </p:nvSpPr>
        <p:spPr bwMode="auto">
          <a:xfrm>
            <a:off x="3929063" y="2578100"/>
            <a:ext cx="0" cy="296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直接连接符 27656"/>
          <p:cNvSpPr>
            <a:spLocks noChangeShapeType="1"/>
          </p:cNvSpPr>
          <p:nvPr/>
        </p:nvSpPr>
        <p:spPr bwMode="auto">
          <a:xfrm>
            <a:off x="3929063" y="3321050"/>
            <a:ext cx="17462" cy="6238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文本框 27657"/>
          <p:cNvSpPr txBox="1">
            <a:spLocks noChangeArrowheads="1"/>
          </p:cNvSpPr>
          <p:nvPr/>
        </p:nvSpPr>
        <p:spPr bwMode="auto">
          <a:xfrm>
            <a:off x="1979712" y="3944938"/>
            <a:ext cx="3672408" cy="749300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</a:rPr>
              <a:t>DBMS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</a:rPr>
              <a:t>支持的</a:t>
            </a:r>
          </a:p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 smtClean="0">
                <a:latin typeface="Times New Roman" pitchFamily="18" charset="0"/>
              </a:rPr>
              <a:t>数据模型（逻辑模型）</a:t>
            </a:r>
            <a:endParaRPr lang="zh-CN" altLang="en-US" sz="2400" dirty="0">
              <a:latin typeface="Times New Roman" pitchFamily="18" charset="0"/>
            </a:endParaRPr>
          </a:p>
        </p:txBody>
      </p:sp>
      <p:grpSp>
        <p:nvGrpSpPr>
          <p:cNvPr id="27659" name="组合 27658"/>
          <p:cNvGrpSpPr>
            <a:grpSpLocks/>
          </p:cNvGrpSpPr>
          <p:nvPr/>
        </p:nvGrpSpPr>
        <p:grpSpPr bwMode="auto">
          <a:xfrm>
            <a:off x="5775324" y="1243013"/>
            <a:ext cx="2181051" cy="3405188"/>
            <a:chOff x="3936" y="816"/>
            <a:chExt cx="1056" cy="2145"/>
          </a:xfrm>
        </p:grpSpPr>
        <p:sp>
          <p:nvSpPr>
            <p:cNvPr id="28683" name="文本框 27659"/>
            <p:cNvSpPr txBox="1">
              <a:spLocks noChangeArrowheads="1"/>
            </p:cNvSpPr>
            <p:nvPr/>
          </p:nvSpPr>
          <p:spPr bwMode="auto">
            <a:xfrm>
              <a:off x="3984" y="1862"/>
              <a:ext cx="86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itchFamily="34" charset="0"/>
                <a:buNone/>
              </a:pPr>
              <a:r>
                <a:rPr lang="zh-CN" altLang="en-US" sz="2400" dirty="0">
                  <a:latin typeface="Times New Roman" pitchFamily="18" charset="0"/>
                </a:rPr>
                <a:t>信息世界</a:t>
              </a:r>
            </a:p>
          </p:txBody>
        </p:sp>
        <p:sp>
          <p:nvSpPr>
            <p:cNvPr id="28684" name="文本框 27660"/>
            <p:cNvSpPr txBox="1">
              <a:spLocks noChangeArrowheads="1"/>
            </p:cNvSpPr>
            <p:nvPr/>
          </p:nvSpPr>
          <p:spPr bwMode="auto">
            <a:xfrm>
              <a:off x="3984" y="2438"/>
              <a:ext cx="100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itchFamily="34" charset="0"/>
                <a:buNone/>
              </a:pPr>
              <a:r>
                <a:rPr lang="zh-CN" altLang="en-US" sz="2400" dirty="0">
                  <a:latin typeface="Times New Roman" pitchFamily="18" charset="0"/>
                </a:rPr>
                <a:t>计算机世界</a:t>
              </a:r>
            </a:p>
          </p:txBody>
        </p:sp>
        <p:sp>
          <p:nvSpPr>
            <p:cNvPr id="28685" name="文本框 27661"/>
            <p:cNvSpPr txBox="1">
              <a:spLocks noChangeArrowheads="1"/>
            </p:cNvSpPr>
            <p:nvPr/>
          </p:nvSpPr>
          <p:spPr bwMode="auto">
            <a:xfrm>
              <a:off x="3936" y="816"/>
              <a:ext cx="81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itchFamily="34" charset="0"/>
                <a:buNone/>
              </a:pPr>
              <a:r>
                <a:rPr lang="zh-CN" altLang="en-US" sz="2400" dirty="0">
                  <a:latin typeface="Times New Roman" pitchFamily="18" charset="0"/>
                </a:rPr>
                <a:t>现实世界</a:t>
              </a:r>
            </a:p>
          </p:txBody>
        </p:sp>
      </p:grpSp>
      <p:sp>
        <p:nvSpPr>
          <p:cNvPr id="28682" name="文本框 27662"/>
          <p:cNvSpPr txBox="1">
            <a:spLocks noChangeArrowheads="1"/>
          </p:cNvSpPr>
          <p:nvPr/>
        </p:nvSpPr>
        <p:spPr bwMode="auto">
          <a:xfrm>
            <a:off x="2371359" y="4843463"/>
            <a:ext cx="48029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 smtClean="0">
                <a:solidFill>
                  <a:schemeClr val="accent2"/>
                </a:solidFill>
                <a:latin typeface="Arial" pitchFamily="34" charset="0"/>
                <a:ea typeface="华文中宋" pitchFamily="2" charset="-122"/>
              </a:rPr>
              <a:t>图</a:t>
            </a:r>
            <a:r>
              <a:rPr lang="en-US" altLang="zh-CN" sz="2400" dirty="0" smtClean="0">
                <a:solidFill>
                  <a:schemeClr val="accent2"/>
                </a:solidFill>
                <a:latin typeface="Arial" pitchFamily="34" charset="0"/>
                <a:ea typeface="华文中宋" pitchFamily="2" charset="-122"/>
              </a:rPr>
              <a:t>1-15</a:t>
            </a:r>
            <a:r>
              <a:rPr lang="zh-CN" altLang="en-US" sz="2400" dirty="0" smtClean="0">
                <a:solidFill>
                  <a:schemeClr val="accent2"/>
                </a:solidFill>
                <a:latin typeface="Arial" pitchFamily="34" charset="0"/>
                <a:ea typeface="华文中宋" pitchFamily="2" charset="-122"/>
              </a:rPr>
              <a:t>数据处理</a:t>
            </a:r>
            <a:r>
              <a:rPr lang="zh-CN" altLang="en-US" sz="2400" dirty="0">
                <a:solidFill>
                  <a:schemeClr val="accent2"/>
                </a:solidFill>
                <a:latin typeface="Arial" pitchFamily="34" charset="0"/>
                <a:ea typeface="华文中宋" pitchFamily="2" charset="-122"/>
              </a:rPr>
              <a:t>的抽象和转换过程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386929" y="507098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 1.7 </a:t>
            </a:r>
            <a:r>
              <a:rPr lang="zh-CN" altLang="en-US" sz="3200" dirty="0" smtClean="0">
                <a:solidFill>
                  <a:schemeClr val="tx1"/>
                </a:solidFill>
              </a:rPr>
              <a:t>数据库设计的前两个阶段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9951" y="343690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转换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27653" grpId="0" animBg="1"/>
      <p:bldP spid="27654" grpId="0" animBg="1"/>
      <p:bldP spid="27655" grpId="0" animBg="1"/>
      <p:bldP spid="27656" grpId="0" animBg="1"/>
      <p:bldP spid="27657" grpId="0" animBg="1"/>
      <p:bldP spid="27658" grpId="0" animBg="1"/>
      <p:bldP spid="2868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1.8 </a:t>
            </a:r>
            <a:r>
              <a:rPr lang="zh-CN" altLang="en-US" dirty="0" smtClean="0"/>
              <a:t>概念模型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1.8.1 </a:t>
            </a:r>
            <a:r>
              <a:rPr lang="zh-CN" altLang="en-US" dirty="0" smtClean="0"/>
              <a:t>三个世界的划分</a:t>
            </a:r>
            <a:endParaRPr lang="en-US" altLang="zh-CN" dirty="0" smtClean="0"/>
          </a:p>
          <a:p>
            <a:r>
              <a:rPr lang="en-US" altLang="zh-CN" dirty="0" smtClean="0"/>
              <a:t>1.8.2 </a:t>
            </a:r>
            <a:r>
              <a:rPr lang="zh-CN" altLang="en-US" dirty="0" smtClean="0"/>
              <a:t>概念模型名词解释</a:t>
            </a:r>
            <a:endParaRPr lang="en-US" altLang="zh-CN" dirty="0" smtClean="0"/>
          </a:p>
          <a:p>
            <a:r>
              <a:rPr lang="en-US" altLang="zh-CN" dirty="0" smtClean="0"/>
              <a:t>1.8.3 </a:t>
            </a:r>
            <a:r>
              <a:rPr lang="zh-CN" altLang="en-US" dirty="0" smtClean="0"/>
              <a:t>创建概念模型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424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现实世界：真实存在的事物及事物之间的联系。如：学生选修课程。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计算机世界：建立</a:t>
            </a:r>
            <a:r>
              <a:rPr lang="zh-CN" altLang="zh-CN" dirty="0" smtClean="0"/>
              <a:t>数据模型</a:t>
            </a:r>
            <a:r>
              <a:rPr lang="zh-CN" altLang="en-US" dirty="0" smtClean="0"/>
              <a:t>，数据库的框架，描述数据及其联系的组织方式、表达方式和存取路径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0"/>
            <a:r>
              <a:rPr lang="zh-CN" altLang="en-US" dirty="0" smtClean="0"/>
              <a:t>信息世界：从现实世界到计算机世界需要一个过渡，充分表达用户的需求。即概念模型。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548680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1.8.1 </a:t>
            </a:r>
            <a:r>
              <a:rPr lang="zh-CN" altLang="en-US" sz="2800" dirty="0" smtClean="0"/>
              <a:t>三个世界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698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1.8.2 </a:t>
            </a:r>
            <a:r>
              <a:rPr lang="zh-CN" altLang="en-US" dirty="0" smtClean="0"/>
              <a:t>概念模型</a:t>
            </a:r>
            <a:endParaRPr lang="zh-CN" altLang="en-US" dirty="0"/>
          </a:p>
        </p:txBody>
      </p:sp>
      <p:sp>
        <p:nvSpPr>
          <p:cNvPr id="28675" name="内容占位符 2867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/>
            <a:endParaRPr lang="zh-CN" altLang="en-US" b="1" dirty="0" smtClean="0"/>
          </a:p>
          <a:p>
            <a:pPr lvl="2"/>
            <a:r>
              <a:rPr lang="zh-CN" altLang="en-US" b="1" dirty="0" smtClean="0"/>
              <a:t>名词解释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实体 </a:t>
            </a:r>
            <a:endParaRPr lang="zh-CN" altLang="en-US" b="1" dirty="0" smtClean="0"/>
          </a:p>
          <a:p>
            <a:pPr lvl="3"/>
            <a:r>
              <a:rPr lang="zh-CN" altLang="en-US" sz="2400" b="1" dirty="0" smtClean="0"/>
              <a:t>客观存在并且可以相互区别的“事物”称为实体 </a:t>
            </a:r>
          </a:p>
          <a:p>
            <a:pPr lvl="3"/>
            <a:r>
              <a:rPr lang="zh-CN" altLang="en-US" sz="2400" b="1" dirty="0" smtClean="0"/>
              <a:t>实体可以是具体的人、事、物，也可以是抽象的事件 。如：一个学生、一次考试、一门课程。</a:t>
            </a:r>
          </a:p>
          <a:p>
            <a:pPr lvl="3"/>
            <a:endParaRPr lang="zh-CN" altLang="en-US" sz="2400" b="1" dirty="0" smtClean="0"/>
          </a:p>
          <a:p>
            <a:pPr lvl="2"/>
            <a:r>
              <a:rPr lang="zh-CN" altLang="en-US" b="1" dirty="0" smtClean="0"/>
              <a:t>属性 </a:t>
            </a:r>
            <a:endParaRPr lang="en-US" altLang="zh-CN" sz="2400" b="1" dirty="0" smtClean="0"/>
          </a:p>
          <a:p>
            <a:pPr lvl="3"/>
            <a:r>
              <a:rPr lang="zh-CN" altLang="en-US" sz="2400" b="1" dirty="0" smtClean="0"/>
              <a:t>实体所具有的某一特性称为属性 ，包括属性名和属性值。比如？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9698"/>
          <p:cNvSpPr>
            <a:spLocks noGrp="1" noChangeArrowheads="1"/>
          </p:cNvSpPr>
          <p:nvPr>
            <p:ph idx="1"/>
          </p:nvPr>
        </p:nvSpPr>
        <p:spPr>
          <a:xfrm>
            <a:off x="790575" y="815429"/>
            <a:ext cx="8174038" cy="5470525"/>
          </a:xfrm>
        </p:spPr>
        <p:txBody>
          <a:bodyPr/>
          <a:lstStyle/>
          <a:p>
            <a:pPr lvl="2"/>
            <a:r>
              <a:rPr lang="zh-CN" altLang="en-US" b="1" dirty="0" smtClean="0"/>
              <a:t>实体型 </a:t>
            </a:r>
          </a:p>
          <a:p>
            <a:pPr lvl="3"/>
            <a:r>
              <a:rPr lang="zh-CN" altLang="en-US" sz="2400" b="1" dirty="0" smtClean="0"/>
              <a:t>用实体名及其属性名集合来抽象描述同类实体</a:t>
            </a:r>
            <a:endParaRPr lang="en-US" altLang="zh-CN" sz="2400" b="1" dirty="0" smtClean="0"/>
          </a:p>
          <a:p>
            <a:pPr marL="1371600" lvl="3" indent="0">
              <a:buNone/>
            </a:pPr>
            <a:endParaRPr lang="zh-CN" altLang="en-US" sz="2400" b="1" dirty="0" smtClean="0"/>
          </a:p>
          <a:p>
            <a:pPr lvl="2"/>
            <a:r>
              <a:rPr lang="zh-CN" altLang="en-US" b="1" dirty="0" smtClean="0"/>
              <a:t>实体集 </a:t>
            </a:r>
          </a:p>
          <a:p>
            <a:pPr lvl="3"/>
            <a:r>
              <a:rPr lang="zh-CN" altLang="en-US" sz="2400" b="1" dirty="0" smtClean="0"/>
              <a:t>同型实体的集合称为实体集 ，如同一学校的学生。</a:t>
            </a:r>
          </a:p>
          <a:p>
            <a:pPr lvl="3"/>
            <a:endParaRPr lang="zh-CN" altLang="en-US" sz="2400" b="1" dirty="0" smtClean="0"/>
          </a:p>
          <a:p>
            <a:pPr lvl="2"/>
            <a:r>
              <a:rPr lang="zh-CN" altLang="en-US" b="1" dirty="0" smtClean="0"/>
              <a:t>键 </a:t>
            </a:r>
          </a:p>
          <a:p>
            <a:pPr lvl="3"/>
            <a:r>
              <a:rPr lang="zh-CN" altLang="en-US" sz="2400" b="1" dirty="0" smtClean="0"/>
              <a:t>能惟一标识一个实体的属性或属性集称为实体的键 </a:t>
            </a:r>
          </a:p>
          <a:p>
            <a:pPr lvl="3"/>
            <a:endParaRPr lang="zh-CN" altLang="en-US" sz="2400" b="1" dirty="0" smtClean="0"/>
          </a:p>
          <a:p>
            <a:pPr lvl="2"/>
            <a:r>
              <a:rPr lang="zh-CN" altLang="en-US" b="1" dirty="0" smtClean="0"/>
              <a:t>域 </a:t>
            </a:r>
          </a:p>
          <a:p>
            <a:pPr lvl="3"/>
            <a:r>
              <a:rPr lang="zh-CN" altLang="en-US" sz="2400" b="1" dirty="0" smtClean="0"/>
              <a:t>属性的取值范围称为该属性的域 。</a:t>
            </a:r>
          </a:p>
          <a:p>
            <a:pPr lvl="3"/>
            <a:endParaRPr lang="zh-CN" altLang="en-US" sz="2400" b="1" dirty="0" smtClean="0"/>
          </a:p>
          <a:p>
            <a:pPr lvl="3">
              <a:buFontTx/>
              <a:buNone/>
            </a:pPr>
            <a:endParaRPr lang="zh-CN" altLang="en-US" sz="2400" b="1" dirty="0" smtClean="0"/>
          </a:p>
          <a:p>
            <a:pPr lvl="1"/>
            <a:endParaRPr lang="zh-CN" altLang="en-US" sz="2400" b="1" dirty="0" smtClean="0"/>
          </a:p>
        </p:txBody>
      </p:sp>
      <p:sp>
        <p:nvSpPr>
          <p:cNvPr id="29700" name="圆角矩形标注 29699"/>
          <p:cNvSpPr>
            <a:spLocks noChangeArrowheads="1"/>
          </p:cNvSpPr>
          <p:nvPr/>
        </p:nvSpPr>
        <p:spPr bwMode="auto">
          <a:xfrm>
            <a:off x="3924300" y="476250"/>
            <a:ext cx="5040313" cy="360363"/>
          </a:xfrm>
          <a:prstGeom prst="wedgeRoundRectCallout">
            <a:avLst>
              <a:gd name="adj1" fmla="val -44269"/>
              <a:gd name="adj2" fmla="val 130616"/>
              <a:gd name="adj3" fmla="val 16667"/>
            </a:avLst>
          </a:prstGeom>
          <a:solidFill>
            <a:schemeClr val="accent5">
              <a:lumMod val="60000"/>
              <a:lumOff val="40000"/>
              <a:alpha val="47842"/>
            </a:scheme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solidFill>
                  <a:srgbClr val="000066"/>
                </a:solidFill>
                <a:latin typeface="Arial" pitchFamily="34" charset="0"/>
              </a:rPr>
              <a:t>学生（学号，姓名，年龄，</a:t>
            </a:r>
            <a:r>
              <a:rPr lang="zh-CN" altLang="en-US" sz="2000" dirty="0" smtClean="0">
                <a:solidFill>
                  <a:srgbClr val="000066"/>
                </a:solidFill>
                <a:latin typeface="Arial" pitchFamily="34" charset="0"/>
              </a:rPr>
              <a:t>性别） </a:t>
            </a:r>
            <a:endParaRPr lang="zh-CN" altLang="en-US" sz="2000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3779912" y="3212976"/>
            <a:ext cx="2808312" cy="648072"/>
          </a:xfrm>
          <a:prstGeom prst="wedgeEllipseCallout">
            <a:avLst>
              <a:gd name="adj1" fmla="val -59831"/>
              <a:gd name="adj2" fmla="val 73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学生实体的键？</a:t>
            </a:r>
            <a:endParaRPr lang="zh-CN" altLang="en-US" dirty="0"/>
          </a:p>
        </p:txBody>
      </p:sp>
      <p:sp>
        <p:nvSpPr>
          <p:cNvPr id="5" name="椭圆形标注 4"/>
          <p:cNvSpPr/>
          <p:nvPr/>
        </p:nvSpPr>
        <p:spPr>
          <a:xfrm>
            <a:off x="3924300" y="4941168"/>
            <a:ext cx="2808312" cy="648072"/>
          </a:xfrm>
          <a:prstGeom prst="wedgeEllipseCallout">
            <a:avLst>
              <a:gd name="adj1" fmla="val -59831"/>
              <a:gd name="adj2" fmla="val 73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性别属性的域？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3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占位符 35842"/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8353425" cy="5470525"/>
          </a:xfrm>
        </p:spPr>
        <p:txBody>
          <a:bodyPr/>
          <a:lstStyle/>
          <a:p>
            <a:pPr lvl="2"/>
            <a:r>
              <a:rPr lang="zh-CN" altLang="en-US" sz="2800" b="1" dirty="0" smtClean="0"/>
              <a:t>联系：两个实体型之间的关联，有三种类型</a:t>
            </a:r>
            <a:r>
              <a:rPr lang="en-US" altLang="zh-CN" sz="2800" b="1" dirty="0" smtClean="0"/>
              <a:t>1:1,1:n,m:n</a:t>
            </a:r>
            <a:r>
              <a:rPr lang="zh-CN" altLang="en-US" sz="2800" b="1" dirty="0" smtClean="0"/>
              <a:t>。联系有时能派生出属性。</a:t>
            </a:r>
          </a:p>
        </p:txBody>
      </p:sp>
      <p:sp>
        <p:nvSpPr>
          <p:cNvPr id="35846" name="流程图: 过程 35845"/>
          <p:cNvSpPr>
            <a:spLocks noChangeArrowheads="1"/>
          </p:cNvSpPr>
          <p:nvPr/>
        </p:nvSpPr>
        <p:spPr bwMode="auto">
          <a:xfrm>
            <a:off x="971550" y="2098675"/>
            <a:ext cx="1152525" cy="538163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系主任</a:t>
            </a:r>
          </a:p>
        </p:txBody>
      </p:sp>
      <p:sp>
        <p:nvSpPr>
          <p:cNvPr id="35847" name="椭圆 35846"/>
          <p:cNvSpPr>
            <a:spLocks noChangeArrowheads="1"/>
          </p:cNvSpPr>
          <p:nvPr/>
        </p:nvSpPr>
        <p:spPr bwMode="auto">
          <a:xfrm>
            <a:off x="7451725" y="3429000"/>
            <a:ext cx="1368425" cy="7429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成绩</a:t>
            </a:r>
          </a:p>
        </p:txBody>
      </p:sp>
      <p:sp>
        <p:nvSpPr>
          <p:cNvPr id="35848" name="菱形 35847"/>
          <p:cNvSpPr>
            <a:spLocks noChangeArrowheads="1"/>
          </p:cNvSpPr>
          <p:nvPr/>
        </p:nvSpPr>
        <p:spPr bwMode="auto">
          <a:xfrm>
            <a:off x="684213" y="3511550"/>
            <a:ext cx="1612900" cy="617538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领导</a:t>
            </a:r>
          </a:p>
        </p:txBody>
      </p:sp>
      <p:sp>
        <p:nvSpPr>
          <p:cNvPr id="35849" name="流程图: 过程 35848"/>
          <p:cNvSpPr>
            <a:spLocks noChangeArrowheads="1"/>
          </p:cNvSpPr>
          <p:nvPr/>
        </p:nvSpPr>
        <p:spPr bwMode="auto">
          <a:xfrm>
            <a:off x="898525" y="5013325"/>
            <a:ext cx="1152525" cy="538163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系</a:t>
            </a:r>
          </a:p>
        </p:txBody>
      </p:sp>
      <p:sp>
        <p:nvSpPr>
          <p:cNvPr id="35850" name="流程图: 过程 35849"/>
          <p:cNvSpPr>
            <a:spLocks noChangeArrowheads="1"/>
          </p:cNvSpPr>
          <p:nvPr/>
        </p:nvSpPr>
        <p:spPr bwMode="auto">
          <a:xfrm>
            <a:off x="3419475" y="2098675"/>
            <a:ext cx="1152525" cy="538163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学生</a:t>
            </a:r>
          </a:p>
        </p:txBody>
      </p:sp>
      <p:sp>
        <p:nvSpPr>
          <p:cNvPr id="35851" name="菱形 35850"/>
          <p:cNvSpPr>
            <a:spLocks noChangeArrowheads="1"/>
          </p:cNvSpPr>
          <p:nvPr/>
        </p:nvSpPr>
        <p:spPr bwMode="auto">
          <a:xfrm>
            <a:off x="3117850" y="3511550"/>
            <a:ext cx="1612900" cy="617538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属于</a:t>
            </a:r>
          </a:p>
        </p:txBody>
      </p:sp>
      <p:sp>
        <p:nvSpPr>
          <p:cNvPr id="35852" name="流程图: 过程 35851"/>
          <p:cNvSpPr>
            <a:spLocks noChangeArrowheads="1"/>
          </p:cNvSpPr>
          <p:nvPr/>
        </p:nvSpPr>
        <p:spPr bwMode="auto">
          <a:xfrm>
            <a:off x="3348038" y="5013325"/>
            <a:ext cx="1152525" cy="538163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系</a:t>
            </a:r>
          </a:p>
        </p:txBody>
      </p:sp>
      <p:sp>
        <p:nvSpPr>
          <p:cNvPr id="35853" name="流程图: 过程 35852"/>
          <p:cNvSpPr>
            <a:spLocks noChangeArrowheads="1"/>
          </p:cNvSpPr>
          <p:nvPr/>
        </p:nvSpPr>
        <p:spPr bwMode="auto">
          <a:xfrm>
            <a:off x="5924550" y="2098675"/>
            <a:ext cx="1152525" cy="538163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学生</a:t>
            </a:r>
          </a:p>
        </p:txBody>
      </p:sp>
      <p:sp>
        <p:nvSpPr>
          <p:cNvPr id="35854" name="菱形 35853"/>
          <p:cNvSpPr>
            <a:spLocks noChangeArrowheads="1"/>
          </p:cNvSpPr>
          <p:nvPr/>
        </p:nvSpPr>
        <p:spPr bwMode="auto">
          <a:xfrm>
            <a:off x="5622925" y="3511550"/>
            <a:ext cx="1612900" cy="617538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选修</a:t>
            </a:r>
          </a:p>
        </p:txBody>
      </p:sp>
      <p:sp>
        <p:nvSpPr>
          <p:cNvPr id="35855" name="流程图: 过程 35854"/>
          <p:cNvSpPr>
            <a:spLocks noChangeArrowheads="1"/>
          </p:cNvSpPr>
          <p:nvPr/>
        </p:nvSpPr>
        <p:spPr bwMode="auto">
          <a:xfrm>
            <a:off x="5853113" y="5013325"/>
            <a:ext cx="1152525" cy="538163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课程</a:t>
            </a:r>
          </a:p>
        </p:txBody>
      </p:sp>
      <p:sp>
        <p:nvSpPr>
          <p:cNvPr id="35856" name="直接连接符 35855"/>
          <p:cNvSpPr>
            <a:spLocks noChangeShapeType="1"/>
          </p:cNvSpPr>
          <p:nvPr/>
        </p:nvSpPr>
        <p:spPr bwMode="auto">
          <a:xfrm>
            <a:off x="1476375" y="2636838"/>
            <a:ext cx="0" cy="8636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7" name="直接连接符 35856"/>
          <p:cNvSpPr>
            <a:spLocks noChangeShapeType="1"/>
          </p:cNvSpPr>
          <p:nvPr/>
        </p:nvSpPr>
        <p:spPr bwMode="auto">
          <a:xfrm>
            <a:off x="1476375" y="4149725"/>
            <a:ext cx="0" cy="8636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8" name="直接连接符 35857"/>
          <p:cNvSpPr>
            <a:spLocks noChangeShapeType="1"/>
          </p:cNvSpPr>
          <p:nvPr/>
        </p:nvSpPr>
        <p:spPr bwMode="auto">
          <a:xfrm>
            <a:off x="3924300" y="2636838"/>
            <a:ext cx="0" cy="8636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9" name="直接连接符 35858"/>
          <p:cNvSpPr>
            <a:spLocks noChangeShapeType="1"/>
          </p:cNvSpPr>
          <p:nvPr/>
        </p:nvSpPr>
        <p:spPr bwMode="auto">
          <a:xfrm>
            <a:off x="3924300" y="4149725"/>
            <a:ext cx="0" cy="8636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0" name="直接连接符 35859"/>
          <p:cNvSpPr>
            <a:spLocks noChangeShapeType="1"/>
          </p:cNvSpPr>
          <p:nvPr/>
        </p:nvSpPr>
        <p:spPr bwMode="auto">
          <a:xfrm>
            <a:off x="6443663" y="2636838"/>
            <a:ext cx="0" cy="8636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1" name="直接连接符 35860"/>
          <p:cNvSpPr>
            <a:spLocks noChangeShapeType="1"/>
          </p:cNvSpPr>
          <p:nvPr/>
        </p:nvSpPr>
        <p:spPr bwMode="auto">
          <a:xfrm>
            <a:off x="6443663" y="4149725"/>
            <a:ext cx="0" cy="8636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4" name="直接连接符 35863"/>
          <p:cNvSpPr>
            <a:spLocks noChangeShapeType="1"/>
          </p:cNvSpPr>
          <p:nvPr/>
        </p:nvSpPr>
        <p:spPr bwMode="auto">
          <a:xfrm>
            <a:off x="7164388" y="3789363"/>
            <a:ext cx="288925" cy="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5" name="文本框 35864"/>
          <p:cNvSpPr txBox="1">
            <a:spLocks noChangeArrowheads="1"/>
          </p:cNvSpPr>
          <p:nvPr/>
        </p:nvSpPr>
        <p:spPr bwMode="auto">
          <a:xfrm>
            <a:off x="1619250" y="285273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>
                <a:solidFill>
                  <a:srgbClr val="0000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5866" name="文本框 35865"/>
          <p:cNvSpPr txBox="1">
            <a:spLocks noChangeArrowheads="1"/>
          </p:cNvSpPr>
          <p:nvPr/>
        </p:nvSpPr>
        <p:spPr bwMode="auto">
          <a:xfrm>
            <a:off x="1619250" y="43656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>
                <a:solidFill>
                  <a:srgbClr val="0000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5867" name="文本框 35866"/>
          <p:cNvSpPr txBox="1">
            <a:spLocks noChangeArrowheads="1"/>
          </p:cNvSpPr>
          <p:nvPr/>
        </p:nvSpPr>
        <p:spPr bwMode="auto">
          <a:xfrm>
            <a:off x="4067175" y="44370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>
                <a:solidFill>
                  <a:srgbClr val="0000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5868" name="文本框 35867"/>
          <p:cNvSpPr txBox="1">
            <a:spLocks noChangeArrowheads="1"/>
          </p:cNvSpPr>
          <p:nvPr/>
        </p:nvSpPr>
        <p:spPr bwMode="auto">
          <a:xfrm>
            <a:off x="4067175" y="28527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>
                <a:solidFill>
                  <a:srgbClr val="000066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35869" name="文本框 35868"/>
          <p:cNvSpPr txBox="1">
            <a:spLocks noChangeArrowheads="1"/>
          </p:cNvSpPr>
          <p:nvPr/>
        </p:nvSpPr>
        <p:spPr bwMode="auto">
          <a:xfrm>
            <a:off x="6516688" y="28527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>
                <a:solidFill>
                  <a:srgbClr val="000066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35870" name="文本框 35869"/>
          <p:cNvSpPr txBox="1">
            <a:spLocks noChangeArrowheads="1"/>
          </p:cNvSpPr>
          <p:nvPr/>
        </p:nvSpPr>
        <p:spPr bwMode="auto">
          <a:xfrm>
            <a:off x="6516688" y="4437063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>
                <a:solidFill>
                  <a:srgbClr val="000066"/>
                </a:solidFill>
                <a:latin typeface="Arial" pitchFamily="34" charset="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/>
      <p:bldP spid="35847" grpId="0" animBg="1"/>
      <p:bldP spid="35848" grpId="0" animBg="1"/>
      <p:bldP spid="35849" grpId="0" animBg="1"/>
      <p:bldP spid="35850" grpId="0" animBg="1"/>
      <p:bldP spid="35851" grpId="0" animBg="1"/>
      <p:bldP spid="35852" grpId="0" animBg="1"/>
      <p:bldP spid="35853" grpId="0" animBg="1"/>
      <p:bldP spid="35854" grpId="0" animBg="1"/>
      <p:bldP spid="35855" grpId="0" animBg="1"/>
      <p:bldP spid="35856" grpId="0" animBg="1"/>
      <p:bldP spid="35857" grpId="0" animBg="1"/>
      <p:bldP spid="35858" grpId="0" animBg="1"/>
      <p:bldP spid="35859" grpId="0" animBg="1"/>
      <p:bldP spid="35860" grpId="0" animBg="1"/>
      <p:bldP spid="35861" grpId="0" animBg="1"/>
      <p:bldP spid="35864" grpId="0" animBg="1"/>
      <p:bldP spid="35865" grpId="0"/>
      <p:bldP spid="35866" grpId="0"/>
      <p:bldP spid="35867" grpId="0"/>
      <p:bldP spid="35868" grpId="0"/>
      <p:bldP spid="35869" grpId="0"/>
      <p:bldP spid="358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为什么要开这门课？</a:t>
            </a:r>
          </a:p>
        </p:txBody>
      </p:sp>
      <p:sp>
        <p:nvSpPr>
          <p:cNvPr id="4" name="内容占位符 3074"/>
          <p:cNvSpPr>
            <a:spLocks noGrp="1" noChangeArrowheads="1"/>
          </p:cNvSpPr>
          <p:nvPr>
            <p:ph idx="1"/>
          </p:nvPr>
        </p:nvSpPr>
        <p:spPr>
          <a:xfrm>
            <a:off x="395536" y="1412874"/>
            <a:ext cx="8353425" cy="4751387"/>
          </a:xfrm>
        </p:spPr>
        <p:txBody>
          <a:bodyPr rtlCol="0">
            <a:normAutofit/>
          </a:bodyPr>
          <a:lstStyle/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通讯录：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zh-CN" alt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图书馆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/>
              <a:t>购物</a:t>
            </a:r>
            <a:r>
              <a:rPr lang="zh-CN" altLang="en-US" dirty="0" smtClean="0"/>
              <a:t>网站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企业信息管理系统</a:t>
            </a:r>
            <a:endParaRPr lang="en-US" altLang="zh-CN" dirty="0" smtClean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 smtClean="0">
              <a:solidFill>
                <a:schemeClr val="accent2"/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dirty="0" smtClean="0">
              <a:solidFill>
                <a:schemeClr val="accent2"/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dirty="0" smtClean="0">
              <a:solidFill>
                <a:schemeClr val="accent2"/>
              </a:solidFill>
            </a:endParaRP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endParaRPr lang="zh-CN" altLang="en-US" dirty="0" smtClean="0">
              <a:solidFill>
                <a:schemeClr val="accent2"/>
              </a:solidFill>
            </a:endParaRPr>
          </a:p>
        </p:txBody>
      </p:sp>
      <p:sp>
        <p:nvSpPr>
          <p:cNvPr id="5" name="圆角矩形标注 4" descr="纸莎草纸"/>
          <p:cNvSpPr>
            <a:spLocks noChangeArrowheads="1"/>
          </p:cNvSpPr>
          <p:nvPr/>
        </p:nvSpPr>
        <p:spPr bwMode="auto">
          <a:xfrm>
            <a:off x="2844800" y="1412874"/>
            <a:ext cx="5183584" cy="1296046"/>
          </a:xfrm>
          <a:prstGeom prst="wedgeRoundRectCallout">
            <a:avLst>
              <a:gd name="adj1" fmla="val -20343"/>
              <a:gd name="adj2" fmla="val 50551"/>
              <a:gd name="adj3" fmla="val 16667"/>
            </a:avLst>
          </a:prstGeom>
          <a:solidFill>
            <a:schemeClr val="bg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b="0" dirty="0">
                <a:latin typeface="Times New Roman" pitchFamily="18" charset="0"/>
                <a:ea typeface="楷体_GB2312" pitchFamily="49" charset="-122"/>
              </a:rPr>
              <a:t>数据量小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b="0" dirty="0">
                <a:latin typeface="Times New Roman" pitchFamily="18" charset="0"/>
                <a:ea typeface="楷体_GB2312" pitchFamily="49" charset="-122"/>
              </a:rPr>
              <a:t>可用手工管理或借助</a:t>
            </a:r>
            <a:r>
              <a:rPr lang="en-US" altLang="zh-CN" b="0" dirty="0">
                <a:latin typeface="Times New Roman" pitchFamily="18" charset="0"/>
                <a:ea typeface="楷体_GB2312" pitchFamily="49" charset="-122"/>
              </a:rPr>
              <a:t>excel</a:t>
            </a:r>
            <a:endParaRPr lang="zh-CN" altLang="en-US" b="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圆角矩形标注 5" descr="纸莎草纸"/>
          <p:cNvSpPr>
            <a:spLocks noChangeArrowheads="1"/>
          </p:cNvSpPr>
          <p:nvPr/>
        </p:nvSpPr>
        <p:spPr bwMode="auto">
          <a:xfrm>
            <a:off x="1403649" y="3938116"/>
            <a:ext cx="6624736" cy="1291084"/>
          </a:xfrm>
          <a:prstGeom prst="wedgeRoundRectCallout">
            <a:avLst>
              <a:gd name="adj1" fmla="val -48787"/>
              <a:gd name="adj2" fmla="val 31616"/>
              <a:gd name="adj3" fmla="val 16667"/>
            </a:avLst>
          </a:prstGeom>
          <a:solidFill>
            <a:schemeClr val="bg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b="0" dirty="0">
                <a:latin typeface="Times New Roman" pitchFamily="18" charset="0"/>
                <a:ea typeface="楷体_GB2312" pitchFamily="49" charset="-122"/>
              </a:rPr>
              <a:t>数据量大</a:t>
            </a:r>
            <a:r>
              <a:rPr lang="en-US" altLang="zh-CN" b="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0" dirty="0">
                <a:latin typeface="Times New Roman" pitchFamily="18" charset="0"/>
                <a:ea typeface="楷体_GB2312" pitchFamily="49" charset="-122"/>
              </a:rPr>
              <a:t>数据</a:t>
            </a:r>
            <a:r>
              <a:rPr lang="zh-CN" altLang="en-US" b="0" dirty="0" smtClean="0">
                <a:latin typeface="Times New Roman" pitchFamily="18" charset="0"/>
                <a:ea typeface="楷体_GB2312" pitchFamily="49" charset="-122"/>
              </a:rPr>
              <a:t>操作复杂，</a:t>
            </a:r>
            <a:endParaRPr lang="zh-CN" altLang="en-US" b="0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b="0" dirty="0" smtClean="0">
                <a:latin typeface="Times New Roman" pitchFamily="18" charset="0"/>
                <a:ea typeface="楷体_GB2312" pitchFamily="49" charset="-122"/>
              </a:rPr>
              <a:t>必须由数据库保存数据</a:t>
            </a:r>
            <a:r>
              <a:rPr lang="zh-CN" altLang="en-US" b="0" dirty="0" smtClean="0">
                <a:solidFill>
                  <a:srgbClr val="3366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b="0" dirty="0" smtClean="0">
              <a:solidFill>
                <a:srgbClr val="3366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</a:pPr>
            <a:endParaRPr lang="zh-CN" altLang="en-US" b="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5749225"/>
            <a:ext cx="739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课程目的：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学习如何设计、创建、管理数据库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内容占位符 36866"/>
          <p:cNvSpPr>
            <a:spLocks noGrp="1" noChangeArrowheads="1"/>
          </p:cNvSpPr>
          <p:nvPr>
            <p:ph idx="1"/>
          </p:nvPr>
        </p:nvSpPr>
        <p:spPr>
          <a:xfrm>
            <a:off x="179388" y="692150"/>
            <a:ext cx="4608512" cy="5543550"/>
          </a:xfrm>
        </p:spPr>
        <p:txBody>
          <a:bodyPr/>
          <a:lstStyle/>
          <a:p>
            <a:pPr lvl="2"/>
            <a:r>
              <a:rPr lang="zh-CN" altLang="en-US" b="1" dirty="0" smtClean="0"/>
              <a:t>两个以上实体间的联系 </a:t>
            </a:r>
          </a:p>
        </p:txBody>
      </p:sp>
      <p:sp>
        <p:nvSpPr>
          <p:cNvPr id="36868" name="椭圆 36867"/>
          <p:cNvSpPr>
            <a:spLocks noChangeArrowheads="1"/>
          </p:cNvSpPr>
          <p:nvPr/>
        </p:nvSpPr>
        <p:spPr bwMode="auto">
          <a:xfrm>
            <a:off x="3305175" y="3030538"/>
            <a:ext cx="1411288" cy="7429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smtClean="0">
                <a:solidFill>
                  <a:schemeClr val="tx1"/>
                </a:solidFill>
                <a:ea typeface="华文中宋" pitchFamily="2" charset="-122"/>
              </a:rPr>
              <a:t>数量</a:t>
            </a:r>
          </a:p>
        </p:txBody>
      </p:sp>
      <p:sp>
        <p:nvSpPr>
          <p:cNvPr id="36869" name="流程图: 过程 36868"/>
          <p:cNvSpPr>
            <a:spLocks noChangeArrowheads="1"/>
          </p:cNvSpPr>
          <p:nvPr/>
        </p:nvSpPr>
        <p:spPr bwMode="auto">
          <a:xfrm>
            <a:off x="1778000" y="1700213"/>
            <a:ext cx="1152525" cy="538162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供应商</a:t>
            </a:r>
          </a:p>
        </p:txBody>
      </p:sp>
      <p:sp>
        <p:nvSpPr>
          <p:cNvPr id="36870" name="菱形 36869"/>
          <p:cNvSpPr>
            <a:spLocks noChangeArrowheads="1"/>
          </p:cNvSpPr>
          <p:nvPr/>
        </p:nvSpPr>
        <p:spPr bwMode="auto">
          <a:xfrm>
            <a:off x="1476375" y="3113088"/>
            <a:ext cx="1612900" cy="617537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供应</a:t>
            </a:r>
          </a:p>
        </p:txBody>
      </p:sp>
      <p:sp>
        <p:nvSpPr>
          <p:cNvPr id="36871" name="流程图: 过程 36870"/>
          <p:cNvSpPr>
            <a:spLocks noChangeArrowheads="1"/>
          </p:cNvSpPr>
          <p:nvPr/>
        </p:nvSpPr>
        <p:spPr bwMode="auto">
          <a:xfrm>
            <a:off x="2843213" y="4652963"/>
            <a:ext cx="1152525" cy="538162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零件</a:t>
            </a:r>
          </a:p>
        </p:txBody>
      </p:sp>
      <p:sp>
        <p:nvSpPr>
          <p:cNvPr id="36872" name="直接连接符 36871"/>
          <p:cNvSpPr>
            <a:spLocks noChangeShapeType="1"/>
          </p:cNvSpPr>
          <p:nvPr/>
        </p:nvSpPr>
        <p:spPr bwMode="auto">
          <a:xfrm>
            <a:off x="2297113" y="2238375"/>
            <a:ext cx="0" cy="8636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直接连接符 36872"/>
          <p:cNvSpPr>
            <a:spLocks noChangeShapeType="1"/>
          </p:cNvSpPr>
          <p:nvPr/>
        </p:nvSpPr>
        <p:spPr bwMode="auto">
          <a:xfrm>
            <a:off x="2297113" y="3751263"/>
            <a:ext cx="1195387" cy="9017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直接连接符 36873"/>
          <p:cNvSpPr>
            <a:spLocks noChangeShapeType="1"/>
          </p:cNvSpPr>
          <p:nvPr/>
        </p:nvSpPr>
        <p:spPr bwMode="auto">
          <a:xfrm>
            <a:off x="3017838" y="3425825"/>
            <a:ext cx="288925" cy="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文本框 36874"/>
          <p:cNvSpPr txBox="1">
            <a:spLocks noChangeArrowheads="1"/>
          </p:cNvSpPr>
          <p:nvPr/>
        </p:nvSpPr>
        <p:spPr bwMode="auto">
          <a:xfrm rot="10800000" flipV="1">
            <a:off x="2843213" y="396716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 smtClean="0">
                <a:solidFill>
                  <a:srgbClr val="000066"/>
                </a:solidFill>
                <a:latin typeface="Arial" pitchFamily="34" charset="0"/>
              </a:rPr>
              <a:t>n</a:t>
            </a:r>
            <a:endParaRPr lang="en-US" altLang="zh-CN" sz="2000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36876" name="文本框 36875"/>
          <p:cNvSpPr txBox="1">
            <a:spLocks noChangeArrowheads="1"/>
          </p:cNvSpPr>
          <p:nvPr/>
        </p:nvSpPr>
        <p:spPr bwMode="auto">
          <a:xfrm>
            <a:off x="2268538" y="2382838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>
                <a:solidFill>
                  <a:srgbClr val="000066"/>
                </a:solidFill>
                <a:latin typeface="Arial" pitchFamily="34" charset="0"/>
              </a:rPr>
              <a:t>m</a:t>
            </a:r>
          </a:p>
        </p:txBody>
      </p:sp>
      <p:sp>
        <p:nvSpPr>
          <p:cNvPr id="36877" name="流程图: 过程 36876"/>
          <p:cNvSpPr>
            <a:spLocks noChangeArrowheads="1"/>
          </p:cNvSpPr>
          <p:nvPr/>
        </p:nvSpPr>
        <p:spPr bwMode="auto">
          <a:xfrm>
            <a:off x="755650" y="4652963"/>
            <a:ext cx="1152525" cy="538162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latin typeface="Arial" pitchFamily="34" charset="0"/>
                <a:ea typeface="华文中宋" pitchFamily="2" charset="-122"/>
              </a:rPr>
              <a:t>项目</a:t>
            </a:r>
          </a:p>
        </p:txBody>
      </p:sp>
      <p:sp>
        <p:nvSpPr>
          <p:cNvPr id="36878" name="直接连接符 36877"/>
          <p:cNvSpPr>
            <a:spLocks noChangeShapeType="1"/>
          </p:cNvSpPr>
          <p:nvPr/>
        </p:nvSpPr>
        <p:spPr bwMode="auto">
          <a:xfrm flipH="1">
            <a:off x="1116013" y="3751263"/>
            <a:ext cx="1150937" cy="9017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9" name="文本框 36878"/>
          <p:cNvSpPr txBox="1">
            <a:spLocks noChangeArrowheads="1"/>
          </p:cNvSpPr>
          <p:nvPr/>
        </p:nvSpPr>
        <p:spPr bwMode="auto">
          <a:xfrm rot="10800000" flipV="1">
            <a:off x="1355725" y="396716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>
                <a:solidFill>
                  <a:srgbClr val="000066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36880" name="菱形 36879"/>
          <p:cNvSpPr>
            <a:spLocks noChangeArrowheads="1"/>
          </p:cNvSpPr>
          <p:nvPr/>
        </p:nvSpPr>
        <p:spPr bwMode="auto">
          <a:xfrm>
            <a:off x="6054725" y="4254500"/>
            <a:ext cx="1612900" cy="617538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领导</a:t>
            </a:r>
          </a:p>
        </p:txBody>
      </p:sp>
      <p:sp>
        <p:nvSpPr>
          <p:cNvPr id="36881" name="流程图: 过程 36880"/>
          <p:cNvSpPr>
            <a:spLocks noChangeArrowheads="1"/>
          </p:cNvSpPr>
          <p:nvPr/>
        </p:nvSpPr>
        <p:spPr bwMode="auto">
          <a:xfrm>
            <a:off x="6270625" y="2924175"/>
            <a:ext cx="1152525" cy="538163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职工</a:t>
            </a:r>
          </a:p>
        </p:txBody>
      </p:sp>
      <p:sp>
        <p:nvSpPr>
          <p:cNvPr id="36882" name="直接连接符 36881"/>
          <p:cNvSpPr>
            <a:spLocks noChangeShapeType="1"/>
          </p:cNvSpPr>
          <p:nvPr/>
        </p:nvSpPr>
        <p:spPr bwMode="auto">
          <a:xfrm>
            <a:off x="7064375" y="3462338"/>
            <a:ext cx="0" cy="8636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3" name="文本框 36882"/>
          <p:cNvSpPr txBox="1">
            <a:spLocks noChangeArrowheads="1"/>
          </p:cNvSpPr>
          <p:nvPr/>
        </p:nvSpPr>
        <p:spPr bwMode="auto">
          <a:xfrm>
            <a:off x="6337300" y="38227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>
                <a:solidFill>
                  <a:srgbClr val="0000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6885" name="直接连接符 36884"/>
          <p:cNvSpPr>
            <a:spLocks noChangeShapeType="1"/>
          </p:cNvSpPr>
          <p:nvPr/>
        </p:nvSpPr>
        <p:spPr bwMode="auto">
          <a:xfrm>
            <a:off x="6630988" y="3462338"/>
            <a:ext cx="0" cy="8636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6" name="文本框 36885"/>
          <p:cNvSpPr txBox="1">
            <a:spLocks noChangeArrowheads="1"/>
          </p:cNvSpPr>
          <p:nvPr/>
        </p:nvSpPr>
        <p:spPr bwMode="auto">
          <a:xfrm rot="10800000" flipV="1">
            <a:off x="7019925" y="38227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>
                <a:solidFill>
                  <a:srgbClr val="000066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36887" name="矩形 36886"/>
          <p:cNvSpPr>
            <a:spLocks noChangeArrowheads="1"/>
          </p:cNvSpPr>
          <p:nvPr/>
        </p:nvSpPr>
        <p:spPr bwMode="auto">
          <a:xfrm>
            <a:off x="4211638" y="620713"/>
            <a:ext cx="4608512" cy="134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2">
              <a:buFont typeface="Arial" pitchFamily="34" charset="0"/>
              <a:buBlip>
                <a:blip r:embed="rId2"/>
              </a:buBlip>
            </a:pPr>
            <a:r>
              <a:rPr lang="en-US" altLang="zh-CN" sz="3200" b="0" i="1" dirty="0">
                <a:latin typeface="Arial" pitchFamily="34" charset="0"/>
                <a:ea typeface="华文中宋" pitchFamily="2" charset="-122"/>
              </a:rPr>
              <a:t> </a:t>
            </a:r>
            <a:r>
              <a:rPr lang="zh-CN" altLang="en-US" dirty="0">
                <a:latin typeface="+mn-lt"/>
                <a:ea typeface="+mn-ea"/>
              </a:rPr>
              <a:t>同一实体集内部各实体之间的联系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33215" y="5124013"/>
            <a:ext cx="4055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职工（职工号，姓名，直属上级）</a:t>
            </a:r>
            <a:endParaRPr lang="en-US" altLang="zh-CN" dirty="0" smtClean="0"/>
          </a:p>
          <a:p>
            <a:r>
              <a:rPr lang="en-US" altLang="zh-CN" dirty="0" smtClean="0"/>
              <a:t>               01        </a:t>
            </a:r>
            <a:r>
              <a:rPr lang="zh-CN" altLang="en-US" dirty="0" smtClean="0"/>
              <a:t>张三   </a:t>
            </a:r>
            <a:r>
              <a:rPr lang="en-US" altLang="zh-CN" dirty="0" smtClean="0"/>
              <a:t>05</a:t>
            </a:r>
          </a:p>
          <a:p>
            <a:r>
              <a:rPr lang="en-US" altLang="zh-CN" dirty="0" smtClean="0"/>
              <a:t>               02        </a:t>
            </a:r>
            <a:r>
              <a:rPr lang="zh-CN" altLang="en-US" dirty="0" smtClean="0"/>
              <a:t>李四   </a:t>
            </a:r>
            <a:r>
              <a:rPr lang="en-US" altLang="zh-CN" dirty="0" smtClean="0"/>
              <a:t>05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6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36869" grpId="0" animBg="1"/>
      <p:bldP spid="36870" grpId="0" animBg="1"/>
      <p:bldP spid="36871" grpId="0" animBg="1"/>
      <p:bldP spid="36872" grpId="0" animBg="1"/>
      <p:bldP spid="36873" grpId="0" animBg="1"/>
      <p:bldP spid="36874" grpId="0" animBg="1"/>
      <p:bldP spid="36875" grpId="0"/>
      <p:bldP spid="36876" grpId="0"/>
      <p:bldP spid="36877" grpId="0" animBg="1"/>
      <p:bldP spid="36878" grpId="0" animBg="1"/>
      <p:bldP spid="36879" grpId="0"/>
      <p:bldP spid="36880" grpId="0" animBg="1"/>
      <p:bldP spid="36881" grpId="0" animBg="1"/>
      <p:bldP spid="36882" grpId="0" animBg="1"/>
      <p:bldP spid="36883" grpId="0"/>
      <p:bldP spid="36885" grpId="0" animBg="1"/>
      <p:bldP spid="36886" grpId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348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1.8.3  </a:t>
            </a:r>
            <a:r>
              <a:rPr lang="zh-CN" altLang="en-US" b="1" dirty="0" smtClean="0"/>
              <a:t>建立概念模型</a:t>
            </a:r>
            <a:r>
              <a:rPr lang="en-US" altLang="zh-CN" b="1" dirty="0" smtClean="0"/>
              <a:t>E-R</a:t>
            </a:r>
            <a:r>
              <a:rPr lang="zh-CN" altLang="en-US" b="1" dirty="0" smtClean="0"/>
              <a:t>图 </a:t>
            </a:r>
          </a:p>
        </p:txBody>
      </p:sp>
      <p:sp>
        <p:nvSpPr>
          <p:cNvPr id="34819" name="内容占位符 34818"/>
          <p:cNvSpPr>
            <a:spLocks noGrp="1" noChangeArrowheads="1"/>
          </p:cNvSpPr>
          <p:nvPr>
            <p:ph idx="1"/>
          </p:nvPr>
        </p:nvSpPr>
        <p:spPr>
          <a:xfrm>
            <a:off x="682054" y="1398589"/>
            <a:ext cx="8353425" cy="574674"/>
          </a:xfrm>
        </p:spPr>
        <p:txBody>
          <a:bodyPr/>
          <a:lstStyle/>
          <a:p>
            <a:pPr lvl="1"/>
            <a:r>
              <a:rPr lang="en-US" altLang="zh-CN" b="1" dirty="0" smtClean="0"/>
              <a:t>E-R</a:t>
            </a:r>
            <a:r>
              <a:rPr lang="zh-CN" altLang="en-US" b="1" dirty="0" smtClean="0"/>
              <a:t>图的基本成分 ：</a:t>
            </a:r>
          </a:p>
        </p:txBody>
      </p:sp>
      <p:sp>
        <p:nvSpPr>
          <p:cNvPr id="34820" name="流程图: 过程 34819"/>
          <p:cNvSpPr>
            <a:spLocks noChangeArrowheads="1"/>
          </p:cNvSpPr>
          <p:nvPr/>
        </p:nvSpPr>
        <p:spPr bwMode="auto">
          <a:xfrm>
            <a:off x="1117600" y="3251002"/>
            <a:ext cx="1441450" cy="754062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 smtClean="0">
                <a:latin typeface="Arial" pitchFamily="34" charset="0"/>
                <a:ea typeface="华文中宋" pitchFamily="2" charset="-122"/>
              </a:rPr>
              <a:t>课程</a:t>
            </a:r>
            <a:endParaRPr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34821" name="椭圆 34820"/>
          <p:cNvSpPr>
            <a:spLocks noChangeArrowheads="1"/>
          </p:cNvSpPr>
          <p:nvPr/>
        </p:nvSpPr>
        <p:spPr bwMode="auto">
          <a:xfrm>
            <a:off x="3276600" y="3244974"/>
            <a:ext cx="1657350" cy="83209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课程号</a:t>
            </a:r>
          </a:p>
        </p:txBody>
      </p:sp>
      <p:sp>
        <p:nvSpPr>
          <p:cNvPr id="34822" name="菱形 34821"/>
          <p:cNvSpPr>
            <a:spLocks noChangeArrowheads="1"/>
          </p:cNvSpPr>
          <p:nvPr/>
        </p:nvSpPr>
        <p:spPr bwMode="auto">
          <a:xfrm>
            <a:off x="5631780" y="2548731"/>
            <a:ext cx="2016125" cy="865188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选修</a:t>
            </a:r>
          </a:p>
        </p:txBody>
      </p:sp>
      <p:sp>
        <p:nvSpPr>
          <p:cNvPr id="34823" name="文本框 34822"/>
          <p:cNvSpPr txBox="1">
            <a:spLocks noChangeArrowheads="1"/>
          </p:cNvSpPr>
          <p:nvPr/>
        </p:nvSpPr>
        <p:spPr bwMode="auto">
          <a:xfrm>
            <a:off x="984250" y="4268788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Arial" pitchFamily="34" charset="0"/>
                <a:ea typeface="华文中宋" pitchFamily="2" charset="-122"/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  <a:latin typeface="Arial" pitchFamily="34" charset="0"/>
                <a:ea typeface="华文中宋" pitchFamily="2" charset="-122"/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  <a:latin typeface="Arial" pitchFamily="34" charset="0"/>
                <a:ea typeface="华文中宋" pitchFamily="2" charset="-122"/>
              </a:rPr>
              <a:t>）实体</a:t>
            </a:r>
          </a:p>
        </p:txBody>
      </p:sp>
      <p:sp>
        <p:nvSpPr>
          <p:cNvPr id="34824" name="文本框 34823"/>
          <p:cNvSpPr txBox="1">
            <a:spLocks noChangeArrowheads="1"/>
          </p:cNvSpPr>
          <p:nvPr/>
        </p:nvSpPr>
        <p:spPr bwMode="auto">
          <a:xfrm>
            <a:off x="3284538" y="4268788"/>
            <a:ext cx="158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Arial" pitchFamily="34" charset="0"/>
                <a:ea typeface="华文中宋" pitchFamily="2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Arial" pitchFamily="34" charset="0"/>
                <a:ea typeface="华文中宋" pitchFamily="2" charset="-122"/>
              </a:rPr>
              <a:t>b</a:t>
            </a:r>
            <a:r>
              <a:rPr lang="zh-CN" altLang="en-US" sz="2400">
                <a:solidFill>
                  <a:schemeClr val="accent2"/>
                </a:solidFill>
                <a:latin typeface="Arial" pitchFamily="34" charset="0"/>
                <a:ea typeface="华文中宋" pitchFamily="2" charset="-122"/>
              </a:rPr>
              <a:t>）属性</a:t>
            </a:r>
          </a:p>
        </p:txBody>
      </p:sp>
      <p:sp>
        <p:nvSpPr>
          <p:cNvPr id="34825" name="文本框 34824"/>
          <p:cNvSpPr txBox="1">
            <a:spLocks noChangeArrowheads="1"/>
          </p:cNvSpPr>
          <p:nvPr/>
        </p:nvSpPr>
        <p:spPr bwMode="auto">
          <a:xfrm>
            <a:off x="5818188" y="4268788"/>
            <a:ext cx="157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Arial" pitchFamily="34" charset="0"/>
                <a:ea typeface="华文中宋" pitchFamily="2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Arial" pitchFamily="34" charset="0"/>
                <a:ea typeface="华文中宋" pitchFamily="2" charset="-122"/>
              </a:rPr>
              <a:t>c</a:t>
            </a:r>
            <a:r>
              <a:rPr lang="zh-CN" altLang="en-US" sz="2400">
                <a:solidFill>
                  <a:schemeClr val="accent2"/>
                </a:solidFill>
                <a:latin typeface="Arial" pitchFamily="34" charset="0"/>
                <a:ea typeface="华文中宋" pitchFamily="2" charset="-122"/>
              </a:rPr>
              <a:t>）联系</a:t>
            </a:r>
          </a:p>
        </p:txBody>
      </p:sp>
      <p:sp>
        <p:nvSpPr>
          <p:cNvPr id="11" name="流程图: 过程 10"/>
          <p:cNvSpPr>
            <a:spLocks noChangeArrowheads="1"/>
          </p:cNvSpPr>
          <p:nvPr/>
        </p:nvSpPr>
        <p:spPr bwMode="auto">
          <a:xfrm>
            <a:off x="1117600" y="2100263"/>
            <a:ext cx="1441450" cy="754062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学生</a:t>
            </a: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3201417" y="2189286"/>
            <a:ext cx="1657350" cy="73565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  <p:bldP spid="34821" grpId="0" animBg="1"/>
      <p:bldP spid="34822" grpId="0" animBg="1"/>
      <p:bldP spid="34823" grpId="0"/>
      <p:bldP spid="34824" grpId="0"/>
      <p:bldP spid="34825" grpId="0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5141168"/>
          </a:xfrm>
        </p:spPr>
        <p:txBody>
          <a:bodyPr/>
          <a:lstStyle/>
          <a:p>
            <a:r>
              <a:rPr lang="zh-CN" altLang="en-US" dirty="0" smtClean="0"/>
              <a:t>某教学管理子系统信息如下：</a:t>
            </a:r>
            <a:endParaRPr lang="en-US" altLang="zh-CN" dirty="0" smtClean="0"/>
          </a:p>
          <a:p>
            <a:r>
              <a:rPr lang="zh-CN" altLang="en-US" dirty="0" smtClean="0"/>
              <a:t>学生：学号，姓名，出生日期，性别</a:t>
            </a:r>
            <a:endParaRPr lang="en-US" altLang="zh-CN" dirty="0" smtClean="0"/>
          </a:p>
          <a:p>
            <a:r>
              <a:rPr lang="zh-CN" altLang="en-US" dirty="0" smtClean="0"/>
              <a:t>课程：课程号，课程名，学时</a:t>
            </a:r>
            <a:endParaRPr lang="en-US" altLang="zh-CN" dirty="0" smtClean="0"/>
          </a:p>
          <a:p>
            <a:r>
              <a:rPr lang="zh-CN" altLang="en-US" dirty="0" smtClean="0"/>
              <a:t>学生与课程联系描述如下：一个学生可选修多门课程，一门课程可由多名学生选修 ，学生选修课程需记录成绩。</a:t>
            </a:r>
            <a:endParaRPr lang="en-US" altLang="zh-CN" dirty="0" smtClean="0"/>
          </a:p>
          <a:p>
            <a:r>
              <a:rPr lang="zh-CN" altLang="en-US" dirty="0" smtClean="0"/>
              <a:t>请根据描述，画出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图，构建</a:t>
            </a:r>
            <a:r>
              <a:rPr lang="zh-CN" altLang="en-US" dirty="0"/>
              <a:t>概念</a:t>
            </a:r>
            <a:r>
              <a:rPr lang="zh-CN" altLang="en-US" dirty="0" smtClean="0"/>
              <a:t>模型。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8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>
            <a:spLocks noChangeArrowheads="1"/>
          </p:cNvSpPr>
          <p:nvPr/>
        </p:nvSpPr>
        <p:spPr bwMode="auto">
          <a:xfrm>
            <a:off x="6444208" y="3014464"/>
            <a:ext cx="1441450" cy="754062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 smtClean="0">
                <a:latin typeface="Arial" pitchFamily="34" charset="0"/>
                <a:ea typeface="华文中宋" pitchFamily="2" charset="-122"/>
              </a:rPr>
              <a:t>课程</a:t>
            </a:r>
            <a:endParaRPr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6" name="菱形 5"/>
          <p:cNvSpPr>
            <a:spLocks noChangeArrowheads="1"/>
          </p:cNvSpPr>
          <p:nvPr/>
        </p:nvSpPr>
        <p:spPr bwMode="auto">
          <a:xfrm>
            <a:off x="3563987" y="2981325"/>
            <a:ext cx="2016125" cy="865188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选修</a:t>
            </a:r>
          </a:p>
        </p:txBody>
      </p:sp>
      <p:sp>
        <p:nvSpPr>
          <p:cNvPr id="7" name="流程图: 过程 6"/>
          <p:cNvSpPr>
            <a:spLocks noChangeArrowheads="1"/>
          </p:cNvSpPr>
          <p:nvPr/>
        </p:nvSpPr>
        <p:spPr bwMode="auto">
          <a:xfrm>
            <a:off x="1117600" y="3034978"/>
            <a:ext cx="1441450" cy="754062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学生</a:t>
            </a: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329604" y="4365102"/>
            <a:ext cx="1154757" cy="792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性别</a:t>
            </a:r>
            <a:endParaRPr lang="zh-CN" altLang="en-US" sz="2400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369292" y="1628800"/>
            <a:ext cx="1154757" cy="792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学号</a:t>
            </a: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2265114" y="1628800"/>
            <a:ext cx="1154757" cy="792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姓名</a:t>
            </a:r>
            <a:endParaRPr lang="zh-CN" altLang="en-US" sz="2400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2265113" y="4149080"/>
            <a:ext cx="1298873" cy="111609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出生</a:t>
            </a:r>
            <a:endParaRPr lang="en-US" altLang="zh-CN" sz="2400" dirty="0" smtClean="0">
              <a:solidFill>
                <a:schemeClr val="tx1"/>
              </a:solidFill>
              <a:ea typeface="华文中宋" pitchFamily="2" charset="-122"/>
            </a:endParaRPr>
          </a:p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日期</a:t>
            </a: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5867238" y="4350254"/>
            <a:ext cx="1153939" cy="1008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学时</a:t>
            </a:r>
            <a:endParaRPr lang="zh-CN" altLang="en-US" sz="2400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5855778" y="1664828"/>
            <a:ext cx="1153939" cy="1008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课程号</a:t>
            </a:r>
          </a:p>
        </p:txBody>
      </p:sp>
      <p:sp>
        <p:nvSpPr>
          <p:cNvPr id="14" name="椭圆 13"/>
          <p:cNvSpPr>
            <a:spLocks noChangeArrowheads="1"/>
          </p:cNvSpPr>
          <p:nvPr/>
        </p:nvSpPr>
        <p:spPr bwMode="auto">
          <a:xfrm>
            <a:off x="7704569" y="1664828"/>
            <a:ext cx="1153939" cy="1008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课程名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946671" y="2420888"/>
            <a:ext cx="312961" cy="61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0" idx="3"/>
          </p:cNvCxnSpPr>
          <p:nvPr/>
        </p:nvCxnSpPr>
        <p:spPr>
          <a:xfrm flipV="1">
            <a:off x="2123728" y="2304889"/>
            <a:ext cx="310496" cy="7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8" idx="0"/>
          </p:cNvCxnSpPr>
          <p:nvPr/>
        </p:nvCxnSpPr>
        <p:spPr>
          <a:xfrm flipH="1">
            <a:off x="906983" y="3768526"/>
            <a:ext cx="352649" cy="59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265113" y="3789040"/>
            <a:ext cx="293937" cy="46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0"/>
          </p:cNvCxnSpPr>
          <p:nvPr/>
        </p:nvCxnSpPr>
        <p:spPr>
          <a:xfrm flipH="1" flipV="1">
            <a:off x="6732240" y="2567781"/>
            <a:ext cx="432693" cy="44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14" idx="3"/>
          </p:cNvCxnSpPr>
          <p:nvPr/>
        </p:nvCxnSpPr>
        <p:spPr>
          <a:xfrm flipV="1">
            <a:off x="7452320" y="2525264"/>
            <a:ext cx="421239" cy="48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2"/>
          </p:cNvCxnSpPr>
          <p:nvPr/>
        </p:nvCxnSpPr>
        <p:spPr>
          <a:xfrm flipH="1">
            <a:off x="6588224" y="3768526"/>
            <a:ext cx="576709" cy="58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7" idx="3"/>
            <a:endCxn id="6" idx="1"/>
          </p:cNvCxnSpPr>
          <p:nvPr/>
        </p:nvCxnSpPr>
        <p:spPr>
          <a:xfrm>
            <a:off x="2559050" y="3412009"/>
            <a:ext cx="1004937" cy="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6" idx="3"/>
            <a:endCxn id="4" idx="1"/>
          </p:cNvCxnSpPr>
          <p:nvPr/>
        </p:nvCxnSpPr>
        <p:spPr>
          <a:xfrm flipV="1">
            <a:off x="5580112" y="3391495"/>
            <a:ext cx="864096" cy="2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914549" y="2888915"/>
            <a:ext cx="505322" cy="612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m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81539" y="2920145"/>
            <a:ext cx="718653" cy="580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48" name="直接连接符 47"/>
          <p:cNvCxnSpPr>
            <a:stCxn id="6" idx="2"/>
          </p:cNvCxnSpPr>
          <p:nvPr/>
        </p:nvCxnSpPr>
        <p:spPr>
          <a:xfrm flipH="1">
            <a:off x="4572049" y="3846513"/>
            <a:ext cx="1" cy="51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>
            <a:spLocks noChangeArrowheads="1"/>
          </p:cNvSpPr>
          <p:nvPr/>
        </p:nvSpPr>
        <p:spPr bwMode="auto">
          <a:xfrm>
            <a:off x="3922613" y="4296236"/>
            <a:ext cx="1298873" cy="86095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成绩</a:t>
            </a:r>
            <a:endParaRPr lang="zh-CN" altLang="en-US" sz="2400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1560" y="764704"/>
            <a:ext cx="572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步骤：实体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ym typeface="Wingdings" panose="05000000000000000000" pitchFamily="2" charset="2"/>
              </a:rPr>
              <a:t>联系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ym typeface="Wingdings" panose="05000000000000000000" pitchFamily="2" charset="2"/>
              </a:rPr>
              <a:t>属性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ym typeface="Wingdings" panose="05000000000000000000" pitchFamily="2" charset="2"/>
              </a:rPr>
              <a:t>找出实体的键</a:t>
            </a:r>
            <a:endParaRPr lang="zh-CN" altLang="en-US" sz="2400" dirty="0"/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6084168" y="2420888"/>
            <a:ext cx="756559" cy="1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683568" y="2276870"/>
            <a:ext cx="549209" cy="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75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5" grpId="0"/>
      <p:bldP spid="46" grpId="0"/>
      <p:bldP spid="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zh-CN" altLang="en-US" sz="2400" dirty="0"/>
              <a:t>某教学管理子系统信息如下：</a:t>
            </a:r>
            <a:endParaRPr lang="en-US" altLang="zh-CN" sz="2400" dirty="0"/>
          </a:p>
          <a:p>
            <a:r>
              <a:rPr lang="zh-CN" altLang="en-US" sz="2400" dirty="0"/>
              <a:t>学生：学号，姓名，出生日期，</a:t>
            </a:r>
            <a:r>
              <a:rPr lang="zh-CN" altLang="en-US" sz="2400" dirty="0" smtClean="0"/>
              <a:t>性别</a:t>
            </a:r>
            <a:endParaRPr lang="en-US" altLang="zh-CN" sz="2400" dirty="0"/>
          </a:p>
          <a:p>
            <a:r>
              <a:rPr lang="zh-CN" altLang="en-US" sz="2400" dirty="0"/>
              <a:t>课程：课程号，课程名</a:t>
            </a:r>
            <a:r>
              <a:rPr lang="zh-CN" altLang="en-US" sz="2400" dirty="0" smtClean="0"/>
              <a:t>，学时</a:t>
            </a:r>
            <a:endParaRPr lang="en-US" altLang="zh-CN" sz="2400" dirty="0" smtClean="0"/>
          </a:p>
          <a:p>
            <a:r>
              <a:rPr lang="zh-CN" altLang="en-US" sz="2400" dirty="0" smtClean="0"/>
              <a:t>教师：工号，教师姓名，职称，出生日期，性别</a:t>
            </a:r>
            <a:endParaRPr lang="en-US" altLang="zh-CN" sz="2400" dirty="0"/>
          </a:p>
          <a:p>
            <a:r>
              <a:rPr lang="zh-CN" altLang="en-US" sz="2400" dirty="0"/>
              <a:t>学生与课程联系描述如下：一个学生可选修多门课程，一门课程可由多名学生选修 ，学生选修课程需记录</a:t>
            </a:r>
            <a:r>
              <a:rPr lang="zh-CN" altLang="en-US" sz="2400" dirty="0" smtClean="0"/>
              <a:t>成绩。</a:t>
            </a:r>
            <a:endParaRPr lang="en-US" altLang="zh-CN" sz="2400" dirty="0" smtClean="0"/>
          </a:p>
          <a:p>
            <a:r>
              <a:rPr lang="zh-CN" altLang="en-US" sz="2400" dirty="0"/>
              <a:t>教师</a:t>
            </a:r>
            <a:r>
              <a:rPr lang="zh-CN" altLang="en-US" sz="2400" dirty="0" smtClean="0"/>
              <a:t>与</a:t>
            </a:r>
            <a:r>
              <a:rPr lang="zh-CN" altLang="en-US" sz="2400" dirty="0"/>
              <a:t>课程联系描述如下：一</a:t>
            </a:r>
            <a:r>
              <a:rPr lang="zh-CN" altLang="en-US" sz="2400" dirty="0" smtClean="0"/>
              <a:t>个教师可讲授多</a:t>
            </a:r>
            <a:r>
              <a:rPr lang="zh-CN" altLang="en-US" sz="2400" dirty="0"/>
              <a:t>门课程，一门课程可由</a:t>
            </a:r>
            <a:r>
              <a:rPr lang="zh-CN" altLang="en-US" sz="2400" dirty="0" smtClean="0"/>
              <a:t>多位教师讲授，记录授课学期和授课效果。</a:t>
            </a:r>
            <a:endParaRPr lang="en-US" altLang="zh-CN" sz="2400" dirty="0" smtClean="0"/>
          </a:p>
          <a:p>
            <a:r>
              <a:rPr lang="zh-CN" altLang="en-US" sz="2400" dirty="0" smtClean="0"/>
              <a:t>根据描述，画</a:t>
            </a:r>
            <a:r>
              <a:rPr lang="en-US" altLang="zh-CN" sz="2400" dirty="0" smtClean="0"/>
              <a:t>ER</a:t>
            </a:r>
            <a:r>
              <a:rPr lang="zh-CN" altLang="en-US" sz="2400" dirty="0" smtClean="0"/>
              <a:t>图，建立概念模型，并转换为关系模式，指出关系键（主键和外键）。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72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>
            <a:spLocks noChangeArrowheads="1"/>
          </p:cNvSpPr>
          <p:nvPr/>
        </p:nvSpPr>
        <p:spPr bwMode="auto">
          <a:xfrm>
            <a:off x="6444208" y="3014464"/>
            <a:ext cx="1441450" cy="754062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 smtClean="0">
                <a:latin typeface="Arial" pitchFamily="34" charset="0"/>
                <a:ea typeface="华文中宋" pitchFamily="2" charset="-122"/>
              </a:rPr>
              <a:t>课程</a:t>
            </a:r>
            <a:endParaRPr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6" name="菱形 5"/>
          <p:cNvSpPr>
            <a:spLocks noChangeArrowheads="1"/>
          </p:cNvSpPr>
          <p:nvPr/>
        </p:nvSpPr>
        <p:spPr bwMode="auto">
          <a:xfrm>
            <a:off x="3563987" y="2981325"/>
            <a:ext cx="2016125" cy="865188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 smtClean="0">
                <a:latin typeface="Arial" pitchFamily="34" charset="0"/>
                <a:ea typeface="华文中宋" pitchFamily="2" charset="-122"/>
              </a:rPr>
              <a:t>讲授</a:t>
            </a:r>
            <a:endParaRPr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7" name="流程图: 过程 6"/>
          <p:cNvSpPr>
            <a:spLocks noChangeArrowheads="1"/>
          </p:cNvSpPr>
          <p:nvPr/>
        </p:nvSpPr>
        <p:spPr bwMode="auto">
          <a:xfrm>
            <a:off x="1117600" y="3064125"/>
            <a:ext cx="1441450" cy="754062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教师</a:t>
            </a: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34181" y="4366170"/>
            <a:ext cx="1154757" cy="792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性别</a:t>
            </a:r>
            <a:endParaRPr lang="zh-CN" altLang="en-US" sz="2400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369292" y="1628800"/>
            <a:ext cx="1154757" cy="792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工号</a:t>
            </a: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2265114" y="1628800"/>
            <a:ext cx="1154757" cy="792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姓名</a:t>
            </a:r>
            <a:endParaRPr lang="zh-CN" altLang="en-US" sz="2400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2278976" y="4178228"/>
            <a:ext cx="1285010" cy="864096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出生</a:t>
            </a:r>
            <a:endParaRPr lang="en-US" altLang="zh-CN" sz="2400" dirty="0" smtClean="0">
              <a:solidFill>
                <a:schemeClr val="tx1"/>
              </a:solidFill>
              <a:ea typeface="华文中宋" pitchFamily="2" charset="-122"/>
            </a:endParaRPr>
          </a:p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日期</a:t>
            </a: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5867238" y="4350254"/>
            <a:ext cx="1153939" cy="1008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学</a:t>
            </a: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时</a:t>
            </a: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5855778" y="1664828"/>
            <a:ext cx="1153939" cy="1008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课程号</a:t>
            </a:r>
          </a:p>
        </p:txBody>
      </p:sp>
      <p:sp>
        <p:nvSpPr>
          <p:cNvPr id="14" name="椭圆 13"/>
          <p:cNvSpPr>
            <a:spLocks noChangeArrowheads="1"/>
          </p:cNvSpPr>
          <p:nvPr/>
        </p:nvSpPr>
        <p:spPr bwMode="auto">
          <a:xfrm>
            <a:off x="7704569" y="1664828"/>
            <a:ext cx="1153939" cy="1008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课程名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946671" y="2450035"/>
            <a:ext cx="312961" cy="61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0" idx="3"/>
          </p:cNvCxnSpPr>
          <p:nvPr/>
        </p:nvCxnSpPr>
        <p:spPr>
          <a:xfrm flipV="1">
            <a:off x="2123728" y="2304889"/>
            <a:ext cx="310496" cy="7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8" idx="0"/>
          </p:cNvCxnSpPr>
          <p:nvPr/>
        </p:nvCxnSpPr>
        <p:spPr>
          <a:xfrm flipH="1">
            <a:off x="611560" y="3818187"/>
            <a:ext cx="506040" cy="547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265113" y="3818187"/>
            <a:ext cx="293937" cy="46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0"/>
          </p:cNvCxnSpPr>
          <p:nvPr/>
        </p:nvCxnSpPr>
        <p:spPr>
          <a:xfrm flipH="1" flipV="1">
            <a:off x="6732240" y="2567781"/>
            <a:ext cx="432693" cy="44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14" idx="3"/>
          </p:cNvCxnSpPr>
          <p:nvPr/>
        </p:nvCxnSpPr>
        <p:spPr>
          <a:xfrm flipV="1">
            <a:off x="7452320" y="2525264"/>
            <a:ext cx="421239" cy="48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2"/>
          </p:cNvCxnSpPr>
          <p:nvPr/>
        </p:nvCxnSpPr>
        <p:spPr>
          <a:xfrm flipH="1">
            <a:off x="6588224" y="3768526"/>
            <a:ext cx="576709" cy="58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7" idx="3"/>
            <a:endCxn id="6" idx="1"/>
          </p:cNvCxnSpPr>
          <p:nvPr/>
        </p:nvCxnSpPr>
        <p:spPr>
          <a:xfrm flipV="1">
            <a:off x="2559050" y="3413919"/>
            <a:ext cx="1004937" cy="2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6" idx="3"/>
            <a:endCxn id="4" idx="1"/>
          </p:cNvCxnSpPr>
          <p:nvPr/>
        </p:nvCxnSpPr>
        <p:spPr>
          <a:xfrm flipV="1">
            <a:off x="5580112" y="3391495"/>
            <a:ext cx="864096" cy="2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914549" y="2888915"/>
            <a:ext cx="505322" cy="612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m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81539" y="2920145"/>
            <a:ext cx="718653" cy="580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48" name="直接连接符 47"/>
          <p:cNvCxnSpPr>
            <a:stCxn id="6" idx="2"/>
          </p:cNvCxnSpPr>
          <p:nvPr/>
        </p:nvCxnSpPr>
        <p:spPr>
          <a:xfrm flipH="1">
            <a:off x="4572049" y="3846513"/>
            <a:ext cx="1" cy="51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>
            <a:spLocks noChangeArrowheads="1"/>
          </p:cNvSpPr>
          <p:nvPr/>
        </p:nvSpPr>
        <p:spPr bwMode="auto">
          <a:xfrm>
            <a:off x="3922613" y="4296236"/>
            <a:ext cx="1298873" cy="86095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学期</a:t>
            </a:r>
            <a:endParaRPr lang="zh-CN" altLang="en-US" sz="2400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1560" y="764704"/>
            <a:ext cx="572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步骤：实体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ym typeface="Wingdings" panose="05000000000000000000" pitchFamily="2" charset="2"/>
              </a:rPr>
              <a:t>联系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ym typeface="Wingdings" panose="05000000000000000000" pitchFamily="2" charset="2"/>
              </a:rPr>
              <a:t>属性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ym typeface="Wingdings" panose="05000000000000000000" pitchFamily="2" charset="2"/>
              </a:rPr>
              <a:t>找出实体的键</a:t>
            </a:r>
            <a:endParaRPr lang="zh-CN" altLang="en-US" sz="2400" dirty="0"/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6084168" y="2420888"/>
            <a:ext cx="756559" cy="1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683568" y="2306017"/>
            <a:ext cx="549209" cy="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7" idx="2"/>
          </p:cNvCxnSpPr>
          <p:nvPr/>
        </p:nvCxnSpPr>
        <p:spPr>
          <a:xfrm>
            <a:off x="1838325" y="3818187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259631" y="4354234"/>
            <a:ext cx="1005481" cy="864096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职称</a:t>
            </a:r>
            <a:endParaRPr lang="en-US" altLang="zh-CN" sz="2400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4572048" y="2478363"/>
            <a:ext cx="1" cy="51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3926036" y="1630523"/>
            <a:ext cx="1298873" cy="86095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效果</a:t>
            </a:r>
            <a:endParaRPr lang="zh-CN" altLang="en-US" sz="2400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2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5" grpId="0"/>
      <p:bldP spid="46" grpId="0"/>
      <p:bldP spid="49" grpId="0" animBg="1"/>
      <p:bldP spid="33" grpId="0" animBg="1"/>
      <p:bldP spid="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4" name="流程图: 过程 3"/>
          <p:cNvSpPr>
            <a:spLocks noChangeArrowheads="1"/>
          </p:cNvSpPr>
          <p:nvPr/>
        </p:nvSpPr>
        <p:spPr bwMode="auto">
          <a:xfrm>
            <a:off x="3599645" y="3470920"/>
            <a:ext cx="777390" cy="623030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latin typeface="Arial" pitchFamily="34" charset="0"/>
                <a:ea typeface="华文中宋" pitchFamily="2" charset="-122"/>
              </a:rPr>
              <a:t>课程</a:t>
            </a:r>
            <a:endParaRPr lang="zh-CN" altLang="en-US" sz="20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5" name="菱形 4"/>
          <p:cNvSpPr>
            <a:spLocks noChangeArrowheads="1"/>
          </p:cNvSpPr>
          <p:nvPr/>
        </p:nvSpPr>
        <p:spPr bwMode="auto">
          <a:xfrm>
            <a:off x="2046310" y="3443539"/>
            <a:ext cx="1087318" cy="714846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选修</a:t>
            </a:r>
          </a:p>
        </p:txBody>
      </p:sp>
      <p:sp>
        <p:nvSpPr>
          <p:cNvPr id="6" name="流程图: 过程 5"/>
          <p:cNvSpPr>
            <a:spLocks noChangeArrowheads="1"/>
          </p:cNvSpPr>
          <p:nvPr/>
        </p:nvSpPr>
        <p:spPr bwMode="auto">
          <a:xfrm>
            <a:off x="726947" y="3487869"/>
            <a:ext cx="777390" cy="623030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学生</a:t>
            </a: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301972" y="4586860"/>
            <a:ext cx="622773" cy="65444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性别</a:t>
            </a:r>
            <a:endParaRPr lang="zh-CN" altLang="en-US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323376" y="2326040"/>
            <a:ext cx="622773" cy="65444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1"/>
                </a:solidFill>
                <a:ea typeface="华文中宋" pitchFamily="2" charset="-122"/>
              </a:rPr>
              <a:t>学号</a:t>
            </a: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1345814" y="2326040"/>
            <a:ext cx="622773" cy="65444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姓名</a:t>
            </a:r>
            <a:endParaRPr lang="zh-CN" altLang="en-US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1345813" y="4408375"/>
            <a:ext cx="700497" cy="922156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1"/>
                </a:solidFill>
                <a:ea typeface="华文中宋" pitchFamily="2" charset="-122"/>
              </a:rPr>
              <a:t>出生</a:t>
            </a:r>
            <a:endParaRPr lang="en-US" altLang="zh-CN" dirty="0" smtClean="0">
              <a:solidFill>
                <a:schemeClr val="tx1"/>
              </a:solidFill>
              <a:ea typeface="华文中宋" pitchFamily="2" charset="-122"/>
            </a:endParaRPr>
          </a:p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1"/>
                </a:solidFill>
                <a:ea typeface="华文中宋" pitchFamily="2" charset="-122"/>
              </a:rPr>
              <a:t>日期</a:t>
            </a: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3328188" y="4529960"/>
            <a:ext cx="622332" cy="83289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学时</a:t>
            </a:r>
            <a:endParaRPr lang="zh-CN" altLang="en-US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3133628" y="2355807"/>
            <a:ext cx="854713" cy="83289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1"/>
                </a:solidFill>
                <a:ea typeface="华文中宋" pitchFamily="2" charset="-122"/>
              </a:rPr>
              <a:t>课程号</a:t>
            </a: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4143331" y="2485041"/>
            <a:ext cx="882620" cy="69580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1"/>
                </a:solidFill>
                <a:ea typeface="华文中宋" pitchFamily="2" charset="-122"/>
              </a:rPr>
              <a:t>课程名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634763" y="2980488"/>
            <a:ext cx="168783" cy="507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9" idx="3"/>
          </p:cNvCxnSpPr>
          <p:nvPr/>
        </p:nvCxnSpPr>
        <p:spPr>
          <a:xfrm flipV="1">
            <a:off x="1269563" y="2884646"/>
            <a:ext cx="167454" cy="60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7" idx="0"/>
          </p:cNvCxnSpPr>
          <p:nvPr/>
        </p:nvCxnSpPr>
        <p:spPr>
          <a:xfrm flipH="1">
            <a:off x="613359" y="4093950"/>
            <a:ext cx="190187" cy="492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345813" y="4110899"/>
            <a:ext cx="158523" cy="386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4" idx="0"/>
            <a:endCxn id="12" idx="5"/>
          </p:cNvCxnSpPr>
          <p:nvPr/>
        </p:nvCxnSpPr>
        <p:spPr>
          <a:xfrm flipH="1" flipV="1">
            <a:off x="3863171" y="3066726"/>
            <a:ext cx="125169" cy="40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143331" y="3180845"/>
            <a:ext cx="233704" cy="28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4" idx="2"/>
          </p:cNvCxnSpPr>
          <p:nvPr/>
        </p:nvCxnSpPr>
        <p:spPr>
          <a:xfrm flipH="1">
            <a:off x="3677315" y="4093950"/>
            <a:ext cx="311026" cy="480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3"/>
            <a:endCxn id="5" idx="1"/>
          </p:cNvCxnSpPr>
          <p:nvPr/>
        </p:nvCxnSpPr>
        <p:spPr>
          <a:xfrm>
            <a:off x="1504337" y="3799384"/>
            <a:ext cx="541974" cy="1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5" idx="3"/>
            <a:endCxn id="4" idx="1"/>
          </p:cNvCxnSpPr>
          <p:nvPr/>
        </p:nvCxnSpPr>
        <p:spPr>
          <a:xfrm flipV="1">
            <a:off x="3133629" y="3782435"/>
            <a:ext cx="466017" cy="18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696061" y="3367187"/>
            <a:ext cx="272526" cy="505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34398" y="3392990"/>
            <a:ext cx="387577" cy="479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接连接符 24"/>
          <p:cNvCxnSpPr>
            <a:stCxn id="5" idx="2"/>
          </p:cNvCxnSpPr>
          <p:nvPr/>
        </p:nvCxnSpPr>
        <p:spPr>
          <a:xfrm flipH="1">
            <a:off x="2589969" y="4158385"/>
            <a:ext cx="1" cy="42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>
            <a:spLocks noChangeArrowheads="1"/>
          </p:cNvSpPr>
          <p:nvPr/>
        </p:nvSpPr>
        <p:spPr bwMode="auto">
          <a:xfrm>
            <a:off x="2239721" y="4529960"/>
            <a:ext cx="700497" cy="71134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成绩</a:t>
            </a:r>
            <a:endParaRPr lang="zh-CN" altLang="en-US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194728" y="2952716"/>
            <a:ext cx="6381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92869" y="2861496"/>
            <a:ext cx="296194" cy="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菱形 33"/>
          <p:cNvSpPr>
            <a:spLocks noChangeArrowheads="1"/>
          </p:cNvSpPr>
          <p:nvPr/>
        </p:nvSpPr>
        <p:spPr bwMode="auto">
          <a:xfrm>
            <a:off x="4879504" y="3392990"/>
            <a:ext cx="1346789" cy="765395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latin typeface="Arial" pitchFamily="34" charset="0"/>
                <a:ea typeface="华文中宋" pitchFamily="2" charset="-122"/>
              </a:rPr>
              <a:t>讲授</a:t>
            </a:r>
            <a:endParaRPr lang="zh-CN" altLang="en-US" sz="2000" dirty="0">
              <a:latin typeface="Arial" pitchFamily="34" charset="0"/>
              <a:ea typeface="华文中宋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4377035" y="3813024"/>
            <a:ext cx="502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466493" y="3234178"/>
            <a:ext cx="413011" cy="51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m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37" name="直接连接符 36"/>
          <p:cNvCxnSpPr>
            <a:stCxn id="34" idx="2"/>
          </p:cNvCxnSpPr>
          <p:nvPr/>
        </p:nvCxnSpPr>
        <p:spPr>
          <a:xfrm flipH="1">
            <a:off x="5552898" y="4158385"/>
            <a:ext cx="1" cy="535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>
            <a:spLocks noChangeArrowheads="1"/>
          </p:cNvSpPr>
          <p:nvPr/>
        </p:nvSpPr>
        <p:spPr bwMode="auto">
          <a:xfrm>
            <a:off x="5112200" y="4693974"/>
            <a:ext cx="912947" cy="66888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学期</a:t>
            </a:r>
            <a:endParaRPr lang="zh-CN" altLang="en-US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5568673" y="2924950"/>
            <a:ext cx="1" cy="51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>
            <a:spLocks noChangeArrowheads="1"/>
          </p:cNvSpPr>
          <p:nvPr/>
        </p:nvSpPr>
        <p:spPr bwMode="auto">
          <a:xfrm>
            <a:off x="5112200" y="2268312"/>
            <a:ext cx="912947" cy="65663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效果</a:t>
            </a:r>
            <a:endParaRPr lang="zh-CN" altLang="en-US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6077188" y="2132856"/>
            <a:ext cx="2887300" cy="3176912"/>
            <a:chOff x="5839260" y="1833498"/>
            <a:chExt cx="3529805" cy="3614785"/>
          </a:xfrm>
        </p:grpSpPr>
        <p:sp>
          <p:nvSpPr>
            <p:cNvPr id="53" name="流程图: 过程 52"/>
            <p:cNvSpPr>
              <a:spLocks noChangeArrowheads="1"/>
            </p:cNvSpPr>
            <p:nvPr/>
          </p:nvSpPr>
          <p:spPr bwMode="auto">
            <a:xfrm>
              <a:off x="6922679" y="3268823"/>
              <a:ext cx="1441450" cy="754062"/>
            </a:xfrm>
            <a:prstGeom prst="flowChartProcess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dirty="0">
                  <a:latin typeface="Arial" pitchFamily="34" charset="0"/>
                  <a:ea typeface="华文中宋" pitchFamily="2" charset="-122"/>
                </a:rPr>
                <a:t>教师</a:t>
              </a: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auto">
            <a:xfrm>
              <a:off x="5839260" y="4570868"/>
              <a:ext cx="1154757" cy="7920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tx1"/>
                  </a:solidFill>
                  <a:ea typeface="华文中宋" pitchFamily="2" charset="-122"/>
                </a:rPr>
                <a:t>性别</a:t>
              </a:r>
              <a:endParaRPr lang="zh-CN" altLang="en-US" dirty="0" smtClean="0">
                <a:solidFill>
                  <a:schemeClr val="tx1"/>
                </a:solidFill>
                <a:ea typeface="华文中宋" pitchFamily="2" charset="-122"/>
              </a:endParaRPr>
            </a:p>
          </p:txBody>
        </p:sp>
        <p:sp>
          <p:nvSpPr>
            <p:cNvPr id="55" name="椭圆 54"/>
            <p:cNvSpPr>
              <a:spLocks noChangeArrowheads="1"/>
            </p:cNvSpPr>
            <p:nvPr/>
          </p:nvSpPr>
          <p:spPr bwMode="auto">
            <a:xfrm>
              <a:off x="6174371" y="1833498"/>
              <a:ext cx="1154757" cy="7920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 smtClean="0">
                  <a:solidFill>
                    <a:schemeClr val="tx1"/>
                  </a:solidFill>
                  <a:ea typeface="华文中宋" pitchFamily="2" charset="-122"/>
                </a:rPr>
                <a:t>工号</a:t>
              </a:r>
            </a:p>
          </p:txBody>
        </p:sp>
        <p:sp>
          <p:nvSpPr>
            <p:cNvPr id="56" name="椭圆 55"/>
            <p:cNvSpPr>
              <a:spLocks noChangeArrowheads="1"/>
            </p:cNvSpPr>
            <p:nvPr/>
          </p:nvSpPr>
          <p:spPr bwMode="auto">
            <a:xfrm>
              <a:off x="7928807" y="1987624"/>
              <a:ext cx="1154757" cy="7920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tx1"/>
                  </a:solidFill>
                  <a:ea typeface="华文中宋" pitchFamily="2" charset="-122"/>
                </a:rPr>
                <a:t>姓名</a:t>
              </a:r>
              <a:endParaRPr lang="zh-CN" altLang="en-US" dirty="0" smtClean="0">
                <a:solidFill>
                  <a:schemeClr val="tx1"/>
                </a:solidFill>
                <a:ea typeface="华文中宋" pitchFamily="2" charset="-122"/>
              </a:endParaRPr>
            </a:p>
          </p:txBody>
        </p:sp>
        <p:sp>
          <p:nvSpPr>
            <p:cNvPr id="57" name="椭圆 56"/>
            <p:cNvSpPr>
              <a:spLocks noChangeArrowheads="1"/>
            </p:cNvSpPr>
            <p:nvPr/>
          </p:nvSpPr>
          <p:spPr bwMode="auto">
            <a:xfrm>
              <a:off x="8239304" y="4584187"/>
              <a:ext cx="1129761" cy="8640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 smtClean="0">
                  <a:solidFill>
                    <a:schemeClr val="tx1"/>
                  </a:solidFill>
                  <a:ea typeface="华文中宋" pitchFamily="2" charset="-122"/>
                </a:rPr>
                <a:t>出生</a:t>
              </a:r>
              <a:endParaRPr lang="en-US" altLang="zh-CN" dirty="0" smtClean="0">
                <a:solidFill>
                  <a:schemeClr val="tx1"/>
                </a:solidFill>
                <a:ea typeface="华文中宋" pitchFamily="2" charset="-122"/>
              </a:endParaRPr>
            </a:p>
            <a:p>
              <a:pPr algn="ctr" eaLnBrk="0" hangingPunct="0">
                <a:defRPr/>
              </a:pPr>
              <a:r>
                <a:rPr lang="zh-CN" altLang="en-US" dirty="0" smtClean="0">
                  <a:solidFill>
                    <a:schemeClr val="tx1"/>
                  </a:solidFill>
                  <a:ea typeface="华文中宋" pitchFamily="2" charset="-122"/>
                </a:rPr>
                <a:t>日期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6751750" y="2654733"/>
              <a:ext cx="312961" cy="614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7928807" y="2688907"/>
              <a:ext cx="310496" cy="550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endCxn id="54" idx="0"/>
            </p:cNvCxnSpPr>
            <p:nvPr/>
          </p:nvCxnSpPr>
          <p:spPr>
            <a:xfrm flipH="1">
              <a:off x="6416639" y="4022885"/>
              <a:ext cx="506040" cy="547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endCxn id="57" idx="0"/>
            </p:cNvCxnSpPr>
            <p:nvPr/>
          </p:nvCxnSpPr>
          <p:spPr>
            <a:xfrm>
              <a:off x="8070193" y="4022885"/>
              <a:ext cx="733992" cy="56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6488647" y="2510715"/>
              <a:ext cx="549209" cy="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>
              <a:spLocks noChangeArrowheads="1"/>
            </p:cNvSpPr>
            <p:nvPr/>
          </p:nvSpPr>
          <p:spPr bwMode="auto">
            <a:xfrm>
              <a:off x="7064710" y="4558932"/>
              <a:ext cx="1005481" cy="8640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tx1"/>
                  </a:solidFill>
                  <a:ea typeface="华文中宋" pitchFamily="2" charset="-122"/>
                </a:rPr>
                <a:t>职称</a:t>
              </a:r>
              <a:endParaRPr lang="en-US" altLang="zh-CN" dirty="0" smtClean="0">
                <a:solidFill>
                  <a:schemeClr val="tx1"/>
                </a:solidFill>
                <a:ea typeface="华文中宋" pitchFamily="2" charset="-122"/>
              </a:endParaRPr>
            </a:p>
          </p:txBody>
        </p:sp>
      </p:grpSp>
      <p:cxnSp>
        <p:nvCxnSpPr>
          <p:cNvPr id="67" name="直接连接符 66"/>
          <p:cNvCxnSpPr>
            <a:stCxn id="53" idx="2"/>
            <a:endCxn id="63" idx="0"/>
          </p:cNvCxnSpPr>
          <p:nvPr/>
        </p:nvCxnSpPr>
        <p:spPr>
          <a:xfrm flipH="1">
            <a:off x="7490809" y="4057034"/>
            <a:ext cx="62128" cy="471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34" idx="3"/>
            <a:endCxn id="53" idx="1"/>
          </p:cNvCxnSpPr>
          <p:nvPr/>
        </p:nvCxnSpPr>
        <p:spPr>
          <a:xfrm flipV="1">
            <a:off x="6226293" y="3725674"/>
            <a:ext cx="737107" cy="50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368858" y="3203575"/>
            <a:ext cx="387577" cy="479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1115642" y="620688"/>
            <a:ext cx="2212544" cy="122413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有什么注意事项？</a:t>
            </a:r>
            <a:endParaRPr lang="zh-CN" altLang="en-US" dirty="0"/>
          </a:p>
        </p:txBody>
      </p:sp>
      <p:sp>
        <p:nvSpPr>
          <p:cNvPr id="29" name="云形标注 28"/>
          <p:cNvSpPr/>
          <p:nvPr/>
        </p:nvSpPr>
        <p:spPr>
          <a:xfrm>
            <a:off x="6025147" y="5661248"/>
            <a:ext cx="2015222" cy="936104"/>
          </a:xfrm>
          <a:prstGeom prst="cloudCallout">
            <a:avLst>
              <a:gd name="adj1" fmla="val -98821"/>
              <a:gd name="adj2" fmla="val -47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避免命名冲突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49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如果教师</a:t>
            </a:r>
            <a:r>
              <a:rPr lang="zh-CN" altLang="en-US" dirty="0"/>
              <a:t>与课程联系描述如下：一个</a:t>
            </a:r>
            <a:r>
              <a:rPr lang="zh-CN" altLang="en-US" dirty="0" smtClean="0"/>
              <a:t>教师只讲授一门</a:t>
            </a:r>
            <a:r>
              <a:rPr lang="zh-CN" altLang="en-US" dirty="0"/>
              <a:t>课程，一门课程可由多位教师讲授，记录授课学期和授课效果</a:t>
            </a:r>
            <a:r>
              <a:rPr lang="zh-CN" altLang="en-US" dirty="0" smtClean="0"/>
              <a:t>。怎么改？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76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>
            <a:spLocks noChangeArrowheads="1"/>
          </p:cNvSpPr>
          <p:nvPr/>
        </p:nvSpPr>
        <p:spPr bwMode="auto">
          <a:xfrm>
            <a:off x="6444208" y="3014464"/>
            <a:ext cx="1441450" cy="754062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 smtClean="0">
                <a:latin typeface="Arial" pitchFamily="34" charset="0"/>
                <a:ea typeface="华文中宋" pitchFamily="2" charset="-122"/>
              </a:rPr>
              <a:t>课程</a:t>
            </a:r>
            <a:endParaRPr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6" name="菱形 5"/>
          <p:cNvSpPr>
            <a:spLocks noChangeArrowheads="1"/>
          </p:cNvSpPr>
          <p:nvPr/>
        </p:nvSpPr>
        <p:spPr bwMode="auto">
          <a:xfrm>
            <a:off x="3563987" y="2981325"/>
            <a:ext cx="2016125" cy="865188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 smtClean="0">
                <a:latin typeface="Arial" pitchFamily="34" charset="0"/>
                <a:ea typeface="华文中宋" pitchFamily="2" charset="-122"/>
              </a:rPr>
              <a:t>讲授</a:t>
            </a:r>
            <a:endParaRPr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7" name="流程图: 过程 6"/>
          <p:cNvSpPr>
            <a:spLocks noChangeArrowheads="1"/>
          </p:cNvSpPr>
          <p:nvPr/>
        </p:nvSpPr>
        <p:spPr bwMode="auto">
          <a:xfrm>
            <a:off x="1117600" y="3064125"/>
            <a:ext cx="1441450" cy="754062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教师</a:t>
            </a: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34181" y="4366170"/>
            <a:ext cx="1154757" cy="792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性别</a:t>
            </a:r>
            <a:endParaRPr lang="zh-CN" altLang="en-US" sz="2400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369292" y="1628800"/>
            <a:ext cx="1154757" cy="792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工号</a:t>
            </a: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2265114" y="1628800"/>
            <a:ext cx="1154757" cy="792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姓名</a:t>
            </a:r>
            <a:endParaRPr lang="zh-CN" altLang="en-US" sz="2400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2278976" y="4178228"/>
            <a:ext cx="1285010" cy="864096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出生</a:t>
            </a:r>
            <a:endParaRPr lang="en-US" altLang="zh-CN" sz="2400" dirty="0" smtClean="0">
              <a:solidFill>
                <a:schemeClr val="tx1"/>
              </a:solidFill>
              <a:ea typeface="华文中宋" pitchFamily="2" charset="-122"/>
            </a:endParaRPr>
          </a:p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日期</a:t>
            </a: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5867238" y="4350254"/>
            <a:ext cx="1153939" cy="1008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学</a:t>
            </a: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时</a:t>
            </a: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5855778" y="1664828"/>
            <a:ext cx="1153939" cy="1008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课程号</a:t>
            </a:r>
          </a:p>
        </p:txBody>
      </p:sp>
      <p:sp>
        <p:nvSpPr>
          <p:cNvPr id="14" name="椭圆 13"/>
          <p:cNvSpPr>
            <a:spLocks noChangeArrowheads="1"/>
          </p:cNvSpPr>
          <p:nvPr/>
        </p:nvSpPr>
        <p:spPr bwMode="auto">
          <a:xfrm>
            <a:off x="7704569" y="1664828"/>
            <a:ext cx="1153939" cy="1008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课程名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946671" y="2450035"/>
            <a:ext cx="312961" cy="61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0" idx="3"/>
          </p:cNvCxnSpPr>
          <p:nvPr/>
        </p:nvCxnSpPr>
        <p:spPr>
          <a:xfrm flipV="1">
            <a:off x="2123728" y="2304889"/>
            <a:ext cx="310496" cy="7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8" idx="0"/>
          </p:cNvCxnSpPr>
          <p:nvPr/>
        </p:nvCxnSpPr>
        <p:spPr>
          <a:xfrm flipH="1">
            <a:off x="611560" y="3818187"/>
            <a:ext cx="506040" cy="547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265113" y="3818187"/>
            <a:ext cx="293937" cy="46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0"/>
          </p:cNvCxnSpPr>
          <p:nvPr/>
        </p:nvCxnSpPr>
        <p:spPr>
          <a:xfrm flipH="1" flipV="1">
            <a:off x="6732240" y="2567781"/>
            <a:ext cx="432693" cy="44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14" idx="3"/>
          </p:cNvCxnSpPr>
          <p:nvPr/>
        </p:nvCxnSpPr>
        <p:spPr>
          <a:xfrm flipV="1">
            <a:off x="7452320" y="2525264"/>
            <a:ext cx="421239" cy="48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2"/>
          </p:cNvCxnSpPr>
          <p:nvPr/>
        </p:nvCxnSpPr>
        <p:spPr>
          <a:xfrm flipH="1">
            <a:off x="6588224" y="3768526"/>
            <a:ext cx="576709" cy="58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7" idx="3"/>
            <a:endCxn id="6" idx="1"/>
          </p:cNvCxnSpPr>
          <p:nvPr/>
        </p:nvCxnSpPr>
        <p:spPr>
          <a:xfrm flipV="1">
            <a:off x="2559050" y="3413919"/>
            <a:ext cx="1004937" cy="2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6" idx="3"/>
            <a:endCxn id="4" idx="1"/>
          </p:cNvCxnSpPr>
          <p:nvPr/>
        </p:nvCxnSpPr>
        <p:spPr>
          <a:xfrm flipV="1">
            <a:off x="5580112" y="3391495"/>
            <a:ext cx="864096" cy="2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914549" y="2888915"/>
            <a:ext cx="505322" cy="612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81539" y="2920145"/>
            <a:ext cx="718653" cy="580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48" name="直接连接符 47"/>
          <p:cNvCxnSpPr>
            <a:stCxn id="6" idx="2"/>
          </p:cNvCxnSpPr>
          <p:nvPr/>
        </p:nvCxnSpPr>
        <p:spPr>
          <a:xfrm flipH="1">
            <a:off x="4572049" y="3846513"/>
            <a:ext cx="1" cy="51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>
            <a:spLocks noChangeArrowheads="1"/>
          </p:cNvSpPr>
          <p:nvPr/>
        </p:nvSpPr>
        <p:spPr bwMode="auto">
          <a:xfrm>
            <a:off x="3922613" y="4296236"/>
            <a:ext cx="1298873" cy="86095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学期</a:t>
            </a:r>
            <a:endParaRPr lang="zh-CN" altLang="en-US" sz="2400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1560" y="764704"/>
            <a:ext cx="572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步骤：实体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ym typeface="Wingdings" panose="05000000000000000000" pitchFamily="2" charset="2"/>
              </a:rPr>
              <a:t>联系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ym typeface="Wingdings" panose="05000000000000000000" pitchFamily="2" charset="2"/>
              </a:rPr>
              <a:t>属性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ym typeface="Wingdings" panose="05000000000000000000" pitchFamily="2" charset="2"/>
              </a:rPr>
              <a:t>找出实体的键</a:t>
            </a:r>
            <a:endParaRPr lang="zh-CN" altLang="en-US" sz="2400" dirty="0"/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6084168" y="2420888"/>
            <a:ext cx="756559" cy="1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683568" y="2306017"/>
            <a:ext cx="549209" cy="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7" idx="2"/>
          </p:cNvCxnSpPr>
          <p:nvPr/>
        </p:nvCxnSpPr>
        <p:spPr>
          <a:xfrm>
            <a:off x="1838325" y="3818187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259631" y="4354234"/>
            <a:ext cx="1005481" cy="864096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职称</a:t>
            </a:r>
            <a:endParaRPr lang="en-US" altLang="zh-CN" sz="2400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4572048" y="2478363"/>
            <a:ext cx="1" cy="51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3926036" y="1630523"/>
            <a:ext cx="1298873" cy="86095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效果</a:t>
            </a:r>
            <a:endParaRPr lang="zh-CN" altLang="en-US" sz="2400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50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5" grpId="0"/>
      <p:bldP spid="46" grpId="0"/>
      <p:bldP spid="49" grpId="0" animBg="1"/>
      <p:bldP spid="33" grpId="0" animBg="1"/>
      <p:bldP spid="3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4" name="流程图: 过程 3"/>
          <p:cNvSpPr>
            <a:spLocks noChangeArrowheads="1"/>
          </p:cNvSpPr>
          <p:nvPr/>
        </p:nvSpPr>
        <p:spPr bwMode="auto">
          <a:xfrm>
            <a:off x="3599645" y="3470920"/>
            <a:ext cx="777390" cy="623030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latin typeface="Arial" pitchFamily="34" charset="0"/>
                <a:ea typeface="华文中宋" pitchFamily="2" charset="-122"/>
              </a:rPr>
              <a:t>课程</a:t>
            </a:r>
            <a:endParaRPr lang="zh-CN" altLang="en-US" sz="20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5" name="菱形 4"/>
          <p:cNvSpPr>
            <a:spLocks noChangeArrowheads="1"/>
          </p:cNvSpPr>
          <p:nvPr/>
        </p:nvSpPr>
        <p:spPr bwMode="auto">
          <a:xfrm>
            <a:off x="2046310" y="3443539"/>
            <a:ext cx="1087318" cy="714846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选修</a:t>
            </a:r>
          </a:p>
        </p:txBody>
      </p:sp>
      <p:sp>
        <p:nvSpPr>
          <p:cNvPr id="6" name="流程图: 过程 5"/>
          <p:cNvSpPr>
            <a:spLocks noChangeArrowheads="1"/>
          </p:cNvSpPr>
          <p:nvPr/>
        </p:nvSpPr>
        <p:spPr bwMode="auto">
          <a:xfrm>
            <a:off x="726947" y="3487869"/>
            <a:ext cx="777390" cy="623030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学生</a:t>
            </a: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301972" y="4586860"/>
            <a:ext cx="622773" cy="65444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性别</a:t>
            </a:r>
            <a:endParaRPr lang="zh-CN" altLang="en-US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323376" y="2326040"/>
            <a:ext cx="622773" cy="65444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1"/>
                </a:solidFill>
                <a:ea typeface="华文中宋" pitchFamily="2" charset="-122"/>
              </a:rPr>
              <a:t>学号</a:t>
            </a: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1345814" y="2326040"/>
            <a:ext cx="622773" cy="65444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姓名</a:t>
            </a:r>
            <a:endParaRPr lang="zh-CN" altLang="en-US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1345813" y="4408375"/>
            <a:ext cx="700497" cy="922156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1"/>
                </a:solidFill>
                <a:ea typeface="华文中宋" pitchFamily="2" charset="-122"/>
              </a:rPr>
              <a:t>出生</a:t>
            </a:r>
            <a:endParaRPr lang="en-US" altLang="zh-CN" dirty="0" smtClean="0">
              <a:solidFill>
                <a:schemeClr val="tx1"/>
              </a:solidFill>
              <a:ea typeface="华文中宋" pitchFamily="2" charset="-122"/>
            </a:endParaRPr>
          </a:p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1"/>
                </a:solidFill>
                <a:ea typeface="华文中宋" pitchFamily="2" charset="-122"/>
              </a:rPr>
              <a:t>日期</a:t>
            </a: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3328188" y="4529960"/>
            <a:ext cx="622332" cy="83289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学时</a:t>
            </a:r>
            <a:endParaRPr lang="zh-CN" altLang="en-US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3133628" y="2355807"/>
            <a:ext cx="854713" cy="83289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1"/>
                </a:solidFill>
                <a:ea typeface="华文中宋" pitchFamily="2" charset="-122"/>
              </a:rPr>
              <a:t>课程号</a:t>
            </a: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4143331" y="2485041"/>
            <a:ext cx="882620" cy="69580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1"/>
                </a:solidFill>
                <a:ea typeface="华文中宋" pitchFamily="2" charset="-122"/>
              </a:rPr>
              <a:t>课程名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634763" y="2980488"/>
            <a:ext cx="168783" cy="507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9" idx="3"/>
          </p:cNvCxnSpPr>
          <p:nvPr/>
        </p:nvCxnSpPr>
        <p:spPr>
          <a:xfrm flipV="1">
            <a:off x="1269563" y="2884646"/>
            <a:ext cx="167454" cy="60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7" idx="0"/>
          </p:cNvCxnSpPr>
          <p:nvPr/>
        </p:nvCxnSpPr>
        <p:spPr>
          <a:xfrm flipH="1">
            <a:off x="613359" y="4093950"/>
            <a:ext cx="190187" cy="492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345813" y="4110899"/>
            <a:ext cx="158523" cy="386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4" idx="0"/>
            <a:endCxn id="12" idx="5"/>
          </p:cNvCxnSpPr>
          <p:nvPr/>
        </p:nvCxnSpPr>
        <p:spPr>
          <a:xfrm flipH="1" flipV="1">
            <a:off x="3863171" y="3066726"/>
            <a:ext cx="125169" cy="40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143331" y="3180845"/>
            <a:ext cx="233704" cy="28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4" idx="2"/>
          </p:cNvCxnSpPr>
          <p:nvPr/>
        </p:nvCxnSpPr>
        <p:spPr>
          <a:xfrm flipH="1">
            <a:off x="3677315" y="4093950"/>
            <a:ext cx="311026" cy="480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3"/>
            <a:endCxn id="5" idx="1"/>
          </p:cNvCxnSpPr>
          <p:nvPr/>
        </p:nvCxnSpPr>
        <p:spPr>
          <a:xfrm>
            <a:off x="1504337" y="3799384"/>
            <a:ext cx="541974" cy="1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5" idx="3"/>
            <a:endCxn id="4" idx="1"/>
          </p:cNvCxnSpPr>
          <p:nvPr/>
        </p:nvCxnSpPr>
        <p:spPr>
          <a:xfrm flipV="1">
            <a:off x="3133629" y="3782435"/>
            <a:ext cx="466017" cy="18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696061" y="3367187"/>
            <a:ext cx="272526" cy="505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34398" y="3392990"/>
            <a:ext cx="387577" cy="479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接连接符 24"/>
          <p:cNvCxnSpPr>
            <a:stCxn id="5" idx="2"/>
          </p:cNvCxnSpPr>
          <p:nvPr/>
        </p:nvCxnSpPr>
        <p:spPr>
          <a:xfrm flipH="1">
            <a:off x="2589969" y="4158385"/>
            <a:ext cx="1" cy="42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>
            <a:spLocks noChangeArrowheads="1"/>
          </p:cNvSpPr>
          <p:nvPr/>
        </p:nvSpPr>
        <p:spPr bwMode="auto">
          <a:xfrm>
            <a:off x="2239721" y="4529960"/>
            <a:ext cx="700497" cy="71134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成绩</a:t>
            </a:r>
            <a:endParaRPr lang="zh-CN" altLang="en-US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194728" y="2952716"/>
            <a:ext cx="6381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92869" y="2861496"/>
            <a:ext cx="296194" cy="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菱形 33"/>
          <p:cNvSpPr>
            <a:spLocks noChangeArrowheads="1"/>
          </p:cNvSpPr>
          <p:nvPr/>
        </p:nvSpPr>
        <p:spPr bwMode="auto">
          <a:xfrm>
            <a:off x="4879504" y="3392990"/>
            <a:ext cx="1346789" cy="765395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latin typeface="Arial" pitchFamily="34" charset="0"/>
                <a:ea typeface="华文中宋" pitchFamily="2" charset="-122"/>
              </a:rPr>
              <a:t>讲授</a:t>
            </a:r>
            <a:endParaRPr lang="zh-CN" altLang="en-US" sz="2000" dirty="0">
              <a:latin typeface="Arial" pitchFamily="34" charset="0"/>
              <a:ea typeface="华文中宋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4377035" y="3813024"/>
            <a:ext cx="502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466493" y="3234178"/>
            <a:ext cx="413011" cy="51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37" name="直接连接符 36"/>
          <p:cNvCxnSpPr>
            <a:stCxn id="34" idx="2"/>
          </p:cNvCxnSpPr>
          <p:nvPr/>
        </p:nvCxnSpPr>
        <p:spPr>
          <a:xfrm flipH="1">
            <a:off x="5552898" y="4158385"/>
            <a:ext cx="1" cy="535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>
            <a:spLocks noChangeArrowheads="1"/>
          </p:cNvSpPr>
          <p:nvPr/>
        </p:nvSpPr>
        <p:spPr bwMode="auto">
          <a:xfrm>
            <a:off x="5112200" y="4693974"/>
            <a:ext cx="912947" cy="66888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学期</a:t>
            </a:r>
            <a:endParaRPr lang="zh-CN" altLang="en-US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5568673" y="2924950"/>
            <a:ext cx="1" cy="51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>
            <a:spLocks noChangeArrowheads="1"/>
          </p:cNvSpPr>
          <p:nvPr/>
        </p:nvSpPr>
        <p:spPr bwMode="auto">
          <a:xfrm>
            <a:off x="5112200" y="2268312"/>
            <a:ext cx="912947" cy="65663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效果</a:t>
            </a:r>
            <a:endParaRPr lang="zh-CN" altLang="en-US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6077188" y="2132856"/>
            <a:ext cx="2887300" cy="3176912"/>
            <a:chOff x="5839260" y="1833498"/>
            <a:chExt cx="3529805" cy="3614785"/>
          </a:xfrm>
        </p:grpSpPr>
        <p:sp>
          <p:nvSpPr>
            <p:cNvPr id="53" name="流程图: 过程 52"/>
            <p:cNvSpPr>
              <a:spLocks noChangeArrowheads="1"/>
            </p:cNvSpPr>
            <p:nvPr/>
          </p:nvSpPr>
          <p:spPr bwMode="auto">
            <a:xfrm>
              <a:off x="6922679" y="3268823"/>
              <a:ext cx="1441450" cy="754062"/>
            </a:xfrm>
            <a:prstGeom prst="flowChartProcess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dirty="0">
                  <a:latin typeface="Arial" pitchFamily="34" charset="0"/>
                  <a:ea typeface="华文中宋" pitchFamily="2" charset="-122"/>
                </a:rPr>
                <a:t>教师</a:t>
              </a: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auto">
            <a:xfrm>
              <a:off x="5839260" y="4570868"/>
              <a:ext cx="1154757" cy="7920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tx1"/>
                  </a:solidFill>
                  <a:ea typeface="华文中宋" pitchFamily="2" charset="-122"/>
                </a:rPr>
                <a:t>性别</a:t>
              </a:r>
              <a:endParaRPr lang="zh-CN" altLang="en-US" dirty="0" smtClean="0">
                <a:solidFill>
                  <a:schemeClr val="tx1"/>
                </a:solidFill>
                <a:ea typeface="华文中宋" pitchFamily="2" charset="-122"/>
              </a:endParaRPr>
            </a:p>
          </p:txBody>
        </p:sp>
        <p:sp>
          <p:nvSpPr>
            <p:cNvPr id="55" name="椭圆 54"/>
            <p:cNvSpPr>
              <a:spLocks noChangeArrowheads="1"/>
            </p:cNvSpPr>
            <p:nvPr/>
          </p:nvSpPr>
          <p:spPr bwMode="auto">
            <a:xfrm>
              <a:off x="6174371" y="1833498"/>
              <a:ext cx="1154757" cy="7920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 smtClean="0">
                  <a:solidFill>
                    <a:schemeClr val="tx1"/>
                  </a:solidFill>
                  <a:ea typeface="华文中宋" pitchFamily="2" charset="-122"/>
                </a:rPr>
                <a:t>工号</a:t>
              </a:r>
            </a:p>
          </p:txBody>
        </p:sp>
        <p:sp>
          <p:nvSpPr>
            <p:cNvPr id="56" name="椭圆 55"/>
            <p:cNvSpPr>
              <a:spLocks noChangeArrowheads="1"/>
            </p:cNvSpPr>
            <p:nvPr/>
          </p:nvSpPr>
          <p:spPr bwMode="auto">
            <a:xfrm>
              <a:off x="7928807" y="1987624"/>
              <a:ext cx="1154757" cy="7920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tx1"/>
                  </a:solidFill>
                  <a:ea typeface="华文中宋" pitchFamily="2" charset="-122"/>
                </a:rPr>
                <a:t>姓名</a:t>
              </a:r>
              <a:endParaRPr lang="zh-CN" altLang="en-US" dirty="0" smtClean="0">
                <a:solidFill>
                  <a:schemeClr val="tx1"/>
                </a:solidFill>
                <a:ea typeface="华文中宋" pitchFamily="2" charset="-122"/>
              </a:endParaRPr>
            </a:p>
          </p:txBody>
        </p:sp>
        <p:sp>
          <p:nvSpPr>
            <p:cNvPr id="57" name="椭圆 56"/>
            <p:cNvSpPr>
              <a:spLocks noChangeArrowheads="1"/>
            </p:cNvSpPr>
            <p:nvPr/>
          </p:nvSpPr>
          <p:spPr bwMode="auto">
            <a:xfrm>
              <a:off x="8239304" y="4584187"/>
              <a:ext cx="1129761" cy="8640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 smtClean="0">
                  <a:solidFill>
                    <a:schemeClr val="tx1"/>
                  </a:solidFill>
                  <a:ea typeface="华文中宋" pitchFamily="2" charset="-122"/>
                </a:rPr>
                <a:t>出生</a:t>
              </a:r>
              <a:endParaRPr lang="en-US" altLang="zh-CN" dirty="0" smtClean="0">
                <a:solidFill>
                  <a:schemeClr val="tx1"/>
                </a:solidFill>
                <a:ea typeface="华文中宋" pitchFamily="2" charset="-122"/>
              </a:endParaRPr>
            </a:p>
            <a:p>
              <a:pPr algn="ctr" eaLnBrk="0" hangingPunct="0">
                <a:defRPr/>
              </a:pPr>
              <a:r>
                <a:rPr lang="zh-CN" altLang="en-US" dirty="0" smtClean="0">
                  <a:solidFill>
                    <a:schemeClr val="tx1"/>
                  </a:solidFill>
                  <a:ea typeface="华文中宋" pitchFamily="2" charset="-122"/>
                </a:rPr>
                <a:t>日期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6751750" y="2654733"/>
              <a:ext cx="312961" cy="614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7928807" y="2688907"/>
              <a:ext cx="310496" cy="550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endCxn id="54" idx="0"/>
            </p:cNvCxnSpPr>
            <p:nvPr/>
          </p:nvCxnSpPr>
          <p:spPr>
            <a:xfrm flipH="1">
              <a:off x="6416639" y="4022885"/>
              <a:ext cx="506040" cy="547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endCxn id="57" idx="0"/>
            </p:cNvCxnSpPr>
            <p:nvPr/>
          </p:nvCxnSpPr>
          <p:spPr>
            <a:xfrm>
              <a:off x="8070193" y="4022885"/>
              <a:ext cx="733992" cy="56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6488647" y="2510715"/>
              <a:ext cx="549209" cy="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>
              <a:spLocks noChangeArrowheads="1"/>
            </p:cNvSpPr>
            <p:nvPr/>
          </p:nvSpPr>
          <p:spPr bwMode="auto">
            <a:xfrm>
              <a:off x="7064710" y="4558932"/>
              <a:ext cx="1005481" cy="8640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tx1"/>
                  </a:solidFill>
                  <a:ea typeface="华文中宋" pitchFamily="2" charset="-122"/>
                </a:rPr>
                <a:t>职称</a:t>
              </a:r>
              <a:endParaRPr lang="en-US" altLang="zh-CN" dirty="0" smtClean="0">
                <a:solidFill>
                  <a:schemeClr val="tx1"/>
                </a:solidFill>
                <a:ea typeface="华文中宋" pitchFamily="2" charset="-122"/>
              </a:endParaRPr>
            </a:p>
          </p:txBody>
        </p:sp>
      </p:grpSp>
      <p:cxnSp>
        <p:nvCxnSpPr>
          <p:cNvPr id="67" name="直接连接符 66"/>
          <p:cNvCxnSpPr>
            <a:stCxn id="53" idx="2"/>
            <a:endCxn id="63" idx="0"/>
          </p:cNvCxnSpPr>
          <p:nvPr/>
        </p:nvCxnSpPr>
        <p:spPr>
          <a:xfrm flipH="1">
            <a:off x="7490809" y="4057034"/>
            <a:ext cx="62128" cy="471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34" idx="3"/>
            <a:endCxn id="53" idx="1"/>
          </p:cNvCxnSpPr>
          <p:nvPr/>
        </p:nvCxnSpPr>
        <p:spPr>
          <a:xfrm flipV="1">
            <a:off x="6226293" y="3725674"/>
            <a:ext cx="737107" cy="50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368858" y="3203575"/>
            <a:ext cx="387577" cy="479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1115642" y="620688"/>
            <a:ext cx="2212544" cy="122413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有什么注意事项？</a:t>
            </a:r>
            <a:endParaRPr lang="zh-CN" altLang="en-US" dirty="0"/>
          </a:p>
        </p:txBody>
      </p:sp>
      <p:sp>
        <p:nvSpPr>
          <p:cNvPr id="29" name="云形标注 28"/>
          <p:cNvSpPr/>
          <p:nvPr/>
        </p:nvSpPr>
        <p:spPr>
          <a:xfrm>
            <a:off x="6025147" y="5661248"/>
            <a:ext cx="2015222" cy="936104"/>
          </a:xfrm>
          <a:prstGeom prst="cloudCallout">
            <a:avLst>
              <a:gd name="adj1" fmla="val -98821"/>
              <a:gd name="adj2" fmla="val -47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避免命名冲突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24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第一章 数据库系统概述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864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38913"/>
          <p:cNvSpPr>
            <a:spLocks noGrp="1" noChangeArrowheads="1"/>
          </p:cNvSpPr>
          <p:nvPr>
            <p:ph type="title"/>
          </p:nvPr>
        </p:nvSpPr>
        <p:spPr>
          <a:xfrm>
            <a:off x="395536" y="659607"/>
            <a:ext cx="8353425" cy="4651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 smtClean="0"/>
              <a:t>1.9  </a:t>
            </a:r>
            <a:r>
              <a:rPr lang="zh-CN" altLang="en-US" b="1" dirty="0" smtClean="0"/>
              <a:t>计算机世界四种数据模型 </a:t>
            </a:r>
            <a:br>
              <a:rPr lang="zh-CN" altLang="en-US" b="1" dirty="0" smtClean="0"/>
            </a:br>
            <a:r>
              <a:rPr lang="en-US" altLang="zh-CN" b="1" dirty="0" smtClean="0"/>
              <a:t>  </a:t>
            </a:r>
            <a:r>
              <a:rPr lang="zh-CN" altLang="en-US" b="1" dirty="0" smtClean="0"/>
              <a:t> </a:t>
            </a:r>
          </a:p>
        </p:txBody>
      </p:sp>
      <p:sp>
        <p:nvSpPr>
          <p:cNvPr id="38919" name="流程图: 资料带 38918"/>
          <p:cNvSpPr>
            <a:spLocks noChangeArrowheads="1"/>
          </p:cNvSpPr>
          <p:nvPr/>
        </p:nvSpPr>
        <p:spPr bwMode="auto">
          <a:xfrm>
            <a:off x="467544" y="2024658"/>
            <a:ext cx="2016125" cy="647700"/>
          </a:xfrm>
          <a:prstGeom prst="flowChartPunchedTape">
            <a:avLst/>
          </a:prstGeom>
          <a:solidFill>
            <a:srgbClr val="FF99CC">
              <a:alpha val="47842"/>
            </a:srgb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000066"/>
                </a:solidFill>
                <a:latin typeface="Arial" pitchFamily="34" charset="0"/>
              </a:rPr>
              <a:t>层次</a:t>
            </a:r>
            <a:r>
              <a:rPr lang="zh-CN" altLang="en-US" sz="2000" dirty="0">
                <a:solidFill>
                  <a:srgbClr val="000066"/>
                </a:solidFill>
                <a:latin typeface="Arial" pitchFamily="34" charset="0"/>
              </a:rPr>
              <a:t>模型</a:t>
            </a:r>
          </a:p>
        </p:txBody>
      </p:sp>
      <p:sp>
        <p:nvSpPr>
          <p:cNvPr id="38920" name="流程图: 资料带 38919"/>
          <p:cNvSpPr>
            <a:spLocks noChangeArrowheads="1"/>
          </p:cNvSpPr>
          <p:nvPr/>
        </p:nvSpPr>
        <p:spPr bwMode="auto">
          <a:xfrm>
            <a:off x="2483768" y="2015728"/>
            <a:ext cx="2016125" cy="647700"/>
          </a:xfrm>
          <a:prstGeom prst="flowChartPunchedTape">
            <a:avLst/>
          </a:prstGeom>
          <a:solidFill>
            <a:srgbClr val="FF99CC">
              <a:alpha val="47842"/>
            </a:srgb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000066"/>
                </a:solidFill>
                <a:latin typeface="Arial" pitchFamily="34" charset="0"/>
              </a:rPr>
              <a:t>网状模型</a:t>
            </a:r>
            <a:endParaRPr lang="zh-CN" altLang="en-US" sz="2000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38921" name="流程图: 资料带 38920"/>
          <p:cNvSpPr>
            <a:spLocks noChangeArrowheads="1"/>
          </p:cNvSpPr>
          <p:nvPr/>
        </p:nvSpPr>
        <p:spPr bwMode="auto">
          <a:xfrm>
            <a:off x="4499992" y="1978223"/>
            <a:ext cx="2016125" cy="647700"/>
          </a:xfrm>
          <a:prstGeom prst="flowChartPunchedTape">
            <a:avLst/>
          </a:prstGeom>
          <a:solidFill>
            <a:srgbClr val="FF99CC">
              <a:alpha val="47842"/>
            </a:srgb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000066"/>
                </a:solidFill>
                <a:latin typeface="Arial" pitchFamily="34" charset="0"/>
              </a:rPr>
              <a:t>关系</a:t>
            </a:r>
            <a:r>
              <a:rPr lang="zh-CN" altLang="en-US" sz="2000" dirty="0">
                <a:solidFill>
                  <a:srgbClr val="000066"/>
                </a:solidFill>
                <a:latin typeface="Arial" pitchFamily="34" charset="0"/>
              </a:rPr>
              <a:t>模型</a:t>
            </a:r>
            <a:r>
              <a:rPr lang="zh-CN" altLang="en-US" sz="2000" dirty="0" smtClean="0">
                <a:solidFill>
                  <a:srgbClr val="000066"/>
                </a:solidFill>
                <a:latin typeface="Arial" pitchFamily="34" charset="0"/>
              </a:rPr>
              <a:t> </a:t>
            </a:r>
            <a:endParaRPr lang="zh-CN" altLang="en-US" sz="2000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20" name="流程图: 资料带 19"/>
          <p:cNvSpPr>
            <a:spLocks noChangeArrowheads="1"/>
          </p:cNvSpPr>
          <p:nvPr/>
        </p:nvSpPr>
        <p:spPr bwMode="auto">
          <a:xfrm>
            <a:off x="6516117" y="1947936"/>
            <a:ext cx="2016125" cy="647700"/>
          </a:xfrm>
          <a:prstGeom prst="flowChartPunchedTape">
            <a:avLst/>
          </a:prstGeom>
          <a:solidFill>
            <a:srgbClr val="FF99CC">
              <a:alpha val="47842"/>
            </a:srgbClr>
          </a:solidFill>
          <a:ln w="19050">
            <a:solidFill>
              <a:srgbClr val="993366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000066"/>
                </a:solidFill>
                <a:latin typeface="Arial" pitchFamily="34" charset="0"/>
              </a:rPr>
              <a:t>面向对象模型 </a:t>
            </a:r>
            <a:endParaRPr lang="zh-CN" altLang="en-US" sz="2000" dirty="0">
              <a:solidFill>
                <a:srgbClr val="000066"/>
              </a:solidFill>
              <a:latin typeface="Arial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7519565" y="2672358"/>
            <a:ext cx="0" cy="441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5508054" y="2672358"/>
            <a:ext cx="5581" cy="441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465908" y="2708920"/>
            <a:ext cx="0" cy="405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459978" y="2771800"/>
            <a:ext cx="0" cy="342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83330" y="310089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有向图结构</a:t>
            </a:r>
            <a:endParaRPr lang="en-US" altLang="zh-CN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867106" y="310089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树形结构</a:t>
            </a:r>
            <a:endParaRPr lang="en-US" altLang="zh-CN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776093" y="310089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关系结构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43608" y="1198999"/>
            <a:ext cx="560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数据模型三要素：数据结构、数据操作、完整性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3056324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nimBg="1"/>
      <p:bldP spid="38920" grpId="0" animBg="1"/>
      <p:bldP spid="38921" grpId="0" animBg="1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层次模型</a:t>
            </a:r>
            <a:endParaRPr lang="zh-CN" altLang="en-US" dirty="0"/>
          </a:p>
        </p:txBody>
      </p:sp>
      <p:pic>
        <p:nvPicPr>
          <p:cNvPr id="1026" name="Picture 2" descr="01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01936"/>
            <a:ext cx="644489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5517232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优点：结构清晰</a:t>
            </a:r>
            <a:endParaRPr lang="en-US" altLang="zh-CN" sz="2400" dirty="0" smtClean="0"/>
          </a:p>
          <a:p>
            <a:r>
              <a:rPr lang="zh-CN" altLang="en-US" sz="2400" dirty="0" smtClean="0"/>
              <a:t>缺点：不能表达多对多联系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88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网状模型</a:t>
            </a:r>
            <a:endParaRPr lang="zh-CN" altLang="en-US" dirty="0"/>
          </a:p>
        </p:txBody>
      </p:sp>
      <p:pic>
        <p:nvPicPr>
          <p:cNvPr id="4" name="Picture 2" descr="010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5"/>
          <a:stretch>
            <a:fillRect/>
          </a:stretch>
        </p:blipFill>
        <p:spPr bwMode="auto">
          <a:xfrm>
            <a:off x="1619672" y="1484784"/>
            <a:ext cx="6537151" cy="2808312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5" name="TextBox 4"/>
          <p:cNvSpPr txBox="1"/>
          <p:nvPr/>
        </p:nvSpPr>
        <p:spPr>
          <a:xfrm>
            <a:off x="1619672" y="5157192"/>
            <a:ext cx="6062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优点：充分表达各个实体间的联系</a:t>
            </a:r>
            <a:endParaRPr lang="en-US" altLang="zh-CN" sz="2400" dirty="0" smtClean="0"/>
          </a:p>
          <a:p>
            <a:r>
              <a:rPr lang="zh-CN" altLang="en-US" sz="2400" dirty="0" smtClean="0"/>
              <a:t>缺点：数据结构建构极其复杂，不利于推广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4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1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544006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941168"/>
            <a:ext cx="8004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优点：</a:t>
            </a:r>
            <a:r>
              <a:rPr lang="zh-CN" altLang="zh-CN" sz="2400" dirty="0"/>
              <a:t> 数据结构简单、清晰，用户易懂易用，不仅用</a:t>
            </a:r>
            <a:r>
              <a:rPr lang="zh-CN" altLang="zh-CN" sz="2400" dirty="0" smtClean="0"/>
              <a:t>关系</a:t>
            </a:r>
            <a:endParaRPr lang="en-US" altLang="zh-CN" sz="2400" dirty="0" smtClean="0"/>
          </a:p>
          <a:p>
            <a:r>
              <a:rPr lang="zh-CN" altLang="zh-CN" sz="2400" dirty="0" smtClean="0"/>
              <a:t>描述</a:t>
            </a:r>
            <a:r>
              <a:rPr lang="zh-CN" altLang="zh-CN" sz="2400" dirty="0"/>
              <a:t>实体</a:t>
            </a:r>
            <a:r>
              <a:rPr lang="zh-CN" altLang="zh-CN" sz="2400" dirty="0" smtClean="0"/>
              <a:t>，而且</a:t>
            </a:r>
            <a:r>
              <a:rPr lang="zh-CN" altLang="zh-CN" sz="2400" dirty="0"/>
              <a:t>用关系描述实体间的联系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缺点：存储路径透明，查询效率低，要作查询优化。</a:t>
            </a:r>
            <a:endParaRPr lang="en-US" altLang="zh-CN" sz="2400" dirty="0" smtClean="0"/>
          </a:p>
          <a:p>
            <a:endParaRPr lang="zh-CN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dirty="0" smtClean="0"/>
              <a:t>关系模型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4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面向对象模型</a:t>
            </a:r>
            <a:endParaRPr lang="en-US" altLang="zh-CN" dirty="0" smtClean="0"/>
          </a:p>
          <a:p>
            <a:pPr lvl="1"/>
            <a:r>
              <a:rPr lang="zh-CN" altLang="en-US" sz="2400" dirty="0"/>
              <a:t>对象是现实世界中实体的</a:t>
            </a:r>
            <a:r>
              <a:rPr lang="zh-CN" altLang="en-US" sz="2400" dirty="0" smtClean="0"/>
              <a:t>模型化。如一个学生、一门课程、一个教师。</a:t>
            </a:r>
            <a:r>
              <a:rPr lang="zh-CN" altLang="en-US" sz="2400" dirty="0"/>
              <a:t>每个对象都包含一组属性和一组方法。 </a:t>
            </a:r>
            <a:r>
              <a:rPr lang="zh-CN" altLang="en-US" sz="2400" dirty="0" smtClean="0"/>
              <a:t>如学生的学号、姓名是属性，添加、删除就是方法。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具有同样属性和方法集的所有对象构成了一个对象类 ，一个对象是某一类的</a:t>
            </a:r>
            <a:r>
              <a:rPr lang="zh-CN" altLang="en-US" sz="2400" dirty="0" smtClean="0"/>
              <a:t>实例。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优点：符合高级语言的编程思路，容易理解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缺点：实现困难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24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614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小</a:t>
            </a:r>
            <a:r>
              <a:rPr lang="zh-CN" altLang="en-US" b="1" dirty="0" smtClean="0"/>
              <a:t>结</a:t>
            </a:r>
          </a:p>
        </p:txBody>
      </p:sp>
      <p:sp>
        <p:nvSpPr>
          <p:cNvPr id="47107" name="文本占位符 61442"/>
          <p:cNvSpPr>
            <a:spLocks noGrp="1" noChangeArrowheads="1"/>
          </p:cNvSpPr>
          <p:nvPr>
            <p:ph idx="1"/>
          </p:nvPr>
        </p:nvSpPr>
        <p:spPr>
          <a:xfrm>
            <a:off x="323528" y="1240160"/>
            <a:ext cx="8363272" cy="5069160"/>
          </a:xfrm>
        </p:spPr>
        <p:txBody>
          <a:bodyPr/>
          <a:lstStyle/>
          <a:p>
            <a:r>
              <a:rPr lang="zh-CN" altLang="en-US" sz="2600" dirty="0" smtClean="0">
                <a:latin typeface="+mn-ea"/>
              </a:rPr>
              <a:t>理解信息、数据、数据处理与数据管理的基本概念；</a:t>
            </a:r>
          </a:p>
          <a:p>
            <a:r>
              <a:rPr lang="zh-CN" altLang="en-US" sz="2600" dirty="0" smtClean="0">
                <a:latin typeface="+mn-ea"/>
              </a:rPr>
              <a:t>了解数据管理技术发展的三个阶段及各自特点；</a:t>
            </a:r>
          </a:p>
          <a:p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熟悉整个数据库系统构成：数据库、数据库用户、计算机硬件系统和计算机软件系统；</a:t>
            </a:r>
          </a:p>
          <a:p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理解数据库系统的三级模式、二级映象和数据库系统的逻辑独立性和物理独立性；</a:t>
            </a:r>
            <a:endParaRPr lang="en-US" altLang="zh-CN" sz="2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600" dirty="0">
                <a:latin typeface="+mn-ea"/>
              </a:rPr>
              <a:t>理解</a:t>
            </a:r>
            <a:r>
              <a:rPr lang="en-US" altLang="zh-CN" sz="2600" dirty="0" smtClean="0">
                <a:latin typeface="+mn-ea"/>
              </a:rPr>
              <a:t>DBMS</a:t>
            </a:r>
            <a:r>
              <a:rPr lang="zh-CN" altLang="en-US" sz="2600" dirty="0" smtClean="0">
                <a:latin typeface="+mn-ea"/>
              </a:rPr>
              <a:t>的组成和功能，数据读取方式</a:t>
            </a:r>
            <a:endParaRPr lang="en-US" altLang="zh-CN" sz="2600" dirty="0" smtClean="0">
              <a:latin typeface="+mn-ea"/>
            </a:endParaRPr>
          </a:p>
          <a:p>
            <a:r>
              <a:rPr lang="zh-CN" altLang="en-US" sz="2600" dirty="0" smtClean="0">
                <a:latin typeface="+mn-ea"/>
              </a:rPr>
              <a:t>理解三个世界的划分和相关概念</a:t>
            </a:r>
            <a:endParaRPr lang="en-US" altLang="zh-CN" sz="2600" dirty="0" smtClean="0">
              <a:latin typeface="+mn-ea"/>
            </a:endParaRPr>
          </a:p>
          <a:p>
            <a:r>
              <a:rPr lang="zh-CN" altLang="en-US" sz="2600" dirty="0">
                <a:latin typeface="+mn-ea"/>
              </a:rPr>
              <a:t>熟悉信息世界相关概念：实体、属性、联系、联系的</a:t>
            </a:r>
            <a:r>
              <a:rPr lang="zh-CN" altLang="en-US" sz="2600" dirty="0" smtClean="0">
                <a:latin typeface="+mn-ea"/>
              </a:rPr>
              <a:t>类型</a:t>
            </a:r>
            <a:endParaRPr lang="en-US" altLang="zh-CN" sz="2600" dirty="0" smtClean="0">
              <a:latin typeface="+mn-ea"/>
            </a:endParaRPr>
          </a:p>
          <a:p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重点掌握概念模型的建立</a:t>
            </a:r>
            <a:endParaRPr lang="en-US" altLang="zh-CN" sz="2600" dirty="0" smtClean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624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</a:p>
        </p:txBody>
      </p:sp>
      <p:sp>
        <p:nvSpPr>
          <p:cNvPr id="38915" name="文本占位符 62466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8229600" cy="4968552"/>
          </a:xfrm>
        </p:spPr>
        <p:txBody>
          <a:bodyPr/>
          <a:lstStyle/>
          <a:p>
            <a:r>
              <a:rPr lang="zh-CN" altLang="zh-CN" sz="2800" dirty="0"/>
              <a:t>设有如下教学管理课题，包括</a:t>
            </a:r>
          </a:p>
          <a:p>
            <a:r>
              <a:rPr lang="zh-CN" altLang="zh-CN" sz="2800" dirty="0"/>
              <a:t>教师（教师编号、教师姓名、年龄、性别）</a:t>
            </a:r>
          </a:p>
          <a:p>
            <a:r>
              <a:rPr lang="zh-CN" altLang="zh-CN" sz="2800" dirty="0"/>
              <a:t>课程（课程编号、课程名称、课程性质）</a:t>
            </a:r>
          </a:p>
          <a:p>
            <a:r>
              <a:rPr lang="zh-CN" altLang="zh-CN" sz="2800" dirty="0"/>
              <a:t>课程组（课题组序号、课程组名称、负责人）</a:t>
            </a:r>
          </a:p>
          <a:p>
            <a:r>
              <a:rPr lang="zh-CN" altLang="zh-CN" sz="2800" dirty="0"/>
              <a:t>它们之间存在的如下联系：（</a:t>
            </a:r>
            <a:r>
              <a:rPr lang="en-US" altLang="zh-CN" sz="2800" dirty="0"/>
              <a:t>1</a:t>
            </a:r>
            <a:r>
              <a:rPr lang="zh-CN" altLang="zh-CN" sz="2800" dirty="0"/>
              <a:t>）每个课程组有若干教师，每个教师可参加若干个课程组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记录</a:t>
            </a:r>
            <a:r>
              <a:rPr lang="zh-CN" altLang="zh-CN" sz="2800" dirty="0" smtClean="0"/>
              <a:t>参加</a:t>
            </a:r>
            <a:r>
              <a:rPr lang="zh-CN" altLang="en-US" sz="2800" dirty="0" smtClean="0"/>
              <a:t>课程组</a:t>
            </a:r>
            <a:r>
              <a:rPr lang="zh-CN" altLang="zh-CN" sz="2800" dirty="0" smtClean="0"/>
              <a:t>时间</a:t>
            </a:r>
            <a:r>
              <a:rPr lang="zh-CN" altLang="zh-CN" sz="2800" dirty="0"/>
              <a:t>；（</a:t>
            </a:r>
            <a:r>
              <a:rPr lang="en-US" altLang="zh-CN" sz="2800" dirty="0"/>
              <a:t>2</a:t>
            </a:r>
            <a:r>
              <a:rPr lang="zh-CN" altLang="zh-CN" sz="2800" dirty="0"/>
              <a:t>）每个课程组管理若干门课程，每门课程只属于一个课程组。</a:t>
            </a:r>
          </a:p>
          <a:p>
            <a:r>
              <a:rPr lang="zh-CN" altLang="zh-CN" sz="2800" dirty="0"/>
              <a:t>完成以下要求：</a:t>
            </a:r>
          </a:p>
          <a:p>
            <a:pPr lvl="0"/>
            <a:r>
              <a:rPr lang="zh-CN" altLang="zh-CN" sz="2800" dirty="0"/>
              <a:t>根据上述语义画出该系统的</a:t>
            </a:r>
            <a:r>
              <a:rPr lang="en-US" altLang="zh-CN" sz="2800" dirty="0"/>
              <a:t>E-R</a:t>
            </a:r>
            <a:r>
              <a:rPr lang="zh-CN" altLang="zh-CN" sz="2800" dirty="0"/>
              <a:t>图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占位符 57346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569325" cy="54728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1.1  </a:t>
            </a:r>
            <a:r>
              <a:rPr lang="zh-CN" altLang="en-US" dirty="0" smtClean="0"/>
              <a:t>信息、数据、数据处理与数据管理（理解）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1.2  </a:t>
            </a:r>
            <a:r>
              <a:rPr lang="zh-CN" altLang="en-US" dirty="0" smtClean="0"/>
              <a:t>数据库技术的产生、发展（了解）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1.3  </a:t>
            </a:r>
            <a:r>
              <a:rPr lang="zh-CN" altLang="en-US" dirty="0" smtClean="0"/>
              <a:t>数据库系统的组成 （理解）*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1.4  </a:t>
            </a:r>
            <a:r>
              <a:rPr lang="zh-CN" altLang="en-US" dirty="0" smtClean="0"/>
              <a:t>数据库系统的内部体系结构（理解）*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1.5  </a:t>
            </a:r>
            <a:r>
              <a:rPr lang="zh-CN" altLang="en-US" dirty="0"/>
              <a:t>数据库系统</a:t>
            </a:r>
            <a:r>
              <a:rPr lang="zh-CN" altLang="en-US" dirty="0" smtClean="0"/>
              <a:t>的外部体系结构（课外阅读）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1.6  </a:t>
            </a:r>
            <a:r>
              <a:rPr lang="zh-CN" altLang="en-US" dirty="0" smtClean="0"/>
              <a:t>数据库管理系统（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）（理解）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1.7  </a:t>
            </a:r>
            <a:r>
              <a:rPr lang="zh-CN" altLang="en-US" dirty="0" smtClean="0"/>
              <a:t>数据模型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（了解）</a:t>
            </a:r>
            <a:r>
              <a:rPr lang="en-US" altLang="zh-CN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1.8  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ER</a:t>
            </a:r>
            <a:r>
              <a:rPr lang="zh-CN" altLang="en-US" dirty="0" smtClean="0"/>
              <a:t>模型（概念结构设计）（掌握）*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1.9  </a:t>
            </a:r>
            <a:r>
              <a:rPr lang="zh-CN" altLang="en-US" dirty="0" smtClean="0"/>
              <a:t>四种数据模型（了解</a:t>
            </a:r>
            <a:r>
              <a:rPr lang="zh-CN" altLang="en-US" dirty="0" smtClean="0"/>
              <a:t>）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1.10 </a:t>
            </a:r>
            <a:r>
              <a:rPr lang="zh-CN" altLang="en-US" dirty="0" smtClean="0"/>
              <a:t>数据库领域的新技术（课外阅读）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40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1.1  </a:t>
            </a:r>
            <a:r>
              <a:rPr lang="zh-CN" altLang="en-US" sz="3600" b="1" dirty="0" smtClean="0"/>
              <a:t>信息、数据、数据处理与数据管理 </a:t>
            </a:r>
          </a:p>
        </p:txBody>
      </p:sp>
      <p:sp>
        <p:nvSpPr>
          <p:cNvPr id="8195" name="文本占位符 4098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353425" cy="4895850"/>
          </a:xfrm>
        </p:spPr>
        <p:txBody>
          <a:bodyPr/>
          <a:lstStyle/>
          <a:p>
            <a:r>
              <a:rPr lang="en-US" altLang="zh-CN" dirty="0" smtClean="0"/>
              <a:t>1.1.1  </a:t>
            </a:r>
            <a:r>
              <a:rPr lang="zh-CN" altLang="en-US" dirty="0" smtClean="0"/>
              <a:t>数据与信息 </a:t>
            </a:r>
          </a:p>
          <a:p>
            <a:pPr marL="457200" lvl="1" indent="0">
              <a:buFontTx/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>
                <a:solidFill>
                  <a:schemeClr val="accent2"/>
                </a:solidFill>
              </a:rPr>
              <a:t>信息</a:t>
            </a:r>
            <a:r>
              <a:rPr lang="zh-CN" altLang="en-US" dirty="0" smtClean="0"/>
              <a:t>：人脑对现实世界事物的存在方式、运动状态及事物之间联系的抽象反映。信息客观存在，人类有意识的进行采集、加工、传递。</a:t>
            </a:r>
          </a:p>
        </p:txBody>
      </p:sp>
      <p:sp>
        <p:nvSpPr>
          <p:cNvPr id="4100" name="流程图: 可选过程 4099"/>
          <p:cNvSpPr>
            <a:spLocks noChangeArrowheads="1"/>
          </p:cNvSpPr>
          <p:nvPr/>
        </p:nvSpPr>
        <p:spPr bwMode="auto">
          <a:xfrm>
            <a:off x="1146175" y="3333750"/>
            <a:ext cx="1379538" cy="576263"/>
          </a:xfrm>
          <a:prstGeom prst="flowChartAlternateProcess">
            <a:avLst/>
          </a:prstGeom>
          <a:solidFill>
            <a:schemeClr val="bg2">
              <a:alpha val="76077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>
                <a:latin typeface="Arial" pitchFamily="34" charset="0"/>
              </a:rPr>
              <a:t>客观存在</a:t>
            </a:r>
            <a:r>
              <a:rPr lang="zh-CN" altLang="en-US" sz="2400" b="0" dirty="0">
                <a:solidFill>
                  <a:schemeClr val="accent2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4104" name="下箭头 4103"/>
          <p:cNvSpPr>
            <a:spLocks noChangeArrowheads="1"/>
          </p:cNvSpPr>
          <p:nvPr/>
        </p:nvSpPr>
        <p:spPr bwMode="auto">
          <a:xfrm>
            <a:off x="1700213" y="3873500"/>
            <a:ext cx="273050" cy="503238"/>
          </a:xfrm>
          <a:prstGeom prst="downArrow">
            <a:avLst>
              <a:gd name="adj1" fmla="val 50000"/>
              <a:gd name="adj2" fmla="val 72458"/>
            </a:avLst>
          </a:prstGeom>
          <a:solidFill>
            <a:srgbClr val="FF99CC">
              <a:alpha val="76077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endParaRPr lang="zh-CN" altLang="en-US" sz="2000" b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4106" name="流程图: 可选过程 4105"/>
          <p:cNvSpPr>
            <a:spLocks noChangeArrowheads="1"/>
          </p:cNvSpPr>
          <p:nvPr/>
        </p:nvSpPr>
        <p:spPr bwMode="auto">
          <a:xfrm>
            <a:off x="971600" y="4402138"/>
            <a:ext cx="1441400" cy="1727200"/>
          </a:xfrm>
          <a:prstGeom prst="flowChartAlternateProcess">
            <a:avLst/>
          </a:prstGeom>
          <a:solidFill>
            <a:schemeClr val="bg2">
              <a:alpha val="76077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某位学生</a:t>
            </a:r>
          </a:p>
        </p:txBody>
      </p:sp>
      <p:sp>
        <p:nvSpPr>
          <p:cNvPr id="4111" name="横卷形 4110"/>
          <p:cNvSpPr>
            <a:spLocks noChangeArrowheads="1"/>
          </p:cNvSpPr>
          <p:nvPr/>
        </p:nvSpPr>
        <p:spPr bwMode="auto">
          <a:xfrm>
            <a:off x="4140200" y="3621881"/>
            <a:ext cx="3096096" cy="2721769"/>
          </a:xfrm>
          <a:prstGeom prst="horizontalScroll">
            <a:avLst>
              <a:gd name="adj" fmla="val 6370"/>
            </a:avLst>
          </a:prstGeom>
          <a:solidFill>
            <a:srgbClr val="FF99CC">
              <a:alpha val="43137"/>
            </a:srgbClr>
          </a:solidFill>
          <a:ln w="19050">
            <a:solidFill>
              <a:srgbClr val="993366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学号：</a:t>
            </a:r>
            <a:r>
              <a:rPr lang="en-US" altLang="zh-CN" sz="2400" b="0" dirty="0">
                <a:solidFill>
                  <a:srgbClr val="000066"/>
                </a:solidFill>
                <a:latin typeface="Arial" pitchFamily="34" charset="0"/>
              </a:rPr>
              <a:t>S1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姓名：赵亦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性别：女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年龄：</a:t>
            </a:r>
            <a:r>
              <a:rPr lang="en-US" altLang="zh-CN" sz="2400" b="0" dirty="0">
                <a:solidFill>
                  <a:srgbClr val="000066"/>
                </a:solidFill>
                <a:latin typeface="Arial" pitchFamily="34" charset="0"/>
              </a:rPr>
              <a:t>17</a:t>
            </a: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岁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所在系别：计算机 </a:t>
            </a:r>
          </a:p>
        </p:txBody>
      </p:sp>
      <p:sp>
        <p:nvSpPr>
          <p:cNvPr id="4112" name="任意多边形 4111"/>
          <p:cNvSpPr>
            <a:spLocks noChangeArrowheads="1"/>
          </p:cNvSpPr>
          <p:nvPr/>
        </p:nvSpPr>
        <p:spPr bwMode="auto">
          <a:xfrm>
            <a:off x="2587626" y="4890690"/>
            <a:ext cx="1217612" cy="792162"/>
          </a:xfrm>
          <a:custGeom>
            <a:avLst/>
            <a:gdLst>
              <a:gd name="T0" fmla="*/ 51452563 w 21600"/>
              <a:gd name="T1" fmla="*/ 0 h 21600"/>
              <a:gd name="T2" fmla="*/ 51452563 w 21600"/>
              <a:gd name="T3" fmla="*/ 7262989 h 21600"/>
              <a:gd name="T4" fmla="*/ 10719270 w 21600"/>
              <a:gd name="T5" fmla="*/ 7262989 h 21600"/>
              <a:gd name="T6" fmla="*/ 10719270 w 21600"/>
              <a:gd name="T7" fmla="*/ 21788929 h 21600"/>
              <a:gd name="T8" fmla="*/ 51452563 w 21600"/>
              <a:gd name="T9" fmla="*/ 21788929 h 21600"/>
              <a:gd name="T10" fmla="*/ 51452563 w 21600"/>
              <a:gd name="T11" fmla="*/ 29051881 h 21600"/>
              <a:gd name="T12" fmla="*/ 68603417 w 21600"/>
              <a:gd name="T13" fmla="*/ 14525941 h 21600"/>
              <a:gd name="T14" fmla="*/ 4287742 w 21600"/>
              <a:gd name="T15" fmla="*/ 7262989 h 21600"/>
              <a:gd name="T16" fmla="*/ 4287742 w 21600"/>
              <a:gd name="T17" fmla="*/ 21788929 h 21600"/>
              <a:gd name="T18" fmla="*/ 8575427 w 21600"/>
              <a:gd name="T19" fmla="*/ 21788929 h 21600"/>
              <a:gd name="T20" fmla="*/ 8575427 w 21600"/>
              <a:gd name="T21" fmla="*/ 7262989 h 21600"/>
              <a:gd name="T22" fmla="*/ 0 w 21600"/>
              <a:gd name="T23" fmla="*/ 7262989 h 21600"/>
              <a:gd name="T24" fmla="*/ 0 w 21600"/>
              <a:gd name="T25" fmla="*/ 21788929 h 21600"/>
              <a:gd name="T26" fmla="*/ 2143843 w 21600"/>
              <a:gd name="T27" fmla="*/ 21788929 h 21600"/>
              <a:gd name="T28" fmla="*/ 2143843 w 21600"/>
              <a:gd name="T29" fmla="*/ 7262989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w="19050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87625" y="4427538"/>
            <a:ext cx="1217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66"/>
                </a:solidFill>
                <a:latin typeface="Arial" pitchFamily="34" charset="0"/>
              </a:rPr>
              <a:t>信息采集</a:t>
            </a:r>
          </a:p>
        </p:txBody>
      </p:sp>
      <p:sp>
        <p:nvSpPr>
          <p:cNvPr id="10" name="爆炸形 2 9"/>
          <p:cNvSpPr/>
          <p:nvPr/>
        </p:nvSpPr>
        <p:spPr>
          <a:xfrm>
            <a:off x="7452320" y="2901702"/>
            <a:ext cx="1440161" cy="86409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0" dirty="0" smtClean="0"/>
              <a:t>名词解释</a:t>
            </a:r>
            <a:endParaRPr lang="zh-CN" alt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6" grpId="0" animBg="1"/>
      <p:bldP spid="4111" grpId="0" animBg="1"/>
      <p:bldP spid="411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8194"/>
          <p:cNvSpPr>
            <a:spLocks noGrp="1" noChangeArrowheads="1"/>
          </p:cNvSpPr>
          <p:nvPr>
            <p:ph idx="1"/>
          </p:nvPr>
        </p:nvSpPr>
        <p:spPr>
          <a:xfrm>
            <a:off x="899195" y="682625"/>
            <a:ext cx="8028905" cy="1081088"/>
          </a:xfrm>
        </p:spPr>
        <p:txBody>
          <a:bodyPr/>
          <a:lstStyle/>
          <a:p>
            <a:pPr marL="457200" lvl="1" indent="0">
              <a:buFontTx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>
                <a:solidFill>
                  <a:schemeClr val="accent2"/>
                </a:solidFill>
              </a:rPr>
              <a:t>数据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信息量大需要用计算机存储、整理。数据是用来记录信息的可识别的符号组合。</a:t>
            </a:r>
            <a:endParaRPr lang="en-US" altLang="zh-CN" dirty="0" smtClean="0"/>
          </a:p>
          <a:p>
            <a:pPr marL="457200" lvl="1" indent="0">
              <a:buFontTx/>
              <a:buNone/>
            </a:pPr>
            <a:endParaRPr lang="en-US" altLang="zh-CN" dirty="0" smtClean="0"/>
          </a:p>
          <a:p>
            <a:pPr marL="914400" lvl="2" indent="0">
              <a:buFontTx/>
              <a:buNone/>
            </a:pPr>
            <a:endParaRPr lang="zh-CN" altLang="en-US" dirty="0" smtClean="0"/>
          </a:p>
          <a:p>
            <a:pPr marL="914400" lvl="2" indent="0">
              <a:buFontTx/>
              <a:buNone/>
            </a:pPr>
            <a:endParaRPr lang="zh-CN" altLang="en-US" dirty="0" smtClean="0"/>
          </a:p>
          <a:p>
            <a:pPr marL="914400" lvl="2" indent="0">
              <a:buFontTx/>
              <a:buNone/>
            </a:pPr>
            <a:endParaRPr lang="zh-CN" altLang="en-US" dirty="0" smtClean="0"/>
          </a:p>
          <a:p>
            <a:pPr marL="457200" lvl="1" indent="0">
              <a:buFontTx/>
              <a:buNone/>
            </a:pPr>
            <a:endParaRPr lang="zh-CN" altLang="en-US" dirty="0" smtClean="0"/>
          </a:p>
        </p:txBody>
      </p:sp>
      <p:sp>
        <p:nvSpPr>
          <p:cNvPr id="8197" name="横卷形 8196"/>
          <p:cNvSpPr>
            <a:spLocks noChangeArrowheads="1"/>
          </p:cNvSpPr>
          <p:nvPr/>
        </p:nvSpPr>
        <p:spPr bwMode="auto">
          <a:xfrm>
            <a:off x="899195" y="1968748"/>
            <a:ext cx="1152525" cy="2089150"/>
          </a:xfrm>
          <a:prstGeom prst="horizontalScroll">
            <a:avLst>
              <a:gd name="adj" fmla="val 6370"/>
            </a:avLst>
          </a:prstGeom>
          <a:solidFill>
            <a:schemeClr val="bg2">
              <a:alpha val="43137"/>
            </a:schemeClr>
          </a:solidFill>
          <a:ln w="19050">
            <a:solidFill>
              <a:srgbClr val="993366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b="0" dirty="0">
                <a:solidFill>
                  <a:srgbClr val="000066"/>
                </a:solidFill>
                <a:latin typeface="Arial" pitchFamily="34" charset="0"/>
              </a:rPr>
              <a:t>S1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0" dirty="0">
                <a:solidFill>
                  <a:srgbClr val="000066"/>
                </a:solidFill>
                <a:latin typeface="Arial" pitchFamily="34" charset="0"/>
              </a:rPr>
              <a:t>赵亦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0" dirty="0">
                <a:solidFill>
                  <a:srgbClr val="000066"/>
                </a:solidFill>
                <a:latin typeface="Arial" pitchFamily="34" charset="0"/>
              </a:rPr>
              <a:t>女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b="0" dirty="0">
                <a:solidFill>
                  <a:srgbClr val="000066"/>
                </a:solidFill>
                <a:latin typeface="Arial" pitchFamily="34" charset="0"/>
              </a:rPr>
              <a:t>17</a:t>
            </a:r>
            <a:r>
              <a:rPr lang="zh-CN" altLang="en-US" sz="2000" b="0" dirty="0">
                <a:solidFill>
                  <a:srgbClr val="000066"/>
                </a:solidFill>
                <a:latin typeface="Arial" pitchFamily="34" charset="0"/>
              </a:rPr>
              <a:t>岁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0" dirty="0">
                <a:solidFill>
                  <a:srgbClr val="000066"/>
                </a:solidFill>
                <a:latin typeface="Arial" pitchFamily="34" charset="0"/>
              </a:rPr>
              <a:t>计算机 </a:t>
            </a:r>
          </a:p>
        </p:txBody>
      </p:sp>
      <p:sp>
        <p:nvSpPr>
          <p:cNvPr id="8198" name="右箭头 8197"/>
          <p:cNvSpPr>
            <a:spLocks noChangeArrowheads="1"/>
          </p:cNvSpPr>
          <p:nvPr/>
        </p:nvSpPr>
        <p:spPr bwMode="auto">
          <a:xfrm>
            <a:off x="7019925" y="2911475"/>
            <a:ext cx="865188" cy="288925"/>
          </a:xfrm>
          <a:prstGeom prst="rightArrow">
            <a:avLst>
              <a:gd name="adj1" fmla="val 50000"/>
              <a:gd name="adj2" fmla="val 74835"/>
            </a:avLst>
          </a:prstGeom>
          <a:solidFill>
            <a:srgbClr val="FFFF99">
              <a:alpha val="76077"/>
            </a:srgbClr>
          </a:solidFill>
          <a:ln w="19050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endParaRPr lang="zh-CN" altLang="en-US" sz="2000" b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8200" name="直接连接符 8199"/>
          <p:cNvSpPr>
            <a:spLocks noChangeShapeType="1"/>
          </p:cNvSpPr>
          <p:nvPr/>
        </p:nvSpPr>
        <p:spPr bwMode="auto">
          <a:xfrm>
            <a:off x="4634705" y="2995612"/>
            <a:ext cx="576262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201" name="流程图: 可选过程 8200"/>
          <p:cNvSpPr>
            <a:spLocks noChangeArrowheads="1"/>
          </p:cNvSpPr>
          <p:nvPr/>
        </p:nvSpPr>
        <p:spPr bwMode="auto">
          <a:xfrm>
            <a:off x="5342433" y="1881188"/>
            <a:ext cx="1655763" cy="2520950"/>
          </a:xfrm>
          <a:prstGeom prst="flowChartAlternateProcess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Blip>
                <a:blip r:embed="rId2"/>
              </a:buBlip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数字</a:t>
            </a:r>
          </a:p>
          <a:p>
            <a:pPr>
              <a:spcBef>
                <a:spcPct val="0"/>
              </a:spcBef>
              <a:buFont typeface="Arial" pitchFamily="34" charset="0"/>
              <a:buBlip>
                <a:blip r:embed="rId2"/>
              </a:buBlip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文字</a:t>
            </a:r>
          </a:p>
          <a:p>
            <a:pPr>
              <a:spcBef>
                <a:spcPct val="0"/>
              </a:spcBef>
              <a:buFont typeface="Arial" pitchFamily="34" charset="0"/>
              <a:buBlip>
                <a:blip r:embed="rId2"/>
              </a:buBlip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图形</a:t>
            </a:r>
          </a:p>
          <a:p>
            <a:pPr>
              <a:spcBef>
                <a:spcPct val="0"/>
              </a:spcBef>
              <a:buFont typeface="Arial" pitchFamily="34" charset="0"/>
              <a:buBlip>
                <a:blip r:embed="rId2"/>
              </a:buBlip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图象</a:t>
            </a:r>
          </a:p>
          <a:p>
            <a:pPr>
              <a:spcBef>
                <a:spcPct val="0"/>
              </a:spcBef>
              <a:buFont typeface="Arial" pitchFamily="34" charset="0"/>
              <a:buBlip>
                <a:blip r:embed="rId2"/>
              </a:buBlip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声音等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5113" y="2714625"/>
            <a:ext cx="8255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186780" y="2794000"/>
            <a:ext cx="2447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lvl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数据的表现形式</a:t>
            </a:r>
            <a:endParaRPr lang="zh-CN" altLang="en-US" sz="2000" b="0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4899421"/>
            <a:ext cx="775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存入海量的数据目的是什么？就只为了存储吗？</a:t>
            </a:r>
            <a:endParaRPr lang="zh-CN" altLang="en-US" sz="2800" dirty="0"/>
          </a:p>
        </p:txBody>
      </p:sp>
      <p:sp>
        <p:nvSpPr>
          <p:cNvPr id="12" name="爆炸形 2 11"/>
          <p:cNvSpPr/>
          <p:nvPr/>
        </p:nvSpPr>
        <p:spPr>
          <a:xfrm>
            <a:off x="-1" y="0"/>
            <a:ext cx="1475457" cy="122413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0" dirty="0" smtClean="0"/>
              <a:t>名词解释</a:t>
            </a:r>
            <a:endParaRPr lang="zh-CN" alt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198" grpId="0" animBg="1"/>
      <p:bldP spid="8200" grpId="0" animBg="1"/>
      <p:bldP spid="8201" grpId="0" animBg="1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92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1.1.2  </a:t>
            </a:r>
            <a:r>
              <a:rPr lang="zh-CN" altLang="en-US" b="1" dirty="0" smtClean="0"/>
              <a:t>数据处理与数据管理 </a:t>
            </a:r>
          </a:p>
        </p:txBody>
      </p:sp>
      <p:sp>
        <p:nvSpPr>
          <p:cNvPr id="9220" name="流程图: 可选过程 9219"/>
          <p:cNvSpPr>
            <a:spLocks noChangeArrowheads="1"/>
          </p:cNvSpPr>
          <p:nvPr/>
        </p:nvSpPr>
        <p:spPr bwMode="auto">
          <a:xfrm>
            <a:off x="971600" y="3804666"/>
            <a:ext cx="2664296" cy="2078037"/>
          </a:xfrm>
          <a:prstGeom prst="flowChartAlternateProcess">
            <a:avLst/>
          </a:prstGeom>
          <a:solidFill>
            <a:srgbClr val="FFFF99">
              <a:alpha val="76077"/>
            </a:srgbClr>
          </a:solidFill>
          <a:ln w="1905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数据的收集、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管理、加工利用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、</a:t>
            </a:r>
            <a:r>
              <a:rPr lang="zh-CN" altLang="en-US" sz="2400" b="0" dirty="0" smtClean="0">
                <a:solidFill>
                  <a:srgbClr val="000066"/>
                </a:solidFill>
                <a:latin typeface="Arial" pitchFamily="34" charset="0"/>
              </a:rPr>
              <a:t>信息</a:t>
            </a: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输出 </a:t>
            </a:r>
          </a:p>
        </p:txBody>
      </p:sp>
      <p:sp>
        <p:nvSpPr>
          <p:cNvPr id="9221" name="流程图: 可选过程 9220"/>
          <p:cNvSpPr>
            <a:spLocks noChangeArrowheads="1"/>
          </p:cNvSpPr>
          <p:nvPr/>
        </p:nvSpPr>
        <p:spPr bwMode="auto">
          <a:xfrm>
            <a:off x="4139952" y="3804666"/>
            <a:ext cx="3168352" cy="2089150"/>
          </a:xfrm>
          <a:prstGeom prst="flowChartAlternateProcess">
            <a:avLst/>
          </a:prstGeom>
          <a:solidFill>
            <a:srgbClr val="FFFF99">
              <a:alpha val="76077"/>
            </a:srgbClr>
          </a:solidFill>
          <a:ln w="1905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0" dirty="0">
                <a:solidFill>
                  <a:srgbClr val="000066"/>
                </a:solidFill>
                <a:latin typeface="Arial" pitchFamily="34" charset="0"/>
              </a:rPr>
              <a:t>  </a:t>
            </a: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数据的分类、组织、</a:t>
            </a: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  编码、存储、</a:t>
            </a:r>
          </a:p>
          <a:p>
            <a:pPr algn="ctr">
              <a:spcBef>
                <a:spcPct val="0"/>
              </a:spcBef>
              <a:buNone/>
            </a:pPr>
            <a:r>
              <a:rPr lang="zh-CN" altLang="en-US" sz="2400" b="0" dirty="0" smtClean="0">
                <a:solidFill>
                  <a:srgbClr val="000066"/>
                </a:solidFill>
                <a:latin typeface="Arial" pitchFamily="34" charset="0"/>
              </a:rPr>
              <a:t>检索、维护</a:t>
            </a:r>
            <a:r>
              <a:rPr lang="zh-CN" altLang="en-US" sz="2400" b="0" dirty="0">
                <a:solidFill>
                  <a:srgbClr val="000066"/>
                </a:solidFill>
                <a:latin typeface="Arial" pitchFamily="34" charset="0"/>
              </a:rPr>
              <a:t>等操作 </a:t>
            </a:r>
          </a:p>
        </p:txBody>
      </p:sp>
      <p:sp>
        <p:nvSpPr>
          <p:cNvPr id="9223" name="文本框 9222"/>
          <p:cNvSpPr txBox="1">
            <a:spLocks noChangeArrowheads="1"/>
          </p:cNvSpPr>
          <p:nvPr/>
        </p:nvSpPr>
        <p:spPr bwMode="auto">
          <a:xfrm>
            <a:off x="1619672" y="3317428"/>
            <a:ext cx="150423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Arial" pitchFamily="34" charset="0"/>
              </a:rPr>
              <a:t>数据处理</a:t>
            </a:r>
            <a:r>
              <a:rPr lang="zh-CN" altLang="en-US" sz="2400" b="0" dirty="0">
                <a:solidFill>
                  <a:schemeClr val="accent2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9224" name="文本框 9223"/>
          <p:cNvSpPr txBox="1">
            <a:spLocks noChangeArrowheads="1"/>
          </p:cNvSpPr>
          <p:nvPr/>
        </p:nvSpPr>
        <p:spPr bwMode="auto">
          <a:xfrm>
            <a:off x="4860032" y="3317426"/>
            <a:ext cx="150423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Arial" pitchFamily="34" charset="0"/>
              </a:rPr>
              <a:t>数据管理</a:t>
            </a:r>
            <a:r>
              <a:rPr lang="zh-CN" altLang="en-US" sz="2400" b="0" dirty="0">
                <a:solidFill>
                  <a:schemeClr val="accent2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10247" name="TextBox 2"/>
          <p:cNvSpPr txBox="1">
            <a:spLocks noChangeArrowheads="1"/>
          </p:cNvSpPr>
          <p:nvPr/>
        </p:nvSpPr>
        <p:spPr bwMode="auto">
          <a:xfrm>
            <a:off x="232197" y="1701800"/>
            <a:ext cx="869473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0" dirty="0" smtClean="0"/>
              <a:t>数据处理：</a:t>
            </a:r>
            <a:r>
              <a:rPr lang="zh-CN" altLang="en-US" sz="3200" b="0" dirty="0"/>
              <a:t>从大量的原始数据中抽取或推导有价值的</a:t>
            </a:r>
            <a:r>
              <a:rPr lang="zh-CN" altLang="en-US" sz="3200" b="0" dirty="0" smtClean="0"/>
              <a:t>信息</a:t>
            </a:r>
            <a:r>
              <a:rPr lang="zh-CN" altLang="en-US" sz="3200" b="0" dirty="0"/>
              <a:t>。</a:t>
            </a:r>
            <a:endParaRPr lang="en-US" altLang="zh-CN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  <p:bldP spid="922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7772</TotalTime>
  <Pages>0</Pages>
  <Words>2774</Words>
  <Characters>0</Characters>
  <Application>Microsoft Office PowerPoint</Application>
  <DocSecurity>0</DocSecurity>
  <PresentationFormat>全屏显示(4:3)</PresentationFormat>
  <Lines>0</Lines>
  <Paragraphs>520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Office 主题​​</vt:lpstr>
      <vt:lpstr>《关系数据库原理及应用》</vt:lpstr>
      <vt:lpstr>联系方式</vt:lpstr>
      <vt:lpstr>考核方式</vt:lpstr>
      <vt:lpstr>为什么要开这门课？</vt:lpstr>
      <vt:lpstr>第一章 数据库系统概述</vt:lpstr>
      <vt:lpstr>PowerPoint 演示文稿</vt:lpstr>
      <vt:lpstr>1.1  信息、数据、数据处理与数据管理 </vt:lpstr>
      <vt:lpstr>PowerPoint 演示文稿</vt:lpstr>
      <vt:lpstr>1.1.2  数据处理与数据管理 </vt:lpstr>
      <vt:lpstr>1.2  数据库技术的产生、发展 </vt:lpstr>
      <vt:lpstr>PowerPoint 演示文稿</vt:lpstr>
      <vt:lpstr>1.3  数据库系统的组成 </vt:lpstr>
      <vt:lpstr>PowerPoint 演示文稿</vt:lpstr>
      <vt:lpstr>1.4  数据库系统的内部体系结构 </vt:lpstr>
      <vt:lpstr>PowerPoint 演示文稿</vt:lpstr>
      <vt:lpstr>PowerPoint 演示文稿</vt:lpstr>
      <vt:lpstr>举例说明</vt:lpstr>
      <vt:lpstr>1.4.2  数据库系统的二级映象与数据独立性 </vt:lpstr>
      <vt:lpstr>举例说明</vt:lpstr>
      <vt:lpstr>PowerPoint 演示文稿</vt:lpstr>
      <vt:lpstr>小结</vt:lpstr>
      <vt:lpstr>第2次课</vt:lpstr>
      <vt:lpstr>1.6  数据库管理系统（DBMS） </vt:lpstr>
      <vt:lpstr>1.6.1  DBMS的主要功能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1.6.2  DBMS的组成 </vt:lpstr>
      <vt:lpstr>PowerPoint 演示文稿</vt:lpstr>
      <vt:lpstr>1.6.3  DBMS的数据存取的过程 </vt:lpstr>
      <vt:lpstr>PowerPoint 演示文稿</vt:lpstr>
      <vt:lpstr>PowerPoint 演示文稿</vt:lpstr>
      <vt:lpstr>1.8 概念模型</vt:lpstr>
      <vt:lpstr>PowerPoint 演示文稿</vt:lpstr>
      <vt:lpstr>1.8.2 概念模型</vt:lpstr>
      <vt:lpstr>PowerPoint 演示文稿</vt:lpstr>
      <vt:lpstr>PowerPoint 演示文稿</vt:lpstr>
      <vt:lpstr>PowerPoint 演示文稿</vt:lpstr>
      <vt:lpstr>1.8.3  建立概念模型E-R图 </vt:lpstr>
      <vt:lpstr>例题1</vt:lpstr>
      <vt:lpstr>PowerPoint 演示文稿</vt:lpstr>
      <vt:lpstr>例题2 </vt:lpstr>
      <vt:lpstr>PowerPoint 演示文稿</vt:lpstr>
      <vt:lpstr>合并</vt:lpstr>
      <vt:lpstr>PowerPoint 演示文稿</vt:lpstr>
      <vt:lpstr>PowerPoint 演示文稿</vt:lpstr>
      <vt:lpstr>合并</vt:lpstr>
      <vt:lpstr>1.9  计算机世界四种数据模型     </vt:lpstr>
      <vt:lpstr>层次模型</vt:lpstr>
      <vt:lpstr>网状模型</vt:lpstr>
      <vt:lpstr>关系模型</vt:lpstr>
      <vt:lpstr>PowerPoint 演示文稿</vt:lpstr>
      <vt:lpstr>小结</vt:lpstr>
      <vt:lpstr>作业</vt:lpstr>
    </vt:vector>
  </TitlesOfParts>
  <Company>Beijing Jianmao Construction Equipment Co.,Ltd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JMSC-YinHuaqi</dc:creator>
  <cp:lastModifiedBy>JiangXia</cp:lastModifiedBy>
  <cp:revision>322</cp:revision>
  <dcterms:created xsi:type="dcterms:W3CDTF">2007-11-25T06:07:43Z</dcterms:created>
  <dcterms:modified xsi:type="dcterms:W3CDTF">2020-02-20T07:15:31Z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