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57" r:id="rId4"/>
    <p:sldId id="259" r:id="rId5"/>
    <p:sldId id="261" r:id="rId6"/>
    <p:sldId id="338" r:id="rId7"/>
    <p:sldId id="262" r:id="rId8"/>
    <p:sldId id="263" r:id="rId9"/>
    <p:sldId id="337" r:id="rId10"/>
    <p:sldId id="345" r:id="rId11"/>
    <p:sldId id="267" r:id="rId12"/>
    <p:sldId id="268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39" r:id="rId23"/>
    <p:sldId id="347" r:id="rId24"/>
    <p:sldId id="342" r:id="rId25"/>
    <p:sldId id="346" r:id="rId26"/>
    <p:sldId id="344" r:id="rId27"/>
    <p:sldId id="352" r:id="rId28"/>
    <p:sldId id="343" r:id="rId29"/>
    <p:sldId id="349" r:id="rId30"/>
    <p:sldId id="281" r:id="rId31"/>
    <p:sldId id="282" r:id="rId32"/>
    <p:sldId id="283" r:id="rId33"/>
    <p:sldId id="303" r:id="rId34"/>
    <p:sldId id="304" r:id="rId35"/>
    <p:sldId id="305" r:id="rId36"/>
    <p:sldId id="306" r:id="rId37"/>
    <p:sldId id="284" r:id="rId38"/>
    <p:sldId id="307" r:id="rId39"/>
    <p:sldId id="311" r:id="rId40"/>
    <p:sldId id="285" r:id="rId41"/>
    <p:sldId id="312" r:id="rId42"/>
    <p:sldId id="313" r:id="rId43"/>
    <p:sldId id="286" r:id="rId44"/>
    <p:sldId id="287" r:id="rId45"/>
    <p:sldId id="351" r:id="rId46"/>
    <p:sldId id="288" r:id="rId47"/>
    <p:sldId id="290" r:id="rId48"/>
    <p:sldId id="350" r:id="rId49"/>
    <p:sldId id="322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CC9900"/>
    <a:srgbClr val="CC0000"/>
    <a:srgbClr val="CCCCFF"/>
    <a:srgbClr val="996600"/>
    <a:srgbClr val="FFCCFF"/>
    <a:srgbClr val="00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94659" autoAdjust="0"/>
  </p:normalViewPr>
  <p:slideViewPr>
    <p:cSldViewPr>
      <p:cViewPr varScale="1">
        <p:scale>
          <a:sx n="67" d="100"/>
          <a:sy n="67" d="100"/>
        </p:scale>
        <p:origin x="-7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日期占位符 512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页脚占位符 512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5" name="灯片编号占位符 512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0E220DE4-8D41-4E0E-81CA-62B7DE04D2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80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71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171" name="日期占位符 717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80" name="幻灯片图像占位符 717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717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717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b="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175" name="灯片编号占位符 717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84589EB-C617-4632-A5E1-621499DD4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589EB-C617-4632-A5E1-621499DD44B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3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31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539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5561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541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703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689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4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21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49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46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766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bbs.zg163.net/attachments/month_0610/2_DXWQFKakAN03_N3hwtiRNfjZJ_dwDSBpO2yDuI.gif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2/23/2020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7" name="图片 1063" descr="123345544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64" descr="图片点击可在新窗口打开查看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0"/>
            <a:ext cx="4762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4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wmf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11" Type="http://schemas.openxmlformats.org/officeDocument/2006/relationships/image" Target="../media/image18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4.png"/><Relationship Id="rId9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 关系数据库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学生表部分记录</a:t>
            </a:r>
            <a:endParaRPr lang="zh-CN" altLang="en-US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49275"/>
              </p:ext>
            </p:extLst>
          </p:nvPr>
        </p:nvGraphicFramePr>
        <p:xfrm>
          <a:off x="755576" y="1412776"/>
          <a:ext cx="7798527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Picture" r:id="rId3" imgW="3660840" imgH="1828800" progId="Word.Picture.8">
                  <p:embed/>
                </p:oleObj>
              </mc:Choice>
              <mc:Fallback>
                <p:oleObj name="Picture" r:id="rId3" imgW="3660840" imgH="18288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11420" t="8492" r="12013" b="24826"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798527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35" name="内容占位符 28934"/>
          <p:cNvGraphicFramePr>
            <a:graphicFrameLocks noGrp="1"/>
          </p:cNvGraphicFramePr>
          <p:nvPr>
            <p:ph sz="half" idx="1"/>
          </p:nvPr>
        </p:nvGraphicFramePr>
        <p:xfrm>
          <a:off x="323850" y="2270125"/>
          <a:ext cx="4100513" cy="1643064"/>
        </p:xfrm>
        <a:graphic>
          <a:graphicData uri="http://schemas.openxmlformats.org/drawingml/2006/table">
            <a:tbl>
              <a:tblPr/>
              <a:tblGrid>
                <a:gridCol w="889000"/>
                <a:gridCol w="1604963"/>
                <a:gridCol w="1606550"/>
              </a:tblGrid>
              <a:tr h="3963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籍    贯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41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29" marB="45729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市／县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  <a:tr h="3963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张强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吉林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长春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  <a:tr h="39631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王丽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山西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大同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 marT="45729" marB="4572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36" name="内容占位符 28935"/>
          <p:cNvGraphicFramePr>
            <a:graphicFrameLocks noGrp="1"/>
          </p:cNvGraphicFramePr>
          <p:nvPr>
            <p:ph sz="half" idx="2"/>
          </p:nvPr>
        </p:nvGraphicFramePr>
        <p:xfrm>
          <a:off x="4714875" y="2268538"/>
          <a:ext cx="4100513" cy="1657350"/>
        </p:xfrm>
        <a:graphic>
          <a:graphicData uri="http://schemas.openxmlformats.org/drawingml/2006/table">
            <a:tbl>
              <a:tblPr/>
              <a:tblGrid>
                <a:gridCol w="1292225"/>
                <a:gridCol w="1374775"/>
                <a:gridCol w="1433513"/>
              </a:tblGrid>
              <a:tr h="5508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    名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省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市／县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  <a:tr h="5540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张强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吉林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长春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王丽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山西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大同</a:t>
                      </a:r>
                      <a:endParaRPr lang="zh-CN" altLang="en-US" sz="20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937" name="文本框 28936"/>
          <p:cNvSpPr txBox="1">
            <a:spLocks noChangeArrowheads="1"/>
          </p:cNvSpPr>
          <p:nvPr/>
        </p:nvSpPr>
        <p:spPr bwMode="auto">
          <a:xfrm>
            <a:off x="1331913" y="4260850"/>
            <a:ext cx="272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非规范化的关系 表</a:t>
            </a: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2.8 </a:t>
            </a:r>
          </a:p>
        </p:txBody>
      </p:sp>
      <p:sp>
        <p:nvSpPr>
          <p:cNvPr id="28938" name="文本框 28937"/>
          <p:cNvSpPr txBox="1">
            <a:spLocks noChangeArrowheads="1"/>
          </p:cNvSpPr>
          <p:nvPr/>
        </p:nvSpPr>
        <p:spPr bwMode="auto">
          <a:xfrm>
            <a:off x="5867400" y="4260850"/>
            <a:ext cx="239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规范化的关系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表</a:t>
            </a: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2.9</a:t>
            </a:r>
          </a:p>
        </p:txBody>
      </p:sp>
      <p:sp>
        <p:nvSpPr>
          <p:cNvPr id="28939" name="流程图: 可选过程 28938"/>
          <p:cNvSpPr>
            <a:spLocks noChangeArrowheads="1"/>
          </p:cNvSpPr>
          <p:nvPr/>
        </p:nvSpPr>
        <p:spPr bwMode="auto">
          <a:xfrm>
            <a:off x="179388" y="836613"/>
            <a:ext cx="8642350" cy="86518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  <a:alpha val="65097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在表</a:t>
            </a: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2.8</a:t>
            </a: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中，籍贯含有省、市／县两项，出现了“表中有表”的现象，则为非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规范化关系，而应把籍贯分成省、市／县两列，将其规范化，如表</a:t>
            </a: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2.9</a:t>
            </a: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所示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37" grpId="0"/>
      <p:bldP spid="28938" grpId="0"/>
      <p:bldP spid="289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流程图: 可选过程 32774"/>
          <p:cNvSpPr>
            <a:spLocks noChangeArrowheads="1"/>
          </p:cNvSpPr>
          <p:nvPr/>
        </p:nvSpPr>
        <p:spPr bwMode="auto">
          <a:xfrm>
            <a:off x="2484438" y="2781300"/>
            <a:ext cx="5183187" cy="1152525"/>
          </a:xfrm>
          <a:prstGeom prst="flowChartAlternateProcess">
            <a:avLst/>
          </a:prstGeom>
          <a:solidFill>
            <a:srgbClr val="FFCCFF">
              <a:alpha val="63136"/>
            </a:srgbClr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2291" name="标题 32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2.1.3  </a:t>
            </a:r>
            <a:r>
              <a:rPr lang="zh-CN" altLang="en-US" b="1" smtClean="0"/>
              <a:t>关系模式</a:t>
            </a:r>
          </a:p>
        </p:txBody>
      </p:sp>
      <p:sp>
        <p:nvSpPr>
          <p:cNvPr id="32771" name="内容占位符 32770"/>
          <p:cNvSpPr>
            <a:spLocks noGrp="1" noChangeArrowheads="1"/>
          </p:cNvSpPr>
          <p:nvPr>
            <p:ph idx="1"/>
          </p:nvPr>
        </p:nvSpPr>
        <p:spPr>
          <a:xfrm>
            <a:off x="31750" y="1196975"/>
            <a:ext cx="8353425" cy="4751388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2.1.3  </a:t>
            </a:r>
            <a:r>
              <a:rPr lang="zh-CN" altLang="en-US" b="1" dirty="0" smtClean="0"/>
              <a:t>关系模式 </a:t>
            </a:r>
          </a:p>
          <a:p>
            <a:pPr lvl="1" eaLnBrk="1" hangingPunct="1"/>
            <a:r>
              <a:rPr lang="zh-CN" altLang="en-US" b="1" dirty="0" smtClean="0"/>
              <a:t>关系的描述称为</a:t>
            </a:r>
            <a:r>
              <a:rPr lang="zh-CN" altLang="en-US" b="1" dirty="0" smtClean="0">
                <a:solidFill>
                  <a:srgbClr val="CC0000"/>
                </a:solidFill>
              </a:rPr>
              <a:t>关系模式（</a:t>
            </a:r>
            <a:r>
              <a:rPr lang="en-US" altLang="zh-CN" b="1" dirty="0" smtClean="0">
                <a:solidFill>
                  <a:srgbClr val="CC0000"/>
                </a:solidFill>
              </a:rPr>
              <a:t>Relation Schema</a:t>
            </a:r>
            <a:r>
              <a:rPr lang="zh-CN" altLang="en-US" b="1" dirty="0" smtClean="0">
                <a:solidFill>
                  <a:srgbClr val="CC0000"/>
                </a:solidFill>
              </a:rPr>
              <a:t>）</a:t>
            </a:r>
            <a:r>
              <a:rPr lang="zh-CN" altLang="en-US" b="1" dirty="0" smtClean="0"/>
              <a:t> </a:t>
            </a:r>
          </a:p>
          <a:p>
            <a:pPr lvl="1" algn="ctr" eaLnBrk="1" hangingPunct="1">
              <a:buFontTx/>
              <a:buNone/>
            </a:pPr>
            <a:r>
              <a:rPr lang="zh-CN" altLang="en-US" b="1" i="1" dirty="0" smtClean="0"/>
              <a:t>   </a:t>
            </a:r>
            <a:r>
              <a:rPr lang="en-US" altLang="zh-CN" b="1" i="1" dirty="0" smtClean="0">
                <a:solidFill>
                  <a:srgbClr val="663300"/>
                </a:solidFill>
              </a:rPr>
              <a:t>R</a:t>
            </a:r>
            <a:r>
              <a:rPr lang="zh-CN" altLang="en-US" b="1" dirty="0" smtClean="0">
                <a:solidFill>
                  <a:srgbClr val="663300"/>
                </a:solidFill>
              </a:rPr>
              <a:t>（</a:t>
            </a:r>
            <a:r>
              <a:rPr lang="en-US" altLang="zh-CN" b="1" i="1" dirty="0" smtClean="0">
                <a:solidFill>
                  <a:srgbClr val="663300"/>
                </a:solidFill>
              </a:rPr>
              <a:t>U</a:t>
            </a:r>
            <a:r>
              <a:rPr lang="zh-CN" altLang="en-US" b="1" dirty="0" smtClean="0">
                <a:solidFill>
                  <a:srgbClr val="663300"/>
                </a:solidFill>
              </a:rPr>
              <a:t>）</a:t>
            </a:r>
          </a:p>
          <a:p>
            <a:pPr lvl="2" algn="ctr" eaLnBrk="1" hangingPunct="1">
              <a:buFontTx/>
              <a:buNone/>
            </a:pPr>
            <a:r>
              <a:rPr lang="en-US" altLang="zh-CN" b="1" i="1" dirty="0" smtClean="0"/>
              <a:t>R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关系名 </a:t>
            </a:r>
          </a:p>
          <a:p>
            <a:pPr lvl="2" algn="ctr" eaLnBrk="1" hangingPunct="1">
              <a:buFontTx/>
              <a:buNone/>
            </a:pPr>
            <a:r>
              <a:rPr lang="en-US" altLang="zh-CN" b="1" i="1" dirty="0" smtClean="0"/>
              <a:t>U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属性名集合 </a:t>
            </a:r>
          </a:p>
          <a:p>
            <a:pPr lvl="2" algn="ctr" eaLnBrk="1" hangingPunct="1">
              <a:buFontTx/>
              <a:buNone/>
            </a:pPr>
            <a:r>
              <a:rPr lang="zh-CN" altLang="en-US" b="1" dirty="0" smtClean="0"/>
              <a:t> </a:t>
            </a:r>
          </a:p>
          <a:p>
            <a:pPr lvl="2" eaLnBrk="1" hangingPunct="1"/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简记为：</a:t>
            </a:r>
            <a:r>
              <a:rPr lang="en-US" altLang="zh-CN" b="1" i="1" dirty="0" smtClean="0">
                <a:solidFill>
                  <a:srgbClr val="663300"/>
                </a:solidFill>
              </a:rPr>
              <a:t>R</a:t>
            </a:r>
            <a:r>
              <a:rPr lang="zh-CN" altLang="en-US" b="1" dirty="0" smtClean="0">
                <a:solidFill>
                  <a:srgbClr val="663300"/>
                </a:solidFill>
              </a:rPr>
              <a:t>（</a:t>
            </a:r>
            <a:r>
              <a:rPr lang="en-US" altLang="zh-CN" b="1" i="1" dirty="0" smtClean="0">
                <a:solidFill>
                  <a:srgbClr val="663300"/>
                </a:solidFill>
              </a:rPr>
              <a:t>U</a:t>
            </a:r>
            <a:r>
              <a:rPr lang="zh-CN" altLang="en-US" b="1" dirty="0" smtClean="0">
                <a:solidFill>
                  <a:srgbClr val="663300"/>
                </a:solidFill>
              </a:rPr>
              <a:t>）或</a:t>
            </a:r>
            <a:r>
              <a:rPr lang="en-US" altLang="zh-CN" b="1" i="1" dirty="0" smtClean="0">
                <a:solidFill>
                  <a:srgbClr val="663300"/>
                </a:solidFill>
              </a:rPr>
              <a:t>R</a:t>
            </a:r>
            <a:r>
              <a:rPr lang="zh-CN" altLang="en-US" b="1" dirty="0" smtClean="0">
                <a:solidFill>
                  <a:srgbClr val="663300"/>
                </a:solidFill>
              </a:rPr>
              <a:t>（</a:t>
            </a:r>
            <a:r>
              <a:rPr lang="en-US" altLang="zh-CN" b="1" i="1" dirty="0" smtClean="0">
                <a:solidFill>
                  <a:srgbClr val="66330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663300"/>
                </a:solidFill>
              </a:rPr>
              <a:t>1</a:t>
            </a:r>
            <a:r>
              <a:rPr lang="zh-CN" altLang="en-US" b="1" dirty="0" smtClean="0">
                <a:solidFill>
                  <a:srgbClr val="663300"/>
                </a:solidFill>
              </a:rPr>
              <a:t>，</a:t>
            </a:r>
            <a:r>
              <a:rPr lang="en-US" altLang="zh-CN" b="1" i="1" dirty="0" smtClean="0">
                <a:solidFill>
                  <a:srgbClr val="66330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663300"/>
                </a:solidFill>
              </a:rPr>
              <a:t>2</a:t>
            </a:r>
            <a:r>
              <a:rPr lang="zh-CN" altLang="en-US" b="1" dirty="0" smtClean="0">
                <a:solidFill>
                  <a:srgbClr val="663300"/>
                </a:solidFill>
              </a:rPr>
              <a:t>，</a:t>
            </a:r>
            <a:r>
              <a:rPr lang="en-US" altLang="zh-CN" b="1" dirty="0" smtClean="0">
                <a:solidFill>
                  <a:srgbClr val="663300"/>
                </a:solidFill>
              </a:rPr>
              <a:t>…</a:t>
            </a:r>
            <a:r>
              <a:rPr lang="zh-CN" altLang="en-US" b="1" dirty="0" smtClean="0">
                <a:solidFill>
                  <a:srgbClr val="663300"/>
                </a:solidFill>
              </a:rPr>
              <a:t>，</a:t>
            </a:r>
            <a:r>
              <a:rPr lang="en-US" altLang="zh-CN" b="1" i="1" dirty="0" smtClean="0">
                <a:solidFill>
                  <a:srgbClr val="66330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663300"/>
                </a:solidFill>
              </a:rPr>
              <a:t>n</a:t>
            </a:r>
            <a:r>
              <a:rPr lang="zh-CN" altLang="en-US" b="1" dirty="0" smtClean="0">
                <a:solidFill>
                  <a:srgbClr val="663300"/>
                </a:solidFill>
              </a:rPr>
              <a:t>）</a:t>
            </a:r>
          </a:p>
          <a:p>
            <a:pPr lvl="1" eaLnBrk="1" hangingPunct="1">
              <a:buFontTx/>
              <a:buNone/>
            </a:pPr>
            <a:endParaRPr lang="zh-CN" altLang="en-US" b="1" dirty="0" smtClean="0"/>
          </a:p>
        </p:txBody>
      </p:sp>
      <p:sp>
        <p:nvSpPr>
          <p:cNvPr id="32776" name="云形标注 32775"/>
          <p:cNvSpPr>
            <a:spLocks noChangeArrowheads="1"/>
          </p:cNvSpPr>
          <p:nvPr/>
        </p:nvSpPr>
        <p:spPr bwMode="auto">
          <a:xfrm>
            <a:off x="7235825" y="4187825"/>
            <a:ext cx="1584325" cy="649288"/>
          </a:xfrm>
          <a:prstGeom prst="cloudCallout">
            <a:avLst>
              <a:gd name="adj1" fmla="val -44889"/>
              <a:gd name="adj2" fmla="val 65648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属性名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折角形 34819"/>
          <p:cNvSpPr>
            <a:spLocks noChangeArrowheads="1"/>
          </p:cNvSpPr>
          <p:nvPr/>
        </p:nvSpPr>
        <p:spPr bwMode="auto">
          <a:xfrm>
            <a:off x="900113" y="2133600"/>
            <a:ext cx="7848600" cy="3383632"/>
          </a:xfrm>
          <a:prstGeom prst="foldedCorner">
            <a:avLst>
              <a:gd name="adj" fmla="val 23130"/>
            </a:avLst>
          </a:prstGeom>
          <a:solidFill>
            <a:srgbClr val="FFFF99">
              <a:alpha val="58823"/>
            </a:srgbClr>
          </a:solidFill>
          <a:ln w="19050">
            <a:solidFill>
              <a:srgbClr val="99CC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4819" name="内容占位符 34818"/>
          <p:cNvSpPr>
            <a:spLocks noGrp="1" noChangeArrowheads="1"/>
          </p:cNvSpPr>
          <p:nvPr>
            <p:ph idx="1"/>
          </p:nvPr>
        </p:nvSpPr>
        <p:spPr>
          <a:xfrm>
            <a:off x="-324544" y="1124744"/>
            <a:ext cx="9144000" cy="4105275"/>
          </a:xfrm>
        </p:spPr>
        <p:txBody>
          <a:bodyPr/>
          <a:lstStyle/>
          <a:p>
            <a:pPr lvl="2" eaLnBrk="1" hangingPunct="1"/>
            <a:r>
              <a:rPr lang="zh-CN" altLang="en-US" b="1" dirty="0" smtClean="0"/>
              <a:t>例如，在教学数据库中，共有五个关系，其关系模式可分别表示为： </a:t>
            </a:r>
          </a:p>
          <a:p>
            <a:pPr lvl="3" eaLnBrk="1" hangingPunct="1"/>
            <a:endParaRPr lang="zh-CN" altLang="en-US" b="1" dirty="0" smtClean="0"/>
          </a:p>
          <a:p>
            <a:pPr lvl="3" eaLnBrk="1" hangingPunct="1"/>
            <a:r>
              <a:rPr lang="zh-CN" altLang="en-US" sz="2400" b="1" dirty="0" smtClean="0"/>
              <a:t>学生（学号，姓名，性别，年龄，系别）</a:t>
            </a:r>
          </a:p>
          <a:p>
            <a:pPr lvl="3" eaLnBrk="1" hangingPunct="1"/>
            <a:r>
              <a:rPr lang="zh-CN" altLang="en-US" sz="2400" b="1" dirty="0" smtClean="0"/>
              <a:t>教师（教师号，姓名，性别，年龄，职称，工资，岗位津贴，系别）</a:t>
            </a:r>
          </a:p>
          <a:p>
            <a:pPr lvl="3" eaLnBrk="1" hangingPunct="1"/>
            <a:r>
              <a:rPr lang="zh-CN" altLang="en-US" sz="2400" b="1" dirty="0" smtClean="0"/>
              <a:t>课程（课程号，课程名，课时）</a:t>
            </a:r>
          </a:p>
          <a:p>
            <a:pPr lvl="3" eaLnBrk="1" hangingPunct="1"/>
            <a:r>
              <a:rPr lang="zh-CN" altLang="en-US" sz="2400" b="1" dirty="0" smtClean="0"/>
              <a:t>选课（学号，课程号，成绩）</a:t>
            </a:r>
          </a:p>
          <a:p>
            <a:pPr lvl="3" eaLnBrk="1" hangingPunct="1"/>
            <a:r>
              <a:rPr lang="zh-CN" altLang="en-US" sz="2400" b="1" dirty="0" smtClean="0"/>
              <a:t>授课（教师号，课程号）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矩形 37892"/>
          <p:cNvSpPr>
            <a:spLocks noChangeArrowheads="1"/>
          </p:cNvSpPr>
          <p:nvPr/>
        </p:nvSpPr>
        <p:spPr bwMode="auto">
          <a:xfrm>
            <a:off x="467544" y="3933055"/>
            <a:ext cx="8352928" cy="1509687"/>
          </a:xfrm>
          <a:prstGeom prst="rect">
            <a:avLst/>
          </a:prstGeom>
          <a:solidFill>
            <a:srgbClr val="FFCCFF">
              <a:alpha val="54117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“学生关系”中，（学号，姓名）属性集是不是候选键？</a:t>
            </a:r>
          </a:p>
          <a:p>
            <a:pPr eaLnBrk="1" hangingPunct="1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在学生表中同样学号能不能出现两次？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“选课关系”中，找出候选键？选课（学号，课程号，成绩）</a:t>
            </a:r>
          </a:p>
          <a:p>
            <a:pPr lvl="2"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7892" name="圆角矩形 37891"/>
          <p:cNvSpPr>
            <a:spLocks noChangeArrowheads="1"/>
          </p:cNvSpPr>
          <p:nvPr/>
        </p:nvSpPr>
        <p:spPr bwMode="auto">
          <a:xfrm>
            <a:off x="1185863" y="2564904"/>
            <a:ext cx="7489825" cy="1152773"/>
          </a:xfrm>
          <a:prstGeom prst="roundRect">
            <a:avLst>
              <a:gd name="adj" fmla="val 16667"/>
            </a:avLst>
          </a:prstGeom>
          <a:solidFill>
            <a:srgbClr val="FFFF99">
              <a:alpha val="52940"/>
            </a:srgbClr>
          </a:solidFill>
          <a:ln w="19050">
            <a:solidFill>
              <a:srgbClr val="FFCC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5364" name="标题 378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2.2  </a:t>
            </a:r>
            <a:r>
              <a:rPr lang="zh-CN" altLang="en-US" b="1" smtClean="0"/>
              <a:t>关系的键与关系的完整性 </a:t>
            </a:r>
          </a:p>
        </p:txBody>
      </p:sp>
      <p:sp>
        <p:nvSpPr>
          <p:cNvPr id="37891" name="内容占位符 37890"/>
          <p:cNvSpPr>
            <a:spLocks noGrp="1" noChangeArrowheads="1"/>
          </p:cNvSpPr>
          <p:nvPr>
            <p:ph idx="1"/>
          </p:nvPr>
        </p:nvSpPr>
        <p:spPr>
          <a:xfrm>
            <a:off x="323528" y="1196976"/>
            <a:ext cx="8353425" cy="252070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2.2.1  </a:t>
            </a:r>
            <a:r>
              <a:rPr lang="zh-CN" altLang="en-US" b="1" dirty="0" smtClean="0"/>
              <a:t>候选键与主关系键 </a:t>
            </a:r>
          </a:p>
          <a:p>
            <a:pPr lvl="1" eaLnBrk="1" hangingPunct="1"/>
            <a:r>
              <a:rPr lang="zh-CN" altLang="en-US" b="1" dirty="0" smtClean="0"/>
              <a:t>候选键（</a:t>
            </a:r>
            <a:r>
              <a:rPr lang="en-US" altLang="zh-CN" b="1" dirty="0" smtClean="0"/>
              <a:t>Candidate Key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 eaLnBrk="1" hangingPunct="1"/>
            <a:endParaRPr lang="zh-CN" altLang="en-US" b="1" dirty="0" smtClean="0"/>
          </a:p>
          <a:p>
            <a:pPr lvl="2" eaLnBrk="1" hangingPunct="1"/>
            <a:r>
              <a:rPr lang="zh-CN" altLang="en-US" b="1" dirty="0" smtClean="0"/>
              <a:t>能</a:t>
            </a:r>
            <a:r>
              <a:rPr lang="zh-CN" altLang="en-US" b="1" dirty="0" smtClean="0">
                <a:solidFill>
                  <a:srgbClr val="CC0000"/>
                </a:solidFill>
              </a:rPr>
              <a:t>惟一标识</a:t>
            </a:r>
            <a:r>
              <a:rPr lang="zh-CN" altLang="en-US" b="1" dirty="0" smtClean="0"/>
              <a:t>关系中元组的一个</a:t>
            </a:r>
            <a:r>
              <a:rPr lang="zh-CN" altLang="en-US" b="1" dirty="0" smtClean="0">
                <a:solidFill>
                  <a:srgbClr val="CC0000"/>
                </a:solidFill>
              </a:rPr>
              <a:t>属性或属性集</a:t>
            </a:r>
            <a:r>
              <a:rPr lang="zh-CN" altLang="en-US" b="1" dirty="0" smtClean="0"/>
              <a:t>，称为</a:t>
            </a:r>
            <a:r>
              <a:rPr lang="zh-CN" altLang="en-US" b="1" dirty="0" smtClean="0">
                <a:solidFill>
                  <a:srgbClr val="CC0000"/>
                </a:solidFill>
              </a:rPr>
              <a:t>候选键</a:t>
            </a:r>
            <a:r>
              <a:rPr lang="en-US" altLang="zh-CN" b="1" dirty="0" smtClean="0">
                <a:solidFill>
                  <a:srgbClr val="CC0000"/>
                </a:solidFill>
              </a:rPr>
              <a:t>(Candidate Key) </a:t>
            </a:r>
            <a:r>
              <a:rPr lang="zh-CN" altLang="en-US" b="1" dirty="0" smtClean="0">
                <a:solidFill>
                  <a:srgbClr val="CC0000"/>
                </a:solidFill>
              </a:rPr>
              <a:t>。</a:t>
            </a:r>
            <a:endParaRPr lang="en-US" altLang="zh-CN" b="1" dirty="0" smtClean="0">
              <a:solidFill>
                <a:srgbClr val="CC0000"/>
              </a:solidFill>
            </a:endParaRPr>
          </a:p>
        </p:txBody>
      </p:sp>
      <p:sp>
        <p:nvSpPr>
          <p:cNvPr id="37897" name="任意多边形 37896"/>
          <p:cNvSpPr>
            <a:spLocks noChangeArrowheads="1"/>
          </p:cNvSpPr>
          <p:nvPr/>
        </p:nvSpPr>
        <p:spPr bwMode="auto">
          <a:xfrm>
            <a:off x="3573462" y="5442743"/>
            <a:ext cx="1439863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2"/>
                </a:lnTo>
                <a:lnTo>
                  <a:pt x="4319" y="12342"/>
                </a:lnTo>
                <a:lnTo>
                  <a:pt x="4319" y="9257"/>
                </a:lnTo>
                <a:lnTo>
                  <a:pt x="0" y="15428"/>
                </a:lnTo>
                <a:lnTo>
                  <a:pt x="4319" y="21600"/>
                </a:lnTo>
                <a:lnTo>
                  <a:pt x="4319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8"/>
                </a:lnTo>
                <a:lnTo>
                  <a:pt x="17280" y="9257"/>
                </a:lnTo>
                <a:lnTo>
                  <a:pt x="17280" y="12342"/>
                </a:lnTo>
                <a:lnTo>
                  <a:pt x="12960" y="12342"/>
                </a:lnTo>
                <a:lnTo>
                  <a:pt x="12960" y="6171"/>
                </a:lnTo>
                <a:lnTo>
                  <a:pt x="15120" y="6171"/>
                </a:lnTo>
                <a:lnTo>
                  <a:pt x="10800" y="0"/>
                </a:lnTo>
                <a:close/>
              </a:path>
            </a:pathLst>
          </a:custGeom>
          <a:solidFill>
            <a:srgbClr val="FF99CC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缺角矩形 37897"/>
          <p:cNvSpPr>
            <a:spLocks noChangeArrowheads="1"/>
          </p:cNvSpPr>
          <p:nvPr/>
        </p:nvSpPr>
        <p:spPr bwMode="auto">
          <a:xfrm>
            <a:off x="2565400" y="5587206"/>
            <a:ext cx="985837" cy="769937"/>
          </a:xfrm>
          <a:prstGeom prst="plaque">
            <a:avLst>
              <a:gd name="adj" fmla="val 16667"/>
            </a:avLst>
          </a:prstGeom>
          <a:solidFill>
            <a:srgbClr val="CCCCFF"/>
          </a:solidFill>
          <a:ln w="158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惟一性 </a:t>
            </a:r>
          </a:p>
        </p:txBody>
      </p:sp>
      <p:sp>
        <p:nvSpPr>
          <p:cNvPr id="37899" name="缺角矩形 37898"/>
          <p:cNvSpPr>
            <a:spLocks noChangeArrowheads="1"/>
          </p:cNvSpPr>
          <p:nvPr/>
        </p:nvSpPr>
        <p:spPr bwMode="auto">
          <a:xfrm>
            <a:off x="5013325" y="5564981"/>
            <a:ext cx="985837" cy="769937"/>
          </a:xfrm>
          <a:prstGeom prst="plaque">
            <a:avLst>
              <a:gd name="adj" fmla="val 16667"/>
            </a:avLst>
          </a:prstGeom>
          <a:solidFill>
            <a:srgbClr val="CCCCFF"/>
          </a:solidFill>
          <a:ln w="158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最小性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1" grpId="0" uiExpand="1" build="p"/>
      <p:bldP spid="37897" grpId="0" animBg="1"/>
      <p:bldP spid="37898" grpId="0" animBg="1"/>
      <p:bldP spid="378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9938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353425" cy="5470525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主关系键（</a:t>
            </a:r>
            <a:r>
              <a:rPr lang="en-US" altLang="zh-CN" b="1" dirty="0" smtClean="0"/>
              <a:t>Primary Key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457200" lvl="1" indent="0" eaLnBrk="1" hangingPunct="1">
              <a:buNone/>
            </a:pPr>
            <a:r>
              <a:rPr lang="zh-CN" altLang="en-US" b="1" dirty="0" smtClean="0"/>
              <a:t> </a:t>
            </a:r>
          </a:p>
          <a:p>
            <a:pPr lvl="2" eaLnBrk="1" hangingPunct="1"/>
            <a:r>
              <a:rPr lang="zh-CN" altLang="en-US" b="1" dirty="0" smtClean="0"/>
              <a:t>从多个候选键中选择一个作为</a:t>
            </a:r>
            <a:r>
              <a:rPr lang="zh-CN" altLang="en-US" b="1" u="sng" dirty="0" smtClean="0">
                <a:solidFill>
                  <a:srgbClr val="CC0000"/>
                </a:solidFill>
              </a:rPr>
              <a:t>主关系键或 主码</a:t>
            </a:r>
            <a:r>
              <a:rPr lang="zh-CN" altLang="en-US" b="1" dirty="0" smtClean="0">
                <a:solidFill>
                  <a:srgbClr val="CC0000"/>
                </a:solidFill>
              </a:rPr>
              <a:t>。</a:t>
            </a:r>
          </a:p>
          <a:p>
            <a:pPr lvl="2" eaLnBrk="1" hangingPunct="1"/>
            <a:endParaRPr lang="zh-CN" altLang="en-US" b="1" dirty="0" smtClean="0">
              <a:solidFill>
                <a:srgbClr val="CC0000"/>
              </a:solidFill>
            </a:endParaRPr>
          </a:p>
          <a:p>
            <a:pPr lvl="2" eaLnBrk="1" hangingPunct="1">
              <a:buFontTx/>
              <a:buNone/>
            </a:pPr>
            <a:r>
              <a:rPr lang="zh-CN" altLang="en-US" b="1" dirty="0" smtClean="0"/>
              <a:t>		每个关系必定</a:t>
            </a:r>
            <a:r>
              <a:rPr lang="zh-CN" altLang="en-US" b="1" dirty="0" smtClean="0">
                <a:solidFill>
                  <a:srgbClr val="CC0000"/>
                </a:solidFill>
              </a:rPr>
              <a:t>有且仅有一个</a:t>
            </a:r>
            <a:r>
              <a:rPr lang="zh-CN" altLang="en-US" b="1" dirty="0" smtClean="0"/>
              <a:t>主关系键</a:t>
            </a:r>
            <a:endParaRPr lang="en-US" altLang="zh-CN" b="1" dirty="0" smtClean="0"/>
          </a:p>
          <a:p>
            <a:pPr lvl="2" eaLnBrk="1" hangingPunct="1">
              <a:buFontTx/>
              <a:buNone/>
            </a:pPr>
            <a:r>
              <a:rPr lang="zh-CN" altLang="en-US" b="1" dirty="0" smtClean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3820978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/>
              <a:t>课程（课程号，课程名，课时）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矩形 40963"/>
          <p:cNvSpPr>
            <a:spLocks noChangeArrowheads="1"/>
          </p:cNvSpPr>
          <p:nvPr/>
        </p:nvSpPr>
        <p:spPr bwMode="auto">
          <a:xfrm>
            <a:off x="755650" y="2060848"/>
            <a:ext cx="8064500" cy="1727200"/>
          </a:xfrm>
          <a:prstGeom prst="rect">
            <a:avLst/>
          </a:prstGeom>
          <a:solidFill>
            <a:srgbClr val="CC99FF">
              <a:alpha val="32941"/>
            </a:srgbClr>
          </a:solidFill>
          <a:ln w="15875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0963" name="内容占位符 40962"/>
          <p:cNvSpPr>
            <a:spLocks noGrp="1" noChangeArrowheads="1"/>
          </p:cNvSpPr>
          <p:nvPr>
            <p:ph idx="1"/>
          </p:nvPr>
        </p:nvSpPr>
        <p:spPr>
          <a:xfrm>
            <a:off x="107950" y="836613"/>
            <a:ext cx="8712200" cy="2808287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主属性（</a:t>
            </a:r>
            <a:r>
              <a:rPr lang="en-US" altLang="zh-CN" b="1" dirty="0" smtClean="0"/>
              <a:t>Prime Attribute</a:t>
            </a:r>
            <a:r>
              <a:rPr lang="zh-CN" altLang="en-US" b="1" dirty="0" smtClean="0"/>
              <a:t>）与非主属性（</a:t>
            </a:r>
            <a:r>
              <a:rPr lang="en-US" altLang="zh-CN" b="1" dirty="0" smtClean="0"/>
              <a:t>Non-Prime Attribute</a:t>
            </a:r>
            <a:r>
              <a:rPr lang="zh-CN" altLang="en-US" b="1" dirty="0" smtClean="0"/>
              <a:t>） </a:t>
            </a:r>
            <a:endParaRPr lang="en-US" altLang="zh-CN" b="1" dirty="0" smtClean="0"/>
          </a:p>
          <a:p>
            <a:pPr lvl="1" eaLnBrk="1" hangingPunct="1"/>
            <a:endParaRPr lang="zh-CN" altLang="en-US" b="1" dirty="0" smtClean="0"/>
          </a:p>
          <a:p>
            <a:pPr lvl="2" eaLnBrk="1" hangingPunct="1"/>
            <a:r>
              <a:rPr lang="zh-CN" altLang="en-US" b="1" dirty="0" smtClean="0">
                <a:solidFill>
                  <a:srgbClr val="CC0000"/>
                </a:solidFill>
              </a:rPr>
              <a:t>主属性</a:t>
            </a:r>
            <a:r>
              <a:rPr lang="zh-CN" altLang="en-US" b="1" dirty="0" smtClean="0"/>
              <a:t>：包含在候选关系键中的各个属性称为主属性 </a:t>
            </a:r>
          </a:p>
          <a:p>
            <a:pPr lvl="2" eaLnBrk="1" hangingPunct="1"/>
            <a:r>
              <a:rPr lang="zh-CN" altLang="en-US" b="1" dirty="0" smtClean="0">
                <a:solidFill>
                  <a:srgbClr val="CC0000"/>
                </a:solidFill>
              </a:rPr>
              <a:t>非主属性</a:t>
            </a:r>
            <a:r>
              <a:rPr lang="zh-CN" altLang="en-US" b="1" dirty="0" smtClean="0"/>
              <a:t>：不包含在任何候选键中的属性称为非主属性 </a:t>
            </a:r>
          </a:p>
          <a:p>
            <a:pPr lvl="2" eaLnBrk="1" hangingPunct="1"/>
            <a:r>
              <a:rPr lang="zh-CN" altLang="en-US" b="1" dirty="0" smtClean="0">
                <a:solidFill>
                  <a:srgbClr val="CC0000"/>
                </a:solidFill>
              </a:rPr>
              <a:t>全码</a:t>
            </a:r>
            <a:r>
              <a:rPr lang="zh-CN" altLang="en-US" b="1" dirty="0" smtClean="0"/>
              <a:t> ：所有属性的组合是关系的候选键 </a:t>
            </a:r>
          </a:p>
        </p:txBody>
      </p:sp>
      <p:sp>
        <p:nvSpPr>
          <p:cNvPr id="32" name="矩形 31"/>
          <p:cNvSpPr/>
          <p:nvPr/>
        </p:nvSpPr>
        <p:spPr>
          <a:xfrm>
            <a:off x="1259632" y="4344198"/>
            <a:ext cx="6192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 smtClean="0"/>
              <a:t>课程（课程号，课程名，课时）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找出主属性 和非主属性。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0963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19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2.2.2  </a:t>
            </a:r>
            <a:r>
              <a:rPr lang="zh-CN" altLang="en-US" smtClean="0"/>
              <a:t>外部关系键 </a:t>
            </a:r>
          </a:p>
        </p:txBody>
      </p:sp>
      <p:sp>
        <p:nvSpPr>
          <p:cNvPr id="18435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353425" cy="719137"/>
          </a:xfrm>
        </p:spPr>
        <p:txBody>
          <a:bodyPr/>
          <a:lstStyle/>
          <a:p>
            <a:pPr eaLnBrk="1" hangingPunct="1"/>
            <a:r>
              <a:rPr lang="en-US" altLang="zh-CN" smtClean="0"/>
              <a:t>2.2.2  </a:t>
            </a:r>
            <a:r>
              <a:rPr lang="zh-CN" altLang="en-US" smtClean="0"/>
              <a:t>外部关系键</a:t>
            </a:r>
          </a:p>
        </p:txBody>
      </p:sp>
      <p:sp>
        <p:nvSpPr>
          <p:cNvPr id="41988" name="圆角矩形 41987"/>
          <p:cNvSpPr>
            <a:spLocks noChangeArrowheads="1"/>
          </p:cNvSpPr>
          <p:nvPr/>
        </p:nvSpPr>
        <p:spPr bwMode="auto">
          <a:xfrm>
            <a:off x="2543175" y="2532063"/>
            <a:ext cx="1368425" cy="2087562"/>
          </a:xfrm>
          <a:prstGeom prst="roundRect">
            <a:avLst>
              <a:gd name="adj" fmla="val 16667"/>
            </a:avLst>
          </a:prstGeom>
          <a:solidFill>
            <a:srgbClr val="CCCCFF">
              <a:alpha val="52940"/>
            </a:srgb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1989" name="文本框 41988"/>
          <p:cNvSpPr txBox="1">
            <a:spLocks noChangeArrowheads="1"/>
          </p:cNvSpPr>
          <p:nvPr/>
        </p:nvSpPr>
        <p:spPr bwMode="auto">
          <a:xfrm>
            <a:off x="2811463" y="199548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关系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R</a:t>
            </a:r>
            <a:r>
              <a:rPr lang="en-US" altLang="zh-CN" sz="2000" baseline="-25000">
                <a:solidFill>
                  <a:srgbClr val="000066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1991" name="文本框 41990"/>
          <p:cNvSpPr txBox="1">
            <a:spLocks noChangeArrowheads="1"/>
          </p:cNvSpPr>
          <p:nvPr/>
        </p:nvSpPr>
        <p:spPr bwMode="auto">
          <a:xfrm>
            <a:off x="4714875" y="1989138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关系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R</a:t>
            </a:r>
            <a:r>
              <a:rPr lang="en-US" altLang="zh-CN" sz="2000" baseline="-25000">
                <a:solidFill>
                  <a:srgbClr val="000066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41992" name="圆角矩形 41991"/>
          <p:cNvSpPr>
            <a:spLocks noChangeArrowheads="1"/>
          </p:cNvSpPr>
          <p:nvPr/>
        </p:nvSpPr>
        <p:spPr bwMode="auto">
          <a:xfrm>
            <a:off x="2760663" y="2819400"/>
            <a:ext cx="935037" cy="431800"/>
          </a:xfrm>
          <a:prstGeom prst="roundRect">
            <a:avLst>
              <a:gd name="adj" fmla="val 16667"/>
            </a:avLst>
          </a:prstGeom>
          <a:solidFill>
            <a:srgbClr val="FFFF99">
              <a:alpha val="52940"/>
            </a:srgbClr>
          </a:solidFill>
          <a:ln w="1905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属性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41993" name="圆角矩形 41992"/>
          <p:cNvSpPr>
            <a:spLocks noChangeArrowheads="1"/>
          </p:cNvSpPr>
          <p:nvPr/>
        </p:nvSpPr>
        <p:spPr bwMode="auto">
          <a:xfrm>
            <a:off x="2760663" y="3900488"/>
            <a:ext cx="935037" cy="431800"/>
          </a:xfrm>
          <a:prstGeom prst="roundRect">
            <a:avLst>
              <a:gd name="adj" fmla="val 16667"/>
            </a:avLst>
          </a:prstGeom>
          <a:solidFill>
            <a:srgbClr val="FFFF99">
              <a:alpha val="52940"/>
            </a:srgbClr>
          </a:solidFill>
          <a:ln w="1905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属性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Y</a:t>
            </a:r>
          </a:p>
        </p:txBody>
      </p:sp>
      <p:sp>
        <p:nvSpPr>
          <p:cNvPr id="41994" name="文本框 41993"/>
          <p:cNvSpPr txBox="1">
            <a:spLocks noChangeArrowheads="1"/>
          </p:cNvSpPr>
          <p:nvPr/>
        </p:nvSpPr>
        <p:spPr bwMode="auto">
          <a:xfrm>
            <a:off x="2970213" y="3421063"/>
            <a:ext cx="488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41995" name="圆角矩形 41994"/>
          <p:cNvSpPr>
            <a:spLocks noChangeArrowheads="1"/>
          </p:cNvSpPr>
          <p:nvPr/>
        </p:nvSpPr>
        <p:spPr bwMode="auto">
          <a:xfrm>
            <a:off x="4498975" y="2525713"/>
            <a:ext cx="1368425" cy="2087562"/>
          </a:xfrm>
          <a:prstGeom prst="roundRect">
            <a:avLst>
              <a:gd name="adj" fmla="val 16667"/>
            </a:avLst>
          </a:prstGeom>
          <a:solidFill>
            <a:srgbClr val="CCCCFF">
              <a:alpha val="52940"/>
            </a:srgb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1996" name="圆角矩形 41995"/>
          <p:cNvSpPr>
            <a:spLocks noChangeArrowheads="1"/>
          </p:cNvSpPr>
          <p:nvPr/>
        </p:nvSpPr>
        <p:spPr bwMode="auto">
          <a:xfrm>
            <a:off x="4716463" y="2813050"/>
            <a:ext cx="935037" cy="431800"/>
          </a:xfrm>
          <a:prstGeom prst="roundRect">
            <a:avLst>
              <a:gd name="adj" fmla="val 16667"/>
            </a:avLst>
          </a:prstGeom>
          <a:solidFill>
            <a:srgbClr val="FFFF99">
              <a:alpha val="52940"/>
            </a:srgbClr>
          </a:solidFill>
          <a:ln w="1905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属性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X</a:t>
            </a:r>
          </a:p>
        </p:txBody>
      </p:sp>
      <p:sp>
        <p:nvSpPr>
          <p:cNvPr id="41997" name="圆角矩形 41996"/>
          <p:cNvSpPr>
            <a:spLocks noChangeArrowheads="1"/>
          </p:cNvSpPr>
          <p:nvPr/>
        </p:nvSpPr>
        <p:spPr bwMode="auto">
          <a:xfrm>
            <a:off x="4716463" y="3894138"/>
            <a:ext cx="935037" cy="431800"/>
          </a:xfrm>
          <a:prstGeom prst="roundRect">
            <a:avLst>
              <a:gd name="adj" fmla="val 16667"/>
            </a:avLst>
          </a:prstGeom>
          <a:solidFill>
            <a:srgbClr val="FFFF99">
              <a:alpha val="52940"/>
            </a:srgbClr>
          </a:solidFill>
          <a:ln w="1905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属性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Z</a:t>
            </a:r>
          </a:p>
        </p:txBody>
      </p:sp>
      <p:sp>
        <p:nvSpPr>
          <p:cNvPr id="41998" name="文本框 41997"/>
          <p:cNvSpPr txBox="1">
            <a:spLocks noChangeArrowheads="1"/>
          </p:cNvSpPr>
          <p:nvPr/>
        </p:nvSpPr>
        <p:spPr bwMode="auto">
          <a:xfrm>
            <a:off x="4926013" y="3414713"/>
            <a:ext cx="488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41999" name="直接连接符 41998"/>
          <p:cNvSpPr>
            <a:spLocks noChangeShapeType="1"/>
          </p:cNvSpPr>
          <p:nvPr/>
        </p:nvSpPr>
        <p:spPr bwMode="auto">
          <a:xfrm flipV="1">
            <a:off x="5651500" y="4108450"/>
            <a:ext cx="79216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文本框 41999"/>
          <p:cNvSpPr txBox="1">
            <a:spLocks noChangeArrowheads="1"/>
          </p:cNvSpPr>
          <p:nvPr/>
        </p:nvSpPr>
        <p:spPr bwMode="auto">
          <a:xfrm>
            <a:off x="6451600" y="3933825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主码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2001" name="直接连接符 42000"/>
          <p:cNvSpPr>
            <a:spLocks noChangeShapeType="1"/>
          </p:cNvSpPr>
          <p:nvPr/>
        </p:nvSpPr>
        <p:spPr bwMode="auto">
          <a:xfrm flipH="1">
            <a:off x="2111375" y="3035300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文本框 42001"/>
          <p:cNvSpPr txBox="1">
            <a:spLocks noChangeArrowheads="1"/>
          </p:cNvSpPr>
          <p:nvPr/>
        </p:nvSpPr>
        <p:spPr bwMode="auto">
          <a:xfrm>
            <a:off x="1403350" y="2794000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主码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2003" name="直接连接符 42002"/>
          <p:cNvSpPr>
            <a:spLocks noChangeShapeType="1"/>
          </p:cNvSpPr>
          <p:nvPr/>
        </p:nvSpPr>
        <p:spPr bwMode="auto">
          <a:xfrm>
            <a:off x="5651500" y="2997200"/>
            <a:ext cx="7921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文本框 42003"/>
          <p:cNvSpPr txBox="1">
            <a:spLocks noChangeArrowheads="1"/>
          </p:cNvSpPr>
          <p:nvPr/>
        </p:nvSpPr>
        <p:spPr bwMode="auto">
          <a:xfrm>
            <a:off x="6442075" y="2740025"/>
            <a:ext cx="1514475" cy="7270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外部关系键或外码 </a:t>
            </a:r>
          </a:p>
        </p:txBody>
      </p:sp>
      <p:sp>
        <p:nvSpPr>
          <p:cNvPr id="42005" name="直接连接符 42004"/>
          <p:cNvSpPr>
            <a:spLocks noChangeShapeType="1"/>
          </p:cNvSpPr>
          <p:nvPr/>
        </p:nvSpPr>
        <p:spPr bwMode="auto">
          <a:xfrm>
            <a:off x="5651500" y="2165350"/>
            <a:ext cx="5032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文本框 42005"/>
          <p:cNvSpPr txBox="1">
            <a:spLocks noChangeArrowheads="1"/>
          </p:cNvSpPr>
          <p:nvPr/>
        </p:nvSpPr>
        <p:spPr bwMode="auto">
          <a:xfrm>
            <a:off x="6227763" y="1989138"/>
            <a:ext cx="1301750" cy="422275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参照关系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2007" name="直接连接符 42006"/>
          <p:cNvSpPr>
            <a:spLocks noChangeShapeType="1"/>
          </p:cNvSpPr>
          <p:nvPr/>
        </p:nvSpPr>
        <p:spPr bwMode="auto">
          <a:xfrm flipH="1">
            <a:off x="2411413" y="2165350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文本框 42007"/>
          <p:cNvSpPr txBox="1">
            <a:spLocks noChangeArrowheads="1"/>
          </p:cNvSpPr>
          <p:nvPr/>
        </p:nvSpPr>
        <p:spPr bwMode="auto">
          <a:xfrm>
            <a:off x="827088" y="1995488"/>
            <a:ext cx="1557337" cy="422275"/>
          </a:xfrm>
          <a:prstGeom prst="rect">
            <a:avLst/>
          </a:prstGeom>
          <a:noFill/>
          <a:ln w="25400">
            <a:solidFill>
              <a:srgbClr val="003366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被参照关系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2009" name="椭圆 42008"/>
          <p:cNvSpPr>
            <a:spLocks noChangeArrowheads="1"/>
          </p:cNvSpPr>
          <p:nvPr/>
        </p:nvSpPr>
        <p:spPr bwMode="auto">
          <a:xfrm>
            <a:off x="4716463" y="2747963"/>
            <a:ext cx="1008062" cy="5048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2010" name="文本框 42009"/>
          <p:cNvSpPr txBox="1">
            <a:spLocks noChangeArrowheads="1"/>
          </p:cNvSpPr>
          <p:nvPr/>
        </p:nvSpPr>
        <p:spPr bwMode="auto">
          <a:xfrm>
            <a:off x="539750" y="5178425"/>
            <a:ext cx="8239125" cy="482600"/>
          </a:xfrm>
          <a:prstGeom prst="rect">
            <a:avLst/>
          </a:prstGeom>
          <a:solidFill>
            <a:srgbClr val="FFCCFF">
              <a:alpha val="41176"/>
            </a:srgbClr>
          </a:solidFill>
          <a:ln w="25400">
            <a:solidFill>
              <a:srgbClr val="FF99CC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新宋体" pitchFamily="49" charset="-122"/>
                <a:ea typeface="新宋体" pitchFamily="49" charset="-122"/>
              </a:rPr>
              <a:t>被参照关系的主码和参照关系的外码必须定义在同一个域上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/>
      <p:bldP spid="41991" grpId="0"/>
      <p:bldP spid="41992" grpId="0" animBg="1"/>
      <p:bldP spid="41993" grpId="0" animBg="1"/>
      <p:bldP spid="41994" grpId="0"/>
      <p:bldP spid="41995" grpId="0" animBg="1"/>
      <p:bldP spid="41996" grpId="0" animBg="1"/>
      <p:bldP spid="41997" grpId="0" animBg="1"/>
      <p:bldP spid="41998" grpId="0"/>
      <p:bldP spid="41999" grpId="0" animBg="1"/>
      <p:bldP spid="42000" grpId="0"/>
      <p:bldP spid="42001" grpId="0" animBg="1"/>
      <p:bldP spid="42002" grpId="0"/>
      <p:bldP spid="42003" grpId="0" animBg="1"/>
      <p:bldP spid="42004" grpId="0" animBg="1"/>
      <p:bldP spid="42005" grpId="0" animBg="1"/>
      <p:bldP spid="42006" grpId="0" animBg="1"/>
      <p:bldP spid="42007" grpId="0" animBg="1"/>
      <p:bldP spid="42008" grpId="0" animBg="1"/>
      <p:bldP spid="420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30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2.2.3  </a:t>
            </a:r>
            <a:r>
              <a:rPr lang="zh-CN" altLang="en-US" smtClean="0"/>
              <a:t>关系的完整性 </a:t>
            </a:r>
          </a:p>
        </p:txBody>
      </p:sp>
      <p:sp>
        <p:nvSpPr>
          <p:cNvPr id="19459" name="文本占位符 43010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1223963"/>
          </a:xfrm>
        </p:spPr>
        <p:txBody>
          <a:bodyPr/>
          <a:lstStyle/>
          <a:p>
            <a:pPr eaLnBrk="1" hangingPunct="1"/>
            <a:r>
              <a:rPr lang="en-US" altLang="zh-CN" smtClean="0"/>
              <a:t>2.2.3  </a:t>
            </a:r>
            <a:r>
              <a:rPr lang="zh-CN" altLang="en-US" smtClean="0"/>
              <a:t>关系的完整性 </a:t>
            </a:r>
          </a:p>
        </p:txBody>
      </p:sp>
      <p:sp>
        <p:nvSpPr>
          <p:cNvPr id="43012" name="圆角矩形 43011"/>
          <p:cNvSpPr>
            <a:spLocks noChangeArrowheads="1"/>
          </p:cNvSpPr>
          <p:nvPr/>
        </p:nvSpPr>
        <p:spPr bwMode="auto">
          <a:xfrm>
            <a:off x="1042988" y="2998788"/>
            <a:ext cx="1512887" cy="5746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完整性约束 </a:t>
            </a:r>
          </a:p>
        </p:txBody>
      </p:sp>
      <p:sp>
        <p:nvSpPr>
          <p:cNvPr id="43014" name="圆角矩形 43013"/>
          <p:cNvSpPr>
            <a:spLocks noChangeArrowheads="1"/>
          </p:cNvSpPr>
          <p:nvPr/>
        </p:nvSpPr>
        <p:spPr bwMode="auto">
          <a:xfrm>
            <a:off x="3132138" y="2420938"/>
            <a:ext cx="2159000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实体完整性 </a:t>
            </a:r>
          </a:p>
        </p:txBody>
      </p:sp>
      <p:sp>
        <p:nvSpPr>
          <p:cNvPr id="43015" name="圆角矩形 43014"/>
          <p:cNvSpPr>
            <a:spLocks noChangeArrowheads="1"/>
          </p:cNvSpPr>
          <p:nvPr/>
        </p:nvSpPr>
        <p:spPr bwMode="auto">
          <a:xfrm>
            <a:off x="3132138" y="3141663"/>
            <a:ext cx="2159000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参照完整性 </a:t>
            </a:r>
          </a:p>
        </p:txBody>
      </p:sp>
      <p:sp>
        <p:nvSpPr>
          <p:cNvPr id="43016" name="圆角矩形 43015"/>
          <p:cNvSpPr>
            <a:spLocks noChangeArrowheads="1"/>
          </p:cNvSpPr>
          <p:nvPr/>
        </p:nvSpPr>
        <p:spPr bwMode="auto">
          <a:xfrm>
            <a:off x="3132138" y="3862388"/>
            <a:ext cx="2159000" cy="431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5400">
            <a:solidFill>
              <a:srgbClr val="FF99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用户自定义完整性 </a:t>
            </a:r>
          </a:p>
        </p:txBody>
      </p:sp>
      <p:sp>
        <p:nvSpPr>
          <p:cNvPr id="43020" name="左大括号 43019"/>
          <p:cNvSpPr>
            <a:spLocks/>
          </p:cNvSpPr>
          <p:nvPr/>
        </p:nvSpPr>
        <p:spPr bwMode="auto">
          <a:xfrm>
            <a:off x="2771775" y="2565400"/>
            <a:ext cx="215900" cy="1512888"/>
          </a:xfrm>
          <a:prstGeom prst="leftBrace">
            <a:avLst>
              <a:gd name="adj1" fmla="val 58168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3021" name="右大括号 43020"/>
          <p:cNvSpPr>
            <a:spLocks/>
          </p:cNvSpPr>
          <p:nvPr/>
        </p:nvSpPr>
        <p:spPr bwMode="auto">
          <a:xfrm>
            <a:off x="5435600" y="2565400"/>
            <a:ext cx="144463" cy="863600"/>
          </a:xfrm>
          <a:prstGeom prst="rightBrace">
            <a:avLst>
              <a:gd name="adj1" fmla="val 4962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3022" name="右箭头 43021"/>
          <p:cNvSpPr>
            <a:spLocks noChangeArrowheads="1"/>
          </p:cNvSpPr>
          <p:nvPr/>
        </p:nvSpPr>
        <p:spPr bwMode="auto">
          <a:xfrm>
            <a:off x="5722938" y="2925763"/>
            <a:ext cx="792162" cy="215900"/>
          </a:xfrm>
          <a:prstGeom prst="rightArrow">
            <a:avLst>
              <a:gd name="adj1" fmla="val 50000"/>
              <a:gd name="adj2" fmla="val 91609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3023" name="矩形 43022"/>
          <p:cNvSpPr>
            <a:spLocks noChangeArrowheads="1"/>
          </p:cNvSpPr>
          <p:nvPr/>
        </p:nvSpPr>
        <p:spPr bwMode="auto">
          <a:xfrm>
            <a:off x="6588125" y="2781300"/>
            <a:ext cx="1152525" cy="5032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必须满足</a:t>
            </a:r>
          </a:p>
        </p:txBody>
      </p:sp>
      <p:sp>
        <p:nvSpPr>
          <p:cNvPr id="43024" name="直接连接符 43023"/>
          <p:cNvSpPr>
            <a:spLocks noChangeShapeType="1"/>
          </p:cNvSpPr>
          <p:nvPr/>
        </p:nvSpPr>
        <p:spPr bwMode="auto">
          <a:xfrm>
            <a:off x="4211638" y="4292600"/>
            <a:ext cx="0" cy="43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矩形 43024"/>
          <p:cNvSpPr>
            <a:spLocks noChangeArrowheads="1"/>
          </p:cNvSpPr>
          <p:nvPr/>
        </p:nvSpPr>
        <p:spPr bwMode="auto">
          <a:xfrm>
            <a:off x="2268538" y="4725988"/>
            <a:ext cx="3816350" cy="503237"/>
          </a:xfrm>
          <a:prstGeom prst="rect">
            <a:avLst/>
          </a:prstGeom>
          <a:solidFill>
            <a:schemeClr val="accent1">
              <a:alpha val="61176"/>
            </a:schemeClr>
          </a:solidFill>
          <a:ln w="127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体现具体领域中的语义约束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4" grpId="0" animBg="1"/>
      <p:bldP spid="43015" grpId="0" animBg="1"/>
      <p:bldP spid="43016" grpId="0" animBg="1"/>
      <p:bldP spid="43023" grpId="0" animBg="1"/>
      <p:bldP spid="43024" grpId="0" animBg="1"/>
      <p:bldP spid="430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矩形 44035"/>
          <p:cNvSpPr>
            <a:spLocks noChangeArrowheads="1"/>
          </p:cNvSpPr>
          <p:nvPr/>
        </p:nvSpPr>
        <p:spPr bwMode="auto">
          <a:xfrm>
            <a:off x="1258888" y="1557338"/>
            <a:ext cx="6553200" cy="649287"/>
          </a:xfrm>
          <a:prstGeom prst="rect">
            <a:avLst/>
          </a:prstGeom>
          <a:solidFill>
            <a:srgbClr val="FFCCFF">
              <a:alpha val="41176"/>
            </a:srgbClr>
          </a:solidFill>
          <a:ln w="19050">
            <a:solidFill>
              <a:srgbClr val="FF99CC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4037" name="圆角矩形 44036"/>
          <p:cNvSpPr>
            <a:spLocks noChangeArrowheads="1"/>
          </p:cNvSpPr>
          <p:nvPr/>
        </p:nvSpPr>
        <p:spPr bwMode="auto">
          <a:xfrm>
            <a:off x="1258888" y="2420938"/>
            <a:ext cx="6626225" cy="1295400"/>
          </a:xfrm>
          <a:prstGeom prst="roundRect">
            <a:avLst>
              <a:gd name="adj" fmla="val 16667"/>
            </a:avLst>
          </a:prstGeom>
          <a:solidFill>
            <a:schemeClr val="accent1">
              <a:alpha val="45097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4038" name="矩形 44037"/>
          <p:cNvSpPr>
            <a:spLocks noChangeArrowheads="1"/>
          </p:cNvSpPr>
          <p:nvPr/>
        </p:nvSpPr>
        <p:spPr bwMode="auto">
          <a:xfrm>
            <a:off x="900113" y="4724400"/>
            <a:ext cx="7848600" cy="1368425"/>
          </a:xfrm>
          <a:prstGeom prst="rect">
            <a:avLst/>
          </a:prstGeom>
          <a:solidFill>
            <a:srgbClr val="FFCCFF">
              <a:alpha val="41176"/>
            </a:srgbClr>
          </a:solidFill>
          <a:ln w="19050">
            <a:solidFill>
              <a:srgbClr val="FF99CC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4035" name="内容占位符 44034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748713" cy="5470525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实体完整性（</a:t>
            </a:r>
            <a:r>
              <a:rPr lang="en-US" altLang="zh-CN" b="1" dirty="0" smtClean="0"/>
              <a:t>Entity Integrity</a:t>
            </a:r>
            <a:r>
              <a:rPr lang="zh-CN" altLang="en-US" b="1" dirty="0" smtClean="0"/>
              <a:t>）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</a:t>
            </a:r>
          </a:p>
          <a:p>
            <a:pPr lvl="2" eaLnBrk="1" hangingPunct="1">
              <a:buFontTx/>
              <a:buNone/>
            </a:pPr>
            <a:r>
              <a:rPr lang="zh-CN" altLang="en-US" b="1" dirty="0" smtClean="0"/>
              <a:t>             主关系键的值不能为空或部分为空 </a:t>
            </a:r>
          </a:p>
          <a:p>
            <a:pPr lvl="2" eaLnBrk="1" hangingPunct="1"/>
            <a:endParaRPr lang="zh-CN" altLang="en-US" b="1" dirty="0" smtClean="0"/>
          </a:p>
          <a:p>
            <a:pPr lvl="3" eaLnBrk="1" hangingPunct="1"/>
            <a:r>
              <a:rPr lang="zh-CN" altLang="en-US" b="1" dirty="0" smtClean="0"/>
              <a:t>学生关系中的主关系键“学号”不能为空 </a:t>
            </a:r>
          </a:p>
          <a:p>
            <a:pPr lvl="3" eaLnBrk="1" hangingPunct="1"/>
            <a:r>
              <a:rPr lang="zh-CN" altLang="en-US" b="1" dirty="0" smtClean="0"/>
              <a:t>选课关系中的主关系键“学号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课程号”不能部分为空，</a:t>
            </a:r>
          </a:p>
          <a:p>
            <a:pPr lvl="3" eaLnBrk="1" hangingPunct="1">
              <a:buFontTx/>
              <a:buNone/>
            </a:pPr>
            <a:r>
              <a:rPr lang="zh-CN" altLang="en-US" b="1" dirty="0" smtClean="0"/>
              <a:t>    即“学号”和“课程号”两个属性都不能为空 </a:t>
            </a:r>
          </a:p>
          <a:p>
            <a:pPr lvl="3" eaLnBrk="1" hangingPunct="1"/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参照完整性（</a:t>
            </a:r>
            <a:r>
              <a:rPr lang="en-US" altLang="zh-CN" b="1" dirty="0" smtClean="0"/>
              <a:t>Referential integrity</a:t>
            </a:r>
            <a:r>
              <a:rPr lang="zh-CN" altLang="en-US" b="1" dirty="0" smtClean="0"/>
              <a:t>）</a:t>
            </a:r>
          </a:p>
          <a:p>
            <a:pPr lvl="3" eaLnBrk="1" hangingPunct="1"/>
            <a:endParaRPr lang="zh-CN" altLang="en-US" b="1" dirty="0" smtClean="0"/>
          </a:p>
          <a:p>
            <a:pPr lvl="2" eaLnBrk="1" hangingPunct="1">
              <a:buFontTx/>
              <a:buNone/>
            </a:pPr>
            <a:r>
              <a:rPr lang="zh-CN" altLang="en-US" b="1" dirty="0" smtClean="0"/>
              <a:t>   如果关系</a:t>
            </a:r>
            <a:r>
              <a:rPr lang="en-US" altLang="zh-CN" b="1" i="1" dirty="0" smtClean="0"/>
              <a:t>R</a:t>
            </a:r>
            <a:r>
              <a:rPr lang="en-US" altLang="zh-CN" b="1" baseline="-25000" dirty="0" smtClean="0"/>
              <a:t>2</a:t>
            </a:r>
            <a:r>
              <a:rPr lang="zh-CN" altLang="en-US" b="1" dirty="0" smtClean="0"/>
              <a:t>的外部关系键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与关系</a:t>
            </a:r>
            <a:r>
              <a:rPr lang="en-US" altLang="zh-CN" b="1" i="1" dirty="0" smtClean="0"/>
              <a:t>R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的主关系键相符，则</a:t>
            </a:r>
            <a:r>
              <a:rPr lang="en-US" altLang="zh-CN" b="1" i="1" dirty="0" smtClean="0"/>
              <a:t>X</a:t>
            </a:r>
            <a:r>
              <a:rPr lang="zh-CN" altLang="en-US" b="1" dirty="0" smtClean="0"/>
              <a:t>的每个值或者等于</a:t>
            </a:r>
            <a:r>
              <a:rPr lang="en-US" altLang="zh-CN" b="1" i="1" dirty="0" smtClean="0"/>
              <a:t>R</a:t>
            </a:r>
            <a:r>
              <a:rPr lang="en-US" altLang="zh-CN" b="1" baseline="-25000" dirty="0" smtClean="0"/>
              <a:t>1</a:t>
            </a:r>
            <a:r>
              <a:rPr lang="zh-CN" altLang="en-US" b="1" dirty="0" smtClean="0"/>
              <a:t>中主关系键的某一个值，或者取空值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占位符 4098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353425" cy="48942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2.1  </a:t>
            </a:r>
            <a:r>
              <a:rPr lang="zh-CN" altLang="en-US" b="1" dirty="0" smtClean="0"/>
              <a:t>关系模型的数据结构及其形式化定义（理解）</a:t>
            </a:r>
          </a:p>
          <a:p>
            <a:pPr eaLnBrk="1" hangingPunct="1"/>
            <a:r>
              <a:rPr lang="en-US" altLang="zh-CN" b="1" dirty="0" smtClean="0"/>
              <a:t>2.2.1  </a:t>
            </a:r>
            <a:r>
              <a:rPr lang="zh-CN" altLang="en-US" b="1" dirty="0" smtClean="0"/>
              <a:t>关系的键与关系的完整性（重点）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2.2.2 </a:t>
            </a:r>
            <a:r>
              <a:rPr lang="zh-CN" altLang="en-US" b="1" dirty="0" smtClean="0"/>
              <a:t>逻辑模型设计（重点）</a:t>
            </a:r>
          </a:p>
          <a:p>
            <a:pPr eaLnBrk="1" hangingPunct="1"/>
            <a:r>
              <a:rPr lang="en-US" altLang="zh-CN" b="1" dirty="0" smtClean="0"/>
              <a:t>2.3  </a:t>
            </a:r>
            <a:r>
              <a:rPr lang="zh-CN" altLang="en-US" b="1" dirty="0" smtClean="0"/>
              <a:t>关系代数 （了解）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对象 450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885202"/>
              </p:ext>
            </p:extLst>
          </p:nvPr>
        </p:nvGraphicFramePr>
        <p:xfrm>
          <a:off x="327025" y="836613"/>
          <a:ext cx="856297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Picture" r:id="rId3" imgW="4803840" imgH="2568600" progId="Word.Picture.8">
                  <p:embed/>
                </p:oleObj>
              </mc:Choice>
              <mc:Fallback>
                <p:oleObj name="Picture" r:id="rId3" imgW="4803840" imgH="2568600" progId="Word.Picture.8">
                  <p:embed/>
                  <p:pic>
                    <p:nvPicPr>
                      <p:cNvPr id="0" name="对象 4505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 l="2910" t="2097" r="3201" b="40790"/>
                      <a:stretch>
                        <a:fillRect/>
                      </a:stretch>
                    </p:blipFill>
                    <p:spPr bwMode="auto">
                      <a:xfrm>
                        <a:off x="327025" y="836613"/>
                        <a:ext cx="8562975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直接连接符 45061"/>
          <p:cNvSpPr>
            <a:spLocks noChangeShapeType="1"/>
          </p:cNvSpPr>
          <p:nvPr/>
        </p:nvSpPr>
        <p:spPr bwMode="auto">
          <a:xfrm>
            <a:off x="5580063" y="2636838"/>
            <a:ext cx="1079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直接连接符 45062"/>
          <p:cNvSpPr>
            <a:spLocks noChangeShapeType="1"/>
          </p:cNvSpPr>
          <p:nvPr/>
        </p:nvSpPr>
        <p:spPr bwMode="auto">
          <a:xfrm>
            <a:off x="5580063" y="3141663"/>
            <a:ext cx="10795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直接连接符 45063"/>
          <p:cNvSpPr>
            <a:spLocks noChangeShapeType="1"/>
          </p:cNvSpPr>
          <p:nvPr/>
        </p:nvSpPr>
        <p:spPr bwMode="auto">
          <a:xfrm>
            <a:off x="5580063" y="4292600"/>
            <a:ext cx="86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矩形 45064"/>
          <p:cNvSpPr>
            <a:spLocks noChangeArrowheads="1"/>
          </p:cNvSpPr>
          <p:nvPr/>
        </p:nvSpPr>
        <p:spPr bwMode="auto">
          <a:xfrm>
            <a:off x="6443663" y="4148138"/>
            <a:ext cx="1727200" cy="50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6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8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9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dirty="0" smtClean="0">
                <a:solidFill>
                  <a:srgbClr val="CC0000"/>
                </a:solidFill>
                <a:ea typeface="宋体" pitchFamily="2" charset="-122"/>
              </a:rPr>
              <a:t>系名不存在</a:t>
            </a:r>
            <a:endParaRPr lang="zh-CN" altLang="en-US" sz="2000" dirty="0">
              <a:solidFill>
                <a:srgbClr val="CC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4" grpId="0" animBg="1"/>
      <p:bldP spid="450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矩形 46083"/>
          <p:cNvSpPr>
            <a:spLocks noChangeArrowheads="1"/>
          </p:cNvSpPr>
          <p:nvPr/>
        </p:nvSpPr>
        <p:spPr bwMode="auto">
          <a:xfrm>
            <a:off x="827088" y="1701800"/>
            <a:ext cx="7848600" cy="647700"/>
          </a:xfrm>
          <a:prstGeom prst="rect">
            <a:avLst/>
          </a:prstGeom>
          <a:solidFill>
            <a:srgbClr val="FFCCFF">
              <a:alpha val="41176"/>
            </a:srgbClr>
          </a:solidFill>
          <a:ln w="19050">
            <a:solidFill>
              <a:srgbClr val="FF99CC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6085" name="矩形 46084"/>
          <p:cNvSpPr>
            <a:spLocks noChangeArrowheads="1"/>
          </p:cNvSpPr>
          <p:nvPr/>
        </p:nvSpPr>
        <p:spPr bwMode="auto">
          <a:xfrm>
            <a:off x="827088" y="2563813"/>
            <a:ext cx="7848600" cy="649287"/>
          </a:xfrm>
          <a:prstGeom prst="rect">
            <a:avLst/>
          </a:prstGeom>
          <a:solidFill>
            <a:srgbClr val="FFCCFF">
              <a:alpha val="41176"/>
            </a:srgbClr>
          </a:solidFill>
          <a:ln w="19050">
            <a:solidFill>
              <a:srgbClr val="FF99CC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6086" name="圆角矩形 46085"/>
          <p:cNvSpPr>
            <a:spLocks noChangeArrowheads="1"/>
          </p:cNvSpPr>
          <p:nvPr/>
        </p:nvSpPr>
        <p:spPr bwMode="auto">
          <a:xfrm>
            <a:off x="1692275" y="3789363"/>
            <a:ext cx="5184775" cy="576262"/>
          </a:xfrm>
          <a:prstGeom prst="roundRect">
            <a:avLst>
              <a:gd name="adj" fmla="val 16667"/>
            </a:avLst>
          </a:prstGeom>
          <a:solidFill>
            <a:schemeClr val="accent1">
              <a:alpha val="47058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6083" name="内容占位符 46082"/>
          <p:cNvSpPr>
            <a:spLocks noGrp="1" noChangeArrowheads="1"/>
          </p:cNvSpPr>
          <p:nvPr>
            <p:ph idx="1"/>
          </p:nvPr>
        </p:nvSpPr>
        <p:spPr>
          <a:xfrm>
            <a:off x="34925" y="836613"/>
            <a:ext cx="8713788" cy="5399087"/>
          </a:xfrm>
        </p:spPr>
        <p:txBody>
          <a:bodyPr/>
          <a:lstStyle/>
          <a:p>
            <a:pPr lvl="1" eaLnBrk="1" hangingPunct="1"/>
            <a:r>
              <a:rPr lang="zh-CN" altLang="en-US" b="1" dirty="0" smtClean="0"/>
              <a:t>用户定义完整性（</a:t>
            </a:r>
            <a:r>
              <a:rPr lang="en-US" altLang="zh-CN" b="1" dirty="0" smtClean="0"/>
              <a:t>User-defined Integrity</a:t>
            </a:r>
            <a:r>
              <a:rPr lang="zh-CN" altLang="en-US" b="1" dirty="0" smtClean="0"/>
              <a:t>）</a:t>
            </a:r>
          </a:p>
          <a:p>
            <a:pPr lvl="2" eaLnBrk="1" hangingPunct="1"/>
            <a:endParaRPr lang="zh-CN" altLang="en-US" b="1" dirty="0" smtClean="0"/>
          </a:p>
          <a:p>
            <a:pPr lvl="2" eaLnBrk="1" hangingPunct="1"/>
            <a:r>
              <a:rPr lang="zh-CN" altLang="en-US" b="1" dirty="0" smtClean="0"/>
              <a:t>针对某一具体关系数据库的</a:t>
            </a:r>
            <a:r>
              <a:rPr lang="zh-CN" altLang="en-US" b="1" dirty="0" smtClean="0">
                <a:solidFill>
                  <a:schemeClr val="accent2"/>
                </a:solidFill>
              </a:rPr>
              <a:t>约束条件</a:t>
            </a:r>
          </a:p>
          <a:p>
            <a:pPr lvl="2" eaLnBrk="1" hangingPunct="1"/>
            <a:endParaRPr lang="zh-CN" altLang="en-US" b="1" dirty="0" smtClean="0"/>
          </a:p>
          <a:p>
            <a:pPr lvl="2" eaLnBrk="1" hangingPunct="1"/>
            <a:r>
              <a:rPr lang="zh-CN" altLang="en-US" b="1" dirty="0" smtClean="0"/>
              <a:t>反映某一具体应用所涉及的数据必须满足的语义要求</a:t>
            </a:r>
          </a:p>
          <a:p>
            <a:pPr lvl="2" eaLnBrk="1" hangingPunct="1"/>
            <a:endParaRPr lang="zh-CN" altLang="en-US" b="1" dirty="0" smtClean="0"/>
          </a:p>
          <a:p>
            <a:pPr lvl="3" eaLnBrk="1" hangingPunct="1">
              <a:buFontTx/>
              <a:buNone/>
            </a:pPr>
            <a:endParaRPr lang="zh-CN" altLang="en-US" b="1" dirty="0" smtClean="0"/>
          </a:p>
          <a:p>
            <a:pPr lvl="3" eaLnBrk="1" hangingPunct="1">
              <a:buFontTx/>
              <a:buNone/>
            </a:pPr>
            <a:r>
              <a:rPr lang="zh-CN" altLang="en-US" b="1" dirty="0" smtClean="0"/>
              <a:t>       如：成绩属性的取值范围在</a:t>
            </a:r>
            <a:r>
              <a:rPr lang="en-US" altLang="zh-CN" b="1" dirty="0" smtClean="0"/>
              <a:t>0-100</a:t>
            </a:r>
            <a:r>
              <a:rPr lang="zh-CN" altLang="en-US" b="1" dirty="0" smtClean="0"/>
              <a:t>之间 </a:t>
            </a:r>
          </a:p>
          <a:p>
            <a:pPr lvl="2" eaLnBrk="1" hangingPunct="1">
              <a:buFontTx/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关系模式怎么得到的？和前一章的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图有没有关联？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30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6444208" y="3014464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6" name="菱形 5"/>
          <p:cNvSpPr>
            <a:spLocks noChangeArrowheads="1"/>
          </p:cNvSpPr>
          <p:nvPr/>
        </p:nvSpPr>
        <p:spPr bwMode="auto">
          <a:xfrm>
            <a:off x="3563987" y="2981325"/>
            <a:ext cx="2016125" cy="865188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7" name="流程图: 过程 6"/>
          <p:cNvSpPr>
            <a:spLocks noChangeArrowheads="1"/>
          </p:cNvSpPr>
          <p:nvPr/>
        </p:nvSpPr>
        <p:spPr bwMode="auto">
          <a:xfrm>
            <a:off x="1117600" y="3034978"/>
            <a:ext cx="1441450" cy="754062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29604" y="4365102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69292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265114" y="1628800"/>
            <a:ext cx="1154757" cy="792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2265113" y="4149080"/>
            <a:ext cx="1298873" cy="111609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sz="24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5867238" y="4350254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学时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855778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7704569" y="1664828"/>
            <a:ext cx="1153939" cy="1008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946671" y="2420888"/>
            <a:ext cx="312961" cy="61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3"/>
          </p:cNvCxnSpPr>
          <p:nvPr/>
        </p:nvCxnSpPr>
        <p:spPr>
          <a:xfrm flipV="1">
            <a:off x="2123728" y="2304889"/>
            <a:ext cx="310496" cy="73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8" idx="0"/>
          </p:cNvCxnSpPr>
          <p:nvPr/>
        </p:nvCxnSpPr>
        <p:spPr>
          <a:xfrm flipH="1">
            <a:off x="906983" y="3768526"/>
            <a:ext cx="352649" cy="59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5113" y="3789040"/>
            <a:ext cx="293937" cy="46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</p:cNvCxnSpPr>
          <p:nvPr/>
        </p:nvCxnSpPr>
        <p:spPr>
          <a:xfrm flipH="1" flipV="1">
            <a:off x="6732240" y="2567781"/>
            <a:ext cx="432693" cy="44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4" idx="3"/>
          </p:cNvCxnSpPr>
          <p:nvPr/>
        </p:nvCxnSpPr>
        <p:spPr>
          <a:xfrm flipV="1">
            <a:off x="7452320" y="2525264"/>
            <a:ext cx="421239" cy="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</p:cNvCxnSpPr>
          <p:nvPr/>
        </p:nvCxnSpPr>
        <p:spPr>
          <a:xfrm flipH="1">
            <a:off x="6588224" y="3768526"/>
            <a:ext cx="576709" cy="58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3"/>
            <a:endCxn id="6" idx="1"/>
          </p:cNvCxnSpPr>
          <p:nvPr/>
        </p:nvCxnSpPr>
        <p:spPr>
          <a:xfrm>
            <a:off x="2559050" y="3412009"/>
            <a:ext cx="1004937" cy="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4" idx="1"/>
          </p:cNvCxnSpPr>
          <p:nvPr/>
        </p:nvCxnSpPr>
        <p:spPr>
          <a:xfrm flipV="1">
            <a:off x="5580112" y="3391495"/>
            <a:ext cx="864096" cy="2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14549" y="2888915"/>
            <a:ext cx="505322" cy="612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81539" y="2920145"/>
            <a:ext cx="718653" cy="580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>
            <a:stCxn id="6" idx="2"/>
          </p:cNvCxnSpPr>
          <p:nvPr/>
        </p:nvCxnSpPr>
        <p:spPr>
          <a:xfrm flipH="1">
            <a:off x="4572049" y="3846513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3922613" y="4296236"/>
            <a:ext cx="1298873" cy="86095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成绩</a:t>
            </a:r>
            <a:endParaRPr lang="zh-CN" altLang="en-US" sz="2400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084168" y="2420888"/>
            <a:ext cx="756559" cy="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83568" y="2276870"/>
            <a:ext cx="549209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2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/>
      <p:bldP spid="46" grpId="0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图转化为关系模式的方法</a:t>
            </a:r>
          </a:p>
        </p:txBody>
      </p:sp>
      <p:sp>
        <p:nvSpPr>
          <p:cNvPr id="14338" name="文本框 99"/>
          <p:cNvSpPr txBox="1">
            <a:spLocks noChangeArrowheads="1"/>
          </p:cNvSpPr>
          <p:nvPr/>
        </p:nvSpPr>
        <p:spPr bwMode="auto">
          <a:xfrm>
            <a:off x="1187625" y="1196752"/>
            <a:ext cx="724041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ER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图中的每个实体，转换为一个关系模式</a:t>
            </a:r>
            <a:r>
              <a:rPr lang="zh-CN" altLang="en-US" dirty="0">
                <a:latin typeface="宋体" pitchFamily="2" charset="-122"/>
              </a:rPr>
              <a:t>（下面简称关系），实体名即为关系名，实体的属性，就是关系的属性，实体的键就是关系的键（码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的联系</a:t>
            </a:r>
            <a:r>
              <a:rPr lang="zh-CN" altLang="en-US" dirty="0">
                <a:latin typeface="宋体" pitchFamily="2" charset="-122"/>
              </a:rPr>
              <a:t>，将任意一方实体的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主键</a:t>
            </a:r>
            <a:r>
              <a:rPr lang="zh-CN" altLang="en-US" dirty="0">
                <a:latin typeface="宋体" pitchFamily="2" charset="-122"/>
              </a:rPr>
              <a:t>和联系的属性加入到另一方实体的关系</a:t>
            </a:r>
            <a:r>
              <a:rPr lang="zh-CN" altLang="en-US" dirty="0" smtClean="0">
                <a:latin typeface="宋体" pitchFamily="2" charset="-122"/>
              </a:rPr>
              <a:t>中，新加入的属性为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外键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1:n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的联系</a:t>
            </a:r>
            <a:r>
              <a:rPr lang="zh-CN" altLang="en-US" dirty="0">
                <a:latin typeface="宋体" pitchFamily="2" charset="-122"/>
              </a:rPr>
              <a:t>，将</a:t>
            </a:r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宋体" pitchFamily="2" charset="-122"/>
              </a:rPr>
              <a:t>方实体的主键和联系的属性加入到多方</a:t>
            </a:r>
            <a:r>
              <a:rPr lang="zh-CN" altLang="en-US" dirty="0" smtClean="0">
                <a:latin typeface="宋体" pitchFamily="2" charset="-122"/>
              </a:rPr>
              <a:t>实体，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新加入的主键为</a:t>
            </a:r>
            <a:r>
              <a:rPr lang="zh-CN" altLang="en-US" dirty="0" smtClean="0">
                <a:latin typeface="宋体" pitchFamily="2" charset="-122"/>
              </a:rPr>
              <a:t>外键。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4.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m:n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的联系</a:t>
            </a:r>
            <a:r>
              <a:rPr lang="zh-CN" altLang="en-US" dirty="0">
                <a:latin typeface="宋体" pitchFamily="2" charset="-122"/>
              </a:rPr>
              <a:t>，单独生成一个关系，联系的名称即为关系名，双方实体的主键及联系的属性为新关系的</a:t>
            </a:r>
            <a:r>
              <a:rPr lang="zh-CN" altLang="en-US" dirty="0" smtClean="0">
                <a:latin typeface="宋体" pitchFamily="2" charset="-122"/>
              </a:rPr>
              <a:t>属性，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联系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双方实体的主码为新关系的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主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键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图转换为关系模式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352928" cy="40934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学生实体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/>
              <a:t>学生（学号，姓名，出生日期，性别）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课程实体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课程（</a:t>
            </a:r>
            <a:r>
              <a:rPr lang="zh-CN" altLang="en-US" sz="2800" dirty="0" smtClean="0"/>
              <a:t>课程号，课程名，学时）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选修联系</a:t>
            </a:r>
            <a:r>
              <a:rPr lang="en-US" altLang="zh-CN" sz="2800" dirty="0" smtClean="0"/>
              <a:t>m:n</a:t>
            </a:r>
          </a:p>
          <a:p>
            <a:r>
              <a:rPr lang="zh-CN" altLang="en-US" sz="2800" dirty="0" smtClean="0"/>
              <a:t>选修（学号，课号，成绩）</a:t>
            </a:r>
            <a:endParaRPr lang="en-US" altLang="zh-CN" sz="2800" dirty="0" smtClean="0"/>
          </a:p>
          <a:p>
            <a:r>
              <a:rPr lang="zh-CN" altLang="en-US" sz="2800" dirty="0" smtClean="0"/>
              <a:t>选修（学号，课号，成绩）</a:t>
            </a:r>
            <a:endParaRPr lang="en-US" altLang="zh-CN" sz="32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找出各关系模式的主键、外键。</a:t>
            </a:r>
            <a:endParaRPr lang="en-US" altLang="zh-CN" sz="28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3275856" y="2492896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19872" y="3356992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5656" y="4581128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75656" y="5085184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27784" y="5085184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标注 17"/>
          <p:cNvSpPr/>
          <p:nvPr/>
        </p:nvSpPr>
        <p:spPr>
          <a:xfrm>
            <a:off x="4644008" y="3489980"/>
            <a:ext cx="1944216" cy="545574"/>
          </a:xfrm>
          <a:prstGeom prst="cloudCallout">
            <a:avLst>
              <a:gd name="adj1" fmla="val -59782"/>
              <a:gd name="adj2" fmla="val 104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图转换为关系模式</a:t>
            </a:r>
            <a:endParaRPr lang="zh-CN" altLang="en-US" dirty="0"/>
          </a:p>
        </p:txBody>
      </p:sp>
      <p:sp>
        <p:nvSpPr>
          <p:cNvPr id="4" name="流程图: 过程 3"/>
          <p:cNvSpPr>
            <a:spLocks noChangeArrowheads="1"/>
          </p:cNvSpPr>
          <p:nvPr/>
        </p:nvSpPr>
        <p:spPr bwMode="auto">
          <a:xfrm>
            <a:off x="3599645" y="3470920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课程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5" name="菱形 4"/>
          <p:cNvSpPr>
            <a:spLocks noChangeArrowheads="1"/>
          </p:cNvSpPr>
          <p:nvPr/>
        </p:nvSpPr>
        <p:spPr bwMode="auto">
          <a:xfrm>
            <a:off x="2046310" y="3443539"/>
            <a:ext cx="1087318" cy="714846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选修</a:t>
            </a: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726947" y="3487869"/>
            <a:ext cx="777390" cy="623030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学生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01972" y="458686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性别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23376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学号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345814" y="2326040"/>
            <a:ext cx="622773" cy="6544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姓名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345813" y="4408375"/>
            <a:ext cx="700497" cy="922156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出生</a:t>
            </a:r>
            <a:endParaRPr lang="en-US" altLang="zh-CN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日期</a:t>
            </a: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3328188" y="4529960"/>
            <a:ext cx="622332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学时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133628" y="2355807"/>
            <a:ext cx="854713" cy="83289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课程号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4143331" y="2485041"/>
            <a:ext cx="882620" cy="6958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1"/>
                </a:solidFill>
                <a:ea typeface="华文中宋" pitchFamily="2" charset="-122"/>
              </a:rPr>
              <a:t>课程名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34763" y="2980488"/>
            <a:ext cx="168783" cy="50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3"/>
          </p:cNvCxnSpPr>
          <p:nvPr/>
        </p:nvCxnSpPr>
        <p:spPr>
          <a:xfrm flipV="1">
            <a:off x="1269563" y="2884646"/>
            <a:ext cx="167454" cy="6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0"/>
          </p:cNvCxnSpPr>
          <p:nvPr/>
        </p:nvCxnSpPr>
        <p:spPr>
          <a:xfrm flipH="1">
            <a:off x="613359" y="4093950"/>
            <a:ext cx="190187" cy="49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345813" y="4110899"/>
            <a:ext cx="158523" cy="38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0"/>
            <a:endCxn id="12" idx="5"/>
          </p:cNvCxnSpPr>
          <p:nvPr/>
        </p:nvCxnSpPr>
        <p:spPr>
          <a:xfrm flipH="1" flipV="1">
            <a:off x="3863171" y="3066726"/>
            <a:ext cx="125169" cy="40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143331" y="3180845"/>
            <a:ext cx="233704" cy="28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</p:cNvCxnSpPr>
          <p:nvPr/>
        </p:nvCxnSpPr>
        <p:spPr>
          <a:xfrm flipH="1">
            <a:off x="3677315" y="4093950"/>
            <a:ext cx="311026" cy="48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  <a:endCxn id="5" idx="1"/>
          </p:cNvCxnSpPr>
          <p:nvPr/>
        </p:nvCxnSpPr>
        <p:spPr>
          <a:xfrm>
            <a:off x="1504337" y="3799384"/>
            <a:ext cx="541974" cy="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4" idx="1"/>
          </p:cNvCxnSpPr>
          <p:nvPr/>
        </p:nvCxnSpPr>
        <p:spPr>
          <a:xfrm flipV="1">
            <a:off x="3133629" y="3782435"/>
            <a:ext cx="466017" cy="1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96061" y="3367187"/>
            <a:ext cx="272526" cy="50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34398" y="3392990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89969" y="4158385"/>
            <a:ext cx="1" cy="42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2239721" y="4529960"/>
            <a:ext cx="700497" cy="71134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成绩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194728" y="2952716"/>
            <a:ext cx="6381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2869" y="2861496"/>
            <a:ext cx="296194" cy="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>
            <a:spLocks noChangeArrowheads="1"/>
          </p:cNvSpPr>
          <p:nvPr/>
        </p:nvSpPr>
        <p:spPr bwMode="auto">
          <a:xfrm>
            <a:off x="4879504" y="3392990"/>
            <a:ext cx="1346789" cy="765395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latin typeface="Arial" pitchFamily="34" charset="0"/>
                <a:ea typeface="华文中宋" pitchFamily="2" charset="-122"/>
              </a:rPr>
              <a:t>讲授</a:t>
            </a:r>
            <a:endParaRPr lang="zh-CN" altLang="en-US" sz="2000" dirty="0">
              <a:latin typeface="Arial" pitchFamily="34" charset="0"/>
              <a:ea typeface="华文中宋" pitchFamily="2" charset="-122"/>
            </a:endParaRPr>
          </a:p>
        </p:txBody>
      </p:sp>
      <p:cxnSp>
        <p:nvCxnSpPr>
          <p:cNvPr id="35" name="直接连接符 34"/>
          <p:cNvCxnSpPr>
            <a:endCxn id="34" idx="1"/>
          </p:cNvCxnSpPr>
          <p:nvPr/>
        </p:nvCxnSpPr>
        <p:spPr>
          <a:xfrm flipV="1">
            <a:off x="4377035" y="3775688"/>
            <a:ext cx="502469" cy="3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6493" y="3234178"/>
            <a:ext cx="413011" cy="51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接连接符 36"/>
          <p:cNvCxnSpPr>
            <a:stCxn id="34" idx="2"/>
          </p:cNvCxnSpPr>
          <p:nvPr/>
        </p:nvCxnSpPr>
        <p:spPr>
          <a:xfrm flipH="1">
            <a:off x="5552898" y="4158385"/>
            <a:ext cx="1" cy="53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5112200" y="4693974"/>
            <a:ext cx="912947" cy="66888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学期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568673" y="2924950"/>
            <a:ext cx="1" cy="51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5112200" y="2268312"/>
            <a:ext cx="912947" cy="65663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效果</a:t>
            </a:r>
            <a:endParaRPr lang="zh-CN" altLang="en-US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077188" y="2132856"/>
            <a:ext cx="2887300" cy="3176912"/>
            <a:chOff x="5839260" y="1833498"/>
            <a:chExt cx="3529805" cy="3614785"/>
          </a:xfrm>
        </p:grpSpPr>
        <p:sp>
          <p:nvSpPr>
            <p:cNvPr id="53" name="流程图: 过程 52"/>
            <p:cNvSpPr>
              <a:spLocks noChangeArrowheads="1"/>
            </p:cNvSpPr>
            <p:nvPr/>
          </p:nvSpPr>
          <p:spPr bwMode="auto">
            <a:xfrm>
              <a:off x="6922679" y="3268823"/>
              <a:ext cx="1441450" cy="754062"/>
            </a:xfrm>
            <a:prstGeom prst="flowChartProcess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dirty="0">
                  <a:latin typeface="Arial" pitchFamily="34" charset="0"/>
                  <a:ea typeface="华文中宋" pitchFamily="2" charset="-122"/>
                </a:rPr>
                <a:t>教师</a:t>
              </a: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5839260" y="457086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性别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174371" y="1833498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工号</a:t>
              </a:r>
            </a:p>
          </p:txBody>
        </p:sp>
        <p:sp>
          <p:nvSpPr>
            <p:cNvPr id="56" name="椭圆 55"/>
            <p:cNvSpPr>
              <a:spLocks noChangeArrowheads="1"/>
            </p:cNvSpPr>
            <p:nvPr/>
          </p:nvSpPr>
          <p:spPr bwMode="auto">
            <a:xfrm>
              <a:off x="7928807" y="1987624"/>
              <a:ext cx="1154757" cy="7920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姓名</a:t>
              </a:r>
              <a:endParaRPr lang="zh-CN" altLang="en-US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  <p:sp>
          <p:nvSpPr>
            <p:cNvPr id="57" name="椭圆 56"/>
            <p:cNvSpPr>
              <a:spLocks noChangeArrowheads="1"/>
            </p:cNvSpPr>
            <p:nvPr/>
          </p:nvSpPr>
          <p:spPr bwMode="auto">
            <a:xfrm>
              <a:off x="8239304" y="4584187"/>
              <a:ext cx="112976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出生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tx1"/>
                  </a:solidFill>
                  <a:ea typeface="华文中宋" pitchFamily="2" charset="-122"/>
                </a:rPr>
                <a:t>日期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751750" y="2654733"/>
              <a:ext cx="312961" cy="614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7928807" y="2688907"/>
              <a:ext cx="310496" cy="550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4" idx="0"/>
            </p:cNvCxnSpPr>
            <p:nvPr/>
          </p:nvCxnSpPr>
          <p:spPr>
            <a:xfrm flipH="1">
              <a:off x="6416639" y="4022885"/>
              <a:ext cx="506040" cy="547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endCxn id="57" idx="0"/>
            </p:cNvCxnSpPr>
            <p:nvPr/>
          </p:nvCxnSpPr>
          <p:spPr>
            <a:xfrm>
              <a:off x="8070193" y="4022885"/>
              <a:ext cx="733992" cy="561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6488647" y="2510715"/>
              <a:ext cx="549209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7064710" y="4558932"/>
              <a:ext cx="1005481" cy="8640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000" b="1">
                  <a:solidFill>
                    <a:srgbClr val="000066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tx1"/>
                  </a:solidFill>
                  <a:ea typeface="华文中宋" pitchFamily="2" charset="-122"/>
                </a:rPr>
                <a:t>职称</a:t>
              </a:r>
              <a:endParaRPr lang="en-US" altLang="zh-CN" dirty="0" smtClean="0">
                <a:solidFill>
                  <a:schemeClr val="tx1"/>
                </a:solidFill>
                <a:ea typeface="华文中宋" pitchFamily="2" charset="-122"/>
              </a:endParaRPr>
            </a:p>
          </p:txBody>
        </p:sp>
      </p:grpSp>
      <p:cxnSp>
        <p:nvCxnSpPr>
          <p:cNvPr id="67" name="直接连接符 66"/>
          <p:cNvCxnSpPr>
            <a:stCxn id="53" idx="2"/>
            <a:endCxn id="63" idx="0"/>
          </p:cNvCxnSpPr>
          <p:nvPr/>
        </p:nvCxnSpPr>
        <p:spPr>
          <a:xfrm flipH="1">
            <a:off x="7490809" y="4057034"/>
            <a:ext cx="62128" cy="47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4" idx="3"/>
            <a:endCxn id="53" idx="1"/>
          </p:cNvCxnSpPr>
          <p:nvPr/>
        </p:nvCxnSpPr>
        <p:spPr>
          <a:xfrm flipV="1">
            <a:off x="6226293" y="3725674"/>
            <a:ext cx="737107" cy="50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368858" y="3203575"/>
            <a:ext cx="387577" cy="479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学生实体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学生（学号，姓名，出生日期，性别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课程实体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课程（</a:t>
            </a:r>
            <a:r>
              <a:rPr lang="zh-CN" altLang="en-US" dirty="0"/>
              <a:t>课程号，课程名，学时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trike="sngStrike" dirty="0"/>
              <a:t>教师</a:t>
            </a:r>
            <a:r>
              <a:rPr lang="zh-CN" altLang="en-US" strike="sngStrike" dirty="0" smtClean="0"/>
              <a:t>实体</a:t>
            </a:r>
            <a:r>
              <a:rPr lang="en-US" altLang="zh-CN" strike="sngStrike" dirty="0" smtClean="0">
                <a:sym typeface="Wingdings" panose="05000000000000000000" pitchFamily="2" charset="2"/>
              </a:rPr>
              <a:t></a:t>
            </a:r>
            <a:r>
              <a:rPr lang="zh-CN" altLang="en-US" strike="sngStrike" dirty="0">
                <a:sym typeface="Wingdings" panose="05000000000000000000" pitchFamily="2" charset="2"/>
              </a:rPr>
              <a:t>教师</a:t>
            </a:r>
            <a:r>
              <a:rPr lang="zh-CN" altLang="en-US" strike="sngStrike" dirty="0" smtClean="0"/>
              <a:t>（工号</a:t>
            </a:r>
            <a:r>
              <a:rPr lang="zh-CN" altLang="en-US" strike="sngStrike" dirty="0"/>
              <a:t>，姓名，出生日期</a:t>
            </a:r>
            <a:r>
              <a:rPr lang="zh-CN" altLang="en-US" strike="sngStrike" dirty="0" smtClean="0"/>
              <a:t>，职称）</a:t>
            </a:r>
            <a:endParaRPr lang="en-US" altLang="zh-CN" strike="sngStrike" dirty="0" smtClean="0"/>
          </a:p>
          <a:p>
            <a:r>
              <a:rPr lang="zh-CN" altLang="en-US" dirty="0" smtClean="0"/>
              <a:t>讲授联系</a:t>
            </a:r>
            <a:r>
              <a:rPr lang="en-US" altLang="zh-CN" dirty="0" smtClean="0"/>
              <a:t>1:n, </a:t>
            </a:r>
            <a:r>
              <a:rPr lang="zh-CN" altLang="en-US" dirty="0" smtClean="0"/>
              <a:t>课程是一方实体</a:t>
            </a:r>
            <a:endParaRPr lang="en-US" altLang="zh-CN" dirty="0" smtClean="0"/>
          </a:p>
          <a:p>
            <a:r>
              <a:rPr lang="zh-CN" altLang="en-US" dirty="0" smtClean="0"/>
              <a:t>教师（</a:t>
            </a:r>
            <a:r>
              <a:rPr lang="zh-CN" altLang="en-US" u="sng" dirty="0"/>
              <a:t>工号</a:t>
            </a:r>
            <a:r>
              <a:rPr lang="zh-CN" altLang="en-US" dirty="0"/>
              <a:t>，姓名，出生日期，</a:t>
            </a:r>
            <a:r>
              <a:rPr lang="zh-CN" altLang="en-US" dirty="0" smtClean="0"/>
              <a:t>职称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课程号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学期，效果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选修</a:t>
            </a:r>
            <a:r>
              <a:rPr lang="zh-CN" altLang="en-US" dirty="0"/>
              <a:t>联系</a:t>
            </a:r>
            <a:r>
              <a:rPr lang="en-US" altLang="zh-CN" dirty="0"/>
              <a:t>m:n</a:t>
            </a:r>
          </a:p>
          <a:p>
            <a:r>
              <a:rPr lang="zh-CN" altLang="en-US" dirty="0"/>
              <a:t>选修（</a:t>
            </a:r>
            <a:r>
              <a:rPr lang="zh-CN" altLang="en-US" u="sng" dirty="0"/>
              <a:t>学号，课号</a:t>
            </a:r>
            <a:r>
              <a:rPr lang="zh-CN" altLang="en-US" dirty="0"/>
              <a:t>，成绩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7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556792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教师（教师编号、教师姓名、年龄、性别）</a:t>
            </a:r>
          </a:p>
          <a:p>
            <a:r>
              <a:rPr lang="zh-CN" altLang="zh-CN" sz="2400" dirty="0" smtClean="0"/>
              <a:t>课程（课程编号、课程名称、课程性质）</a:t>
            </a:r>
          </a:p>
          <a:p>
            <a:r>
              <a:rPr lang="zh-CN" altLang="zh-CN" sz="2400" dirty="0" smtClean="0"/>
              <a:t>课程组（课题组序号、课程组名称、负责人）</a:t>
            </a:r>
            <a:endParaRPr lang="en-US" altLang="zh-CN" sz="2400" dirty="0" smtClean="0"/>
          </a:p>
          <a:p>
            <a:r>
              <a:rPr lang="zh-CN" altLang="en-US" sz="2400" dirty="0" smtClean="0"/>
              <a:t>补齐关系模式及主键外键。</a:t>
            </a:r>
            <a:endParaRPr lang="en-US" altLang="zh-CN" sz="2400" dirty="0" smtClean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51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理解关系形式定义、关系的性质</a:t>
            </a:r>
            <a:endParaRPr lang="en-US" altLang="zh-CN" dirty="0"/>
          </a:p>
          <a:p>
            <a:r>
              <a:rPr lang="zh-CN" altLang="en-US" dirty="0" smtClean="0"/>
              <a:t>理解域、笛卡尔乘积、关系、关系模式</a:t>
            </a:r>
            <a:r>
              <a:rPr lang="en-US" altLang="zh-CN" dirty="0" smtClean="0"/>
              <a:t>R(U)</a:t>
            </a:r>
            <a:r>
              <a:rPr lang="zh-CN" altLang="en-US" dirty="0" smtClean="0"/>
              <a:t>、候选键、主键、外键</a:t>
            </a:r>
            <a:r>
              <a:rPr lang="zh-CN" altLang="en-US" dirty="0"/>
              <a:t>、主属性、非主属性等基本概念（重点）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zh-CN" altLang="en-US" dirty="0" smtClean="0">
                <a:solidFill>
                  <a:schemeClr val="accent2"/>
                </a:solidFill>
              </a:rPr>
              <a:t>实体完整性（主键不能为空）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accent2"/>
                </a:solidFill>
              </a:rPr>
              <a:t>参照完整性（外键的值必须来源于被参照表）</a:t>
            </a:r>
            <a:r>
              <a:rPr lang="zh-CN" altLang="en-US" dirty="0" smtClean="0"/>
              <a:t>的</a:t>
            </a:r>
            <a:r>
              <a:rPr lang="zh-CN" altLang="en-US" dirty="0"/>
              <a:t>内容和意义</a:t>
            </a:r>
            <a:endParaRPr lang="en-US" altLang="zh-CN" dirty="0"/>
          </a:p>
          <a:p>
            <a:r>
              <a:rPr lang="zh-CN" altLang="en-US" dirty="0"/>
              <a:t>掌握由</a:t>
            </a:r>
            <a:r>
              <a:rPr lang="en-US" altLang="zh-CN" dirty="0"/>
              <a:t>ER</a:t>
            </a:r>
            <a:r>
              <a:rPr lang="zh-CN" altLang="en-US" dirty="0"/>
              <a:t>图转换为关系模式的方法（重点）</a:t>
            </a:r>
            <a:endParaRPr lang="en-US" altLang="zh-CN" dirty="0"/>
          </a:p>
          <a:p>
            <a:r>
              <a:rPr lang="zh-CN" altLang="en-US" dirty="0" smtClean="0"/>
              <a:t>注意三种类型联系的处理方法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1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流程图: 可选过程 3079"/>
          <p:cNvSpPr>
            <a:spLocks noChangeArrowheads="1"/>
          </p:cNvSpPr>
          <p:nvPr/>
        </p:nvSpPr>
        <p:spPr bwMode="auto">
          <a:xfrm>
            <a:off x="323850" y="1052513"/>
            <a:ext cx="8569325" cy="1296367"/>
          </a:xfrm>
          <a:prstGeom prst="flowChartAlternateProcess">
            <a:avLst/>
          </a:prstGeom>
          <a:solidFill>
            <a:srgbClr val="FFFF99">
              <a:alpha val="52940"/>
            </a:srgbClr>
          </a:solidFill>
          <a:ln w="22225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081" name="流程图: 可选过程 3080"/>
          <p:cNvSpPr>
            <a:spLocks noChangeArrowheads="1"/>
          </p:cNvSpPr>
          <p:nvPr/>
        </p:nvSpPr>
        <p:spPr bwMode="auto">
          <a:xfrm>
            <a:off x="323850" y="2924174"/>
            <a:ext cx="8569325" cy="3025105"/>
          </a:xfrm>
          <a:prstGeom prst="flowChartAlternateProcess">
            <a:avLst/>
          </a:prstGeom>
          <a:solidFill>
            <a:srgbClr val="FFFF99">
              <a:alpha val="52940"/>
            </a:srgbClr>
          </a:solidFill>
          <a:ln w="22225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075" name="内容占位符 3074"/>
          <p:cNvSpPr>
            <a:spLocks noGrp="1" noChangeArrowheads="1"/>
          </p:cNvSpPr>
          <p:nvPr>
            <p:ph idx="1"/>
          </p:nvPr>
        </p:nvSpPr>
        <p:spPr>
          <a:xfrm>
            <a:off x="395288" y="1196752"/>
            <a:ext cx="8353425" cy="489654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b="1" dirty="0" smtClean="0"/>
              <a:t>主要内容：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关系模型的数据结构、关系的定义和性质、关系的完整性、初始关系模式设计、集合运算、关系运算</a:t>
            </a:r>
          </a:p>
          <a:p>
            <a:pPr eaLnBrk="1" hangingPunct="1">
              <a:buFontTx/>
              <a:buNone/>
            </a:pP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zh-CN" altLang="en-US" sz="2400" b="1" dirty="0" smtClean="0"/>
              <a:t>理解关系形式定义、关系的性质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理解关系模式、关系键、外部键、主属性、非主属性等基本概念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重点）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理解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实体完整性</a:t>
            </a:r>
            <a:r>
              <a:rPr lang="zh-CN" altLang="en-US" sz="2400" b="1" dirty="0" smtClean="0"/>
              <a:t>和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参照完整性</a:t>
            </a:r>
            <a:r>
              <a:rPr lang="zh-CN" altLang="en-US" sz="2400" b="1" dirty="0" smtClean="0"/>
              <a:t>的内容和意义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掌握由</a:t>
            </a:r>
            <a:r>
              <a:rPr lang="en-US" altLang="zh-CN" sz="2400" b="1" dirty="0" smtClean="0"/>
              <a:t>ER</a:t>
            </a:r>
            <a:r>
              <a:rPr lang="zh-CN" altLang="en-US" sz="2400" b="1" dirty="0" smtClean="0"/>
              <a:t>图转换为关系模式的方法（重点）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了解关系运算的种类和运算方法</a:t>
            </a:r>
          </a:p>
          <a:p>
            <a:pPr eaLnBrk="1" hangingPunct="1">
              <a:buFontTx/>
              <a:buNone/>
            </a:pPr>
            <a:endParaRPr lang="zh-CN" altLang="en-US" sz="2400" b="1" dirty="0" smtClean="0"/>
          </a:p>
          <a:p>
            <a:pPr eaLnBrk="1" hangingPunct="1">
              <a:buFontTx/>
              <a:buNone/>
            </a:pP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8" name="流程图: 可选过程 47127"/>
          <p:cNvSpPr>
            <a:spLocks noChangeArrowheads="1"/>
          </p:cNvSpPr>
          <p:nvPr/>
        </p:nvSpPr>
        <p:spPr bwMode="auto">
          <a:xfrm>
            <a:off x="4244448" y="1844674"/>
            <a:ext cx="1695978" cy="2545189"/>
          </a:xfrm>
          <a:prstGeom prst="flowChartAlternateProcess">
            <a:avLst/>
          </a:prstGeom>
          <a:solidFill>
            <a:srgbClr val="FFFF99">
              <a:alpha val="56078"/>
            </a:srgbClr>
          </a:solidFill>
          <a:ln w="2540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7127" name="圆角矩形 47126"/>
          <p:cNvSpPr>
            <a:spLocks noChangeArrowheads="1"/>
          </p:cNvSpPr>
          <p:nvPr/>
        </p:nvSpPr>
        <p:spPr bwMode="auto">
          <a:xfrm>
            <a:off x="6288398" y="2349500"/>
            <a:ext cx="2099952" cy="2621697"/>
          </a:xfrm>
          <a:prstGeom prst="roundRect">
            <a:avLst>
              <a:gd name="adj" fmla="val 16667"/>
            </a:avLst>
          </a:prstGeom>
          <a:solidFill>
            <a:srgbClr val="FFFF99">
              <a:alpha val="61960"/>
            </a:srgbClr>
          </a:solidFill>
          <a:ln w="19050">
            <a:solidFill>
              <a:srgbClr val="FFCC00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23556" name="标题 47105"/>
          <p:cNvSpPr>
            <a:spLocks noGrp="1" noChangeArrowheads="1"/>
          </p:cNvSpPr>
          <p:nvPr>
            <p:ph type="title"/>
          </p:nvPr>
        </p:nvSpPr>
        <p:spPr>
          <a:xfrm>
            <a:off x="1032186" y="260349"/>
            <a:ext cx="7645090" cy="92490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 smtClean="0"/>
              <a:t>2.3  </a:t>
            </a:r>
            <a:r>
              <a:rPr lang="zh-CN" altLang="en-US" sz="3200" b="1" dirty="0" smtClean="0"/>
              <a:t>关系代数 </a:t>
            </a:r>
          </a:p>
        </p:txBody>
      </p:sp>
      <p:sp>
        <p:nvSpPr>
          <p:cNvPr id="47108" name="流程图: 可选过程 47107"/>
          <p:cNvSpPr>
            <a:spLocks noChangeArrowheads="1"/>
          </p:cNvSpPr>
          <p:nvPr/>
        </p:nvSpPr>
        <p:spPr bwMode="auto">
          <a:xfrm>
            <a:off x="755576" y="1268412"/>
            <a:ext cx="2662312" cy="3856037"/>
          </a:xfrm>
          <a:prstGeom prst="flowChartAlternateProcess">
            <a:avLst/>
          </a:prstGeom>
          <a:solidFill>
            <a:srgbClr val="FFFF99">
              <a:alpha val="56078"/>
            </a:srgbClr>
          </a:solidFill>
          <a:ln w="2540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7113" name="椭圆 47112"/>
          <p:cNvSpPr>
            <a:spLocks noChangeArrowheads="1"/>
          </p:cNvSpPr>
          <p:nvPr/>
        </p:nvSpPr>
        <p:spPr bwMode="auto">
          <a:xfrm>
            <a:off x="1032186" y="1557337"/>
            <a:ext cx="2099952" cy="924905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关系数据结构 </a:t>
            </a:r>
          </a:p>
        </p:txBody>
      </p:sp>
      <p:sp>
        <p:nvSpPr>
          <p:cNvPr id="47114" name="椭圆 47113"/>
          <p:cNvSpPr>
            <a:spLocks noChangeArrowheads="1"/>
          </p:cNvSpPr>
          <p:nvPr/>
        </p:nvSpPr>
        <p:spPr bwMode="auto">
          <a:xfrm>
            <a:off x="1032186" y="2636837"/>
            <a:ext cx="2099952" cy="924905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</a:rPr>
              <a:t>关系操作 </a:t>
            </a:r>
          </a:p>
        </p:txBody>
      </p:sp>
      <p:sp>
        <p:nvSpPr>
          <p:cNvPr id="47115" name="椭圆 47114"/>
          <p:cNvSpPr>
            <a:spLocks noChangeArrowheads="1"/>
          </p:cNvSpPr>
          <p:nvPr/>
        </p:nvSpPr>
        <p:spPr bwMode="auto">
          <a:xfrm>
            <a:off x="943266" y="3717924"/>
            <a:ext cx="2261898" cy="924905"/>
          </a:xfrm>
          <a:prstGeom prst="ellipse">
            <a:avLst/>
          </a:prstGeom>
          <a:solidFill>
            <a:schemeClr val="accent1">
              <a:alpha val="5294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关系完整性约束 </a:t>
            </a:r>
          </a:p>
        </p:txBody>
      </p:sp>
      <p:sp>
        <p:nvSpPr>
          <p:cNvPr id="47119" name="圆角矩形 47118"/>
          <p:cNvSpPr>
            <a:spLocks noChangeArrowheads="1"/>
          </p:cNvSpPr>
          <p:nvPr/>
        </p:nvSpPr>
        <p:spPr bwMode="auto">
          <a:xfrm>
            <a:off x="4512988" y="2205037"/>
            <a:ext cx="1208362" cy="617169"/>
          </a:xfrm>
          <a:prstGeom prst="roundRect">
            <a:avLst>
              <a:gd name="adj" fmla="val 16667"/>
            </a:avLst>
          </a:prstGeom>
          <a:solidFill>
            <a:srgbClr val="FF99CC">
              <a:alpha val="61960"/>
            </a:srgbClr>
          </a:solidFill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查询 </a:t>
            </a:r>
          </a:p>
        </p:txBody>
      </p:sp>
      <p:sp>
        <p:nvSpPr>
          <p:cNvPr id="47120" name="圆角矩形 47119"/>
          <p:cNvSpPr>
            <a:spLocks noChangeArrowheads="1"/>
          </p:cNvSpPr>
          <p:nvPr/>
        </p:nvSpPr>
        <p:spPr bwMode="auto">
          <a:xfrm>
            <a:off x="4511208" y="3284537"/>
            <a:ext cx="1210142" cy="617169"/>
          </a:xfrm>
          <a:prstGeom prst="roundRect">
            <a:avLst>
              <a:gd name="adj" fmla="val 16667"/>
            </a:avLst>
          </a:prstGeom>
          <a:solidFill>
            <a:srgbClr val="FF99CC">
              <a:alpha val="61960"/>
            </a:srgbClr>
          </a:solidFill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更新 </a:t>
            </a:r>
          </a:p>
        </p:txBody>
      </p:sp>
      <p:sp>
        <p:nvSpPr>
          <p:cNvPr id="47122" name="右箭头 47121"/>
          <p:cNvSpPr>
            <a:spLocks noChangeArrowheads="1"/>
          </p:cNvSpPr>
          <p:nvPr/>
        </p:nvSpPr>
        <p:spPr bwMode="auto">
          <a:xfrm>
            <a:off x="3053671" y="2924175"/>
            <a:ext cx="1373867" cy="309435"/>
          </a:xfrm>
          <a:prstGeom prst="rightArrow">
            <a:avLst>
              <a:gd name="adj1" fmla="val 60435"/>
              <a:gd name="adj2" fmla="val 112210"/>
            </a:avLst>
          </a:prstGeom>
          <a:solidFill>
            <a:srgbClr val="FF99CC">
              <a:alpha val="61960"/>
            </a:srgbClr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7123" name="右箭头 47122"/>
          <p:cNvSpPr>
            <a:spLocks noChangeArrowheads="1"/>
          </p:cNvSpPr>
          <p:nvPr/>
        </p:nvSpPr>
        <p:spPr bwMode="auto">
          <a:xfrm>
            <a:off x="5708933" y="3500438"/>
            <a:ext cx="806167" cy="231226"/>
          </a:xfrm>
          <a:prstGeom prst="rightArrow">
            <a:avLst>
              <a:gd name="adj1" fmla="val 50000"/>
              <a:gd name="adj2" fmla="val 83164"/>
            </a:avLst>
          </a:prstGeom>
          <a:solidFill>
            <a:srgbClr val="FF99CC">
              <a:alpha val="61960"/>
            </a:srgbClr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7124" name="椭圆 47123"/>
          <p:cNvSpPr>
            <a:spLocks noChangeArrowheads="1"/>
          </p:cNvSpPr>
          <p:nvPr/>
        </p:nvSpPr>
        <p:spPr bwMode="auto">
          <a:xfrm>
            <a:off x="6563421" y="2551112"/>
            <a:ext cx="1537592" cy="630771"/>
          </a:xfrm>
          <a:prstGeom prst="ellipse">
            <a:avLst/>
          </a:prstGeom>
          <a:solidFill>
            <a:schemeClr val="accent1">
              <a:alpha val="6196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插入 </a:t>
            </a:r>
          </a:p>
        </p:txBody>
      </p:sp>
      <p:sp>
        <p:nvSpPr>
          <p:cNvPr id="47125" name="椭圆 47124"/>
          <p:cNvSpPr>
            <a:spLocks noChangeArrowheads="1"/>
          </p:cNvSpPr>
          <p:nvPr/>
        </p:nvSpPr>
        <p:spPr bwMode="auto">
          <a:xfrm>
            <a:off x="6565200" y="3257550"/>
            <a:ext cx="1535813" cy="630772"/>
          </a:xfrm>
          <a:prstGeom prst="ellipse">
            <a:avLst/>
          </a:prstGeom>
          <a:solidFill>
            <a:schemeClr val="accent1">
              <a:alpha val="6196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删除</a:t>
            </a:r>
          </a:p>
        </p:txBody>
      </p:sp>
      <p:sp>
        <p:nvSpPr>
          <p:cNvPr id="47126" name="椭圆 47125"/>
          <p:cNvSpPr>
            <a:spLocks noChangeArrowheads="1"/>
          </p:cNvSpPr>
          <p:nvPr/>
        </p:nvSpPr>
        <p:spPr bwMode="auto">
          <a:xfrm>
            <a:off x="6558335" y="3990975"/>
            <a:ext cx="1614115" cy="632472"/>
          </a:xfrm>
          <a:prstGeom prst="ellipse">
            <a:avLst/>
          </a:prstGeom>
          <a:solidFill>
            <a:schemeClr val="accent1">
              <a:alpha val="6196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修改 </a:t>
            </a:r>
          </a:p>
        </p:txBody>
      </p:sp>
      <p:sp>
        <p:nvSpPr>
          <p:cNvPr id="23568" name="文本框 47128"/>
          <p:cNvSpPr txBox="1">
            <a:spLocks noChangeArrowheads="1"/>
          </p:cNvSpPr>
          <p:nvPr/>
        </p:nvSpPr>
        <p:spPr bwMode="auto">
          <a:xfrm>
            <a:off x="1349542" y="5124450"/>
            <a:ext cx="1689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关系模型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 animBg="1"/>
      <p:bldP spid="47108" grpId="0" animBg="1"/>
      <p:bldP spid="47113" grpId="0" animBg="1"/>
      <p:bldP spid="47114" grpId="0" animBg="1"/>
      <p:bldP spid="47115" grpId="0" animBg="1"/>
      <p:bldP spid="47119" grpId="0" animBg="1"/>
      <p:bldP spid="47120" grpId="0" animBg="1"/>
      <p:bldP spid="47124" grpId="0" animBg="1"/>
      <p:bldP spid="47125" grpId="0" animBg="1"/>
      <p:bldP spid="471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481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2.3.1  </a:t>
            </a:r>
            <a:r>
              <a:rPr lang="zh-CN" altLang="en-US" smtClean="0"/>
              <a:t>关系代数的分类及其运算符 </a:t>
            </a:r>
          </a:p>
        </p:txBody>
      </p:sp>
      <p:sp>
        <p:nvSpPr>
          <p:cNvPr id="48131" name="内容占位符 48130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2.3.1  </a:t>
            </a:r>
            <a:r>
              <a:rPr lang="zh-CN" altLang="en-US" smtClean="0"/>
              <a:t>关系代数的分类及其运算符 </a:t>
            </a:r>
          </a:p>
        </p:txBody>
      </p:sp>
      <p:sp>
        <p:nvSpPr>
          <p:cNvPr id="48133" name="矩形 48132"/>
          <p:cNvSpPr>
            <a:spLocks noChangeArrowheads="1"/>
          </p:cNvSpPr>
          <p:nvPr/>
        </p:nvSpPr>
        <p:spPr bwMode="auto">
          <a:xfrm>
            <a:off x="395536" y="2060848"/>
            <a:ext cx="7776864" cy="3600400"/>
          </a:xfrm>
          <a:prstGeom prst="rect">
            <a:avLst/>
          </a:prstGeom>
          <a:solidFill>
            <a:srgbClr val="FFFF99">
              <a:alpha val="6196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48134" name="圆角矩形 48133"/>
          <p:cNvSpPr>
            <a:spLocks noChangeArrowheads="1"/>
          </p:cNvSpPr>
          <p:nvPr/>
        </p:nvSpPr>
        <p:spPr bwMode="auto">
          <a:xfrm>
            <a:off x="929184" y="2995613"/>
            <a:ext cx="1295301" cy="2305595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∪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ea typeface="宋体" pitchFamily="2" charset="-122"/>
              </a:rPr>
              <a:t>－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∩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 × </a:t>
            </a:r>
          </a:p>
        </p:txBody>
      </p:sp>
      <p:sp>
        <p:nvSpPr>
          <p:cNvPr id="48137" name="圆角矩形 48136"/>
          <p:cNvSpPr>
            <a:spLocks noChangeArrowheads="1"/>
          </p:cNvSpPr>
          <p:nvPr/>
        </p:nvSpPr>
        <p:spPr bwMode="auto">
          <a:xfrm>
            <a:off x="2773363" y="2995613"/>
            <a:ext cx="1294581" cy="2305595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  <a:sym typeface="Symbol" pitchFamily="18" charset="2"/>
              </a:rPr>
              <a:t>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∏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∞</a:t>
            </a:r>
            <a:r>
              <a:rPr lang="en-US" altLang="zh-CN" dirty="0" err="1" smtClean="0">
                <a:solidFill>
                  <a:srgbClr val="000066"/>
                </a:solidFill>
                <a:ea typeface="宋体" pitchFamily="2" charset="-122"/>
              </a:rPr>
              <a:t>xθy</a:t>
            </a:r>
            <a:endParaRPr lang="en-US" altLang="zh-CN" dirty="0">
              <a:solidFill>
                <a:srgbClr val="000066"/>
              </a:solidFill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∞</a:t>
            </a:r>
            <a:endParaRPr lang="en-US" altLang="zh-CN" dirty="0">
              <a:solidFill>
                <a:srgbClr val="000066"/>
              </a:solidFill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 ÷ </a:t>
            </a:r>
          </a:p>
        </p:txBody>
      </p:sp>
      <p:sp>
        <p:nvSpPr>
          <p:cNvPr id="48141" name="圆角矩形 48140"/>
          <p:cNvSpPr>
            <a:spLocks noChangeArrowheads="1"/>
          </p:cNvSpPr>
          <p:nvPr/>
        </p:nvSpPr>
        <p:spPr bwMode="auto">
          <a:xfrm>
            <a:off x="4555107" y="2995613"/>
            <a:ext cx="1452562" cy="2305595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&gt;</a:t>
            </a:r>
            <a:r>
              <a:rPr lang="zh-CN" altLang="en-US" dirty="0">
                <a:solidFill>
                  <a:srgbClr val="000066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≥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&lt;</a:t>
            </a:r>
            <a:r>
              <a:rPr lang="zh-CN" altLang="en-US" dirty="0">
                <a:solidFill>
                  <a:srgbClr val="000066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≤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=</a:t>
            </a:r>
            <a:r>
              <a:rPr lang="zh-CN" altLang="en-US" dirty="0">
                <a:solidFill>
                  <a:srgbClr val="000066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≠</a:t>
            </a:r>
          </a:p>
        </p:txBody>
      </p:sp>
      <p:sp>
        <p:nvSpPr>
          <p:cNvPr id="48142" name="圆角矩形 48141"/>
          <p:cNvSpPr>
            <a:spLocks noChangeArrowheads="1"/>
          </p:cNvSpPr>
          <p:nvPr/>
        </p:nvSpPr>
        <p:spPr bwMode="auto">
          <a:xfrm>
            <a:off x="6443638" y="2995613"/>
            <a:ext cx="1452562" cy="2449611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∧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∨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  ┐ </a:t>
            </a:r>
          </a:p>
        </p:txBody>
      </p:sp>
      <p:sp>
        <p:nvSpPr>
          <p:cNvPr id="48145" name="文本框 48144"/>
          <p:cNvSpPr txBox="1">
            <a:spLocks noChangeArrowheads="1"/>
          </p:cNvSpPr>
          <p:nvPr/>
        </p:nvSpPr>
        <p:spPr bwMode="auto">
          <a:xfrm>
            <a:off x="827584" y="2348880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ea typeface="宋体" pitchFamily="2" charset="-122"/>
              </a:rPr>
              <a:t>集合运算符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8146" name="文本框 48145"/>
          <p:cNvSpPr txBox="1">
            <a:spLocks noChangeArrowheads="1"/>
          </p:cNvSpPr>
          <p:nvPr/>
        </p:nvSpPr>
        <p:spPr bwMode="auto">
          <a:xfrm>
            <a:off x="2681288" y="2374280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ea typeface="宋体" pitchFamily="2" charset="-122"/>
              </a:rPr>
              <a:t>关系运算符</a:t>
            </a: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8147" name="文本框 48146"/>
          <p:cNvSpPr txBox="1">
            <a:spLocks noChangeArrowheads="1"/>
          </p:cNvSpPr>
          <p:nvPr/>
        </p:nvSpPr>
        <p:spPr bwMode="auto">
          <a:xfrm>
            <a:off x="4483669" y="2374280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ea typeface="宋体" pitchFamily="2" charset="-122"/>
              </a:rPr>
              <a:t>比较运算符 </a:t>
            </a:r>
          </a:p>
        </p:txBody>
      </p:sp>
      <p:sp>
        <p:nvSpPr>
          <p:cNvPr id="48148" name="文本框 48147"/>
          <p:cNvSpPr txBox="1">
            <a:spLocks noChangeArrowheads="1"/>
          </p:cNvSpPr>
          <p:nvPr/>
        </p:nvSpPr>
        <p:spPr bwMode="auto">
          <a:xfrm>
            <a:off x="6372200" y="2367930"/>
            <a:ext cx="1816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逻辑运算符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3"/>
      <p:bldP spid="48133" grpId="0" animBg="1"/>
      <p:bldP spid="48134" grpId="0" animBg="1"/>
      <p:bldP spid="48137" grpId="0" animBg="1"/>
      <p:bldP spid="48141" grpId="0" animBg="1"/>
      <p:bldP spid="48142" grpId="0" animBg="1"/>
      <p:bldP spid="48145" grpId="0"/>
      <p:bldP spid="48146" grpId="0"/>
      <p:bldP spid="48147" grpId="0"/>
      <p:bldP spid="481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91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2.3.2  </a:t>
            </a:r>
            <a:r>
              <a:rPr lang="zh-CN" altLang="en-US" smtClean="0"/>
              <a:t>传统的集合运算 </a:t>
            </a:r>
          </a:p>
        </p:txBody>
      </p:sp>
      <p:sp>
        <p:nvSpPr>
          <p:cNvPr id="49155" name="内容占位符 49154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353425" cy="4462884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800" dirty="0" smtClean="0">
                <a:ea typeface="宋体" pitchFamily="2" charset="-122"/>
              </a:rPr>
              <a:t>设给定两个关系</a:t>
            </a:r>
            <a:r>
              <a:rPr lang="en-US" altLang="zh-CN" sz="2800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ea typeface="宋体" pitchFamily="2" charset="-122"/>
              </a:rPr>
              <a:t>、</a:t>
            </a:r>
            <a:r>
              <a:rPr lang="en-US" altLang="zh-CN" sz="2800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ea typeface="宋体" pitchFamily="2" charset="-122"/>
              </a:rPr>
              <a:t>，若满足：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（１）</a:t>
            </a:r>
            <a:r>
              <a:rPr lang="en-US" altLang="zh-CN" dirty="0" smtClean="0">
                <a:cs typeface="Times New Roman" pitchFamily="18" charset="0"/>
              </a:rPr>
              <a:t>  </a:t>
            </a:r>
            <a:r>
              <a:rPr lang="zh-CN" altLang="en-US" dirty="0" smtClean="0">
                <a:ea typeface="宋体" pitchFamily="2" charset="-122"/>
              </a:rPr>
              <a:t>具有相同的度</a:t>
            </a:r>
            <a:r>
              <a:rPr lang="en-US" altLang="zh-CN" dirty="0" smtClean="0">
                <a:ea typeface="宋体" pitchFamily="2" charset="-122"/>
              </a:rPr>
              <a:t>n</a:t>
            </a:r>
            <a:r>
              <a:rPr lang="zh-CN" altLang="en-US" dirty="0" smtClean="0">
                <a:ea typeface="宋体" pitchFamily="2" charset="-122"/>
              </a:rPr>
              <a:t>（属性数量</a:t>
            </a:r>
            <a:r>
              <a:rPr lang="zh-CN" altLang="en-US" dirty="0">
                <a:ea typeface="宋体" pitchFamily="2" charset="-122"/>
              </a:rPr>
              <a:t>相同</a:t>
            </a:r>
            <a:r>
              <a:rPr lang="zh-CN" altLang="en-US" dirty="0" smtClean="0">
                <a:ea typeface="宋体" pitchFamily="2" charset="-122"/>
              </a:rPr>
              <a:t>）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</a:rPr>
              <a:t>（２）</a:t>
            </a:r>
            <a:r>
              <a:rPr lang="zh-CN" altLang="en-US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R</a:t>
            </a:r>
            <a:r>
              <a:rPr lang="zh-CN" altLang="en-US" dirty="0" smtClean="0">
                <a:ea typeface="宋体" pitchFamily="2" charset="-122"/>
              </a:rPr>
              <a:t>中第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zh-CN" altLang="en-US" dirty="0" smtClean="0">
                <a:ea typeface="宋体" pitchFamily="2" charset="-122"/>
              </a:rPr>
              <a:t>个属性和</a:t>
            </a:r>
            <a:r>
              <a:rPr lang="en-US" altLang="zh-CN" dirty="0" smtClean="0">
                <a:ea typeface="宋体" pitchFamily="2" charset="-122"/>
              </a:rPr>
              <a:t>S</a:t>
            </a:r>
            <a:r>
              <a:rPr lang="zh-CN" altLang="en-US" dirty="0" smtClean="0">
                <a:ea typeface="宋体" pitchFamily="2" charset="-122"/>
              </a:rPr>
              <a:t>中第</a:t>
            </a:r>
            <a:r>
              <a:rPr lang="en-US" altLang="zh-CN" dirty="0" err="1" smtClean="0">
                <a:ea typeface="宋体" pitchFamily="2" charset="-122"/>
              </a:rPr>
              <a:t>i</a:t>
            </a:r>
            <a:r>
              <a:rPr lang="zh-CN" altLang="en-US" dirty="0" smtClean="0">
                <a:ea typeface="宋体" pitchFamily="2" charset="-122"/>
              </a:rPr>
              <a:t>个属性必须来自同一个域。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 smtClean="0">
                <a:ea typeface="宋体" pitchFamily="2" charset="-122"/>
              </a:rPr>
              <a:t>则说关系</a:t>
            </a:r>
            <a:r>
              <a:rPr lang="en-US" altLang="zh-CN" sz="2800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ea typeface="宋体" pitchFamily="2" charset="-122"/>
              </a:rPr>
              <a:t>、</a:t>
            </a:r>
            <a:r>
              <a:rPr lang="en-US" altLang="zh-CN" sz="2800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ea typeface="宋体" pitchFamily="2" charset="-122"/>
              </a:rPr>
              <a:t>是</a:t>
            </a:r>
            <a:r>
              <a:rPr lang="zh-CN" altLang="en-US" sz="2800" dirty="0" smtClean="0">
                <a:solidFill>
                  <a:srgbClr val="FF3300"/>
                </a:solidFill>
                <a:ea typeface="宋体" pitchFamily="2" charset="-122"/>
              </a:rPr>
              <a:t>相容的</a:t>
            </a:r>
            <a:r>
              <a:rPr lang="zh-CN" altLang="en-US" sz="2800" dirty="0" smtClean="0">
                <a:ea typeface="宋体" pitchFamily="2" charset="-122"/>
              </a:rPr>
              <a:t>。</a:t>
            </a:r>
          </a:p>
          <a:p>
            <a:pPr algn="just" eaLnBrk="1" hangingPunct="1"/>
            <a:r>
              <a:rPr lang="zh-CN" altLang="en-US" sz="2800" dirty="0" smtClean="0">
                <a:ea typeface="宋体" pitchFamily="2" charset="-122"/>
              </a:rPr>
              <a:t>除笛卡尔积外，其他的集合运算要求参加运算的关系必须满足上述的相容性定义。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流程图: 可选过程 82945"/>
          <p:cNvSpPr>
            <a:spLocks noChangeArrowheads="1"/>
          </p:cNvSpPr>
          <p:nvPr/>
        </p:nvSpPr>
        <p:spPr bwMode="auto">
          <a:xfrm>
            <a:off x="684213" y="908050"/>
            <a:ext cx="7704137" cy="3168650"/>
          </a:xfrm>
          <a:prstGeom prst="flowChartAlternateProcess">
            <a:avLst/>
          </a:prstGeom>
          <a:solidFill>
            <a:schemeClr val="bg2">
              <a:alpha val="41960"/>
            </a:schemeClr>
          </a:solidFill>
          <a:ln w="1905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2948" name="内容占位符 82947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5038725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并（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|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} </a:t>
            </a:r>
          </a:p>
          <a:p>
            <a:pPr lvl="1" eaLnBrk="1" hangingPunct="1"/>
            <a:r>
              <a:rPr lang="zh-CN" altLang="en-US" dirty="0" smtClean="0"/>
              <a:t>差（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|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smtClean="0"/>
              <a:t>∧┐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} </a:t>
            </a:r>
          </a:p>
          <a:p>
            <a:pPr lvl="1" eaLnBrk="1" hangingPunct="1"/>
            <a:r>
              <a:rPr lang="zh-CN" altLang="en-US" dirty="0" smtClean="0"/>
              <a:t>交（</a:t>
            </a:r>
            <a:r>
              <a:rPr lang="en-US" altLang="zh-CN" dirty="0" smtClean="0"/>
              <a:t>Intersection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|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} </a:t>
            </a:r>
          </a:p>
          <a:p>
            <a:pPr lvl="1" eaLnBrk="1" hangingPunct="1"/>
            <a:r>
              <a:rPr lang="zh-CN" altLang="en-US" dirty="0" smtClean="0"/>
              <a:t>广义笛卡尔积（</a:t>
            </a:r>
            <a:r>
              <a:rPr lang="en-US" altLang="zh-CN" dirty="0" smtClean="0"/>
              <a:t>Extended Cartesian Product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⌒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s</a:t>
            </a:r>
            <a:r>
              <a:rPr lang="en-US" altLang="zh-CN" dirty="0" smtClean="0"/>
              <a:t>| 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r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s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S</a:t>
            </a:r>
            <a:r>
              <a:rPr lang="en-US" altLang="zh-CN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83969"/>
          <p:cNvSpPr>
            <a:spLocks noGrp="1" noChangeArrowheads="1"/>
          </p:cNvSpPr>
          <p:nvPr>
            <p:ph idx="1"/>
          </p:nvPr>
        </p:nvSpPr>
        <p:spPr>
          <a:xfrm>
            <a:off x="107950" y="681038"/>
            <a:ext cx="8748713" cy="1235075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800" dirty="0" smtClean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【例</a:t>
            </a:r>
            <a:r>
              <a:rPr lang="en-US" altLang="zh-CN" sz="2800" dirty="0" smtClean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2-4</a:t>
            </a:r>
            <a:r>
              <a:rPr lang="zh-CN" altLang="en-US" sz="2800" dirty="0" smtClean="0">
                <a:solidFill>
                  <a:srgbClr val="A50021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如图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2-3(a)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(b)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所示的两个关系</a:t>
            </a:r>
            <a:r>
              <a:rPr lang="en-US" altLang="zh-CN" sz="2800" i="1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i="1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为相容关系，求</a:t>
            </a:r>
            <a:r>
              <a:rPr lang="en-US" altLang="zh-CN" sz="2800" i="1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i="1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的并集，</a:t>
            </a:r>
            <a:r>
              <a:rPr lang="en-US" altLang="zh-CN" sz="2800" i="1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i="1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的交集，</a:t>
            </a:r>
            <a:r>
              <a:rPr lang="en-US" altLang="zh-CN" sz="2800" i="1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i="1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的差集以及</a:t>
            </a:r>
            <a:r>
              <a:rPr lang="en-US" altLang="zh-CN" sz="2800" i="1" dirty="0" smtClean="0">
                <a:ea typeface="宋体" pitchFamily="2" charset="-122"/>
              </a:rPr>
              <a:t>R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800" i="1" dirty="0" smtClean="0">
                <a:ea typeface="宋体" pitchFamily="2" charset="-122"/>
              </a:rPr>
              <a:t>S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的笛卡尔乘积。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</a:p>
        </p:txBody>
      </p:sp>
      <p:grpSp>
        <p:nvGrpSpPr>
          <p:cNvPr id="83971" name="组合 83970"/>
          <p:cNvGrpSpPr>
            <a:grpSpLocks/>
          </p:cNvGrpSpPr>
          <p:nvPr/>
        </p:nvGrpSpPr>
        <p:grpSpPr bwMode="auto">
          <a:xfrm>
            <a:off x="971550" y="2060575"/>
            <a:ext cx="6913563" cy="3278188"/>
            <a:chOff x="612" y="1298"/>
            <a:chExt cx="4355" cy="2065"/>
          </a:xfrm>
        </p:grpSpPr>
        <p:grpSp>
          <p:nvGrpSpPr>
            <p:cNvPr id="27654" name="组合 83971"/>
            <p:cNvGrpSpPr>
              <a:grpSpLocks/>
            </p:cNvGrpSpPr>
            <p:nvPr/>
          </p:nvGrpSpPr>
          <p:grpSpPr bwMode="auto">
            <a:xfrm>
              <a:off x="1046" y="1587"/>
              <a:ext cx="3668" cy="1379"/>
              <a:chOff x="1046" y="1587"/>
              <a:chExt cx="3668" cy="1379"/>
            </a:xfrm>
          </p:grpSpPr>
          <p:grpSp>
            <p:nvGrpSpPr>
              <p:cNvPr id="27657" name="组合 83972"/>
              <p:cNvGrpSpPr>
                <a:grpSpLocks/>
              </p:cNvGrpSpPr>
              <p:nvPr/>
            </p:nvGrpSpPr>
            <p:grpSpPr bwMode="auto">
              <a:xfrm>
                <a:off x="1046" y="1587"/>
                <a:ext cx="524" cy="345"/>
                <a:chOff x="0" y="0"/>
                <a:chExt cx="524" cy="403"/>
              </a:xfrm>
            </p:grpSpPr>
            <p:sp>
              <p:nvSpPr>
                <p:cNvPr id="27727" name="矩形 8397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7728" name="矩形 839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58" name="组合 83975"/>
              <p:cNvGrpSpPr>
                <a:grpSpLocks/>
              </p:cNvGrpSpPr>
              <p:nvPr/>
            </p:nvGrpSpPr>
            <p:grpSpPr bwMode="auto">
              <a:xfrm>
                <a:off x="1570" y="1587"/>
                <a:ext cx="524" cy="345"/>
                <a:chOff x="524" y="0"/>
                <a:chExt cx="524" cy="403"/>
              </a:xfrm>
            </p:grpSpPr>
            <p:sp>
              <p:nvSpPr>
                <p:cNvPr id="27725" name="矩形 83976"/>
                <p:cNvSpPr>
                  <a:spLocks noChangeArrowheads="1"/>
                </p:cNvSpPr>
                <p:nvPr/>
              </p:nvSpPr>
              <p:spPr bwMode="auto">
                <a:xfrm>
                  <a:off x="567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7726" name="矩形 83977"/>
                <p:cNvSpPr>
                  <a:spLocks noChangeArrowheads="1"/>
                </p:cNvSpPr>
                <p:nvPr/>
              </p:nvSpPr>
              <p:spPr bwMode="auto">
                <a:xfrm>
                  <a:off x="524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59" name="组合 83978"/>
              <p:cNvGrpSpPr>
                <a:grpSpLocks/>
              </p:cNvGrpSpPr>
              <p:nvPr/>
            </p:nvGrpSpPr>
            <p:grpSpPr bwMode="auto">
              <a:xfrm>
                <a:off x="2094" y="1587"/>
                <a:ext cx="524" cy="345"/>
                <a:chOff x="1048" y="0"/>
                <a:chExt cx="524" cy="403"/>
              </a:xfrm>
            </p:grpSpPr>
            <p:sp>
              <p:nvSpPr>
                <p:cNvPr id="27723" name="矩形 83979"/>
                <p:cNvSpPr>
                  <a:spLocks noChangeArrowheads="1"/>
                </p:cNvSpPr>
                <p:nvPr/>
              </p:nvSpPr>
              <p:spPr bwMode="auto">
                <a:xfrm>
                  <a:off x="1091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7724" name="矩形 83980"/>
                <p:cNvSpPr>
                  <a:spLocks noChangeArrowheads="1"/>
                </p:cNvSpPr>
                <p:nvPr/>
              </p:nvSpPr>
              <p:spPr bwMode="auto">
                <a:xfrm>
                  <a:off x="1048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0" name="组合 83981"/>
              <p:cNvGrpSpPr>
                <a:grpSpLocks/>
              </p:cNvGrpSpPr>
              <p:nvPr/>
            </p:nvGrpSpPr>
            <p:grpSpPr bwMode="auto">
              <a:xfrm>
                <a:off x="3142" y="1587"/>
                <a:ext cx="524" cy="345"/>
                <a:chOff x="2096" y="0"/>
                <a:chExt cx="524" cy="403"/>
              </a:xfrm>
            </p:grpSpPr>
            <p:sp>
              <p:nvSpPr>
                <p:cNvPr id="27721" name="矩形 83982"/>
                <p:cNvSpPr>
                  <a:spLocks noChangeArrowheads="1"/>
                </p:cNvSpPr>
                <p:nvPr/>
              </p:nvSpPr>
              <p:spPr bwMode="auto">
                <a:xfrm>
                  <a:off x="2139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7722" name="矩形 83983"/>
                <p:cNvSpPr>
                  <a:spLocks noChangeArrowheads="1"/>
                </p:cNvSpPr>
                <p:nvPr/>
              </p:nvSpPr>
              <p:spPr bwMode="auto">
                <a:xfrm>
                  <a:off x="2096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1" name="组合 83984"/>
              <p:cNvGrpSpPr>
                <a:grpSpLocks/>
              </p:cNvGrpSpPr>
              <p:nvPr/>
            </p:nvGrpSpPr>
            <p:grpSpPr bwMode="auto">
              <a:xfrm>
                <a:off x="3666" y="1587"/>
                <a:ext cx="524" cy="345"/>
                <a:chOff x="2620" y="0"/>
                <a:chExt cx="524" cy="403"/>
              </a:xfrm>
            </p:grpSpPr>
            <p:sp>
              <p:nvSpPr>
                <p:cNvPr id="27719" name="矩形 83985"/>
                <p:cNvSpPr>
                  <a:spLocks noChangeArrowheads="1"/>
                </p:cNvSpPr>
                <p:nvPr/>
              </p:nvSpPr>
              <p:spPr bwMode="auto">
                <a:xfrm>
                  <a:off x="2663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7720" name="矩形 83986"/>
                <p:cNvSpPr>
                  <a:spLocks noChangeArrowheads="1"/>
                </p:cNvSpPr>
                <p:nvPr/>
              </p:nvSpPr>
              <p:spPr bwMode="auto">
                <a:xfrm>
                  <a:off x="2620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2" name="组合 83987"/>
              <p:cNvGrpSpPr>
                <a:grpSpLocks/>
              </p:cNvGrpSpPr>
              <p:nvPr/>
            </p:nvGrpSpPr>
            <p:grpSpPr bwMode="auto">
              <a:xfrm>
                <a:off x="4190" y="1587"/>
                <a:ext cx="524" cy="345"/>
                <a:chOff x="3144" y="0"/>
                <a:chExt cx="524" cy="403"/>
              </a:xfrm>
            </p:grpSpPr>
            <p:sp>
              <p:nvSpPr>
                <p:cNvPr id="27717" name="矩形 83988"/>
                <p:cNvSpPr>
                  <a:spLocks noChangeArrowheads="1"/>
                </p:cNvSpPr>
                <p:nvPr/>
              </p:nvSpPr>
              <p:spPr bwMode="auto">
                <a:xfrm>
                  <a:off x="3187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7718" name="矩形 83989"/>
                <p:cNvSpPr>
                  <a:spLocks noChangeArrowheads="1"/>
                </p:cNvSpPr>
                <p:nvPr/>
              </p:nvSpPr>
              <p:spPr bwMode="auto">
                <a:xfrm>
                  <a:off x="3144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3" name="组合 83990"/>
              <p:cNvGrpSpPr>
                <a:grpSpLocks/>
              </p:cNvGrpSpPr>
              <p:nvPr/>
            </p:nvGrpSpPr>
            <p:grpSpPr bwMode="auto">
              <a:xfrm>
                <a:off x="1046" y="1932"/>
                <a:ext cx="524" cy="345"/>
                <a:chOff x="0" y="403"/>
                <a:chExt cx="524" cy="403"/>
              </a:xfrm>
            </p:grpSpPr>
            <p:sp>
              <p:nvSpPr>
                <p:cNvPr id="27715" name="矩形 83991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7716" name="矩形 83992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4" name="组合 83993"/>
              <p:cNvGrpSpPr>
                <a:grpSpLocks/>
              </p:cNvGrpSpPr>
              <p:nvPr/>
            </p:nvGrpSpPr>
            <p:grpSpPr bwMode="auto">
              <a:xfrm>
                <a:off x="1570" y="1932"/>
                <a:ext cx="524" cy="345"/>
                <a:chOff x="524" y="403"/>
                <a:chExt cx="524" cy="403"/>
              </a:xfrm>
            </p:grpSpPr>
            <p:sp>
              <p:nvSpPr>
                <p:cNvPr id="27713" name="矩形 83994"/>
                <p:cNvSpPr>
                  <a:spLocks noChangeArrowheads="1"/>
                </p:cNvSpPr>
                <p:nvPr/>
              </p:nvSpPr>
              <p:spPr bwMode="auto">
                <a:xfrm>
                  <a:off x="567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7714" name="矩形 83995"/>
                <p:cNvSpPr>
                  <a:spLocks noChangeArrowheads="1"/>
                </p:cNvSpPr>
                <p:nvPr/>
              </p:nvSpPr>
              <p:spPr bwMode="auto">
                <a:xfrm>
                  <a:off x="524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5" name="组合 83996"/>
              <p:cNvGrpSpPr>
                <a:grpSpLocks/>
              </p:cNvGrpSpPr>
              <p:nvPr/>
            </p:nvGrpSpPr>
            <p:grpSpPr bwMode="auto">
              <a:xfrm>
                <a:off x="2094" y="1932"/>
                <a:ext cx="524" cy="345"/>
                <a:chOff x="1048" y="403"/>
                <a:chExt cx="524" cy="403"/>
              </a:xfrm>
            </p:grpSpPr>
            <p:sp>
              <p:nvSpPr>
                <p:cNvPr id="27711" name="矩形 83997"/>
                <p:cNvSpPr>
                  <a:spLocks noChangeArrowheads="1"/>
                </p:cNvSpPr>
                <p:nvPr/>
              </p:nvSpPr>
              <p:spPr bwMode="auto">
                <a:xfrm>
                  <a:off x="1091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7712" name="矩形 83998"/>
                <p:cNvSpPr>
                  <a:spLocks noChangeArrowheads="1"/>
                </p:cNvSpPr>
                <p:nvPr/>
              </p:nvSpPr>
              <p:spPr bwMode="auto">
                <a:xfrm>
                  <a:off x="1048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6" name="组合 83999"/>
              <p:cNvGrpSpPr>
                <a:grpSpLocks/>
              </p:cNvGrpSpPr>
              <p:nvPr/>
            </p:nvGrpSpPr>
            <p:grpSpPr bwMode="auto">
              <a:xfrm>
                <a:off x="3142" y="1932"/>
                <a:ext cx="524" cy="345"/>
                <a:chOff x="2096" y="403"/>
                <a:chExt cx="524" cy="403"/>
              </a:xfrm>
            </p:grpSpPr>
            <p:sp>
              <p:nvSpPr>
                <p:cNvPr id="27709" name="矩形 84000"/>
                <p:cNvSpPr>
                  <a:spLocks noChangeArrowheads="1"/>
                </p:cNvSpPr>
                <p:nvPr/>
              </p:nvSpPr>
              <p:spPr bwMode="auto">
                <a:xfrm>
                  <a:off x="2139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7710" name="矩形 84001"/>
                <p:cNvSpPr>
                  <a:spLocks noChangeArrowheads="1"/>
                </p:cNvSpPr>
                <p:nvPr/>
              </p:nvSpPr>
              <p:spPr bwMode="auto">
                <a:xfrm>
                  <a:off x="2096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7" name="组合 84002"/>
              <p:cNvGrpSpPr>
                <a:grpSpLocks/>
              </p:cNvGrpSpPr>
              <p:nvPr/>
            </p:nvGrpSpPr>
            <p:grpSpPr bwMode="auto">
              <a:xfrm>
                <a:off x="3666" y="1932"/>
                <a:ext cx="524" cy="345"/>
                <a:chOff x="2620" y="403"/>
                <a:chExt cx="524" cy="403"/>
              </a:xfrm>
            </p:grpSpPr>
            <p:sp>
              <p:nvSpPr>
                <p:cNvPr id="27707" name="矩形 84003"/>
                <p:cNvSpPr>
                  <a:spLocks noChangeArrowheads="1"/>
                </p:cNvSpPr>
                <p:nvPr/>
              </p:nvSpPr>
              <p:spPr bwMode="auto">
                <a:xfrm>
                  <a:off x="2663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7708" name="矩形 84004"/>
                <p:cNvSpPr>
                  <a:spLocks noChangeArrowheads="1"/>
                </p:cNvSpPr>
                <p:nvPr/>
              </p:nvSpPr>
              <p:spPr bwMode="auto">
                <a:xfrm>
                  <a:off x="2620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8" name="组合 84005"/>
              <p:cNvGrpSpPr>
                <a:grpSpLocks/>
              </p:cNvGrpSpPr>
              <p:nvPr/>
            </p:nvGrpSpPr>
            <p:grpSpPr bwMode="auto">
              <a:xfrm>
                <a:off x="4190" y="1932"/>
                <a:ext cx="524" cy="345"/>
                <a:chOff x="3144" y="403"/>
                <a:chExt cx="524" cy="403"/>
              </a:xfrm>
            </p:grpSpPr>
            <p:sp>
              <p:nvSpPr>
                <p:cNvPr id="27705" name="矩形 84006"/>
                <p:cNvSpPr>
                  <a:spLocks noChangeArrowheads="1"/>
                </p:cNvSpPr>
                <p:nvPr/>
              </p:nvSpPr>
              <p:spPr bwMode="auto">
                <a:xfrm>
                  <a:off x="3187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chemeClr val="accent2"/>
                      </a:solidFill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7706" name="矩形 84007"/>
                <p:cNvSpPr>
                  <a:spLocks noChangeArrowheads="1"/>
                </p:cNvSpPr>
                <p:nvPr/>
              </p:nvSpPr>
              <p:spPr bwMode="auto">
                <a:xfrm>
                  <a:off x="3144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69" name="组合 84008"/>
              <p:cNvGrpSpPr>
                <a:grpSpLocks/>
              </p:cNvGrpSpPr>
              <p:nvPr/>
            </p:nvGrpSpPr>
            <p:grpSpPr bwMode="auto">
              <a:xfrm>
                <a:off x="1046" y="2277"/>
                <a:ext cx="524" cy="344"/>
                <a:chOff x="0" y="806"/>
                <a:chExt cx="524" cy="403"/>
              </a:xfrm>
            </p:grpSpPr>
            <p:sp>
              <p:nvSpPr>
                <p:cNvPr id="27703" name="矩形 84009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7704" name="矩形 84010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0" name="组合 84011"/>
              <p:cNvGrpSpPr>
                <a:grpSpLocks/>
              </p:cNvGrpSpPr>
              <p:nvPr/>
            </p:nvGrpSpPr>
            <p:grpSpPr bwMode="auto">
              <a:xfrm>
                <a:off x="1570" y="2277"/>
                <a:ext cx="524" cy="344"/>
                <a:chOff x="524" y="806"/>
                <a:chExt cx="524" cy="403"/>
              </a:xfrm>
            </p:grpSpPr>
            <p:sp>
              <p:nvSpPr>
                <p:cNvPr id="27701" name="矩形 84012"/>
                <p:cNvSpPr>
                  <a:spLocks noChangeArrowheads="1"/>
                </p:cNvSpPr>
                <p:nvPr/>
              </p:nvSpPr>
              <p:spPr bwMode="auto">
                <a:xfrm>
                  <a:off x="567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7702" name="矩形 84013"/>
                <p:cNvSpPr>
                  <a:spLocks noChangeArrowheads="1"/>
                </p:cNvSpPr>
                <p:nvPr/>
              </p:nvSpPr>
              <p:spPr bwMode="auto">
                <a:xfrm>
                  <a:off x="524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1" name="组合 84014"/>
              <p:cNvGrpSpPr>
                <a:grpSpLocks/>
              </p:cNvGrpSpPr>
              <p:nvPr/>
            </p:nvGrpSpPr>
            <p:grpSpPr bwMode="auto">
              <a:xfrm>
                <a:off x="2094" y="2277"/>
                <a:ext cx="524" cy="344"/>
                <a:chOff x="1048" y="806"/>
                <a:chExt cx="524" cy="403"/>
              </a:xfrm>
            </p:grpSpPr>
            <p:sp>
              <p:nvSpPr>
                <p:cNvPr id="27699" name="矩形 84015"/>
                <p:cNvSpPr>
                  <a:spLocks noChangeArrowheads="1"/>
                </p:cNvSpPr>
                <p:nvPr/>
              </p:nvSpPr>
              <p:spPr bwMode="auto">
                <a:xfrm>
                  <a:off x="1091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7700" name="矩形 84016"/>
                <p:cNvSpPr>
                  <a:spLocks noChangeArrowheads="1"/>
                </p:cNvSpPr>
                <p:nvPr/>
              </p:nvSpPr>
              <p:spPr bwMode="auto">
                <a:xfrm>
                  <a:off x="1048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2" name="组合 84017"/>
              <p:cNvGrpSpPr>
                <a:grpSpLocks/>
              </p:cNvGrpSpPr>
              <p:nvPr/>
            </p:nvGrpSpPr>
            <p:grpSpPr bwMode="auto">
              <a:xfrm>
                <a:off x="3142" y="2277"/>
                <a:ext cx="524" cy="344"/>
                <a:chOff x="2096" y="806"/>
                <a:chExt cx="524" cy="403"/>
              </a:xfrm>
            </p:grpSpPr>
            <p:sp>
              <p:nvSpPr>
                <p:cNvPr id="27697" name="矩形 84018"/>
                <p:cNvSpPr>
                  <a:spLocks noChangeArrowheads="1"/>
                </p:cNvSpPr>
                <p:nvPr/>
              </p:nvSpPr>
              <p:spPr bwMode="auto">
                <a:xfrm>
                  <a:off x="2139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7698" name="矩形 84019"/>
                <p:cNvSpPr>
                  <a:spLocks noChangeArrowheads="1"/>
                </p:cNvSpPr>
                <p:nvPr/>
              </p:nvSpPr>
              <p:spPr bwMode="auto">
                <a:xfrm>
                  <a:off x="2096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3" name="组合 84020"/>
              <p:cNvGrpSpPr>
                <a:grpSpLocks/>
              </p:cNvGrpSpPr>
              <p:nvPr/>
            </p:nvGrpSpPr>
            <p:grpSpPr bwMode="auto">
              <a:xfrm>
                <a:off x="3666" y="2277"/>
                <a:ext cx="524" cy="344"/>
                <a:chOff x="2620" y="806"/>
                <a:chExt cx="524" cy="403"/>
              </a:xfrm>
            </p:grpSpPr>
            <p:sp>
              <p:nvSpPr>
                <p:cNvPr id="27695" name="矩形 84021"/>
                <p:cNvSpPr>
                  <a:spLocks noChangeArrowheads="1"/>
                </p:cNvSpPr>
                <p:nvPr/>
              </p:nvSpPr>
              <p:spPr bwMode="auto">
                <a:xfrm>
                  <a:off x="2663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7696" name="矩形 84022"/>
                <p:cNvSpPr>
                  <a:spLocks noChangeArrowheads="1"/>
                </p:cNvSpPr>
                <p:nvPr/>
              </p:nvSpPr>
              <p:spPr bwMode="auto">
                <a:xfrm>
                  <a:off x="2620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4" name="组合 84023"/>
              <p:cNvGrpSpPr>
                <a:grpSpLocks/>
              </p:cNvGrpSpPr>
              <p:nvPr/>
            </p:nvGrpSpPr>
            <p:grpSpPr bwMode="auto">
              <a:xfrm>
                <a:off x="4190" y="2277"/>
                <a:ext cx="524" cy="344"/>
                <a:chOff x="3144" y="806"/>
                <a:chExt cx="524" cy="403"/>
              </a:xfrm>
            </p:grpSpPr>
            <p:sp>
              <p:nvSpPr>
                <p:cNvPr id="27693" name="矩形 84024"/>
                <p:cNvSpPr>
                  <a:spLocks noChangeArrowheads="1"/>
                </p:cNvSpPr>
                <p:nvPr/>
              </p:nvSpPr>
              <p:spPr bwMode="auto">
                <a:xfrm>
                  <a:off x="3187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7694" name="矩形 84025"/>
                <p:cNvSpPr>
                  <a:spLocks noChangeArrowheads="1"/>
                </p:cNvSpPr>
                <p:nvPr/>
              </p:nvSpPr>
              <p:spPr bwMode="auto">
                <a:xfrm>
                  <a:off x="3144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5" name="组合 84026"/>
              <p:cNvGrpSpPr>
                <a:grpSpLocks/>
              </p:cNvGrpSpPr>
              <p:nvPr/>
            </p:nvGrpSpPr>
            <p:grpSpPr bwMode="auto">
              <a:xfrm>
                <a:off x="1046" y="2621"/>
                <a:ext cx="524" cy="345"/>
                <a:chOff x="0" y="1209"/>
                <a:chExt cx="524" cy="403"/>
              </a:xfrm>
            </p:grpSpPr>
            <p:sp>
              <p:nvSpPr>
                <p:cNvPr id="27691" name="矩形 84027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7692" name="矩形 84028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6" name="组合 84029"/>
              <p:cNvGrpSpPr>
                <a:grpSpLocks/>
              </p:cNvGrpSpPr>
              <p:nvPr/>
            </p:nvGrpSpPr>
            <p:grpSpPr bwMode="auto">
              <a:xfrm>
                <a:off x="1570" y="2621"/>
                <a:ext cx="524" cy="345"/>
                <a:chOff x="524" y="1209"/>
                <a:chExt cx="524" cy="403"/>
              </a:xfrm>
            </p:grpSpPr>
            <p:sp>
              <p:nvSpPr>
                <p:cNvPr id="27689" name="矩形 84030"/>
                <p:cNvSpPr>
                  <a:spLocks noChangeArrowheads="1"/>
                </p:cNvSpPr>
                <p:nvPr/>
              </p:nvSpPr>
              <p:spPr bwMode="auto">
                <a:xfrm>
                  <a:off x="567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7690" name="矩形 84031"/>
                <p:cNvSpPr>
                  <a:spLocks noChangeArrowheads="1"/>
                </p:cNvSpPr>
                <p:nvPr/>
              </p:nvSpPr>
              <p:spPr bwMode="auto">
                <a:xfrm>
                  <a:off x="524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7" name="组合 84032"/>
              <p:cNvGrpSpPr>
                <a:grpSpLocks/>
              </p:cNvGrpSpPr>
              <p:nvPr/>
            </p:nvGrpSpPr>
            <p:grpSpPr bwMode="auto">
              <a:xfrm>
                <a:off x="2094" y="2621"/>
                <a:ext cx="524" cy="345"/>
                <a:chOff x="1048" y="1209"/>
                <a:chExt cx="524" cy="403"/>
              </a:xfrm>
            </p:grpSpPr>
            <p:sp>
              <p:nvSpPr>
                <p:cNvPr id="27687" name="矩形 84033"/>
                <p:cNvSpPr>
                  <a:spLocks noChangeArrowheads="1"/>
                </p:cNvSpPr>
                <p:nvPr/>
              </p:nvSpPr>
              <p:spPr bwMode="auto">
                <a:xfrm>
                  <a:off x="1091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solidFill>
                        <a:srgbClr val="008000"/>
                      </a:solidFill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7688" name="矩形 84034"/>
                <p:cNvSpPr>
                  <a:spLocks noChangeArrowheads="1"/>
                </p:cNvSpPr>
                <p:nvPr/>
              </p:nvSpPr>
              <p:spPr bwMode="auto">
                <a:xfrm>
                  <a:off x="1048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8" name="组合 84035"/>
              <p:cNvGrpSpPr>
                <a:grpSpLocks/>
              </p:cNvGrpSpPr>
              <p:nvPr/>
            </p:nvGrpSpPr>
            <p:grpSpPr bwMode="auto">
              <a:xfrm>
                <a:off x="3142" y="2621"/>
                <a:ext cx="524" cy="345"/>
                <a:chOff x="2096" y="1209"/>
                <a:chExt cx="524" cy="403"/>
              </a:xfrm>
            </p:grpSpPr>
            <p:sp>
              <p:nvSpPr>
                <p:cNvPr id="27685" name="矩形 84036"/>
                <p:cNvSpPr>
                  <a:spLocks noChangeArrowheads="1"/>
                </p:cNvSpPr>
                <p:nvPr/>
              </p:nvSpPr>
              <p:spPr bwMode="auto">
                <a:xfrm>
                  <a:off x="2139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7686" name="矩形 84037"/>
                <p:cNvSpPr>
                  <a:spLocks noChangeArrowheads="1"/>
                </p:cNvSpPr>
                <p:nvPr/>
              </p:nvSpPr>
              <p:spPr bwMode="auto">
                <a:xfrm>
                  <a:off x="2096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79" name="组合 84038"/>
              <p:cNvGrpSpPr>
                <a:grpSpLocks/>
              </p:cNvGrpSpPr>
              <p:nvPr/>
            </p:nvGrpSpPr>
            <p:grpSpPr bwMode="auto">
              <a:xfrm>
                <a:off x="3666" y="2621"/>
                <a:ext cx="524" cy="345"/>
                <a:chOff x="2620" y="1209"/>
                <a:chExt cx="524" cy="403"/>
              </a:xfrm>
            </p:grpSpPr>
            <p:sp>
              <p:nvSpPr>
                <p:cNvPr id="27683" name="矩形 84039"/>
                <p:cNvSpPr>
                  <a:spLocks noChangeArrowheads="1"/>
                </p:cNvSpPr>
                <p:nvPr/>
              </p:nvSpPr>
              <p:spPr bwMode="auto">
                <a:xfrm>
                  <a:off x="2663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b3</a:t>
                  </a:r>
                </a:p>
              </p:txBody>
            </p:sp>
            <p:sp>
              <p:nvSpPr>
                <p:cNvPr id="27684" name="矩形 84040"/>
                <p:cNvSpPr>
                  <a:spLocks noChangeArrowheads="1"/>
                </p:cNvSpPr>
                <p:nvPr/>
              </p:nvSpPr>
              <p:spPr bwMode="auto">
                <a:xfrm>
                  <a:off x="2620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7680" name="组合 84041"/>
              <p:cNvGrpSpPr>
                <a:grpSpLocks/>
              </p:cNvGrpSpPr>
              <p:nvPr/>
            </p:nvGrpSpPr>
            <p:grpSpPr bwMode="auto">
              <a:xfrm>
                <a:off x="4190" y="2621"/>
                <a:ext cx="524" cy="345"/>
                <a:chOff x="3144" y="1209"/>
                <a:chExt cx="524" cy="403"/>
              </a:xfrm>
            </p:grpSpPr>
            <p:sp>
              <p:nvSpPr>
                <p:cNvPr id="27681" name="矩形 84042"/>
                <p:cNvSpPr>
                  <a:spLocks noChangeArrowheads="1"/>
                </p:cNvSpPr>
                <p:nvPr/>
              </p:nvSpPr>
              <p:spPr bwMode="auto">
                <a:xfrm>
                  <a:off x="3187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7682" name="矩形 84043"/>
                <p:cNvSpPr>
                  <a:spLocks noChangeArrowheads="1"/>
                </p:cNvSpPr>
                <p:nvPr/>
              </p:nvSpPr>
              <p:spPr bwMode="auto">
                <a:xfrm>
                  <a:off x="3144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7655" name="文本框 84044"/>
            <p:cNvSpPr txBox="1">
              <a:spLocks noChangeArrowheads="1"/>
            </p:cNvSpPr>
            <p:nvPr/>
          </p:nvSpPr>
          <p:spPr bwMode="auto">
            <a:xfrm>
              <a:off x="612" y="3113"/>
              <a:ext cx="4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eaLnBrk="1" hangingPunct="1"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                          (a)                                               (b)  </a:t>
              </a:r>
              <a:endParaRPr lang="en-US" altLang="zh-CN" sz="2000" b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656" name="文本框 84045"/>
            <p:cNvSpPr txBox="1">
              <a:spLocks noChangeArrowheads="1"/>
            </p:cNvSpPr>
            <p:nvPr/>
          </p:nvSpPr>
          <p:spPr bwMode="auto">
            <a:xfrm>
              <a:off x="884" y="1298"/>
              <a:ext cx="40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eaLnBrk="1" hangingPunct="1"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 R                                                 S</a:t>
              </a:r>
              <a:endParaRPr lang="en-US" altLang="zh-CN" sz="2000" b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84047" name="直接连接符 84046"/>
          <p:cNvSpPr>
            <a:spLocks noChangeShapeType="1"/>
          </p:cNvSpPr>
          <p:nvPr/>
        </p:nvSpPr>
        <p:spPr bwMode="auto">
          <a:xfrm>
            <a:off x="4191000" y="3352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48" name="直接连接符 84047"/>
          <p:cNvSpPr>
            <a:spLocks noChangeShapeType="1"/>
          </p:cNvSpPr>
          <p:nvPr/>
        </p:nvSpPr>
        <p:spPr bwMode="auto">
          <a:xfrm flipV="1">
            <a:off x="4191000" y="3886200"/>
            <a:ext cx="838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47" grpId="0" animBg="1"/>
      <p:bldP spid="840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组合 84993"/>
          <p:cNvGrpSpPr>
            <a:grpSpLocks/>
          </p:cNvGrpSpPr>
          <p:nvPr/>
        </p:nvGrpSpPr>
        <p:grpSpPr bwMode="auto">
          <a:xfrm>
            <a:off x="5181600" y="847725"/>
            <a:ext cx="2895600" cy="2276475"/>
            <a:chOff x="839" y="2409"/>
            <a:chExt cx="1824" cy="1434"/>
          </a:xfrm>
        </p:grpSpPr>
        <p:grpSp>
          <p:nvGrpSpPr>
            <p:cNvPr id="28731" name="组合 84994"/>
            <p:cNvGrpSpPr>
              <a:grpSpLocks/>
            </p:cNvGrpSpPr>
            <p:nvPr/>
          </p:nvGrpSpPr>
          <p:grpSpPr bwMode="auto">
            <a:xfrm>
              <a:off x="839" y="2704"/>
              <a:ext cx="1824" cy="816"/>
              <a:chOff x="-3" y="-3"/>
              <a:chExt cx="1578" cy="1215"/>
            </a:xfrm>
          </p:grpSpPr>
          <p:grpSp>
            <p:nvGrpSpPr>
              <p:cNvPr id="28734" name="组合 84995"/>
              <p:cNvGrpSpPr>
                <a:grpSpLocks/>
              </p:cNvGrpSpPr>
              <p:nvPr/>
            </p:nvGrpSpPr>
            <p:grpSpPr bwMode="auto">
              <a:xfrm>
                <a:off x="0" y="0"/>
                <a:ext cx="1572" cy="1209"/>
                <a:chOff x="0" y="0"/>
                <a:chExt cx="1572" cy="1209"/>
              </a:xfrm>
            </p:grpSpPr>
            <p:grpSp>
              <p:nvGrpSpPr>
                <p:cNvPr id="28736" name="组合 8499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24" cy="403"/>
                  <a:chOff x="0" y="0"/>
                  <a:chExt cx="524" cy="403"/>
                </a:xfrm>
              </p:grpSpPr>
              <p:sp>
                <p:nvSpPr>
                  <p:cNvPr id="28761" name="矩形 8499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62" name="矩形 8499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37" name="组合 84999"/>
                <p:cNvGrpSpPr>
                  <a:grpSpLocks/>
                </p:cNvGrpSpPr>
                <p:nvPr/>
              </p:nvGrpSpPr>
              <p:grpSpPr bwMode="auto">
                <a:xfrm>
                  <a:off x="524" y="0"/>
                  <a:ext cx="524" cy="403"/>
                  <a:chOff x="524" y="0"/>
                  <a:chExt cx="524" cy="403"/>
                </a:xfrm>
              </p:grpSpPr>
              <p:sp>
                <p:nvSpPr>
                  <p:cNvPr id="28759" name="矩形 85000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0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bIns="0"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  <a:endParaRPr lang="en-US" altLang="zh-CN" sz="2000" b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60" name="矩形 85001"/>
                  <p:cNvSpPr>
                    <a:spLocks noChangeArrowheads="1"/>
                  </p:cNvSpPr>
                  <p:nvPr/>
                </p:nvSpPr>
                <p:spPr bwMode="auto">
                  <a:xfrm>
                    <a:off x="524" y="0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38" name="组合 85002"/>
                <p:cNvGrpSpPr>
                  <a:grpSpLocks/>
                </p:cNvGrpSpPr>
                <p:nvPr/>
              </p:nvGrpSpPr>
              <p:grpSpPr bwMode="auto">
                <a:xfrm>
                  <a:off x="1048" y="0"/>
                  <a:ext cx="524" cy="403"/>
                  <a:chOff x="1048" y="0"/>
                  <a:chExt cx="524" cy="403"/>
                </a:xfrm>
              </p:grpSpPr>
              <p:sp>
                <p:nvSpPr>
                  <p:cNvPr id="28757" name="矩形 85003"/>
                  <p:cNvSpPr>
                    <a:spLocks noChangeArrowheads="1"/>
                  </p:cNvSpPr>
                  <p:nvPr/>
                </p:nvSpPr>
                <p:spPr bwMode="auto">
                  <a:xfrm>
                    <a:off x="1091" y="0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C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58" name="矩形 85004"/>
                  <p:cNvSpPr>
                    <a:spLocks noChangeArrowheads="1"/>
                  </p:cNvSpPr>
                  <p:nvPr/>
                </p:nvSpPr>
                <p:spPr bwMode="auto">
                  <a:xfrm>
                    <a:off x="1048" y="0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39" name="组合 85005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524" cy="403"/>
                  <a:chOff x="0" y="403"/>
                  <a:chExt cx="524" cy="403"/>
                </a:xfrm>
              </p:grpSpPr>
              <p:sp>
                <p:nvSpPr>
                  <p:cNvPr id="28755" name="矩形 8500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a1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56" name="矩形 8500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40" name="组合 85008"/>
                <p:cNvGrpSpPr>
                  <a:grpSpLocks/>
                </p:cNvGrpSpPr>
                <p:nvPr/>
              </p:nvGrpSpPr>
              <p:grpSpPr bwMode="auto">
                <a:xfrm>
                  <a:off x="524" y="403"/>
                  <a:ext cx="524" cy="403"/>
                  <a:chOff x="524" y="403"/>
                  <a:chExt cx="524" cy="403"/>
                </a:xfrm>
              </p:grpSpPr>
              <p:sp>
                <p:nvSpPr>
                  <p:cNvPr id="28753" name="矩形 85009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403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b1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54" name="矩形 85010"/>
                  <p:cNvSpPr>
                    <a:spLocks noChangeArrowheads="1"/>
                  </p:cNvSpPr>
                  <p:nvPr/>
                </p:nvSpPr>
                <p:spPr bwMode="auto">
                  <a:xfrm>
                    <a:off x="524" y="403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41" name="组合 85011"/>
                <p:cNvGrpSpPr>
                  <a:grpSpLocks/>
                </p:cNvGrpSpPr>
                <p:nvPr/>
              </p:nvGrpSpPr>
              <p:grpSpPr bwMode="auto">
                <a:xfrm>
                  <a:off x="1048" y="403"/>
                  <a:ext cx="524" cy="403"/>
                  <a:chOff x="1048" y="403"/>
                  <a:chExt cx="524" cy="403"/>
                </a:xfrm>
              </p:grpSpPr>
              <p:sp>
                <p:nvSpPr>
                  <p:cNvPr id="28751" name="矩形 85012"/>
                  <p:cNvSpPr>
                    <a:spLocks noChangeArrowheads="1"/>
                  </p:cNvSpPr>
                  <p:nvPr/>
                </p:nvSpPr>
                <p:spPr bwMode="auto">
                  <a:xfrm>
                    <a:off x="1091" y="403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c1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52" name="矩形 85013"/>
                  <p:cNvSpPr>
                    <a:spLocks noChangeArrowheads="1"/>
                  </p:cNvSpPr>
                  <p:nvPr/>
                </p:nvSpPr>
                <p:spPr bwMode="auto">
                  <a:xfrm>
                    <a:off x="1048" y="403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42" name="组合 85014"/>
                <p:cNvGrpSpPr>
                  <a:grpSpLocks/>
                </p:cNvGrpSpPr>
                <p:nvPr/>
              </p:nvGrpSpPr>
              <p:grpSpPr bwMode="auto">
                <a:xfrm>
                  <a:off x="0" y="806"/>
                  <a:ext cx="524" cy="403"/>
                  <a:chOff x="0" y="806"/>
                  <a:chExt cx="524" cy="403"/>
                </a:xfrm>
              </p:grpSpPr>
              <p:sp>
                <p:nvSpPr>
                  <p:cNvPr id="28749" name="矩形 8501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806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a2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50" name="矩形 8501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6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43" name="组合 85017"/>
                <p:cNvGrpSpPr>
                  <a:grpSpLocks/>
                </p:cNvGrpSpPr>
                <p:nvPr/>
              </p:nvGrpSpPr>
              <p:grpSpPr bwMode="auto">
                <a:xfrm>
                  <a:off x="524" y="806"/>
                  <a:ext cx="524" cy="403"/>
                  <a:chOff x="524" y="806"/>
                  <a:chExt cx="524" cy="403"/>
                </a:xfrm>
              </p:grpSpPr>
              <p:sp>
                <p:nvSpPr>
                  <p:cNvPr id="28747" name="矩形 85018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806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b2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48" name="矩形 85019"/>
                  <p:cNvSpPr>
                    <a:spLocks noChangeArrowheads="1"/>
                  </p:cNvSpPr>
                  <p:nvPr/>
                </p:nvSpPr>
                <p:spPr bwMode="auto">
                  <a:xfrm>
                    <a:off x="524" y="806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8744" name="组合 85020"/>
                <p:cNvGrpSpPr>
                  <a:grpSpLocks/>
                </p:cNvGrpSpPr>
                <p:nvPr/>
              </p:nvGrpSpPr>
              <p:grpSpPr bwMode="auto">
                <a:xfrm>
                  <a:off x="1048" y="806"/>
                  <a:ext cx="524" cy="403"/>
                  <a:chOff x="1048" y="806"/>
                  <a:chExt cx="524" cy="403"/>
                </a:xfrm>
              </p:grpSpPr>
              <p:sp>
                <p:nvSpPr>
                  <p:cNvPr id="28745" name="矩形 85021"/>
                  <p:cNvSpPr>
                    <a:spLocks noChangeArrowheads="1"/>
                  </p:cNvSpPr>
                  <p:nvPr/>
                </p:nvSpPr>
                <p:spPr bwMode="auto">
                  <a:xfrm>
                    <a:off x="1091" y="806"/>
                    <a:ext cx="43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imes New Roman" pitchFamily="18" charset="0"/>
                        <a:ea typeface="宋体" pitchFamily="2" charset="-122"/>
                      </a:rPr>
                      <a:t>c1</a:t>
                    </a:r>
                  </a:p>
                  <a:p>
                    <a:pPr algn="just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en-US" altLang="zh-CN" sz="2000" b="0"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8746" name="矩形 85022"/>
                  <p:cNvSpPr>
                    <a:spLocks noChangeArrowheads="1"/>
                  </p:cNvSpPr>
                  <p:nvPr/>
                </p:nvSpPr>
                <p:spPr bwMode="auto">
                  <a:xfrm>
                    <a:off x="1048" y="806"/>
                    <a:ext cx="524" cy="40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SzPct val="110000"/>
                      <a:buBlip>
                        <a:blip r:embed="rId2"/>
                      </a:buBlip>
                      <a:defRPr sz="32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2800" b="1">
                        <a:solidFill>
                          <a:srgbClr val="333399"/>
                        </a:solidFill>
                        <a:latin typeface="Arial" pitchFamily="34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Blip>
                        <a:blip r:embed="rId4"/>
                      </a:buBlip>
                      <a:defRPr sz="2400" b="1">
                        <a:solidFill>
                          <a:srgbClr val="003300"/>
                        </a:solidFill>
                        <a:latin typeface="Arial" pitchFamily="34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SzPct val="110000"/>
                      <a:buBlip>
                        <a:blip r:embed="rId5"/>
                      </a:buBlip>
                      <a:defRPr sz="2000" b="1">
                        <a:solidFill>
                          <a:srgbClr val="800000"/>
                        </a:solidFill>
                        <a:latin typeface="Arial" pitchFamily="34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6"/>
                      </a:buBlip>
                      <a:defRPr sz="2000" b="1">
                        <a:solidFill>
                          <a:schemeClr val="tx1"/>
                        </a:solidFill>
                        <a:latin typeface="Arial" pitchFamily="34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SzTx/>
                      <a:buFontTx/>
                      <a:buNone/>
                    </a:pPr>
                    <a:endParaRPr lang="zh-CN" altLang="en-US" sz="2000">
                      <a:solidFill>
                        <a:srgbClr val="000066"/>
                      </a:solidFill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28735" name="矩形 85023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1578" cy="1215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8732" name="文本框 85024"/>
            <p:cNvSpPr txBox="1">
              <a:spLocks noChangeArrowheads="1"/>
            </p:cNvSpPr>
            <p:nvPr/>
          </p:nvSpPr>
          <p:spPr bwMode="auto">
            <a:xfrm>
              <a:off x="839" y="2409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 b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R∩S</a:t>
              </a:r>
              <a:r>
                <a:rPr lang="en-US" altLang="zh-CN" sz="2000" b="0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28733" name="文本框 85025"/>
            <p:cNvSpPr txBox="1">
              <a:spLocks noChangeArrowheads="1"/>
            </p:cNvSpPr>
            <p:nvPr/>
          </p:nvSpPr>
          <p:spPr bwMode="auto">
            <a:xfrm>
              <a:off x="884" y="3612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lang="en-US" altLang="zh-CN" sz="200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lang="zh-CN" altLang="en-US" sz="200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  <a:endParaRPr lang="zh-CN" altLang="en-US" sz="2000" b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5027" name="组合 85026"/>
          <p:cNvGrpSpPr>
            <a:grpSpLocks/>
          </p:cNvGrpSpPr>
          <p:nvPr/>
        </p:nvGrpSpPr>
        <p:grpSpPr bwMode="auto">
          <a:xfrm>
            <a:off x="5181600" y="3871913"/>
            <a:ext cx="2943225" cy="1843087"/>
            <a:chOff x="3359" y="459"/>
            <a:chExt cx="1854" cy="1161"/>
          </a:xfrm>
        </p:grpSpPr>
        <p:grpSp>
          <p:nvGrpSpPr>
            <p:cNvPr id="28710" name="组合 85027"/>
            <p:cNvGrpSpPr>
              <a:grpSpLocks/>
            </p:cNvGrpSpPr>
            <p:nvPr/>
          </p:nvGrpSpPr>
          <p:grpSpPr bwMode="auto">
            <a:xfrm>
              <a:off x="3359" y="756"/>
              <a:ext cx="1854" cy="537"/>
              <a:chOff x="3359" y="756"/>
              <a:chExt cx="1854" cy="537"/>
            </a:xfrm>
          </p:grpSpPr>
          <p:grpSp>
            <p:nvGrpSpPr>
              <p:cNvPr id="28713" name="组合 85028"/>
              <p:cNvGrpSpPr>
                <a:grpSpLocks/>
              </p:cNvGrpSpPr>
              <p:nvPr/>
            </p:nvGrpSpPr>
            <p:grpSpPr bwMode="auto">
              <a:xfrm>
                <a:off x="3359" y="756"/>
                <a:ext cx="618" cy="268"/>
                <a:chOff x="2096" y="0"/>
                <a:chExt cx="524" cy="403"/>
              </a:xfrm>
            </p:grpSpPr>
            <p:sp>
              <p:nvSpPr>
                <p:cNvPr id="28729" name="矩形 85029"/>
                <p:cNvSpPr>
                  <a:spLocks noChangeArrowheads="1"/>
                </p:cNvSpPr>
                <p:nvPr/>
              </p:nvSpPr>
              <p:spPr bwMode="auto">
                <a:xfrm>
                  <a:off x="2139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8730" name="矩形 85030"/>
                <p:cNvSpPr>
                  <a:spLocks noChangeArrowheads="1"/>
                </p:cNvSpPr>
                <p:nvPr/>
              </p:nvSpPr>
              <p:spPr bwMode="auto">
                <a:xfrm>
                  <a:off x="2096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714" name="组合 85031"/>
              <p:cNvGrpSpPr>
                <a:grpSpLocks/>
              </p:cNvGrpSpPr>
              <p:nvPr/>
            </p:nvGrpSpPr>
            <p:grpSpPr bwMode="auto">
              <a:xfrm>
                <a:off x="3977" y="756"/>
                <a:ext cx="618" cy="268"/>
                <a:chOff x="2620" y="0"/>
                <a:chExt cx="524" cy="403"/>
              </a:xfrm>
            </p:grpSpPr>
            <p:sp>
              <p:nvSpPr>
                <p:cNvPr id="28727" name="矩形 85032"/>
                <p:cNvSpPr>
                  <a:spLocks noChangeArrowheads="1"/>
                </p:cNvSpPr>
                <p:nvPr/>
              </p:nvSpPr>
              <p:spPr bwMode="auto">
                <a:xfrm>
                  <a:off x="2663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8728" name="矩形 85033"/>
                <p:cNvSpPr>
                  <a:spLocks noChangeArrowheads="1"/>
                </p:cNvSpPr>
                <p:nvPr/>
              </p:nvSpPr>
              <p:spPr bwMode="auto">
                <a:xfrm>
                  <a:off x="2620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715" name="组合 85034"/>
              <p:cNvGrpSpPr>
                <a:grpSpLocks/>
              </p:cNvGrpSpPr>
              <p:nvPr/>
            </p:nvGrpSpPr>
            <p:grpSpPr bwMode="auto">
              <a:xfrm>
                <a:off x="4595" y="756"/>
                <a:ext cx="618" cy="268"/>
                <a:chOff x="3144" y="0"/>
                <a:chExt cx="524" cy="403"/>
              </a:xfrm>
            </p:grpSpPr>
            <p:sp>
              <p:nvSpPr>
                <p:cNvPr id="28725" name="矩形 85035"/>
                <p:cNvSpPr>
                  <a:spLocks noChangeArrowheads="1"/>
                </p:cNvSpPr>
                <p:nvPr/>
              </p:nvSpPr>
              <p:spPr bwMode="auto">
                <a:xfrm>
                  <a:off x="3187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8726" name="矩形 85036"/>
                <p:cNvSpPr>
                  <a:spLocks noChangeArrowheads="1"/>
                </p:cNvSpPr>
                <p:nvPr/>
              </p:nvSpPr>
              <p:spPr bwMode="auto">
                <a:xfrm>
                  <a:off x="3144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716" name="组合 85037"/>
              <p:cNvGrpSpPr>
                <a:grpSpLocks/>
              </p:cNvGrpSpPr>
              <p:nvPr/>
            </p:nvGrpSpPr>
            <p:grpSpPr bwMode="auto">
              <a:xfrm>
                <a:off x="3359" y="1024"/>
                <a:ext cx="618" cy="269"/>
                <a:chOff x="2096" y="403"/>
                <a:chExt cx="524" cy="403"/>
              </a:xfrm>
            </p:grpSpPr>
            <p:sp>
              <p:nvSpPr>
                <p:cNvPr id="28723" name="矩形 85038"/>
                <p:cNvSpPr>
                  <a:spLocks noChangeArrowheads="1"/>
                </p:cNvSpPr>
                <p:nvPr/>
              </p:nvSpPr>
              <p:spPr bwMode="auto">
                <a:xfrm>
                  <a:off x="2139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8724" name="矩形 85039"/>
                <p:cNvSpPr>
                  <a:spLocks noChangeArrowheads="1"/>
                </p:cNvSpPr>
                <p:nvPr/>
              </p:nvSpPr>
              <p:spPr bwMode="auto">
                <a:xfrm>
                  <a:off x="2096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717" name="组合 85040"/>
              <p:cNvGrpSpPr>
                <a:grpSpLocks/>
              </p:cNvGrpSpPr>
              <p:nvPr/>
            </p:nvGrpSpPr>
            <p:grpSpPr bwMode="auto">
              <a:xfrm>
                <a:off x="3977" y="1024"/>
                <a:ext cx="618" cy="269"/>
                <a:chOff x="2620" y="403"/>
                <a:chExt cx="524" cy="403"/>
              </a:xfrm>
            </p:grpSpPr>
            <p:sp>
              <p:nvSpPr>
                <p:cNvPr id="28721" name="矩形 85041"/>
                <p:cNvSpPr>
                  <a:spLocks noChangeArrowheads="1"/>
                </p:cNvSpPr>
                <p:nvPr/>
              </p:nvSpPr>
              <p:spPr bwMode="auto">
                <a:xfrm>
                  <a:off x="2663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8722" name="矩形 85042"/>
                <p:cNvSpPr>
                  <a:spLocks noChangeArrowheads="1"/>
                </p:cNvSpPr>
                <p:nvPr/>
              </p:nvSpPr>
              <p:spPr bwMode="auto">
                <a:xfrm>
                  <a:off x="2620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8718" name="组合 85043"/>
              <p:cNvGrpSpPr>
                <a:grpSpLocks/>
              </p:cNvGrpSpPr>
              <p:nvPr/>
            </p:nvGrpSpPr>
            <p:grpSpPr bwMode="auto">
              <a:xfrm>
                <a:off x="4595" y="1024"/>
                <a:ext cx="618" cy="269"/>
                <a:chOff x="3144" y="403"/>
                <a:chExt cx="524" cy="403"/>
              </a:xfrm>
            </p:grpSpPr>
            <p:sp>
              <p:nvSpPr>
                <p:cNvPr id="28719" name="矩形 85044"/>
                <p:cNvSpPr>
                  <a:spLocks noChangeArrowheads="1"/>
                </p:cNvSpPr>
                <p:nvPr/>
              </p:nvSpPr>
              <p:spPr bwMode="auto">
                <a:xfrm>
                  <a:off x="3187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8720" name="矩形 85045"/>
                <p:cNvSpPr>
                  <a:spLocks noChangeArrowheads="1"/>
                </p:cNvSpPr>
                <p:nvPr/>
              </p:nvSpPr>
              <p:spPr bwMode="auto">
                <a:xfrm>
                  <a:off x="3144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8711" name="文本框 85046"/>
            <p:cNvSpPr txBox="1">
              <a:spLocks noChangeArrowheads="1"/>
            </p:cNvSpPr>
            <p:nvPr/>
          </p:nvSpPr>
          <p:spPr bwMode="auto">
            <a:xfrm>
              <a:off x="3606" y="1389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(e) </a:t>
              </a:r>
              <a:endParaRPr lang="en-US" altLang="zh-CN" sz="2000" b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712" name="文本框 85047"/>
            <p:cNvSpPr txBox="1">
              <a:spLocks noChangeArrowheads="1"/>
            </p:cNvSpPr>
            <p:nvPr/>
          </p:nvSpPr>
          <p:spPr bwMode="auto">
            <a:xfrm>
              <a:off x="3379" y="459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just" eaLnBrk="1" hangingPunct="1"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R-S</a:t>
              </a:r>
              <a:endParaRPr lang="en-US" altLang="zh-CN" sz="2000" b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5049" name="组合 85048"/>
          <p:cNvGrpSpPr>
            <a:grpSpLocks/>
          </p:cNvGrpSpPr>
          <p:nvPr/>
        </p:nvGrpSpPr>
        <p:grpSpPr bwMode="auto">
          <a:xfrm>
            <a:off x="1403350" y="765175"/>
            <a:ext cx="2943225" cy="3121025"/>
            <a:chOff x="884" y="482"/>
            <a:chExt cx="1854" cy="1966"/>
          </a:xfrm>
        </p:grpSpPr>
        <p:grpSp>
          <p:nvGrpSpPr>
            <p:cNvPr id="28677" name="组合 85049"/>
            <p:cNvGrpSpPr>
              <a:grpSpLocks/>
            </p:cNvGrpSpPr>
            <p:nvPr/>
          </p:nvGrpSpPr>
          <p:grpSpPr bwMode="auto">
            <a:xfrm>
              <a:off x="884" y="754"/>
              <a:ext cx="1854" cy="1342"/>
              <a:chOff x="884" y="754"/>
              <a:chExt cx="1854" cy="1342"/>
            </a:xfrm>
          </p:grpSpPr>
          <p:sp>
            <p:nvSpPr>
              <p:cNvPr id="28680" name="矩形 85050"/>
              <p:cNvSpPr>
                <a:spLocks noChangeArrowheads="1"/>
              </p:cNvSpPr>
              <p:nvPr/>
            </p:nvSpPr>
            <p:spPr bwMode="auto">
              <a:xfrm>
                <a:off x="935" y="754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8681" name="矩形 85051"/>
              <p:cNvSpPr>
                <a:spLocks noChangeArrowheads="1"/>
              </p:cNvSpPr>
              <p:nvPr/>
            </p:nvSpPr>
            <p:spPr bwMode="auto">
              <a:xfrm>
                <a:off x="884" y="754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82" name="矩形 85052"/>
              <p:cNvSpPr>
                <a:spLocks noChangeArrowheads="1"/>
              </p:cNvSpPr>
              <p:nvPr/>
            </p:nvSpPr>
            <p:spPr bwMode="auto">
              <a:xfrm>
                <a:off x="1553" y="754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8683" name="矩形 85053"/>
              <p:cNvSpPr>
                <a:spLocks noChangeArrowheads="1"/>
              </p:cNvSpPr>
              <p:nvPr/>
            </p:nvSpPr>
            <p:spPr bwMode="auto">
              <a:xfrm>
                <a:off x="1502" y="754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84" name="矩形 85054"/>
              <p:cNvSpPr>
                <a:spLocks noChangeArrowheads="1"/>
              </p:cNvSpPr>
              <p:nvPr/>
            </p:nvSpPr>
            <p:spPr bwMode="auto">
              <a:xfrm>
                <a:off x="2171" y="754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8685" name="矩形 85055"/>
              <p:cNvSpPr>
                <a:spLocks noChangeArrowheads="1"/>
              </p:cNvSpPr>
              <p:nvPr/>
            </p:nvSpPr>
            <p:spPr bwMode="auto">
              <a:xfrm>
                <a:off x="2120" y="754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86" name="矩形 85056"/>
              <p:cNvSpPr>
                <a:spLocks noChangeArrowheads="1"/>
              </p:cNvSpPr>
              <p:nvPr/>
            </p:nvSpPr>
            <p:spPr bwMode="auto">
              <a:xfrm>
                <a:off x="935" y="1022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a1</a:t>
                </a:r>
              </a:p>
            </p:txBody>
          </p:sp>
          <p:sp>
            <p:nvSpPr>
              <p:cNvPr id="28687" name="矩形 85057"/>
              <p:cNvSpPr>
                <a:spLocks noChangeArrowheads="1"/>
              </p:cNvSpPr>
              <p:nvPr/>
            </p:nvSpPr>
            <p:spPr bwMode="auto">
              <a:xfrm>
                <a:off x="884" y="1022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88" name="矩形 85058"/>
              <p:cNvSpPr>
                <a:spLocks noChangeArrowheads="1"/>
              </p:cNvSpPr>
              <p:nvPr/>
            </p:nvSpPr>
            <p:spPr bwMode="auto">
              <a:xfrm>
                <a:off x="1553" y="1022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b1</a:t>
                </a:r>
              </a:p>
            </p:txBody>
          </p:sp>
          <p:sp>
            <p:nvSpPr>
              <p:cNvPr id="28689" name="矩形 85059"/>
              <p:cNvSpPr>
                <a:spLocks noChangeArrowheads="1"/>
              </p:cNvSpPr>
              <p:nvPr/>
            </p:nvSpPr>
            <p:spPr bwMode="auto">
              <a:xfrm>
                <a:off x="1502" y="1022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90" name="矩形 85060"/>
              <p:cNvSpPr>
                <a:spLocks noChangeArrowheads="1"/>
              </p:cNvSpPr>
              <p:nvPr/>
            </p:nvSpPr>
            <p:spPr bwMode="auto">
              <a:xfrm>
                <a:off x="2171" y="1022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c1</a:t>
                </a:r>
              </a:p>
            </p:txBody>
          </p:sp>
          <p:sp>
            <p:nvSpPr>
              <p:cNvPr id="28691" name="矩形 85061"/>
              <p:cNvSpPr>
                <a:spLocks noChangeArrowheads="1"/>
              </p:cNvSpPr>
              <p:nvPr/>
            </p:nvSpPr>
            <p:spPr bwMode="auto">
              <a:xfrm>
                <a:off x="2120" y="1022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92" name="矩形 85062"/>
              <p:cNvSpPr>
                <a:spLocks noChangeArrowheads="1"/>
              </p:cNvSpPr>
              <p:nvPr/>
            </p:nvSpPr>
            <p:spPr bwMode="auto">
              <a:xfrm>
                <a:off x="935" y="1291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a1</a:t>
                </a:r>
              </a:p>
            </p:txBody>
          </p:sp>
          <p:sp>
            <p:nvSpPr>
              <p:cNvPr id="28693" name="矩形 85063"/>
              <p:cNvSpPr>
                <a:spLocks noChangeArrowheads="1"/>
              </p:cNvSpPr>
              <p:nvPr/>
            </p:nvSpPr>
            <p:spPr bwMode="auto">
              <a:xfrm>
                <a:off x="884" y="1291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94" name="矩形 85064"/>
              <p:cNvSpPr>
                <a:spLocks noChangeArrowheads="1"/>
              </p:cNvSpPr>
              <p:nvPr/>
            </p:nvSpPr>
            <p:spPr bwMode="auto">
              <a:xfrm>
                <a:off x="1553" y="1291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b1</a:t>
                </a:r>
              </a:p>
            </p:txBody>
          </p:sp>
          <p:sp>
            <p:nvSpPr>
              <p:cNvPr id="28695" name="矩形 85065"/>
              <p:cNvSpPr>
                <a:spLocks noChangeArrowheads="1"/>
              </p:cNvSpPr>
              <p:nvPr/>
            </p:nvSpPr>
            <p:spPr bwMode="auto">
              <a:xfrm>
                <a:off x="1502" y="1291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96" name="矩形 85066"/>
              <p:cNvSpPr>
                <a:spLocks noChangeArrowheads="1"/>
              </p:cNvSpPr>
              <p:nvPr/>
            </p:nvSpPr>
            <p:spPr bwMode="auto">
              <a:xfrm>
                <a:off x="2171" y="1291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c2</a:t>
                </a:r>
              </a:p>
            </p:txBody>
          </p:sp>
          <p:sp>
            <p:nvSpPr>
              <p:cNvPr id="28697" name="矩形 85067"/>
              <p:cNvSpPr>
                <a:spLocks noChangeArrowheads="1"/>
              </p:cNvSpPr>
              <p:nvPr/>
            </p:nvSpPr>
            <p:spPr bwMode="auto">
              <a:xfrm>
                <a:off x="2120" y="1291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698" name="矩形 85068"/>
              <p:cNvSpPr>
                <a:spLocks noChangeArrowheads="1"/>
              </p:cNvSpPr>
              <p:nvPr/>
            </p:nvSpPr>
            <p:spPr bwMode="auto">
              <a:xfrm>
                <a:off x="935" y="1559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a2</a:t>
                </a:r>
              </a:p>
            </p:txBody>
          </p:sp>
          <p:sp>
            <p:nvSpPr>
              <p:cNvPr id="28699" name="矩形 85069"/>
              <p:cNvSpPr>
                <a:spLocks noChangeArrowheads="1"/>
              </p:cNvSpPr>
              <p:nvPr/>
            </p:nvSpPr>
            <p:spPr bwMode="auto">
              <a:xfrm>
                <a:off x="884" y="1559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700" name="矩形 85070"/>
              <p:cNvSpPr>
                <a:spLocks noChangeArrowheads="1"/>
              </p:cNvSpPr>
              <p:nvPr/>
            </p:nvSpPr>
            <p:spPr bwMode="auto">
              <a:xfrm>
                <a:off x="1553" y="1559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b2</a:t>
                </a:r>
              </a:p>
            </p:txBody>
          </p:sp>
          <p:sp>
            <p:nvSpPr>
              <p:cNvPr id="28701" name="矩形 85071"/>
              <p:cNvSpPr>
                <a:spLocks noChangeArrowheads="1"/>
              </p:cNvSpPr>
              <p:nvPr/>
            </p:nvSpPr>
            <p:spPr bwMode="auto">
              <a:xfrm>
                <a:off x="1502" y="1559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702" name="矩形 85072"/>
              <p:cNvSpPr>
                <a:spLocks noChangeArrowheads="1"/>
              </p:cNvSpPr>
              <p:nvPr/>
            </p:nvSpPr>
            <p:spPr bwMode="auto">
              <a:xfrm>
                <a:off x="2171" y="1559"/>
                <a:ext cx="5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c1</a:t>
                </a:r>
              </a:p>
            </p:txBody>
          </p:sp>
          <p:sp>
            <p:nvSpPr>
              <p:cNvPr id="28703" name="矩形 85073"/>
              <p:cNvSpPr>
                <a:spLocks noChangeArrowheads="1"/>
              </p:cNvSpPr>
              <p:nvPr/>
            </p:nvSpPr>
            <p:spPr bwMode="auto">
              <a:xfrm>
                <a:off x="2120" y="1559"/>
                <a:ext cx="618" cy="26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704" name="矩形 85074"/>
              <p:cNvSpPr>
                <a:spLocks noChangeArrowheads="1"/>
              </p:cNvSpPr>
              <p:nvPr/>
            </p:nvSpPr>
            <p:spPr bwMode="auto">
              <a:xfrm>
                <a:off x="935" y="1828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a2</a:t>
                </a:r>
              </a:p>
            </p:txBody>
          </p:sp>
          <p:sp>
            <p:nvSpPr>
              <p:cNvPr id="28705" name="矩形 85075"/>
              <p:cNvSpPr>
                <a:spLocks noChangeArrowheads="1"/>
              </p:cNvSpPr>
              <p:nvPr/>
            </p:nvSpPr>
            <p:spPr bwMode="auto">
              <a:xfrm>
                <a:off x="884" y="1828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706" name="矩形 85076"/>
              <p:cNvSpPr>
                <a:spLocks noChangeArrowheads="1"/>
              </p:cNvSpPr>
              <p:nvPr/>
            </p:nvSpPr>
            <p:spPr bwMode="auto">
              <a:xfrm>
                <a:off x="1553" y="1828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b3</a:t>
                </a:r>
              </a:p>
            </p:txBody>
          </p:sp>
          <p:sp>
            <p:nvSpPr>
              <p:cNvPr id="28707" name="矩形 85077"/>
              <p:cNvSpPr>
                <a:spLocks noChangeArrowheads="1"/>
              </p:cNvSpPr>
              <p:nvPr/>
            </p:nvSpPr>
            <p:spPr bwMode="auto">
              <a:xfrm>
                <a:off x="1502" y="1828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  <p:sp>
            <p:nvSpPr>
              <p:cNvPr id="28708" name="矩形 85078"/>
              <p:cNvSpPr>
                <a:spLocks noChangeArrowheads="1"/>
              </p:cNvSpPr>
              <p:nvPr/>
            </p:nvSpPr>
            <p:spPr bwMode="auto">
              <a:xfrm>
                <a:off x="2171" y="1828"/>
                <a:ext cx="51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 b="0">
                    <a:latin typeface="Times New Roman" pitchFamily="18" charset="0"/>
                    <a:ea typeface="宋体" pitchFamily="2" charset="-122"/>
                  </a:rPr>
                  <a:t>c2</a:t>
                </a:r>
              </a:p>
            </p:txBody>
          </p:sp>
          <p:sp>
            <p:nvSpPr>
              <p:cNvPr id="28709" name="矩形 85079"/>
              <p:cNvSpPr>
                <a:spLocks noChangeArrowheads="1"/>
              </p:cNvSpPr>
              <p:nvPr/>
            </p:nvSpPr>
            <p:spPr bwMode="auto">
              <a:xfrm>
                <a:off x="2120" y="1828"/>
                <a:ext cx="618" cy="26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SzPct val="110000"/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Blip>
                    <a:blip r:embed="rId3"/>
                  </a:buBlip>
                  <a:defRPr sz="2800" b="1">
                    <a:solidFill>
                      <a:srgbClr val="333399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Blip>
                    <a:blip r:embed="rId4"/>
                  </a:buBlip>
                  <a:defRPr sz="2400" b="1">
                    <a:solidFill>
                      <a:srgbClr val="003300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SzPct val="110000"/>
                  <a:buBlip>
                    <a:blip r:embed="rId5"/>
                  </a:buBlip>
                  <a:defRPr sz="2000" b="1">
                    <a:solidFill>
                      <a:srgbClr val="800000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000">
                  <a:solidFill>
                    <a:srgbClr val="000066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8678" name="文本框 85080"/>
            <p:cNvSpPr txBox="1">
              <a:spLocks noChangeArrowheads="1"/>
            </p:cNvSpPr>
            <p:nvPr/>
          </p:nvSpPr>
          <p:spPr bwMode="auto">
            <a:xfrm>
              <a:off x="884" y="482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just" eaLnBrk="1" hangingPunct="1">
                <a:buClr>
                  <a:srgbClr val="FF00FF"/>
                </a:buClr>
                <a:buSzTx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R∪S</a:t>
              </a:r>
              <a:endParaRPr lang="en-US" altLang="zh-CN" sz="2000" b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679" name="文本框 85081"/>
            <p:cNvSpPr txBox="1">
              <a:spLocks noChangeArrowheads="1"/>
            </p:cNvSpPr>
            <p:nvPr/>
          </p:nvSpPr>
          <p:spPr bwMode="auto">
            <a:xfrm>
              <a:off x="1296" y="216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(c)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86017"/>
          <p:cNvGrpSpPr>
            <a:grpSpLocks/>
          </p:cNvGrpSpPr>
          <p:nvPr/>
        </p:nvGrpSpPr>
        <p:grpSpPr bwMode="auto">
          <a:xfrm>
            <a:off x="762000" y="381000"/>
            <a:ext cx="6330950" cy="5883275"/>
            <a:chOff x="480" y="240"/>
            <a:chExt cx="3988" cy="3706"/>
          </a:xfrm>
        </p:grpSpPr>
        <p:grpSp>
          <p:nvGrpSpPr>
            <p:cNvPr id="29701" name="组合 86018"/>
            <p:cNvGrpSpPr>
              <a:grpSpLocks/>
            </p:cNvGrpSpPr>
            <p:nvPr/>
          </p:nvGrpSpPr>
          <p:grpSpPr bwMode="auto">
            <a:xfrm>
              <a:off x="660" y="529"/>
              <a:ext cx="3585" cy="2828"/>
              <a:chOff x="0" y="0"/>
              <a:chExt cx="3144" cy="4030"/>
            </a:xfrm>
          </p:grpSpPr>
          <p:grpSp>
            <p:nvGrpSpPr>
              <p:cNvPr id="29705" name="组合 86019"/>
              <p:cNvGrpSpPr>
                <a:grpSpLocks/>
              </p:cNvGrpSpPr>
              <p:nvPr/>
            </p:nvGrpSpPr>
            <p:grpSpPr bwMode="auto">
              <a:xfrm>
                <a:off x="0" y="0"/>
                <a:ext cx="524" cy="403"/>
                <a:chOff x="0" y="0"/>
                <a:chExt cx="524" cy="403"/>
              </a:xfrm>
            </p:grpSpPr>
            <p:sp>
              <p:nvSpPr>
                <p:cNvPr id="29883" name="矩形 8602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9884" name="矩形 860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06" name="组合 86022"/>
              <p:cNvGrpSpPr>
                <a:grpSpLocks/>
              </p:cNvGrpSpPr>
              <p:nvPr/>
            </p:nvGrpSpPr>
            <p:grpSpPr bwMode="auto">
              <a:xfrm>
                <a:off x="524" y="0"/>
                <a:ext cx="524" cy="403"/>
                <a:chOff x="524" y="0"/>
                <a:chExt cx="524" cy="403"/>
              </a:xfrm>
            </p:grpSpPr>
            <p:sp>
              <p:nvSpPr>
                <p:cNvPr id="29881" name="矩形 86023"/>
                <p:cNvSpPr>
                  <a:spLocks noChangeArrowheads="1"/>
                </p:cNvSpPr>
                <p:nvPr/>
              </p:nvSpPr>
              <p:spPr bwMode="auto">
                <a:xfrm>
                  <a:off x="567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9882" name="矩形 86024"/>
                <p:cNvSpPr>
                  <a:spLocks noChangeArrowheads="1"/>
                </p:cNvSpPr>
                <p:nvPr/>
              </p:nvSpPr>
              <p:spPr bwMode="auto">
                <a:xfrm>
                  <a:off x="524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07" name="组合 86025"/>
              <p:cNvGrpSpPr>
                <a:grpSpLocks/>
              </p:cNvGrpSpPr>
              <p:nvPr/>
            </p:nvGrpSpPr>
            <p:grpSpPr bwMode="auto">
              <a:xfrm>
                <a:off x="1048" y="0"/>
                <a:ext cx="524" cy="403"/>
                <a:chOff x="1048" y="0"/>
                <a:chExt cx="524" cy="403"/>
              </a:xfrm>
            </p:grpSpPr>
            <p:sp>
              <p:nvSpPr>
                <p:cNvPr id="29879" name="矩形 86026"/>
                <p:cNvSpPr>
                  <a:spLocks noChangeArrowheads="1"/>
                </p:cNvSpPr>
                <p:nvPr/>
              </p:nvSpPr>
              <p:spPr bwMode="auto">
                <a:xfrm>
                  <a:off x="1091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9880" name="矩形 86027"/>
                <p:cNvSpPr>
                  <a:spLocks noChangeArrowheads="1"/>
                </p:cNvSpPr>
                <p:nvPr/>
              </p:nvSpPr>
              <p:spPr bwMode="auto">
                <a:xfrm>
                  <a:off x="1048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08" name="组合 86028"/>
              <p:cNvGrpSpPr>
                <a:grpSpLocks/>
              </p:cNvGrpSpPr>
              <p:nvPr/>
            </p:nvGrpSpPr>
            <p:grpSpPr bwMode="auto">
              <a:xfrm>
                <a:off x="1572" y="0"/>
                <a:ext cx="524" cy="403"/>
                <a:chOff x="1572" y="0"/>
                <a:chExt cx="524" cy="403"/>
              </a:xfrm>
            </p:grpSpPr>
            <p:sp>
              <p:nvSpPr>
                <p:cNvPr id="29877" name="矩形 86029"/>
                <p:cNvSpPr>
                  <a:spLocks noChangeArrowheads="1"/>
                </p:cNvSpPr>
                <p:nvPr/>
              </p:nvSpPr>
              <p:spPr bwMode="auto">
                <a:xfrm>
                  <a:off x="1615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9878" name="矩形 86030"/>
                <p:cNvSpPr>
                  <a:spLocks noChangeArrowheads="1"/>
                </p:cNvSpPr>
                <p:nvPr/>
              </p:nvSpPr>
              <p:spPr bwMode="auto">
                <a:xfrm>
                  <a:off x="1572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09" name="组合 86031"/>
              <p:cNvGrpSpPr>
                <a:grpSpLocks/>
              </p:cNvGrpSpPr>
              <p:nvPr/>
            </p:nvGrpSpPr>
            <p:grpSpPr bwMode="auto">
              <a:xfrm>
                <a:off x="2096" y="0"/>
                <a:ext cx="524" cy="403"/>
                <a:chOff x="2096" y="0"/>
                <a:chExt cx="524" cy="403"/>
              </a:xfrm>
            </p:grpSpPr>
            <p:sp>
              <p:nvSpPr>
                <p:cNvPr id="29875" name="矩形 86032"/>
                <p:cNvSpPr>
                  <a:spLocks noChangeArrowheads="1"/>
                </p:cNvSpPr>
                <p:nvPr/>
              </p:nvSpPr>
              <p:spPr bwMode="auto">
                <a:xfrm>
                  <a:off x="2139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9876" name="矩形 86033"/>
                <p:cNvSpPr>
                  <a:spLocks noChangeArrowheads="1"/>
                </p:cNvSpPr>
                <p:nvPr/>
              </p:nvSpPr>
              <p:spPr bwMode="auto">
                <a:xfrm>
                  <a:off x="2096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0" name="组合 86034"/>
              <p:cNvGrpSpPr>
                <a:grpSpLocks/>
              </p:cNvGrpSpPr>
              <p:nvPr/>
            </p:nvGrpSpPr>
            <p:grpSpPr bwMode="auto">
              <a:xfrm>
                <a:off x="2620" y="0"/>
                <a:ext cx="524" cy="403"/>
                <a:chOff x="2620" y="0"/>
                <a:chExt cx="524" cy="403"/>
              </a:xfrm>
            </p:grpSpPr>
            <p:sp>
              <p:nvSpPr>
                <p:cNvPr id="29873" name="矩形 86035"/>
                <p:cNvSpPr>
                  <a:spLocks noChangeArrowheads="1"/>
                </p:cNvSpPr>
                <p:nvPr/>
              </p:nvSpPr>
              <p:spPr bwMode="auto">
                <a:xfrm>
                  <a:off x="2663" y="0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29874" name="矩形 86036"/>
                <p:cNvSpPr>
                  <a:spLocks noChangeArrowheads="1"/>
                </p:cNvSpPr>
                <p:nvPr/>
              </p:nvSpPr>
              <p:spPr bwMode="auto">
                <a:xfrm>
                  <a:off x="2620" y="0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1" name="组合 86037"/>
              <p:cNvGrpSpPr>
                <a:grpSpLocks/>
              </p:cNvGrpSpPr>
              <p:nvPr/>
            </p:nvGrpSpPr>
            <p:grpSpPr bwMode="auto">
              <a:xfrm>
                <a:off x="0" y="403"/>
                <a:ext cx="524" cy="403"/>
                <a:chOff x="0" y="403"/>
                <a:chExt cx="524" cy="403"/>
              </a:xfrm>
            </p:grpSpPr>
            <p:sp>
              <p:nvSpPr>
                <p:cNvPr id="29871" name="矩形 86038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72" name="矩形 8603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2" name="组合 86040"/>
              <p:cNvGrpSpPr>
                <a:grpSpLocks/>
              </p:cNvGrpSpPr>
              <p:nvPr/>
            </p:nvGrpSpPr>
            <p:grpSpPr bwMode="auto">
              <a:xfrm>
                <a:off x="524" y="403"/>
                <a:ext cx="524" cy="403"/>
                <a:chOff x="524" y="403"/>
                <a:chExt cx="524" cy="403"/>
              </a:xfrm>
            </p:grpSpPr>
            <p:sp>
              <p:nvSpPr>
                <p:cNvPr id="29869" name="矩形 86041"/>
                <p:cNvSpPr>
                  <a:spLocks noChangeArrowheads="1"/>
                </p:cNvSpPr>
                <p:nvPr/>
              </p:nvSpPr>
              <p:spPr bwMode="auto">
                <a:xfrm>
                  <a:off x="567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70" name="矩形 86042"/>
                <p:cNvSpPr>
                  <a:spLocks noChangeArrowheads="1"/>
                </p:cNvSpPr>
                <p:nvPr/>
              </p:nvSpPr>
              <p:spPr bwMode="auto">
                <a:xfrm>
                  <a:off x="524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3" name="组合 86043"/>
              <p:cNvGrpSpPr>
                <a:grpSpLocks/>
              </p:cNvGrpSpPr>
              <p:nvPr/>
            </p:nvGrpSpPr>
            <p:grpSpPr bwMode="auto">
              <a:xfrm>
                <a:off x="1048" y="403"/>
                <a:ext cx="524" cy="403"/>
                <a:chOff x="1048" y="403"/>
                <a:chExt cx="524" cy="403"/>
              </a:xfrm>
            </p:grpSpPr>
            <p:sp>
              <p:nvSpPr>
                <p:cNvPr id="29867" name="矩形 86044"/>
                <p:cNvSpPr>
                  <a:spLocks noChangeArrowheads="1"/>
                </p:cNvSpPr>
                <p:nvPr/>
              </p:nvSpPr>
              <p:spPr bwMode="auto">
                <a:xfrm>
                  <a:off x="1091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68" name="矩形 86045"/>
                <p:cNvSpPr>
                  <a:spLocks noChangeArrowheads="1"/>
                </p:cNvSpPr>
                <p:nvPr/>
              </p:nvSpPr>
              <p:spPr bwMode="auto">
                <a:xfrm>
                  <a:off x="1048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4" name="组合 86046"/>
              <p:cNvGrpSpPr>
                <a:grpSpLocks/>
              </p:cNvGrpSpPr>
              <p:nvPr/>
            </p:nvGrpSpPr>
            <p:grpSpPr bwMode="auto">
              <a:xfrm>
                <a:off x="1572" y="403"/>
                <a:ext cx="524" cy="403"/>
                <a:chOff x="1572" y="403"/>
                <a:chExt cx="524" cy="403"/>
              </a:xfrm>
            </p:grpSpPr>
            <p:sp>
              <p:nvSpPr>
                <p:cNvPr id="29865" name="矩形 86047"/>
                <p:cNvSpPr>
                  <a:spLocks noChangeArrowheads="1"/>
                </p:cNvSpPr>
                <p:nvPr/>
              </p:nvSpPr>
              <p:spPr bwMode="auto">
                <a:xfrm>
                  <a:off x="1615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66" name="矩形 86048"/>
                <p:cNvSpPr>
                  <a:spLocks noChangeArrowheads="1"/>
                </p:cNvSpPr>
                <p:nvPr/>
              </p:nvSpPr>
              <p:spPr bwMode="auto">
                <a:xfrm>
                  <a:off x="1572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5" name="组合 86049"/>
              <p:cNvGrpSpPr>
                <a:grpSpLocks/>
              </p:cNvGrpSpPr>
              <p:nvPr/>
            </p:nvGrpSpPr>
            <p:grpSpPr bwMode="auto">
              <a:xfrm>
                <a:off x="2096" y="403"/>
                <a:ext cx="524" cy="403"/>
                <a:chOff x="2096" y="403"/>
                <a:chExt cx="524" cy="403"/>
              </a:xfrm>
            </p:grpSpPr>
            <p:sp>
              <p:nvSpPr>
                <p:cNvPr id="29863" name="矩形 86050"/>
                <p:cNvSpPr>
                  <a:spLocks noChangeArrowheads="1"/>
                </p:cNvSpPr>
                <p:nvPr/>
              </p:nvSpPr>
              <p:spPr bwMode="auto">
                <a:xfrm>
                  <a:off x="2139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64" name="矩形 86051"/>
                <p:cNvSpPr>
                  <a:spLocks noChangeArrowheads="1"/>
                </p:cNvSpPr>
                <p:nvPr/>
              </p:nvSpPr>
              <p:spPr bwMode="auto">
                <a:xfrm>
                  <a:off x="2096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6" name="组合 86052"/>
              <p:cNvGrpSpPr>
                <a:grpSpLocks/>
              </p:cNvGrpSpPr>
              <p:nvPr/>
            </p:nvGrpSpPr>
            <p:grpSpPr bwMode="auto">
              <a:xfrm>
                <a:off x="2620" y="403"/>
                <a:ext cx="524" cy="403"/>
                <a:chOff x="2620" y="403"/>
                <a:chExt cx="524" cy="403"/>
              </a:xfrm>
            </p:grpSpPr>
            <p:sp>
              <p:nvSpPr>
                <p:cNvPr id="29861" name="矩形 86053"/>
                <p:cNvSpPr>
                  <a:spLocks noChangeArrowheads="1"/>
                </p:cNvSpPr>
                <p:nvPr/>
              </p:nvSpPr>
              <p:spPr bwMode="auto">
                <a:xfrm>
                  <a:off x="2663" y="403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62" name="矩形 86054"/>
                <p:cNvSpPr>
                  <a:spLocks noChangeArrowheads="1"/>
                </p:cNvSpPr>
                <p:nvPr/>
              </p:nvSpPr>
              <p:spPr bwMode="auto">
                <a:xfrm>
                  <a:off x="2620" y="403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7" name="组合 86055"/>
              <p:cNvGrpSpPr>
                <a:grpSpLocks/>
              </p:cNvGrpSpPr>
              <p:nvPr/>
            </p:nvGrpSpPr>
            <p:grpSpPr bwMode="auto">
              <a:xfrm>
                <a:off x="0" y="806"/>
                <a:ext cx="524" cy="403"/>
                <a:chOff x="0" y="806"/>
                <a:chExt cx="524" cy="403"/>
              </a:xfrm>
            </p:grpSpPr>
            <p:sp>
              <p:nvSpPr>
                <p:cNvPr id="29859" name="矩形 86056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60" name="矩形 86057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8" name="组合 86058"/>
              <p:cNvGrpSpPr>
                <a:grpSpLocks/>
              </p:cNvGrpSpPr>
              <p:nvPr/>
            </p:nvGrpSpPr>
            <p:grpSpPr bwMode="auto">
              <a:xfrm>
                <a:off x="524" y="806"/>
                <a:ext cx="524" cy="403"/>
                <a:chOff x="524" y="806"/>
                <a:chExt cx="524" cy="403"/>
              </a:xfrm>
            </p:grpSpPr>
            <p:sp>
              <p:nvSpPr>
                <p:cNvPr id="29857" name="矩形 86059"/>
                <p:cNvSpPr>
                  <a:spLocks noChangeArrowheads="1"/>
                </p:cNvSpPr>
                <p:nvPr/>
              </p:nvSpPr>
              <p:spPr bwMode="auto">
                <a:xfrm>
                  <a:off x="567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58" name="矩形 86060"/>
                <p:cNvSpPr>
                  <a:spLocks noChangeArrowheads="1"/>
                </p:cNvSpPr>
                <p:nvPr/>
              </p:nvSpPr>
              <p:spPr bwMode="auto">
                <a:xfrm>
                  <a:off x="524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19" name="组合 86061"/>
              <p:cNvGrpSpPr>
                <a:grpSpLocks/>
              </p:cNvGrpSpPr>
              <p:nvPr/>
            </p:nvGrpSpPr>
            <p:grpSpPr bwMode="auto">
              <a:xfrm>
                <a:off x="1048" y="806"/>
                <a:ext cx="524" cy="403"/>
                <a:chOff x="1048" y="806"/>
                <a:chExt cx="524" cy="403"/>
              </a:xfrm>
            </p:grpSpPr>
            <p:sp>
              <p:nvSpPr>
                <p:cNvPr id="29855" name="矩形 86062"/>
                <p:cNvSpPr>
                  <a:spLocks noChangeArrowheads="1"/>
                </p:cNvSpPr>
                <p:nvPr/>
              </p:nvSpPr>
              <p:spPr bwMode="auto">
                <a:xfrm>
                  <a:off x="1091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56" name="矩形 86063"/>
                <p:cNvSpPr>
                  <a:spLocks noChangeArrowheads="1"/>
                </p:cNvSpPr>
                <p:nvPr/>
              </p:nvSpPr>
              <p:spPr bwMode="auto">
                <a:xfrm>
                  <a:off x="1048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0" name="组合 86064"/>
              <p:cNvGrpSpPr>
                <a:grpSpLocks/>
              </p:cNvGrpSpPr>
              <p:nvPr/>
            </p:nvGrpSpPr>
            <p:grpSpPr bwMode="auto">
              <a:xfrm>
                <a:off x="1572" y="806"/>
                <a:ext cx="524" cy="403"/>
                <a:chOff x="1572" y="806"/>
                <a:chExt cx="524" cy="403"/>
              </a:xfrm>
            </p:grpSpPr>
            <p:sp>
              <p:nvSpPr>
                <p:cNvPr id="29853" name="矩形 86065"/>
                <p:cNvSpPr>
                  <a:spLocks noChangeArrowheads="1"/>
                </p:cNvSpPr>
                <p:nvPr/>
              </p:nvSpPr>
              <p:spPr bwMode="auto">
                <a:xfrm>
                  <a:off x="1615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854" name="矩形 86066"/>
                <p:cNvSpPr>
                  <a:spLocks noChangeArrowheads="1"/>
                </p:cNvSpPr>
                <p:nvPr/>
              </p:nvSpPr>
              <p:spPr bwMode="auto">
                <a:xfrm>
                  <a:off x="1572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1" name="组合 86067"/>
              <p:cNvGrpSpPr>
                <a:grpSpLocks/>
              </p:cNvGrpSpPr>
              <p:nvPr/>
            </p:nvGrpSpPr>
            <p:grpSpPr bwMode="auto">
              <a:xfrm>
                <a:off x="2096" y="806"/>
                <a:ext cx="524" cy="403"/>
                <a:chOff x="2096" y="806"/>
                <a:chExt cx="524" cy="403"/>
              </a:xfrm>
            </p:grpSpPr>
            <p:sp>
              <p:nvSpPr>
                <p:cNvPr id="29851" name="矩形 86068"/>
                <p:cNvSpPr>
                  <a:spLocks noChangeArrowheads="1"/>
                </p:cNvSpPr>
                <p:nvPr/>
              </p:nvSpPr>
              <p:spPr bwMode="auto">
                <a:xfrm>
                  <a:off x="2139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852" name="矩形 86069"/>
                <p:cNvSpPr>
                  <a:spLocks noChangeArrowheads="1"/>
                </p:cNvSpPr>
                <p:nvPr/>
              </p:nvSpPr>
              <p:spPr bwMode="auto">
                <a:xfrm>
                  <a:off x="2096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2" name="组合 86070"/>
              <p:cNvGrpSpPr>
                <a:grpSpLocks/>
              </p:cNvGrpSpPr>
              <p:nvPr/>
            </p:nvGrpSpPr>
            <p:grpSpPr bwMode="auto">
              <a:xfrm>
                <a:off x="2620" y="806"/>
                <a:ext cx="524" cy="403"/>
                <a:chOff x="2620" y="806"/>
                <a:chExt cx="524" cy="403"/>
              </a:xfrm>
            </p:grpSpPr>
            <p:sp>
              <p:nvSpPr>
                <p:cNvPr id="29849" name="矩形 86071"/>
                <p:cNvSpPr>
                  <a:spLocks noChangeArrowheads="1"/>
                </p:cNvSpPr>
                <p:nvPr/>
              </p:nvSpPr>
              <p:spPr bwMode="auto">
                <a:xfrm>
                  <a:off x="2663" y="806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50" name="矩形 86072"/>
                <p:cNvSpPr>
                  <a:spLocks noChangeArrowheads="1"/>
                </p:cNvSpPr>
                <p:nvPr/>
              </p:nvSpPr>
              <p:spPr bwMode="auto">
                <a:xfrm>
                  <a:off x="2620" y="806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3" name="组合 86073"/>
              <p:cNvGrpSpPr>
                <a:grpSpLocks/>
              </p:cNvGrpSpPr>
              <p:nvPr/>
            </p:nvGrpSpPr>
            <p:grpSpPr bwMode="auto">
              <a:xfrm>
                <a:off x="0" y="1209"/>
                <a:ext cx="524" cy="403"/>
                <a:chOff x="0" y="1209"/>
                <a:chExt cx="524" cy="403"/>
              </a:xfrm>
            </p:grpSpPr>
            <p:sp>
              <p:nvSpPr>
                <p:cNvPr id="29847" name="矩形 86074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48" name="矩形 8607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4" name="组合 86076"/>
              <p:cNvGrpSpPr>
                <a:grpSpLocks/>
              </p:cNvGrpSpPr>
              <p:nvPr/>
            </p:nvGrpSpPr>
            <p:grpSpPr bwMode="auto">
              <a:xfrm>
                <a:off x="524" y="1209"/>
                <a:ext cx="524" cy="403"/>
                <a:chOff x="524" y="1209"/>
                <a:chExt cx="524" cy="403"/>
              </a:xfrm>
            </p:grpSpPr>
            <p:sp>
              <p:nvSpPr>
                <p:cNvPr id="29845" name="矩形 86077"/>
                <p:cNvSpPr>
                  <a:spLocks noChangeArrowheads="1"/>
                </p:cNvSpPr>
                <p:nvPr/>
              </p:nvSpPr>
              <p:spPr bwMode="auto">
                <a:xfrm>
                  <a:off x="567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46" name="矩形 86078"/>
                <p:cNvSpPr>
                  <a:spLocks noChangeArrowheads="1"/>
                </p:cNvSpPr>
                <p:nvPr/>
              </p:nvSpPr>
              <p:spPr bwMode="auto">
                <a:xfrm>
                  <a:off x="524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5" name="组合 86079"/>
              <p:cNvGrpSpPr>
                <a:grpSpLocks/>
              </p:cNvGrpSpPr>
              <p:nvPr/>
            </p:nvGrpSpPr>
            <p:grpSpPr bwMode="auto">
              <a:xfrm>
                <a:off x="1048" y="1209"/>
                <a:ext cx="524" cy="403"/>
                <a:chOff x="1048" y="1209"/>
                <a:chExt cx="524" cy="403"/>
              </a:xfrm>
            </p:grpSpPr>
            <p:sp>
              <p:nvSpPr>
                <p:cNvPr id="29843" name="矩形 86080"/>
                <p:cNvSpPr>
                  <a:spLocks noChangeArrowheads="1"/>
                </p:cNvSpPr>
                <p:nvPr/>
              </p:nvSpPr>
              <p:spPr bwMode="auto">
                <a:xfrm>
                  <a:off x="1091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44" name="矩形 86081"/>
                <p:cNvSpPr>
                  <a:spLocks noChangeArrowheads="1"/>
                </p:cNvSpPr>
                <p:nvPr/>
              </p:nvSpPr>
              <p:spPr bwMode="auto">
                <a:xfrm>
                  <a:off x="1048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6" name="组合 86082"/>
              <p:cNvGrpSpPr>
                <a:grpSpLocks/>
              </p:cNvGrpSpPr>
              <p:nvPr/>
            </p:nvGrpSpPr>
            <p:grpSpPr bwMode="auto">
              <a:xfrm>
                <a:off x="1572" y="1209"/>
                <a:ext cx="524" cy="403"/>
                <a:chOff x="1572" y="1209"/>
                <a:chExt cx="524" cy="403"/>
              </a:xfrm>
            </p:grpSpPr>
            <p:sp>
              <p:nvSpPr>
                <p:cNvPr id="29841" name="矩形 86083"/>
                <p:cNvSpPr>
                  <a:spLocks noChangeArrowheads="1"/>
                </p:cNvSpPr>
                <p:nvPr/>
              </p:nvSpPr>
              <p:spPr bwMode="auto">
                <a:xfrm>
                  <a:off x="1615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842" name="矩形 86084"/>
                <p:cNvSpPr>
                  <a:spLocks noChangeArrowheads="1"/>
                </p:cNvSpPr>
                <p:nvPr/>
              </p:nvSpPr>
              <p:spPr bwMode="auto">
                <a:xfrm>
                  <a:off x="1572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7" name="组合 86085"/>
              <p:cNvGrpSpPr>
                <a:grpSpLocks/>
              </p:cNvGrpSpPr>
              <p:nvPr/>
            </p:nvGrpSpPr>
            <p:grpSpPr bwMode="auto">
              <a:xfrm>
                <a:off x="2096" y="1209"/>
                <a:ext cx="524" cy="403"/>
                <a:chOff x="2096" y="1209"/>
                <a:chExt cx="524" cy="403"/>
              </a:xfrm>
            </p:grpSpPr>
            <p:sp>
              <p:nvSpPr>
                <p:cNvPr id="29839" name="矩形 86086"/>
                <p:cNvSpPr>
                  <a:spLocks noChangeArrowheads="1"/>
                </p:cNvSpPr>
                <p:nvPr/>
              </p:nvSpPr>
              <p:spPr bwMode="auto">
                <a:xfrm>
                  <a:off x="2139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b3</a:t>
                  </a:r>
                </a:p>
              </p:txBody>
            </p:sp>
            <p:sp>
              <p:nvSpPr>
                <p:cNvPr id="29840" name="矩形 86087"/>
                <p:cNvSpPr>
                  <a:spLocks noChangeArrowheads="1"/>
                </p:cNvSpPr>
                <p:nvPr/>
              </p:nvSpPr>
              <p:spPr bwMode="auto">
                <a:xfrm>
                  <a:off x="2096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8" name="组合 86088"/>
              <p:cNvGrpSpPr>
                <a:grpSpLocks/>
              </p:cNvGrpSpPr>
              <p:nvPr/>
            </p:nvGrpSpPr>
            <p:grpSpPr bwMode="auto">
              <a:xfrm>
                <a:off x="2620" y="1209"/>
                <a:ext cx="524" cy="403"/>
                <a:chOff x="2620" y="1209"/>
                <a:chExt cx="524" cy="403"/>
              </a:xfrm>
            </p:grpSpPr>
            <p:sp>
              <p:nvSpPr>
                <p:cNvPr id="29837" name="矩形 86089"/>
                <p:cNvSpPr>
                  <a:spLocks noChangeArrowheads="1"/>
                </p:cNvSpPr>
                <p:nvPr/>
              </p:nvSpPr>
              <p:spPr bwMode="auto">
                <a:xfrm>
                  <a:off x="2663" y="1209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838" name="矩形 86090"/>
                <p:cNvSpPr>
                  <a:spLocks noChangeArrowheads="1"/>
                </p:cNvSpPr>
                <p:nvPr/>
              </p:nvSpPr>
              <p:spPr bwMode="auto">
                <a:xfrm>
                  <a:off x="2620" y="1209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29" name="组合 86091"/>
              <p:cNvGrpSpPr>
                <a:grpSpLocks/>
              </p:cNvGrpSpPr>
              <p:nvPr/>
            </p:nvGrpSpPr>
            <p:grpSpPr bwMode="auto">
              <a:xfrm>
                <a:off x="0" y="1612"/>
                <a:ext cx="524" cy="403"/>
                <a:chOff x="0" y="1612"/>
                <a:chExt cx="524" cy="403"/>
              </a:xfrm>
            </p:grpSpPr>
            <p:sp>
              <p:nvSpPr>
                <p:cNvPr id="29835" name="矩形 86092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36" name="矩形 86093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0" name="组合 86094"/>
              <p:cNvGrpSpPr>
                <a:grpSpLocks/>
              </p:cNvGrpSpPr>
              <p:nvPr/>
            </p:nvGrpSpPr>
            <p:grpSpPr bwMode="auto">
              <a:xfrm>
                <a:off x="524" y="1612"/>
                <a:ext cx="524" cy="403"/>
                <a:chOff x="524" y="1612"/>
                <a:chExt cx="524" cy="403"/>
              </a:xfrm>
            </p:grpSpPr>
            <p:sp>
              <p:nvSpPr>
                <p:cNvPr id="29833" name="矩形 86095"/>
                <p:cNvSpPr>
                  <a:spLocks noChangeArrowheads="1"/>
                </p:cNvSpPr>
                <p:nvPr/>
              </p:nvSpPr>
              <p:spPr bwMode="auto">
                <a:xfrm>
                  <a:off x="567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34" name="矩形 86096"/>
                <p:cNvSpPr>
                  <a:spLocks noChangeArrowheads="1"/>
                </p:cNvSpPr>
                <p:nvPr/>
              </p:nvSpPr>
              <p:spPr bwMode="auto">
                <a:xfrm>
                  <a:off x="524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1" name="组合 86097"/>
              <p:cNvGrpSpPr>
                <a:grpSpLocks/>
              </p:cNvGrpSpPr>
              <p:nvPr/>
            </p:nvGrpSpPr>
            <p:grpSpPr bwMode="auto">
              <a:xfrm>
                <a:off x="1048" y="1612"/>
                <a:ext cx="524" cy="403"/>
                <a:chOff x="1048" y="1612"/>
                <a:chExt cx="524" cy="403"/>
              </a:xfrm>
            </p:grpSpPr>
            <p:sp>
              <p:nvSpPr>
                <p:cNvPr id="29831" name="矩形 86098"/>
                <p:cNvSpPr>
                  <a:spLocks noChangeArrowheads="1"/>
                </p:cNvSpPr>
                <p:nvPr/>
              </p:nvSpPr>
              <p:spPr bwMode="auto">
                <a:xfrm>
                  <a:off x="1091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832" name="矩形 86099"/>
                <p:cNvSpPr>
                  <a:spLocks noChangeArrowheads="1"/>
                </p:cNvSpPr>
                <p:nvPr/>
              </p:nvSpPr>
              <p:spPr bwMode="auto">
                <a:xfrm>
                  <a:off x="1048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2" name="组合 86100"/>
              <p:cNvGrpSpPr>
                <a:grpSpLocks/>
              </p:cNvGrpSpPr>
              <p:nvPr/>
            </p:nvGrpSpPr>
            <p:grpSpPr bwMode="auto">
              <a:xfrm>
                <a:off x="1572" y="1612"/>
                <a:ext cx="524" cy="403"/>
                <a:chOff x="1572" y="1612"/>
                <a:chExt cx="524" cy="403"/>
              </a:xfrm>
            </p:grpSpPr>
            <p:sp>
              <p:nvSpPr>
                <p:cNvPr id="29829" name="矩形 86101"/>
                <p:cNvSpPr>
                  <a:spLocks noChangeArrowheads="1"/>
                </p:cNvSpPr>
                <p:nvPr/>
              </p:nvSpPr>
              <p:spPr bwMode="auto">
                <a:xfrm>
                  <a:off x="1615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30" name="矩形 86102"/>
                <p:cNvSpPr>
                  <a:spLocks noChangeArrowheads="1"/>
                </p:cNvSpPr>
                <p:nvPr/>
              </p:nvSpPr>
              <p:spPr bwMode="auto">
                <a:xfrm>
                  <a:off x="1572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3" name="组合 86103"/>
              <p:cNvGrpSpPr>
                <a:grpSpLocks/>
              </p:cNvGrpSpPr>
              <p:nvPr/>
            </p:nvGrpSpPr>
            <p:grpSpPr bwMode="auto">
              <a:xfrm>
                <a:off x="2096" y="1612"/>
                <a:ext cx="524" cy="403"/>
                <a:chOff x="2096" y="1612"/>
                <a:chExt cx="524" cy="403"/>
              </a:xfrm>
            </p:grpSpPr>
            <p:sp>
              <p:nvSpPr>
                <p:cNvPr id="29827" name="矩形 86104"/>
                <p:cNvSpPr>
                  <a:spLocks noChangeArrowheads="1"/>
                </p:cNvSpPr>
                <p:nvPr/>
              </p:nvSpPr>
              <p:spPr bwMode="auto">
                <a:xfrm>
                  <a:off x="2139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28" name="矩形 86105"/>
                <p:cNvSpPr>
                  <a:spLocks noChangeArrowheads="1"/>
                </p:cNvSpPr>
                <p:nvPr/>
              </p:nvSpPr>
              <p:spPr bwMode="auto">
                <a:xfrm>
                  <a:off x="2096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4" name="组合 86106"/>
              <p:cNvGrpSpPr>
                <a:grpSpLocks/>
              </p:cNvGrpSpPr>
              <p:nvPr/>
            </p:nvGrpSpPr>
            <p:grpSpPr bwMode="auto">
              <a:xfrm>
                <a:off x="2620" y="1612"/>
                <a:ext cx="524" cy="403"/>
                <a:chOff x="2620" y="1612"/>
                <a:chExt cx="524" cy="403"/>
              </a:xfrm>
            </p:grpSpPr>
            <p:sp>
              <p:nvSpPr>
                <p:cNvPr id="29825" name="矩形 86107"/>
                <p:cNvSpPr>
                  <a:spLocks noChangeArrowheads="1"/>
                </p:cNvSpPr>
                <p:nvPr/>
              </p:nvSpPr>
              <p:spPr bwMode="auto">
                <a:xfrm>
                  <a:off x="2663" y="1612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26" name="矩形 86108"/>
                <p:cNvSpPr>
                  <a:spLocks noChangeArrowheads="1"/>
                </p:cNvSpPr>
                <p:nvPr/>
              </p:nvSpPr>
              <p:spPr bwMode="auto">
                <a:xfrm>
                  <a:off x="2620" y="1612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5" name="组合 86109"/>
              <p:cNvGrpSpPr>
                <a:grpSpLocks/>
              </p:cNvGrpSpPr>
              <p:nvPr/>
            </p:nvGrpSpPr>
            <p:grpSpPr bwMode="auto">
              <a:xfrm>
                <a:off x="0" y="2015"/>
                <a:ext cx="524" cy="403"/>
                <a:chOff x="0" y="2015"/>
                <a:chExt cx="524" cy="403"/>
              </a:xfrm>
            </p:grpSpPr>
            <p:sp>
              <p:nvSpPr>
                <p:cNvPr id="29823" name="矩形 86110"/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24" name="矩形 86111"/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6" name="组合 86112"/>
              <p:cNvGrpSpPr>
                <a:grpSpLocks/>
              </p:cNvGrpSpPr>
              <p:nvPr/>
            </p:nvGrpSpPr>
            <p:grpSpPr bwMode="auto">
              <a:xfrm>
                <a:off x="524" y="2015"/>
                <a:ext cx="524" cy="403"/>
                <a:chOff x="524" y="2015"/>
                <a:chExt cx="524" cy="403"/>
              </a:xfrm>
            </p:grpSpPr>
            <p:sp>
              <p:nvSpPr>
                <p:cNvPr id="29821" name="矩形 86113"/>
                <p:cNvSpPr>
                  <a:spLocks noChangeArrowheads="1"/>
                </p:cNvSpPr>
                <p:nvPr/>
              </p:nvSpPr>
              <p:spPr bwMode="auto">
                <a:xfrm>
                  <a:off x="567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22" name="矩形 86114"/>
                <p:cNvSpPr>
                  <a:spLocks noChangeArrowheads="1"/>
                </p:cNvSpPr>
                <p:nvPr/>
              </p:nvSpPr>
              <p:spPr bwMode="auto">
                <a:xfrm>
                  <a:off x="524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7" name="组合 86115"/>
              <p:cNvGrpSpPr>
                <a:grpSpLocks/>
              </p:cNvGrpSpPr>
              <p:nvPr/>
            </p:nvGrpSpPr>
            <p:grpSpPr bwMode="auto">
              <a:xfrm>
                <a:off x="1048" y="2015"/>
                <a:ext cx="524" cy="403"/>
                <a:chOff x="1048" y="2015"/>
                <a:chExt cx="524" cy="403"/>
              </a:xfrm>
            </p:grpSpPr>
            <p:sp>
              <p:nvSpPr>
                <p:cNvPr id="29819" name="矩形 86116"/>
                <p:cNvSpPr>
                  <a:spLocks noChangeArrowheads="1"/>
                </p:cNvSpPr>
                <p:nvPr/>
              </p:nvSpPr>
              <p:spPr bwMode="auto">
                <a:xfrm>
                  <a:off x="1091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820" name="矩形 86117"/>
                <p:cNvSpPr>
                  <a:spLocks noChangeArrowheads="1"/>
                </p:cNvSpPr>
                <p:nvPr/>
              </p:nvSpPr>
              <p:spPr bwMode="auto">
                <a:xfrm>
                  <a:off x="1048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8" name="组合 86118"/>
              <p:cNvGrpSpPr>
                <a:grpSpLocks/>
              </p:cNvGrpSpPr>
              <p:nvPr/>
            </p:nvGrpSpPr>
            <p:grpSpPr bwMode="auto">
              <a:xfrm>
                <a:off x="1572" y="2015"/>
                <a:ext cx="524" cy="403"/>
                <a:chOff x="1572" y="2015"/>
                <a:chExt cx="524" cy="403"/>
              </a:xfrm>
            </p:grpSpPr>
            <p:sp>
              <p:nvSpPr>
                <p:cNvPr id="29817" name="矩形 86119"/>
                <p:cNvSpPr>
                  <a:spLocks noChangeArrowheads="1"/>
                </p:cNvSpPr>
                <p:nvPr/>
              </p:nvSpPr>
              <p:spPr bwMode="auto">
                <a:xfrm>
                  <a:off x="1615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818" name="矩形 86120"/>
                <p:cNvSpPr>
                  <a:spLocks noChangeArrowheads="1"/>
                </p:cNvSpPr>
                <p:nvPr/>
              </p:nvSpPr>
              <p:spPr bwMode="auto">
                <a:xfrm>
                  <a:off x="1572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39" name="组合 86121"/>
              <p:cNvGrpSpPr>
                <a:grpSpLocks/>
              </p:cNvGrpSpPr>
              <p:nvPr/>
            </p:nvGrpSpPr>
            <p:grpSpPr bwMode="auto">
              <a:xfrm>
                <a:off x="2096" y="2015"/>
                <a:ext cx="524" cy="403"/>
                <a:chOff x="2096" y="2015"/>
                <a:chExt cx="524" cy="403"/>
              </a:xfrm>
            </p:grpSpPr>
            <p:sp>
              <p:nvSpPr>
                <p:cNvPr id="29815" name="矩形 86122"/>
                <p:cNvSpPr>
                  <a:spLocks noChangeArrowheads="1"/>
                </p:cNvSpPr>
                <p:nvPr/>
              </p:nvSpPr>
              <p:spPr bwMode="auto">
                <a:xfrm>
                  <a:off x="2139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816" name="矩形 86123"/>
                <p:cNvSpPr>
                  <a:spLocks noChangeArrowheads="1"/>
                </p:cNvSpPr>
                <p:nvPr/>
              </p:nvSpPr>
              <p:spPr bwMode="auto">
                <a:xfrm>
                  <a:off x="2096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0" name="组合 86124"/>
              <p:cNvGrpSpPr>
                <a:grpSpLocks/>
              </p:cNvGrpSpPr>
              <p:nvPr/>
            </p:nvGrpSpPr>
            <p:grpSpPr bwMode="auto">
              <a:xfrm>
                <a:off x="2620" y="2015"/>
                <a:ext cx="524" cy="403"/>
                <a:chOff x="2620" y="2015"/>
                <a:chExt cx="524" cy="403"/>
              </a:xfrm>
            </p:grpSpPr>
            <p:sp>
              <p:nvSpPr>
                <p:cNvPr id="29813" name="矩形 86125"/>
                <p:cNvSpPr>
                  <a:spLocks noChangeArrowheads="1"/>
                </p:cNvSpPr>
                <p:nvPr/>
              </p:nvSpPr>
              <p:spPr bwMode="auto">
                <a:xfrm>
                  <a:off x="2663" y="2015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814" name="矩形 86126"/>
                <p:cNvSpPr>
                  <a:spLocks noChangeArrowheads="1"/>
                </p:cNvSpPr>
                <p:nvPr/>
              </p:nvSpPr>
              <p:spPr bwMode="auto">
                <a:xfrm>
                  <a:off x="2620" y="2015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1" name="组合 86127"/>
              <p:cNvGrpSpPr>
                <a:grpSpLocks/>
              </p:cNvGrpSpPr>
              <p:nvPr/>
            </p:nvGrpSpPr>
            <p:grpSpPr bwMode="auto">
              <a:xfrm>
                <a:off x="0" y="2418"/>
                <a:ext cx="524" cy="403"/>
                <a:chOff x="0" y="2418"/>
                <a:chExt cx="524" cy="403"/>
              </a:xfrm>
            </p:grpSpPr>
            <p:sp>
              <p:nvSpPr>
                <p:cNvPr id="29811" name="矩形 86128"/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812" name="矩形 86129"/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2" name="组合 86130"/>
              <p:cNvGrpSpPr>
                <a:grpSpLocks/>
              </p:cNvGrpSpPr>
              <p:nvPr/>
            </p:nvGrpSpPr>
            <p:grpSpPr bwMode="auto">
              <a:xfrm>
                <a:off x="524" y="2418"/>
                <a:ext cx="524" cy="403"/>
                <a:chOff x="524" y="2418"/>
                <a:chExt cx="524" cy="403"/>
              </a:xfrm>
            </p:grpSpPr>
            <p:sp>
              <p:nvSpPr>
                <p:cNvPr id="29809" name="矩形 86131"/>
                <p:cNvSpPr>
                  <a:spLocks noChangeArrowheads="1"/>
                </p:cNvSpPr>
                <p:nvPr/>
              </p:nvSpPr>
              <p:spPr bwMode="auto">
                <a:xfrm>
                  <a:off x="567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810" name="矩形 86132"/>
                <p:cNvSpPr>
                  <a:spLocks noChangeArrowheads="1"/>
                </p:cNvSpPr>
                <p:nvPr/>
              </p:nvSpPr>
              <p:spPr bwMode="auto">
                <a:xfrm>
                  <a:off x="524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3" name="组合 86133"/>
              <p:cNvGrpSpPr>
                <a:grpSpLocks/>
              </p:cNvGrpSpPr>
              <p:nvPr/>
            </p:nvGrpSpPr>
            <p:grpSpPr bwMode="auto">
              <a:xfrm>
                <a:off x="1048" y="2418"/>
                <a:ext cx="524" cy="403"/>
                <a:chOff x="1048" y="2418"/>
                <a:chExt cx="524" cy="403"/>
              </a:xfrm>
            </p:grpSpPr>
            <p:sp>
              <p:nvSpPr>
                <p:cNvPr id="29807" name="矩形 86134"/>
                <p:cNvSpPr>
                  <a:spLocks noChangeArrowheads="1"/>
                </p:cNvSpPr>
                <p:nvPr/>
              </p:nvSpPr>
              <p:spPr bwMode="auto">
                <a:xfrm>
                  <a:off x="1091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808" name="矩形 86135"/>
                <p:cNvSpPr>
                  <a:spLocks noChangeArrowheads="1"/>
                </p:cNvSpPr>
                <p:nvPr/>
              </p:nvSpPr>
              <p:spPr bwMode="auto">
                <a:xfrm>
                  <a:off x="1048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4" name="组合 86136"/>
              <p:cNvGrpSpPr>
                <a:grpSpLocks/>
              </p:cNvGrpSpPr>
              <p:nvPr/>
            </p:nvGrpSpPr>
            <p:grpSpPr bwMode="auto">
              <a:xfrm>
                <a:off x="1572" y="2418"/>
                <a:ext cx="524" cy="403"/>
                <a:chOff x="1572" y="2418"/>
                <a:chExt cx="524" cy="403"/>
              </a:xfrm>
            </p:grpSpPr>
            <p:sp>
              <p:nvSpPr>
                <p:cNvPr id="29805" name="矩形 86137"/>
                <p:cNvSpPr>
                  <a:spLocks noChangeArrowheads="1"/>
                </p:cNvSpPr>
                <p:nvPr/>
              </p:nvSpPr>
              <p:spPr bwMode="auto">
                <a:xfrm>
                  <a:off x="1615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806" name="矩形 86138"/>
                <p:cNvSpPr>
                  <a:spLocks noChangeArrowheads="1"/>
                </p:cNvSpPr>
                <p:nvPr/>
              </p:nvSpPr>
              <p:spPr bwMode="auto">
                <a:xfrm>
                  <a:off x="1572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5" name="组合 86139"/>
              <p:cNvGrpSpPr>
                <a:grpSpLocks/>
              </p:cNvGrpSpPr>
              <p:nvPr/>
            </p:nvGrpSpPr>
            <p:grpSpPr bwMode="auto">
              <a:xfrm>
                <a:off x="2096" y="2418"/>
                <a:ext cx="524" cy="403"/>
                <a:chOff x="2096" y="2418"/>
                <a:chExt cx="524" cy="403"/>
              </a:xfrm>
            </p:grpSpPr>
            <p:sp>
              <p:nvSpPr>
                <p:cNvPr id="29803" name="矩形 86140"/>
                <p:cNvSpPr>
                  <a:spLocks noChangeArrowheads="1"/>
                </p:cNvSpPr>
                <p:nvPr/>
              </p:nvSpPr>
              <p:spPr bwMode="auto">
                <a:xfrm>
                  <a:off x="2139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b3</a:t>
                  </a:r>
                </a:p>
              </p:txBody>
            </p:sp>
            <p:sp>
              <p:nvSpPr>
                <p:cNvPr id="29804" name="矩形 86141"/>
                <p:cNvSpPr>
                  <a:spLocks noChangeArrowheads="1"/>
                </p:cNvSpPr>
                <p:nvPr/>
              </p:nvSpPr>
              <p:spPr bwMode="auto">
                <a:xfrm>
                  <a:off x="2096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6" name="组合 86142"/>
              <p:cNvGrpSpPr>
                <a:grpSpLocks/>
              </p:cNvGrpSpPr>
              <p:nvPr/>
            </p:nvGrpSpPr>
            <p:grpSpPr bwMode="auto">
              <a:xfrm>
                <a:off x="2620" y="2418"/>
                <a:ext cx="524" cy="403"/>
                <a:chOff x="2620" y="2418"/>
                <a:chExt cx="524" cy="403"/>
              </a:xfrm>
            </p:grpSpPr>
            <p:sp>
              <p:nvSpPr>
                <p:cNvPr id="29801" name="矩形 86143"/>
                <p:cNvSpPr>
                  <a:spLocks noChangeArrowheads="1"/>
                </p:cNvSpPr>
                <p:nvPr/>
              </p:nvSpPr>
              <p:spPr bwMode="auto">
                <a:xfrm>
                  <a:off x="2663" y="2418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802" name="矩形 86144"/>
                <p:cNvSpPr>
                  <a:spLocks noChangeArrowheads="1"/>
                </p:cNvSpPr>
                <p:nvPr/>
              </p:nvSpPr>
              <p:spPr bwMode="auto">
                <a:xfrm>
                  <a:off x="2620" y="2418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7" name="组合 86145"/>
              <p:cNvGrpSpPr>
                <a:grpSpLocks/>
              </p:cNvGrpSpPr>
              <p:nvPr/>
            </p:nvGrpSpPr>
            <p:grpSpPr bwMode="auto">
              <a:xfrm>
                <a:off x="0" y="2821"/>
                <a:ext cx="524" cy="403"/>
                <a:chOff x="0" y="2821"/>
                <a:chExt cx="524" cy="403"/>
              </a:xfrm>
            </p:grpSpPr>
            <p:sp>
              <p:nvSpPr>
                <p:cNvPr id="29799" name="矩形 86146"/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800" name="矩形 86147"/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8" name="组合 86148"/>
              <p:cNvGrpSpPr>
                <a:grpSpLocks/>
              </p:cNvGrpSpPr>
              <p:nvPr/>
            </p:nvGrpSpPr>
            <p:grpSpPr bwMode="auto">
              <a:xfrm>
                <a:off x="524" y="2821"/>
                <a:ext cx="524" cy="403"/>
                <a:chOff x="524" y="2821"/>
                <a:chExt cx="524" cy="403"/>
              </a:xfrm>
            </p:grpSpPr>
            <p:sp>
              <p:nvSpPr>
                <p:cNvPr id="29797" name="矩形 86149"/>
                <p:cNvSpPr>
                  <a:spLocks noChangeArrowheads="1"/>
                </p:cNvSpPr>
                <p:nvPr/>
              </p:nvSpPr>
              <p:spPr bwMode="auto">
                <a:xfrm>
                  <a:off x="567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798" name="矩形 86150"/>
                <p:cNvSpPr>
                  <a:spLocks noChangeArrowheads="1"/>
                </p:cNvSpPr>
                <p:nvPr/>
              </p:nvSpPr>
              <p:spPr bwMode="auto">
                <a:xfrm>
                  <a:off x="524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49" name="组合 86151"/>
              <p:cNvGrpSpPr>
                <a:grpSpLocks/>
              </p:cNvGrpSpPr>
              <p:nvPr/>
            </p:nvGrpSpPr>
            <p:grpSpPr bwMode="auto">
              <a:xfrm>
                <a:off x="1048" y="2821"/>
                <a:ext cx="524" cy="403"/>
                <a:chOff x="1048" y="2821"/>
                <a:chExt cx="524" cy="403"/>
              </a:xfrm>
            </p:grpSpPr>
            <p:sp>
              <p:nvSpPr>
                <p:cNvPr id="29795" name="矩形 86152"/>
                <p:cNvSpPr>
                  <a:spLocks noChangeArrowheads="1"/>
                </p:cNvSpPr>
                <p:nvPr/>
              </p:nvSpPr>
              <p:spPr bwMode="auto">
                <a:xfrm>
                  <a:off x="1091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796" name="矩形 86153"/>
                <p:cNvSpPr>
                  <a:spLocks noChangeArrowheads="1"/>
                </p:cNvSpPr>
                <p:nvPr/>
              </p:nvSpPr>
              <p:spPr bwMode="auto">
                <a:xfrm>
                  <a:off x="1048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0" name="组合 86154"/>
              <p:cNvGrpSpPr>
                <a:grpSpLocks/>
              </p:cNvGrpSpPr>
              <p:nvPr/>
            </p:nvGrpSpPr>
            <p:grpSpPr bwMode="auto">
              <a:xfrm>
                <a:off x="1572" y="2821"/>
                <a:ext cx="524" cy="403"/>
                <a:chOff x="1572" y="2821"/>
                <a:chExt cx="524" cy="403"/>
              </a:xfrm>
            </p:grpSpPr>
            <p:sp>
              <p:nvSpPr>
                <p:cNvPr id="29793" name="矩形 86155"/>
                <p:cNvSpPr>
                  <a:spLocks noChangeArrowheads="1"/>
                </p:cNvSpPr>
                <p:nvPr/>
              </p:nvSpPr>
              <p:spPr bwMode="auto">
                <a:xfrm>
                  <a:off x="1615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a1</a:t>
                  </a:r>
                </a:p>
              </p:txBody>
            </p:sp>
            <p:sp>
              <p:nvSpPr>
                <p:cNvPr id="29794" name="矩形 86156"/>
                <p:cNvSpPr>
                  <a:spLocks noChangeArrowheads="1"/>
                </p:cNvSpPr>
                <p:nvPr/>
              </p:nvSpPr>
              <p:spPr bwMode="auto">
                <a:xfrm>
                  <a:off x="1572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1" name="组合 86157"/>
              <p:cNvGrpSpPr>
                <a:grpSpLocks/>
              </p:cNvGrpSpPr>
              <p:nvPr/>
            </p:nvGrpSpPr>
            <p:grpSpPr bwMode="auto">
              <a:xfrm>
                <a:off x="2096" y="2821"/>
                <a:ext cx="524" cy="403"/>
                <a:chOff x="2096" y="2821"/>
                <a:chExt cx="524" cy="403"/>
              </a:xfrm>
            </p:grpSpPr>
            <p:sp>
              <p:nvSpPr>
                <p:cNvPr id="29791" name="矩形 86158"/>
                <p:cNvSpPr>
                  <a:spLocks noChangeArrowheads="1"/>
                </p:cNvSpPr>
                <p:nvPr/>
              </p:nvSpPr>
              <p:spPr bwMode="auto">
                <a:xfrm>
                  <a:off x="2139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b1</a:t>
                  </a:r>
                </a:p>
              </p:txBody>
            </p:sp>
            <p:sp>
              <p:nvSpPr>
                <p:cNvPr id="29792" name="矩形 86159"/>
                <p:cNvSpPr>
                  <a:spLocks noChangeArrowheads="1"/>
                </p:cNvSpPr>
                <p:nvPr/>
              </p:nvSpPr>
              <p:spPr bwMode="auto">
                <a:xfrm>
                  <a:off x="2096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2" name="组合 86160"/>
              <p:cNvGrpSpPr>
                <a:grpSpLocks/>
              </p:cNvGrpSpPr>
              <p:nvPr/>
            </p:nvGrpSpPr>
            <p:grpSpPr bwMode="auto">
              <a:xfrm>
                <a:off x="2620" y="2821"/>
                <a:ext cx="524" cy="403"/>
                <a:chOff x="2620" y="2821"/>
                <a:chExt cx="524" cy="403"/>
              </a:xfrm>
            </p:grpSpPr>
            <p:sp>
              <p:nvSpPr>
                <p:cNvPr id="29789" name="矩形 86161"/>
                <p:cNvSpPr>
                  <a:spLocks noChangeArrowheads="1"/>
                </p:cNvSpPr>
                <p:nvPr/>
              </p:nvSpPr>
              <p:spPr bwMode="auto">
                <a:xfrm>
                  <a:off x="2663" y="2821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790" name="矩形 86162"/>
                <p:cNvSpPr>
                  <a:spLocks noChangeArrowheads="1"/>
                </p:cNvSpPr>
                <p:nvPr/>
              </p:nvSpPr>
              <p:spPr bwMode="auto">
                <a:xfrm>
                  <a:off x="2620" y="2821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3" name="组合 86163"/>
              <p:cNvGrpSpPr>
                <a:grpSpLocks/>
              </p:cNvGrpSpPr>
              <p:nvPr/>
            </p:nvGrpSpPr>
            <p:grpSpPr bwMode="auto">
              <a:xfrm>
                <a:off x="0" y="3224"/>
                <a:ext cx="524" cy="403"/>
                <a:chOff x="0" y="3224"/>
                <a:chExt cx="524" cy="403"/>
              </a:xfrm>
            </p:grpSpPr>
            <p:sp>
              <p:nvSpPr>
                <p:cNvPr id="29787" name="矩形 86164"/>
                <p:cNvSpPr>
                  <a:spLocks noChangeArrowheads="1"/>
                </p:cNvSpPr>
                <p:nvPr/>
              </p:nvSpPr>
              <p:spPr bwMode="auto">
                <a:xfrm>
                  <a:off x="43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788" name="矩形 86165"/>
                <p:cNvSpPr>
                  <a:spLocks noChangeArrowheads="1"/>
                </p:cNvSpPr>
                <p:nvPr/>
              </p:nvSpPr>
              <p:spPr bwMode="auto">
                <a:xfrm>
                  <a:off x="0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4" name="组合 86166"/>
              <p:cNvGrpSpPr>
                <a:grpSpLocks/>
              </p:cNvGrpSpPr>
              <p:nvPr/>
            </p:nvGrpSpPr>
            <p:grpSpPr bwMode="auto">
              <a:xfrm>
                <a:off x="524" y="3224"/>
                <a:ext cx="524" cy="403"/>
                <a:chOff x="524" y="3224"/>
                <a:chExt cx="524" cy="403"/>
              </a:xfrm>
            </p:grpSpPr>
            <p:sp>
              <p:nvSpPr>
                <p:cNvPr id="29785" name="矩形 86167"/>
                <p:cNvSpPr>
                  <a:spLocks noChangeArrowheads="1"/>
                </p:cNvSpPr>
                <p:nvPr/>
              </p:nvSpPr>
              <p:spPr bwMode="auto">
                <a:xfrm>
                  <a:off x="567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786" name="矩形 86168"/>
                <p:cNvSpPr>
                  <a:spLocks noChangeArrowheads="1"/>
                </p:cNvSpPr>
                <p:nvPr/>
              </p:nvSpPr>
              <p:spPr bwMode="auto">
                <a:xfrm>
                  <a:off x="524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5" name="组合 86169"/>
              <p:cNvGrpSpPr>
                <a:grpSpLocks/>
              </p:cNvGrpSpPr>
              <p:nvPr/>
            </p:nvGrpSpPr>
            <p:grpSpPr bwMode="auto">
              <a:xfrm>
                <a:off x="1048" y="3224"/>
                <a:ext cx="524" cy="403"/>
                <a:chOff x="1048" y="3224"/>
                <a:chExt cx="524" cy="403"/>
              </a:xfrm>
            </p:grpSpPr>
            <p:sp>
              <p:nvSpPr>
                <p:cNvPr id="29783" name="矩形 86170"/>
                <p:cNvSpPr>
                  <a:spLocks noChangeArrowheads="1"/>
                </p:cNvSpPr>
                <p:nvPr/>
              </p:nvSpPr>
              <p:spPr bwMode="auto">
                <a:xfrm>
                  <a:off x="1091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784" name="矩形 86171"/>
                <p:cNvSpPr>
                  <a:spLocks noChangeArrowheads="1"/>
                </p:cNvSpPr>
                <p:nvPr/>
              </p:nvSpPr>
              <p:spPr bwMode="auto">
                <a:xfrm>
                  <a:off x="1048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6" name="组合 86172"/>
              <p:cNvGrpSpPr>
                <a:grpSpLocks/>
              </p:cNvGrpSpPr>
              <p:nvPr/>
            </p:nvGrpSpPr>
            <p:grpSpPr bwMode="auto">
              <a:xfrm>
                <a:off x="1572" y="3224"/>
                <a:ext cx="524" cy="403"/>
                <a:chOff x="1572" y="3224"/>
                <a:chExt cx="524" cy="403"/>
              </a:xfrm>
            </p:grpSpPr>
            <p:sp>
              <p:nvSpPr>
                <p:cNvPr id="29781" name="矩形 86173"/>
                <p:cNvSpPr>
                  <a:spLocks noChangeArrowheads="1"/>
                </p:cNvSpPr>
                <p:nvPr/>
              </p:nvSpPr>
              <p:spPr bwMode="auto">
                <a:xfrm>
                  <a:off x="1615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782" name="矩形 86174"/>
                <p:cNvSpPr>
                  <a:spLocks noChangeArrowheads="1"/>
                </p:cNvSpPr>
                <p:nvPr/>
              </p:nvSpPr>
              <p:spPr bwMode="auto">
                <a:xfrm>
                  <a:off x="1572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7" name="组合 86175"/>
              <p:cNvGrpSpPr>
                <a:grpSpLocks/>
              </p:cNvGrpSpPr>
              <p:nvPr/>
            </p:nvGrpSpPr>
            <p:grpSpPr bwMode="auto">
              <a:xfrm>
                <a:off x="2096" y="3224"/>
                <a:ext cx="524" cy="403"/>
                <a:chOff x="2096" y="3224"/>
                <a:chExt cx="524" cy="403"/>
              </a:xfrm>
            </p:grpSpPr>
            <p:sp>
              <p:nvSpPr>
                <p:cNvPr id="29779" name="矩形 86176"/>
                <p:cNvSpPr>
                  <a:spLocks noChangeArrowheads="1"/>
                </p:cNvSpPr>
                <p:nvPr/>
              </p:nvSpPr>
              <p:spPr bwMode="auto">
                <a:xfrm>
                  <a:off x="2139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780" name="矩形 86177"/>
                <p:cNvSpPr>
                  <a:spLocks noChangeArrowheads="1"/>
                </p:cNvSpPr>
                <p:nvPr/>
              </p:nvSpPr>
              <p:spPr bwMode="auto">
                <a:xfrm>
                  <a:off x="2096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8" name="组合 86178"/>
              <p:cNvGrpSpPr>
                <a:grpSpLocks/>
              </p:cNvGrpSpPr>
              <p:nvPr/>
            </p:nvGrpSpPr>
            <p:grpSpPr bwMode="auto">
              <a:xfrm>
                <a:off x="2620" y="3224"/>
                <a:ext cx="524" cy="403"/>
                <a:chOff x="2620" y="3224"/>
                <a:chExt cx="524" cy="403"/>
              </a:xfrm>
            </p:grpSpPr>
            <p:sp>
              <p:nvSpPr>
                <p:cNvPr id="29777" name="矩形 86179"/>
                <p:cNvSpPr>
                  <a:spLocks noChangeArrowheads="1"/>
                </p:cNvSpPr>
                <p:nvPr/>
              </p:nvSpPr>
              <p:spPr bwMode="auto">
                <a:xfrm>
                  <a:off x="2663" y="3224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778" name="矩形 86180"/>
                <p:cNvSpPr>
                  <a:spLocks noChangeArrowheads="1"/>
                </p:cNvSpPr>
                <p:nvPr/>
              </p:nvSpPr>
              <p:spPr bwMode="auto">
                <a:xfrm>
                  <a:off x="2620" y="3224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59" name="组合 86181"/>
              <p:cNvGrpSpPr>
                <a:grpSpLocks/>
              </p:cNvGrpSpPr>
              <p:nvPr/>
            </p:nvGrpSpPr>
            <p:grpSpPr bwMode="auto">
              <a:xfrm>
                <a:off x="0" y="3627"/>
                <a:ext cx="524" cy="403"/>
                <a:chOff x="0" y="3627"/>
                <a:chExt cx="524" cy="403"/>
              </a:xfrm>
            </p:grpSpPr>
            <p:sp>
              <p:nvSpPr>
                <p:cNvPr id="29775" name="矩形 86182"/>
                <p:cNvSpPr>
                  <a:spLocks noChangeArrowheads="1"/>
                </p:cNvSpPr>
                <p:nvPr/>
              </p:nvSpPr>
              <p:spPr bwMode="auto">
                <a:xfrm>
                  <a:off x="43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776" name="矩形 86183"/>
                <p:cNvSpPr>
                  <a:spLocks noChangeArrowheads="1"/>
                </p:cNvSpPr>
                <p:nvPr/>
              </p:nvSpPr>
              <p:spPr bwMode="auto">
                <a:xfrm>
                  <a:off x="0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0" name="组合 86184"/>
              <p:cNvGrpSpPr>
                <a:grpSpLocks/>
              </p:cNvGrpSpPr>
              <p:nvPr/>
            </p:nvGrpSpPr>
            <p:grpSpPr bwMode="auto">
              <a:xfrm>
                <a:off x="524" y="3627"/>
                <a:ext cx="524" cy="403"/>
                <a:chOff x="524" y="3627"/>
                <a:chExt cx="524" cy="403"/>
              </a:xfrm>
            </p:grpSpPr>
            <p:sp>
              <p:nvSpPr>
                <p:cNvPr id="29773" name="矩形 86185"/>
                <p:cNvSpPr>
                  <a:spLocks noChangeArrowheads="1"/>
                </p:cNvSpPr>
                <p:nvPr/>
              </p:nvSpPr>
              <p:spPr bwMode="auto">
                <a:xfrm>
                  <a:off x="567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b2</a:t>
                  </a:r>
                </a:p>
              </p:txBody>
            </p:sp>
            <p:sp>
              <p:nvSpPr>
                <p:cNvPr id="29774" name="矩形 86186"/>
                <p:cNvSpPr>
                  <a:spLocks noChangeArrowheads="1"/>
                </p:cNvSpPr>
                <p:nvPr/>
              </p:nvSpPr>
              <p:spPr bwMode="auto">
                <a:xfrm>
                  <a:off x="524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1" name="组合 86187"/>
              <p:cNvGrpSpPr>
                <a:grpSpLocks/>
              </p:cNvGrpSpPr>
              <p:nvPr/>
            </p:nvGrpSpPr>
            <p:grpSpPr bwMode="auto">
              <a:xfrm>
                <a:off x="1048" y="3627"/>
                <a:ext cx="524" cy="403"/>
                <a:chOff x="1048" y="3627"/>
                <a:chExt cx="524" cy="403"/>
              </a:xfrm>
            </p:grpSpPr>
            <p:sp>
              <p:nvSpPr>
                <p:cNvPr id="29771" name="矩形 86188"/>
                <p:cNvSpPr>
                  <a:spLocks noChangeArrowheads="1"/>
                </p:cNvSpPr>
                <p:nvPr/>
              </p:nvSpPr>
              <p:spPr bwMode="auto">
                <a:xfrm>
                  <a:off x="1091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c1</a:t>
                  </a:r>
                </a:p>
              </p:txBody>
            </p:sp>
            <p:sp>
              <p:nvSpPr>
                <p:cNvPr id="29772" name="矩形 86189"/>
                <p:cNvSpPr>
                  <a:spLocks noChangeArrowheads="1"/>
                </p:cNvSpPr>
                <p:nvPr/>
              </p:nvSpPr>
              <p:spPr bwMode="auto">
                <a:xfrm>
                  <a:off x="1048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2" name="组合 86190"/>
              <p:cNvGrpSpPr>
                <a:grpSpLocks/>
              </p:cNvGrpSpPr>
              <p:nvPr/>
            </p:nvGrpSpPr>
            <p:grpSpPr bwMode="auto">
              <a:xfrm>
                <a:off x="1572" y="3627"/>
                <a:ext cx="524" cy="403"/>
                <a:chOff x="1572" y="3627"/>
                <a:chExt cx="524" cy="403"/>
              </a:xfrm>
            </p:grpSpPr>
            <p:sp>
              <p:nvSpPr>
                <p:cNvPr id="29769" name="矩形 86191"/>
                <p:cNvSpPr>
                  <a:spLocks noChangeArrowheads="1"/>
                </p:cNvSpPr>
                <p:nvPr/>
              </p:nvSpPr>
              <p:spPr bwMode="auto">
                <a:xfrm>
                  <a:off x="1615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a2</a:t>
                  </a:r>
                </a:p>
              </p:txBody>
            </p:sp>
            <p:sp>
              <p:nvSpPr>
                <p:cNvPr id="29770" name="矩形 86192"/>
                <p:cNvSpPr>
                  <a:spLocks noChangeArrowheads="1"/>
                </p:cNvSpPr>
                <p:nvPr/>
              </p:nvSpPr>
              <p:spPr bwMode="auto">
                <a:xfrm>
                  <a:off x="1572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3" name="组合 86193"/>
              <p:cNvGrpSpPr>
                <a:grpSpLocks/>
              </p:cNvGrpSpPr>
              <p:nvPr/>
            </p:nvGrpSpPr>
            <p:grpSpPr bwMode="auto">
              <a:xfrm>
                <a:off x="2096" y="3627"/>
                <a:ext cx="524" cy="403"/>
                <a:chOff x="2096" y="3627"/>
                <a:chExt cx="524" cy="403"/>
              </a:xfrm>
            </p:grpSpPr>
            <p:sp>
              <p:nvSpPr>
                <p:cNvPr id="29767" name="矩形 86194"/>
                <p:cNvSpPr>
                  <a:spLocks noChangeArrowheads="1"/>
                </p:cNvSpPr>
                <p:nvPr/>
              </p:nvSpPr>
              <p:spPr bwMode="auto">
                <a:xfrm>
                  <a:off x="2139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b3</a:t>
                  </a:r>
                </a:p>
              </p:txBody>
            </p:sp>
            <p:sp>
              <p:nvSpPr>
                <p:cNvPr id="29768" name="矩形 86195"/>
                <p:cNvSpPr>
                  <a:spLocks noChangeArrowheads="1"/>
                </p:cNvSpPr>
                <p:nvPr/>
              </p:nvSpPr>
              <p:spPr bwMode="auto">
                <a:xfrm>
                  <a:off x="2096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4" name="组合 86196"/>
              <p:cNvGrpSpPr>
                <a:grpSpLocks/>
              </p:cNvGrpSpPr>
              <p:nvPr/>
            </p:nvGrpSpPr>
            <p:grpSpPr bwMode="auto">
              <a:xfrm>
                <a:off x="2620" y="3627"/>
                <a:ext cx="524" cy="403"/>
                <a:chOff x="2620" y="3627"/>
                <a:chExt cx="524" cy="403"/>
              </a:xfrm>
            </p:grpSpPr>
            <p:sp>
              <p:nvSpPr>
                <p:cNvPr id="29765" name="矩形 86197"/>
                <p:cNvSpPr>
                  <a:spLocks noChangeArrowheads="1"/>
                </p:cNvSpPr>
                <p:nvPr/>
              </p:nvSpPr>
              <p:spPr bwMode="auto">
                <a:xfrm>
                  <a:off x="2663" y="3627"/>
                  <a:ext cx="438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r>
                    <a:rPr lang="en-US" altLang="zh-CN" sz="2000" b="0">
                      <a:latin typeface="Times New Roman" pitchFamily="18" charset="0"/>
                      <a:ea typeface="宋体" pitchFamily="2" charset="-122"/>
                    </a:rPr>
                    <a:t>c2</a:t>
                  </a:r>
                </a:p>
              </p:txBody>
            </p:sp>
            <p:sp>
              <p:nvSpPr>
                <p:cNvPr id="29766" name="矩形 86198"/>
                <p:cNvSpPr>
                  <a:spLocks noChangeArrowheads="1"/>
                </p:cNvSpPr>
                <p:nvPr/>
              </p:nvSpPr>
              <p:spPr bwMode="auto">
                <a:xfrm>
                  <a:off x="2620" y="3627"/>
                  <a:ext cx="52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SzPct val="110000"/>
                    <a:buBlip>
                      <a:blip r:embed="rId2"/>
                    </a:buBlip>
                    <a:defRPr sz="32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Blip>
                      <a:blip r:embed="rId3"/>
                    </a:buBlip>
                    <a:defRPr sz="2800" b="1">
                      <a:solidFill>
                        <a:srgbClr val="333399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Blip>
                      <a:blip r:embed="rId4"/>
                    </a:buBlip>
                    <a:defRPr sz="2400" b="1">
                      <a:solidFill>
                        <a:srgbClr val="003300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SzPct val="110000"/>
                    <a:buBlip>
                      <a:blip r:embed="rId5"/>
                    </a:buBlip>
                    <a:defRPr sz="2000" b="1">
                      <a:solidFill>
                        <a:srgbClr val="800000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sz="2000" b="1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SzTx/>
                    <a:buFontTx/>
                    <a:buNone/>
                  </a:pPr>
                  <a:endParaRPr lang="zh-CN" altLang="en-US" sz="2000">
                    <a:solidFill>
                      <a:srgbClr val="000066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9702" name="矩形 86199"/>
            <p:cNvSpPr>
              <a:spLocks noChangeArrowheads="1"/>
            </p:cNvSpPr>
            <p:nvPr/>
          </p:nvSpPr>
          <p:spPr bwMode="auto">
            <a:xfrm>
              <a:off x="657" y="527"/>
              <a:ext cx="3591" cy="283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29703" name="文本框 86200"/>
            <p:cNvSpPr txBox="1">
              <a:spLocks noChangeArrowheads="1"/>
            </p:cNvSpPr>
            <p:nvPr/>
          </p:nvSpPr>
          <p:spPr bwMode="auto">
            <a:xfrm>
              <a:off x="480" y="3408"/>
              <a:ext cx="398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（</a:t>
              </a:r>
              <a:r>
                <a:rPr lang="en-US" altLang="zh-CN" sz="2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f</a:t>
              </a:r>
              <a:r>
                <a:rPr lang="zh-CN" altLang="en-US" sz="2000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）</a:t>
              </a:r>
              <a:endParaRPr lang="zh-CN" altLang="en-US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>
                  <a:solidFill>
                    <a:srgbClr val="800000"/>
                  </a:solidFill>
                  <a:latin typeface="宋体" pitchFamily="2" charset="-122"/>
                  <a:ea typeface="宋体" pitchFamily="2" charset="-122"/>
                </a:rPr>
                <a:t>图</a:t>
              </a:r>
              <a:r>
                <a:rPr lang="en-US" altLang="zh-CN" sz="2000">
                  <a:solidFill>
                    <a:srgbClr val="800000"/>
                  </a:solidFill>
                  <a:latin typeface="宋体" pitchFamily="2" charset="-122"/>
                  <a:ea typeface="宋体" pitchFamily="2" charset="-122"/>
                </a:rPr>
                <a:t>2-3 </a:t>
              </a:r>
              <a:r>
                <a:rPr lang="zh-CN" altLang="en-US" sz="2000">
                  <a:solidFill>
                    <a:srgbClr val="800000"/>
                  </a:solidFill>
                  <a:latin typeface="宋体" pitchFamily="2" charset="-122"/>
                  <a:ea typeface="宋体" pitchFamily="2" charset="-122"/>
                </a:rPr>
                <a:t>传统的集合运算</a:t>
              </a:r>
              <a:r>
                <a:rPr lang="zh-CN" altLang="en-US" sz="200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</a:p>
          </p:txBody>
        </p:sp>
        <p:sp>
          <p:nvSpPr>
            <p:cNvPr id="29704" name="文本框 86201"/>
            <p:cNvSpPr txBox="1">
              <a:spLocks noChangeArrowheads="1"/>
            </p:cNvSpPr>
            <p:nvPr/>
          </p:nvSpPr>
          <p:spPr bwMode="auto">
            <a:xfrm>
              <a:off x="672" y="240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SzPct val="110000"/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rgbClr val="333399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rgbClr val="003300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SzPct val="110000"/>
                <a:buBlip>
                  <a:blip r:embed="rId5"/>
                </a:buBlip>
                <a:defRPr sz="2000" b="1">
                  <a:solidFill>
                    <a:srgbClr val="800000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sz="2000" b="1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R×S</a:t>
              </a:r>
            </a:p>
          </p:txBody>
        </p:sp>
      </p:grpSp>
      <p:sp>
        <p:nvSpPr>
          <p:cNvPr id="86203" name="直接连接符 86202"/>
          <p:cNvSpPr>
            <a:spLocks noChangeShapeType="1"/>
          </p:cNvSpPr>
          <p:nvPr/>
        </p:nvSpPr>
        <p:spPr bwMode="auto">
          <a:xfrm>
            <a:off x="1066800" y="2590800"/>
            <a:ext cx="5638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204" name="直接连接符 86203"/>
          <p:cNvSpPr>
            <a:spLocks noChangeShapeType="1"/>
          </p:cNvSpPr>
          <p:nvPr/>
        </p:nvSpPr>
        <p:spPr bwMode="auto">
          <a:xfrm>
            <a:off x="1066800" y="3962400"/>
            <a:ext cx="5638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03" grpId="0" animBg="1"/>
      <p:bldP spid="862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512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2.3.3  </a:t>
            </a:r>
            <a:r>
              <a:rPr lang="zh-CN" altLang="en-US" smtClean="0"/>
              <a:t>专门的关系运算 </a:t>
            </a:r>
          </a:p>
        </p:txBody>
      </p:sp>
      <p:sp>
        <p:nvSpPr>
          <p:cNvPr id="51203" name="内容占位符 5120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640762" cy="5038725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pitchFamily="2" charset="-122"/>
              </a:rPr>
              <a:t>由于传统的集合运算，只是从行的角度进行，而要灵活地实现关系数据库多样的查询操作，必须引入专门的关系运算。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87041"/>
          <p:cNvSpPr>
            <a:spLocks noChangeArrowheads="1"/>
          </p:cNvSpPr>
          <p:nvPr/>
        </p:nvSpPr>
        <p:spPr bwMode="auto">
          <a:xfrm>
            <a:off x="827088" y="1268413"/>
            <a:ext cx="6264275" cy="504825"/>
          </a:xfrm>
          <a:prstGeom prst="rect">
            <a:avLst/>
          </a:prstGeom>
          <a:solidFill>
            <a:srgbClr val="FFFF99">
              <a:alpha val="6196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7043" name="圆角矩形 87042"/>
          <p:cNvSpPr>
            <a:spLocks noChangeArrowheads="1"/>
          </p:cNvSpPr>
          <p:nvPr/>
        </p:nvSpPr>
        <p:spPr bwMode="auto">
          <a:xfrm>
            <a:off x="755650" y="2033588"/>
            <a:ext cx="7704782" cy="4491756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7045" name="内容占位符 87044"/>
          <p:cNvSpPr>
            <a:spLocks noGrp="1" noChangeArrowheads="1"/>
          </p:cNvSpPr>
          <p:nvPr>
            <p:ph idx="1"/>
          </p:nvPr>
        </p:nvSpPr>
        <p:spPr>
          <a:xfrm>
            <a:off x="34925" y="809625"/>
            <a:ext cx="8640763" cy="5038725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选择（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） 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>
                <a:sym typeface="Symbol" pitchFamily="18" charset="2"/>
              </a:rPr>
              <a:t>                 </a:t>
            </a:r>
            <a:r>
              <a:rPr lang="en-US" altLang="zh-CN" dirty="0" smtClean="0">
                <a:sym typeface="Symbol" pitchFamily="18" charset="2"/>
              </a:rPr>
              <a:t></a:t>
            </a:r>
            <a:r>
              <a:rPr lang="en-US" altLang="zh-CN" i="1" baseline="-25000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)={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|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)='</a:t>
            </a:r>
            <a:r>
              <a:rPr lang="zh-CN" altLang="en-US" dirty="0" smtClean="0"/>
              <a:t>真</a:t>
            </a:r>
            <a:r>
              <a:rPr lang="en-US" altLang="zh-CN" dirty="0" smtClean="0"/>
              <a:t>'} </a:t>
            </a:r>
          </a:p>
          <a:p>
            <a:pPr lvl="2" eaLnBrk="1" hangingPunct="1"/>
            <a:endParaRPr lang="en-US" altLang="zh-CN" sz="2800" dirty="0" smtClean="0"/>
          </a:p>
          <a:p>
            <a:pPr lvl="2" eaLnBrk="1" hangingPunct="1">
              <a:buFontTx/>
              <a:buNone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2-5]  </a:t>
            </a:r>
            <a:r>
              <a:rPr lang="zh-CN" altLang="en-US" sz="2800" dirty="0" smtClean="0"/>
              <a:t>查询计算机系的全体学生。</a:t>
            </a:r>
            <a:endParaRPr lang="zh-CN" altLang="en-US" sz="2800" dirty="0" smtClean="0">
              <a:sym typeface="Symbol" pitchFamily="18" charset="2"/>
            </a:endParaRPr>
          </a:p>
          <a:p>
            <a:pPr lvl="3" eaLnBrk="1" hangingPunct="1"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/>
              <a:t> </a:t>
            </a:r>
            <a:r>
              <a:rPr lang="en-US" altLang="zh-CN" sz="2800" baseline="-25000" dirty="0" err="1" smtClean="0"/>
              <a:t>Dept</a:t>
            </a:r>
            <a:r>
              <a:rPr lang="en-US" altLang="zh-CN" sz="2800" baseline="-25000" dirty="0" smtClean="0"/>
              <a:t>='</a:t>
            </a:r>
            <a:r>
              <a:rPr lang="zh-CN" altLang="en-US" sz="2800" baseline="-25000" dirty="0" smtClean="0"/>
              <a:t>计算机</a:t>
            </a:r>
            <a:r>
              <a:rPr lang="en-US" altLang="zh-CN" sz="2800" baseline="-25000" dirty="0" smtClean="0"/>
              <a:t>'</a:t>
            </a:r>
            <a:r>
              <a:rPr lang="en-US" altLang="zh-CN" sz="2800" dirty="0" smtClean="0"/>
              <a:t> (S)</a:t>
            </a:r>
            <a:r>
              <a:rPr lang="zh-CN" altLang="en-US" sz="2800" dirty="0" smtClean="0"/>
              <a:t>或</a:t>
            </a:r>
            <a:endParaRPr lang="zh-CN" altLang="en-US" sz="2800" dirty="0" smtClean="0">
              <a:sym typeface="Symbol" pitchFamily="18" charset="2"/>
            </a:endParaRPr>
          </a:p>
          <a:p>
            <a:pPr lvl="3" eaLnBrk="1" hangingPunct="1"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/>
              <a:t> </a:t>
            </a:r>
            <a:r>
              <a:rPr lang="en-US" altLang="zh-CN" sz="2800" baseline="-25000" dirty="0" smtClean="0"/>
              <a:t>5=‘</a:t>
            </a:r>
            <a:r>
              <a:rPr lang="zh-CN" altLang="en-US" sz="2800" baseline="-25000" dirty="0" smtClean="0"/>
              <a:t>计算机’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(S)</a:t>
            </a:r>
            <a:r>
              <a:rPr lang="zh-CN" altLang="en-US" sz="2800" dirty="0" smtClean="0"/>
              <a:t>（其中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为属性</a:t>
            </a:r>
            <a:r>
              <a:rPr lang="en-US" altLang="zh-CN" sz="2800" dirty="0" err="1" smtClean="0"/>
              <a:t>Dept</a:t>
            </a:r>
            <a:r>
              <a:rPr lang="zh-CN" altLang="en-US" sz="2800" dirty="0" smtClean="0"/>
              <a:t>的序号）</a:t>
            </a:r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 </a:t>
            </a:r>
          </a:p>
        </p:txBody>
      </p:sp>
      <p:sp>
        <p:nvSpPr>
          <p:cNvPr id="31749" name="矩形 87045"/>
          <p:cNvSpPr>
            <a:spLocks noChangeArrowheads="1"/>
          </p:cNvSpPr>
          <p:nvPr/>
        </p:nvSpPr>
        <p:spPr bwMode="auto">
          <a:xfrm>
            <a:off x="0" y="-38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87047" name="对象 870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226387"/>
              </p:ext>
            </p:extLst>
          </p:nvPr>
        </p:nvGraphicFramePr>
        <p:xfrm>
          <a:off x="1547813" y="4425478"/>
          <a:ext cx="51847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r:id="rId8" imgW="4232148" imgH="1828800" progId="Word.Picture.8">
                  <p:embed/>
                </p:oleObj>
              </mc:Choice>
              <mc:Fallback>
                <p:oleObj r:id="rId8" imgW="4232148" imgH="1828800" progId="Word.Picture.8">
                  <p:embed/>
                  <p:pic>
                    <p:nvPicPr>
                      <p:cNvPr id="0" name="对象 870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873" t="8435" r="17058" b="53334"/>
                      <a:stretch>
                        <a:fillRect/>
                      </a:stretch>
                    </p:blipFill>
                    <p:spPr bwMode="auto">
                      <a:xfrm>
                        <a:off x="1547813" y="4425478"/>
                        <a:ext cx="51847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圆角矩形标注 87047"/>
          <p:cNvSpPr>
            <a:spLocks noChangeArrowheads="1"/>
          </p:cNvSpPr>
          <p:nvPr/>
        </p:nvSpPr>
        <p:spPr bwMode="auto">
          <a:xfrm>
            <a:off x="6948488" y="3617913"/>
            <a:ext cx="1727200" cy="792162"/>
          </a:xfrm>
          <a:prstGeom prst="wedgeRoundRectCallout">
            <a:avLst>
              <a:gd name="adj1" fmla="val -61579"/>
              <a:gd name="adj2" fmla="val 86472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从行的角度进行的运算 </a:t>
            </a:r>
          </a:p>
        </p:txBody>
      </p:sp>
      <p:sp>
        <p:nvSpPr>
          <p:cNvPr id="87049" name="椭圆 87048"/>
          <p:cNvSpPr>
            <a:spLocks noChangeArrowheads="1"/>
          </p:cNvSpPr>
          <p:nvPr/>
        </p:nvSpPr>
        <p:spPr bwMode="auto">
          <a:xfrm>
            <a:off x="2354264" y="1270001"/>
            <a:ext cx="144462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7050" name="线形标注 2 87049"/>
          <p:cNvSpPr>
            <a:spLocks/>
          </p:cNvSpPr>
          <p:nvPr/>
        </p:nvSpPr>
        <p:spPr bwMode="auto">
          <a:xfrm>
            <a:off x="4716463" y="766763"/>
            <a:ext cx="2016125" cy="446087"/>
          </a:xfrm>
          <a:prstGeom prst="borderCallout2">
            <a:avLst>
              <a:gd name="adj1" fmla="val 25625"/>
              <a:gd name="adj2" fmla="val -3778"/>
              <a:gd name="adj3" fmla="val 25625"/>
              <a:gd name="adj4" fmla="val -34486"/>
              <a:gd name="adj5" fmla="val 163700"/>
              <a:gd name="adj6" fmla="val -107874"/>
            </a:avLst>
          </a:prstGeom>
          <a:solidFill>
            <a:srgbClr val="FFFF99">
              <a:alpha val="61960"/>
            </a:srgbClr>
          </a:solidFill>
          <a:ln w="25400">
            <a:solidFill>
              <a:srgbClr val="FF0000"/>
            </a:solidFill>
            <a:miter lim="800000"/>
            <a:headEnd type="none" w="lg" len="lg"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F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为选取的条件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91138"/>
          <p:cNvSpPr>
            <a:spLocks noGrp="1" noChangeArrowheads="1"/>
          </p:cNvSpPr>
          <p:nvPr>
            <p:ph idx="1"/>
          </p:nvPr>
        </p:nvSpPr>
        <p:spPr>
          <a:xfrm>
            <a:off x="395287" y="1340768"/>
            <a:ext cx="8353425" cy="1439863"/>
          </a:xfrm>
        </p:spPr>
        <p:txBody>
          <a:bodyPr>
            <a:noAutofit/>
          </a:bodyPr>
          <a:lstStyle/>
          <a:p>
            <a:pPr lvl="2" eaLnBrk="1" hangingPunct="1">
              <a:buFontTx/>
              <a:buNone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2-6]  </a:t>
            </a:r>
            <a:r>
              <a:rPr lang="zh-CN" altLang="en-US" sz="2800" dirty="0" smtClean="0"/>
              <a:t>查询工资高于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元的男教师。</a:t>
            </a:r>
            <a:endParaRPr lang="zh-CN" altLang="en-US" sz="2800" dirty="0" smtClean="0">
              <a:sym typeface="Symbol" pitchFamily="18" charset="2"/>
            </a:endParaRPr>
          </a:p>
          <a:p>
            <a:pPr lvl="3" eaLnBrk="1" hangingPunct="1">
              <a:buFontTx/>
              <a:buNone/>
            </a:pPr>
            <a:r>
              <a:rPr lang="en-US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/>
              <a:t> </a:t>
            </a:r>
            <a:r>
              <a:rPr lang="en-US" altLang="zh-CN" sz="2800" baseline="-25000" dirty="0" smtClean="0"/>
              <a:t>(Sal&gt;1000) ∧</a:t>
            </a:r>
            <a:r>
              <a:rPr lang="zh-CN" altLang="en-US" sz="2800" baseline="-25000" dirty="0" smtClean="0"/>
              <a:t>（</a:t>
            </a:r>
            <a:r>
              <a:rPr lang="en-US" altLang="zh-CN" sz="2800" baseline="-25000" dirty="0" smtClean="0"/>
              <a:t>Sex= '</a:t>
            </a:r>
            <a:r>
              <a:rPr lang="zh-CN" altLang="en-US" sz="2800" baseline="-25000" dirty="0" smtClean="0"/>
              <a:t>男</a:t>
            </a:r>
            <a:r>
              <a:rPr lang="en-US" altLang="zh-CN" sz="2800" baseline="-25000" dirty="0" smtClean="0"/>
              <a:t>'</a:t>
            </a:r>
            <a:r>
              <a:rPr lang="zh-CN" altLang="en-US" sz="2800" baseline="-25000" dirty="0" smtClean="0"/>
              <a:t>）</a:t>
            </a:r>
            <a:r>
              <a:rPr lang="en-US" altLang="zh-CN" sz="2800" dirty="0" smtClean="0"/>
              <a:t>(T) </a:t>
            </a:r>
          </a:p>
          <a:p>
            <a:pPr lvl="3" eaLnBrk="1" hangingPunct="1">
              <a:buFontTx/>
              <a:buNone/>
            </a:pPr>
            <a:endParaRPr lang="en-US" altLang="zh-CN" sz="2800" dirty="0" smtClean="0"/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</a:t>
            </a:r>
          </a:p>
        </p:txBody>
      </p:sp>
      <p:sp>
        <p:nvSpPr>
          <p:cNvPr id="32771" name="矩形 91140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91140" name="对象 911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53599"/>
              </p:ext>
            </p:extLst>
          </p:nvPr>
        </p:nvGraphicFramePr>
        <p:xfrm>
          <a:off x="0" y="3861048"/>
          <a:ext cx="9144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8" imgW="5373624" imgH="1828800" progId="Word.Picture.8">
                  <p:embed/>
                </p:oleObj>
              </mc:Choice>
              <mc:Fallback>
                <p:oleObj r:id="rId8" imgW="5373624" imgH="1828800" progId="Word.Picture.8">
                  <p:embed/>
                  <p:pic>
                    <p:nvPicPr>
                      <p:cNvPr id="0" name="对象 9113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892" t="8472" r="7257" b="64972"/>
                      <a:stretch>
                        <a:fillRect/>
                      </a:stretch>
                    </p:blipFill>
                    <p:spPr bwMode="auto">
                      <a:xfrm>
                        <a:off x="0" y="3861048"/>
                        <a:ext cx="9144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矩形 8200"/>
          <p:cNvSpPr>
            <a:spLocks noChangeArrowheads="1"/>
          </p:cNvSpPr>
          <p:nvPr/>
        </p:nvSpPr>
        <p:spPr bwMode="auto">
          <a:xfrm>
            <a:off x="1042988" y="4868863"/>
            <a:ext cx="7632700" cy="1152525"/>
          </a:xfrm>
          <a:prstGeom prst="rect">
            <a:avLst/>
          </a:prstGeom>
          <a:solidFill>
            <a:srgbClr val="CC99FF">
              <a:alpha val="30196"/>
            </a:srgbClr>
          </a:solidFill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lvl="3" algn="ctr" eaLnBrk="1" hangingPunct="1"/>
            <a:endParaRPr lang="en-US" altLang="zh-CN" sz="1800">
              <a:ea typeface="宋体" pitchFamily="2" charset="-122"/>
            </a:endParaRP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200" name="矩形 8199"/>
          <p:cNvSpPr>
            <a:spLocks noChangeArrowheads="1"/>
          </p:cNvSpPr>
          <p:nvPr/>
        </p:nvSpPr>
        <p:spPr bwMode="auto">
          <a:xfrm>
            <a:off x="971550" y="2708275"/>
            <a:ext cx="7632700" cy="647700"/>
          </a:xfrm>
          <a:prstGeom prst="rect">
            <a:avLst/>
          </a:prstGeom>
          <a:solidFill>
            <a:srgbClr val="99CCFF">
              <a:alpha val="47058"/>
            </a:srgbClr>
          </a:solidFill>
          <a:ln w="15875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194" name="标题 81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2.1  </a:t>
            </a:r>
            <a:r>
              <a:rPr lang="zh-CN" altLang="en-US" sz="3200" b="1" smtClean="0"/>
              <a:t>关系模型的数据结构及其形式化定义 </a:t>
            </a:r>
          </a:p>
        </p:txBody>
      </p:sp>
      <p:sp>
        <p:nvSpPr>
          <p:cNvPr id="8195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353425" cy="511175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2.1.1  </a:t>
            </a:r>
            <a:r>
              <a:rPr lang="zh-CN" altLang="en-US" b="1" dirty="0" smtClean="0"/>
              <a:t>关系的形式化定义及其有关概念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域（</a:t>
            </a:r>
            <a:r>
              <a:rPr lang="en-US" altLang="zh-CN" b="1" dirty="0" smtClean="0"/>
              <a:t>Domain</a:t>
            </a:r>
            <a:r>
              <a:rPr lang="zh-CN" altLang="en-US" b="1" dirty="0" smtClean="0"/>
              <a:t>）</a:t>
            </a:r>
          </a:p>
          <a:p>
            <a:pPr lvl="1" eaLnBrk="1" hangingPunct="1">
              <a:buFontTx/>
              <a:buNone/>
            </a:pPr>
            <a:endParaRPr lang="zh-CN" altLang="en-US" b="1" dirty="0" smtClean="0"/>
          </a:p>
          <a:p>
            <a:pPr lvl="2" eaLnBrk="1" hangingPunct="1">
              <a:buFontTx/>
              <a:buNone/>
            </a:pPr>
            <a:r>
              <a:rPr lang="zh-CN" altLang="en-US" b="1" dirty="0" smtClean="0">
                <a:solidFill>
                  <a:srgbClr val="CC0000"/>
                </a:solidFill>
              </a:rPr>
              <a:t>域</a:t>
            </a:r>
            <a:r>
              <a:rPr lang="zh-CN" altLang="en-US" b="1" dirty="0" smtClean="0"/>
              <a:t>是一组具有</a:t>
            </a:r>
            <a:r>
              <a:rPr lang="zh-CN" altLang="en-US" b="1" dirty="0" smtClean="0">
                <a:solidFill>
                  <a:srgbClr val="CC0000"/>
                </a:solidFill>
              </a:rPr>
              <a:t>相同数据类型</a:t>
            </a:r>
            <a:r>
              <a:rPr lang="zh-CN" altLang="en-US" b="1" dirty="0" smtClean="0"/>
              <a:t>的值的</a:t>
            </a:r>
            <a:r>
              <a:rPr lang="zh-CN" altLang="en-US" b="1" dirty="0" smtClean="0">
                <a:solidFill>
                  <a:srgbClr val="CC0000"/>
                </a:solidFill>
              </a:rPr>
              <a:t>集合</a:t>
            </a:r>
            <a:r>
              <a:rPr lang="zh-CN" altLang="en-US" b="1" dirty="0" smtClean="0"/>
              <a:t>，又称为</a:t>
            </a:r>
            <a:r>
              <a:rPr lang="zh-CN" altLang="en-US" b="1" dirty="0" smtClean="0">
                <a:solidFill>
                  <a:srgbClr val="CC0000"/>
                </a:solidFill>
              </a:rPr>
              <a:t>值域</a:t>
            </a:r>
          </a:p>
          <a:p>
            <a:pPr lvl="2" eaLnBrk="1" hangingPunct="1">
              <a:buFontTx/>
              <a:buNone/>
            </a:pPr>
            <a:endParaRPr lang="zh-CN" altLang="en-US" b="1" dirty="0" smtClean="0">
              <a:solidFill>
                <a:srgbClr val="CC0000"/>
              </a:solidFill>
            </a:endParaRPr>
          </a:p>
          <a:p>
            <a:pPr lvl="2" eaLnBrk="1" hangingPunct="1">
              <a:buFontTx/>
              <a:buNone/>
            </a:pPr>
            <a:endParaRPr lang="zh-CN" altLang="en-US" b="1" dirty="0" smtClean="0"/>
          </a:p>
          <a:p>
            <a:pPr lvl="2" eaLnBrk="1" hangingPunct="1"/>
            <a:r>
              <a:rPr lang="zh-CN" altLang="en-US" b="1" dirty="0" smtClean="0"/>
              <a:t>域中所包含的值的个数称为域的</a:t>
            </a:r>
            <a:r>
              <a:rPr lang="zh-CN" altLang="en-US" b="1" dirty="0" smtClean="0">
                <a:solidFill>
                  <a:srgbClr val="CC0000"/>
                </a:solidFill>
              </a:rPr>
              <a:t>基数</a:t>
            </a:r>
            <a:r>
              <a:rPr lang="zh-CN" altLang="en-US" b="1" dirty="0" smtClean="0"/>
              <a:t>（用</a:t>
            </a:r>
            <a:r>
              <a:rPr lang="en-US" altLang="zh-CN" b="1" i="1" dirty="0" smtClean="0"/>
              <a:t>m</a:t>
            </a:r>
            <a:r>
              <a:rPr lang="zh-CN" altLang="en-US" b="1" dirty="0" smtClean="0"/>
              <a:t>表示）。例如 ：</a:t>
            </a:r>
          </a:p>
          <a:p>
            <a:pPr lvl="3" eaLnBrk="1" hangingPunct="1"/>
            <a:r>
              <a:rPr lang="en-US" altLang="zh-CN" b="1" i="1" dirty="0" smtClean="0"/>
              <a:t>D</a:t>
            </a:r>
            <a:r>
              <a:rPr lang="en-US" altLang="zh-CN" b="1" dirty="0" smtClean="0"/>
              <a:t>1={</a:t>
            </a:r>
            <a:r>
              <a:rPr lang="zh-CN" altLang="en-US" b="1" dirty="0" smtClean="0"/>
              <a:t>李力，王平，刘伟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1=3</a:t>
            </a:r>
            <a:r>
              <a:rPr lang="zh-CN" altLang="en-US" b="1" dirty="0" smtClean="0"/>
              <a:t>；</a:t>
            </a:r>
            <a:endParaRPr lang="zh-CN" altLang="en-US" b="1" i="1" dirty="0" smtClean="0"/>
          </a:p>
          <a:p>
            <a:pPr lvl="3" eaLnBrk="1" hangingPunct="1"/>
            <a:r>
              <a:rPr lang="en-US" altLang="zh-CN" b="1" i="1" dirty="0" smtClean="0"/>
              <a:t>D</a:t>
            </a:r>
            <a:r>
              <a:rPr lang="en-US" altLang="zh-CN" b="1" dirty="0" smtClean="0"/>
              <a:t>2={</a:t>
            </a:r>
            <a:r>
              <a:rPr lang="zh-CN" altLang="en-US" b="1" dirty="0" smtClean="0"/>
              <a:t>男，女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；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2=2</a:t>
            </a:r>
            <a:r>
              <a:rPr lang="zh-CN" altLang="en-US" b="1" dirty="0" smtClean="0"/>
              <a:t>；</a:t>
            </a:r>
            <a:endParaRPr lang="zh-CN" altLang="en-US" b="1" i="1" dirty="0" smtClean="0"/>
          </a:p>
          <a:p>
            <a:pPr lvl="3" eaLnBrk="1" hangingPunct="1"/>
            <a:r>
              <a:rPr lang="en-US" altLang="zh-CN" b="1" i="1" dirty="0" smtClean="0"/>
              <a:t>D</a:t>
            </a:r>
            <a:r>
              <a:rPr lang="en-US" altLang="zh-CN" b="1" dirty="0" smtClean="0"/>
              <a:t>3={18,20,18}</a:t>
            </a:r>
            <a:r>
              <a:rPr lang="zh-CN" altLang="en-US" b="1" dirty="0" smtClean="0"/>
              <a:t>；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3=3</a:t>
            </a:r>
            <a:r>
              <a:rPr lang="zh-CN" altLang="en-US" b="1" dirty="0" smtClean="0"/>
              <a:t>。</a:t>
            </a:r>
          </a:p>
        </p:txBody>
      </p:sp>
      <p:sp>
        <p:nvSpPr>
          <p:cNvPr id="8199" name="圆角矩形标注 8198"/>
          <p:cNvSpPr>
            <a:spLocks noChangeArrowheads="1"/>
          </p:cNvSpPr>
          <p:nvPr/>
        </p:nvSpPr>
        <p:spPr bwMode="auto">
          <a:xfrm>
            <a:off x="4572000" y="2060575"/>
            <a:ext cx="4392613" cy="431800"/>
          </a:xfrm>
          <a:prstGeom prst="wedgeRoundRectCallout">
            <a:avLst>
              <a:gd name="adj1" fmla="val -41324"/>
              <a:gd name="adj2" fmla="val 99264"/>
              <a:gd name="adj3" fmla="val 16667"/>
            </a:avLst>
          </a:prstGeom>
          <a:solidFill>
            <a:srgbClr val="FFCCFF">
              <a:alpha val="38823"/>
            </a:srgbClr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整数、实数和字符串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的集合都是域 </a:t>
            </a:r>
          </a:p>
        </p:txBody>
      </p:sp>
      <p:sp>
        <p:nvSpPr>
          <p:cNvPr id="8202" name="椭圆 8201"/>
          <p:cNvSpPr>
            <a:spLocks noChangeArrowheads="1"/>
          </p:cNvSpPr>
          <p:nvPr/>
        </p:nvSpPr>
        <p:spPr bwMode="auto">
          <a:xfrm>
            <a:off x="1908175" y="4724400"/>
            <a:ext cx="431800" cy="15128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8204" name="直接连接符 8203"/>
          <p:cNvSpPr>
            <a:spLocks noChangeShapeType="1"/>
          </p:cNvSpPr>
          <p:nvPr/>
        </p:nvSpPr>
        <p:spPr bwMode="auto">
          <a:xfrm flipV="1">
            <a:off x="2339975" y="4724400"/>
            <a:ext cx="1079500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文本框 8204"/>
          <p:cNvSpPr txBox="1">
            <a:spLocks noChangeArrowheads="1"/>
          </p:cNvSpPr>
          <p:nvPr/>
        </p:nvSpPr>
        <p:spPr bwMode="auto">
          <a:xfrm>
            <a:off x="3419475" y="4508500"/>
            <a:ext cx="720725" cy="40011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Dot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C0000"/>
                </a:solidFill>
                <a:ea typeface="宋体" pitchFamily="2" charset="-122"/>
              </a:rPr>
              <a:t>域名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194" grpId="0"/>
      <p:bldP spid="8195" grpId="0" build="p"/>
      <p:bldP spid="8199" grpId="0" animBg="1"/>
      <p:bldP spid="8204" grpId="0" animBg="1"/>
      <p:bldP spid="820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矩形 52229"/>
          <p:cNvSpPr>
            <a:spLocks noChangeArrowheads="1"/>
          </p:cNvSpPr>
          <p:nvPr/>
        </p:nvSpPr>
        <p:spPr bwMode="auto">
          <a:xfrm>
            <a:off x="1116013" y="1195388"/>
            <a:ext cx="7127875" cy="504825"/>
          </a:xfrm>
          <a:prstGeom prst="rect">
            <a:avLst/>
          </a:prstGeom>
          <a:solidFill>
            <a:srgbClr val="FFFF99">
              <a:alpha val="6196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2231" name="圆角矩形 52230"/>
          <p:cNvSpPr>
            <a:spLocks noChangeArrowheads="1"/>
          </p:cNvSpPr>
          <p:nvPr/>
        </p:nvSpPr>
        <p:spPr bwMode="auto">
          <a:xfrm>
            <a:off x="467544" y="1844675"/>
            <a:ext cx="7992244" cy="4464050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27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2227" name="内容占位符 52226"/>
          <p:cNvSpPr>
            <a:spLocks noGrp="1" noChangeArrowheads="1"/>
          </p:cNvSpPr>
          <p:nvPr>
            <p:ph idx="1"/>
          </p:nvPr>
        </p:nvSpPr>
        <p:spPr>
          <a:xfrm>
            <a:off x="107950" y="692150"/>
            <a:ext cx="8496300" cy="5543550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投影（</a:t>
            </a:r>
            <a:r>
              <a:rPr lang="en-US" altLang="zh-CN" dirty="0" smtClean="0"/>
              <a:t>Projection</a:t>
            </a:r>
            <a:r>
              <a:rPr lang="zh-CN" altLang="en-US" dirty="0" smtClean="0"/>
              <a:t>）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/>
              <a:t>			   </a:t>
            </a:r>
            <a:r>
              <a:rPr lang="en-US" altLang="zh-CN" dirty="0" smtClean="0"/>
              <a:t>Π</a:t>
            </a:r>
            <a:r>
              <a:rPr lang="en-US" altLang="zh-CN" i="1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)={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 | 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dirty="0" smtClean="0"/>
              <a:t>} </a:t>
            </a:r>
          </a:p>
          <a:p>
            <a:pPr lvl="2" eaLnBrk="1" hangingPunct="1"/>
            <a:endParaRPr lang="en-US" altLang="zh-CN" dirty="0" smtClean="0"/>
          </a:p>
          <a:p>
            <a:pPr lvl="2" eaLnBrk="1" hangingPunct="1">
              <a:buFontTx/>
              <a:buNone/>
            </a:pPr>
            <a:r>
              <a:rPr lang="en-US" altLang="zh-CN" sz="2800" dirty="0" smtClean="0"/>
              <a:t>[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2-7]  </a:t>
            </a:r>
            <a:r>
              <a:rPr lang="zh-CN" altLang="en-US" sz="2800" dirty="0" smtClean="0"/>
              <a:t>查询教师的姓名、教师号及其职称。</a:t>
            </a:r>
          </a:p>
          <a:p>
            <a:pPr lvl="3" eaLnBrk="1" hangingPunct="1">
              <a:buFontTx/>
              <a:buNone/>
            </a:pPr>
            <a:r>
              <a:rPr lang="en-US" altLang="zh-CN" sz="2800" dirty="0" err="1" smtClean="0"/>
              <a:t>Π</a:t>
            </a:r>
            <a:r>
              <a:rPr lang="en-US" altLang="zh-CN" sz="2800" baseline="-25000" dirty="0" err="1" smtClean="0"/>
              <a:t>TN,TNo,Prof</a:t>
            </a:r>
            <a:r>
              <a:rPr lang="en-US" altLang="zh-CN" sz="2800" dirty="0" smtClean="0"/>
              <a:t>(T) 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Π</a:t>
            </a:r>
            <a:r>
              <a:rPr lang="en-US" altLang="zh-CN" sz="2800" baseline="-25000" dirty="0" smtClean="0"/>
              <a:t>2,1,5</a:t>
            </a:r>
            <a:r>
              <a:rPr lang="en-US" altLang="zh-CN" sz="2800" dirty="0" smtClean="0"/>
              <a:t>(T)</a:t>
            </a:r>
            <a:endParaRPr lang="zh-CN" altLang="en-US" sz="2800" dirty="0" smtClean="0"/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 </a:t>
            </a:r>
          </a:p>
        </p:txBody>
      </p:sp>
      <p:sp>
        <p:nvSpPr>
          <p:cNvPr id="33797" name="矩形 522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2228" name="对象 52227"/>
          <p:cNvGraphicFramePr>
            <a:graphicFrameLocks/>
          </p:cNvGraphicFramePr>
          <p:nvPr/>
        </p:nvGraphicFramePr>
        <p:xfrm>
          <a:off x="1690688" y="3573463"/>
          <a:ext cx="6121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r:id="rId8" imgW="2743200" imgH="1828800" progId="Word.Picture.8">
                  <p:embed/>
                </p:oleObj>
              </mc:Choice>
              <mc:Fallback>
                <p:oleObj r:id="rId8" imgW="2743200" imgH="1828800" progId="Word.Picture.8">
                  <p:embed/>
                  <p:pic>
                    <p:nvPicPr>
                      <p:cNvPr id="0" name="对象 5222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652" t="8090" r="15602" b="20331"/>
                      <a:stretch>
                        <a:fillRect/>
                      </a:stretch>
                    </p:blipFill>
                    <p:spPr bwMode="auto">
                      <a:xfrm>
                        <a:off x="1690688" y="3573463"/>
                        <a:ext cx="6121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椭圆 52231"/>
          <p:cNvSpPr>
            <a:spLocks noChangeArrowheads="1"/>
          </p:cNvSpPr>
          <p:nvPr/>
        </p:nvSpPr>
        <p:spPr bwMode="auto">
          <a:xfrm>
            <a:off x="3348038" y="1052513"/>
            <a:ext cx="288925" cy="7207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2233" name="线形标注 2 52232"/>
          <p:cNvSpPr>
            <a:spLocks/>
          </p:cNvSpPr>
          <p:nvPr/>
        </p:nvSpPr>
        <p:spPr bwMode="auto">
          <a:xfrm>
            <a:off x="5437188" y="577850"/>
            <a:ext cx="2374900" cy="446088"/>
          </a:xfrm>
          <a:prstGeom prst="borderCallout2">
            <a:avLst>
              <a:gd name="adj1" fmla="val 25625"/>
              <a:gd name="adj2" fmla="val -3208"/>
              <a:gd name="adj3" fmla="val 25625"/>
              <a:gd name="adj4" fmla="val -29278"/>
              <a:gd name="adj5" fmla="val 166903"/>
              <a:gd name="adj6" fmla="val -75935"/>
            </a:avLst>
          </a:prstGeom>
          <a:solidFill>
            <a:srgbClr val="FFFF99">
              <a:alpha val="61960"/>
            </a:srgbClr>
          </a:solidFill>
          <a:ln w="25400">
            <a:solidFill>
              <a:srgbClr val="FF0000"/>
            </a:solidFill>
            <a:miter lim="800000"/>
            <a:headEnd type="none" w="lg" len="lg"/>
            <a:tailEnd/>
          </a:ln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A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为</a:t>
            </a:r>
            <a:r>
              <a:rPr lang="en-US" altLang="zh-CN" sz="2000" i="1">
                <a:solidFill>
                  <a:srgbClr val="000066"/>
                </a:solidFill>
                <a:ea typeface="宋体" pitchFamily="2" charset="-122"/>
              </a:rPr>
              <a:t>R</a:t>
            </a:r>
            <a:r>
              <a:rPr lang="zh-CN" altLang="en-US" sz="2000">
                <a:solidFill>
                  <a:srgbClr val="000066"/>
                </a:solidFill>
                <a:ea typeface="宋体" pitchFamily="2" charset="-122"/>
              </a:rPr>
              <a:t>中的属性列 </a:t>
            </a:r>
          </a:p>
        </p:txBody>
      </p:sp>
      <p:sp>
        <p:nvSpPr>
          <p:cNvPr id="52234" name="圆角矩形标注 52233"/>
          <p:cNvSpPr>
            <a:spLocks noChangeArrowheads="1"/>
          </p:cNvSpPr>
          <p:nvPr/>
        </p:nvSpPr>
        <p:spPr bwMode="auto">
          <a:xfrm>
            <a:off x="6804026" y="2672556"/>
            <a:ext cx="1655762" cy="792163"/>
          </a:xfrm>
          <a:prstGeom prst="wedgeRoundRectCallout">
            <a:avLst>
              <a:gd name="adj1" fmla="val -65148"/>
              <a:gd name="adj2" fmla="val 90282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663300"/>
                </a:solidFill>
                <a:ea typeface="宋体" pitchFamily="2" charset="-122"/>
              </a:rPr>
              <a:t>从列的角度进行的运算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3" grpId="0" animBg="1"/>
      <p:bldP spid="522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92161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53425" cy="1439863"/>
          </a:xfrm>
        </p:spPr>
        <p:txBody>
          <a:bodyPr>
            <a:noAutofit/>
          </a:bodyPr>
          <a:lstStyle/>
          <a:p>
            <a:pPr lvl="2" eaLnBrk="1" hangingPunct="1"/>
            <a:r>
              <a:rPr lang="en-US" altLang="zh-CN" sz="2800" dirty="0" smtClean="0">
                <a:sym typeface="Symbol" pitchFamily="18" charset="2"/>
              </a:rPr>
              <a:t>[</a:t>
            </a:r>
            <a:r>
              <a:rPr lang="zh-CN" altLang="en-US" sz="2800" dirty="0" smtClean="0">
                <a:sym typeface="Symbol" pitchFamily="18" charset="2"/>
              </a:rPr>
              <a:t>例</a:t>
            </a:r>
            <a:r>
              <a:rPr lang="en-US" altLang="zh-CN" sz="2800" dirty="0" smtClean="0">
                <a:sym typeface="Symbol" pitchFamily="18" charset="2"/>
              </a:rPr>
              <a:t>2-8]  </a:t>
            </a:r>
            <a:r>
              <a:rPr lang="zh-CN" altLang="en-US" sz="2800" dirty="0" smtClean="0">
                <a:sym typeface="Symbol" pitchFamily="18" charset="2"/>
              </a:rPr>
              <a:t>查询教师关系中有哪些系。</a:t>
            </a:r>
          </a:p>
          <a:p>
            <a:pPr lvl="3" eaLnBrk="1" hangingPunct="1">
              <a:buFontTx/>
              <a:buNone/>
            </a:pPr>
            <a:r>
              <a:rPr lang="en-US" altLang="zh-CN" sz="2800" dirty="0" err="1" smtClean="0">
                <a:sym typeface="Symbol" pitchFamily="18" charset="2"/>
              </a:rPr>
              <a:t>Π</a:t>
            </a:r>
            <a:r>
              <a:rPr lang="en-US" altLang="zh-CN" sz="2800" baseline="-25000" dirty="0" err="1" smtClean="0">
                <a:sym typeface="Symbol" pitchFamily="18" charset="2"/>
              </a:rPr>
              <a:t>Dept</a:t>
            </a:r>
            <a:r>
              <a:rPr lang="en-US" altLang="zh-CN" sz="2800" dirty="0" smtClean="0">
                <a:sym typeface="Symbol" pitchFamily="18" charset="2"/>
              </a:rPr>
              <a:t>(T)</a:t>
            </a:r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</a:t>
            </a:r>
          </a:p>
        </p:txBody>
      </p:sp>
      <p:sp>
        <p:nvSpPr>
          <p:cNvPr id="34819" name="矩形 92162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4820" name="矩形 92165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92165" name="对象 92164"/>
          <p:cNvGraphicFramePr>
            <a:graphicFrameLocks/>
          </p:cNvGraphicFramePr>
          <p:nvPr/>
        </p:nvGraphicFramePr>
        <p:xfrm>
          <a:off x="3132138" y="2492375"/>
          <a:ext cx="20732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8" imgW="2743200" imgH="1828800" progId="Word.Picture.8">
                  <p:embed/>
                </p:oleObj>
              </mc:Choice>
              <mc:Fallback>
                <p:oleObj r:id="rId8" imgW="2743200" imgH="1828800" progId="Word.Picture.8">
                  <p:embed/>
                  <p:pic>
                    <p:nvPicPr>
                      <p:cNvPr id="0" name="对象 9216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743" t="8820" r="36713" b="41440"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20732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93185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53425" cy="1439863"/>
          </a:xfrm>
        </p:spPr>
        <p:txBody>
          <a:bodyPr>
            <a:noAutofit/>
          </a:bodyPr>
          <a:lstStyle/>
          <a:p>
            <a:pPr lvl="2" eaLnBrk="1" hangingPunct="1"/>
            <a:r>
              <a:rPr lang="en-US" altLang="zh-CN" sz="2800" dirty="0" smtClean="0">
                <a:sym typeface="Symbol" pitchFamily="18" charset="2"/>
              </a:rPr>
              <a:t>[</a:t>
            </a:r>
            <a:r>
              <a:rPr lang="zh-CN" altLang="en-US" sz="2800" dirty="0" smtClean="0">
                <a:sym typeface="Symbol" pitchFamily="18" charset="2"/>
              </a:rPr>
              <a:t>例</a:t>
            </a:r>
            <a:r>
              <a:rPr lang="en-US" altLang="zh-CN" sz="2800" dirty="0" smtClean="0">
                <a:sym typeface="Symbol" pitchFamily="18" charset="2"/>
              </a:rPr>
              <a:t>2-9]  </a:t>
            </a:r>
            <a:r>
              <a:rPr lang="zh-CN" altLang="en-US" sz="2800" dirty="0" smtClean="0">
                <a:sym typeface="Symbol" pitchFamily="18" charset="2"/>
              </a:rPr>
              <a:t>查询讲授</a:t>
            </a:r>
            <a:r>
              <a:rPr lang="en-US" altLang="zh-CN" sz="2800" dirty="0" smtClean="0">
                <a:sym typeface="Symbol" pitchFamily="18" charset="2"/>
              </a:rPr>
              <a:t>C5</a:t>
            </a:r>
            <a:r>
              <a:rPr lang="zh-CN" altLang="en-US" sz="2800" dirty="0" smtClean="0">
                <a:sym typeface="Symbol" pitchFamily="18" charset="2"/>
              </a:rPr>
              <a:t>课程的教师号。</a:t>
            </a:r>
          </a:p>
          <a:p>
            <a:pPr lvl="3" eaLnBrk="1" hangingPunct="1">
              <a:buFontTx/>
              <a:buNone/>
            </a:pPr>
            <a:r>
              <a:rPr lang="en-US" altLang="zh-CN" sz="2800" dirty="0" err="1" smtClean="0">
                <a:sym typeface="Symbol" pitchFamily="18" charset="2"/>
              </a:rPr>
              <a:t>Π</a:t>
            </a:r>
            <a:r>
              <a:rPr lang="en-US" altLang="zh-CN" sz="2800" baseline="-25000" dirty="0" err="1" smtClean="0">
                <a:sym typeface="Symbol" pitchFamily="18" charset="2"/>
              </a:rPr>
              <a:t>TNo</a:t>
            </a:r>
            <a:r>
              <a:rPr lang="en-US" altLang="zh-CN" sz="2800" dirty="0" smtClean="0">
                <a:sym typeface="Symbol" pitchFamily="18" charset="2"/>
              </a:rPr>
              <a:t>(σ </a:t>
            </a:r>
            <a:r>
              <a:rPr lang="en-US" altLang="zh-CN" sz="2800" baseline="-25000" dirty="0" err="1" smtClean="0">
                <a:sym typeface="Symbol" pitchFamily="18" charset="2"/>
              </a:rPr>
              <a:t>CNo</a:t>
            </a:r>
            <a:r>
              <a:rPr lang="en-US" altLang="zh-CN" sz="2800" baseline="-25000" dirty="0" smtClean="0">
                <a:sym typeface="Symbol" pitchFamily="18" charset="2"/>
              </a:rPr>
              <a:t>='C5'</a:t>
            </a:r>
            <a:r>
              <a:rPr lang="en-US" altLang="zh-CN" sz="2800" dirty="0" smtClean="0">
                <a:sym typeface="Symbol" pitchFamily="18" charset="2"/>
              </a:rPr>
              <a:t> (TC))</a:t>
            </a:r>
            <a:endParaRPr lang="en-US" altLang="zh-CN" sz="2800" dirty="0" smtClean="0"/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</a:t>
            </a:r>
          </a:p>
        </p:txBody>
      </p:sp>
      <p:sp>
        <p:nvSpPr>
          <p:cNvPr id="35843" name="矩形 93186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5844" name="矩形 9318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93189" name="对象 93188"/>
          <p:cNvGraphicFramePr>
            <a:graphicFrameLocks/>
          </p:cNvGraphicFramePr>
          <p:nvPr/>
        </p:nvGraphicFramePr>
        <p:xfrm>
          <a:off x="3059113" y="2565400"/>
          <a:ext cx="2041525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r:id="rId8" imgW="2743200" imgH="1828800" progId="Word.Picture.8">
                  <p:embed/>
                </p:oleObj>
              </mc:Choice>
              <mc:Fallback>
                <p:oleObj r:id="rId8" imgW="2743200" imgH="1828800" progId="Word.Picture.8">
                  <p:embed/>
                  <p:pic>
                    <p:nvPicPr>
                      <p:cNvPr id="0" name="对象 9318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33" t="8253" r="36783" b="41493"/>
                      <a:stretch>
                        <a:fillRect/>
                      </a:stretch>
                    </p:blipFill>
                    <p:spPr bwMode="auto">
                      <a:xfrm>
                        <a:off x="3059113" y="2565400"/>
                        <a:ext cx="2041525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1" name="圆角矩形 53280"/>
          <p:cNvSpPr>
            <a:spLocks noChangeArrowheads="1"/>
          </p:cNvSpPr>
          <p:nvPr/>
        </p:nvSpPr>
        <p:spPr bwMode="auto">
          <a:xfrm>
            <a:off x="539552" y="4365625"/>
            <a:ext cx="8532440" cy="2015703"/>
          </a:xfrm>
          <a:prstGeom prst="roundRect">
            <a:avLst>
              <a:gd name="adj" fmla="val 16667"/>
            </a:avLst>
          </a:prstGeom>
          <a:solidFill>
            <a:schemeClr val="bg2">
              <a:alpha val="61960"/>
            </a:schemeClr>
          </a:solidFill>
          <a:ln w="1905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8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3280" name="矩形 53279"/>
          <p:cNvSpPr>
            <a:spLocks noChangeArrowheads="1"/>
          </p:cNvSpPr>
          <p:nvPr/>
        </p:nvSpPr>
        <p:spPr bwMode="auto">
          <a:xfrm>
            <a:off x="1114425" y="1412875"/>
            <a:ext cx="7418015" cy="792163"/>
          </a:xfrm>
          <a:prstGeom prst="rect">
            <a:avLst/>
          </a:prstGeom>
          <a:solidFill>
            <a:srgbClr val="FFFF99">
              <a:alpha val="61960"/>
            </a:srgbClr>
          </a:solidFill>
          <a:ln w="19050">
            <a:solidFill>
              <a:srgbClr val="FFCC00"/>
            </a:solidFill>
            <a:miter lim="800000"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3251" name="文本占位符 53250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692150"/>
            <a:ext cx="9073009" cy="5761186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r>
              <a:rPr lang="zh-CN" altLang="en-US" dirty="0" smtClean="0"/>
              <a:t>连接（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）</a:t>
            </a:r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r>
              <a:rPr lang="zh-CN" altLang="en-US" sz="2600" dirty="0" smtClean="0"/>
              <a:t>                        </a:t>
            </a:r>
            <a:r>
              <a:rPr lang="en-US" altLang="zh-CN" sz="2600" dirty="0" smtClean="0"/>
              <a:t>= {</a:t>
            </a:r>
            <a:r>
              <a:rPr lang="en-US" altLang="zh-CN" sz="2600" i="1" dirty="0" smtClean="0"/>
              <a:t>t</a:t>
            </a:r>
            <a:r>
              <a:rPr lang="en-US" altLang="zh-CN" sz="2600" dirty="0" smtClean="0"/>
              <a:t> </a:t>
            </a:r>
            <a:r>
              <a:rPr lang="en-US" altLang="zh-CN" sz="2600" baseline="-25000" dirty="0" err="1" smtClean="0"/>
              <a:t>r</a:t>
            </a:r>
            <a:r>
              <a:rPr lang="en-US" altLang="zh-CN" sz="2600" dirty="0" err="1" smtClean="0"/>
              <a:t>⌒</a:t>
            </a:r>
            <a:r>
              <a:rPr lang="en-US" altLang="zh-CN" sz="2600" i="1" dirty="0" err="1" smtClean="0"/>
              <a:t>t</a:t>
            </a:r>
            <a:r>
              <a:rPr lang="en-US" altLang="zh-CN" sz="2600" baseline="-25000" dirty="0" err="1" smtClean="0"/>
              <a:t>s</a:t>
            </a:r>
            <a:r>
              <a:rPr lang="en-US" altLang="zh-CN" sz="2600" dirty="0" smtClean="0"/>
              <a:t> |</a:t>
            </a:r>
            <a:r>
              <a:rPr lang="en-US" altLang="zh-CN" sz="2600" i="1" dirty="0" err="1" smtClean="0"/>
              <a:t>t</a:t>
            </a:r>
            <a:r>
              <a:rPr lang="en-US" altLang="zh-CN" sz="2600" baseline="-25000" dirty="0" err="1" smtClean="0"/>
              <a:t>r</a:t>
            </a:r>
            <a:r>
              <a:rPr lang="en-US" altLang="zh-CN" sz="2600" dirty="0" err="1" smtClean="0"/>
              <a:t>∈</a:t>
            </a:r>
            <a:r>
              <a:rPr lang="en-US" altLang="zh-CN" sz="2600" i="1" dirty="0" err="1" smtClean="0"/>
              <a:t>R</a:t>
            </a:r>
            <a:r>
              <a:rPr lang="en-US" altLang="zh-CN" sz="2600" dirty="0" err="1" smtClean="0"/>
              <a:t>∧</a:t>
            </a:r>
            <a:r>
              <a:rPr lang="en-US" altLang="zh-CN" sz="2600" i="1" dirty="0" err="1" smtClean="0"/>
              <a:t>t</a:t>
            </a:r>
            <a:r>
              <a:rPr lang="en-US" altLang="zh-CN" sz="2600" baseline="-25000" dirty="0" err="1" smtClean="0"/>
              <a:t>s</a:t>
            </a:r>
            <a:r>
              <a:rPr lang="en-US" altLang="zh-CN" sz="2600" dirty="0" err="1" smtClean="0"/>
              <a:t>∈</a:t>
            </a:r>
            <a:r>
              <a:rPr lang="en-US" altLang="zh-CN" sz="2600" i="1" dirty="0" err="1" smtClean="0"/>
              <a:t>S</a:t>
            </a:r>
            <a:r>
              <a:rPr lang="en-US" altLang="zh-CN" sz="2600" dirty="0" err="1" smtClean="0"/>
              <a:t>∧</a:t>
            </a:r>
            <a:r>
              <a:rPr lang="en-US" altLang="zh-CN" sz="2600" i="1" dirty="0" err="1" smtClean="0"/>
              <a:t>t</a:t>
            </a:r>
            <a:r>
              <a:rPr lang="en-US" altLang="zh-CN" sz="2600" baseline="-25000" dirty="0" err="1" smtClean="0"/>
              <a:t>r</a:t>
            </a:r>
            <a:r>
              <a:rPr lang="en-US" altLang="zh-CN" sz="2600" dirty="0" smtClean="0"/>
              <a:t> [</a:t>
            </a:r>
            <a:r>
              <a:rPr lang="en-US" altLang="zh-CN" sz="2600" i="1" dirty="0" smtClean="0"/>
              <a:t>X</a:t>
            </a:r>
            <a:r>
              <a:rPr lang="en-US" altLang="zh-CN" sz="2600" dirty="0" smtClean="0"/>
              <a:t>]</a:t>
            </a:r>
            <a:r>
              <a:rPr lang="en-US" altLang="zh-CN" sz="2600" dirty="0" smtClean="0">
                <a:sym typeface="Symbol" pitchFamily="18" charset="2"/>
              </a:rPr>
              <a:t></a:t>
            </a:r>
            <a:r>
              <a:rPr lang="en-US" altLang="zh-CN" sz="2600" i="1" dirty="0" err="1" smtClean="0"/>
              <a:t>t</a:t>
            </a:r>
            <a:r>
              <a:rPr lang="en-US" altLang="zh-CN" sz="2600" baseline="-25000" dirty="0" err="1" smtClean="0"/>
              <a:t>s</a:t>
            </a:r>
            <a:r>
              <a:rPr lang="en-US" altLang="zh-CN" sz="2600" dirty="0" smtClean="0"/>
              <a:t>[</a:t>
            </a:r>
            <a:r>
              <a:rPr lang="en-US" altLang="zh-CN" sz="2600" i="1" dirty="0" smtClean="0"/>
              <a:t>Y </a:t>
            </a:r>
            <a:r>
              <a:rPr lang="en-US" altLang="zh-CN" sz="2600" dirty="0" smtClean="0"/>
              <a:t>]</a:t>
            </a:r>
            <a:r>
              <a:rPr lang="zh-CN" altLang="en-US" sz="2600" dirty="0" smtClean="0"/>
              <a:t>为真</a:t>
            </a:r>
            <a:r>
              <a:rPr lang="en-US" altLang="zh-CN" sz="2600" dirty="0" smtClean="0"/>
              <a:t>}  </a:t>
            </a:r>
          </a:p>
          <a:p>
            <a:pPr lvl="2" eaLnBrk="1" hangingPunct="1"/>
            <a:endParaRPr lang="en-US" altLang="zh-CN" sz="2000" dirty="0" smtClean="0"/>
          </a:p>
          <a:p>
            <a:pPr lvl="2" eaLnBrk="1" hangingPunct="1"/>
            <a:endParaRPr lang="en-US" altLang="zh-CN" sz="2000" dirty="0" smtClean="0"/>
          </a:p>
          <a:p>
            <a:pPr lvl="3" eaLnBrk="1" hangingPunct="1"/>
            <a:endParaRPr lang="en-US" altLang="zh-CN" sz="1800" dirty="0" smtClean="0">
              <a:sym typeface="Symbol" pitchFamily="18" charset="2"/>
            </a:endParaRPr>
          </a:p>
          <a:p>
            <a:pPr lvl="3" eaLnBrk="1" hangingPunct="1"/>
            <a:endParaRPr lang="en-US" altLang="zh-CN" sz="1800" dirty="0" smtClean="0">
              <a:sym typeface="Symbol" pitchFamily="18" charset="2"/>
            </a:endParaRPr>
          </a:p>
          <a:p>
            <a:pPr lvl="3" eaLnBrk="1" hangingPunct="1">
              <a:buFontTx/>
              <a:buNone/>
            </a:pPr>
            <a:r>
              <a:rPr lang="en-US" altLang="zh-CN" sz="2600" dirty="0" smtClean="0">
                <a:sym typeface="Symbol" pitchFamily="18" charset="2"/>
              </a:rPr>
              <a:t></a:t>
            </a:r>
            <a:r>
              <a:rPr lang="zh-CN" altLang="en-US" sz="2600" dirty="0" smtClean="0"/>
              <a:t>为算术比较运算符 </a:t>
            </a:r>
          </a:p>
          <a:p>
            <a:pPr lvl="3" eaLnBrk="1" hangingPunct="1"/>
            <a:endParaRPr lang="zh-CN" altLang="en-US" sz="1800" dirty="0" smtClean="0"/>
          </a:p>
          <a:p>
            <a:pPr lvl="3" eaLnBrk="1" hangingPunct="1"/>
            <a:endParaRPr lang="zh-CN" altLang="en-US" sz="1800" dirty="0" smtClean="0"/>
          </a:p>
          <a:p>
            <a:pPr lvl="3" eaLnBrk="1" hangingPunct="1"/>
            <a:endParaRPr lang="zh-CN" altLang="en-US" sz="1800" dirty="0" smtClean="0"/>
          </a:p>
          <a:p>
            <a:pPr lvl="2" eaLnBrk="1" hangingPunct="1">
              <a:buFontTx/>
              <a:buNone/>
            </a:pPr>
            <a:r>
              <a:rPr lang="zh-CN" altLang="en-US" sz="2000" dirty="0" smtClean="0"/>
              <a:t>	</a:t>
            </a:r>
            <a:endParaRPr lang="en-US" altLang="zh-CN" sz="2000" dirty="0" smtClean="0"/>
          </a:p>
          <a:p>
            <a:pPr lvl="2" eaLnBrk="1" hangingPunct="1">
              <a:buFontTx/>
              <a:buNone/>
            </a:pPr>
            <a:endParaRPr lang="en-US" altLang="zh-CN" sz="2000" dirty="0">
              <a:solidFill>
                <a:srgbClr val="CC0000"/>
              </a:solidFill>
            </a:endParaRPr>
          </a:p>
          <a:p>
            <a:pPr lvl="2" eaLnBrk="1" hangingPunct="1">
              <a:buFontTx/>
              <a:buNone/>
            </a:pPr>
            <a:r>
              <a:rPr lang="zh-CN" altLang="en-US" sz="2800" dirty="0" smtClean="0">
                <a:solidFill>
                  <a:srgbClr val="CC0000"/>
                </a:solidFill>
              </a:rPr>
              <a:t>自然连接</a:t>
            </a:r>
            <a:r>
              <a:rPr lang="en-US" altLang="zh-CN" sz="2800" dirty="0" smtClean="0"/>
              <a:t>:  </a:t>
            </a:r>
            <a:r>
              <a:rPr lang="zh-CN" altLang="en-US" sz="2800" dirty="0" smtClean="0"/>
              <a:t>在</a:t>
            </a:r>
            <a:r>
              <a:rPr lang="zh-CN" altLang="en-US" sz="2800" dirty="0" smtClean="0">
                <a:solidFill>
                  <a:srgbClr val="CC0000"/>
                </a:solidFill>
              </a:rPr>
              <a:t>等值连接</a:t>
            </a:r>
            <a:r>
              <a:rPr lang="zh-CN" altLang="en-US" sz="2800" dirty="0" smtClean="0"/>
              <a:t>的情况下，当连接属性</a:t>
            </a:r>
            <a:r>
              <a:rPr lang="en-US" altLang="zh-CN" sz="2800" i="1" dirty="0" smtClean="0"/>
              <a:t>X</a:t>
            </a:r>
            <a:r>
              <a:rPr lang="zh-CN" altLang="en-US" sz="2800" dirty="0" smtClean="0"/>
              <a:t>与</a:t>
            </a:r>
            <a:r>
              <a:rPr lang="en-US" altLang="zh-CN" sz="2800" i="1" dirty="0" smtClean="0"/>
              <a:t>Y</a:t>
            </a:r>
            <a:r>
              <a:rPr lang="zh-CN" altLang="en-US" sz="2800" dirty="0" smtClean="0"/>
              <a:t>具有相同属性组时，把在连接结果中重复的属性列去掉，记为：</a:t>
            </a:r>
            <a:r>
              <a:rPr lang="en-US" altLang="zh-CN" sz="2800" i="1" dirty="0" smtClean="0">
                <a:solidFill>
                  <a:srgbClr val="CC0000"/>
                </a:solidFill>
              </a:rPr>
              <a:t>R</a:t>
            </a:r>
            <a:r>
              <a:rPr lang="en-US" altLang="zh-CN" sz="2800" dirty="0" smtClean="0">
                <a:solidFill>
                  <a:srgbClr val="CC0000"/>
                </a:solidFill>
              </a:rPr>
              <a:t>∞</a:t>
            </a:r>
            <a:r>
              <a:rPr lang="en-US" altLang="zh-CN" sz="2800" i="1" dirty="0" smtClean="0">
                <a:solidFill>
                  <a:srgbClr val="CC0000"/>
                </a:solidFill>
              </a:rPr>
              <a:t>S</a:t>
            </a:r>
            <a:r>
              <a:rPr lang="en-US" altLang="zh-CN" sz="2800" dirty="0" smtClean="0">
                <a:solidFill>
                  <a:srgbClr val="CC0000"/>
                </a:solidFill>
              </a:rPr>
              <a:t> </a:t>
            </a:r>
            <a:r>
              <a:rPr lang="en-US" altLang="zh-CN" sz="2800" dirty="0" smtClean="0"/>
              <a:t>  </a:t>
            </a:r>
          </a:p>
        </p:txBody>
      </p:sp>
      <p:graphicFrame>
        <p:nvGraphicFramePr>
          <p:cNvPr id="53277" name="内容占位符 53276"/>
          <p:cNvGraphicFramePr>
            <a:graphicFrameLocks noGrp="1"/>
          </p:cNvGraphicFramePr>
          <p:nvPr>
            <p:ph sz="half" idx="2"/>
          </p:nvPr>
        </p:nvGraphicFramePr>
        <p:xfrm>
          <a:off x="4787900" y="2743200"/>
          <a:ext cx="2663825" cy="1196976"/>
        </p:xfrm>
        <a:graphic>
          <a:graphicData uri="http://schemas.openxmlformats.org/drawingml/2006/table">
            <a:tbl>
              <a:tblPr/>
              <a:tblGrid>
                <a:gridCol w="1331913"/>
                <a:gridCol w="1331912"/>
              </a:tblGrid>
              <a:tr h="39899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=</a:t>
                      </a:r>
                      <a:endParaRPr lang="zh-CN" altLang="en-US" sz="2000">
                        <a:solidFill>
                          <a:srgbClr val="6633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marL="90000" marR="90000" marT="46870" marB="4687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等值连接 </a:t>
                      </a:r>
                    </a:p>
                  </a:txBody>
                  <a:tcPr marL="90000" marR="90000" marT="46870" marB="4687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899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&lt;</a:t>
                      </a:r>
                      <a:endParaRPr lang="zh-CN" altLang="en-US" sz="2000">
                        <a:solidFill>
                          <a:srgbClr val="6633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marL="90000" marR="90000" marT="46870" marB="4687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小于连接 </a:t>
                      </a:r>
                    </a:p>
                  </a:txBody>
                  <a:tcPr marL="90000" marR="90000" marT="46870" marB="4687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899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&gt;</a:t>
                      </a:r>
                      <a:endParaRPr lang="zh-CN" altLang="en-US" sz="2000">
                        <a:solidFill>
                          <a:srgbClr val="6633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endParaRPr>
                    </a:p>
                  </a:txBody>
                  <a:tcPr marL="90000" marR="90000" marT="46870" marB="4687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663300"/>
                          </a:solidFill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大于连接 </a:t>
                      </a:r>
                    </a:p>
                  </a:txBody>
                  <a:tcPr marL="90000" marR="90000" marT="46870" marB="4687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6869" name="矩形 532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3252" name="对象 53251"/>
          <p:cNvGraphicFramePr>
            <a:graphicFrameLocks/>
          </p:cNvGraphicFramePr>
          <p:nvPr/>
        </p:nvGraphicFramePr>
        <p:xfrm>
          <a:off x="1692275" y="1485900"/>
          <a:ext cx="10080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r:id="rId8" imgW="304536" imgH="266469" progId="Equation.3">
                  <p:embed/>
                </p:oleObj>
              </mc:Choice>
              <mc:Fallback>
                <p:oleObj r:id="rId8" imgW="304536" imgH="266469" progId="Equation.3">
                  <p:embed/>
                  <p:pic>
                    <p:nvPicPr>
                      <p:cNvPr id="0" name="对象 5325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5900"/>
                        <a:ext cx="10080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直接连接符 53277"/>
          <p:cNvSpPr>
            <a:spLocks noChangeShapeType="1"/>
          </p:cNvSpPr>
          <p:nvPr/>
        </p:nvSpPr>
        <p:spPr bwMode="auto">
          <a:xfrm>
            <a:off x="2195513" y="2133600"/>
            <a:ext cx="0" cy="10080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直接连接符 53278"/>
          <p:cNvSpPr>
            <a:spLocks noChangeShapeType="1"/>
          </p:cNvSpPr>
          <p:nvPr/>
        </p:nvSpPr>
        <p:spPr bwMode="auto">
          <a:xfrm>
            <a:off x="4067944" y="3357563"/>
            <a:ext cx="71995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4211637" y="404664"/>
            <a:ext cx="2952651" cy="7200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先做笛卡尔乘积，再筛选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 animBg="1"/>
      <p:bldP spid="532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55298"/>
          <p:cNvSpPr>
            <a:spLocks noGrp="1" noChangeArrowheads="1"/>
          </p:cNvSpPr>
          <p:nvPr>
            <p:ph idx="1"/>
          </p:nvPr>
        </p:nvSpPr>
        <p:spPr>
          <a:xfrm>
            <a:off x="-828675" y="693738"/>
            <a:ext cx="9505950" cy="5543550"/>
          </a:xfrm>
        </p:spPr>
        <p:txBody>
          <a:bodyPr>
            <a:normAutofit/>
          </a:bodyPr>
          <a:lstStyle/>
          <a:p>
            <a:pPr lvl="3" eaLnBrk="1" hangingPunct="1">
              <a:buFontTx/>
              <a:buNone/>
            </a:pPr>
            <a:r>
              <a:rPr lang="en-US" altLang="zh-CN" sz="2400" dirty="0" smtClean="0"/>
              <a:t>	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2-10]  </a:t>
            </a:r>
            <a:r>
              <a:rPr lang="zh-CN" altLang="en-US" sz="2400" dirty="0" smtClean="0"/>
              <a:t>设有如图</a:t>
            </a:r>
            <a:r>
              <a:rPr lang="en-US" altLang="zh-CN" sz="2400" dirty="0" smtClean="0"/>
              <a:t>2-9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）、（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）所示的两个关系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，求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的大于连接（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&gt;</a:t>
            </a:r>
            <a:r>
              <a:rPr lang="en-US" altLang="zh-CN" sz="2400" i="1" dirty="0" smtClean="0"/>
              <a:t>D</a:t>
            </a:r>
            <a:r>
              <a:rPr lang="zh-CN" altLang="en-US" sz="2400" dirty="0" smtClean="0"/>
              <a:t>），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的等值连接（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D</a:t>
            </a:r>
            <a:r>
              <a:rPr lang="zh-CN" altLang="en-US" sz="2400" dirty="0" smtClean="0"/>
              <a:t>），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的等值连接（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.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S</a:t>
            </a:r>
            <a:r>
              <a:rPr lang="en-US" altLang="zh-CN" sz="2400" dirty="0" smtClean="0"/>
              <a:t>.</a:t>
            </a:r>
            <a:r>
              <a:rPr lang="en-US" altLang="zh-CN" sz="2400" i="1" dirty="0" smtClean="0"/>
              <a:t>B</a:t>
            </a:r>
            <a:r>
              <a:rPr lang="zh-CN" altLang="en-US" sz="2400" dirty="0" smtClean="0"/>
              <a:t>），以及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的自然连接。 </a:t>
            </a:r>
          </a:p>
        </p:txBody>
      </p:sp>
      <p:sp>
        <p:nvSpPr>
          <p:cNvPr id="37891" name="矩形 55300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5300" name="对象 552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799158"/>
              </p:ext>
            </p:extLst>
          </p:nvPr>
        </p:nvGraphicFramePr>
        <p:xfrm>
          <a:off x="827584" y="2348880"/>
          <a:ext cx="7920038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8" imgW="4805172" imgH="1828800" progId="Word.Picture.8">
                  <p:embed/>
                </p:oleObj>
              </mc:Choice>
              <mc:Fallback>
                <p:oleObj r:id="rId8" imgW="4805172" imgH="1828800" progId="Word.Picture.8">
                  <p:embed/>
                  <p:pic>
                    <p:nvPicPr>
                      <p:cNvPr id="0" name="对象 5529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609" t="10223" r="5737" b="30347"/>
                      <a:stretch>
                        <a:fillRect/>
                      </a:stretch>
                    </p:blipFill>
                    <p:spPr bwMode="auto">
                      <a:xfrm>
                        <a:off x="827584" y="2348880"/>
                        <a:ext cx="7920038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文本框 55301"/>
          <p:cNvSpPr txBox="1">
            <a:spLocks noChangeArrowheads="1"/>
          </p:cNvSpPr>
          <p:nvPr/>
        </p:nvSpPr>
        <p:spPr bwMode="auto">
          <a:xfrm>
            <a:off x="2105025" y="5151189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ea typeface="宋体" pitchFamily="2" charset="-122"/>
              </a:rPr>
              <a:t> (a) </a:t>
            </a:r>
          </a:p>
        </p:txBody>
      </p:sp>
      <p:sp>
        <p:nvSpPr>
          <p:cNvPr id="55303" name="文本框 55302"/>
          <p:cNvSpPr txBox="1">
            <a:spLocks noChangeArrowheads="1"/>
          </p:cNvSpPr>
          <p:nvPr/>
        </p:nvSpPr>
        <p:spPr bwMode="auto">
          <a:xfrm>
            <a:off x="7035799" y="5151189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663300"/>
                </a:solidFill>
                <a:ea typeface="宋体" pitchFamily="2" charset="-122"/>
              </a:rPr>
              <a:t> (b)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87897"/>
              </p:ext>
            </p:extLst>
          </p:nvPr>
        </p:nvGraphicFramePr>
        <p:xfrm>
          <a:off x="1043608" y="34330"/>
          <a:ext cx="6120680" cy="66103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52320" y="1052736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做笛卡尔</a:t>
            </a:r>
            <a:endParaRPr lang="en-US" altLang="zh-CN" dirty="0" smtClean="0"/>
          </a:p>
          <a:p>
            <a:r>
              <a:rPr lang="zh-CN" altLang="en-US" dirty="0" smtClean="0"/>
              <a:t>乘积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404664"/>
            <a:ext cx="691276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2006005"/>
            <a:ext cx="691276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4948" y="3590181"/>
            <a:ext cx="6912768" cy="149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2339" y="5098305"/>
            <a:ext cx="6912768" cy="149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5632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6324" name="对象 56323"/>
          <p:cNvGraphicFramePr>
            <a:graphicFrameLocks/>
          </p:cNvGraphicFramePr>
          <p:nvPr/>
        </p:nvGraphicFramePr>
        <p:xfrm>
          <a:off x="468313" y="404813"/>
          <a:ext cx="8280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r:id="rId8" imgW="4919472" imgH="1828800" progId="Word.Picture.8">
                  <p:embed/>
                </p:oleObj>
              </mc:Choice>
              <mc:Fallback>
                <p:oleObj r:id="rId8" imgW="4919472" imgH="1828800" progId="Word.Picture.8">
                  <p:embed/>
                  <p:pic>
                    <p:nvPicPr>
                      <p:cNvPr id="0" name="对象 5632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13" t="9375" r="1614" b="26146"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8280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矩形 56326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6326" name="对象 563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967555"/>
              </p:ext>
            </p:extLst>
          </p:nvPr>
        </p:nvGraphicFramePr>
        <p:xfrm>
          <a:off x="431800" y="3367707"/>
          <a:ext cx="82804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r:id="rId10" imgW="5376672" imgH="1828800" progId="Word.Picture.8">
                  <p:embed/>
                </p:oleObj>
              </mc:Choice>
              <mc:Fallback>
                <p:oleObj r:id="rId10" imgW="5376672" imgH="1828800" progId="Word.Picture.8">
                  <p:embed/>
                  <p:pic>
                    <p:nvPicPr>
                      <p:cNvPr id="0" name="对象 5632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375" r="10414" b="23160"/>
                      <a:stretch>
                        <a:fillRect/>
                      </a:stretch>
                    </p:blipFill>
                    <p:spPr bwMode="auto">
                      <a:xfrm>
                        <a:off x="431800" y="3367707"/>
                        <a:ext cx="828040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文本框 56327"/>
          <p:cNvSpPr txBox="1">
            <a:spLocks noChangeArrowheads="1"/>
          </p:cNvSpPr>
          <p:nvPr/>
        </p:nvSpPr>
        <p:spPr bwMode="auto">
          <a:xfrm>
            <a:off x="1960563" y="2990850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 (c)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6330" name="文本框 56329"/>
          <p:cNvSpPr txBox="1">
            <a:spLocks noChangeArrowheads="1"/>
          </p:cNvSpPr>
          <p:nvPr/>
        </p:nvSpPr>
        <p:spPr bwMode="auto">
          <a:xfrm>
            <a:off x="5943600" y="2478087"/>
            <a:ext cx="644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663300"/>
                </a:solidFill>
                <a:ea typeface="宋体" pitchFamily="2" charset="-122"/>
              </a:rPr>
              <a:t>(d) </a:t>
            </a:r>
          </a:p>
        </p:txBody>
      </p:sp>
      <p:sp>
        <p:nvSpPr>
          <p:cNvPr id="56331" name="矩形 56330"/>
          <p:cNvSpPr>
            <a:spLocks noChangeArrowheads="1"/>
          </p:cNvSpPr>
          <p:nvPr/>
        </p:nvSpPr>
        <p:spPr bwMode="auto">
          <a:xfrm flipH="1">
            <a:off x="7091363" y="59848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 (f)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6332" name="矩形 56331"/>
          <p:cNvSpPr>
            <a:spLocks noChangeArrowheads="1"/>
          </p:cNvSpPr>
          <p:nvPr/>
        </p:nvSpPr>
        <p:spPr bwMode="auto">
          <a:xfrm>
            <a:off x="2195513" y="6021388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rgbClr val="663300"/>
                </a:solidFill>
                <a:ea typeface="宋体" pitchFamily="2" charset="-122"/>
              </a:rPr>
              <a:t> (e)</a:t>
            </a:r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6876256" y="2565400"/>
            <a:ext cx="2088232" cy="1007616"/>
          </a:xfrm>
          <a:prstGeom prst="wedgeEllipseCallout">
            <a:avLst>
              <a:gd name="adj1" fmla="val -29575"/>
              <a:gd name="adj2" fmla="val 56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相同</a:t>
            </a:r>
            <a:r>
              <a:rPr lang="zh-CN" altLang="en-US" dirty="0" smtClean="0"/>
              <a:t>属性比较后，去掉重复列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30" grpId="0"/>
      <p:bldP spid="56331" grpId="0"/>
      <p:bldP spid="56332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圆角矩形 58374"/>
          <p:cNvSpPr>
            <a:spLocks noChangeArrowheads="1"/>
          </p:cNvSpPr>
          <p:nvPr/>
        </p:nvSpPr>
        <p:spPr bwMode="auto">
          <a:xfrm>
            <a:off x="611188" y="2276475"/>
            <a:ext cx="8064500" cy="1657350"/>
          </a:xfrm>
          <a:prstGeom prst="roundRect">
            <a:avLst>
              <a:gd name="adj" fmla="val 16667"/>
            </a:avLst>
          </a:prstGeom>
          <a:solidFill>
            <a:srgbClr val="FFCCFF">
              <a:alpha val="45097"/>
            </a:srgbClr>
          </a:solidFill>
          <a:ln w="19050">
            <a:solidFill>
              <a:srgbClr val="993366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9939" name="圆角矩形 58372"/>
          <p:cNvSpPr>
            <a:spLocks noChangeArrowheads="1"/>
          </p:cNvSpPr>
          <p:nvPr/>
        </p:nvSpPr>
        <p:spPr bwMode="auto">
          <a:xfrm>
            <a:off x="472306" y="476672"/>
            <a:ext cx="8351837" cy="1656184"/>
          </a:xfrm>
          <a:prstGeom prst="roundRect">
            <a:avLst>
              <a:gd name="adj" fmla="val 16667"/>
            </a:avLst>
          </a:prstGeom>
          <a:solidFill>
            <a:srgbClr val="CCCCFF">
              <a:alpha val="61960"/>
            </a:srgbClr>
          </a:solidFill>
          <a:ln w="19050">
            <a:solidFill>
              <a:srgbClr val="3366FF"/>
            </a:solidFill>
            <a:round/>
            <a:headEnd/>
            <a:tailEnd type="non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8371" name="内容占位符 58370"/>
          <p:cNvSpPr>
            <a:spLocks noGrp="1" noChangeArrowheads="1"/>
          </p:cNvSpPr>
          <p:nvPr>
            <p:ph idx="1"/>
          </p:nvPr>
        </p:nvSpPr>
        <p:spPr>
          <a:xfrm>
            <a:off x="-36512" y="550192"/>
            <a:ext cx="9073008" cy="5399088"/>
          </a:xfrm>
        </p:spPr>
        <p:txBody>
          <a:bodyPr/>
          <a:lstStyle/>
          <a:p>
            <a:pPr lvl="3" eaLnBrk="1" hangingPunct="1"/>
            <a:r>
              <a:rPr lang="zh-CN" altLang="en-US" sz="2800" dirty="0" smtClean="0"/>
              <a:t>应用：自然连接多用于带条件多表连接查询。</a:t>
            </a:r>
            <a:endParaRPr lang="en-US" altLang="zh-CN" sz="2800" dirty="0" smtClean="0"/>
          </a:p>
          <a:p>
            <a:pPr lvl="3" eaLnBrk="1" hangingPunct="1"/>
            <a:r>
              <a:rPr lang="zh-CN" altLang="en-US" sz="2800" dirty="0" smtClean="0"/>
              <a:t>将查询需用到的表进行自然连接，把相关数据整合到一个关系表里，再进行选择、投影</a:t>
            </a:r>
            <a:endParaRPr lang="en-US" altLang="zh-CN" dirty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2-11]  </a:t>
            </a:r>
            <a:r>
              <a:rPr lang="zh-CN" altLang="en-US" dirty="0" smtClean="0"/>
              <a:t>查询讲授“数据库”课程的教师姓名。</a:t>
            </a:r>
          </a:p>
          <a:p>
            <a:pPr lvl="3" eaLnBrk="1" hangingPunct="1">
              <a:buFontTx/>
              <a:buNone/>
            </a:pPr>
            <a:r>
              <a:rPr lang="en-US" altLang="zh-CN" sz="2800" dirty="0" smtClean="0"/>
              <a:t>Π</a:t>
            </a:r>
            <a:r>
              <a:rPr lang="en-US" altLang="zh-CN" sz="2800" baseline="-25000" dirty="0" smtClean="0"/>
              <a:t>TN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itchFamily="18" charset="2"/>
              </a:rPr>
              <a:t></a:t>
            </a:r>
            <a:r>
              <a:rPr lang="en-US" altLang="zh-CN" sz="2800" baseline="-25000" dirty="0" smtClean="0"/>
              <a:t>CN='</a:t>
            </a:r>
            <a:r>
              <a:rPr lang="zh-CN" altLang="en-US" sz="2800" baseline="-25000" dirty="0" smtClean="0"/>
              <a:t>数据库</a:t>
            </a:r>
            <a:r>
              <a:rPr lang="en-US" altLang="zh-CN" sz="2800" baseline="-25000" dirty="0" smtClean="0"/>
              <a:t>'</a:t>
            </a:r>
            <a:r>
              <a:rPr lang="en-US" altLang="zh-CN" sz="2800" dirty="0" smtClean="0"/>
              <a:t> (C∞TC∞T))  </a:t>
            </a:r>
            <a:endParaRPr lang="en-US" altLang="zh-CN" dirty="0" smtClean="0"/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运算结果如图</a:t>
            </a:r>
          </a:p>
        </p:txBody>
      </p:sp>
      <p:sp>
        <p:nvSpPr>
          <p:cNvPr id="39941" name="矩形 58376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58376" name="对象 58375"/>
          <p:cNvGraphicFramePr>
            <a:graphicFrameLocks/>
          </p:cNvGraphicFramePr>
          <p:nvPr/>
        </p:nvGraphicFramePr>
        <p:xfrm>
          <a:off x="4572000" y="3933825"/>
          <a:ext cx="1701800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r:id="rId8" imgW="2743200" imgH="1828800" progId="Word.Picture.8">
                  <p:embed/>
                </p:oleObj>
              </mc:Choice>
              <mc:Fallback>
                <p:oleObj r:id="rId8" imgW="2743200" imgH="1828800" progId="Word.Picture.8">
                  <p:embed/>
                  <p:pic>
                    <p:nvPicPr>
                      <p:cNvPr id="0" name="对象 5837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635" t="8228" r="37129" b="41440"/>
                      <a:stretch>
                        <a:fillRect/>
                      </a:stretch>
                    </p:blipFill>
                    <p:spPr bwMode="auto">
                      <a:xfrm>
                        <a:off x="4572000" y="3933825"/>
                        <a:ext cx="1701800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39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关系运算表达式的写法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844824"/>
            <a:ext cx="79208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eaLnBrk="1" hangingPunct="1">
              <a:buFontTx/>
              <a:buNone/>
            </a:pP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Π</a:t>
            </a:r>
            <a:r>
              <a:rPr lang="en-US" altLang="zh-CN" sz="2800" baseline="-25000" dirty="0"/>
              <a:t>TN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itchFamily="18" charset="2"/>
              </a:rPr>
              <a:t></a:t>
            </a:r>
            <a:r>
              <a:rPr lang="en-US" altLang="zh-CN" sz="2800" baseline="-25000" dirty="0"/>
              <a:t>CN='</a:t>
            </a:r>
            <a:r>
              <a:rPr lang="zh-CN" altLang="en-US" sz="2800" baseline="-25000" dirty="0"/>
              <a:t>数据库</a:t>
            </a:r>
            <a:r>
              <a:rPr lang="en-US" altLang="zh-CN" sz="2800" baseline="-25000" dirty="0"/>
              <a:t>'</a:t>
            </a:r>
            <a:r>
              <a:rPr lang="en-US" altLang="zh-CN" sz="2800" dirty="0"/>
              <a:t> (C∞TC∞T</a:t>
            </a:r>
            <a:r>
              <a:rPr lang="en-US" altLang="zh-CN" sz="2800" dirty="0" smtClean="0"/>
              <a:t>))</a:t>
            </a:r>
          </a:p>
          <a:p>
            <a:pPr lvl="3" eaLnBrk="1" hangingPunct="1">
              <a:buFontTx/>
              <a:buNone/>
            </a:pPr>
            <a:r>
              <a:rPr lang="en-US" altLang="zh-CN" sz="2800" dirty="0" smtClean="0"/>
              <a:t> </a:t>
            </a:r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）最后需要哪些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3" eaLnBrk="1" hangingPunct="1">
              <a:buFontTx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）查询条件</a:t>
            </a:r>
            <a:endParaRPr lang="en-US" altLang="zh-CN" sz="2800" dirty="0" smtClean="0"/>
          </a:p>
          <a:p>
            <a:pPr lvl="3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）查询过程中涉及到那几张关系表</a:t>
            </a:r>
            <a:endParaRPr lang="en-US" altLang="zh-CN" sz="2800" dirty="0"/>
          </a:p>
          <a:p>
            <a:pPr lvl="3" eaLnBrk="1" hangingPunct="1">
              <a:buFontTx/>
              <a:buNone/>
            </a:pPr>
            <a:endParaRPr lang="en-US" altLang="zh-CN" sz="2800" dirty="0" smtClean="0"/>
          </a:p>
          <a:p>
            <a:pPr lvl="3" eaLnBrk="1" hangingPunct="1">
              <a:buFontTx/>
              <a:buNone/>
            </a:pPr>
            <a:endParaRPr lang="en-US" altLang="zh-CN" sz="2800" dirty="0"/>
          </a:p>
          <a:p>
            <a:pPr lvl="3" eaLnBrk="1" hangingPunct="1">
              <a:buFontTx/>
              <a:buNone/>
            </a:pPr>
            <a:endParaRPr lang="en-US" altLang="zh-CN" sz="2800" dirty="0" smtClean="0"/>
          </a:p>
          <a:p>
            <a:pPr lvl="3"/>
            <a:r>
              <a:rPr lang="zh-CN" altLang="en-US" sz="2800" dirty="0">
                <a:solidFill>
                  <a:srgbClr val="C00000"/>
                </a:solidFill>
              </a:rPr>
              <a:t>查询讲授</a:t>
            </a:r>
            <a:r>
              <a:rPr lang="zh-CN" altLang="en-US" sz="2800" dirty="0">
                <a:solidFill>
                  <a:schemeClr val="tx1"/>
                </a:solidFill>
              </a:rPr>
              <a:t>“数据库”课程</a:t>
            </a:r>
            <a:r>
              <a:rPr lang="zh-CN" altLang="en-US" sz="2800" dirty="0">
                <a:solidFill>
                  <a:srgbClr val="C00000"/>
                </a:solidFill>
              </a:rPr>
              <a:t>的教师</a:t>
            </a:r>
            <a:r>
              <a:rPr lang="zh-CN" altLang="en-US" sz="2800" dirty="0">
                <a:solidFill>
                  <a:schemeClr val="tx1"/>
                </a:solidFill>
              </a:rPr>
              <a:t>姓名</a:t>
            </a:r>
            <a:r>
              <a:rPr lang="zh-CN" altLang="en-US" sz="2800" dirty="0">
                <a:solidFill>
                  <a:srgbClr val="C00000"/>
                </a:solidFill>
              </a:rPr>
              <a:t>。</a:t>
            </a:r>
          </a:p>
          <a:p>
            <a:pPr lvl="3" eaLnBrk="1" hangingPunct="1">
              <a:buFontTx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034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小结</a:t>
            </a:r>
          </a:p>
        </p:txBody>
      </p:sp>
      <p:sp>
        <p:nvSpPr>
          <p:cNvPr id="103428" name="文本框 103427"/>
          <p:cNvSpPr txBox="1">
            <a:spLocks noChangeArrowheads="1"/>
          </p:cNvSpPr>
          <p:nvPr/>
        </p:nvSpPr>
        <p:spPr bwMode="auto">
          <a:xfrm>
            <a:off x="533400" y="3419475"/>
            <a:ext cx="1447800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</a:p>
        </p:txBody>
      </p:sp>
      <p:sp>
        <p:nvSpPr>
          <p:cNvPr id="103429" name="左大括号 103428"/>
          <p:cNvSpPr>
            <a:spLocks/>
          </p:cNvSpPr>
          <p:nvPr/>
        </p:nvSpPr>
        <p:spPr bwMode="auto">
          <a:xfrm>
            <a:off x="2057400" y="225425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3430" name="文本框 103429"/>
          <p:cNvSpPr txBox="1">
            <a:spLocks noChangeArrowheads="1"/>
          </p:cNvSpPr>
          <p:nvPr/>
        </p:nvSpPr>
        <p:spPr bwMode="auto">
          <a:xfrm>
            <a:off x="2362200" y="2101850"/>
            <a:ext cx="16002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b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关系代数</a:t>
            </a:r>
          </a:p>
        </p:txBody>
      </p:sp>
      <p:sp>
        <p:nvSpPr>
          <p:cNvPr id="103431" name="文本框 103430"/>
          <p:cNvSpPr txBox="1">
            <a:spLocks noChangeArrowheads="1"/>
          </p:cNvSpPr>
          <p:nvPr/>
        </p:nvSpPr>
        <p:spPr bwMode="auto">
          <a:xfrm>
            <a:off x="2362200" y="4768850"/>
            <a:ext cx="16002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b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关系演算</a:t>
            </a:r>
          </a:p>
        </p:txBody>
      </p:sp>
      <p:sp>
        <p:nvSpPr>
          <p:cNvPr id="103432" name="左大括号 103431"/>
          <p:cNvSpPr>
            <a:spLocks/>
          </p:cNvSpPr>
          <p:nvPr/>
        </p:nvSpPr>
        <p:spPr bwMode="auto">
          <a:xfrm>
            <a:off x="4038600" y="1339850"/>
            <a:ext cx="304800" cy="1905000"/>
          </a:xfrm>
          <a:prstGeom prst="leftBrace">
            <a:avLst>
              <a:gd name="adj1" fmla="val 51881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3433" name="文本框 103432"/>
          <p:cNvSpPr txBox="1">
            <a:spLocks noChangeArrowheads="1"/>
          </p:cNvSpPr>
          <p:nvPr/>
        </p:nvSpPr>
        <p:spPr bwMode="auto">
          <a:xfrm>
            <a:off x="4419600" y="1171575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传统的集合运算符</a:t>
            </a:r>
          </a:p>
        </p:txBody>
      </p:sp>
      <p:sp>
        <p:nvSpPr>
          <p:cNvPr id="103434" name="文本框 103433"/>
          <p:cNvSpPr txBox="1">
            <a:spLocks noChangeArrowheads="1"/>
          </p:cNvSpPr>
          <p:nvPr/>
        </p:nvSpPr>
        <p:spPr bwMode="auto">
          <a:xfrm>
            <a:off x="4419600" y="1781175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专门的关系运算符</a:t>
            </a:r>
          </a:p>
        </p:txBody>
      </p:sp>
      <p:sp>
        <p:nvSpPr>
          <p:cNvPr id="103435" name="文本框 103434"/>
          <p:cNvSpPr txBox="1">
            <a:spLocks noChangeArrowheads="1"/>
          </p:cNvSpPr>
          <p:nvPr/>
        </p:nvSpPr>
        <p:spPr bwMode="auto">
          <a:xfrm>
            <a:off x="4419600" y="2406650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算术比较运算符</a:t>
            </a:r>
          </a:p>
        </p:txBody>
      </p:sp>
      <p:sp>
        <p:nvSpPr>
          <p:cNvPr id="103436" name="文本框 103435"/>
          <p:cNvSpPr txBox="1">
            <a:spLocks noChangeArrowheads="1"/>
          </p:cNvSpPr>
          <p:nvPr/>
        </p:nvSpPr>
        <p:spPr bwMode="auto">
          <a:xfrm>
            <a:off x="4419600" y="3016250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逻辑运算符</a:t>
            </a:r>
          </a:p>
        </p:txBody>
      </p:sp>
      <p:sp>
        <p:nvSpPr>
          <p:cNvPr id="103437" name="左大括号 103436"/>
          <p:cNvSpPr>
            <a:spLocks/>
          </p:cNvSpPr>
          <p:nvPr/>
        </p:nvSpPr>
        <p:spPr bwMode="auto">
          <a:xfrm>
            <a:off x="3962400" y="4343400"/>
            <a:ext cx="304800" cy="1295400"/>
          </a:xfrm>
          <a:prstGeom prst="leftBrace">
            <a:avLst>
              <a:gd name="adj1" fmla="val 35279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3438" name="文本框 103437"/>
          <p:cNvSpPr txBox="1">
            <a:spLocks noChangeArrowheads="1"/>
          </p:cNvSpPr>
          <p:nvPr/>
        </p:nvSpPr>
        <p:spPr bwMode="auto">
          <a:xfrm>
            <a:off x="4343400" y="4175125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just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元组关系演算</a:t>
            </a:r>
          </a:p>
        </p:txBody>
      </p:sp>
      <p:sp>
        <p:nvSpPr>
          <p:cNvPr id="103439" name="文本框 103438"/>
          <p:cNvSpPr txBox="1">
            <a:spLocks noChangeArrowheads="1"/>
          </p:cNvSpPr>
          <p:nvPr/>
        </p:nvSpPr>
        <p:spPr bwMode="auto">
          <a:xfrm>
            <a:off x="4343400" y="5486400"/>
            <a:ext cx="25146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 b="1">
                <a:solidFill>
                  <a:srgbClr val="00006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itchFamily="18" charset="0"/>
              </a:rPr>
              <a:t>域关系演算</a:t>
            </a:r>
          </a:p>
        </p:txBody>
      </p:sp>
      <p:sp>
        <p:nvSpPr>
          <p:cNvPr id="103440" name="左大括号 103439"/>
          <p:cNvSpPr>
            <a:spLocks/>
          </p:cNvSpPr>
          <p:nvPr/>
        </p:nvSpPr>
        <p:spPr bwMode="auto">
          <a:xfrm>
            <a:off x="6858000" y="38862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3441" name="文本框 103440"/>
          <p:cNvSpPr txBox="1">
            <a:spLocks noChangeArrowheads="1"/>
          </p:cNvSpPr>
          <p:nvPr/>
        </p:nvSpPr>
        <p:spPr bwMode="auto">
          <a:xfrm>
            <a:off x="7239000" y="3733800"/>
            <a:ext cx="12192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ALPHA</a:t>
            </a:r>
          </a:p>
        </p:txBody>
      </p:sp>
      <p:sp>
        <p:nvSpPr>
          <p:cNvPr id="103442" name="文本框 103441"/>
          <p:cNvSpPr txBox="1">
            <a:spLocks noChangeArrowheads="1"/>
          </p:cNvSpPr>
          <p:nvPr/>
        </p:nvSpPr>
        <p:spPr bwMode="auto">
          <a:xfrm>
            <a:off x="7239000" y="4572000"/>
            <a:ext cx="12192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QUEL</a:t>
            </a:r>
          </a:p>
        </p:txBody>
      </p:sp>
      <p:sp>
        <p:nvSpPr>
          <p:cNvPr id="103443" name="文本框 103442"/>
          <p:cNvSpPr txBox="1">
            <a:spLocks noChangeArrowheads="1"/>
          </p:cNvSpPr>
          <p:nvPr/>
        </p:nvSpPr>
        <p:spPr bwMode="auto">
          <a:xfrm>
            <a:off x="7239000" y="5486400"/>
            <a:ext cx="1219200" cy="396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QBE</a:t>
            </a:r>
          </a:p>
        </p:txBody>
      </p:sp>
      <p:sp>
        <p:nvSpPr>
          <p:cNvPr id="103444" name="直接连接符 103443"/>
          <p:cNvSpPr>
            <a:spLocks noChangeShapeType="1"/>
          </p:cNvSpPr>
          <p:nvPr/>
        </p:nvSpPr>
        <p:spPr bwMode="auto">
          <a:xfrm>
            <a:off x="6858000" y="5638800"/>
            <a:ext cx="381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5" name="云形标注 103444"/>
          <p:cNvSpPr>
            <a:spLocks noChangeArrowheads="1"/>
          </p:cNvSpPr>
          <p:nvPr/>
        </p:nvSpPr>
        <p:spPr bwMode="auto">
          <a:xfrm>
            <a:off x="457200" y="1219200"/>
            <a:ext cx="2362200" cy="1143000"/>
          </a:xfrm>
          <a:prstGeom prst="cloudCallout">
            <a:avLst>
              <a:gd name="adj1" fmla="val 61088"/>
              <a:gd name="adj2" fmla="val 24722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抽象的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查询语言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30" grpId="0" animBg="1"/>
      <p:bldP spid="103431" grpId="0" animBg="1"/>
      <p:bldP spid="103433" grpId="0" animBg="1"/>
      <p:bldP spid="103434" grpId="0" animBg="1"/>
      <p:bldP spid="103435" grpId="0" animBg="1"/>
      <p:bldP spid="103436" grpId="0" animBg="1"/>
      <p:bldP spid="103438" grpId="0" animBg="1"/>
      <p:bldP spid="103439" grpId="0" animBg="1"/>
      <p:bldP spid="103441" grpId="0" animBg="1"/>
      <p:bldP spid="103442" grpId="0" animBg="1"/>
      <p:bldP spid="103443" grpId="0" animBg="1"/>
      <p:bldP spid="103444" grpId="0" animBg="1"/>
      <p:bldP spid="10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12293"/>
          <p:cNvSpPr>
            <a:spLocks noChangeArrowheads="1"/>
          </p:cNvSpPr>
          <p:nvPr/>
        </p:nvSpPr>
        <p:spPr bwMode="auto">
          <a:xfrm>
            <a:off x="72376" y="692150"/>
            <a:ext cx="8964119" cy="345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笛卡尔乘积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648543"/>
          </a:xfrm>
        </p:spPr>
        <p:txBody>
          <a:bodyPr/>
          <a:lstStyle/>
          <a:p>
            <a:pPr marL="0" lvl="2" indent="0">
              <a:buSzPct val="110000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给定一组域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D2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Dn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9" name="矩形 12292"/>
          <p:cNvSpPr>
            <a:spLocks noChangeArrowheads="1"/>
          </p:cNvSpPr>
          <p:nvPr/>
        </p:nvSpPr>
        <p:spPr bwMode="auto">
          <a:xfrm>
            <a:off x="0" y="2555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1002755-5B23-44C5-9EC0-39E7AEF6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474045"/>
            <a:ext cx="8964120" cy="576263"/>
          </a:xfrm>
          <a:prstGeom prst="rect">
            <a:avLst/>
          </a:prstGeom>
          <a:solidFill>
            <a:schemeClr val="bg2">
              <a:alpha val="50195"/>
            </a:schemeClr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D1×D2×……×</a:t>
            </a:r>
            <a:r>
              <a:rPr lang="en-US" altLang="zh-CN" sz="2200" dirty="0" err="1">
                <a:solidFill>
                  <a:srgbClr val="000066"/>
                </a:solidFill>
                <a:ea typeface="宋体" panose="02010600030101010101" pitchFamily="2" charset="-122"/>
              </a:rPr>
              <a:t>Dn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={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d1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d2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 err="1">
                <a:solidFill>
                  <a:srgbClr val="000066"/>
                </a:solidFill>
                <a:ea typeface="宋体" panose="02010600030101010101" pitchFamily="2" charset="-122"/>
              </a:rPr>
              <a:t>dn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200" dirty="0" err="1">
                <a:solidFill>
                  <a:srgbClr val="000066"/>
                </a:solidFill>
                <a:ea typeface="宋体" panose="02010600030101010101" pitchFamily="2" charset="-122"/>
              </a:rPr>
              <a:t>di∈Di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 err="1">
                <a:solidFill>
                  <a:srgbClr val="000066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=1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200" dirty="0">
                <a:solidFill>
                  <a:srgbClr val="000066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solidFill>
                  <a:srgbClr val="000066"/>
                </a:solidFill>
                <a:ea typeface="宋体" panose="02010600030101010101" pitchFamily="2" charset="-122"/>
              </a:rPr>
              <a:t>n}</a:t>
            </a:r>
          </a:p>
        </p:txBody>
      </p:sp>
      <p:sp>
        <p:nvSpPr>
          <p:cNvPr id="2" name="矩形 1"/>
          <p:cNvSpPr/>
          <p:nvPr/>
        </p:nvSpPr>
        <p:spPr>
          <a:xfrm>
            <a:off x="1835696" y="5212755"/>
            <a:ext cx="5148572" cy="4514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71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基数：笛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卡尔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积基数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是多少？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3923928" y="3645024"/>
            <a:ext cx="2376264" cy="1080120"/>
          </a:xfrm>
          <a:prstGeom prst="wedgeEllipseCallout">
            <a:avLst>
              <a:gd name="adj1" fmla="val -5200"/>
              <a:gd name="adj2" fmla="val -90941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0" dirty="0">
                <a:solidFill>
                  <a:schemeClr val="tx1"/>
                </a:solidFill>
              </a:rPr>
              <a:t>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例题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288" y="1484313"/>
            <a:ext cx="7923964" cy="392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D</a:t>
            </a:r>
            <a:r>
              <a:rPr lang="en-US" altLang="zh-CN" sz="2400" b="1" dirty="0" smtClean="0"/>
              <a:t>1={</a:t>
            </a:r>
            <a:r>
              <a:rPr lang="zh-CN" altLang="en-US" sz="2400" b="1" dirty="0" smtClean="0"/>
              <a:t>李力，王平，刘伟</a:t>
            </a:r>
            <a:r>
              <a:rPr lang="en-US" altLang="zh-CN" sz="2400" b="1" dirty="0" smtClean="0"/>
              <a:t>}</a:t>
            </a:r>
            <a:r>
              <a:rPr lang="en-US" altLang="zh-CN" sz="2400" b="1" dirty="0"/>
              <a:t>;</a:t>
            </a:r>
            <a:endParaRPr lang="zh-CN" altLang="en-US" sz="2400" b="1" i="1" dirty="0" smtClean="0"/>
          </a:p>
          <a:p>
            <a:r>
              <a:rPr lang="en-US" altLang="zh-CN" sz="2400" b="1" i="1" dirty="0" smtClean="0"/>
              <a:t>D</a:t>
            </a:r>
            <a:r>
              <a:rPr lang="en-US" altLang="zh-CN" sz="2400" b="1" dirty="0" smtClean="0"/>
              <a:t>2={</a:t>
            </a:r>
            <a:r>
              <a:rPr lang="zh-CN" altLang="en-US" sz="2400" b="1" dirty="0" smtClean="0"/>
              <a:t>男，女</a:t>
            </a:r>
            <a:r>
              <a:rPr lang="en-US" altLang="zh-CN" sz="2400" b="1" dirty="0" smtClean="0"/>
              <a:t>}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(1) D1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D2 </a:t>
            </a:r>
            <a:r>
              <a:rPr lang="zh-CN" altLang="en-US" sz="2400" b="1" dirty="0" smtClean="0"/>
              <a:t>的基数各多少？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m1=3   m2=2</a:t>
            </a:r>
          </a:p>
          <a:p>
            <a:r>
              <a:rPr lang="en-US" altLang="zh-CN" sz="2400" b="1" dirty="0" smtClean="0"/>
              <a:t>(2)</a:t>
            </a: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D1×D2</a:t>
            </a:r>
            <a:r>
              <a:rPr lang="zh-CN" altLang="en-US" sz="2400" b="1" dirty="0" smtClean="0"/>
              <a:t>，基数多少？</a:t>
            </a:r>
            <a:endParaRPr lang="en-US" altLang="zh-CN" sz="2400" b="1" dirty="0" smtClean="0"/>
          </a:p>
          <a:p>
            <a:pPr>
              <a:lnSpc>
                <a:spcPts val="3300"/>
              </a:lnSpc>
              <a:spcBef>
                <a:spcPct val="0"/>
              </a:spcBef>
              <a:buSz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D1×D2={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（李力，男），（李力，女），（王平，男），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spcBef>
                <a:spcPct val="0"/>
              </a:spcBef>
              <a:buSz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（王平，女），（刘伟，男），（刘伟，女）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ts val="33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M=m1×m2=3×2=6 </a:t>
            </a:r>
          </a:p>
          <a:p>
            <a:pPr>
              <a:lnSpc>
                <a:spcPts val="3300"/>
              </a:lnSpc>
              <a:spcBef>
                <a:spcPct val="0"/>
              </a:spcBef>
              <a:buSzTx/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0" name="矩形 13379"/>
          <p:cNvSpPr>
            <a:spLocks noChangeArrowheads="1"/>
          </p:cNvSpPr>
          <p:nvPr/>
        </p:nvSpPr>
        <p:spPr bwMode="auto">
          <a:xfrm>
            <a:off x="1187451" y="5519737"/>
            <a:ext cx="4752702" cy="504825"/>
          </a:xfrm>
          <a:prstGeom prst="rect">
            <a:avLst/>
          </a:prstGeom>
          <a:solidFill>
            <a:srgbClr val="FFCC00">
              <a:alpha val="58038"/>
            </a:srgbClr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lvl="2" indent="0" algn="ctr" eaLnBrk="1" hangingPunct="1">
              <a:spcBef>
                <a:spcPct val="0"/>
              </a:spcBef>
              <a:buNone/>
            </a:pPr>
            <a:r>
              <a:rPr lang="zh-CN" altLang="en-US" dirty="0" smtClean="0"/>
              <a:t>笛卡尔积实际是一个二维表</a:t>
            </a:r>
            <a:endParaRPr lang="zh-CN" altLang="en-US" sz="20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3315" name="文本占位符 13314"/>
          <p:cNvSpPr>
            <a:spLocks noGrp="1" noChangeArrowheads="1"/>
          </p:cNvSpPr>
          <p:nvPr>
            <p:ph type="body" sz="half" idx="1"/>
          </p:nvPr>
        </p:nvSpPr>
        <p:spPr>
          <a:xfrm>
            <a:off x="250775" y="764182"/>
            <a:ext cx="7921625" cy="4392018"/>
          </a:xfrm>
        </p:spPr>
        <p:txBody>
          <a:bodyPr>
            <a:normAutofit fontScale="92500" lnSpcReduction="10000"/>
          </a:bodyPr>
          <a:lstStyle/>
          <a:p>
            <a:pPr lvl="2" eaLnBrk="1" hangingPunct="1">
              <a:buFontTx/>
              <a:buNone/>
            </a:pPr>
            <a:r>
              <a:rPr lang="zh-CN" altLang="en-US" dirty="0" smtClean="0"/>
              <a:t>笛卡尔积</a:t>
            </a:r>
            <a:r>
              <a:rPr lang="en-US" altLang="zh-CN" dirty="0" smtClean="0"/>
              <a:t>D1×D2</a:t>
            </a:r>
            <a:r>
              <a:rPr lang="zh-CN" altLang="en-US" dirty="0" smtClean="0"/>
              <a:t>可用二维表的形式表示：</a:t>
            </a:r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endParaRPr lang="zh-CN" altLang="en-US" dirty="0" smtClean="0"/>
          </a:p>
          <a:p>
            <a:pPr lvl="2" eaLnBrk="1" hangingPunct="1">
              <a:buFontTx/>
              <a:buNone/>
            </a:pPr>
            <a:r>
              <a:rPr lang="zh-CN" altLang="en-US" i="1" dirty="0" smtClean="0"/>
              <a:t>			</a:t>
            </a:r>
          </a:p>
        </p:txBody>
      </p:sp>
      <p:graphicFrame>
        <p:nvGraphicFramePr>
          <p:cNvPr id="13395" name="内容占位符 13394"/>
          <p:cNvGraphicFramePr>
            <a:graphicFrameLocks noGrp="1"/>
          </p:cNvGraphicFramePr>
          <p:nvPr>
            <p:ph sz="half" idx="2"/>
          </p:nvPr>
        </p:nvGraphicFramePr>
        <p:xfrm>
          <a:off x="1187450" y="1773238"/>
          <a:ext cx="6264275" cy="2773428"/>
        </p:xfrm>
        <a:graphic>
          <a:graphicData uri="http://schemas.openxmlformats.org/drawingml/2006/table">
            <a:tbl>
              <a:tblPr/>
              <a:tblGrid>
                <a:gridCol w="3097213"/>
                <a:gridCol w="3167062"/>
              </a:tblGrid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姓    名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性    别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李力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男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李力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女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王平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男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王平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女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刘伟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男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刘伟 </a:t>
                      </a: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3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4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5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6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7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女 </a:t>
                      </a:r>
                    </a:p>
                  </a:txBody>
                  <a:tcPr marT="45702" marB="4570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71" name="直接连接符 13370"/>
          <p:cNvSpPr>
            <a:spLocks noChangeShapeType="1"/>
          </p:cNvSpPr>
          <p:nvPr/>
        </p:nvSpPr>
        <p:spPr bwMode="auto">
          <a:xfrm flipV="1">
            <a:off x="7451725" y="1844675"/>
            <a:ext cx="433388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3" name="流程图: 资料带 13372"/>
          <p:cNvSpPr>
            <a:spLocks noChangeArrowheads="1"/>
          </p:cNvSpPr>
          <p:nvPr/>
        </p:nvSpPr>
        <p:spPr bwMode="auto">
          <a:xfrm>
            <a:off x="7885113" y="1341438"/>
            <a:ext cx="935037" cy="863600"/>
          </a:xfrm>
          <a:prstGeom prst="flowChartPunchedTape">
            <a:avLst/>
          </a:prstGeom>
          <a:solidFill>
            <a:srgbClr val="FFCC00">
              <a:alpha val="59999"/>
            </a:srgbClr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3375" name="文本框 13374"/>
          <p:cNvSpPr txBox="1">
            <a:spLocks noChangeArrowheads="1"/>
          </p:cNvSpPr>
          <p:nvPr/>
        </p:nvSpPr>
        <p:spPr bwMode="auto">
          <a:xfrm>
            <a:off x="7980363" y="15319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i="1">
                <a:ea typeface="宋体" pitchFamily="2" charset="-122"/>
              </a:rPr>
              <a:t>元组</a:t>
            </a:r>
          </a:p>
        </p:txBody>
      </p:sp>
      <p:sp>
        <p:nvSpPr>
          <p:cNvPr id="13376" name="矩形 13375"/>
          <p:cNvSpPr>
            <a:spLocks noChangeArrowheads="1"/>
          </p:cNvSpPr>
          <p:nvPr/>
        </p:nvSpPr>
        <p:spPr bwMode="auto">
          <a:xfrm>
            <a:off x="4284663" y="2133600"/>
            <a:ext cx="3167062" cy="2374900"/>
          </a:xfrm>
          <a:prstGeom prst="rect">
            <a:avLst/>
          </a:prstGeom>
          <a:solidFill>
            <a:srgbClr val="33CCCC">
              <a:alpha val="25882"/>
            </a:srgbClr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3377" name="直接连接符 13376"/>
          <p:cNvSpPr>
            <a:spLocks noChangeShapeType="1"/>
          </p:cNvSpPr>
          <p:nvPr/>
        </p:nvSpPr>
        <p:spPr bwMode="auto">
          <a:xfrm>
            <a:off x="7451725" y="3860800"/>
            <a:ext cx="576263" cy="4318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8" name="波形 13377"/>
          <p:cNvSpPr>
            <a:spLocks noChangeArrowheads="1"/>
          </p:cNvSpPr>
          <p:nvPr/>
        </p:nvSpPr>
        <p:spPr bwMode="auto">
          <a:xfrm>
            <a:off x="7451725" y="4292600"/>
            <a:ext cx="1692275" cy="8636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99CCFF">
              <a:alpha val="94901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i="1">
                <a:solidFill>
                  <a:srgbClr val="003300"/>
                </a:solidFill>
                <a:ea typeface="宋体" pitchFamily="2" charset="-122"/>
              </a:rPr>
              <a:t>同一域</a:t>
            </a:r>
            <a:endParaRPr lang="zh-CN" altLang="en-US" sz="2000" i="1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3370" name="矩形 13369"/>
          <p:cNvSpPr>
            <a:spLocks noChangeArrowheads="1"/>
          </p:cNvSpPr>
          <p:nvPr/>
        </p:nvSpPr>
        <p:spPr bwMode="auto">
          <a:xfrm>
            <a:off x="1187450" y="2133600"/>
            <a:ext cx="6264275" cy="431800"/>
          </a:xfrm>
          <a:prstGeom prst="rect">
            <a:avLst/>
          </a:prstGeom>
          <a:solidFill>
            <a:srgbClr val="FFCCFF">
              <a:alpha val="41176"/>
            </a:srgb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3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6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996952"/>
            <a:ext cx="34563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68194" y="1017394"/>
            <a:ext cx="1008062" cy="755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6300267" y="260650"/>
            <a:ext cx="1368152" cy="7567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99592" y="2780928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51520" y="2205038"/>
            <a:ext cx="792088" cy="79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0" grpId="0" animBg="1"/>
      <p:bldP spid="13371" grpId="0" animBg="1"/>
      <p:bldP spid="13371" grpId="1" animBg="1"/>
      <p:bldP spid="13373" grpId="0" animBg="1"/>
      <p:bldP spid="13375" grpId="0"/>
      <p:bldP spid="13377" grpId="0" animBg="1"/>
      <p:bldP spid="13378" grpId="0" animBg="1"/>
      <p:bldP spid="5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横卷形 15367"/>
          <p:cNvSpPr>
            <a:spLocks noChangeArrowheads="1"/>
          </p:cNvSpPr>
          <p:nvPr/>
        </p:nvSpPr>
        <p:spPr bwMode="auto">
          <a:xfrm>
            <a:off x="3419872" y="2476501"/>
            <a:ext cx="2951162" cy="664467"/>
          </a:xfrm>
          <a:prstGeom prst="horizontalScroll">
            <a:avLst>
              <a:gd name="adj" fmla="val 12500"/>
            </a:avLst>
          </a:prstGeom>
          <a:solidFill>
            <a:srgbClr val="CCFFCC">
              <a:alpha val="49019"/>
            </a:srgbClr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i="1" dirty="0"/>
              <a:t> </a:t>
            </a:r>
            <a:r>
              <a:rPr lang="en-US" altLang="zh-CN" sz="2000" i="1" dirty="0"/>
              <a:t>R</a:t>
            </a:r>
            <a:r>
              <a:rPr lang="zh-CN" altLang="en-US" sz="2000" dirty="0"/>
              <a:t>（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i="1" dirty="0"/>
              <a:t>D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i="1" dirty="0" err="1"/>
              <a:t>D</a:t>
            </a:r>
            <a:r>
              <a:rPr lang="en-US" altLang="zh-CN" sz="2000" i="1" baseline="-25000" dirty="0" err="1"/>
              <a:t>n</a:t>
            </a:r>
            <a:r>
              <a:rPr lang="zh-CN" altLang="en-US" sz="2000" dirty="0"/>
              <a:t>）</a:t>
            </a:r>
            <a:endParaRPr lang="zh-CN" altLang="en-US" sz="20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5363" name="文本占位符 1536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501973"/>
            <a:ext cx="8353425" cy="2376487"/>
          </a:xfrm>
        </p:spPr>
        <p:txBody>
          <a:bodyPr>
            <a:normAutofit fontScale="850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3600" b="1" dirty="0" smtClean="0"/>
              <a:t>关系（</a:t>
            </a:r>
            <a:r>
              <a:rPr lang="en-US" altLang="zh-CN" sz="3600" b="1" dirty="0" smtClean="0"/>
              <a:t>Relation</a:t>
            </a:r>
            <a:r>
              <a:rPr lang="zh-CN" altLang="en-US" sz="3600" b="1" dirty="0" smtClean="0"/>
              <a:t>） </a:t>
            </a:r>
          </a:p>
          <a:p>
            <a:pPr lvl="2" eaLnBrk="1" hangingPunct="1">
              <a:lnSpc>
                <a:spcPct val="160000"/>
              </a:lnSpc>
              <a:buFontTx/>
              <a:buNone/>
            </a:pPr>
            <a:r>
              <a:rPr lang="zh-CN" altLang="en-US" sz="3100" b="1" dirty="0" smtClean="0"/>
              <a:t>	笛卡尔积</a:t>
            </a:r>
            <a:r>
              <a:rPr lang="en-US" altLang="zh-CN" sz="3100" b="1" i="1" dirty="0" smtClean="0"/>
              <a:t>D</a:t>
            </a:r>
            <a:r>
              <a:rPr lang="en-US" altLang="zh-CN" sz="3100" b="1" baseline="-25000" dirty="0" smtClean="0"/>
              <a:t>1</a:t>
            </a:r>
            <a:r>
              <a:rPr lang="en-US" altLang="zh-CN" sz="3100" b="1" dirty="0" smtClean="0"/>
              <a:t>×</a:t>
            </a:r>
            <a:r>
              <a:rPr lang="en-US" altLang="zh-CN" sz="3100" b="1" i="1" dirty="0" smtClean="0"/>
              <a:t>D</a:t>
            </a:r>
            <a:r>
              <a:rPr lang="en-US" altLang="zh-CN" sz="3100" b="1" baseline="-25000" dirty="0" smtClean="0"/>
              <a:t>2</a:t>
            </a:r>
            <a:r>
              <a:rPr lang="en-US" altLang="zh-CN" sz="3100" b="1" dirty="0" smtClean="0"/>
              <a:t>×…×</a:t>
            </a:r>
            <a:r>
              <a:rPr lang="en-US" altLang="zh-CN" sz="3100" b="1" i="1" dirty="0" err="1" smtClean="0"/>
              <a:t>D</a:t>
            </a:r>
            <a:r>
              <a:rPr lang="en-US" altLang="zh-CN" sz="3100" b="1" baseline="-25000" dirty="0" err="1" smtClean="0"/>
              <a:t>n</a:t>
            </a:r>
            <a:r>
              <a:rPr lang="zh-CN" altLang="en-US" sz="3100" b="1" dirty="0" smtClean="0"/>
              <a:t>的</a:t>
            </a:r>
            <a:r>
              <a:rPr lang="zh-CN" altLang="en-US" sz="3100" b="1" dirty="0" smtClean="0">
                <a:solidFill>
                  <a:srgbClr val="CC0000"/>
                </a:solidFill>
              </a:rPr>
              <a:t>任一子集</a:t>
            </a:r>
            <a:r>
              <a:rPr lang="zh-CN" altLang="en-US" sz="3100" b="1" dirty="0" smtClean="0"/>
              <a:t>称为定义在域</a:t>
            </a:r>
            <a:r>
              <a:rPr lang="en-US" altLang="zh-CN" sz="3100" b="1" i="1" dirty="0" smtClean="0"/>
              <a:t>D</a:t>
            </a:r>
            <a:r>
              <a:rPr lang="en-US" altLang="zh-CN" sz="3100" b="1" baseline="-25000" dirty="0" smtClean="0"/>
              <a:t>1</a:t>
            </a:r>
            <a:r>
              <a:rPr lang="zh-CN" altLang="en-US" sz="3100" b="1" dirty="0" smtClean="0"/>
              <a:t>，</a:t>
            </a:r>
            <a:r>
              <a:rPr lang="en-US" altLang="zh-CN" sz="3100" b="1" i="1" dirty="0" smtClean="0"/>
              <a:t>D</a:t>
            </a:r>
            <a:r>
              <a:rPr lang="en-US" altLang="zh-CN" sz="3100" b="1" baseline="-25000" dirty="0" smtClean="0"/>
              <a:t>2</a:t>
            </a:r>
            <a:r>
              <a:rPr lang="zh-CN" altLang="en-US" sz="3100" b="1" dirty="0" smtClean="0"/>
              <a:t>，</a:t>
            </a:r>
            <a:r>
              <a:rPr lang="en-US" altLang="zh-CN" sz="3100" b="1" dirty="0" smtClean="0"/>
              <a:t>…</a:t>
            </a:r>
            <a:r>
              <a:rPr lang="zh-CN" altLang="en-US" sz="3100" b="1" dirty="0" smtClean="0"/>
              <a:t>，</a:t>
            </a:r>
            <a:r>
              <a:rPr lang="en-US" altLang="zh-CN" sz="3100" b="1" i="1" dirty="0" err="1" smtClean="0"/>
              <a:t>D</a:t>
            </a:r>
            <a:r>
              <a:rPr lang="en-US" altLang="zh-CN" sz="3100" b="1" i="1" baseline="-25000" dirty="0" err="1" smtClean="0"/>
              <a:t>n</a:t>
            </a:r>
            <a:r>
              <a:rPr lang="zh-CN" altLang="en-US" sz="3100" b="1" dirty="0" smtClean="0"/>
              <a:t>上的</a:t>
            </a:r>
            <a:r>
              <a:rPr lang="en-US" altLang="zh-CN" sz="3100" b="1" dirty="0" smtClean="0"/>
              <a:t>n</a:t>
            </a:r>
            <a:r>
              <a:rPr lang="zh-CN" altLang="en-US" sz="3100" b="1" dirty="0" smtClean="0"/>
              <a:t>元关系（</a:t>
            </a:r>
            <a:r>
              <a:rPr lang="en-US" altLang="zh-CN" sz="3100" b="1" dirty="0" smtClean="0"/>
              <a:t>Relation</a:t>
            </a:r>
            <a:r>
              <a:rPr lang="zh-CN" altLang="en-US" sz="3100" b="1" dirty="0" smtClean="0"/>
              <a:t>）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zh-CN" altLang="en-US" sz="2000" b="1" i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i="1" dirty="0" smtClean="0"/>
              <a:t>		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zh-CN" altLang="en-US" sz="2000" b="1" i="1" dirty="0" smtClean="0"/>
          </a:p>
        </p:txBody>
      </p:sp>
      <p:graphicFrame>
        <p:nvGraphicFramePr>
          <p:cNvPr id="15394" name="内容占位符 153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9703489"/>
              </p:ext>
            </p:extLst>
          </p:nvPr>
        </p:nvGraphicFramePr>
        <p:xfrm>
          <a:off x="4427538" y="4078288"/>
          <a:ext cx="4176712" cy="1585911"/>
        </p:xfrm>
        <a:graphic>
          <a:graphicData uri="http://schemas.openxmlformats.org/drawingml/2006/table">
            <a:tbl>
              <a:tblPr/>
              <a:tblGrid>
                <a:gridCol w="2089149"/>
                <a:gridCol w="2087563"/>
              </a:tblGrid>
              <a:tr h="396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姓    名 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性    别 </a:t>
                      </a:r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3969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李力 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男 </a:t>
                      </a:r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396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王平 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女 </a:t>
                      </a:r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  <a:tr h="39631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刘伟 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10000"/>
                        <a:buBlip>
                          <a:blip r:embed="rId2"/>
                        </a:buBlip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>
                        <a:buBlip>
                          <a:blip r:embed="rId3"/>
                        </a:buBlip>
                        <a:defRPr sz="2400" kern="1200">
                          <a:solidFill>
                            <a:srgbClr val="333399"/>
                          </a:solidFill>
                          <a:latin typeface="Arial Narrow" panose="020B0606020202030204" pitchFamily="34" charset="0"/>
                          <a:ea typeface="方正姚体" panose="02010601030101010101" pitchFamily="2" charset="-122"/>
                        </a:defRPr>
                      </a:lvl2pPr>
                      <a:lvl3pPr marL="1143000" lvl="2" indent="-228600">
                        <a:buBlip>
                          <a:blip r:embed="rId4"/>
                        </a:buBlip>
                        <a:defRPr sz="2000" kern="1200">
                          <a:solidFill>
                            <a:srgbClr val="003300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>
                        <a:buSzPct val="110000"/>
                        <a:buBlip>
                          <a:blip r:embed="rId5"/>
                        </a:buBlip>
                        <a:defRPr sz="1800" kern="1200">
                          <a:solidFill>
                            <a:srgbClr val="800000"/>
                          </a:solidFill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Blip>
                          <a:blip r:embed="rId6"/>
                        </a:buBlip>
                        <a:defRPr sz="1800" kern="1200">
                          <a:solidFill>
                            <a:schemeClr val="tx1"/>
                          </a:solidFill>
                          <a:ea typeface="华文行楷" panose="020108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latin typeface="新宋体" panose="02010609030101010101" pitchFamily="49" charset="-122"/>
                          <a:ea typeface="新宋体" panose="02010609030101010101" pitchFamily="49" charset="-122"/>
                        </a:rPr>
                        <a:t>男 </a:t>
                      </a:r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64" name="圆角矩形标注 15363"/>
          <p:cNvSpPr>
            <a:spLocks noChangeArrowheads="1"/>
          </p:cNvSpPr>
          <p:nvPr/>
        </p:nvSpPr>
        <p:spPr bwMode="auto">
          <a:xfrm>
            <a:off x="808038" y="2133600"/>
            <a:ext cx="1819746" cy="503238"/>
          </a:xfrm>
          <a:prstGeom prst="wedgeRoundRectCallout">
            <a:avLst>
              <a:gd name="adj1" fmla="val 88875"/>
              <a:gd name="adj2" fmla="val 74605"/>
              <a:gd name="adj3" fmla="val 16667"/>
            </a:avLst>
          </a:prstGeom>
          <a:solidFill>
            <a:srgbClr val="00CCFF">
              <a:alpha val="43137"/>
            </a:srgbClr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</a:rPr>
              <a:t>关系的名字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 dirty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5391" name="文本框 15390"/>
          <p:cNvSpPr txBox="1">
            <a:spLocks noChangeArrowheads="1"/>
          </p:cNvSpPr>
          <p:nvPr/>
        </p:nvSpPr>
        <p:spPr bwMode="auto">
          <a:xfrm>
            <a:off x="808038" y="3881438"/>
            <a:ext cx="33321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如，上例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1×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笛卡尔积的某个子集可以构成教师关系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所示 </a:t>
            </a:r>
          </a:p>
        </p:txBody>
      </p:sp>
      <p:sp>
        <p:nvSpPr>
          <p:cNvPr id="15393" name="文本框 15392"/>
          <p:cNvSpPr txBox="1">
            <a:spLocks noChangeArrowheads="1"/>
          </p:cNvSpPr>
          <p:nvPr/>
        </p:nvSpPr>
        <p:spPr bwMode="auto">
          <a:xfrm>
            <a:off x="4427538" y="3548063"/>
            <a:ext cx="419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solidFill>
                  <a:srgbClr val="996600"/>
                </a:solidFill>
                <a:ea typeface="宋体" pitchFamily="2" charset="-122"/>
              </a:rPr>
              <a:t>D</a:t>
            </a:r>
            <a:r>
              <a:rPr lang="en-US" altLang="zh-CN" sz="2000">
                <a:solidFill>
                  <a:srgbClr val="996600"/>
                </a:solidFill>
                <a:ea typeface="宋体" pitchFamily="2" charset="-122"/>
              </a:rPr>
              <a:t>1×</a:t>
            </a:r>
            <a:r>
              <a:rPr lang="en-US" altLang="zh-CN" sz="2000" i="1">
                <a:solidFill>
                  <a:srgbClr val="996600"/>
                </a:solidFill>
                <a:ea typeface="宋体" pitchFamily="2" charset="-122"/>
              </a:rPr>
              <a:t>D</a:t>
            </a:r>
            <a:r>
              <a:rPr lang="en-US" altLang="zh-CN" sz="2000">
                <a:solidFill>
                  <a:srgbClr val="996600"/>
                </a:solidFill>
                <a:ea typeface="宋体" pitchFamily="2" charset="-122"/>
              </a:rPr>
              <a:t>2</a:t>
            </a:r>
            <a:r>
              <a:rPr lang="zh-CN" altLang="en-US" sz="2000">
                <a:solidFill>
                  <a:srgbClr val="996600"/>
                </a:solidFill>
                <a:ea typeface="宋体" pitchFamily="2" charset="-122"/>
              </a:rPr>
              <a:t>笛卡尔积的子集（关系</a:t>
            </a:r>
            <a:r>
              <a:rPr lang="en-US" altLang="zh-CN" sz="2000" i="1">
                <a:solidFill>
                  <a:srgbClr val="996600"/>
                </a:solidFill>
                <a:ea typeface="宋体" pitchFamily="2" charset="-122"/>
              </a:rPr>
              <a:t>T</a:t>
            </a:r>
            <a:r>
              <a:rPr lang="en-US" altLang="zh-CN" sz="2000">
                <a:solidFill>
                  <a:srgbClr val="996600"/>
                </a:solidFill>
                <a:ea typeface="宋体" pitchFamily="2" charset="-122"/>
              </a:rPr>
              <a:t>1</a:t>
            </a:r>
            <a:r>
              <a:rPr lang="zh-CN" altLang="en-US" sz="2000">
                <a:solidFill>
                  <a:srgbClr val="996600"/>
                </a:solidFill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dvAuto="0"/>
      <p:bldP spid="15364" grpId="0" animBg="1"/>
      <p:bldP spid="15391" grpId="0"/>
      <p:bldP spid="153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流程图: 可选过程 27652"/>
          <p:cNvSpPr>
            <a:spLocks noChangeArrowheads="1"/>
          </p:cNvSpPr>
          <p:nvPr/>
        </p:nvSpPr>
        <p:spPr bwMode="auto">
          <a:xfrm>
            <a:off x="971550" y="2636838"/>
            <a:ext cx="7561263" cy="3384550"/>
          </a:xfrm>
          <a:prstGeom prst="flowChartAlternateProcess">
            <a:avLst/>
          </a:prstGeom>
          <a:solidFill>
            <a:srgbClr val="FFFF99">
              <a:alpha val="56078"/>
            </a:srgbClr>
          </a:solidFill>
          <a:ln w="22225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SzPct val="110000"/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800" b="1">
                <a:solidFill>
                  <a:srgbClr val="333399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 b="1">
                <a:solidFill>
                  <a:srgbClr val="003300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110000"/>
              <a:buBlip>
                <a:blip r:embed="rId5"/>
              </a:buBlip>
              <a:defRPr sz="2000" b="1">
                <a:solidFill>
                  <a:srgbClr val="800000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b="1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0243" name="标题 276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2.1.2  </a:t>
            </a:r>
            <a:r>
              <a:rPr lang="zh-CN" altLang="en-US" b="1" smtClean="0"/>
              <a:t>关系的性质</a:t>
            </a:r>
          </a:p>
        </p:txBody>
      </p:sp>
      <p:sp>
        <p:nvSpPr>
          <p:cNvPr id="27651" name="文本占位符 27650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4751387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2.1.2  </a:t>
            </a:r>
            <a:r>
              <a:rPr lang="zh-CN" altLang="en-US" b="1" dirty="0" smtClean="0"/>
              <a:t>关系的性质 </a:t>
            </a:r>
          </a:p>
          <a:p>
            <a:pPr lvl="1" eaLnBrk="1" hangingPunct="1"/>
            <a:r>
              <a:rPr lang="zh-CN" altLang="en-US" b="1" dirty="0" smtClean="0"/>
              <a:t>关系是一种规范化了的二维表中行的集合 </a:t>
            </a:r>
          </a:p>
          <a:p>
            <a:pPr lvl="1" eaLnBrk="1" hangingPunct="1">
              <a:buFontTx/>
              <a:buNone/>
            </a:pPr>
            <a:endParaRPr lang="zh-CN" altLang="en-US" b="1" dirty="0" smtClean="0"/>
          </a:p>
          <a:p>
            <a:pPr lvl="2" eaLnBrk="1" hangingPunct="1"/>
            <a:r>
              <a:rPr lang="zh-CN" altLang="en-US" b="1" dirty="0" smtClean="0"/>
              <a:t>每一列中的分量必须来自同一个域，必须是同一类型的数据。</a:t>
            </a:r>
          </a:p>
          <a:p>
            <a:pPr lvl="2" eaLnBrk="1" hangingPunct="1"/>
            <a:r>
              <a:rPr lang="zh-CN" altLang="en-US" b="1" dirty="0" smtClean="0"/>
              <a:t>不同的列可来自同一个域，每一列称为属性，不同的属性必须有不同的名字 。</a:t>
            </a:r>
          </a:p>
          <a:p>
            <a:pPr lvl="2" eaLnBrk="1" hangingPunct="1"/>
            <a:r>
              <a:rPr lang="zh-CN" altLang="en-US" b="1" dirty="0" smtClean="0"/>
              <a:t>列的顺序可以任意交换。 </a:t>
            </a:r>
          </a:p>
          <a:p>
            <a:pPr lvl="2" eaLnBrk="1" hangingPunct="1"/>
            <a:r>
              <a:rPr lang="zh-CN" altLang="en-US" b="1" dirty="0" smtClean="0"/>
              <a:t>关系中元组的顺序（即行序）可任意。 </a:t>
            </a:r>
          </a:p>
          <a:p>
            <a:pPr lvl="2" eaLnBrk="1" hangingPunct="1"/>
            <a:r>
              <a:rPr lang="zh-CN" altLang="en-US" b="1" dirty="0" smtClean="0"/>
              <a:t>关系中每一分量必须是不可分的数据项。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Pages>0</Pages>
  <Words>2637</Words>
  <Characters>0</Characters>
  <Application>Microsoft Office PowerPoint</Application>
  <DocSecurity>0</DocSecurity>
  <PresentationFormat>全屏显示(4:3)</PresentationFormat>
  <Lines>0</Lines>
  <Paragraphs>625</Paragraphs>
  <Slides>49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Office 主题​​</vt:lpstr>
      <vt:lpstr>Picture</vt:lpstr>
      <vt:lpstr>Microsoft Word Picture</vt:lpstr>
      <vt:lpstr>Equation.3</vt:lpstr>
      <vt:lpstr>第2章  关系数据库 </vt:lpstr>
      <vt:lpstr>PowerPoint 演示文稿</vt:lpstr>
      <vt:lpstr>PowerPoint 演示文稿</vt:lpstr>
      <vt:lpstr>2.1  关系模型的数据结构及其形式化定义 </vt:lpstr>
      <vt:lpstr>2.笛卡尔乘积</vt:lpstr>
      <vt:lpstr>例题1</vt:lpstr>
      <vt:lpstr>PowerPoint 演示文稿</vt:lpstr>
      <vt:lpstr>PowerPoint 演示文稿</vt:lpstr>
      <vt:lpstr>2.1.2  关系的性质</vt:lpstr>
      <vt:lpstr>学生表部分记录</vt:lpstr>
      <vt:lpstr>PowerPoint 演示文稿</vt:lpstr>
      <vt:lpstr>2.1.3  关系模式</vt:lpstr>
      <vt:lpstr>PowerPoint 演示文稿</vt:lpstr>
      <vt:lpstr>2.2  关系的键与关系的完整性 </vt:lpstr>
      <vt:lpstr>PowerPoint 演示文稿</vt:lpstr>
      <vt:lpstr>PowerPoint 演示文稿</vt:lpstr>
      <vt:lpstr>2.2.2  外部关系键 </vt:lpstr>
      <vt:lpstr>2.2.3  关系的完整性 </vt:lpstr>
      <vt:lpstr>PowerPoint 演示文稿</vt:lpstr>
      <vt:lpstr>PowerPoint 演示文稿</vt:lpstr>
      <vt:lpstr>PowerPoint 演示文稿</vt:lpstr>
      <vt:lpstr>PowerPoint 演示文稿</vt:lpstr>
      <vt:lpstr>ER 图 </vt:lpstr>
      <vt:lpstr>ER图转化为关系模式的方法</vt:lpstr>
      <vt:lpstr>将ER图转换为关系模式</vt:lpstr>
      <vt:lpstr>将ER图转换为关系模式</vt:lpstr>
      <vt:lpstr>PowerPoint 演示文稿</vt:lpstr>
      <vt:lpstr>PowerPoint 演示文稿</vt:lpstr>
      <vt:lpstr>小结</vt:lpstr>
      <vt:lpstr>2.3  关系代数 </vt:lpstr>
      <vt:lpstr>2.3.1  关系代数的分类及其运算符 </vt:lpstr>
      <vt:lpstr>2.3.2  传统的集合运算 </vt:lpstr>
      <vt:lpstr>PowerPoint 演示文稿</vt:lpstr>
      <vt:lpstr>PowerPoint 演示文稿</vt:lpstr>
      <vt:lpstr>PowerPoint 演示文稿</vt:lpstr>
      <vt:lpstr>PowerPoint 演示文稿</vt:lpstr>
      <vt:lpstr>2.3.3  专门的关系运算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关系运算表达式的写法</vt:lpstr>
      <vt:lpstr>小结</vt:lpstr>
    </vt:vector>
  </TitlesOfParts>
  <Company>Beijing Jianmao Construction Equipment Co.,Ltd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JMSC-YinHuaqi</dc:creator>
  <cp:lastModifiedBy>JiangXia</cp:lastModifiedBy>
  <cp:revision>271</cp:revision>
  <dcterms:created xsi:type="dcterms:W3CDTF">2007-11-25T06:07:43Z</dcterms:created>
  <dcterms:modified xsi:type="dcterms:W3CDTF">2020-02-23T09:13:21Z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