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84" r:id="rId2"/>
    <p:sldId id="392" r:id="rId3"/>
    <p:sldId id="368" r:id="rId4"/>
    <p:sldId id="451" r:id="rId5"/>
    <p:sldId id="452" r:id="rId6"/>
    <p:sldId id="441" r:id="rId7"/>
    <p:sldId id="453" r:id="rId8"/>
    <p:sldId id="454" r:id="rId9"/>
    <p:sldId id="455" r:id="rId10"/>
    <p:sldId id="456" r:id="rId11"/>
    <p:sldId id="457" r:id="rId12"/>
    <p:sldId id="442" r:id="rId13"/>
    <p:sldId id="458" r:id="rId14"/>
    <p:sldId id="459" r:id="rId15"/>
    <p:sldId id="460" r:id="rId16"/>
    <p:sldId id="461" r:id="rId17"/>
    <p:sldId id="462" r:id="rId18"/>
    <p:sldId id="444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45" r:id="rId30"/>
    <p:sldId id="47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9" autoAdjust="0"/>
    <p:restoredTop sz="94259" autoAdjust="0"/>
  </p:normalViewPr>
  <p:slideViewPr>
    <p:cSldViewPr snapToGrid="0">
      <p:cViewPr varScale="1">
        <p:scale>
          <a:sx n="105" d="100"/>
          <a:sy n="105" d="100"/>
        </p:scale>
        <p:origin x="-7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처음 위의 코드를 보면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원래 </a:t>
            </a:r>
            <a:r>
              <a:rPr lang="en-US" altLang="ko-KR" smtClean="0"/>
              <a:t>IN</a:t>
            </a:r>
            <a:r>
              <a:rPr lang="ko-KR" altLang="en-US" smtClean="0"/>
              <a:t>을 썼을 때 우선순위에 상관 없이 진짜 문제에 원하는 답이 나오는데</a:t>
            </a:r>
            <a:endParaRPr lang="en-US" altLang="ko-KR" smtClean="0"/>
          </a:p>
          <a:p>
            <a:r>
              <a:rPr lang="ko-KR" altLang="en-US" smtClean="0"/>
              <a:t>여기선 </a:t>
            </a:r>
            <a:r>
              <a:rPr lang="en-US" altLang="ko-KR" smtClean="0"/>
              <a:t>OR</a:t>
            </a:r>
            <a:r>
              <a:rPr lang="ko-KR" altLang="en-US" smtClean="0"/>
              <a:t>와 </a:t>
            </a:r>
            <a:r>
              <a:rPr lang="en-US" altLang="ko-KR" smtClean="0"/>
              <a:t>AND</a:t>
            </a:r>
            <a:r>
              <a:rPr lang="ko-KR" altLang="en-US" smtClean="0"/>
              <a:t>의 우선 순위를 보여주기 위해서 저렇게 한 것 같음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2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NUMBER(4, 5)</a:t>
            </a:r>
            <a:endParaRPr lang="ko-KR" altLang="en-US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유효 숫자는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즉 </a:t>
            </a:r>
            <a:r>
              <a:rPr lang="en-US" altLang="ko-KR" baseline="0" dirty="0" smtClean="0">
                <a:sym typeface="Wingdings" panose="05000000000000000000" pitchFamily="2" charset="2"/>
              </a:rPr>
              <a:t>0. </a:t>
            </a:r>
            <a:r>
              <a:rPr lang="ko-KR" altLang="en-US" baseline="0" dirty="0" smtClean="0">
                <a:sym typeface="Wingdings" panose="05000000000000000000" pitchFamily="2" charset="2"/>
              </a:rPr>
              <a:t>뒤에 있는 </a:t>
            </a:r>
            <a:r>
              <a:rPr lang="en-US" altLang="ko-KR" baseline="0" dirty="0" smtClean="0">
                <a:sym typeface="Wingdings" panose="05000000000000000000" pitchFamily="2" charset="2"/>
              </a:rPr>
              <a:t>1234</a:t>
            </a: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	</a:t>
            </a:r>
            <a:r>
              <a:rPr lang="ko-KR" altLang="en-US" baseline="0" dirty="0" smtClean="0">
                <a:sym typeface="Wingdings" panose="05000000000000000000" pitchFamily="2" charset="2"/>
              </a:rPr>
              <a:t>근데 소수점 아래가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5</a:t>
            </a:r>
            <a:r>
              <a:rPr lang="ko-KR" altLang="en-US" baseline="0" dirty="0" smtClean="0">
                <a:sym typeface="Wingdings" panose="05000000000000000000" pitchFamily="2" charset="2"/>
              </a:rPr>
              <a:t>자리라고 하니까 에러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		</a:t>
            </a:r>
            <a:r>
              <a:rPr lang="ko-KR" altLang="en-US" baseline="0" dirty="0" smtClean="0">
                <a:sym typeface="Wingdings" panose="05000000000000000000" pitchFamily="2" charset="2"/>
              </a:rPr>
              <a:t>이렇게 다시 생각도 해보자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유효숫자는 </a:t>
            </a:r>
            <a:r>
              <a:rPr lang="en-US" altLang="ko-KR" baseline="0" dirty="0" smtClean="0">
                <a:sym typeface="Wingdings" panose="05000000000000000000" pitchFamily="2" charset="2"/>
              </a:rPr>
              <a:t>4</a:t>
            </a:r>
            <a:r>
              <a:rPr lang="ko-KR" altLang="en-US" baseline="0" dirty="0" smtClean="0">
                <a:sym typeface="Wingdings" panose="05000000000000000000" pitchFamily="2" charset="2"/>
              </a:rPr>
              <a:t>개지만 결국 소수점 아래 </a:t>
            </a:r>
            <a:r>
              <a:rPr lang="en-US" altLang="ko-KR" baseline="0" dirty="0" smtClean="0">
                <a:sym typeface="Wingdings" panose="05000000000000000000" pitchFamily="2" charset="2"/>
              </a:rPr>
              <a:t>5</a:t>
            </a:r>
            <a:r>
              <a:rPr lang="ko-KR" altLang="en-US" baseline="0" dirty="0" smtClean="0">
                <a:sym typeface="Wingdings" panose="05000000000000000000" pitchFamily="2" charset="2"/>
              </a:rPr>
              <a:t>자리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		</a:t>
            </a:r>
            <a:r>
              <a:rPr lang="ko-KR" altLang="en-US" baseline="0" dirty="0" smtClean="0">
                <a:sym typeface="Wingdings" panose="05000000000000000000" pitchFamily="2" charset="2"/>
              </a:rPr>
              <a:t>근데 현재 넣고자 하는 것은 </a:t>
            </a:r>
            <a:r>
              <a:rPr lang="en-US" altLang="ko-KR" baseline="0" dirty="0" smtClean="0">
                <a:sym typeface="Wingdings" panose="05000000000000000000" pitchFamily="2" charset="2"/>
              </a:rPr>
              <a:t>0.1234.. </a:t>
            </a: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		</a:t>
            </a:r>
            <a:r>
              <a:rPr lang="ko-KR" altLang="en-US" baseline="0" dirty="0" smtClean="0">
                <a:sym typeface="Wingdings" panose="05000000000000000000" pitchFamily="2" charset="2"/>
              </a:rPr>
              <a:t>내가 넣고자 하는 수보다 한 자리가 없으므로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10</a:t>
            </a:r>
            <a:r>
              <a:rPr lang="ko-KR" altLang="en-US" baseline="0" dirty="0" smtClean="0">
                <a:sym typeface="Wingdings" panose="05000000000000000000" pitchFamily="2" charset="2"/>
              </a:rPr>
              <a:t>배 더 큰 상황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그래서 들어갈 수 없음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		</a:t>
            </a:r>
            <a:r>
              <a:rPr lang="ko-KR" altLang="en-US" baseline="0" dirty="0" smtClean="0">
                <a:sym typeface="Wingdings" panose="05000000000000000000" pitchFamily="2" charset="2"/>
              </a:rPr>
              <a:t>따라서 </a:t>
            </a:r>
            <a:r>
              <a:rPr lang="en-US" altLang="ko-KR" baseline="0" dirty="0" smtClean="0">
                <a:sym typeface="Wingdings" panose="05000000000000000000" pitchFamily="2" charset="2"/>
              </a:rPr>
              <a:t>0.12345</a:t>
            </a:r>
            <a:r>
              <a:rPr lang="ko-KR" altLang="en-US" baseline="0" dirty="0" smtClean="0">
                <a:sym typeface="Wingdings" panose="05000000000000000000" pitchFamily="2" charset="2"/>
              </a:rPr>
              <a:t>도 안 됨</a:t>
            </a:r>
            <a:r>
              <a:rPr lang="en-US" altLang="ko-KR" baseline="0" dirty="0" smtClean="0">
                <a:sym typeface="Wingdings" panose="05000000000000000000" pitchFamily="2" charset="2"/>
              </a:rPr>
              <a:t>, 0.01234</a:t>
            </a:r>
            <a:r>
              <a:rPr lang="ko-KR" altLang="en-US" baseline="0" dirty="0" smtClean="0">
                <a:sym typeface="Wingdings" panose="05000000000000000000" pitchFamily="2" charset="2"/>
              </a:rPr>
              <a:t>만 됨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NUMBER(3, 7)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유효 숫자는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개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소수점자리는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자리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따라서 마지막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는 안</a:t>
            </a:r>
            <a:r>
              <a:rPr lang="ko-KR" altLang="en-US" sz="1200" b="0" baseline="0" dirty="0" smtClean="0">
                <a:solidFill>
                  <a:schemeClr val="tx1"/>
                </a:solidFill>
                <a:latin typeface="+mn-ea"/>
                <a:ea typeface="+mn-ea"/>
              </a:rPr>
              <a:t> 들어감</a:t>
            </a:r>
            <a:endParaRPr lang="en-US" altLang="ko-KR" sz="1200" b="0" baseline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baseline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baseline="0" dirty="0" smtClean="0">
                <a:solidFill>
                  <a:schemeClr val="tx1"/>
                </a:solidFill>
                <a:latin typeface="+mn-ea"/>
                <a:ea typeface="+mn-ea"/>
              </a:rPr>
              <a:t>**</a:t>
            </a:r>
            <a:r>
              <a:rPr lang="ko-KR" altLang="en-US" sz="1200" b="0" baseline="0" dirty="0" smtClean="0">
                <a:solidFill>
                  <a:schemeClr val="tx1"/>
                </a:solidFill>
                <a:latin typeface="+mn-ea"/>
                <a:ea typeface="+mn-ea"/>
              </a:rPr>
              <a:t>정리</a:t>
            </a:r>
            <a:endParaRPr lang="en-US" altLang="ko-KR" sz="1200" b="0" baseline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baseline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ko-KR" altLang="en-US" sz="1200" b="0" baseline="0" dirty="0" smtClean="0">
                <a:solidFill>
                  <a:schemeClr val="tx1"/>
                </a:solidFill>
                <a:latin typeface="+mn-ea"/>
                <a:ea typeface="+mn-ea"/>
              </a:rPr>
              <a:t>애초에 소수점 자리가 좁으면 잘라서 들어가는 건 되지만</a:t>
            </a:r>
            <a:endParaRPr lang="en-US" altLang="ko-KR" sz="1200" b="0" baseline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baseline="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ko-KR" altLang="en-US" sz="1200" b="0" baseline="0" dirty="0" smtClean="0">
                <a:solidFill>
                  <a:schemeClr val="tx1"/>
                </a:solidFill>
                <a:latin typeface="+mn-ea"/>
                <a:ea typeface="+mn-ea"/>
              </a:rPr>
              <a:t>소수점 자리가 넓어서 그 자리에 빈 공간을 두는 것은 에러</a:t>
            </a:r>
            <a:endParaRPr lang="ko-KR" altLang="en-US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2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3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0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0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5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2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2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여러 연산자를 사용하는 경우 우선 순위를 고려하여 사용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DML</a:t>
              </a:r>
              <a:r>
                <a:rPr lang="en-US" altLang="ko-KR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/>
              </a:r>
              <a:br>
                <a:rPr lang="en-US" altLang="ko-KR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</a:br>
              <a:r>
                <a:rPr lang="en-US" altLang="ko-KR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(SELECT)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243540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조회한 결과를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이라고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하는데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구문에 의해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행들의 집합을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의미함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개 이상의 행이 포함될 수 있고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기준에 의해 정렬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한 테이블의 특정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여러 테이블의 특정 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조회 가능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53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563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작성법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141521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 명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[,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…]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 명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조건식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769" y="3265394"/>
            <a:ext cx="823815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b="1" dirty="0" smtClean="0">
                <a:latin typeface="+mn-ea"/>
                <a:cs typeface="Tahoma" panose="020B0604030504040204" pitchFamily="34" charset="0"/>
              </a:rPr>
              <a:t>* SELECT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  조회하고자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하는 </a:t>
            </a:r>
            <a:r>
              <a:rPr lang="ko-KR" altLang="en-US" sz="1400" dirty="0" err="1">
                <a:latin typeface="+mn-ea"/>
                <a:cs typeface="Tahoma" panose="020B0604030504040204" pitchFamily="34" charset="0"/>
              </a:rPr>
              <a:t>컬럼명</a:t>
            </a: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기술</a:t>
            </a:r>
            <a:endParaRPr lang="en-US" altLang="ko-KR" sz="1400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  </a:t>
            </a: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여러 </a:t>
            </a:r>
            <a:r>
              <a:rPr lang="ko-KR" altLang="en-US" sz="1400" dirty="0" err="1">
                <a:latin typeface="+mn-ea"/>
                <a:cs typeface="Tahoma" panose="020B0604030504040204" pitchFamily="34" charset="0"/>
              </a:rPr>
              <a:t>컬럼을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 조회하는 경우 </a:t>
            </a:r>
            <a:r>
              <a:rPr lang="ko-KR" altLang="en-US" sz="1400" dirty="0" err="1">
                <a:latin typeface="+mn-ea"/>
                <a:cs typeface="Tahoma" panose="020B0604030504040204" pitchFamily="34" charset="0"/>
              </a:rPr>
              <a:t>컬럼은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 쉼표로 </a:t>
            </a: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구분하고</a:t>
            </a:r>
            <a:r>
              <a:rPr lang="en-US" altLang="ko-KR" sz="1400" dirty="0" smtClean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마지막 </a:t>
            </a:r>
            <a:r>
              <a:rPr lang="ko-KR" altLang="en-US" sz="1400" dirty="0" err="1">
                <a:latin typeface="+mn-ea"/>
                <a:cs typeface="Tahoma" panose="020B0604030504040204" pitchFamily="34" charset="0"/>
              </a:rPr>
              <a:t>컬럼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 다음은 쉼표를 사용하지 않음</a:t>
            </a:r>
            <a:endParaRPr lang="en-US" altLang="ko-KR" sz="1400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  </a:t>
            </a: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모든 </a:t>
            </a:r>
            <a:r>
              <a:rPr lang="ko-KR" altLang="en-US" sz="1400" dirty="0" err="1">
                <a:latin typeface="+mn-ea"/>
                <a:cs typeface="Tahoma" panose="020B0604030504040204" pitchFamily="34" charset="0"/>
              </a:rPr>
              <a:t>컬럼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 조회 시 </a:t>
            </a:r>
            <a:r>
              <a:rPr lang="ko-KR" altLang="en-US" sz="1400" dirty="0" err="1">
                <a:latin typeface="+mn-ea"/>
                <a:cs typeface="Tahoma" panose="020B0604030504040204" pitchFamily="34" charset="0"/>
              </a:rPr>
              <a:t>컬럼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 명 대신 </a:t>
            </a: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‘*’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기호 사용 가능하며 조회 결과는 기술한 </a:t>
            </a:r>
            <a:r>
              <a:rPr lang="ko-KR" altLang="en-US" sz="1400" dirty="0" err="1">
                <a:latin typeface="+mn-ea"/>
                <a:cs typeface="Tahoma" panose="020B0604030504040204" pitchFamily="34" charset="0"/>
              </a:rPr>
              <a:t>컬럼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 명 순으로 표시</a:t>
            </a: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됨</a:t>
            </a:r>
            <a:endParaRPr lang="en-US" altLang="ko-KR" sz="1400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400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b="1" dirty="0" smtClean="0">
                <a:latin typeface="+mn-ea"/>
                <a:cs typeface="Tahoma" panose="020B0604030504040204" pitchFamily="34" charset="0"/>
              </a:rPr>
              <a:t>* </a:t>
            </a:r>
            <a:r>
              <a:rPr lang="en-US" altLang="ko-KR" sz="1600" b="1" dirty="0">
                <a:latin typeface="+mn-ea"/>
                <a:cs typeface="Tahoma" panose="020B0604030504040204" pitchFamily="34" charset="0"/>
              </a:rPr>
              <a:t>FROM    </a:t>
            </a:r>
            <a:endParaRPr lang="en-US" altLang="ko-KR" sz="1600" b="1" dirty="0" smtClean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 </a:t>
            </a:r>
            <a:r>
              <a:rPr lang="en-US" altLang="ko-KR" sz="1400" dirty="0" smtClean="0"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조회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대상 </a:t>
            </a:r>
            <a:r>
              <a:rPr lang="ko-KR" altLang="en-US" sz="1400" dirty="0" err="1">
                <a:latin typeface="+mn-ea"/>
                <a:cs typeface="Tahoma" panose="020B0604030504040204" pitchFamily="34" charset="0"/>
              </a:rPr>
              <a:t>컬럼이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 포함된 테이블 명 기술</a:t>
            </a:r>
            <a:endParaRPr lang="en-US" altLang="ko-KR" sz="1400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400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b="1" dirty="0" smtClean="0">
                <a:latin typeface="+mn-ea"/>
                <a:cs typeface="Tahoma" panose="020B0604030504040204" pitchFamily="34" charset="0"/>
              </a:rPr>
              <a:t>* WHERE  </a:t>
            </a:r>
            <a:endParaRPr lang="en-US" altLang="ko-KR" sz="1600" b="1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  행을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선택하는 조건 기술</a:t>
            </a:r>
            <a:endParaRPr lang="en-US" altLang="ko-KR" sz="1400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  </a:t>
            </a: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여러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개의 제한 조건을 포함할 수 있으며</a:t>
            </a: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각각의 제한 조건은 논리 연산자로 연결</a:t>
            </a:r>
            <a:endParaRPr lang="en-US" altLang="ko-KR" sz="1400" dirty="0">
              <a:latin typeface="+mn-ea"/>
              <a:cs typeface="Tahoma" panose="020B060403050404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  </a:t>
            </a:r>
            <a:r>
              <a:rPr lang="ko-KR" altLang="en-US" sz="1400" dirty="0" smtClean="0">
                <a:latin typeface="+mn-ea"/>
                <a:cs typeface="Tahoma" panose="020B0604030504040204" pitchFamily="34" charset="0"/>
              </a:rPr>
              <a:t>제한 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조건을 만족시키는 행들만 </a:t>
            </a:r>
            <a:r>
              <a:rPr lang="en-US" altLang="ko-KR" sz="1400" dirty="0">
                <a:latin typeface="+mn-ea"/>
                <a:cs typeface="Tahoma" panose="020B0604030504040204" pitchFamily="34" charset="0"/>
              </a:rPr>
              <a:t>Result Set</a:t>
            </a:r>
            <a:r>
              <a:rPr lang="ko-KR" altLang="en-US" sz="1400" dirty="0">
                <a:latin typeface="+mn-ea"/>
                <a:cs typeface="Tahoma" panose="020B0604030504040204" pitchFamily="34" charset="0"/>
              </a:rPr>
              <a:t>에 포함</a:t>
            </a:r>
            <a:endParaRPr lang="en-US" altLang="ko-KR" sz="1400" dirty="0"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180862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직원 전부의 사번과 이름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월급을 조회하는 구문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SALARY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6" y="1319233"/>
            <a:ext cx="2358511" cy="508886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217012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직원 전부의 모든 정보를 조회하는 구문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EMP_NO, EMAIL, PHONE, DEPT_CODE,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JOB_CODE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SAL_LEVEL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, SALARY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BONUS, MANAGER_ID, HIRE_DATE,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ENT_DATE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ENT_YN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sz="30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또는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30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7" y="3797024"/>
            <a:ext cx="7383463" cy="29067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1213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컬럼 값 산술 연산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16423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컬럼 값에 대해 산술 연산한 결과 조회 가능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SALARY * 12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(SALARY + (SALARY*BONUS)) * 12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84" y="3469145"/>
            <a:ext cx="3877310" cy="287535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컬럼 별칭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240404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‘AS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”,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‘AS “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“’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을 기술하여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컬럼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별칭을 지을 수 있음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AS 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이름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, SALARY*12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“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연봉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원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)”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(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+ (SALARY*BONUS))*12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AS “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총 소득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원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684" y="4030940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숫자 혹은 특수문자가 포함되는 경우에 </a:t>
            </a:r>
            <a:r>
              <a:rPr lang="en-US" altLang="ko-KR" sz="1400" dirty="0" smtClean="0">
                <a:latin typeface="+mn-ea"/>
              </a:rPr>
              <a:t>“ “ </a:t>
            </a:r>
            <a:r>
              <a:rPr lang="ko-KR" altLang="en-US" sz="1400" dirty="0" smtClean="0">
                <a:latin typeface="+mn-ea"/>
              </a:rPr>
              <a:t>사용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AS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생략 가능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공백으로 구분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724" y="3577119"/>
            <a:ext cx="2207696" cy="299541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88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563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리터럴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20212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임의로 지정한 문자열을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절에 사용하면 테이블에 존재하는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데이터처럼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활용 가능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EMP_ID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SALARY, 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원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’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AS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단위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EMPLOYEE;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775" y="3635671"/>
            <a:ext cx="402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문자나 날짜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리터럴은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‘ ‘ </a:t>
            </a:r>
            <a:r>
              <a:rPr lang="ko-KR" altLang="en-US" sz="1400" dirty="0" smtClean="0">
                <a:latin typeface="+mn-ea"/>
              </a:rPr>
              <a:t>기호 사용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err="1" smtClean="0">
                <a:latin typeface="+mn-ea"/>
              </a:rPr>
              <a:t>리터럴은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Result Set</a:t>
            </a:r>
            <a:r>
              <a:rPr lang="ko-KR" altLang="en-US" sz="1400" dirty="0" smtClean="0">
                <a:latin typeface="+mn-ea"/>
              </a:rPr>
              <a:t>의 모든 행에 반복 표시 됨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66" y="3294231"/>
            <a:ext cx="1960767" cy="279836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377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DISTINCT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20212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컬럼에 포함된 데이터 중 중복 값을 제외하고 한 번씩만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표시하고자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할 때 사용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DISTINCT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JOB_CODE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3648169"/>
            <a:ext cx="262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SELECT</a:t>
            </a:r>
            <a:r>
              <a:rPr lang="ko-KR" altLang="en-US" sz="1400">
                <a:latin typeface="+mn-ea"/>
              </a:rPr>
              <a:t>절에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회만 기술 가능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70" y="2219169"/>
            <a:ext cx="812647" cy="440491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00" y="3066554"/>
            <a:ext cx="965124" cy="177878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6007395" y="3955945"/>
            <a:ext cx="871870" cy="318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281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2242" cy="458372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검색할 컬럼의 조건을 설정하여 행 결정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‘D9’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직원의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DEPT_CODE = ‘D9’;</a:t>
            </a: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많은 직원 이름과 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SALARY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SALARY &gt; 4000000;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 </a:t>
            </a:r>
            <a:endParaRPr lang="en-US" altLang="ko-KR" sz="16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92" y="3128599"/>
            <a:ext cx="2034787" cy="89228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92" y="5029527"/>
            <a:ext cx="1924629" cy="73334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SELECT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예시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281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79637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3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개 조건 작성 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AND/OR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‘D6’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이고 급여를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많이 받는 직원의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‘D6’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AND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2000000;</a:t>
            </a:r>
          </a:p>
          <a:p>
            <a:pPr>
              <a:lnSpc>
                <a:spcPct val="13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‘D6’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이거나 급여를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많이 받는 직원의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‘D6’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OR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2000000;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67" y="2902201"/>
            <a:ext cx="2630210" cy="79792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35" y="4843876"/>
            <a:ext cx="2394851" cy="96150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653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주요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용어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1375935"/>
            <a:ext cx="8899922" cy="3398380"/>
            <a:chOff x="-2600" y="1339076"/>
            <a:chExt cx="8899922" cy="3398380"/>
          </a:xfrm>
        </p:grpSpPr>
        <p:pic>
          <p:nvPicPr>
            <p:cNvPr id="6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89"/>
            <a:stretch/>
          </p:blipFill>
          <p:spPr bwMode="auto">
            <a:xfrm>
              <a:off x="375225" y="1631811"/>
              <a:ext cx="6398423" cy="3098622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70304" y="1631810"/>
              <a:ext cx="444583" cy="309862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0863" y="1613217"/>
              <a:ext cx="622876" cy="311721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pic>
          <p:nvPicPr>
            <p:cNvPr id="5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7" y="3583795"/>
              <a:ext cx="1890335" cy="1153661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960561" y="1631255"/>
              <a:ext cx="664821" cy="30991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2257" y="3241396"/>
              <a:ext cx="6481391" cy="13479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19450" y="1934886"/>
              <a:ext cx="300037" cy="11588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cxnSp>
          <p:nvCxnSpPr>
            <p:cNvPr id="14" name="구부러진 연결선 13"/>
            <p:cNvCxnSpPr>
              <a:stCxn id="9" idx="0"/>
              <a:endCxn id="10" idx="0"/>
            </p:cNvCxnSpPr>
            <p:nvPr/>
          </p:nvCxnSpPr>
          <p:spPr>
            <a:xfrm rot="16200000" flipH="1">
              <a:off x="5338182" y="1586045"/>
              <a:ext cx="1956212" cy="2046632"/>
            </a:xfrm>
            <a:prstGeom prst="curvedConnector3">
              <a:avLst>
                <a:gd name="adj1" fmla="val -1168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999426" y="3587467"/>
              <a:ext cx="680356" cy="11499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90028" y="2515036"/>
              <a:ext cx="789612" cy="1519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-2600" y="3150770"/>
              <a:ext cx="3651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3219738" y="1339076"/>
              <a:ext cx="3651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18" name="TextBox 18"/>
            <p:cNvSpPr txBox="1">
              <a:spLocks noChangeArrowheads="1"/>
            </p:cNvSpPr>
            <p:nvPr/>
          </p:nvSpPr>
          <p:spPr bwMode="auto">
            <a:xfrm>
              <a:off x="432295" y="1339076"/>
              <a:ext cx="363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③</a:t>
              </a:r>
            </a:p>
          </p:txBody>
        </p: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5110408" y="1339076"/>
              <a:ext cx="3651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④</a:t>
              </a:r>
            </a:p>
          </p:txBody>
        </p:sp>
        <p:sp>
          <p:nvSpPr>
            <p:cNvPr id="20" name="TextBox 20"/>
            <p:cNvSpPr txBox="1">
              <a:spLocks noChangeArrowheads="1"/>
            </p:cNvSpPr>
            <p:nvPr/>
          </p:nvSpPr>
          <p:spPr bwMode="auto">
            <a:xfrm>
              <a:off x="6436605" y="1838841"/>
              <a:ext cx="363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⑤</a:t>
              </a:r>
            </a:p>
          </p:txBody>
        </p:sp>
        <p:sp>
          <p:nvSpPr>
            <p:cNvPr id="21" name="TextBox 21"/>
            <p:cNvSpPr txBox="1">
              <a:spLocks noChangeArrowheads="1"/>
            </p:cNvSpPr>
            <p:nvPr/>
          </p:nvSpPr>
          <p:spPr bwMode="auto">
            <a:xfrm>
              <a:off x="1213602" y="2437029"/>
              <a:ext cx="363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+mn-ea"/>
                  <a:ea typeface="+mn-ea"/>
                </a:rPr>
                <a:t>⑥</a:t>
              </a: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96992"/>
              </p:ext>
            </p:extLst>
          </p:nvPr>
        </p:nvGraphicFramePr>
        <p:xfrm>
          <a:off x="771923" y="5491030"/>
          <a:ext cx="812799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239060"/>
                <a:gridCol w="3179606"/>
              </a:tblGrid>
              <a:tr h="370840">
                <a:tc>
                  <a:txBody>
                    <a:bodyPr/>
                    <a:lstStyle/>
                    <a:p>
                      <a:pPr latinLnBrk="0">
                        <a:spcBef>
                          <a:spcPct val="0"/>
                        </a:spcBef>
                        <a:buNone/>
                      </a:pPr>
                      <a:r>
                        <a:rPr lang="ko-KR" altLang="en-US" sz="1800" dirty="0" smtClean="0"/>
                        <a:t>① 행</a:t>
                      </a:r>
                      <a:r>
                        <a:rPr lang="en-US" altLang="ko-KR" sz="1800" dirty="0" smtClean="0"/>
                        <a:t>(Row), </a:t>
                      </a:r>
                      <a:r>
                        <a:rPr lang="ko-KR" altLang="en-US" sz="1800" dirty="0" err="1" smtClean="0"/>
                        <a:t>튜플</a:t>
                      </a:r>
                      <a:r>
                        <a:rPr kumimoji="0" lang="en-US" altLang="ko-KR" sz="1800" dirty="0" smtClean="0"/>
                        <a:t>	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dirty="0" smtClean="0"/>
                        <a:t>② </a:t>
                      </a:r>
                      <a:r>
                        <a:rPr kumimoji="0" lang="ko-KR" altLang="en-US" sz="1800" dirty="0" err="1" smtClean="0"/>
                        <a:t>컬럼</a:t>
                      </a:r>
                      <a:r>
                        <a:rPr kumimoji="0" lang="en-US" altLang="ko-KR" sz="1800" dirty="0" smtClean="0"/>
                        <a:t>, </a:t>
                      </a:r>
                      <a:r>
                        <a:rPr kumimoji="0" lang="ko-KR" altLang="en-US" sz="1800" dirty="0" smtClean="0"/>
                        <a:t>도메인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③ </a:t>
                      </a:r>
                      <a:r>
                        <a:rPr lang="ko-KR" altLang="en-US" sz="1800" dirty="0" err="1" smtClean="0"/>
                        <a:t>기본키</a:t>
                      </a:r>
                      <a:r>
                        <a:rPr lang="en-US" altLang="ko-KR" sz="1800" dirty="0" smtClean="0"/>
                        <a:t>(Primary Key)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④ </a:t>
                      </a:r>
                      <a:r>
                        <a:rPr lang="ko-KR" altLang="en-US" sz="1800" dirty="0" err="1" smtClean="0"/>
                        <a:t>외래키</a:t>
                      </a:r>
                      <a:r>
                        <a:rPr lang="en-US" altLang="ko-KR" sz="1800" dirty="0" smtClean="0"/>
                        <a:t>(Foreign Key)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⑤ </a:t>
                      </a:r>
                      <a:r>
                        <a:rPr lang="en-US" altLang="ko-KR" sz="1800" dirty="0" smtClean="0"/>
                        <a:t>Null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⑥ </a:t>
                      </a:r>
                      <a:r>
                        <a:rPr lang="ko-KR" altLang="en-US" sz="1800" dirty="0" err="1" smtClean="0"/>
                        <a:t>컬럼값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속성값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연결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99469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‘||’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를 사용하여 여러 컬럼을 하나의 컬럼인 것처럼 연결하거나 컬럼과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리터럴을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연결함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2289882"/>
            <a:ext cx="43524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컬럼과 컬럼을 연결한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53684" y="2837809"/>
            <a:ext cx="7482242" cy="80560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SALARY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4" y="4324251"/>
            <a:ext cx="46602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리터럴을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연결한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3" y="4872177"/>
            <a:ext cx="7482242" cy="12521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‘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의 월급은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SALARY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||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‘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원 입니다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.’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/>
          <a:stretch/>
        </p:blipFill>
        <p:spPr bwMode="auto">
          <a:xfrm>
            <a:off x="5658213" y="2577969"/>
            <a:ext cx="1894570" cy="167982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/>
          <a:stretch/>
        </p:blipFill>
        <p:spPr bwMode="auto">
          <a:xfrm>
            <a:off x="5456336" y="4615615"/>
            <a:ext cx="2872499" cy="177813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논리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53749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개의 제한 조건 결과를 하나의 논리 결과로 만들어줌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34958"/>
              </p:ext>
            </p:extLst>
          </p:nvPr>
        </p:nvGraphicFramePr>
        <p:xfrm>
          <a:off x="913012" y="2151542"/>
          <a:ext cx="7416800" cy="155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17"/>
                <a:gridCol w="5400583"/>
              </a:tblGrid>
              <a:tr h="388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여러 조건이 동시에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일 경우에만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값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여러 조건들 중에 어느 하나의 조건만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값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조건에 대한 반대 값으로 반환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(NULL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제외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37430"/>
              </p:ext>
            </p:extLst>
          </p:nvPr>
        </p:nvGraphicFramePr>
        <p:xfrm>
          <a:off x="1128912" y="4383567"/>
          <a:ext cx="3240088" cy="155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22"/>
                <a:gridCol w="810022"/>
                <a:gridCol w="810022"/>
                <a:gridCol w="810022"/>
              </a:tblGrid>
              <a:tr h="38893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849637" y="4066067"/>
            <a:ext cx="177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[AND </a:t>
            </a:r>
            <a:r>
              <a:rPr lang="ko-KR" altLang="en-US" sz="1600" dirty="0">
                <a:latin typeface="+mn-ea"/>
                <a:ea typeface="+mn-ea"/>
              </a:rPr>
              <a:t>연산 결과</a:t>
            </a:r>
            <a:r>
              <a:rPr lang="en-US" altLang="ko-KR" sz="1600" dirty="0">
                <a:latin typeface="+mn-ea"/>
                <a:ea typeface="+mn-ea"/>
              </a:rPr>
              <a:t>]</a:t>
            </a:r>
            <a:endParaRPr lang="ko-KR" altLang="en-US" sz="1600" dirty="0">
              <a:latin typeface="+mn-ea"/>
              <a:ea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56708"/>
              </p:ext>
            </p:extLst>
          </p:nvPr>
        </p:nvGraphicFramePr>
        <p:xfrm>
          <a:off x="4800800" y="4383567"/>
          <a:ext cx="3241676" cy="155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9"/>
                <a:gridCol w="810419"/>
                <a:gridCol w="810419"/>
                <a:gridCol w="810419"/>
              </a:tblGrid>
              <a:tr h="38893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618362" y="4066067"/>
            <a:ext cx="15584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[OR </a:t>
            </a:r>
            <a:r>
              <a:rPr lang="ko-KR" altLang="en-US" sz="1600">
                <a:latin typeface="+mn-ea"/>
                <a:ea typeface="+mn-ea"/>
              </a:rPr>
              <a:t>연산 결과</a:t>
            </a:r>
            <a:r>
              <a:rPr lang="en-US" altLang="ko-KR" sz="1600">
                <a:latin typeface="+mn-ea"/>
                <a:ea typeface="+mn-ea"/>
              </a:rPr>
              <a:t>]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131366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표현식 사이의 관계를 비교하기 위해 사용하고 비교 결과는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논리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(TRUE/FALSE/NULL)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중 하나가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단 비교하는 두 컬럼 값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표현식은 서로 동일한 데이터 타입이어야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80300"/>
              </p:ext>
            </p:extLst>
          </p:nvPr>
        </p:nvGraphicFramePr>
        <p:xfrm>
          <a:off x="867144" y="2696380"/>
          <a:ext cx="7416800" cy="321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72"/>
                <a:gridCol w="4896528"/>
              </a:tblGrid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같다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&gt; , &lt;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크다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작다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&gt;= , =&lt;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크거나 같다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작거나 같다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&lt;&gt; , != , ^=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같지 않다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BETWEEN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특정 범위에 포함되는지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/ NOT LIKE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문자 패턴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NULL / IS NOT NULL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여부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IN /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NOT 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비교 값 목록에 포함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미포함 되는지 여부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593545" y="5950341"/>
            <a:ext cx="1963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+mn-ea"/>
                <a:ea typeface="+mn-ea"/>
                <a:cs typeface="Microsoft Himalaya" panose="01010100010101010101" pitchFamily="2" charset="0"/>
              </a:rPr>
              <a:t>[</a:t>
            </a:r>
            <a:r>
              <a:rPr lang="ko-KR" altLang="en-US" sz="1600" dirty="0">
                <a:latin typeface="+mn-ea"/>
                <a:ea typeface="+mn-ea"/>
                <a:cs typeface="Microsoft Himalaya" panose="01010100010101010101" pitchFamily="2" charset="0"/>
              </a:rPr>
              <a:t>주요 비교 연산자</a:t>
            </a:r>
            <a:r>
              <a:rPr lang="en-US" altLang="ko-KR" sz="1600" dirty="0">
                <a:latin typeface="+mn-ea"/>
                <a:ea typeface="+mn-ea"/>
                <a:cs typeface="Microsoft Himalaya" panose="01010100010101010101" pitchFamily="2" charset="0"/>
              </a:rPr>
              <a:t>]</a:t>
            </a:r>
            <a:endParaRPr lang="ko-KR" altLang="en-US" sz="1600" dirty="0">
              <a:latin typeface="+mn-ea"/>
              <a:ea typeface="+mn-ea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8754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BETWEEN AND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79637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비교하려는 값이 지정한 범위에 포함되면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리턴하는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연산자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상한 값과 하한 값의 경계도 포함됨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급여를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3500000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많이 받고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6000000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적게 받는 직원 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이름과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 </a:t>
            </a: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EMP_NAME, SALARY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SALARY &gt;= 3500000 AND SALARY &lt;= 6000000;</a:t>
            </a: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또는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EMP_NAME, SALARY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SALARY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BETWEEN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3500000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AND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6000000;</a:t>
            </a: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9" t="3971"/>
          <a:stretch/>
        </p:blipFill>
        <p:spPr bwMode="auto">
          <a:xfrm>
            <a:off x="6212250" y="4635796"/>
            <a:ext cx="1839244" cy="14141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70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LIKE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79637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비교하려는 값이 지정한 특정 패턴을 만족하면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리턴하는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연산자로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‘%’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‘_’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와일드카드로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씨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성을 가진 직원 이름과 급여 조회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EMP_NAME, SALARY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 WHERE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EMP_NAME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LIKE ‘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전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%’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핸드폰의 앞 네 자리 중 첫 번호가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7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직원 이름과 전화번호 조회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EMP_NAME, PHONE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PHONE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LIKE ‘_ _ _7%’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5353"/>
          <a:stretch/>
        </p:blipFill>
        <p:spPr bwMode="auto">
          <a:xfrm>
            <a:off x="5562599" y="5263115"/>
            <a:ext cx="2103475" cy="90636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t="6614"/>
          <a:stretch/>
        </p:blipFill>
        <p:spPr bwMode="auto">
          <a:xfrm>
            <a:off x="5562599" y="3561907"/>
            <a:ext cx="2103475" cy="7342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70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LIKE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36693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와일드 카드 문자와 패턴의 특수문자가 동일한 경우 어떤 것을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패턴으로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결정하는지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구분하지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못하기 때문에 데이터로 처리할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와일드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카드 문자 패턴 기호 앞에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임의의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특수문자를 사용하고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ESCAPE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OPTION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으로 등록하여 처리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EMAIL ID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‘_’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앞이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자리인 직원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이메일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EMAIL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EMAIL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LIKE ‘_ _ _#_%’ ESCAPE ‘#’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735"/>
          <a:stretch/>
        </p:blipFill>
        <p:spPr bwMode="auto">
          <a:xfrm>
            <a:off x="5724922" y="4136065"/>
            <a:ext cx="2228231" cy="258516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163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NOT LIKE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365868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‘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씨 성이 아닌 직원 사번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이메일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EMAIL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NOT LIKE ‘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이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%’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또는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EMAIL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NOT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LIKE ‘</a:t>
            </a:r>
            <a:r>
              <a:rPr lang="ko-KR" altLang="en-US" sz="1600" b="1">
                <a:solidFill>
                  <a:srgbClr val="C00000"/>
                </a:solidFill>
                <a:latin typeface="+mn-ea"/>
              </a:rPr>
              <a:t>이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%’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1125" r="1995" b="-1"/>
          <a:stretch/>
        </p:blipFill>
        <p:spPr bwMode="auto">
          <a:xfrm>
            <a:off x="5399569" y="2296632"/>
            <a:ext cx="2383463" cy="35268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41435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 NULL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 NOT NULL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93459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여부를 비교하는 연산자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관리자도 없고 부서 배치도 받지 않은 직원 조회 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MANAGER_ID, DEPT_CODE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MANAGER_ID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IS NULL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AND DEPT_CODE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IS NULL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 배치를 받지 않았지만 보너스를 지급받는 직원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BONUS, DEPT_CODE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IS NULL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AND BONUS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IS NOT NULL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 t="5396" r="1306"/>
          <a:stretch/>
        </p:blipFill>
        <p:spPr bwMode="auto">
          <a:xfrm>
            <a:off x="5787301" y="3388789"/>
            <a:ext cx="2389136" cy="49008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-2468"/>
          <a:stretch/>
        </p:blipFill>
        <p:spPr bwMode="auto">
          <a:xfrm>
            <a:off x="5699710" y="5248789"/>
            <a:ext cx="2476727" cy="40312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981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2242" cy="493459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비교하려는 값 목록에 일치하는 값이 있으면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를 반환하는 연산자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D6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부서와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D8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부서원들의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DEPT_CODE, SALARY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IN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(‘D6’, ‘D8’);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또는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DEPT_CODE, SALARY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‘D6’ OR DEPT_CODE = ‘D8’;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/>
          <a:stretch/>
        </p:blipFill>
        <p:spPr bwMode="auto">
          <a:xfrm>
            <a:off x="5265242" y="3785190"/>
            <a:ext cx="2855317" cy="150764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연산자 우선순위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874"/>
              </p:ext>
            </p:extLst>
          </p:nvPr>
        </p:nvGraphicFramePr>
        <p:xfrm>
          <a:off x="578979" y="1221415"/>
          <a:ext cx="8033393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689"/>
                <a:gridCol w="6673704"/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산술 연산자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연산자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 연산자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NULL / IS NOT NULL , LIKE , IN / NOT IN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BETWEEN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AND / NOT BETWEEN AND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논리 연산자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NOT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논리 연산자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AND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논리연산자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OR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4" marR="91424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9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SQL(Structured Query Language)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147997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관계형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데이터베이스에서 데이터를 조회하거나 조작하기 위해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사용하는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표준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검색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언어로 원하는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데이터를 찾는 방법이나 절차를 기술하는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게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아닌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조건을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기술하여 작성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44403"/>
              </p:ext>
            </p:extLst>
          </p:nvPr>
        </p:nvGraphicFramePr>
        <p:xfrm>
          <a:off x="355249" y="2949615"/>
          <a:ext cx="8459973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0883"/>
                <a:gridCol w="2124817"/>
                <a:gridCol w="30842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분류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용도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명령어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DQL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(Data</a:t>
                      </a:r>
                      <a:r>
                        <a:rPr lang="en-US" altLang="ko-KR" baseline="0" dirty="0" smtClean="0"/>
                        <a:t> Query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검색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DML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(Data</a:t>
                      </a:r>
                      <a:r>
                        <a:rPr lang="en-US" altLang="ko-KR" baseline="0" dirty="0" smtClean="0"/>
                        <a:t> Manipulation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조작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INSERT, UPDATE,</a:t>
                      </a:r>
                      <a:r>
                        <a:rPr lang="en-US" altLang="ko-KR" baseline="0" dirty="0" smtClean="0"/>
                        <a:t> DELETE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DDL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(Data Definition Language)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정의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CREATE, DROP, ALTER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(Transaction</a:t>
                      </a:r>
                      <a:r>
                        <a:rPr lang="en-US" altLang="ko-KR" baseline="0" dirty="0" smtClean="0"/>
                        <a:t> Control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트랜잭션 제어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COMMIT,</a:t>
                      </a:r>
                      <a:r>
                        <a:rPr lang="en-US" altLang="ko-KR" baseline="0" dirty="0" smtClean="0"/>
                        <a:t> ROLLBACK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연산자 우선순위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55773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‘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J2’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또는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‘J7’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직급 코드 중 급여를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2000000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많이 받는 직원의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이름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직급코드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 SALARY, JOB_CODE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JOB_CODE =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‘J7’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OR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JOB_CODE = ‘J2’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          AND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2000000;</a:t>
            </a:r>
          </a:p>
          <a:p>
            <a:pPr lvl="0"/>
            <a:r>
              <a:rPr lang="en-US" altLang="ko-KR" sz="1400" smtClean="0">
                <a:solidFill>
                  <a:prstClr val="black"/>
                </a:solidFill>
                <a:latin typeface="+mn-ea"/>
              </a:rPr>
              <a:t>  * 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연산자 우선 순위에 의해서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AND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가 먼저 실행됨</a:t>
            </a:r>
            <a:endParaRPr lang="en-US" altLang="ko-KR" sz="1400">
              <a:solidFill>
                <a:prstClr val="black"/>
              </a:solidFill>
              <a:latin typeface="+mn-ea"/>
            </a:endParaRPr>
          </a:p>
          <a:p>
            <a:pPr lvl="0"/>
            <a:r>
              <a:rPr lang="en-US" altLang="ko-KR" sz="1400">
                <a:solidFill>
                  <a:prstClr val="black"/>
                </a:solidFill>
                <a:latin typeface="+mn-ea"/>
              </a:rPr>
              <a:t>   </a:t>
            </a:r>
            <a:r>
              <a:rPr lang="en-US" altLang="ko-KR" sz="1400" smtClean="0">
                <a:solidFill>
                  <a:prstClr val="black"/>
                </a:solidFill>
                <a:latin typeface="+mn-ea"/>
              </a:rPr>
              <a:t> J2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직급의 급여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2000000 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이상 받는 직원이거나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J7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직급인 직원이라는 의미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prstClr val="black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EMP_NAME, SALARY, JOB_CODE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prstClr val="black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EMPLOYEE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600" b="1" smtClean="0">
                <a:solidFill>
                  <a:prstClr val="black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JOB_CODE =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‘J7’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OR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JOB_CODE = ‘J2’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 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   AND</a:t>
            </a:r>
            <a:r>
              <a:rPr lang="en-US" altLang="ko-KR" sz="160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SALARY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sz="1600">
                <a:solidFill>
                  <a:prstClr val="black"/>
                </a:solidFill>
                <a:latin typeface="+mn-ea"/>
              </a:rPr>
              <a:t> 2000000;</a:t>
            </a:r>
          </a:p>
          <a:p>
            <a:pPr lvl="0"/>
            <a:r>
              <a:rPr lang="en-US" altLang="ko-KR" sz="1400" smtClean="0">
                <a:solidFill>
                  <a:prstClr val="black"/>
                </a:solidFill>
                <a:latin typeface="+mn-ea"/>
              </a:rPr>
              <a:t>  * 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우선순위를 고려하여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OR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가 먼저 처리 되도록 </a:t>
            </a:r>
            <a:r>
              <a:rPr lang="en-US" altLang="ko-KR" sz="1400">
                <a:solidFill>
                  <a:prstClr val="black"/>
                </a:solidFill>
                <a:latin typeface="+mn-ea"/>
              </a:rPr>
              <a:t>( )</a:t>
            </a:r>
            <a:r>
              <a:rPr lang="ko-KR" altLang="en-US" sz="1400">
                <a:solidFill>
                  <a:prstClr val="black"/>
                </a:solidFill>
                <a:latin typeface="+mn-ea"/>
              </a:rPr>
              <a:t>를 이용해 우선 순위 변경</a:t>
            </a:r>
            <a:endParaRPr lang="en-US" altLang="ko-KR" sz="1400">
              <a:solidFill>
                <a:prstClr val="black"/>
              </a:solidFill>
              <a:latin typeface="+mn-ea"/>
            </a:endParaRPr>
          </a:p>
          <a:p>
            <a:pPr lvl="0"/>
            <a:r>
              <a:rPr lang="en-US" altLang="ko-KR" sz="14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J7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직급이거나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J2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직급인 직원들 중 급여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2000000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이상 받는 직원이라는 의미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449" r="25863" b="4422"/>
          <a:stretch/>
        </p:blipFill>
        <p:spPr bwMode="auto">
          <a:xfrm>
            <a:off x="5657577" y="2190307"/>
            <a:ext cx="2372257" cy="1330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17" y="4457700"/>
            <a:ext cx="2695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주요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데이터 타입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58884"/>
              </p:ext>
            </p:extLst>
          </p:nvPr>
        </p:nvGraphicFramePr>
        <p:xfrm>
          <a:off x="424238" y="1244205"/>
          <a:ext cx="8305092" cy="46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967"/>
                <a:gridCol w="2190307"/>
                <a:gridCol w="4316818"/>
              </a:tblGrid>
              <a:tr h="45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데이터 타입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하위 데이터 타입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9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CHARACTER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고정길이 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2000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</a:tr>
              <a:tr h="5977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가변길이 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4000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가변길이 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기가 바이트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가변길이 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기가 바이트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Binary Data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NUMBER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65444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NUMBER[ ( P [ , S ] ) ]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4387" y="1059212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P : </a:t>
            </a:r>
            <a:r>
              <a:rPr lang="ko-KR" altLang="en-US" sz="1400" dirty="0" smtClean="0">
                <a:latin typeface="+mn-ea"/>
              </a:rPr>
              <a:t>표현할 수 있는 전체 숫자 자리 수 </a:t>
            </a:r>
            <a:r>
              <a:rPr lang="en-US" altLang="ko-KR" sz="1400" dirty="0" smtClean="0">
                <a:latin typeface="+mn-ea"/>
              </a:rPr>
              <a:t>(1 ~ 38)</a:t>
            </a:r>
          </a:p>
          <a:p>
            <a:r>
              <a:rPr lang="en-US" altLang="ko-KR" sz="1400" dirty="0" smtClean="0">
                <a:latin typeface="+mn-ea"/>
              </a:rPr>
              <a:t>* S : </a:t>
            </a:r>
            <a:r>
              <a:rPr lang="ko-KR" altLang="en-US" sz="1400" dirty="0" smtClean="0">
                <a:latin typeface="+mn-ea"/>
              </a:rPr>
              <a:t>소수점 이하 자리 수 </a:t>
            </a:r>
            <a:r>
              <a:rPr lang="en-US" altLang="ko-KR" sz="1400" dirty="0" smtClean="0">
                <a:latin typeface="+mn-ea"/>
              </a:rPr>
              <a:t>(-84 ~ 127)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520291"/>
              </p:ext>
            </p:extLst>
          </p:nvPr>
        </p:nvGraphicFramePr>
        <p:xfrm>
          <a:off x="545908" y="1982023"/>
          <a:ext cx="8095902" cy="45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554"/>
                <a:gridCol w="1430215"/>
                <a:gridCol w="1195754"/>
                <a:gridCol w="4257379"/>
              </a:tblGrid>
              <a:tr h="18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되는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64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12345.678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12345.678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NUMBER(7)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자리이지만 정수는</a:t>
                      </a:r>
                      <a:r>
                        <a:rPr lang="en-US" altLang="ko-KR" sz="1400" baseline="0" dirty="0" smtClean="0"/>
                        <a:t> 5</a:t>
                      </a:r>
                      <a:r>
                        <a:rPr lang="ko-KR" altLang="en-US" sz="1400" baseline="0" dirty="0" smtClean="0"/>
                        <a:t>자리이므로 </a:t>
                      </a:r>
                      <a:r>
                        <a:rPr lang="en-US" altLang="ko-KR" sz="1400" baseline="0" dirty="0" smtClean="0"/>
                        <a:t>5</a:t>
                      </a:r>
                      <a:r>
                        <a:rPr lang="ko-KR" altLang="en-US" sz="1400" baseline="0" dirty="0" smtClean="0"/>
                        <a:t>개만 표현</a:t>
                      </a:r>
                      <a:r>
                        <a:rPr lang="en-US" altLang="ko-KR" sz="1400" baseline="0" smtClean="0"/>
                        <a:t>,</a:t>
                      </a:r>
                      <a:r>
                        <a:rPr lang="ko-KR" altLang="en-US" sz="1400" baseline="0" smtClean="0"/>
                        <a:t> </a:t>
                      </a:r>
                      <a:endParaRPr lang="en-US" altLang="ko-KR" sz="1400" baseline="0" smtClean="0"/>
                    </a:p>
                    <a:p>
                      <a:pPr algn="l"/>
                      <a:r>
                        <a:rPr lang="ko-KR" altLang="en-US" sz="1400" baseline="0" smtClean="0"/>
                        <a:t>첫 </a:t>
                      </a:r>
                      <a:r>
                        <a:rPr lang="ko-KR" altLang="en-US" sz="1400" baseline="0" dirty="0" smtClean="0"/>
                        <a:t>번째 소수로 인해 반올림 되어 저장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NUMBER(7,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12345.7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자리이지만 정수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자리와 소수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자리만 표현</a:t>
                      </a:r>
                      <a:r>
                        <a:rPr lang="en-US" altLang="ko-KR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번째 소수로 인해 반올림 되어 저장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(7, 3)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소수점 이하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자리로 정수는 총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자리인데 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값의 정수는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자리이므로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NUMBER(5, -2)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여서 소수점 왼쪽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두 번째 자리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반올림되어 저장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0.1234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NUMBER(4, 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유효숫자는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개가 맞지만 소수점 아래가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자리인데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자리이므로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0.01234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NUMBER(4, 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0.01234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0.0001234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NUMBER(3, 7)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소수점 이하 일곱 째 자리까지 유효숫자는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개인데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0.00001234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NUMBER(3,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7)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0.0000123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소수점 이하 일곱 째 자리까지 유효숫자는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개이기 때문에 마지막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4927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5114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CHAR( SIZE [ ( byte | char ) ]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775" y="2138344"/>
            <a:ext cx="5960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SIZE : </a:t>
            </a:r>
            <a:r>
              <a:rPr lang="ko-KR" altLang="en-US" sz="1400" dirty="0" smtClean="0">
                <a:latin typeface="+mn-ea"/>
              </a:rPr>
              <a:t>포함될 문자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열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의 크기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지정한 크기보다 작은 문자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열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입력되면 남는 공간은 공백으로 채움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데이터는 </a:t>
            </a:r>
            <a:r>
              <a:rPr lang="en-US" altLang="ko-KR" sz="1400" dirty="0" smtClean="0">
                <a:latin typeface="+mn-ea"/>
              </a:rPr>
              <a:t>‘’</a:t>
            </a:r>
            <a:r>
              <a:rPr lang="ko-KR" altLang="en-US" sz="1400" dirty="0" smtClean="0">
                <a:latin typeface="+mn-ea"/>
              </a:rPr>
              <a:t>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사용하여 표기하고 대</a:t>
            </a:r>
            <a:r>
              <a:rPr lang="en-US" altLang="ko-KR" sz="1400" dirty="0" smtClean="0">
                <a:latin typeface="+mn-ea"/>
              </a:rPr>
              <a:t>·</a:t>
            </a:r>
            <a:r>
              <a:rPr lang="ko-KR" altLang="en-US" sz="1400" dirty="0" smtClean="0">
                <a:latin typeface="+mn-ea"/>
              </a:rPr>
              <a:t>소문자를 구분함</a:t>
            </a:r>
            <a:endParaRPr lang="en-US" altLang="ko-KR" sz="1400" dirty="0" smtClean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8070"/>
              </p:ext>
            </p:extLst>
          </p:nvPr>
        </p:nvGraphicFramePr>
        <p:xfrm>
          <a:off x="619525" y="3180715"/>
          <a:ext cx="7982216" cy="306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44"/>
                <a:gridCol w="1228401"/>
                <a:gridCol w="1339702"/>
                <a:gridCol w="4561369"/>
              </a:tblGrid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되는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57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KIMCHI***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공백</a:t>
                      </a:r>
                      <a:r>
                        <a:rPr lang="en-US" altLang="ko-KR" sz="1400" dirty="0" smtClean="0"/>
                        <a:t> 3</a:t>
                      </a:r>
                      <a:r>
                        <a:rPr lang="ko-KR" altLang="en-US" sz="1400" dirty="0" smtClean="0"/>
                        <a:t>칸</a:t>
                      </a:r>
                      <a:r>
                        <a:rPr lang="en-US" altLang="ko-KR" sz="1400" dirty="0" smtClean="0"/>
                        <a:t>(3byte)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CHAR(3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저장되는 글자는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글자인데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공간은 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자리이기 때문에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한글은 한 글자 당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공간에 딱 맞음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CHAR(3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저장되는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글자는 총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6byte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인데 </a:t>
                      </a:r>
                      <a:endParaRPr lang="en-US" altLang="ko-KR" sz="14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공간은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7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2747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VARCHAR2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5114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VARCHAR2( SIZE [ ( byte | char ) ]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775" y="2138344"/>
            <a:ext cx="4530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SIZE : </a:t>
            </a:r>
            <a:r>
              <a:rPr lang="ko-KR" altLang="en-US" sz="1400">
                <a:latin typeface="+mn-ea"/>
              </a:rPr>
              <a:t>포함될 문자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의 크기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크기가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인 값은 </a:t>
            </a:r>
            <a:r>
              <a:rPr lang="en-US" altLang="ko-KR" sz="1400">
                <a:latin typeface="+mn-ea"/>
              </a:rPr>
              <a:t>NULL</a:t>
            </a:r>
            <a:r>
              <a:rPr lang="ko-KR" altLang="en-US" sz="1400">
                <a:latin typeface="+mn-ea"/>
              </a:rPr>
              <a:t>로 인식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데이터는 </a:t>
            </a:r>
            <a:r>
              <a:rPr lang="en-US" altLang="ko-KR" sz="1400">
                <a:latin typeface="+mn-ea"/>
              </a:rPr>
              <a:t>‘’</a:t>
            </a:r>
            <a:r>
              <a:rPr lang="ko-KR" altLang="en-US" sz="1400">
                <a:latin typeface="+mn-ea"/>
              </a:rPr>
              <a:t>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사용하여 표기하고 대</a:t>
            </a:r>
            <a:r>
              <a:rPr lang="en-US" altLang="ko-KR" sz="1400">
                <a:latin typeface="+mn-ea"/>
              </a:rPr>
              <a:t>·</a:t>
            </a:r>
            <a:r>
              <a:rPr lang="ko-KR" altLang="en-US" sz="1400">
                <a:latin typeface="+mn-ea"/>
              </a:rPr>
              <a:t>소문자를 구분함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39180"/>
              </p:ext>
            </p:extLst>
          </p:nvPr>
        </p:nvGraphicFramePr>
        <p:xfrm>
          <a:off x="619525" y="3180715"/>
          <a:ext cx="7982216" cy="306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44"/>
                <a:gridCol w="1228401"/>
                <a:gridCol w="1339702"/>
                <a:gridCol w="4561369"/>
              </a:tblGrid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되는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57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VARCHAR(3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저장되는 글자는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글자인데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공간은 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자리이기 때문에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한글은 한 글자 당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공간에 딱 맞음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VARCHAR(3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저장되는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글자는 총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6byte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인데 </a:t>
                      </a:r>
                      <a:endParaRPr lang="en-US" altLang="ko-KR" sz="14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공간은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45075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VARCHAR2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NVARCHAR2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0040" y="1840686"/>
            <a:ext cx="1097280" cy="1034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1493520" y="1840686"/>
            <a:ext cx="2225040" cy="1034712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3794760" y="1840686"/>
            <a:ext cx="2865120" cy="1034712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6736080" y="1840686"/>
            <a:ext cx="762000" cy="103471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7574280" y="1840686"/>
            <a:ext cx="1447799" cy="1034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5650"/>
              </p:ext>
            </p:extLst>
          </p:nvPr>
        </p:nvGraphicFramePr>
        <p:xfrm>
          <a:off x="343972" y="1779185"/>
          <a:ext cx="870203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453"/>
                <a:gridCol w="2261599"/>
                <a:gridCol w="2931703"/>
                <a:gridCol w="921392"/>
                <a:gridCol w="1451892"/>
              </a:tblGrid>
              <a:tr h="90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(n)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680379" y="3904396"/>
            <a:ext cx="7908583" cy="2123658"/>
            <a:chOff x="1411899" y="3436918"/>
            <a:chExt cx="7908583" cy="2123658"/>
          </a:xfrm>
        </p:grpSpPr>
        <p:sp>
          <p:nvSpPr>
            <p:cNvPr id="18" name="TextBox 17"/>
            <p:cNvSpPr txBox="1"/>
            <p:nvPr/>
          </p:nvSpPr>
          <p:spPr>
            <a:xfrm>
              <a:off x="1411899" y="3436918"/>
              <a:ext cx="3065263" cy="212365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‘N’</a:t>
              </a:r>
              <a:r>
                <a:rPr lang="ko-KR" altLang="en-US" b="1" dirty="0" smtClean="0"/>
                <a:t>이 있을 경우</a:t>
              </a:r>
              <a:endParaRPr lang="en-US" altLang="ko-KR" b="1" dirty="0" smtClean="0"/>
            </a:p>
            <a:p>
              <a:r>
                <a:rPr lang="en-US" altLang="ko-KR" sz="1600" dirty="0" smtClean="0"/>
                <a:t>     </a:t>
              </a:r>
              <a:r>
                <a:rPr lang="ko-KR" altLang="en-US" sz="1600" dirty="0" smtClean="0"/>
                <a:t>유니코드 문자형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모든 문자 </a:t>
              </a:r>
              <a:r>
                <a:rPr lang="en-US" altLang="ko-KR" sz="1600" dirty="0" smtClean="0"/>
                <a:t>2byte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크기를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글자 수 단위로 받음</a:t>
              </a:r>
              <a:endParaRPr lang="en-US" altLang="ko-KR" sz="1600" dirty="0" smtClean="0"/>
            </a:p>
            <a:p>
              <a:r>
                <a:rPr lang="en-US" altLang="ko-KR" b="1" dirty="0" smtClean="0"/>
                <a:t>‘N’</a:t>
              </a:r>
              <a:r>
                <a:rPr lang="ko-KR" altLang="en-US" b="1" dirty="0" smtClean="0"/>
                <a:t>이 없을 경우</a:t>
              </a:r>
              <a:endParaRPr lang="en-US" altLang="ko-KR" b="1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한글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한자 </a:t>
              </a:r>
              <a:r>
                <a:rPr lang="en-US" altLang="ko-KR" sz="1600" dirty="0" smtClean="0"/>
                <a:t>: 3byte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영어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숫자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기호 </a:t>
              </a:r>
              <a:r>
                <a:rPr lang="en-US" altLang="ko-KR" sz="1600" dirty="0" smtClean="0"/>
                <a:t>: 1byte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크기를 바이트 수 단위로 받음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8241" y="3436918"/>
              <a:ext cx="1961691" cy="1169551"/>
            </a:xfrm>
            <a:prstGeom prst="rect">
              <a:avLst/>
            </a:prstGeom>
            <a:noFill/>
            <a:ln w="38100">
              <a:solidFill>
                <a:srgbClr val="BF9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‘VAR’</a:t>
              </a:r>
              <a:r>
                <a:rPr lang="ko-KR" altLang="en-US" b="1" dirty="0" smtClean="0"/>
                <a:t>가 있을 경우</a:t>
              </a:r>
              <a:endParaRPr lang="en-US" altLang="ko-KR" b="1" dirty="0" smtClean="0"/>
            </a:p>
            <a:p>
              <a:r>
                <a:rPr lang="en-US" altLang="ko-KR" sz="1600" dirty="0" smtClean="0"/>
                <a:t>     </a:t>
              </a:r>
              <a:r>
                <a:rPr lang="ko-KR" altLang="en-US" sz="1600" dirty="0" smtClean="0"/>
                <a:t>가변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문자</a:t>
              </a:r>
              <a:endParaRPr lang="en-US" altLang="ko-KR" sz="1600" dirty="0" smtClean="0"/>
            </a:p>
            <a:p>
              <a:r>
                <a:rPr lang="en-US" altLang="ko-KR" b="1" dirty="0" smtClean="0"/>
                <a:t>‘VAR’</a:t>
              </a:r>
              <a:r>
                <a:rPr lang="ko-KR" altLang="en-US" b="1" dirty="0" smtClean="0"/>
                <a:t>이 없을 경우</a:t>
              </a:r>
              <a:endParaRPr lang="en-US" altLang="ko-KR" b="1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고정 문자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0214" y="3437953"/>
              <a:ext cx="1680268" cy="1169551"/>
            </a:xfrm>
            <a:prstGeom prst="rect">
              <a:avLst/>
            </a:prstGeom>
            <a:noFill/>
            <a:ln w="38100">
              <a:solidFill>
                <a:srgbClr val="2F559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‘2’</a:t>
              </a:r>
              <a:r>
                <a:rPr lang="ko-KR" altLang="en-US" b="1" dirty="0" smtClean="0"/>
                <a:t>가 없을 경우</a:t>
              </a:r>
              <a:endParaRPr lang="en-US" altLang="ko-KR" b="1" dirty="0" smtClean="0"/>
            </a:p>
            <a:p>
              <a:r>
                <a:rPr lang="en-US" altLang="ko-KR" sz="1600" dirty="0" smtClean="0"/>
                <a:t>     2000byte</a:t>
              </a:r>
            </a:p>
            <a:p>
              <a:r>
                <a:rPr lang="en-US" altLang="ko-KR" b="1" dirty="0" smtClean="0"/>
                <a:t>‘2’</a:t>
              </a:r>
              <a:r>
                <a:rPr lang="ko-KR" altLang="en-US" b="1" dirty="0" smtClean="0"/>
                <a:t>가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있을 경우</a:t>
              </a:r>
              <a:endParaRPr lang="en-US" altLang="ko-KR" b="1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4000byte</a:t>
              </a:r>
              <a:endParaRPr lang="ko-KR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78506" y="3092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문자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949365" y="3092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크기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68680" y="2869684"/>
            <a:ext cx="667602" cy="10347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606040" y="2869684"/>
            <a:ext cx="1669551" cy="1034712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209828" y="2869684"/>
            <a:ext cx="8622" cy="1034712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DATE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65444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DATE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61662"/>
              </p:ext>
            </p:extLst>
          </p:nvPr>
        </p:nvGraphicFramePr>
        <p:xfrm>
          <a:off x="545908" y="3034653"/>
          <a:ext cx="8127800" cy="202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08"/>
                <a:gridCol w="1765005"/>
                <a:gridCol w="4845987"/>
              </a:tblGrid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날짜에서 숫자만큼 며칠 후</a:t>
                      </a:r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날짜에서 숫자만큼 며칠 전</a:t>
                      </a:r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일수 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065" y="1758738"/>
            <a:ext cx="4196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일자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세기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년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월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일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및 시간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시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분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초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정보 관리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기본적으로 화면에 년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월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일 정보만 표기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날짜 연산 및 비교 가능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7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4068</TotalTime>
  <Words>2206</Words>
  <Application>Microsoft Office PowerPoint</Application>
  <PresentationFormat>화면 슬라이드 쇼(4:3)</PresentationFormat>
  <Paragraphs>526</Paragraphs>
  <Slides>30</Slides>
  <Notes>10</Notes>
  <HiddenSlides>6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VIP</cp:lastModifiedBy>
  <cp:revision>144</cp:revision>
  <dcterms:created xsi:type="dcterms:W3CDTF">2018-04-10T03:44:26Z</dcterms:created>
  <dcterms:modified xsi:type="dcterms:W3CDTF">2023-09-01T13:41:35Z</dcterms:modified>
</cp:coreProperties>
</file>