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77"/>
    <p:restoredTop sz="95687"/>
  </p:normalViewPr>
  <p:slideViewPr>
    <p:cSldViewPr snapToGrid="0" snapToObjects="1">
      <p:cViewPr varScale="1">
        <p:scale>
          <a:sx n="127" d="100"/>
          <a:sy n="127" d="100"/>
        </p:scale>
        <p:origin x="2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4/25/21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hooldigger.com/go/TX/cityrank.aspx?t=name" TargetMode="External"/><Relationship Id="rId2" Type="http://schemas.openxmlformats.org/officeDocument/2006/relationships/hyperlink" Target="https://ucr.fbi.gov/crime-in-the-u.s/2016/crime-in-the-u.s.-2016/tables/table-6/table-6-state-cuts/texas.x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4FD0-CF43-BF40-85F1-64F5ADFDDFD1}"/>
              </a:ext>
            </a:extLst>
          </p:cNvPr>
          <p:cNvSpPr>
            <a:spLocks noGrp="1"/>
          </p:cNvSpPr>
          <p:nvPr>
            <p:ph type="ctrTitle"/>
          </p:nvPr>
        </p:nvSpPr>
        <p:spPr/>
        <p:txBody>
          <a:bodyPr>
            <a:noAutofit/>
          </a:bodyPr>
          <a:lstStyle/>
          <a:p>
            <a:r>
              <a:rPr lang="en-US" sz="5400" dirty="0"/>
              <a:t>FIND A NEIGHBORHOOD IN TEXAS TO PURCHASE A HOME</a:t>
            </a:r>
          </a:p>
        </p:txBody>
      </p:sp>
      <p:sp>
        <p:nvSpPr>
          <p:cNvPr id="3" name="Subtitle 2">
            <a:extLst>
              <a:ext uri="{FF2B5EF4-FFF2-40B4-BE49-F238E27FC236}">
                <a16:creationId xmlns:a16="http://schemas.microsoft.com/office/drawing/2014/main" id="{E2515678-1190-0D4A-A372-CB100A776EE5}"/>
              </a:ext>
            </a:extLst>
          </p:cNvPr>
          <p:cNvSpPr>
            <a:spLocks noGrp="1"/>
          </p:cNvSpPr>
          <p:nvPr>
            <p:ph type="subTitle" idx="1"/>
          </p:nvPr>
        </p:nvSpPr>
        <p:spPr/>
        <p:txBody>
          <a:bodyPr/>
          <a:lstStyle/>
          <a:p>
            <a:r>
              <a:rPr lang="en-US" dirty="0"/>
              <a:t>By </a:t>
            </a:r>
            <a:r>
              <a:rPr lang="en-US" dirty="0" err="1"/>
              <a:t>olufunmi</a:t>
            </a:r>
            <a:r>
              <a:rPr lang="en-US" dirty="0"/>
              <a:t> </a:t>
            </a:r>
            <a:r>
              <a:rPr lang="en-US" dirty="0" err="1"/>
              <a:t>olugbode</a:t>
            </a:r>
            <a:endParaRPr lang="en-US" dirty="0"/>
          </a:p>
        </p:txBody>
      </p:sp>
    </p:spTree>
    <p:extLst>
      <p:ext uri="{BB962C8B-B14F-4D97-AF65-F5344CB8AC3E}">
        <p14:creationId xmlns:p14="http://schemas.microsoft.com/office/powerpoint/2010/main" val="398257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5098F2E-7E72-2747-BEBB-9B7BCC95FF5E}"/>
              </a:ext>
            </a:extLst>
          </p:cNvPr>
          <p:cNvSpPr>
            <a:spLocks noGrp="1"/>
          </p:cNvSpPr>
          <p:nvPr>
            <p:ph type="title"/>
          </p:nvPr>
        </p:nvSpPr>
        <p:spPr>
          <a:xfrm>
            <a:off x="812205" y="804519"/>
            <a:ext cx="3241820" cy="4431360"/>
          </a:xfrm>
        </p:spPr>
        <p:txBody>
          <a:bodyPr anchor="ctr">
            <a:normAutofit/>
          </a:bodyPr>
          <a:lstStyle/>
          <a:p>
            <a:r>
              <a:rPr lang="en-US" dirty="0"/>
              <a:t>Conclusion</a:t>
            </a:r>
          </a:p>
        </p:txBody>
      </p:sp>
      <p:cxnSp>
        <p:nvCxnSpPr>
          <p:cNvPr id="21" name="Straight Connector 20">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29DAD7CE-4A00-7645-9A12-260B3FB9F3B4}"/>
              </a:ext>
            </a:extLst>
          </p:cNvPr>
          <p:cNvSpPr>
            <a:spLocks noGrp="1"/>
          </p:cNvSpPr>
          <p:nvPr>
            <p:ph idx="1"/>
          </p:nvPr>
        </p:nvSpPr>
        <p:spPr>
          <a:xfrm>
            <a:off x="4637863" y="804520"/>
            <a:ext cx="6102559" cy="4431359"/>
          </a:xfrm>
        </p:spPr>
        <p:txBody>
          <a:bodyPr anchor="ctr">
            <a:normAutofit/>
          </a:bodyPr>
          <a:lstStyle/>
          <a:p>
            <a:pPr>
              <a:lnSpc>
                <a:spcPct val="110000"/>
              </a:lnSpc>
            </a:pPr>
            <a:r>
              <a:rPr lang="en-US" sz="1400" dirty="0"/>
              <a:t>There are many factors to consider when purchasing a house, budget being one of the controlling factor. However, for this exercise, the many other additional considerations to make when looking for a home such as safety, economics, school district and lifestyle would be considered.</a:t>
            </a:r>
          </a:p>
          <a:p>
            <a:pPr marL="0" indent="0">
              <a:lnSpc>
                <a:spcPct val="110000"/>
              </a:lnSpc>
              <a:buNone/>
            </a:pPr>
            <a:endParaRPr lang="en-US" sz="1400" dirty="0"/>
          </a:p>
          <a:p>
            <a:pPr>
              <a:lnSpc>
                <a:spcPct val="110000"/>
              </a:lnSpc>
            </a:pPr>
            <a:endParaRPr lang="en-US" sz="1400" dirty="0"/>
          </a:p>
          <a:p>
            <a:pPr>
              <a:lnSpc>
                <a:spcPct val="110000"/>
              </a:lnSpc>
            </a:pPr>
            <a:r>
              <a:rPr lang="en-US" sz="1400" dirty="0"/>
              <a:t>The data collected and the analysis gives some confidence in deciding what Texas city to purchase a home which is within the Dallas city limits. This allows for proximity to the social life I desire. </a:t>
            </a:r>
          </a:p>
          <a:p>
            <a:pPr>
              <a:lnSpc>
                <a:spcPct val="110000"/>
              </a:lnSpc>
            </a:pPr>
            <a:endParaRPr lang="en-US" sz="1400" dirty="0"/>
          </a:p>
          <a:p>
            <a:pPr>
              <a:lnSpc>
                <a:spcPct val="110000"/>
              </a:lnSpc>
            </a:pPr>
            <a:r>
              <a:rPr lang="en-US" sz="1400" dirty="0"/>
              <a:t>Note that I am better informed about these Texas cities prior to carrying out this study, of course, with more dataset more can be discovered.</a:t>
            </a:r>
          </a:p>
          <a:p>
            <a:pPr>
              <a:lnSpc>
                <a:spcPct val="110000"/>
              </a:lnSpc>
            </a:pPr>
            <a:endParaRPr lang="en-US" sz="1400" dirty="0"/>
          </a:p>
          <a:p>
            <a:pPr>
              <a:lnSpc>
                <a:spcPct val="110000"/>
              </a:lnSpc>
            </a:pPr>
            <a:endParaRPr lang="en-US" sz="1400" dirty="0"/>
          </a:p>
        </p:txBody>
      </p:sp>
      <p:pic>
        <p:nvPicPr>
          <p:cNvPr id="23" name="Picture 22">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5620818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BBD7-BE4A-6543-8113-B58039DF2C4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506435-75C7-DF4E-936A-56076664A59C}"/>
              </a:ext>
            </a:extLst>
          </p:cNvPr>
          <p:cNvSpPr>
            <a:spLocks noGrp="1"/>
          </p:cNvSpPr>
          <p:nvPr>
            <p:ph idx="1"/>
          </p:nvPr>
        </p:nvSpPr>
        <p:spPr/>
        <p:txBody>
          <a:bodyPr/>
          <a:lstStyle/>
          <a:p>
            <a:pPr marL="0" indent="0">
              <a:buNone/>
            </a:pPr>
            <a:r>
              <a:rPr lang="en-US" dirty="0"/>
              <a:t>In today’s world, many companies and organization collect a lot of data with the aim to extract useful information, recognize patterns and make decisions.  Similarly, this project will employ the use of data and python code to make decisions on one of my personal projects such as purchasing a home.</a:t>
            </a:r>
          </a:p>
        </p:txBody>
      </p:sp>
    </p:spTree>
    <p:extLst>
      <p:ext uri="{BB962C8B-B14F-4D97-AF65-F5344CB8AC3E}">
        <p14:creationId xmlns:p14="http://schemas.microsoft.com/office/powerpoint/2010/main" val="98788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BE7C-9A6A-5E44-A312-51DA0DBC5A7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3DB9D858-98F8-D245-B32B-053D86A5B37B}"/>
              </a:ext>
            </a:extLst>
          </p:cNvPr>
          <p:cNvSpPr>
            <a:spLocks noGrp="1"/>
          </p:cNvSpPr>
          <p:nvPr>
            <p:ph idx="1"/>
          </p:nvPr>
        </p:nvSpPr>
        <p:spPr/>
        <p:txBody>
          <a:bodyPr>
            <a:normAutofit lnSpcReduction="10000"/>
          </a:bodyPr>
          <a:lstStyle/>
          <a:p>
            <a:pPr marL="0" indent="0">
              <a:buNone/>
            </a:pPr>
            <a:r>
              <a:rPr lang="en-US" sz="3200" dirty="0"/>
              <a:t>There are many factors to consider when purchasing a house, budget being one of the controlling factor. However, for this exercise, the many other additional considerations to make when looking for a home such as safety, economics, school district and lifestyle would be considered.</a:t>
            </a:r>
          </a:p>
          <a:p>
            <a:pPr marL="0" indent="0">
              <a:buNone/>
            </a:pPr>
            <a:endParaRPr lang="en-US" dirty="0"/>
          </a:p>
        </p:txBody>
      </p:sp>
    </p:spTree>
    <p:extLst>
      <p:ext uri="{BB962C8B-B14F-4D97-AF65-F5344CB8AC3E}">
        <p14:creationId xmlns:p14="http://schemas.microsoft.com/office/powerpoint/2010/main" val="97494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8CFB-FA6E-B34B-BB3F-3B0202168EB5}"/>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07885E4-E4CD-7740-A98A-0DE867A7581E}"/>
              </a:ext>
            </a:extLst>
          </p:cNvPr>
          <p:cNvSpPr>
            <a:spLocks noGrp="1"/>
          </p:cNvSpPr>
          <p:nvPr>
            <p:ph idx="1"/>
          </p:nvPr>
        </p:nvSpPr>
        <p:spPr/>
        <p:txBody>
          <a:bodyPr>
            <a:normAutofit fontScale="62500" lnSpcReduction="20000"/>
          </a:bodyPr>
          <a:lstStyle/>
          <a:p>
            <a:r>
              <a:rPr lang="en-US" dirty="0"/>
              <a:t>Most of the information is sourced from statistics within the past 5 to 6 years (2014 – 2020) and is detailed as:</a:t>
            </a:r>
          </a:p>
          <a:p>
            <a:pPr lvl="1"/>
            <a:r>
              <a:rPr lang="en-US" b="1" dirty="0"/>
              <a:t>Texas Crime Statistic:  </a:t>
            </a:r>
            <a:r>
              <a:rPr lang="en-US" dirty="0"/>
              <a:t>Information is taken from the FBI website for the year 2016</a:t>
            </a:r>
            <a:r>
              <a:rPr lang="en-US" b="1" dirty="0"/>
              <a:t> </a:t>
            </a:r>
            <a:endParaRPr lang="en-US" dirty="0"/>
          </a:p>
          <a:p>
            <a:pPr marL="0" indent="0">
              <a:buNone/>
            </a:pPr>
            <a:r>
              <a:rPr lang="en-US" dirty="0"/>
              <a:t>               Source: </a:t>
            </a:r>
            <a:r>
              <a:rPr lang="en-US" u="sng" dirty="0">
                <a:hlinkClick r:id="rId2"/>
              </a:rPr>
              <a:t>https://ucr.fbi.gov/crime-in-the-u.s/2016/crime-in-the-u.s.-2016/tables/table-6/table-6-state-cuts/texas.xls</a:t>
            </a:r>
            <a:endParaRPr lang="en-US" dirty="0"/>
          </a:p>
          <a:p>
            <a:pPr lvl="1"/>
            <a:r>
              <a:rPr lang="en-US" b="1" dirty="0"/>
              <a:t>Texas School District: </a:t>
            </a:r>
            <a:r>
              <a:rPr lang="en-US" dirty="0"/>
              <a:t>Information is taken from the Texas Education Agency assessments for the 2018-2019 school year. </a:t>
            </a:r>
          </a:p>
          <a:p>
            <a:pPr marL="0" indent="0">
              <a:buNone/>
            </a:pPr>
            <a:r>
              <a:rPr lang="en-US" dirty="0"/>
              <a:t>               Source: </a:t>
            </a:r>
            <a:r>
              <a:rPr lang="en-US" u="sng" dirty="0">
                <a:hlinkClick r:id="rId3"/>
              </a:rPr>
              <a:t>https://www.schooldigger.com/go/TX/cityrank.aspx?t=name</a:t>
            </a:r>
            <a:endParaRPr lang="en-US" dirty="0"/>
          </a:p>
          <a:p>
            <a:pPr lvl="1"/>
            <a:r>
              <a:rPr lang="en-US" b="1" dirty="0"/>
              <a:t>Neighborhood: </a:t>
            </a:r>
            <a:r>
              <a:rPr lang="en-US" dirty="0"/>
              <a:t>Median household income is sourced from U.S. Census Bureau, American Community Survey (ACS) and Puerto Rico Community Survey (PRCS) for a 5 year estimate. The median income considers inflation and estimates the household income for 2018.</a:t>
            </a:r>
          </a:p>
          <a:p>
            <a:pPr marL="0" indent="0">
              <a:buNone/>
            </a:pPr>
            <a:r>
              <a:rPr lang="en-US" dirty="0"/>
              <a:t>               Source: </a:t>
            </a:r>
            <a:r>
              <a:rPr lang="en-US" u="sng" dirty="0"/>
              <a:t>https://</a:t>
            </a:r>
            <a:r>
              <a:rPr lang="en-US" u="sng" dirty="0" err="1"/>
              <a:t>www.indexmundi.com</a:t>
            </a:r>
            <a:r>
              <a:rPr lang="en-US" u="sng" dirty="0"/>
              <a:t>/facts/united-states/quick-facts/</a:t>
            </a:r>
            <a:r>
              <a:rPr lang="en-US" u="sng" dirty="0" err="1"/>
              <a:t>texas</a:t>
            </a:r>
            <a:r>
              <a:rPr lang="en-US" u="sng" dirty="0"/>
              <a:t>/median-household-income/</a:t>
            </a:r>
            <a:r>
              <a:rPr lang="en-US" u="sng" dirty="0" err="1"/>
              <a:t>cities#table</a:t>
            </a:r>
            <a:endParaRPr lang="en-US" dirty="0"/>
          </a:p>
          <a:p>
            <a:pPr lvl="1"/>
            <a:r>
              <a:rPr lang="en-US" b="1" dirty="0"/>
              <a:t>Proximity to shopping, services and/or leisure activities:</a:t>
            </a:r>
            <a:r>
              <a:rPr lang="en-US" dirty="0"/>
              <a:t> Foursquare API will be used to leverage location data to find venues related to the neighborhood. </a:t>
            </a:r>
          </a:p>
          <a:p>
            <a:pPr lvl="1"/>
            <a:r>
              <a:rPr lang="en-US" b="1" dirty="0"/>
              <a:t>Geospatial Coordinates:</a:t>
            </a:r>
            <a:r>
              <a:rPr lang="en-US" dirty="0"/>
              <a:t> sourced from maps of the world.</a:t>
            </a:r>
          </a:p>
          <a:p>
            <a:pPr marL="0" indent="0">
              <a:buNone/>
            </a:pPr>
            <a:r>
              <a:rPr lang="en-US" dirty="0"/>
              <a:t>               Source: </a:t>
            </a:r>
            <a:r>
              <a:rPr lang="en-US" u="sng" dirty="0"/>
              <a:t>https://</a:t>
            </a:r>
            <a:r>
              <a:rPr lang="en-US" u="sng" dirty="0" err="1"/>
              <a:t>www.mapsofworld.com</a:t>
            </a:r>
            <a:r>
              <a:rPr lang="en-US" u="sng" dirty="0"/>
              <a:t>/</a:t>
            </a:r>
            <a:r>
              <a:rPr lang="en-US" u="sng" dirty="0" err="1"/>
              <a:t>usa</a:t>
            </a:r>
            <a:r>
              <a:rPr lang="en-US" u="sng" dirty="0"/>
              <a:t>/states/</a:t>
            </a:r>
            <a:r>
              <a:rPr lang="en-US" u="sng" dirty="0" err="1"/>
              <a:t>texas</a:t>
            </a:r>
            <a:r>
              <a:rPr lang="en-US" u="sng" dirty="0"/>
              <a:t>/</a:t>
            </a:r>
            <a:r>
              <a:rPr lang="en-US" u="sng" dirty="0" err="1"/>
              <a:t>lat-long.html</a:t>
            </a:r>
            <a:endParaRPr lang="en-US" dirty="0"/>
          </a:p>
          <a:p>
            <a:endParaRPr lang="en-US" dirty="0"/>
          </a:p>
        </p:txBody>
      </p:sp>
    </p:spTree>
    <p:extLst>
      <p:ext uri="{BB962C8B-B14F-4D97-AF65-F5344CB8AC3E}">
        <p14:creationId xmlns:p14="http://schemas.microsoft.com/office/powerpoint/2010/main" val="316716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8099-A35E-AF44-8329-A21B71F7CF3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E8D15CC-BA20-574C-AB5B-59E470C29F91}"/>
              </a:ext>
            </a:extLst>
          </p:cNvPr>
          <p:cNvSpPr>
            <a:spLocks noGrp="1"/>
          </p:cNvSpPr>
          <p:nvPr>
            <p:ph idx="1"/>
          </p:nvPr>
        </p:nvSpPr>
        <p:spPr/>
        <p:txBody>
          <a:bodyPr>
            <a:normAutofit lnSpcReduction="10000"/>
          </a:bodyPr>
          <a:lstStyle/>
          <a:p>
            <a:r>
              <a:rPr lang="en-US" dirty="0"/>
              <a:t>Data cleaning involves fixing incorrect, corrupted, incorrectly formatted, duplicate or incomplete data within a dataset. In addition, removing data that does not belong in the dataset. Data cleaning for this project involves mostly removing data that is not relevant to the business problem. The following functions were applied to clean the data:</a:t>
            </a:r>
          </a:p>
          <a:p>
            <a:pPr lvl="1"/>
            <a:r>
              <a:rPr lang="en-US" dirty="0"/>
              <a:t>Deleting irrelevant columns and rows: using the </a:t>
            </a:r>
            <a:r>
              <a:rPr lang="en-US" i="1" dirty="0"/>
              <a:t>drop()</a:t>
            </a:r>
            <a:r>
              <a:rPr lang="en-US" dirty="0"/>
              <a:t> function</a:t>
            </a:r>
          </a:p>
          <a:p>
            <a:pPr lvl="1"/>
            <a:r>
              <a:rPr lang="en-US" dirty="0"/>
              <a:t>Changing header titles: using the </a:t>
            </a:r>
            <a:r>
              <a:rPr lang="en-US" i="1" dirty="0"/>
              <a:t>rename() </a:t>
            </a:r>
            <a:r>
              <a:rPr lang="en-US" dirty="0"/>
              <a:t>function</a:t>
            </a:r>
          </a:p>
          <a:p>
            <a:pPr lvl="1"/>
            <a:r>
              <a:rPr lang="en-US" dirty="0"/>
              <a:t>Dropping null value columns to avoid errors: using the </a:t>
            </a:r>
            <a:r>
              <a:rPr lang="en-US" i="1" dirty="0" err="1"/>
              <a:t>dropna</a:t>
            </a:r>
            <a:r>
              <a:rPr lang="en-US" i="1" dirty="0"/>
              <a:t>() </a:t>
            </a:r>
            <a:r>
              <a:rPr lang="en-US" dirty="0"/>
              <a:t>function</a:t>
            </a:r>
          </a:p>
          <a:p>
            <a:pPr lvl="1"/>
            <a:r>
              <a:rPr lang="en-US" dirty="0"/>
              <a:t>Selecting specific rows: using the </a:t>
            </a:r>
            <a:r>
              <a:rPr lang="en-US" i="1" dirty="0" err="1"/>
              <a:t>iloc</a:t>
            </a:r>
            <a:r>
              <a:rPr lang="en-US" i="1" dirty="0"/>
              <a:t>()</a:t>
            </a:r>
            <a:r>
              <a:rPr lang="en-US" dirty="0"/>
              <a:t> function</a:t>
            </a:r>
          </a:p>
          <a:p>
            <a:pPr lvl="1"/>
            <a:r>
              <a:rPr lang="en-US" dirty="0"/>
              <a:t>New data frame with split value columns: using </a:t>
            </a:r>
            <a:r>
              <a:rPr lang="en-US" i="1" dirty="0"/>
              <a:t>string</a:t>
            </a:r>
            <a:r>
              <a:rPr lang="en-US" dirty="0"/>
              <a:t> </a:t>
            </a:r>
            <a:r>
              <a:rPr lang="en-US" i="1" dirty="0"/>
              <a:t>split()</a:t>
            </a:r>
            <a:r>
              <a:rPr lang="en-US" dirty="0"/>
              <a:t> function</a:t>
            </a:r>
          </a:p>
          <a:p>
            <a:endParaRPr lang="en-US" dirty="0"/>
          </a:p>
        </p:txBody>
      </p:sp>
    </p:spTree>
    <p:extLst>
      <p:ext uri="{BB962C8B-B14F-4D97-AF65-F5344CB8AC3E}">
        <p14:creationId xmlns:p14="http://schemas.microsoft.com/office/powerpoint/2010/main" val="27777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4B7A-8978-E346-8BCC-A39766902D4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0A39FB6-3B1C-834B-97F5-86B85D2ED4A2}"/>
              </a:ext>
            </a:extLst>
          </p:cNvPr>
          <p:cNvSpPr>
            <a:spLocks noGrp="1"/>
          </p:cNvSpPr>
          <p:nvPr>
            <p:ph idx="1"/>
          </p:nvPr>
        </p:nvSpPr>
        <p:spPr/>
        <p:txBody>
          <a:bodyPr>
            <a:normAutofit fontScale="92500" lnSpcReduction="20000"/>
          </a:bodyPr>
          <a:lstStyle/>
          <a:p>
            <a:pPr marL="228600" lvl="1">
              <a:spcBef>
                <a:spcPts val="1000"/>
              </a:spcBef>
            </a:pPr>
            <a:r>
              <a:rPr lang="en-US" sz="2000" b="1" dirty="0"/>
              <a:t>Importing Data</a:t>
            </a:r>
          </a:p>
          <a:p>
            <a:pPr lvl="1"/>
            <a:r>
              <a:rPr lang="en-US" sz="1900" dirty="0"/>
              <a:t>Web Scraping</a:t>
            </a:r>
          </a:p>
          <a:p>
            <a:pPr lvl="1"/>
            <a:r>
              <a:rPr lang="en-US" sz="1900" dirty="0"/>
              <a:t>CSV</a:t>
            </a:r>
          </a:p>
          <a:p>
            <a:pPr marL="228600" lvl="1">
              <a:spcBef>
                <a:spcPts val="1000"/>
              </a:spcBef>
            </a:pPr>
            <a:r>
              <a:rPr lang="en-US" sz="2100" b="1" dirty="0"/>
              <a:t>Data Cleaning</a:t>
            </a:r>
          </a:p>
          <a:p>
            <a:r>
              <a:rPr lang="en-US" b="1" dirty="0"/>
              <a:t>Data Visualization</a:t>
            </a:r>
            <a:endParaRPr lang="en-US" dirty="0"/>
          </a:p>
          <a:p>
            <a:pPr lvl="1"/>
            <a:r>
              <a:rPr lang="en-US" dirty="0"/>
              <a:t>Generating Graphs – Bar Plot</a:t>
            </a:r>
          </a:p>
          <a:p>
            <a:pPr lvl="1"/>
            <a:r>
              <a:rPr lang="en-US" dirty="0"/>
              <a:t>Foursquare API </a:t>
            </a:r>
          </a:p>
          <a:p>
            <a:pPr lvl="1"/>
            <a:r>
              <a:rPr lang="en-US" dirty="0"/>
              <a:t>Folium</a:t>
            </a:r>
          </a:p>
          <a:p>
            <a:pPr marL="228600" lvl="1">
              <a:spcBef>
                <a:spcPts val="1000"/>
              </a:spcBef>
            </a:pPr>
            <a:r>
              <a:rPr lang="en-US" sz="2100" b="1" dirty="0"/>
              <a:t>K means</a:t>
            </a:r>
          </a:p>
          <a:p>
            <a:endParaRPr lang="en-US" dirty="0"/>
          </a:p>
        </p:txBody>
      </p:sp>
    </p:spTree>
    <p:extLst>
      <p:ext uri="{BB962C8B-B14F-4D97-AF65-F5344CB8AC3E}">
        <p14:creationId xmlns:p14="http://schemas.microsoft.com/office/powerpoint/2010/main" val="243870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47DC-82BD-2443-A58E-1B967CDD29A0}"/>
              </a:ext>
            </a:extLst>
          </p:cNvPr>
          <p:cNvSpPr>
            <a:spLocks noGrp="1"/>
          </p:cNvSpPr>
          <p:nvPr>
            <p:ph type="title"/>
          </p:nvPr>
        </p:nvSpPr>
        <p:spPr/>
        <p:txBody>
          <a:bodyPr/>
          <a:lstStyle/>
          <a:p>
            <a:r>
              <a:rPr lang="en-US" dirty="0"/>
              <a:t>Results</a:t>
            </a:r>
          </a:p>
        </p:txBody>
      </p:sp>
      <p:sp>
        <p:nvSpPr>
          <p:cNvPr id="5" name="Content Placeholder 4">
            <a:extLst>
              <a:ext uri="{FF2B5EF4-FFF2-40B4-BE49-F238E27FC236}">
                <a16:creationId xmlns:a16="http://schemas.microsoft.com/office/drawing/2014/main" id="{575F0C82-CB19-D54C-930E-3564D1C35A63}"/>
              </a:ext>
            </a:extLst>
          </p:cNvPr>
          <p:cNvSpPr>
            <a:spLocks noGrp="1"/>
          </p:cNvSpPr>
          <p:nvPr>
            <p:ph sz="half" idx="2"/>
          </p:nvPr>
        </p:nvSpPr>
        <p:spPr/>
        <p:txBody>
          <a:bodyPr>
            <a:normAutofit fontScale="85000" lnSpcReduction="10000"/>
          </a:bodyPr>
          <a:lstStyle/>
          <a:p>
            <a:r>
              <a:rPr lang="en-US" dirty="0"/>
              <a:t>Irving has a better educational performance, however, private school can meet requirements.</a:t>
            </a:r>
          </a:p>
        </p:txBody>
      </p:sp>
      <p:sp>
        <p:nvSpPr>
          <p:cNvPr id="8" name="Content Placeholder 7">
            <a:extLst>
              <a:ext uri="{FF2B5EF4-FFF2-40B4-BE49-F238E27FC236}">
                <a16:creationId xmlns:a16="http://schemas.microsoft.com/office/drawing/2014/main" id="{E9FED342-19FD-A040-B303-33D8E3AB4E03}"/>
              </a:ext>
            </a:extLst>
          </p:cNvPr>
          <p:cNvSpPr>
            <a:spLocks noGrp="1"/>
          </p:cNvSpPr>
          <p:nvPr>
            <p:ph sz="half" idx="1"/>
          </p:nvPr>
        </p:nvSpPr>
        <p:spPr>
          <a:xfrm>
            <a:off x="1447331" y="2010878"/>
            <a:ext cx="4645152" cy="376721"/>
          </a:xfrm>
        </p:spPr>
        <p:txBody>
          <a:bodyPr>
            <a:normAutofit fontScale="85000" lnSpcReduction="10000"/>
          </a:bodyPr>
          <a:lstStyle/>
          <a:p>
            <a:r>
              <a:rPr lang="en-US" dirty="0"/>
              <a:t>Regarding safety, Houston is a concern.</a:t>
            </a:r>
          </a:p>
        </p:txBody>
      </p:sp>
      <p:pic>
        <p:nvPicPr>
          <p:cNvPr id="9" name="Picture 8" descr="Chart&#10;&#10;Description automatically generated">
            <a:extLst>
              <a:ext uri="{FF2B5EF4-FFF2-40B4-BE49-F238E27FC236}">
                <a16:creationId xmlns:a16="http://schemas.microsoft.com/office/drawing/2014/main" id="{E6FB68A7-1340-2246-B917-C02E5614E5A9}"/>
              </a:ext>
            </a:extLst>
          </p:cNvPr>
          <p:cNvPicPr/>
          <p:nvPr/>
        </p:nvPicPr>
        <p:blipFill>
          <a:blip r:embed="rId2"/>
          <a:stretch>
            <a:fillRect/>
          </a:stretch>
        </p:blipFill>
        <p:spPr>
          <a:xfrm>
            <a:off x="1454367" y="2616199"/>
            <a:ext cx="4645152" cy="2842663"/>
          </a:xfrm>
          <a:prstGeom prst="rect">
            <a:avLst/>
          </a:prstGeom>
        </p:spPr>
      </p:pic>
      <p:pic>
        <p:nvPicPr>
          <p:cNvPr id="10" name="Picture 9" descr="Chart, bar chart&#10;&#10;Description automatically generated">
            <a:extLst>
              <a:ext uri="{FF2B5EF4-FFF2-40B4-BE49-F238E27FC236}">
                <a16:creationId xmlns:a16="http://schemas.microsoft.com/office/drawing/2014/main" id="{E1B04D59-F836-E944-B5E4-D8CE3F7596F8}"/>
              </a:ext>
            </a:extLst>
          </p:cNvPr>
          <p:cNvPicPr/>
          <p:nvPr/>
        </p:nvPicPr>
        <p:blipFill>
          <a:blip r:embed="rId3"/>
          <a:stretch>
            <a:fillRect/>
          </a:stretch>
        </p:blipFill>
        <p:spPr>
          <a:xfrm>
            <a:off x="6413771" y="2616199"/>
            <a:ext cx="4641081" cy="2828517"/>
          </a:xfrm>
          <a:prstGeom prst="rect">
            <a:avLst/>
          </a:prstGeom>
        </p:spPr>
      </p:pic>
    </p:spTree>
    <p:extLst>
      <p:ext uri="{BB962C8B-B14F-4D97-AF65-F5344CB8AC3E}">
        <p14:creationId xmlns:p14="http://schemas.microsoft.com/office/powerpoint/2010/main" val="126902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47DC-82BD-2443-A58E-1B967CDD29A0}"/>
              </a:ext>
            </a:extLst>
          </p:cNvPr>
          <p:cNvSpPr>
            <a:spLocks noGrp="1"/>
          </p:cNvSpPr>
          <p:nvPr>
            <p:ph type="title"/>
          </p:nvPr>
        </p:nvSpPr>
        <p:spPr/>
        <p:txBody>
          <a:bodyPr/>
          <a:lstStyle/>
          <a:p>
            <a:r>
              <a:rPr lang="en-US" dirty="0"/>
              <a:t>Results cont’d</a:t>
            </a:r>
          </a:p>
        </p:txBody>
      </p:sp>
      <p:sp>
        <p:nvSpPr>
          <p:cNvPr id="8" name="Content Placeholder 7">
            <a:extLst>
              <a:ext uri="{FF2B5EF4-FFF2-40B4-BE49-F238E27FC236}">
                <a16:creationId xmlns:a16="http://schemas.microsoft.com/office/drawing/2014/main" id="{E9FED342-19FD-A040-B303-33D8E3AB4E03}"/>
              </a:ext>
            </a:extLst>
          </p:cNvPr>
          <p:cNvSpPr>
            <a:spLocks noGrp="1"/>
          </p:cNvSpPr>
          <p:nvPr>
            <p:ph idx="1"/>
          </p:nvPr>
        </p:nvSpPr>
        <p:spPr/>
        <p:txBody>
          <a:bodyPr>
            <a:normAutofit/>
          </a:bodyPr>
          <a:lstStyle/>
          <a:p>
            <a:r>
              <a:rPr lang="en-US" dirty="0"/>
              <a:t>Households in Duncanville, TX have a median annual income of 55,224 US dollars in 2018 which is comparable to the income in Houston but less than the median annual income of 60,293 US dollars across the entire United States. This was surprising considering that population in Duncanville is considerably less than Dallas and fewer establishments are located here. </a:t>
            </a:r>
          </a:p>
          <a:p>
            <a:r>
              <a:rPr lang="en-US" dirty="0"/>
              <a:t>Since the crime rate was a concern in the Houston area, comparable educational performance and comparable median income, a decision was made to remove the Houston dataset before considering the venues in the neighborhood.</a:t>
            </a:r>
          </a:p>
          <a:p>
            <a:endParaRPr lang="en-US" dirty="0"/>
          </a:p>
        </p:txBody>
      </p:sp>
    </p:spTree>
    <p:extLst>
      <p:ext uri="{BB962C8B-B14F-4D97-AF65-F5344CB8AC3E}">
        <p14:creationId xmlns:p14="http://schemas.microsoft.com/office/powerpoint/2010/main" val="383723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7">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 name="Rectangle 19">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EAA5AD0-A030-7B41-A30D-3D00787EED51}"/>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Results cont’d</a:t>
            </a:r>
          </a:p>
        </p:txBody>
      </p:sp>
      <p:sp>
        <p:nvSpPr>
          <p:cNvPr id="6" name="Content Placeholder 5">
            <a:extLst>
              <a:ext uri="{FF2B5EF4-FFF2-40B4-BE49-F238E27FC236}">
                <a16:creationId xmlns:a16="http://schemas.microsoft.com/office/drawing/2014/main" id="{A04E48FC-450E-8242-B940-A2704436B490}"/>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dirty="0"/>
              <a:t>Plots shows the optimum location is in the Dallas area. </a:t>
            </a:r>
            <a:endParaRPr lang="en-US" sz="1600" cap="all" dirty="0"/>
          </a:p>
        </p:txBody>
      </p:sp>
      <p:cxnSp>
        <p:nvCxnSpPr>
          <p:cNvPr id="24" name="Straight Connector 23">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7" name="Rectangle 26">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chart&#10;&#10;Description automatically generated">
            <a:extLst>
              <a:ext uri="{FF2B5EF4-FFF2-40B4-BE49-F238E27FC236}">
                <a16:creationId xmlns:a16="http://schemas.microsoft.com/office/drawing/2014/main" id="{2523B39B-2DFD-2B43-B2F0-0C4B55771AC3}"/>
              </a:ext>
            </a:extLst>
          </p:cNvPr>
          <p:cNvPicPr/>
          <p:nvPr/>
        </p:nvPicPr>
        <p:blipFill rotWithShape="1">
          <a:blip r:embed="rId3"/>
          <a:srcRect r="4527" b="1"/>
          <a:stretch/>
        </p:blipFill>
        <p:spPr>
          <a:xfrm>
            <a:off x="4618374" y="1116345"/>
            <a:ext cx="6282919" cy="3866172"/>
          </a:xfrm>
          <a:prstGeom prst="rect">
            <a:avLst/>
          </a:prstGeom>
        </p:spPr>
      </p:pic>
      <p:pic>
        <p:nvPicPr>
          <p:cNvPr id="30" name="Picture 29">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16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30"/>
                                        </p:tgtEl>
                                        <p:attrNameLst>
                                          <p:attrName>style.visibility</p:attrName>
                                        </p:attrNameLst>
                                      </p:cBhvr>
                                      <p:to>
                                        <p:strVal val="visible"/>
                                      </p:to>
                                    </p:set>
                                    <p:animEffect transition="in" filter="fade">
                                      <p:cBhvr>
                                        <p:cTn id="7" dur="700"/>
                                        <p:tgtEl>
                                          <p:spTgt spid="30"/>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9"/>
                                        </p:tgtEl>
                                        <p:attrNameLst>
                                          <p:attrName>style.visibility</p:attrName>
                                        </p:attrNameLst>
                                      </p:cBhvr>
                                      <p:to>
                                        <p:strVal val="visible"/>
                                      </p:to>
                                    </p:set>
                                    <p:animEffect transition="in" filter="fade">
                                      <p:cBhvr>
                                        <p:cTn id="16" dur="7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757</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FIND A NEIGHBORHOOD IN TEXAS TO PURCHASE A HOME</vt:lpstr>
      <vt:lpstr>Introduction</vt:lpstr>
      <vt:lpstr>Business Problem</vt:lpstr>
      <vt:lpstr>Data sources</vt:lpstr>
      <vt:lpstr>Data cleaning</vt:lpstr>
      <vt:lpstr>Methodology</vt:lpstr>
      <vt:lpstr>Results</vt:lpstr>
      <vt:lpstr>Results cont’d</vt:lpstr>
      <vt:lpstr>Results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A NEIGHBORHOOD IN TEXAS TO PURCHASE A HOME</dc:title>
  <dc:creator>Olufunmi Olugbode</dc:creator>
  <cp:lastModifiedBy>Olufunmi Olugbode</cp:lastModifiedBy>
  <cp:revision>8</cp:revision>
  <dcterms:created xsi:type="dcterms:W3CDTF">2021-04-26T04:28:32Z</dcterms:created>
  <dcterms:modified xsi:type="dcterms:W3CDTF">2021-04-26T05:09:32Z</dcterms:modified>
</cp:coreProperties>
</file>