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</p:sldIdLst>
  <p:sldSz cx="7772400" cy="100584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002786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8620" y="402336"/>
            <a:ext cx="6995160" cy="16093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620" y="2313432"/>
            <a:ext cx="6995160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642616" y="9354312"/>
            <a:ext cx="2487168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596128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92175" y="895095"/>
            <a:ext cx="5970905" cy="801750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2225">
              <a:lnSpc>
                <a:spcPct val="100000"/>
              </a:lnSpc>
              <a:spcBef>
                <a:spcPts val="100"/>
              </a:spcBef>
            </a:pPr>
            <a:r>
              <a:rPr dirty="0" sz="1300" spc="-5" b="1">
                <a:latin typeface="Times New Roman"/>
                <a:cs typeface="Times New Roman"/>
              </a:rPr>
              <a:t>Data@ANZ</a:t>
            </a:r>
            <a:r>
              <a:rPr dirty="0" sz="1300" spc="-35" b="1">
                <a:latin typeface="Times New Roman"/>
                <a:cs typeface="Times New Roman"/>
              </a:rPr>
              <a:t> </a:t>
            </a:r>
            <a:r>
              <a:rPr dirty="0" sz="1300" spc="-15" b="1">
                <a:latin typeface="Times New Roman"/>
                <a:cs typeface="Times New Roman"/>
              </a:rPr>
              <a:t>Virtual </a:t>
            </a:r>
            <a:r>
              <a:rPr dirty="0" sz="1300" spc="-5" b="1">
                <a:latin typeface="Times New Roman"/>
                <a:cs typeface="Times New Roman"/>
              </a:rPr>
              <a:t>Experience</a:t>
            </a:r>
            <a:r>
              <a:rPr dirty="0" sz="1300" spc="-15" b="1">
                <a:latin typeface="Times New Roman"/>
                <a:cs typeface="Times New Roman"/>
              </a:rPr>
              <a:t> </a:t>
            </a:r>
            <a:r>
              <a:rPr dirty="0" sz="1300" spc="-10" b="1">
                <a:latin typeface="Times New Roman"/>
                <a:cs typeface="Times New Roman"/>
              </a:rPr>
              <a:t>Program</a:t>
            </a: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00">
              <a:latin typeface="Times New Roman"/>
              <a:cs typeface="Times New Roman"/>
            </a:endParaRPr>
          </a:p>
          <a:p>
            <a:pPr marL="22225">
              <a:lnSpc>
                <a:spcPct val="100000"/>
              </a:lnSpc>
            </a:pPr>
            <a:r>
              <a:rPr dirty="0" sz="1300" spc="-5" b="1">
                <a:latin typeface="Times New Roman"/>
                <a:cs typeface="Times New Roman"/>
              </a:rPr>
              <a:t>Data@AN</a:t>
            </a:r>
            <a:r>
              <a:rPr dirty="0" sz="1300" b="1">
                <a:latin typeface="Times New Roman"/>
                <a:cs typeface="Times New Roman"/>
              </a:rPr>
              <a:t>Z</a:t>
            </a:r>
            <a:r>
              <a:rPr dirty="0" sz="1300" spc="-5" b="1">
                <a:latin typeface="Times New Roman"/>
                <a:cs typeface="Times New Roman"/>
              </a:rPr>
              <a:t> Explorator</a:t>
            </a:r>
            <a:r>
              <a:rPr dirty="0" sz="1300" b="1">
                <a:latin typeface="Times New Roman"/>
                <a:cs typeface="Times New Roman"/>
              </a:rPr>
              <a:t>y</a:t>
            </a:r>
            <a:r>
              <a:rPr dirty="0" sz="1300" spc="-5" b="1">
                <a:latin typeface="Times New Roman"/>
                <a:cs typeface="Times New Roman"/>
              </a:rPr>
              <a:t> Dat</a:t>
            </a:r>
            <a:r>
              <a:rPr dirty="0" sz="1300" b="1">
                <a:latin typeface="Times New Roman"/>
                <a:cs typeface="Times New Roman"/>
              </a:rPr>
              <a:t>a</a:t>
            </a:r>
            <a:r>
              <a:rPr dirty="0" sz="1300" spc="-75" b="1">
                <a:latin typeface="Times New Roman"/>
                <a:cs typeface="Times New Roman"/>
              </a:rPr>
              <a:t> </a:t>
            </a:r>
            <a:r>
              <a:rPr dirty="0" sz="1300" spc="-5" b="1">
                <a:latin typeface="Times New Roman"/>
                <a:cs typeface="Times New Roman"/>
              </a:rPr>
              <a:t>Analysi</a:t>
            </a:r>
            <a:r>
              <a:rPr dirty="0" sz="1300" b="1">
                <a:latin typeface="Times New Roman"/>
                <a:cs typeface="Times New Roman"/>
              </a:rPr>
              <a:t>s</a:t>
            </a:r>
            <a:r>
              <a:rPr dirty="0" sz="1300" spc="-25" b="1">
                <a:latin typeface="Times New Roman"/>
                <a:cs typeface="Times New Roman"/>
              </a:rPr>
              <a:t> </a:t>
            </a:r>
            <a:r>
              <a:rPr dirty="0" sz="1300" spc="-120" b="1">
                <a:latin typeface="Times New Roman"/>
                <a:cs typeface="Times New Roman"/>
              </a:rPr>
              <a:t>T</a:t>
            </a:r>
            <a:r>
              <a:rPr dirty="0" sz="1300" spc="-5" b="1">
                <a:latin typeface="Times New Roman"/>
                <a:cs typeface="Times New Roman"/>
              </a:rPr>
              <a:t>as</a:t>
            </a:r>
            <a:r>
              <a:rPr dirty="0" sz="1300" b="1">
                <a:latin typeface="Times New Roman"/>
                <a:cs typeface="Times New Roman"/>
              </a:rPr>
              <a:t>k</a:t>
            </a:r>
            <a:r>
              <a:rPr dirty="0" sz="1300" spc="-5" b="1">
                <a:latin typeface="Times New Roman"/>
                <a:cs typeface="Times New Roman"/>
              </a:rPr>
              <a:t> </a:t>
            </a:r>
            <a:r>
              <a:rPr dirty="0" sz="1300" b="1">
                <a:latin typeface="Times New Roman"/>
                <a:cs typeface="Times New Roman"/>
              </a:rPr>
              <a:t>1</a:t>
            </a: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100" spc="10">
                <a:latin typeface="Microsoft Sans Serif"/>
                <a:cs typeface="Microsoft Sans Serif"/>
              </a:rPr>
              <a:t>Hello,</a:t>
            </a:r>
            <a:endParaRPr sz="1100">
              <a:latin typeface="Microsoft Sans Serif"/>
              <a:cs typeface="Microsoft Sans Serif"/>
            </a:endParaRPr>
          </a:p>
          <a:p>
            <a:pPr marL="12700" marR="80010">
              <a:lnSpc>
                <a:spcPct val="151500"/>
              </a:lnSpc>
              <a:spcBef>
                <a:spcPts val="950"/>
              </a:spcBef>
            </a:pPr>
            <a:r>
              <a:rPr dirty="0" sz="1100" spc="-10">
                <a:latin typeface="Microsoft Sans Serif"/>
                <a:cs typeface="Microsoft Sans Serif"/>
              </a:rPr>
              <a:t>We </a:t>
            </a:r>
            <a:r>
              <a:rPr dirty="0" sz="1100" spc="10">
                <a:latin typeface="Microsoft Sans Serif"/>
                <a:cs typeface="Microsoft Sans Serif"/>
              </a:rPr>
              <a:t>have</a:t>
            </a:r>
            <a:r>
              <a:rPr dirty="0" sz="1100" spc="-5">
                <a:latin typeface="Microsoft Sans Serif"/>
                <a:cs typeface="Microsoft Sans Serif"/>
              </a:rPr>
              <a:t> </a:t>
            </a:r>
            <a:r>
              <a:rPr dirty="0" sz="1100" spc="15">
                <a:latin typeface="Microsoft Sans Serif"/>
                <a:cs typeface="Microsoft Sans Serif"/>
              </a:rPr>
              <a:t>received</a:t>
            </a:r>
            <a:r>
              <a:rPr dirty="0" sz="1100" spc="-5">
                <a:latin typeface="Microsoft Sans Serif"/>
                <a:cs typeface="Microsoft Sans Serif"/>
              </a:rPr>
              <a:t> </a:t>
            </a:r>
            <a:r>
              <a:rPr dirty="0" sz="1100" spc="35">
                <a:latin typeface="Microsoft Sans Serif"/>
                <a:cs typeface="Microsoft Sans Serif"/>
              </a:rPr>
              <a:t>and</a:t>
            </a:r>
            <a:r>
              <a:rPr dirty="0" sz="1100" spc="-5">
                <a:latin typeface="Microsoft Sans Serif"/>
                <a:cs typeface="Microsoft Sans Serif"/>
              </a:rPr>
              <a:t> </a:t>
            </a:r>
            <a:r>
              <a:rPr dirty="0" sz="1100" spc="10">
                <a:latin typeface="Microsoft Sans Serif"/>
                <a:cs typeface="Microsoft Sans Serif"/>
              </a:rPr>
              <a:t>analysed</a:t>
            </a:r>
            <a:r>
              <a:rPr dirty="0" sz="1100" spc="-10">
                <a:latin typeface="Microsoft Sans Serif"/>
                <a:cs typeface="Microsoft Sans Serif"/>
              </a:rPr>
              <a:t> </a:t>
            </a:r>
            <a:r>
              <a:rPr dirty="0" sz="1100" spc="45">
                <a:latin typeface="Microsoft Sans Serif"/>
                <a:cs typeface="Microsoft Sans Serif"/>
              </a:rPr>
              <a:t>your</a:t>
            </a:r>
            <a:r>
              <a:rPr dirty="0" sz="1100" spc="-5">
                <a:latin typeface="Microsoft Sans Serif"/>
                <a:cs typeface="Microsoft Sans Serif"/>
              </a:rPr>
              <a:t> </a:t>
            </a:r>
            <a:r>
              <a:rPr dirty="0" sz="1100" spc="25">
                <a:latin typeface="Microsoft Sans Serif"/>
                <a:cs typeface="Microsoft Sans Serif"/>
              </a:rPr>
              <a:t>dataset</a:t>
            </a:r>
            <a:r>
              <a:rPr dirty="0" sz="1100" spc="-5">
                <a:latin typeface="Microsoft Sans Serif"/>
                <a:cs typeface="Microsoft Sans Serif"/>
              </a:rPr>
              <a:t> </a:t>
            </a:r>
            <a:r>
              <a:rPr dirty="0" sz="1100" spc="60">
                <a:latin typeface="Microsoft Sans Serif"/>
                <a:cs typeface="Microsoft Sans Serif"/>
              </a:rPr>
              <a:t>for</a:t>
            </a:r>
            <a:r>
              <a:rPr dirty="0" sz="1100" spc="-5">
                <a:latin typeface="Microsoft Sans Serif"/>
                <a:cs typeface="Microsoft Sans Serif"/>
              </a:rPr>
              <a:t> </a:t>
            </a:r>
            <a:r>
              <a:rPr dirty="0" sz="1100" spc="25">
                <a:latin typeface="Microsoft Sans Serif"/>
                <a:cs typeface="Microsoft Sans Serif"/>
              </a:rPr>
              <a:t>actionable</a:t>
            </a:r>
            <a:r>
              <a:rPr dirty="0" sz="1100" spc="-10">
                <a:latin typeface="Microsoft Sans Serif"/>
                <a:cs typeface="Microsoft Sans Serif"/>
              </a:rPr>
              <a:t> </a:t>
            </a:r>
            <a:r>
              <a:rPr dirty="0" sz="1100" spc="25">
                <a:latin typeface="Microsoft Sans Serif"/>
                <a:cs typeface="Microsoft Sans Serif"/>
              </a:rPr>
              <a:t>insight</a:t>
            </a:r>
            <a:r>
              <a:rPr dirty="0" sz="1100" spc="-5">
                <a:latin typeface="Microsoft Sans Serif"/>
                <a:cs typeface="Microsoft Sans Serif"/>
              </a:rPr>
              <a:t> </a:t>
            </a:r>
            <a:r>
              <a:rPr dirty="0" sz="1100" spc="35">
                <a:latin typeface="Microsoft Sans Serif"/>
                <a:cs typeface="Microsoft Sans Serif"/>
              </a:rPr>
              <a:t>and</a:t>
            </a:r>
            <a:r>
              <a:rPr dirty="0" sz="1100" spc="-5">
                <a:latin typeface="Microsoft Sans Serif"/>
                <a:cs typeface="Microsoft Sans Serif"/>
              </a:rPr>
              <a:t> </a:t>
            </a:r>
            <a:r>
              <a:rPr dirty="0" sz="1100" spc="10">
                <a:latin typeface="Microsoft Sans Serif"/>
                <a:cs typeface="Microsoft Sans Serif"/>
              </a:rPr>
              <a:t>business</a:t>
            </a:r>
            <a:r>
              <a:rPr dirty="0" sz="1100" spc="-5">
                <a:latin typeface="Microsoft Sans Serif"/>
                <a:cs typeface="Microsoft Sans Serif"/>
              </a:rPr>
              <a:t> </a:t>
            </a:r>
            <a:r>
              <a:rPr dirty="0" sz="1100" spc="10">
                <a:latin typeface="Microsoft Sans Serif"/>
                <a:cs typeface="Microsoft Sans Serif"/>
              </a:rPr>
              <a:t>decisions. </a:t>
            </a:r>
            <a:r>
              <a:rPr dirty="0" sz="1100" spc="15">
                <a:latin typeface="Microsoft Sans Serif"/>
                <a:cs typeface="Microsoft Sans Serif"/>
              </a:rPr>
              <a:t> Kindly</a:t>
            </a:r>
            <a:r>
              <a:rPr dirty="0" sz="1100" spc="-10">
                <a:latin typeface="Microsoft Sans Serif"/>
                <a:cs typeface="Microsoft Sans Serif"/>
              </a:rPr>
              <a:t> </a:t>
            </a:r>
            <a:r>
              <a:rPr dirty="0" sz="1100" spc="70">
                <a:latin typeface="Microsoft Sans Serif"/>
                <a:cs typeface="Microsoft Sans Serif"/>
              </a:rPr>
              <a:t>ﬁnd</a:t>
            </a:r>
            <a:r>
              <a:rPr dirty="0" sz="1100" spc="-10">
                <a:latin typeface="Microsoft Sans Serif"/>
                <a:cs typeface="Microsoft Sans Serif"/>
              </a:rPr>
              <a:t> </a:t>
            </a:r>
            <a:r>
              <a:rPr dirty="0" sz="1100" spc="35">
                <a:latin typeface="Microsoft Sans Serif"/>
                <a:cs typeface="Microsoft Sans Serif"/>
              </a:rPr>
              <a:t>below</a:t>
            </a:r>
            <a:r>
              <a:rPr dirty="0" sz="1100" spc="-10">
                <a:latin typeface="Microsoft Sans Serif"/>
                <a:cs typeface="Microsoft Sans Serif"/>
              </a:rPr>
              <a:t> </a:t>
            </a:r>
            <a:r>
              <a:rPr dirty="0" sz="1100">
                <a:latin typeface="Microsoft Sans Serif"/>
                <a:cs typeface="Microsoft Sans Serif"/>
              </a:rPr>
              <a:t>a</a:t>
            </a:r>
            <a:r>
              <a:rPr dirty="0" sz="1100" spc="-5">
                <a:latin typeface="Microsoft Sans Serif"/>
                <a:cs typeface="Microsoft Sans Serif"/>
              </a:rPr>
              <a:t> </a:t>
            </a:r>
            <a:r>
              <a:rPr dirty="0" sz="1100" spc="40">
                <a:latin typeface="Microsoft Sans Serif"/>
                <a:cs typeface="Microsoft Sans Serif"/>
              </a:rPr>
              <a:t>summary</a:t>
            </a:r>
            <a:r>
              <a:rPr dirty="0" sz="1100" spc="-10">
                <a:latin typeface="Microsoft Sans Serif"/>
                <a:cs typeface="Microsoft Sans Serif"/>
              </a:rPr>
              <a:t> </a:t>
            </a:r>
            <a:r>
              <a:rPr dirty="0" sz="1100" spc="55">
                <a:latin typeface="Microsoft Sans Serif"/>
                <a:cs typeface="Microsoft Sans Serif"/>
              </a:rPr>
              <a:t>of</a:t>
            </a:r>
            <a:r>
              <a:rPr dirty="0" sz="1100" spc="-10">
                <a:latin typeface="Microsoft Sans Serif"/>
                <a:cs typeface="Microsoft Sans Serif"/>
              </a:rPr>
              <a:t> </a:t>
            </a:r>
            <a:r>
              <a:rPr dirty="0" sz="1100" spc="45">
                <a:latin typeface="Microsoft Sans Serif"/>
                <a:cs typeface="Microsoft Sans Serif"/>
              </a:rPr>
              <a:t>the</a:t>
            </a:r>
            <a:r>
              <a:rPr dirty="0" sz="1100" spc="-10">
                <a:latin typeface="Microsoft Sans Serif"/>
                <a:cs typeface="Microsoft Sans Serif"/>
              </a:rPr>
              <a:t> </a:t>
            </a:r>
            <a:r>
              <a:rPr dirty="0" sz="1100" spc="10">
                <a:latin typeface="Microsoft Sans Serif"/>
                <a:cs typeface="Microsoft Sans Serif"/>
              </a:rPr>
              <a:t>suggestions</a:t>
            </a:r>
            <a:r>
              <a:rPr dirty="0" sz="1100" spc="-5">
                <a:latin typeface="Microsoft Sans Serif"/>
                <a:cs typeface="Microsoft Sans Serif"/>
              </a:rPr>
              <a:t> </a:t>
            </a:r>
            <a:r>
              <a:rPr dirty="0" sz="1100" spc="-20">
                <a:latin typeface="Microsoft Sans Serif"/>
                <a:cs typeface="Microsoft Sans Serif"/>
              </a:rPr>
              <a:t>as</a:t>
            </a:r>
            <a:r>
              <a:rPr dirty="0" sz="1100" spc="-10">
                <a:latin typeface="Microsoft Sans Serif"/>
                <a:cs typeface="Microsoft Sans Serif"/>
              </a:rPr>
              <a:t> </a:t>
            </a:r>
            <a:r>
              <a:rPr dirty="0" sz="1100" spc="25">
                <a:latin typeface="Microsoft Sans Serif"/>
                <a:cs typeface="Microsoft Sans Serif"/>
              </a:rPr>
              <a:t>well</a:t>
            </a:r>
            <a:r>
              <a:rPr dirty="0" sz="1100" spc="-10">
                <a:latin typeface="Microsoft Sans Serif"/>
                <a:cs typeface="Microsoft Sans Serif"/>
              </a:rPr>
              <a:t> </a:t>
            </a:r>
            <a:r>
              <a:rPr dirty="0" sz="1100" spc="-20">
                <a:latin typeface="Microsoft Sans Serif"/>
                <a:cs typeface="Microsoft Sans Serif"/>
              </a:rPr>
              <a:t>as</a:t>
            </a:r>
            <a:r>
              <a:rPr dirty="0" sz="1100" spc="-5">
                <a:latin typeface="Microsoft Sans Serif"/>
                <a:cs typeface="Microsoft Sans Serif"/>
              </a:rPr>
              <a:t> </a:t>
            </a:r>
            <a:r>
              <a:rPr dirty="0" sz="1100" spc="25">
                <a:latin typeface="Microsoft Sans Serif"/>
                <a:cs typeface="Microsoft Sans Serif"/>
              </a:rPr>
              <a:t>ﬁndings.</a:t>
            </a:r>
            <a:endParaRPr sz="11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4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dirty="0" sz="1100" spc="15">
                <a:latin typeface="Microsoft Sans Serif"/>
                <a:cs typeface="Microsoft Sans Serif"/>
              </a:rPr>
              <a:t>Kindly</a:t>
            </a:r>
            <a:r>
              <a:rPr dirty="0" sz="1100" spc="-10">
                <a:latin typeface="Microsoft Sans Serif"/>
                <a:cs typeface="Microsoft Sans Serif"/>
              </a:rPr>
              <a:t> </a:t>
            </a:r>
            <a:r>
              <a:rPr dirty="0" sz="1100" spc="55">
                <a:latin typeface="Microsoft Sans Serif"/>
                <a:cs typeface="Microsoft Sans Serif"/>
              </a:rPr>
              <a:t>do</a:t>
            </a:r>
            <a:r>
              <a:rPr dirty="0" sz="1100" spc="-10">
                <a:latin typeface="Microsoft Sans Serif"/>
                <a:cs typeface="Microsoft Sans Serif"/>
              </a:rPr>
              <a:t> </a:t>
            </a:r>
            <a:r>
              <a:rPr dirty="0" sz="1100" spc="35">
                <a:latin typeface="Microsoft Sans Serif"/>
                <a:cs typeface="Microsoft Sans Serif"/>
              </a:rPr>
              <a:t>let</a:t>
            </a:r>
            <a:r>
              <a:rPr dirty="0" sz="1100" spc="-10">
                <a:latin typeface="Microsoft Sans Serif"/>
                <a:cs typeface="Microsoft Sans Serif"/>
              </a:rPr>
              <a:t> </a:t>
            </a:r>
            <a:r>
              <a:rPr dirty="0" sz="1100" spc="15">
                <a:latin typeface="Microsoft Sans Serif"/>
                <a:cs typeface="Microsoft Sans Serif"/>
              </a:rPr>
              <a:t>us</a:t>
            </a:r>
            <a:r>
              <a:rPr dirty="0" sz="1100" spc="-15">
                <a:latin typeface="Microsoft Sans Serif"/>
                <a:cs typeface="Microsoft Sans Serif"/>
              </a:rPr>
              <a:t> </a:t>
            </a:r>
            <a:r>
              <a:rPr dirty="0" sz="1100" spc="45">
                <a:latin typeface="Microsoft Sans Serif"/>
                <a:cs typeface="Microsoft Sans Serif"/>
              </a:rPr>
              <a:t>know</a:t>
            </a:r>
            <a:r>
              <a:rPr dirty="0" sz="1100" spc="-10">
                <a:latin typeface="Microsoft Sans Serif"/>
                <a:cs typeface="Microsoft Sans Serif"/>
              </a:rPr>
              <a:t> </a:t>
            </a:r>
            <a:r>
              <a:rPr dirty="0" sz="1100" spc="40">
                <a:latin typeface="Microsoft Sans Serif"/>
                <a:cs typeface="Microsoft Sans Serif"/>
              </a:rPr>
              <a:t>if</a:t>
            </a:r>
            <a:r>
              <a:rPr dirty="0" sz="1100" spc="-10">
                <a:latin typeface="Microsoft Sans Serif"/>
                <a:cs typeface="Microsoft Sans Serif"/>
              </a:rPr>
              <a:t> </a:t>
            </a:r>
            <a:r>
              <a:rPr dirty="0" sz="1100" spc="35">
                <a:latin typeface="Microsoft Sans Serif"/>
                <a:cs typeface="Microsoft Sans Serif"/>
              </a:rPr>
              <a:t>you</a:t>
            </a:r>
            <a:r>
              <a:rPr dirty="0" sz="1100" spc="-10">
                <a:latin typeface="Microsoft Sans Serif"/>
                <a:cs typeface="Microsoft Sans Serif"/>
              </a:rPr>
              <a:t> </a:t>
            </a:r>
            <a:r>
              <a:rPr dirty="0" sz="1100" spc="30">
                <a:latin typeface="Microsoft Sans Serif"/>
                <a:cs typeface="Microsoft Sans Serif"/>
              </a:rPr>
              <a:t>need</a:t>
            </a:r>
            <a:r>
              <a:rPr dirty="0" sz="1100" spc="-10">
                <a:latin typeface="Microsoft Sans Serif"/>
                <a:cs typeface="Microsoft Sans Serif"/>
              </a:rPr>
              <a:t> </a:t>
            </a:r>
            <a:r>
              <a:rPr dirty="0" sz="1100" spc="15">
                <a:latin typeface="Microsoft Sans Serif"/>
                <a:cs typeface="Microsoft Sans Serif"/>
              </a:rPr>
              <a:t>any</a:t>
            </a:r>
            <a:r>
              <a:rPr dirty="0" sz="1100" spc="-10">
                <a:latin typeface="Microsoft Sans Serif"/>
                <a:cs typeface="Microsoft Sans Serif"/>
              </a:rPr>
              <a:t> </a:t>
            </a:r>
            <a:r>
              <a:rPr dirty="0" sz="1100" spc="55">
                <a:latin typeface="Microsoft Sans Serif"/>
                <a:cs typeface="Microsoft Sans Serif"/>
              </a:rPr>
              <a:t>further</a:t>
            </a:r>
            <a:r>
              <a:rPr dirty="0" sz="1100" spc="-10">
                <a:latin typeface="Microsoft Sans Serif"/>
                <a:cs typeface="Microsoft Sans Serif"/>
              </a:rPr>
              <a:t> </a:t>
            </a:r>
            <a:r>
              <a:rPr dirty="0" sz="1100" spc="25">
                <a:latin typeface="Microsoft Sans Serif"/>
                <a:cs typeface="Microsoft Sans Serif"/>
              </a:rPr>
              <a:t>clariﬁcation.</a:t>
            </a:r>
            <a:endParaRPr sz="11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45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dirty="0" sz="1200" b="1">
                <a:latin typeface="Tahoma"/>
                <a:cs typeface="Tahoma"/>
              </a:rPr>
              <a:t>Data</a:t>
            </a:r>
            <a:r>
              <a:rPr dirty="0" sz="1200" spc="-70" b="1">
                <a:latin typeface="Tahoma"/>
                <a:cs typeface="Tahoma"/>
              </a:rPr>
              <a:t> </a:t>
            </a:r>
            <a:r>
              <a:rPr dirty="0" sz="1200" spc="-20" b="1">
                <a:latin typeface="Tahoma"/>
                <a:cs typeface="Tahoma"/>
              </a:rPr>
              <a:t>Design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dirty="0" sz="1200">
                <a:latin typeface="Microsoft Sans Serif"/>
                <a:cs typeface="Microsoft Sans Serif"/>
              </a:rPr>
              <a:t>The</a:t>
            </a:r>
            <a:r>
              <a:rPr dirty="0" sz="1200" spc="-10">
                <a:latin typeface="Microsoft Sans Serif"/>
                <a:cs typeface="Microsoft Sans Serif"/>
              </a:rPr>
              <a:t> </a:t>
            </a:r>
            <a:r>
              <a:rPr dirty="0" sz="1200" spc="35">
                <a:latin typeface="Microsoft Sans Serif"/>
                <a:cs typeface="Microsoft Sans Serif"/>
              </a:rPr>
              <a:t>data</a:t>
            </a:r>
            <a:r>
              <a:rPr dirty="0" sz="1200" spc="-10">
                <a:latin typeface="Microsoft Sans Serif"/>
                <a:cs typeface="Microsoft Sans Serif"/>
              </a:rPr>
              <a:t> </a:t>
            </a:r>
            <a:r>
              <a:rPr dirty="0" sz="1200" spc="40">
                <a:latin typeface="Microsoft Sans Serif"/>
                <a:cs typeface="Microsoft Sans Serif"/>
              </a:rPr>
              <a:t>were</a:t>
            </a:r>
            <a:r>
              <a:rPr dirty="0" sz="1200" spc="-5">
                <a:latin typeface="Microsoft Sans Serif"/>
                <a:cs typeface="Microsoft Sans Serif"/>
              </a:rPr>
              <a:t> </a:t>
            </a:r>
            <a:r>
              <a:rPr dirty="0" sz="1200" spc="65">
                <a:latin typeface="Microsoft Sans Serif"/>
                <a:cs typeface="Microsoft Sans Serif"/>
              </a:rPr>
              <a:t>imported</a:t>
            </a:r>
            <a:r>
              <a:rPr dirty="0" sz="1200" spc="-10">
                <a:latin typeface="Microsoft Sans Serif"/>
                <a:cs typeface="Microsoft Sans Serif"/>
              </a:rPr>
              <a:t> </a:t>
            </a:r>
            <a:r>
              <a:rPr dirty="0" sz="1200" spc="-15">
                <a:latin typeface="Microsoft Sans Serif"/>
                <a:cs typeface="Microsoft Sans Serif"/>
              </a:rPr>
              <a:t>as</a:t>
            </a:r>
            <a:r>
              <a:rPr dirty="0" sz="1200" spc="-10">
                <a:latin typeface="Microsoft Sans Serif"/>
                <a:cs typeface="Microsoft Sans Serif"/>
              </a:rPr>
              <a:t> </a:t>
            </a:r>
            <a:r>
              <a:rPr dirty="0" sz="1200" spc="-20">
                <a:latin typeface="Microsoft Sans Serif"/>
                <a:cs typeface="Microsoft Sans Serif"/>
              </a:rPr>
              <a:t>csv</a:t>
            </a:r>
            <a:r>
              <a:rPr dirty="0" sz="1200" spc="-5">
                <a:latin typeface="Microsoft Sans Serif"/>
                <a:cs typeface="Microsoft Sans Serif"/>
              </a:rPr>
              <a:t> </a:t>
            </a:r>
            <a:r>
              <a:rPr dirty="0" sz="1200" spc="45">
                <a:latin typeface="Microsoft Sans Serif"/>
                <a:cs typeface="Microsoft Sans Serif"/>
              </a:rPr>
              <a:t>and</a:t>
            </a:r>
            <a:r>
              <a:rPr dirty="0" sz="1200" spc="-10">
                <a:latin typeface="Microsoft Sans Serif"/>
                <a:cs typeface="Microsoft Sans Serif"/>
              </a:rPr>
              <a:t> </a:t>
            </a:r>
            <a:r>
              <a:rPr dirty="0" sz="1200" spc="20">
                <a:latin typeface="Microsoft Sans Serif"/>
                <a:cs typeface="Microsoft Sans Serif"/>
              </a:rPr>
              <a:t>cleaned</a:t>
            </a:r>
            <a:r>
              <a:rPr dirty="0" sz="1200" spc="-10">
                <a:latin typeface="Microsoft Sans Serif"/>
                <a:cs typeface="Microsoft Sans Serif"/>
              </a:rPr>
              <a:t> </a:t>
            </a:r>
            <a:r>
              <a:rPr dirty="0" sz="1200" spc="60">
                <a:latin typeface="Microsoft Sans Serif"/>
                <a:cs typeface="Microsoft Sans Serif"/>
              </a:rPr>
              <a:t>with</a:t>
            </a:r>
            <a:r>
              <a:rPr dirty="0" sz="1200" spc="-5">
                <a:latin typeface="Microsoft Sans Serif"/>
                <a:cs typeface="Microsoft Sans Serif"/>
              </a:rPr>
              <a:t> </a:t>
            </a:r>
            <a:r>
              <a:rPr dirty="0" sz="1200" spc="55">
                <a:latin typeface="Microsoft Sans Serif"/>
                <a:cs typeface="Microsoft Sans Serif"/>
              </a:rPr>
              <a:t>python</a:t>
            </a:r>
            <a:r>
              <a:rPr dirty="0" sz="1200" spc="-10">
                <a:latin typeface="Microsoft Sans Serif"/>
                <a:cs typeface="Microsoft Sans Serif"/>
              </a:rPr>
              <a:t> </a:t>
            </a:r>
            <a:r>
              <a:rPr dirty="0" sz="1200" spc="55">
                <a:latin typeface="Microsoft Sans Serif"/>
                <a:cs typeface="Microsoft Sans Serif"/>
              </a:rPr>
              <a:t>programming</a:t>
            </a:r>
            <a:r>
              <a:rPr dirty="0" sz="1200" spc="-10">
                <a:latin typeface="Microsoft Sans Serif"/>
                <a:cs typeface="Microsoft Sans Serif"/>
              </a:rPr>
              <a:t> </a:t>
            </a:r>
            <a:r>
              <a:rPr dirty="0" sz="1200" spc="45">
                <a:latin typeface="Microsoft Sans Serif"/>
                <a:cs typeface="Microsoft Sans Serif"/>
              </a:rPr>
              <a:t>and</a:t>
            </a:r>
            <a:r>
              <a:rPr dirty="0" sz="1200" spc="-5">
                <a:latin typeface="Microsoft Sans Serif"/>
                <a:cs typeface="Microsoft Sans Serif"/>
              </a:rPr>
              <a:t> </a:t>
            </a:r>
            <a:r>
              <a:rPr dirty="0" sz="1200" spc="30">
                <a:latin typeface="Microsoft Sans Serif"/>
                <a:cs typeface="Microsoft Sans Serif"/>
              </a:rPr>
              <a:t>libraries.</a:t>
            </a:r>
            <a:endParaRPr sz="1200">
              <a:latin typeface="Microsoft Sans Serif"/>
              <a:cs typeface="Microsoft Sans Serif"/>
            </a:endParaRPr>
          </a:p>
          <a:p>
            <a:pPr marL="12700" marR="2629535">
              <a:lnSpc>
                <a:spcPct val="227300"/>
              </a:lnSpc>
              <a:spcBef>
                <a:spcPts val="35"/>
              </a:spcBef>
            </a:pPr>
            <a:r>
              <a:rPr dirty="0" sz="1100" spc="-5">
                <a:latin typeface="Microsoft Sans Serif"/>
                <a:cs typeface="Microsoft Sans Serif"/>
              </a:rPr>
              <a:t>The</a:t>
            </a:r>
            <a:r>
              <a:rPr dirty="0" sz="1100" spc="-10">
                <a:latin typeface="Microsoft Sans Serif"/>
                <a:cs typeface="Microsoft Sans Serif"/>
              </a:rPr>
              <a:t> </a:t>
            </a:r>
            <a:r>
              <a:rPr dirty="0" sz="1100" spc="25">
                <a:latin typeface="Microsoft Sans Serif"/>
                <a:cs typeface="Microsoft Sans Serif"/>
              </a:rPr>
              <a:t>dataset</a:t>
            </a:r>
            <a:r>
              <a:rPr dirty="0" sz="1100" spc="-10">
                <a:latin typeface="Microsoft Sans Serif"/>
                <a:cs typeface="Microsoft Sans Serif"/>
              </a:rPr>
              <a:t> </a:t>
            </a:r>
            <a:r>
              <a:rPr dirty="0" sz="1100" spc="25">
                <a:latin typeface="Microsoft Sans Serif"/>
                <a:cs typeface="Microsoft Sans Serif"/>
              </a:rPr>
              <a:t>contains</a:t>
            </a:r>
            <a:r>
              <a:rPr dirty="0" sz="1100" spc="-10">
                <a:latin typeface="Microsoft Sans Serif"/>
                <a:cs typeface="Microsoft Sans Serif"/>
              </a:rPr>
              <a:t> </a:t>
            </a:r>
            <a:r>
              <a:rPr dirty="0" sz="1100" spc="10">
                <a:latin typeface="Microsoft Sans Serif"/>
                <a:cs typeface="Microsoft Sans Serif"/>
              </a:rPr>
              <a:t>12043</a:t>
            </a:r>
            <a:r>
              <a:rPr dirty="0" sz="1100" spc="-10">
                <a:latin typeface="Microsoft Sans Serif"/>
                <a:cs typeface="Microsoft Sans Serif"/>
              </a:rPr>
              <a:t> </a:t>
            </a:r>
            <a:r>
              <a:rPr dirty="0" sz="1100" spc="25">
                <a:latin typeface="Microsoft Sans Serif"/>
                <a:cs typeface="Microsoft Sans Serif"/>
              </a:rPr>
              <a:t>records</a:t>
            </a:r>
            <a:r>
              <a:rPr dirty="0" sz="1100" spc="-10">
                <a:latin typeface="Microsoft Sans Serif"/>
                <a:cs typeface="Microsoft Sans Serif"/>
              </a:rPr>
              <a:t> </a:t>
            </a:r>
            <a:r>
              <a:rPr dirty="0" sz="1100" spc="35">
                <a:latin typeface="Microsoft Sans Serif"/>
                <a:cs typeface="Microsoft Sans Serif"/>
              </a:rPr>
              <a:t>and</a:t>
            </a:r>
            <a:r>
              <a:rPr dirty="0" sz="1100" spc="-10">
                <a:latin typeface="Microsoft Sans Serif"/>
                <a:cs typeface="Microsoft Sans Serif"/>
              </a:rPr>
              <a:t> </a:t>
            </a:r>
            <a:r>
              <a:rPr dirty="0" sz="1100" spc="10">
                <a:latin typeface="Microsoft Sans Serif"/>
                <a:cs typeface="Microsoft Sans Serif"/>
              </a:rPr>
              <a:t>23</a:t>
            </a:r>
            <a:r>
              <a:rPr dirty="0" sz="1100" spc="-10">
                <a:latin typeface="Microsoft Sans Serif"/>
                <a:cs typeface="Microsoft Sans Serif"/>
              </a:rPr>
              <a:t> </a:t>
            </a:r>
            <a:r>
              <a:rPr dirty="0" sz="1100" spc="40">
                <a:latin typeface="Microsoft Sans Serif"/>
                <a:cs typeface="Microsoft Sans Serif"/>
              </a:rPr>
              <a:t>column </a:t>
            </a:r>
            <a:r>
              <a:rPr dirty="0" sz="1100" spc="-275">
                <a:latin typeface="Microsoft Sans Serif"/>
                <a:cs typeface="Microsoft Sans Serif"/>
              </a:rPr>
              <a:t> </a:t>
            </a:r>
            <a:r>
              <a:rPr dirty="0" sz="1100" spc="10">
                <a:latin typeface="Microsoft Sans Serif"/>
                <a:cs typeface="Microsoft Sans Serif"/>
              </a:rPr>
              <a:t>There</a:t>
            </a:r>
            <a:r>
              <a:rPr dirty="0" sz="1100" spc="-10">
                <a:latin typeface="Microsoft Sans Serif"/>
                <a:cs typeface="Microsoft Sans Serif"/>
              </a:rPr>
              <a:t> </a:t>
            </a:r>
            <a:r>
              <a:rPr dirty="0" sz="1100" spc="30">
                <a:latin typeface="Microsoft Sans Serif"/>
                <a:cs typeface="Microsoft Sans Serif"/>
              </a:rPr>
              <a:t>were</a:t>
            </a:r>
            <a:r>
              <a:rPr dirty="0" sz="1100" spc="-10">
                <a:latin typeface="Microsoft Sans Serif"/>
                <a:cs typeface="Microsoft Sans Serif"/>
              </a:rPr>
              <a:t> </a:t>
            </a:r>
            <a:r>
              <a:rPr dirty="0" sz="1100" spc="10">
                <a:latin typeface="Microsoft Sans Serif"/>
                <a:cs typeface="Microsoft Sans Serif"/>
              </a:rPr>
              <a:t>100</a:t>
            </a:r>
            <a:r>
              <a:rPr dirty="0" sz="1100" spc="275">
                <a:latin typeface="Microsoft Sans Serif"/>
                <a:cs typeface="Microsoft Sans Serif"/>
              </a:rPr>
              <a:t> </a:t>
            </a:r>
            <a:r>
              <a:rPr dirty="0" sz="1100" spc="40">
                <a:latin typeface="Microsoft Sans Serif"/>
                <a:cs typeface="Microsoft Sans Serif"/>
              </a:rPr>
              <a:t>unique</a:t>
            </a:r>
            <a:r>
              <a:rPr dirty="0" sz="1100" spc="280">
                <a:latin typeface="Microsoft Sans Serif"/>
                <a:cs typeface="Microsoft Sans Serif"/>
              </a:rPr>
              <a:t> </a:t>
            </a:r>
            <a:r>
              <a:rPr dirty="0" sz="1100" spc="35">
                <a:latin typeface="Microsoft Sans Serif"/>
                <a:cs typeface="Microsoft Sans Serif"/>
              </a:rPr>
              <a:t>customer</a:t>
            </a:r>
            <a:r>
              <a:rPr dirty="0" sz="1100" spc="275">
                <a:latin typeface="Microsoft Sans Serif"/>
                <a:cs typeface="Microsoft Sans Serif"/>
              </a:rPr>
              <a:t> </a:t>
            </a:r>
            <a:r>
              <a:rPr dirty="0" sz="1100">
                <a:latin typeface="Microsoft Sans Serif"/>
                <a:cs typeface="Microsoft Sans Serif"/>
              </a:rPr>
              <a:t>ID's</a:t>
            </a:r>
            <a:endParaRPr sz="1100">
              <a:latin typeface="Microsoft Sans Serif"/>
              <a:cs typeface="Microsoft Sans Serif"/>
            </a:endParaRPr>
          </a:p>
          <a:p>
            <a:pPr marL="12700" marR="2894330">
              <a:lnSpc>
                <a:spcPct val="151500"/>
              </a:lnSpc>
              <a:spcBef>
                <a:spcPts val="1000"/>
              </a:spcBef>
            </a:pPr>
            <a:r>
              <a:rPr dirty="0" sz="1100" spc="55">
                <a:latin typeface="Microsoft Sans Serif"/>
                <a:cs typeface="Microsoft Sans Serif"/>
              </a:rPr>
              <a:t>Number</a:t>
            </a:r>
            <a:r>
              <a:rPr dirty="0" sz="1100" spc="270">
                <a:latin typeface="Microsoft Sans Serif"/>
                <a:cs typeface="Microsoft Sans Serif"/>
              </a:rPr>
              <a:t> </a:t>
            </a:r>
            <a:r>
              <a:rPr dirty="0" sz="1100" spc="55">
                <a:latin typeface="Microsoft Sans Serif"/>
                <a:cs typeface="Microsoft Sans Serif"/>
              </a:rPr>
              <a:t>of</a:t>
            </a:r>
            <a:r>
              <a:rPr dirty="0" sz="1100" spc="275">
                <a:latin typeface="Microsoft Sans Serif"/>
                <a:cs typeface="Microsoft Sans Serif"/>
              </a:rPr>
              <a:t> </a:t>
            </a:r>
            <a:r>
              <a:rPr dirty="0" sz="1100" spc="40">
                <a:latin typeface="Microsoft Sans Serif"/>
                <a:cs typeface="Microsoft Sans Serif"/>
              </a:rPr>
              <a:t>unique</a:t>
            </a:r>
            <a:r>
              <a:rPr dirty="0" sz="1100" spc="275">
                <a:latin typeface="Microsoft Sans Serif"/>
                <a:cs typeface="Microsoft Sans Serif"/>
              </a:rPr>
              <a:t> </a:t>
            </a:r>
            <a:r>
              <a:rPr dirty="0" sz="1100" spc="30">
                <a:latin typeface="Microsoft Sans Serif"/>
                <a:cs typeface="Microsoft Sans Serif"/>
              </a:rPr>
              <a:t>transaction</a:t>
            </a:r>
            <a:r>
              <a:rPr dirty="0" sz="1100" spc="270">
                <a:latin typeface="Microsoft Sans Serif"/>
                <a:cs typeface="Microsoft Sans Serif"/>
              </a:rPr>
              <a:t> </a:t>
            </a:r>
            <a:r>
              <a:rPr dirty="0" sz="1100">
                <a:latin typeface="Microsoft Sans Serif"/>
                <a:cs typeface="Microsoft Sans Serif"/>
              </a:rPr>
              <a:t>ID</a:t>
            </a:r>
            <a:r>
              <a:rPr dirty="0" sz="1100" spc="-10">
                <a:latin typeface="Microsoft Sans Serif"/>
                <a:cs typeface="Microsoft Sans Serif"/>
              </a:rPr>
              <a:t> </a:t>
            </a:r>
            <a:r>
              <a:rPr dirty="0" sz="1100" spc="5">
                <a:latin typeface="Microsoft Sans Serif"/>
                <a:cs typeface="Microsoft Sans Serif"/>
              </a:rPr>
              <a:t>was</a:t>
            </a:r>
            <a:r>
              <a:rPr dirty="0" sz="1100" spc="275">
                <a:latin typeface="Microsoft Sans Serif"/>
                <a:cs typeface="Microsoft Sans Serif"/>
              </a:rPr>
              <a:t> </a:t>
            </a:r>
            <a:r>
              <a:rPr dirty="0" sz="1100" spc="10">
                <a:latin typeface="Microsoft Sans Serif"/>
                <a:cs typeface="Microsoft Sans Serif"/>
              </a:rPr>
              <a:t>12043 </a:t>
            </a:r>
            <a:r>
              <a:rPr dirty="0" sz="1100" spc="-280">
                <a:latin typeface="Microsoft Sans Serif"/>
                <a:cs typeface="Microsoft Sans Serif"/>
              </a:rPr>
              <a:t> </a:t>
            </a:r>
            <a:r>
              <a:rPr dirty="0" sz="1100" spc="55">
                <a:latin typeface="Microsoft Sans Serif"/>
                <a:cs typeface="Microsoft Sans Serif"/>
              </a:rPr>
              <a:t>Number</a:t>
            </a:r>
            <a:r>
              <a:rPr dirty="0" sz="1100" spc="275">
                <a:latin typeface="Microsoft Sans Serif"/>
                <a:cs typeface="Microsoft Sans Serif"/>
              </a:rPr>
              <a:t> </a:t>
            </a:r>
            <a:r>
              <a:rPr dirty="0" sz="1100" spc="55">
                <a:latin typeface="Microsoft Sans Serif"/>
                <a:cs typeface="Microsoft Sans Serif"/>
              </a:rPr>
              <a:t>of</a:t>
            </a:r>
            <a:r>
              <a:rPr dirty="0" sz="1100" spc="275">
                <a:latin typeface="Microsoft Sans Serif"/>
                <a:cs typeface="Microsoft Sans Serif"/>
              </a:rPr>
              <a:t> </a:t>
            </a:r>
            <a:r>
              <a:rPr dirty="0" sz="1100" spc="40">
                <a:latin typeface="Microsoft Sans Serif"/>
                <a:cs typeface="Microsoft Sans Serif"/>
              </a:rPr>
              <a:t>unique</a:t>
            </a:r>
            <a:r>
              <a:rPr dirty="0" sz="1100" spc="275">
                <a:latin typeface="Microsoft Sans Serif"/>
                <a:cs typeface="Microsoft Sans Serif"/>
              </a:rPr>
              <a:t> </a:t>
            </a:r>
            <a:r>
              <a:rPr dirty="0" sz="1100" spc="15">
                <a:latin typeface="Microsoft Sans Serif"/>
                <a:cs typeface="Microsoft Sans Serif"/>
              </a:rPr>
              <a:t>accounts</a:t>
            </a:r>
            <a:r>
              <a:rPr dirty="0" sz="1100" spc="-10">
                <a:latin typeface="Microsoft Sans Serif"/>
                <a:cs typeface="Microsoft Sans Serif"/>
              </a:rPr>
              <a:t> </a:t>
            </a:r>
            <a:r>
              <a:rPr dirty="0" sz="1100" spc="30">
                <a:latin typeface="Microsoft Sans Serif"/>
                <a:cs typeface="Microsoft Sans Serif"/>
              </a:rPr>
              <a:t>were</a:t>
            </a:r>
            <a:r>
              <a:rPr dirty="0" sz="1100" spc="-10">
                <a:latin typeface="Microsoft Sans Serif"/>
                <a:cs typeface="Microsoft Sans Serif"/>
              </a:rPr>
              <a:t> </a:t>
            </a:r>
            <a:r>
              <a:rPr dirty="0" sz="1100" spc="10">
                <a:latin typeface="Microsoft Sans Serif"/>
                <a:cs typeface="Microsoft Sans Serif"/>
              </a:rPr>
              <a:t>100</a:t>
            </a:r>
            <a:endParaRPr sz="11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45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dirty="0" sz="1200" spc="-10" b="1">
                <a:latin typeface="Tahoma"/>
                <a:cs typeface="Tahoma"/>
              </a:rPr>
              <a:t>Finding</a:t>
            </a:r>
            <a:r>
              <a:rPr dirty="0" sz="1200" spc="-65" b="1">
                <a:latin typeface="Tahoma"/>
                <a:cs typeface="Tahoma"/>
              </a:rPr>
              <a:t> </a:t>
            </a:r>
            <a:r>
              <a:rPr dirty="0" sz="1200" spc="10" b="1">
                <a:latin typeface="Tahoma"/>
                <a:cs typeface="Tahoma"/>
              </a:rPr>
              <a:t>and</a:t>
            </a:r>
            <a:r>
              <a:rPr dirty="0" sz="1200" spc="-65" b="1">
                <a:latin typeface="Tahoma"/>
                <a:cs typeface="Tahoma"/>
              </a:rPr>
              <a:t> </a:t>
            </a:r>
            <a:r>
              <a:rPr dirty="0" sz="1200" spc="-15" b="1">
                <a:latin typeface="Tahoma"/>
                <a:cs typeface="Tahoma"/>
              </a:rPr>
              <a:t>suggestions</a:t>
            </a:r>
            <a:endParaRPr sz="1200">
              <a:latin typeface="Tahoma"/>
              <a:cs typeface="Tahoma"/>
            </a:endParaRPr>
          </a:p>
          <a:p>
            <a:pPr marL="12700" marR="51435">
              <a:lnSpc>
                <a:spcPct val="149600"/>
              </a:lnSpc>
              <a:spcBef>
                <a:spcPts val="560"/>
              </a:spcBef>
            </a:pPr>
            <a:r>
              <a:rPr dirty="0" sz="1100" spc="-10" b="1">
                <a:latin typeface="Tahoma"/>
                <a:cs typeface="Tahoma"/>
              </a:rPr>
              <a:t>Missing </a:t>
            </a:r>
            <a:r>
              <a:rPr dirty="0" sz="1100" spc="-20" b="1">
                <a:latin typeface="Tahoma"/>
                <a:cs typeface="Tahoma"/>
              </a:rPr>
              <a:t>values: </a:t>
            </a:r>
            <a:r>
              <a:rPr dirty="0" sz="1100" spc="10">
                <a:latin typeface="Microsoft Sans Serif"/>
                <a:cs typeface="Microsoft Sans Serif"/>
              </a:rPr>
              <a:t>There </a:t>
            </a:r>
            <a:r>
              <a:rPr dirty="0" sz="1100" spc="30">
                <a:latin typeface="Microsoft Sans Serif"/>
                <a:cs typeface="Microsoft Sans Serif"/>
              </a:rPr>
              <a:t>were </a:t>
            </a:r>
            <a:r>
              <a:rPr dirty="0" sz="1100" spc="15">
                <a:latin typeface="Microsoft Sans Serif"/>
                <a:cs typeface="Microsoft Sans Serif"/>
              </a:rPr>
              <a:t>missing </a:t>
            </a:r>
            <a:r>
              <a:rPr dirty="0" sz="1100" spc="5">
                <a:latin typeface="Microsoft Sans Serif"/>
                <a:cs typeface="Microsoft Sans Serif"/>
              </a:rPr>
              <a:t>values </a:t>
            </a:r>
            <a:r>
              <a:rPr dirty="0" sz="1100" spc="40">
                <a:latin typeface="Microsoft Sans Serif"/>
                <a:cs typeface="Microsoft Sans Serif"/>
              </a:rPr>
              <a:t>in </a:t>
            </a:r>
            <a:r>
              <a:rPr dirty="0" sz="1100" spc="30">
                <a:latin typeface="Microsoft Sans Serif"/>
                <a:cs typeface="Microsoft Sans Serif"/>
              </a:rPr>
              <a:t>some </a:t>
            </a:r>
            <a:r>
              <a:rPr dirty="0" sz="1100" spc="25">
                <a:latin typeface="Microsoft Sans Serif"/>
                <a:cs typeface="Microsoft Sans Serif"/>
              </a:rPr>
              <a:t>columns:</a:t>
            </a:r>
            <a:r>
              <a:rPr dirty="0" sz="1100" spc="30">
                <a:latin typeface="Microsoft Sans Serif"/>
                <a:cs typeface="Microsoft Sans Serif"/>
              </a:rPr>
              <a:t> </a:t>
            </a:r>
            <a:r>
              <a:rPr dirty="0" sz="1100" spc="5">
                <a:latin typeface="Microsoft Sans Serif"/>
                <a:cs typeface="Microsoft Sans Serif"/>
              </a:rPr>
              <a:t>bpay_biller_code </a:t>
            </a:r>
            <a:r>
              <a:rPr dirty="0" sz="1100" spc="10">
                <a:latin typeface="Microsoft Sans Serif"/>
                <a:cs typeface="Microsoft Sans Serif"/>
              </a:rPr>
              <a:t>have 92 </a:t>
            </a:r>
            <a:r>
              <a:rPr dirty="0" sz="1100" spc="15">
                <a:latin typeface="Microsoft Sans Serif"/>
                <a:cs typeface="Microsoft Sans Serif"/>
              </a:rPr>
              <a:t> </a:t>
            </a:r>
            <a:r>
              <a:rPr dirty="0" sz="1100" spc="35">
                <a:latin typeface="Microsoft Sans Serif"/>
                <a:cs typeface="Microsoft Sans Serif"/>
              </a:rPr>
              <a:t>percent </a:t>
            </a:r>
            <a:r>
              <a:rPr dirty="0" sz="1100" spc="15">
                <a:latin typeface="Microsoft Sans Serif"/>
                <a:cs typeface="Microsoft Sans Serif"/>
              </a:rPr>
              <a:t>missing values,merchant_code </a:t>
            </a:r>
            <a:r>
              <a:rPr dirty="0" sz="1100" spc="10">
                <a:latin typeface="Microsoft Sans Serif"/>
                <a:cs typeface="Microsoft Sans Serif"/>
              </a:rPr>
              <a:t>have 92 </a:t>
            </a:r>
            <a:r>
              <a:rPr dirty="0" sz="1100" spc="35">
                <a:latin typeface="Microsoft Sans Serif"/>
                <a:cs typeface="Microsoft Sans Serif"/>
              </a:rPr>
              <a:t>percent </a:t>
            </a:r>
            <a:r>
              <a:rPr dirty="0" sz="1100" spc="15">
                <a:latin typeface="Microsoft Sans Serif"/>
                <a:cs typeface="Microsoft Sans Serif"/>
              </a:rPr>
              <a:t>missing </a:t>
            </a:r>
            <a:r>
              <a:rPr dirty="0" sz="1100" spc="5">
                <a:latin typeface="Microsoft Sans Serif"/>
                <a:cs typeface="Microsoft Sans Serif"/>
              </a:rPr>
              <a:t>value,card_present_ﬂag </a:t>
            </a:r>
            <a:r>
              <a:rPr dirty="0" sz="1100" spc="10">
                <a:latin typeface="Microsoft Sans Serif"/>
                <a:cs typeface="Microsoft Sans Serif"/>
              </a:rPr>
              <a:t>35 </a:t>
            </a:r>
            <a:r>
              <a:rPr dirty="0" sz="1100" spc="-280">
                <a:latin typeface="Microsoft Sans Serif"/>
                <a:cs typeface="Microsoft Sans Serif"/>
              </a:rPr>
              <a:t> </a:t>
            </a:r>
            <a:r>
              <a:rPr dirty="0" sz="1100" spc="35">
                <a:latin typeface="Microsoft Sans Serif"/>
                <a:cs typeface="Microsoft Sans Serif"/>
              </a:rPr>
              <a:t>percent</a:t>
            </a:r>
            <a:r>
              <a:rPr dirty="0" sz="1100" spc="-15">
                <a:latin typeface="Microsoft Sans Serif"/>
                <a:cs typeface="Microsoft Sans Serif"/>
              </a:rPr>
              <a:t> </a:t>
            </a:r>
            <a:r>
              <a:rPr dirty="0" sz="1100" spc="15">
                <a:latin typeface="Microsoft Sans Serif"/>
                <a:cs typeface="Microsoft Sans Serif"/>
              </a:rPr>
              <a:t>missing</a:t>
            </a:r>
            <a:r>
              <a:rPr dirty="0" sz="1100" spc="-10">
                <a:latin typeface="Microsoft Sans Serif"/>
                <a:cs typeface="Microsoft Sans Serif"/>
              </a:rPr>
              <a:t> </a:t>
            </a:r>
            <a:r>
              <a:rPr dirty="0" sz="1100">
                <a:latin typeface="Microsoft Sans Serif"/>
                <a:cs typeface="Microsoft Sans Serif"/>
              </a:rPr>
              <a:t>values.</a:t>
            </a:r>
            <a:endParaRPr sz="1100">
              <a:latin typeface="Microsoft Sans Serif"/>
              <a:cs typeface="Microsoft Sans Serif"/>
            </a:endParaRPr>
          </a:p>
          <a:p>
            <a:pPr marL="12700" marR="375285">
              <a:lnSpc>
                <a:spcPct val="151500"/>
              </a:lnSpc>
              <a:spcBef>
                <a:spcPts val="950"/>
              </a:spcBef>
            </a:pPr>
            <a:r>
              <a:rPr dirty="0" sz="1100" spc="5">
                <a:latin typeface="Microsoft Sans Serif"/>
                <a:cs typeface="Microsoft Sans Serif"/>
              </a:rPr>
              <a:t>Suggestion:</a:t>
            </a:r>
            <a:r>
              <a:rPr dirty="0" sz="1100" spc="-10">
                <a:latin typeface="Microsoft Sans Serif"/>
                <a:cs typeface="Microsoft Sans Serif"/>
              </a:rPr>
              <a:t> </a:t>
            </a:r>
            <a:r>
              <a:rPr dirty="0" sz="1100" spc="30">
                <a:latin typeface="Microsoft Sans Serif"/>
                <a:cs typeface="Microsoft Sans Serif"/>
              </a:rPr>
              <a:t>columns</a:t>
            </a:r>
            <a:r>
              <a:rPr dirty="0" sz="1100" spc="-5">
                <a:latin typeface="Microsoft Sans Serif"/>
                <a:cs typeface="Microsoft Sans Serif"/>
              </a:rPr>
              <a:t> </a:t>
            </a:r>
            <a:r>
              <a:rPr dirty="0" sz="1100" spc="50">
                <a:latin typeface="Microsoft Sans Serif"/>
                <a:cs typeface="Microsoft Sans Serif"/>
              </a:rPr>
              <a:t>with</a:t>
            </a:r>
            <a:r>
              <a:rPr dirty="0" sz="1100" spc="-5">
                <a:latin typeface="Microsoft Sans Serif"/>
                <a:cs typeface="Microsoft Sans Serif"/>
              </a:rPr>
              <a:t> </a:t>
            </a:r>
            <a:r>
              <a:rPr dirty="0" sz="1100" spc="10">
                <a:latin typeface="Microsoft Sans Serif"/>
                <a:cs typeface="Microsoft Sans Serif"/>
              </a:rPr>
              <a:t>92</a:t>
            </a:r>
            <a:r>
              <a:rPr dirty="0" sz="1100" spc="-5">
                <a:latin typeface="Microsoft Sans Serif"/>
                <a:cs typeface="Microsoft Sans Serif"/>
              </a:rPr>
              <a:t> </a:t>
            </a:r>
            <a:r>
              <a:rPr dirty="0" sz="1100" spc="35">
                <a:latin typeface="Microsoft Sans Serif"/>
                <a:cs typeface="Microsoft Sans Serif"/>
              </a:rPr>
              <a:t>percent</a:t>
            </a:r>
            <a:r>
              <a:rPr dirty="0" sz="1100" spc="-5">
                <a:latin typeface="Microsoft Sans Serif"/>
                <a:cs typeface="Microsoft Sans Serif"/>
              </a:rPr>
              <a:t> </a:t>
            </a:r>
            <a:r>
              <a:rPr dirty="0" sz="1100" spc="15">
                <a:latin typeface="Microsoft Sans Serif"/>
                <a:cs typeface="Microsoft Sans Serif"/>
              </a:rPr>
              <a:t>missing</a:t>
            </a:r>
            <a:r>
              <a:rPr dirty="0" sz="1100" spc="-5">
                <a:latin typeface="Microsoft Sans Serif"/>
                <a:cs typeface="Microsoft Sans Serif"/>
              </a:rPr>
              <a:t> </a:t>
            </a:r>
            <a:r>
              <a:rPr dirty="0" sz="1100" spc="5">
                <a:latin typeface="Microsoft Sans Serif"/>
                <a:cs typeface="Microsoft Sans Serif"/>
              </a:rPr>
              <a:t>values</a:t>
            </a:r>
            <a:r>
              <a:rPr dirty="0" sz="1100" spc="-5">
                <a:latin typeface="Microsoft Sans Serif"/>
                <a:cs typeface="Microsoft Sans Serif"/>
              </a:rPr>
              <a:t> </a:t>
            </a:r>
            <a:r>
              <a:rPr dirty="0" sz="1100" spc="35">
                <a:latin typeface="Microsoft Sans Serif"/>
                <a:cs typeface="Microsoft Sans Serif"/>
              </a:rPr>
              <a:t>should</a:t>
            </a:r>
            <a:r>
              <a:rPr dirty="0" sz="1100" spc="-5">
                <a:latin typeface="Microsoft Sans Serif"/>
                <a:cs typeface="Microsoft Sans Serif"/>
              </a:rPr>
              <a:t> </a:t>
            </a:r>
            <a:r>
              <a:rPr dirty="0" sz="1100" spc="30">
                <a:latin typeface="Microsoft Sans Serif"/>
                <a:cs typeface="Microsoft Sans Serif"/>
              </a:rPr>
              <a:t>be</a:t>
            </a:r>
            <a:r>
              <a:rPr dirty="0" sz="1100" spc="-10">
                <a:latin typeface="Microsoft Sans Serif"/>
                <a:cs typeface="Microsoft Sans Serif"/>
              </a:rPr>
              <a:t> </a:t>
            </a:r>
            <a:r>
              <a:rPr dirty="0" sz="1100" spc="50">
                <a:latin typeface="Microsoft Sans Serif"/>
                <a:cs typeface="Microsoft Sans Serif"/>
              </a:rPr>
              <a:t>dropped</a:t>
            </a:r>
            <a:r>
              <a:rPr dirty="0" sz="1100" spc="-5">
                <a:latin typeface="Microsoft Sans Serif"/>
                <a:cs typeface="Microsoft Sans Serif"/>
              </a:rPr>
              <a:t> </a:t>
            </a:r>
            <a:r>
              <a:rPr dirty="0" sz="1100" spc="35">
                <a:latin typeface="Microsoft Sans Serif"/>
                <a:cs typeface="Microsoft Sans Serif"/>
              </a:rPr>
              <a:t>and</a:t>
            </a:r>
            <a:r>
              <a:rPr dirty="0" sz="1100" spc="-5">
                <a:latin typeface="Microsoft Sans Serif"/>
                <a:cs typeface="Microsoft Sans Serif"/>
              </a:rPr>
              <a:t> </a:t>
            </a:r>
            <a:r>
              <a:rPr dirty="0" sz="1100" spc="45">
                <a:latin typeface="Microsoft Sans Serif"/>
                <a:cs typeface="Microsoft Sans Serif"/>
              </a:rPr>
              <a:t>the</a:t>
            </a:r>
            <a:r>
              <a:rPr dirty="0" sz="1100" spc="-5">
                <a:latin typeface="Microsoft Sans Serif"/>
                <a:cs typeface="Microsoft Sans Serif"/>
              </a:rPr>
              <a:t> </a:t>
            </a:r>
            <a:r>
              <a:rPr dirty="0" sz="1100" spc="50">
                <a:latin typeface="Microsoft Sans Serif"/>
                <a:cs typeface="Microsoft Sans Serif"/>
              </a:rPr>
              <a:t>other </a:t>
            </a:r>
            <a:r>
              <a:rPr dirty="0" sz="1100" spc="-275">
                <a:latin typeface="Microsoft Sans Serif"/>
                <a:cs typeface="Microsoft Sans Serif"/>
              </a:rPr>
              <a:t> </a:t>
            </a:r>
            <a:r>
              <a:rPr dirty="0" sz="1100" spc="30">
                <a:latin typeface="Microsoft Sans Serif"/>
                <a:cs typeface="Microsoft Sans Serif"/>
              </a:rPr>
              <a:t>columns</a:t>
            </a:r>
            <a:r>
              <a:rPr dirty="0" sz="1100" spc="-10">
                <a:latin typeface="Microsoft Sans Serif"/>
                <a:cs typeface="Microsoft Sans Serif"/>
              </a:rPr>
              <a:t> </a:t>
            </a:r>
            <a:r>
              <a:rPr dirty="0" sz="1100" spc="50">
                <a:latin typeface="Microsoft Sans Serif"/>
                <a:cs typeface="Microsoft Sans Serif"/>
              </a:rPr>
              <a:t>with</a:t>
            </a:r>
            <a:r>
              <a:rPr dirty="0" sz="1100" spc="-10">
                <a:latin typeface="Microsoft Sans Serif"/>
                <a:cs typeface="Microsoft Sans Serif"/>
              </a:rPr>
              <a:t> </a:t>
            </a:r>
            <a:r>
              <a:rPr dirty="0" sz="1100" spc="40">
                <a:latin typeface="Microsoft Sans Serif"/>
                <a:cs typeface="Microsoft Sans Serif"/>
              </a:rPr>
              <a:t>fewer</a:t>
            </a:r>
            <a:r>
              <a:rPr dirty="0" sz="1100" spc="-10">
                <a:latin typeface="Microsoft Sans Serif"/>
                <a:cs typeface="Microsoft Sans Serif"/>
              </a:rPr>
              <a:t> </a:t>
            </a:r>
            <a:r>
              <a:rPr dirty="0" sz="1100" spc="5">
                <a:latin typeface="Microsoft Sans Serif"/>
                <a:cs typeface="Microsoft Sans Serif"/>
              </a:rPr>
              <a:t>can</a:t>
            </a:r>
            <a:r>
              <a:rPr dirty="0" sz="1100" spc="-10">
                <a:latin typeface="Microsoft Sans Serif"/>
                <a:cs typeface="Microsoft Sans Serif"/>
              </a:rPr>
              <a:t> </a:t>
            </a:r>
            <a:r>
              <a:rPr dirty="0" sz="1100" spc="30">
                <a:latin typeface="Microsoft Sans Serif"/>
                <a:cs typeface="Microsoft Sans Serif"/>
              </a:rPr>
              <a:t>be</a:t>
            </a:r>
            <a:r>
              <a:rPr dirty="0" sz="1100" spc="-10">
                <a:latin typeface="Microsoft Sans Serif"/>
                <a:cs typeface="Microsoft Sans Serif"/>
              </a:rPr>
              <a:t> </a:t>
            </a:r>
            <a:r>
              <a:rPr dirty="0" sz="1100" spc="20">
                <a:latin typeface="Microsoft Sans Serif"/>
                <a:cs typeface="Microsoft Sans Serif"/>
              </a:rPr>
              <a:t>replaced</a:t>
            </a:r>
            <a:r>
              <a:rPr dirty="0" sz="1100" spc="-10">
                <a:latin typeface="Microsoft Sans Serif"/>
                <a:cs typeface="Microsoft Sans Serif"/>
              </a:rPr>
              <a:t> </a:t>
            </a:r>
            <a:r>
              <a:rPr dirty="0" sz="1100" spc="65">
                <a:latin typeface="Microsoft Sans Serif"/>
                <a:cs typeface="Microsoft Sans Serif"/>
              </a:rPr>
              <a:t>to</a:t>
            </a:r>
            <a:r>
              <a:rPr dirty="0" sz="1100" spc="-5">
                <a:latin typeface="Microsoft Sans Serif"/>
                <a:cs typeface="Microsoft Sans Serif"/>
              </a:rPr>
              <a:t> </a:t>
            </a:r>
            <a:r>
              <a:rPr dirty="0" sz="1100" spc="40">
                <a:latin typeface="Microsoft Sans Serif"/>
                <a:cs typeface="Microsoft Sans Serif"/>
              </a:rPr>
              <a:t>improve</a:t>
            </a:r>
            <a:r>
              <a:rPr dirty="0" sz="1100" spc="-10">
                <a:latin typeface="Microsoft Sans Serif"/>
                <a:cs typeface="Microsoft Sans Serif"/>
              </a:rPr>
              <a:t> </a:t>
            </a:r>
            <a:r>
              <a:rPr dirty="0" sz="1100" spc="30">
                <a:latin typeface="Microsoft Sans Serif"/>
                <a:cs typeface="Microsoft Sans Serif"/>
              </a:rPr>
              <a:t>data</a:t>
            </a:r>
            <a:r>
              <a:rPr dirty="0" sz="1100" spc="-10">
                <a:latin typeface="Microsoft Sans Serif"/>
                <a:cs typeface="Microsoft Sans Serif"/>
              </a:rPr>
              <a:t> </a:t>
            </a:r>
            <a:r>
              <a:rPr dirty="0" sz="1100" spc="25">
                <a:latin typeface="Microsoft Sans Serif"/>
                <a:cs typeface="Microsoft Sans Serif"/>
              </a:rPr>
              <a:t>quality.</a:t>
            </a:r>
            <a:endParaRPr sz="11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4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dirty="0" sz="1100" spc="5">
                <a:latin typeface="Microsoft Sans Serif"/>
                <a:cs typeface="Microsoft Sans Serif"/>
              </a:rPr>
              <a:t>average</a:t>
            </a:r>
            <a:r>
              <a:rPr dirty="0" sz="1100" spc="-15">
                <a:latin typeface="Microsoft Sans Serif"/>
                <a:cs typeface="Microsoft Sans Serif"/>
              </a:rPr>
              <a:t> </a:t>
            </a:r>
            <a:r>
              <a:rPr dirty="0" sz="1100" spc="30">
                <a:latin typeface="Microsoft Sans Serif"/>
                <a:cs typeface="Microsoft Sans Serif"/>
              </a:rPr>
              <a:t>transaction</a:t>
            </a:r>
            <a:r>
              <a:rPr dirty="0" sz="1100" spc="-15">
                <a:latin typeface="Microsoft Sans Serif"/>
                <a:cs typeface="Microsoft Sans Serif"/>
              </a:rPr>
              <a:t> </a:t>
            </a:r>
            <a:r>
              <a:rPr dirty="0" sz="1100" spc="55">
                <a:latin typeface="Microsoft Sans Serif"/>
                <a:cs typeface="Microsoft Sans Serif"/>
              </a:rPr>
              <a:t>amount</a:t>
            </a:r>
            <a:r>
              <a:rPr dirty="0" sz="1100" spc="-10">
                <a:latin typeface="Microsoft Sans Serif"/>
                <a:cs typeface="Microsoft Sans Serif"/>
              </a:rPr>
              <a:t> is:</a:t>
            </a:r>
            <a:r>
              <a:rPr dirty="0" sz="1100" spc="-15">
                <a:latin typeface="Microsoft Sans Serif"/>
                <a:cs typeface="Microsoft Sans Serif"/>
              </a:rPr>
              <a:t> </a:t>
            </a:r>
            <a:r>
              <a:rPr dirty="0" sz="1100" spc="5">
                <a:latin typeface="Microsoft Sans Serif"/>
                <a:cs typeface="Microsoft Sans Serif"/>
              </a:rPr>
              <a:t>187.93</a:t>
            </a:r>
            <a:endParaRPr sz="1100">
              <a:latin typeface="Microsoft Sans Serif"/>
              <a:cs typeface="Microsoft Sans Serif"/>
            </a:endParaRPr>
          </a:p>
          <a:p>
            <a:pPr marL="22225">
              <a:lnSpc>
                <a:spcPct val="100000"/>
              </a:lnSpc>
              <a:spcBef>
                <a:spcPts val="1280"/>
              </a:spcBef>
            </a:pPr>
            <a:r>
              <a:rPr dirty="0" sz="1100" spc="-5">
                <a:latin typeface="Georgia"/>
                <a:cs typeface="Georgia"/>
              </a:rPr>
              <a:t>Salary</a:t>
            </a:r>
            <a:r>
              <a:rPr dirty="0" sz="1100" spc="-15">
                <a:latin typeface="Georgia"/>
                <a:cs typeface="Georgia"/>
              </a:rPr>
              <a:t> </a:t>
            </a:r>
            <a:r>
              <a:rPr dirty="0" sz="1100" spc="-5">
                <a:latin typeface="Georgia"/>
                <a:cs typeface="Georgia"/>
              </a:rPr>
              <a:t>is</a:t>
            </a:r>
            <a:r>
              <a:rPr dirty="0" sz="1100" spc="-10">
                <a:latin typeface="Georgia"/>
                <a:cs typeface="Georgia"/>
              </a:rPr>
              <a:t> </a:t>
            </a:r>
            <a:r>
              <a:rPr dirty="0" sz="1100" spc="-5">
                <a:latin typeface="Georgia"/>
                <a:cs typeface="Georgia"/>
              </a:rPr>
              <a:t>the</a:t>
            </a:r>
            <a:r>
              <a:rPr dirty="0" sz="1100" spc="-10">
                <a:latin typeface="Georgia"/>
                <a:cs typeface="Georgia"/>
              </a:rPr>
              <a:t> </a:t>
            </a:r>
            <a:r>
              <a:rPr dirty="0" sz="1100" spc="-5">
                <a:latin typeface="Georgia"/>
                <a:cs typeface="Georgia"/>
              </a:rPr>
              <a:t>highest</a:t>
            </a:r>
            <a:r>
              <a:rPr dirty="0" sz="1100" spc="-10">
                <a:latin typeface="Georgia"/>
                <a:cs typeface="Georgia"/>
              </a:rPr>
              <a:t> </a:t>
            </a:r>
            <a:r>
              <a:rPr dirty="0" sz="1100" spc="-5">
                <a:latin typeface="Georgia"/>
                <a:cs typeface="Georgia"/>
              </a:rPr>
              <a:t>transaction</a:t>
            </a:r>
            <a:r>
              <a:rPr dirty="0" sz="1100" spc="-10">
                <a:latin typeface="Georgia"/>
                <a:cs typeface="Georgia"/>
              </a:rPr>
              <a:t> </a:t>
            </a:r>
            <a:r>
              <a:rPr dirty="0" sz="1100" spc="-5">
                <a:latin typeface="Georgia"/>
                <a:cs typeface="Georgia"/>
              </a:rPr>
              <a:t>and</a:t>
            </a:r>
            <a:r>
              <a:rPr dirty="0" sz="1100" spc="-10">
                <a:latin typeface="Georgia"/>
                <a:cs typeface="Georgia"/>
              </a:rPr>
              <a:t> </a:t>
            </a:r>
            <a:r>
              <a:rPr dirty="0" sz="1100" spc="-5">
                <a:latin typeface="Georgia"/>
                <a:cs typeface="Georgia"/>
              </a:rPr>
              <a:t>with</a:t>
            </a:r>
            <a:r>
              <a:rPr dirty="0" sz="1100" spc="-10">
                <a:latin typeface="Georgia"/>
                <a:cs typeface="Georgia"/>
              </a:rPr>
              <a:t> </a:t>
            </a:r>
            <a:r>
              <a:rPr dirty="0" sz="1100">
                <a:latin typeface="Georgia"/>
                <a:cs typeface="Georgia"/>
              </a:rPr>
              <a:t>a</a:t>
            </a:r>
            <a:r>
              <a:rPr dirty="0" sz="1100" spc="-10">
                <a:latin typeface="Georgia"/>
                <a:cs typeface="Georgia"/>
              </a:rPr>
              <a:t> </a:t>
            </a:r>
            <a:r>
              <a:rPr dirty="0" sz="1100" spc="-5">
                <a:latin typeface="Georgia"/>
                <a:cs typeface="Georgia"/>
              </a:rPr>
              <a:t>wide</a:t>
            </a:r>
            <a:r>
              <a:rPr dirty="0" sz="1100" spc="-10">
                <a:latin typeface="Georgia"/>
                <a:cs typeface="Georgia"/>
              </a:rPr>
              <a:t> </a:t>
            </a:r>
            <a:r>
              <a:rPr dirty="0" sz="1100" spc="-5">
                <a:latin typeface="Georgia"/>
                <a:cs typeface="Georgia"/>
              </a:rPr>
              <a:t>margin.</a:t>
            </a:r>
            <a:endParaRPr sz="1100">
              <a:latin typeface="Georgia"/>
              <a:cs typeface="Georgia"/>
            </a:endParaRPr>
          </a:p>
          <a:p>
            <a:pPr marL="12700" marR="27940">
              <a:lnSpc>
                <a:spcPct val="151500"/>
              </a:lnSpc>
              <a:spcBef>
                <a:spcPts val="950"/>
              </a:spcBef>
            </a:pPr>
            <a:r>
              <a:rPr dirty="0" sz="1100" spc="-10">
                <a:latin typeface="Microsoft Sans Serif"/>
                <a:cs typeface="Microsoft Sans Serif"/>
              </a:rPr>
              <a:t>Salaries </a:t>
            </a:r>
            <a:r>
              <a:rPr dirty="0" sz="1100" spc="10">
                <a:latin typeface="Microsoft Sans Serif"/>
                <a:cs typeface="Microsoft Sans Serif"/>
              </a:rPr>
              <a:t>have </a:t>
            </a:r>
            <a:r>
              <a:rPr dirty="0" sz="1100" spc="45">
                <a:latin typeface="Microsoft Sans Serif"/>
                <a:cs typeface="Microsoft Sans Serif"/>
              </a:rPr>
              <a:t>the </a:t>
            </a:r>
            <a:r>
              <a:rPr dirty="0" sz="1100" spc="25">
                <a:latin typeface="Microsoft Sans Serif"/>
                <a:cs typeface="Microsoft Sans Serif"/>
              </a:rPr>
              <a:t>highest </a:t>
            </a:r>
            <a:r>
              <a:rPr dirty="0" sz="1100" spc="30">
                <a:latin typeface="Microsoft Sans Serif"/>
                <a:cs typeface="Microsoft Sans Serif"/>
              </a:rPr>
              <a:t>transaction </a:t>
            </a:r>
            <a:r>
              <a:rPr dirty="0" sz="1100" spc="35">
                <a:latin typeface="Microsoft Sans Serif"/>
                <a:cs typeface="Microsoft Sans Serif"/>
              </a:rPr>
              <a:t>and </a:t>
            </a:r>
            <a:r>
              <a:rPr dirty="0" sz="1100" spc="25">
                <a:latin typeface="Microsoft Sans Serif"/>
                <a:cs typeface="Microsoft Sans Serif"/>
              </a:rPr>
              <a:t>are </a:t>
            </a:r>
            <a:r>
              <a:rPr dirty="0" sz="1100" spc="30">
                <a:latin typeface="Microsoft Sans Serif"/>
                <a:cs typeface="Microsoft Sans Serif"/>
              </a:rPr>
              <a:t>paid </a:t>
            </a:r>
            <a:r>
              <a:rPr dirty="0" sz="1100" spc="50">
                <a:latin typeface="Microsoft Sans Serif"/>
                <a:cs typeface="Microsoft Sans Serif"/>
              </a:rPr>
              <a:t>with </a:t>
            </a:r>
            <a:r>
              <a:rPr dirty="0" sz="1100" spc="25">
                <a:latin typeface="Microsoft Sans Serif"/>
                <a:cs typeface="Microsoft Sans Serif"/>
              </a:rPr>
              <a:t>credit. </a:t>
            </a:r>
            <a:r>
              <a:rPr dirty="0" sz="1100" spc="-5">
                <a:latin typeface="Georgia"/>
                <a:cs typeface="Georgia"/>
              </a:rPr>
              <a:t>While most of the transactions </a:t>
            </a:r>
            <a:r>
              <a:rPr dirty="0" sz="1100" spc="-254">
                <a:latin typeface="Georgia"/>
                <a:cs typeface="Georgia"/>
              </a:rPr>
              <a:t> </a:t>
            </a:r>
            <a:r>
              <a:rPr dirty="0" sz="1100" spc="-5">
                <a:latin typeface="Georgia"/>
                <a:cs typeface="Georgia"/>
              </a:rPr>
              <a:t>were</a:t>
            </a:r>
            <a:r>
              <a:rPr dirty="0" sz="1100" spc="-10">
                <a:latin typeface="Georgia"/>
                <a:cs typeface="Georgia"/>
              </a:rPr>
              <a:t> </a:t>
            </a:r>
            <a:r>
              <a:rPr dirty="0" sz="1100" spc="-5">
                <a:latin typeface="Georgia"/>
                <a:cs typeface="Georgia"/>
              </a:rPr>
              <a:t>with debit cards</a:t>
            </a:r>
            <a:endParaRPr sz="1100">
              <a:latin typeface="Georgia"/>
              <a:cs typeface="Georgia"/>
            </a:endParaRPr>
          </a:p>
          <a:p>
            <a:pPr marL="22225" marR="690880" indent="-9525">
              <a:lnSpc>
                <a:spcPct val="204500"/>
              </a:lnSpc>
              <a:spcBef>
                <a:spcPts val="250"/>
              </a:spcBef>
            </a:pPr>
            <a:r>
              <a:rPr dirty="0" sz="1100" spc="5">
                <a:latin typeface="Microsoft Sans Serif"/>
                <a:cs typeface="Microsoft Sans Serif"/>
              </a:rPr>
              <a:t>Suggestion </a:t>
            </a:r>
            <a:r>
              <a:rPr dirty="0" sz="1100" spc="-15">
                <a:latin typeface="Microsoft Sans Serif"/>
                <a:cs typeface="Microsoft Sans Serif"/>
              </a:rPr>
              <a:t>: </a:t>
            </a:r>
            <a:r>
              <a:rPr dirty="0" sz="1100" spc="35">
                <a:latin typeface="Microsoft Sans Serif"/>
                <a:cs typeface="Microsoft Sans Serif"/>
              </a:rPr>
              <a:t>you </a:t>
            </a:r>
            <a:r>
              <a:rPr dirty="0" sz="1100" spc="30">
                <a:latin typeface="Microsoft Sans Serif"/>
                <a:cs typeface="Microsoft Sans Serif"/>
              </a:rPr>
              <a:t>may </a:t>
            </a:r>
            <a:r>
              <a:rPr dirty="0" sz="1100" spc="45">
                <a:latin typeface="Microsoft Sans Serif"/>
                <a:cs typeface="Microsoft Sans Serif"/>
              </a:rPr>
              <a:t>want </a:t>
            </a:r>
            <a:r>
              <a:rPr dirty="0" sz="1100" spc="65">
                <a:latin typeface="Microsoft Sans Serif"/>
                <a:cs typeface="Microsoft Sans Serif"/>
              </a:rPr>
              <a:t>to </a:t>
            </a:r>
            <a:r>
              <a:rPr dirty="0" sz="1100" spc="10">
                <a:latin typeface="Microsoft Sans Serif"/>
                <a:cs typeface="Microsoft Sans Serif"/>
              </a:rPr>
              <a:t>increase </a:t>
            </a:r>
            <a:r>
              <a:rPr dirty="0" sz="1100" spc="30">
                <a:latin typeface="Microsoft Sans Serif"/>
                <a:cs typeface="Microsoft Sans Serif"/>
              </a:rPr>
              <a:t>patronage </a:t>
            </a:r>
            <a:r>
              <a:rPr dirty="0" sz="1100" spc="50">
                <a:latin typeface="Microsoft Sans Serif"/>
                <a:cs typeface="Microsoft Sans Serif"/>
              </a:rPr>
              <a:t>through </a:t>
            </a:r>
            <a:r>
              <a:rPr dirty="0" sz="1100" spc="55">
                <a:latin typeface="Microsoft Sans Serif"/>
                <a:cs typeface="Microsoft Sans Serif"/>
              </a:rPr>
              <a:t>more </a:t>
            </a:r>
            <a:r>
              <a:rPr dirty="0" sz="1100" spc="40">
                <a:latin typeface="Microsoft Sans Serif"/>
                <a:cs typeface="Microsoft Sans Serif"/>
              </a:rPr>
              <a:t>debit </a:t>
            </a:r>
            <a:r>
              <a:rPr dirty="0" sz="1100" spc="5">
                <a:latin typeface="Microsoft Sans Serif"/>
                <a:cs typeface="Microsoft Sans Serif"/>
              </a:rPr>
              <a:t>cards. </a:t>
            </a:r>
            <a:r>
              <a:rPr dirty="0" sz="1100" spc="10">
                <a:latin typeface="Microsoft Sans Serif"/>
                <a:cs typeface="Microsoft Sans Serif"/>
              </a:rPr>
              <a:t> There</a:t>
            </a:r>
            <a:r>
              <a:rPr dirty="0" sz="1100" spc="-5">
                <a:latin typeface="Microsoft Sans Serif"/>
                <a:cs typeface="Microsoft Sans Serif"/>
              </a:rPr>
              <a:t> </a:t>
            </a:r>
            <a:r>
              <a:rPr dirty="0" sz="1100" spc="5">
                <a:latin typeface="Microsoft Sans Serif"/>
                <a:cs typeface="Microsoft Sans Serif"/>
              </a:rPr>
              <a:t>was</a:t>
            </a:r>
            <a:r>
              <a:rPr dirty="0" sz="1100" spc="-5">
                <a:latin typeface="Microsoft Sans Serif"/>
                <a:cs typeface="Microsoft Sans Serif"/>
              </a:rPr>
              <a:t> </a:t>
            </a:r>
            <a:r>
              <a:rPr dirty="0" sz="1100">
                <a:latin typeface="Microsoft Sans Serif"/>
                <a:cs typeface="Microsoft Sans Serif"/>
              </a:rPr>
              <a:t>a</a:t>
            </a:r>
            <a:r>
              <a:rPr dirty="0" sz="1100" spc="-5">
                <a:latin typeface="Microsoft Sans Serif"/>
                <a:cs typeface="Microsoft Sans Serif"/>
              </a:rPr>
              <a:t> </a:t>
            </a:r>
            <a:r>
              <a:rPr dirty="0" sz="1100" spc="25">
                <a:latin typeface="Microsoft Sans Serif"/>
                <a:cs typeface="Microsoft Sans Serif"/>
              </a:rPr>
              <a:t>huge</a:t>
            </a:r>
            <a:r>
              <a:rPr dirty="0" sz="1100" spc="-5">
                <a:latin typeface="Microsoft Sans Serif"/>
                <a:cs typeface="Microsoft Sans Serif"/>
              </a:rPr>
              <a:t> </a:t>
            </a:r>
            <a:r>
              <a:rPr dirty="0" sz="1100" spc="35">
                <a:latin typeface="Microsoft Sans Serif"/>
                <a:cs typeface="Microsoft Sans Serif"/>
              </a:rPr>
              <a:t>diﬀerence</a:t>
            </a:r>
            <a:r>
              <a:rPr dirty="0" sz="1100">
                <a:latin typeface="Microsoft Sans Serif"/>
                <a:cs typeface="Microsoft Sans Serif"/>
              </a:rPr>
              <a:t> </a:t>
            </a:r>
            <a:r>
              <a:rPr dirty="0" sz="1100" spc="35">
                <a:latin typeface="Microsoft Sans Serif"/>
                <a:cs typeface="Microsoft Sans Serif"/>
              </a:rPr>
              <a:t>between</a:t>
            </a:r>
            <a:r>
              <a:rPr dirty="0" sz="1100" spc="-5">
                <a:latin typeface="Microsoft Sans Serif"/>
                <a:cs typeface="Microsoft Sans Serif"/>
              </a:rPr>
              <a:t> </a:t>
            </a:r>
            <a:r>
              <a:rPr dirty="0" sz="1100" spc="45">
                <a:latin typeface="Microsoft Sans Serif"/>
                <a:cs typeface="Microsoft Sans Serif"/>
              </a:rPr>
              <a:t>the</a:t>
            </a:r>
            <a:r>
              <a:rPr dirty="0" sz="1100" spc="-5">
                <a:latin typeface="Microsoft Sans Serif"/>
                <a:cs typeface="Microsoft Sans Serif"/>
              </a:rPr>
              <a:t> </a:t>
            </a:r>
            <a:r>
              <a:rPr dirty="0" sz="1100" spc="65">
                <a:latin typeface="Microsoft Sans Serif"/>
                <a:cs typeface="Microsoft Sans Serif"/>
              </a:rPr>
              <a:t>minimum</a:t>
            </a:r>
            <a:r>
              <a:rPr dirty="0" sz="1100" spc="-5">
                <a:latin typeface="Microsoft Sans Serif"/>
                <a:cs typeface="Microsoft Sans Serif"/>
              </a:rPr>
              <a:t> </a:t>
            </a:r>
            <a:r>
              <a:rPr dirty="0" sz="1100" spc="35">
                <a:latin typeface="Microsoft Sans Serif"/>
                <a:cs typeface="Microsoft Sans Serif"/>
              </a:rPr>
              <a:t>and</a:t>
            </a:r>
            <a:r>
              <a:rPr dirty="0" sz="1100">
                <a:latin typeface="Microsoft Sans Serif"/>
                <a:cs typeface="Microsoft Sans Serif"/>
              </a:rPr>
              <a:t> </a:t>
            </a:r>
            <a:r>
              <a:rPr dirty="0" sz="1100" spc="45">
                <a:latin typeface="Microsoft Sans Serif"/>
                <a:cs typeface="Microsoft Sans Serif"/>
              </a:rPr>
              <a:t>the</a:t>
            </a:r>
            <a:r>
              <a:rPr dirty="0" sz="1100" spc="-5">
                <a:latin typeface="Microsoft Sans Serif"/>
                <a:cs typeface="Microsoft Sans Serif"/>
              </a:rPr>
              <a:t> </a:t>
            </a:r>
            <a:r>
              <a:rPr dirty="0" sz="1100" spc="55">
                <a:latin typeface="Microsoft Sans Serif"/>
                <a:cs typeface="Microsoft Sans Serif"/>
              </a:rPr>
              <a:t>maximum</a:t>
            </a:r>
            <a:r>
              <a:rPr dirty="0" sz="1100" spc="-5">
                <a:latin typeface="Microsoft Sans Serif"/>
                <a:cs typeface="Microsoft Sans Serif"/>
              </a:rPr>
              <a:t> </a:t>
            </a:r>
            <a:r>
              <a:rPr dirty="0" sz="1100" spc="35">
                <a:latin typeface="Microsoft Sans Serif"/>
                <a:cs typeface="Microsoft Sans Serif"/>
              </a:rPr>
              <a:t>numbers.</a:t>
            </a:r>
            <a:endParaRPr sz="11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92175" y="974851"/>
            <a:ext cx="5976620" cy="6248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1750" marR="83820">
              <a:lnSpc>
                <a:spcPct val="106100"/>
              </a:lnSpc>
              <a:spcBef>
                <a:spcPts val="100"/>
              </a:spcBef>
            </a:pPr>
            <a:r>
              <a:rPr dirty="0" sz="1100" spc="10">
                <a:latin typeface="Microsoft Sans Serif"/>
                <a:cs typeface="Microsoft Sans Serif"/>
              </a:rPr>
              <a:t>There</a:t>
            </a:r>
            <a:r>
              <a:rPr dirty="0" sz="1100" spc="145">
                <a:latin typeface="Microsoft Sans Serif"/>
                <a:cs typeface="Microsoft Sans Serif"/>
              </a:rPr>
              <a:t> </a:t>
            </a:r>
            <a:r>
              <a:rPr dirty="0" sz="1100" spc="5">
                <a:latin typeface="Microsoft Sans Serif"/>
                <a:cs typeface="Microsoft Sans Serif"/>
              </a:rPr>
              <a:t>was</a:t>
            </a:r>
            <a:r>
              <a:rPr dirty="0" sz="1100" spc="150">
                <a:latin typeface="Microsoft Sans Serif"/>
                <a:cs typeface="Microsoft Sans Serif"/>
              </a:rPr>
              <a:t> </a:t>
            </a:r>
            <a:r>
              <a:rPr dirty="0" sz="1100">
                <a:latin typeface="Microsoft Sans Serif"/>
                <a:cs typeface="Microsoft Sans Serif"/>
              </a:rPr>
              <a:t>a</a:t>
            </a:r>
            <a:r>
              <a:rPr dirty="0" sz="1100" spc="155">
                <a:latin typeface="Microsoft Sans Serif"/>
                <a:cs typeface="Microsoft Sans Serif"/>
              </a:rPr>
              <a:t> </a:t>
            </a:r>
            <a:r>
              <a:rPr dirty="0" sz="1100" spc="30">
                <a:latin typeface="Microsoft Sans Serif"/>
                <a:cs typeface="Microsoft Sans Serif"/>
              </a:rPr>
              <a:t>high</a:t>
            </a:r>
            <a:r>
              <a:rPr dirty="0" sz="1100" spc="125">
                <a:latin typeface="Microsoft Sans Serif"/>
                <a:cs typeface="Microsoft Sans Serif"/>
              </a:rPr>
              <a:t> </a:t>
            </a:r>
            <a:r>
              <a:rPr dirty="0" sz="1100" spc="25">
                <a:latin typeface="Microsoft Sans Serif"/>
                <a:cs typeface="Microsoft Sans Serif"/>
              </a:rPr>
              <a:t>conﬁdence</a:t>
            </a:r>
            <a:r>
              <a:rPr dirty="0" sz="1100" spc="130">
                <a:latin typeface="Microsoft Sans Serif"/>
                <a:cs typeface="Microsoft Sans Serif"/>
              </a:rPr>
              <a:t> </a:t>
            </a:r>
            <a:r>
              <a:rPr dirty="0" sz="1100" spc="20">
                <a:latin typeface="Microsoft Sans Serif"/>
                <a:cs typeface="Microsoft Sans Serif"/>
              </a:rPr>
              <a:t>interval,</a:t>
            </a:r>
            <a:r>
              <a:rPr dirty="0" sz="1100" spc="135">
                <a:latin typeface="Microsoft Sans Serif"/>
                <a:cs typeface="Microsoft Sans Serif"/>
              </a:rPr>
              <a:t> </a:t>
            </a:r>
            <a:r>
              <a:rPr dirty="0" sz="1100" spc="50">
                <a:latin typeface="Microsoft Sans Serif"/>
                <a:cs typeface="Microsoft Sans Serif"/>
              </a:rPr>
              <a:t>it</a:t>
            </a:r>
            <a:r>
              <a:rPr dirty="0" sz="1100" spc="105">
                <a:latin typeface="Microsoft Sans Serif"/>
                <a:cs typeface="Microsoft Sans Serif"/>
              </a:rPr>
              <a:t> </a:t>
            </a:r>
            <a:r>
              <a:rPr dirty="0" sz="1100" spc="25">
                <a:latin typeface="Microsoft Sans Serif"/>
                <a:cs typeface="Microsoft Sans Serif"/>
              </a:rPr>
              <a:t>means</a:t>
            </a:r>
            <a:r>
              <a:rPr dirty="0" sz="1100" spc="130">
                <a:latin typeface="Microsoft Sans Serif"/>
                <a:cs typeface="Microsoft Sans Serif"/>
              </a:rPr>
              <a:t> </a:t>
            </a:r>
            <a:r>
              <a:rPr dirty="0" sz="1100" spc="45">
                <a:latin typeface="Microsoft Sans Serif"/>
                <a:cs typeface="Microsoft Sans Serif"/>
              </a:rPr>
              <a:t>the</a:t>
            </a:r>
            <a:r>
              <a:rPr dirty="0" sz="1100" spc="110">
                <a:latin typeface="Microsoft Sans Serif"/>
                <a:cs typeface="Microsoft Sans Serif"/>
              </a:rPr>
              <a:t> </a:t>
            </a:r>
            <a:r>
              <a:rPr dirty="0" sz="1100" spc="25">
                <a:latin typeface="Microsoft Sans Serif"/>
                <a:cs typeface="Microsoft Sans Serif"/>
              </a:rPr>
              <a:t>sample</a:t>
            </a:r>
            <a:r>
              <a:rPr dirty="0" sz="1100" spc="130">
                <a:latin typeface="Microsoft Sans Serif"/>
                <a:cs typeface="Microsoft Sans Serif"/>
              </a:rPr>
              <a:t> </a:t>
            </a:r>
            <a:r>
              <a:rPr dirty="0" sz="1100" spc="40">
                <a:latin typeface="Microsoft Sans Serif"/>
                <a:cs typeface="Microsoft Sans Serif"/>
              </a:rPr>
              <a:t>mean</a:t>
            </a:r>
            <a:r>
              <a:rPr dirty="0" sz="1100" spc="114">
                <a:latin typeface="Microsoft Sans Serif"/>
                <a:cs typeface="Microsoft Sans Serif"/>
              </a:rPr>
              <a:t> </a:t>
            </a:r>
            <a:r>
              <a:rPr dirty="0" sz="1100" spc="-5">
                <a:latin typeface="Microsoft Sans Serif"/>
                <a:cs typeface="Microsoft Sans Serif"/>
              </a:rPr>
              <a:t>is</a:t>
            </a:r>
            <a:r>
              <a:rPr dirty="0" sz="1100" spc="160">
                <a:latin typeface="Microsoft Sans Serif"/>
                <a:cs typeface="Microsoft Sans Serif"/>
              </a:rPr>
              <a:t> </a:t>
            </a:r>
            <a:r>
              <a:rPr dirty="0" sz="1100" spc="60">
                <a:latin typeface="Microsoft Sans Serif"/>
                <a:cs typeface="Microsoft Sans Serif"/>
              </a:rPr>
              <a:t>not</a:t>
            </a:r>
            <a:r>
              <a:rPr dirty="0" sz="1100" spc="370">
                <a:latin typeface="Microsoft Sans Serif"/>
                <a:cs typeface="Microsoft Sans Serif"/>
              </a:rPr>
              <a:t> </a:t>
            </a:r>
            <a:r>
              <a:rPr dirty="0" sz="1100" spc="20">
                <a:latin typeface="Microsoft Sans Serif"/>
                <a:cs typeface="Microsoft Sans Serif"/>
              </a:rPr>
              <a:t>reliable. </a:t>
            </a:r>
            <a:r>
              <a:rPr dirty="0" sz="1100" spc="-280">
                <a:latin typeface="Microsoft Sans Serif"/>
                <a:cs typeface="Microsoft Sans Serif"/>
              </a:rPr>
              <a:t> </a:t>
            </a:r>
            <a:r>
              <a:rPr dirty="0" sz="1100" spc="5">
                <a:latin typeface="Microsoft Sans Serif"/>
                <a:cs typeface="Microsoft Sans Serif"/>
              </a:rPr>
              <a:t>Suggestion:</a:t>
            </a:r>
            <a:r>
              <a:rPr dirty="0" sz="1100" spc="-10">
                <a:latin typeface="Microsoft Sans Serif"/>
                <a:cs typeface="Microsoft Sans Serif"/>
              </a:rPr>
              <a:t> </a:t>
            </a:r>
            <a:r>
              <a:rPr dirty="0" sz="1100" spc="-5">
                <a:latin typeface="Microsoft Sans Serif"/>
                <a:cs typeface="Microsoft Sans Serif"/>
              </a:rPr>
              <a:t>The </a:t>
            </a:r>
            <a:r>
              <a:rPr dirty="0" sz="1100" spc="40">
                <a:latin typeface="Microsoft Sans Serif"/>
                <a:cs typeface="Microsoft Sans Serif"/>
              </a:rPr>
              <a:t>mean</a:t>
            </a:r>
            <a:r>
              <a:rPr dirty="0" sz="1100" spc="-5">
                <a:latin typeface="Microsoft Sans Serif"/>
                <a:cs typeface="Microsoft Sans Serif"/>
              </a:rPr>
              <a:t> </a:t>
            </a:r>
            <a:r>
              <a:rPr dirty="0" sz="1100" spc="35">
                <a:latin typeface="Microsoft Sans Serif"/>
                <a:cs typeface="Microsoft Sans Serif"/>
              </a:rPr>
              <a:t>should</a:t>
            </a:r>
            <a:r>
              <a:rPr dirty="0" sz="1100" spc="-10">
                <a:latin typeface="Microsoft Sans Serif"/>
                <a:cs typeface="Microsoft Sans Serif"/>
              </a:rPr>
              <a:t> </a:t>
            </a:r>
            <a:r>
              <a:rPr dirty="0" sz="1100" spc="60">
                <a:latin typeface="Microsoft Sans Serif"/>
                <a:cs typeface="Microsoft Sans Serif"/>
              </a:rPr>
              <a:t>not</a:t>
            </a:r>
            <a:r>
              <a:rPr dirty="0" sz="1100" spc="-5">
                <a:latin typeface="Microsoft Sans Serif"/>
                <a:cs typeface="Microsoft Sans Serif"/>
              </a:rPr>
              <a:t> </a:t>
            </a:r>
            <a:r>
              <a:rPr dirty="0" sz="1100" spc="30">
                <a:latin typeface="Microsoft Sans Serif"/>
                <a:cs typeface="Microsoft Sans Serif"/>
              </a:rPr>
              <a:t>be</a:t>
            </a:r>
            <a:r>
              <a:rPr dirty="0" sz="1100" spc="-5">
                <a:latin typeface="Microsoft Sans Serif"/>
                <a:cs typeface="Microsoft Sans Serif"/>
              </a:rPr>
              <a:t> </a:t>
            </a:r>
            <a:r>
              <a:rPr dirty="0" sz="1100" spc="20">
                <a:latin typeface="Microsoft Sans Serif"/>
                <a:cs typeface="Microsoft Sans Serif"/>
              </a:rPr>
              <a:t>used</a:t>
            </a:r>
            <a:r>
              <a:rPr dirty="0" sz="1100" spc="-10">
                <a:latin typeface="Microsoft Sans Serif"/>
                <a:cs typeface="Microsoft Sans Serif"/>
              </a:rPr>
              <a:t> </a:t>
            </a:r>
            <a:r>
              <a:rPr dirty="0" sz="1100" spc="65">
                <a:latin typeface="Microsoft Sans Serif"/>
                <a:cs typeface="Microsoft Sans Serif"/>
              </a:rPr>
              <a:t>to</a:t>
            </a:r>
            <a:r>
              <a:rPr dirty="0" sz="1100" spc="-5">
                <a:latin typeface="Microsoft Sans Serif"/>
                <a:cs typeface="Microsoft Sans Serif"/>
              </a:rPr>
              <a:t> </a:t>
            </a:r>
            <a:r>
              <a:rPr dirty="0" sz="1100" spc="15">
                <a:latin typeface="Microsoft Sans Serif"/>
                <a:cs typeface="Microsoft Sans Serif"/>
              </a:rPr>
              <a:t>replace</a:t>
            </a:r>
            <a:r>
              <a:rPr dirty="0" sz="1100" spc="-5">
                <a:latin typeface="Microsoft Sans Serif"/>
                <a:cs typeface="Microsoft Sans Serif"/>
              </a:rPr>
              <a:t> </a:t>
            </a:r>
            <a:r>
              <a:rPr dirty="0" sz="1100" spc="15">
                <a:latin typeface="Microsoft Sans Serif"/>
                <a:cs typeface="Microsoft Sans Serif"/>
              </a:rPr>
              <a:t>missing</a:t>
            </a:r>
            <a:r>
              <a:rPr dirty="0" sz="1100" spc="-10">
                <a:latin typeface="Microsoft Sans Serif"/>
                <a:cs typeface="Microsoft Sans Serif"/>
              </a:rPr>
              <a:t> </a:t>
            </a:r>
            <a:r>
              <a:rPr dirty="0" sz="1100">
                <a:latin typeface="Microsoft Sans Serif"/>
                <a:cs typeface="Microsoft Sans Serif"/>
              </a:rPr>
              <a:t>values.</a:t>
            </a:r>
            <a:r>
              <a:rPr dirty="0" sz="1100" spc="-5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We</a:t>
            </a:r>
            <a:r>
              <a:rPr dirty="0" sz="1100" spc="-5">
                <a:latin typeface="Microsoft Sans Serif"/>
                <a:cs typeface="Microsoft Sans Serif"/>
              </a:rPr>
              <a:t> </a:t>
            </a:r>
            <a:r>
              <a:rPr dirty="0" sz="1100" spc="30">
                <a:latin typeface="Microsoft Sans Serif"/>
                <a:cs typeface="Microsoft Sans Serif"/>
              </a:rPr>
              <a:t>may</a:t>
            </a:r>
            <a:r>
              <a:rPr dirty="0" sz="1100" spc="-10">
                <a:latin typeface="Microsoft Sans Serif"/>
                <a:cs typeface="Microsoft Sans Serif"/>
              </a:rPr>
              <a:t> </a:t>
            </a:r>
            <a:r>
              <a:rPr dirty="0" sz="1100" spc="10">
                <a:latin typeface="Microsoft Sans Serif"/>
                <a:cs typeface="Microsoft Sans Serif"/>
              </a:rPr>
              <a:t>use</a:t>
            </a:r>
            <a:r>
              <a:rPr dirty="0" sz="1100" spc="-5">
                <a:latin typeface="Microsoft Sans Serif"/>
                <a:cs typeface="Microsoft Sans Serif"/>
              </a:rPr>
              <a:t> </a:t>
            </a:r>
            <a:r>
              <a:rPr dirty="0" sz="1100" spc="30">
                <a:latin typeface="Microsoft Sans Serif"/>
                <a:cs typeface="Microsoft Sans Serif"/>
              </a:rPr>
              <a:t>median.</a:t>
            </a:r>
            <a:endParaRPr sz="1100">
              <a:latin typeface="Microsoft Sans Serif"/>
              <a:cs typeface="Microsoft Sans Serif"/>
            </a:endParaRPr>
          </a:p>
          <a:p>
            <a:pPr marL="31750" marR="1525905">
              <a:lnSpc>
                <a:spcPct val="159100"/>
              </a:lnSpc>
              <a:spcBef>
                <a:spcPts val="25"/>
              </a:spcBef>
            </a:pPr>
            <a:r>
              <a:rPr dirty="0" sz="1100" spc="10">
                <a:latin typeface="Microsoft Sans Serif"/>
                <a:cs typeface="Microsoft Sans Serif"/>
              </a:rPr>
              <a:t>There </a:t>
            </a:r>
            <a:r>
              <a:rPr dirty="0" sz="1100" spc="25">
                <a:latin typeface="Microsoft Sans Serif"/>
                <a:cs typeface="Microsoft Sans Serif"/>
              </a:rPr>
              <a:t>are </a:t>
            </a:r>
            <a:r>
              <a:rPr dirty="0" sz="1100" spc="55">
                <a:latin typeface="Microsoft Sans Serif"/>
                <a:cs typeface="Microsoft Sans Serif"/>
              </a:rPr>
              <a:t>more </a:t>
            </a:r>
            <a:r>
              <a:rPr dirty="0" sz="1100" spc="30">
                <a:latin typeface="Microsoft Sans Serif"/>
                <a:cs typeface="Microsoft Sans Serif"/>
              </a:rPr>
              <a:t>male customers </a:t>
            </a:r>
            <a:r>
              <a:rPr dirty="0" sz="1100" spc="50">
                <a:latin typeface="Microsoft Sans Serif"/>
                <a:cs typeface="Microsoft Sans Serif"/>
              </a:rPr>
              <a:t>with </a:t>
            </a:r>
            <a:r>
              <a:rPr dirty="0" sz="1100" spc="25">
                <a:latin typeface="Microsoft Sans Serif"/>
                <a:cs typeface="Microsoft Sans Serif"/>
              </a:rPr>
              <a:t>transactions </a:t>
            </a:r>
            <a:r>
              <a:rPr dirty="0" sz="1100" spc="45">
                <a:latin typeface="Microsoft Sans Serif"/>
                <a:cs typeface="Microsoft Sans Serif"/>
              </a:rPr>
              <a:t>than </a:t>
            </a:r>
            <a:r>
              <a:rPr dirty="0" sz="1100" spc="15">
                <a:latin typeface="Microsoft Sans Serif"/>
                <a:cs typeface="Microsoft Sans Serif"/>
              </a:rPr>
              <a:t>females. </a:t>
            </a:r>
            <a:r>
              <a:rPr dirty="0" sz="1100" spc="20">
                <a:latin typeface="Microsoft Sans Serif"/>
                <a:cs typeface="Microsoft Sans Serif"/>
              </a:rPr>
              <a:t> </a:t>
            </a:r>
            <a:r>
              <a:rPr dirty="0" sz="1100" spc="5">
                <a:latin typeface="Microsoft Sans Serif"/>
                <a:cs typeface="Microsoft Sans Serif"/>
              </a:rPr>
              <a:t>Suggestion:</a:t>
            </a:r>
            <a:r>
              <a:rPr dirty="0" sz="1100" spc="-15">
                <a:latin typeface="Microsoft Sans Serif"/>
                <a:cs typeface="Microsoft Sans Serif"/>
              </a:rPr>
              <a:t> </a:t>
            </a:r>
            <a:r>
              <a:rPr dirty="0" sz="1100" spc="-5">
                <a:latin typeface="Microsoft Sans Serif"/>
                <a:cs typeface="Microsoft Sans Serif"/>
              </a:rPr>
              <a:t>You</a:t>
            </a:r>
            <a:r>
              <a:rPr dirty="0" sz="1100" spc="-10">
                <a:latin typeface="Microsoft Sans Serif"/>
                <a:cs typeface="Microsoft Sans Serif"/>
              </a:rPr>
              <a:t> </a:t>
            </a:r>
            <a:r>
              <a:rPr dirty="0" sz="1100" spc="30">
                <a:latin typeface="Microsoft Sans Serif"/>
                <a:cs typeface="Microsoft Sans Serif"/>
              </a:rPr>
              <a:t>may</a:t>
            </a:r>
            <a:r>
              <a:rPr dirty="0" sz="1100" spc="-10">
                <a:latin typeface="Microsoft Sans Serif"/>
                <a:cs typeface="Microsoft Sans Serif"/>
              </a:rPr>
              <a:t> </a:t>
            </a:r>
            <a:r>
              <a:rPr dirty="0" sz="1100" spc="45">
                <a:latin typeface="Microsoft Sans Serif"/>
                <a:cs typeface="Microsoft Sans Serif"/>
              </a:rPr>
              <a:t>want</a:t>
            </a:r>
            <a:r>
              <a:rPr dirty="0" sz="1100" spc="-10">
                <a:latin typeface="Microsoft Sans Serif"/>
                <a:cs typeface="Microsoft Sans Serif"/>
              </a:rPr>
              <a:t> </a:t>
            </a:r>
            <a:r>
              <a:rPr dirty="0" sz="1100" spc="65">
                <a:latin typeface="Microsoft Sans Serif"/>
                <a:cs typeface="Microsoft Sans Serif"/>
              </a:rPr>
              <a:t>to</a:t>
            </a:r>
            <a:r>
              <a:rPr dirty="0" sz="1100" spc="-10">
                <a:latin typeface="Microsoft Sans Serif"/>
                <a:cs typeface="Microsoft Sans Serif"/>
              </a:rPr>
              <a:t> </a:t>
            </a:r>
            <a:r>
              <a:rPr dirty="0" sz="1100" spc="30">
                <a:latin typeface="Microsoft Sans Serif"/>
                <a:cs typeface="Microsoft Sans Serif"/>
              </a:rPr>
              <a:t>make</a:t>
            </a:r>
            <a:r>
              <a:rPr dirty="0" sz="1100" spc="-10">
                <a:latin typeface="Microsoft Sans Serif"/>
                <a:cs typeface="Microsoft Sans Serif"/>
              </a:rPr>
              <a:t> </a:t>
            </a:r>
            <a:r>
              <a:rPr dirty="0" sz="1100" spc="45">
                <a:latin typeface="Microsoft Sans Serif"/>
                <a:cs typeface="Microsoft Sans Serif"/>
              </a:rPr>
              <a:t>the</a:t>
            </a:r>
            <a:r>
              <a:rPr dirty="0" sz="1100" spc="-15">
                <a:latin typeface="Microsoft Sans Serif"/>
                <a:cs typeface="Microsoft Sans Serif"/>
              </a:rPr>
              <a:t> </a:t>
            </a:r>
            <a:r>
              <a:rPr dirty="0" sz="1100" spc="5">
                <a:latin typeface="Microsoft Sans Serif"/>
                <a:cs typeface="Microsoft Sans Serif"/>
              </a:rPr>
              <a:t>service</a:t>
            </a:r>
            <a:r>
              <a:rPr dirty="0" sz="1100" spc="-10">
                <a:latin typeface="Microsoft Sans Serif"/>
                <a:cs typeface="Microsoft Sans Serif"/>
              </a:rPr>
              <a:t> </a:t>
            </a:r>
            <a:r>
              <a:rPr dirty="0" sz="1100" spc="55">
                <a:latin typeface="Microsoft Sans Serif"/>
                <a:cs typeface="Microsoft Sans Serif"/>
              </a:rPr>
              <a:t>more</a:t>
            </a:r>
            <a:r>
              <a:rPr dirty="0" sz="1100" spc="-10">
                <a:latin typeface="Microsoft Sans Serif"/>
                <a:cs typeface="Microsoft Sans Serif"/>
              </a:rPr>
              <a:t> </a:t>
            </a:r>
            <a:r>
              <a:rPr dirty="0" sz="1100" spc="30">
                <a:latin typeface="Microsoft Sans Serif"/>
                <a:cs typeface="Microsoft Sans Serif"/>
              </a:rPr>
              <a:t>female</a:t>
            </a:r>
            <a:r>
              <a:rPr dirty="0" sz="1100" spc="-10">
                <a:latin typeface="Microsoft Sans Serif"/>
                <a:cs typeface="Microsoft Sans Serif"/>
              </a:rPr>
              <a:t> </a:t>
            </a:r>
            <a:r>
              <a:rPr dirty="0" sz="1100" spc="35">
                <a:latin typeface="Microsoft Sans Serif"/>
                <a:cs typeface="Microsoft Sans Serif"/>
              </a:rPr>
              <a:t>friendly</a:t>
            </a:r>
            <a:endParaRPr sz="1100">
              <a:latin typeface="Microsoft Sans Serif"/>
              <a:cs typeface="Microsoft Sans Serif"/>
            </a:endParaRPr>
          </a:p>
          <a:p>
            <a:pPr algn="just" marL="31750" marR="86995">
              <a:lnSpc>
                <a:spcPct val="106100"/>
              </a:lnSpc>
              <a:spcBef>
                <a:spcPts val="695"/>
              </a:spcBef>
            </a:pPr>
            <a:r>
              <a:rPr dirty="0" sz="1100" spc="-5">
                <a:latin typeface="Microsoft Sans Serif"/>
                <a:cs typeface="Microsoft Sans Serif"/>
              </a:rPr>
              <a:t>The</a:t>
            </a:r>
            <a:r>
              <a:rPr dirty="0" sz="1100">
                <a:latin typeface="Microsoft Sans Serif"/>
                <a:cs typeface="Microsoft Sans Serif"/>
              </a:rPr>
              <a:t> </a:t>
            </a:r>
            <a:r>
              <a:rPr dirty="0" sz="1100" spc="25">
                <a:latin typeface="Microsoft Sans Serif"/>
                <a:cs typeface="Microsoft Sans Serif"/>
              </a:rPr>
              <a:t>state </a:t>
            </a:r>
            <a:r>
              <a:rPr dirty="0" sz="1100" spc="50">
                <a:latin typeface="Microsoft Sans Serif"/>
                <a:cs typeface="Microsoft Sans Serif"/>
              </a:rPr>
              <a:t>with </a:t>
            </a:r>
            <a:r>
              <a:rPr dirty="0" sz="1100" spc="25">
                <a:latin typeface="Microsoft Sans Serif"/>
                <a:cs typeface="Microsoft Sans Serif"/>
              </a:rPr>
              <a:t>lowest </a:t>
            </a:r>
            <a:r>
              <a:rPr dirty="0" sz="1100" spc="30">
                <a:latin typeface="Microsoft Sans Serif"/>
                <a:cs typeface="Microsoft Sans Serif"/>
              </a:rPr>
              <a:t>transaction </a:t>
            </a:r>
            <a:r>
              <a:rPr dirty="0" sz="1100" spc="-5">
                <a:latin typeface="Microsoft Sans Serif"/>
                <a:cs typeface="Microsoft Sans Serif"/>
              </a:rPr>
              <a:t>is</a:t>
            </a:r>
            <a:r>
              <a:rPr dirty="0" sz="1100">
                <a:latin typeface="Microsoft Sans Serif"/>
                <a:cs typeface="Microsoft Sans Serif"/>
              </a:rPr>
              <a:t> </a:t>
            </a:r>
            <a:r>
              <a:rPr dirty="0" sz="1100" spc="-5">
                <a:latin typeface="Georgia"/>
                <a:cs typeface="Georgia"/>
              </a:rPr>
              <a:t>ACT’</a:t>
            </a:r>
            <a:r>
              <a:rPr dirty="0" sz="1100" spc="254">
                <a:latin typeface="Georgia"/>
                <a:cs typeface="Georgia"/>
              </a:rPr>
              <a:t> </a:t>
            </a:r>
            <a:r>
              <a:rPr dirty="0" sz="1100" spc="-5">
                <a:latin typeface="Georgia"/>
                <a:cs typeface="Georgia"/>
              </a:rPr>
              <a:t>but ACT’s</a:t>
            </a:r>
            <a:r>
              <a:rPr dirty="0" sz="1100" spc="260">
                <a:latin typeface="Georgia"/>
                <a:cs typeface="Georgia"/>
              </a:rPr>
              <a:t> </a:t>
            </a:r>
            <a:r>
              <a:rPr dirty="0" sz="1100" spc="-5">
                <a:latin typeface="Georgia"/>
                <a:cs typeface="Georgia"/>
              </a:rPr>
              <a:t>average transaction volume is the </a:t>
            </a:r>
            <a:r>
              <a:rPr dirty="0" sz="1100">
                <a:latin typeface="Georgia"/>
                <a:cs typeface="Georgia"/>
              </a:rPr>
              <a:t> </a:t>
            </a:r>
            <a:r>
              <a:rPr dirty="0" sz="1100" spc="-5">
                <a:latin typeface="Georgia"/>
                <a:cs typeface="Georgia"/>
              </a:rPr>
              <a:t>highest.</a:t>
            </a:r>
            <a:endParaRPr sz="1100">
              <a:latin typeface="Georgia"/>
              <a:cs typeface="Georgia"/>
            </a:endParaRPr>
          </a:p>
          <a:p>
            <a:pPr algn="just" marL="31750" marR="80645">
              <a:lnSpc>
                <a:spcPct val="107000"/>
              </a:lnSpc>
              <a:spcBef>
                <a:spcPts val="715"/>
              </a:spcBef>
            </a:pPr>
            <a:r>
              <a:rPr dirty="0" sz="1100" spc="-5">
                <a:latin typeface="Georgia"/>
                <a:cs typeface="Georgia"/>
              </a:rPr>
              <a:t>Suggestion:</a:t>
            </a:r>
            <a:r>
              <a:rPr dirty="0" sz="1100">
                <a:latin typeface="Georgia"/>
                <a:cs typeface="Georgia"/>
              </a:rPr>
              <a:t> </a:t>
            </a:r>
            <a:r>
              <a:rPr dirty="0" sz="1100" spc="-5">
                <a:latin typeface="Georgia"/>
                <a:cs typeface="Georgia"/>
              </a:rPr>
              <a:t>There</a:t>
            </a:r>
            <a:r>
              <a:rPr dirty="0" sz="1100">
                <a:latin typeface="Georgia"/>
                <a:cs typeface="Georgia"/>
              </a:rPr>
              <a:t> </a:t>
            </a:r>
            <a:r>
              <a:rPr dirty="0" sz="1100" spc="-5">
                <a:latin typeface="Georgia"/>
                <a:cs typeface="Georgia"/>
              </a:rPr>
              <a:t>should</a:t>
            </a:r>
            <a:r>
              <a:rPr dirty="0" sz="1100">
                <a:latin typeface="Georgia"/>
                <a:cs typeface="Georgia"/>
              </a:rPr>
              <a:t> </a:t>
            </a:r>
            <a:r>
              <a:rPr dirty="0" sz="1100" spc="-5">
                <a:latin typeface="Georgia"/>
                <a:cs typeface="Georgia"/>
              </a:rPr>
              <a:t>be</a:t>
            </a:r>
            <a:r>
              <a:rPr dirty="0" sz="1100">
                <a:latin typeface="Georgia"/>
                <a:cs typeface="Georgia"/>
              </a:rPr>
              <a:t> </a:t>
            </a:r>
            <a:r>
              <a:rPr dirty="0" sz="1100" spc="-5">
                <a:latin typeface="Georgia"/>
                <a:cs typeface="Georgia"/>
              </a:rPr>
              <a:t>more</a:t>
            </a:r>
            <a:r>
              <a:rPr dirty="0" sz="1100">
                <a:latin typeface="Georgia"/>
                <a:cs typeface="Georgia"/>
              </a:rPr>
              <a:t> </a:t>
            </a:r>
            <a:r>
              <a:rPr dirty="0" sz="1100" spc="-5">
                <a:latin typeface="Georgia"/>
                <a:cs typeface="Georgia"/>
              </a:rPr>
              <a:t>focus</a:t>
            </a:r>
            <a:r>
              <a:rPr dirty="0" sz="1100">
                <a:latin typeface="Georgia"/>
                <a:cs typeface="Georgia"/>
              </a:rPr>
              <a:t> </a:t>
            </a:r>
            <a:r>
              <a:rPr dirty="0" sz="1100" spc="-5">
                <a:latin typeface="Georgia"/>
                <a:cs typeface="Georgia"/>
              </a:rPr>
              <a:t>on</a:t>
            </a:r>
            <a:r>
              <a:rPr dirty="0" sz="1100">
                <a:latin typeface="Georgia"/>
                <a:cs typeface="Georgia"/>
              </a:rPr>
              <a:t> </a:t>
            </a:r>
            <a:r>
              <a:rPr dirty="0" sz="1100" spc="-5">
                <a:latin typeface="Georgia"/>
                <a:cs typeface="Georgia"/>
              </a:rPr>
              <a:t>ACT.</a:t>
            </a:r>
            <a:r>
              <a:rPr dirty="0" sz="1100">
                <a:latin typeface="Georgia"/>
                <a:cs typeface="Georgia"/>
              </a:rPr>
              <a:t> </a:t>
            </a:r>
            <a:r>
              <a:rPr dirty="0" sz="1100" spc="-5">
                <a:latin typeface="Georgia"/>
                <a:cs typeface="Georgia"/>
              </a:rPr>
              <a:t>VIC</a:t>
            </a:r>
            <a:r>
              <a:rPr dirty="0" sz="1100">
                <a:latin typeface="Georgia"/>
                <a:cs typeface="Georgia"/>
              </a:rPr>
              <a:t> </a:t>
            </a:r>
            <a:r>
              <a:rPr dirty="0" sz="1100" spc="-5">
                <a:latin typeface="Georgia"/>
                <a:cs typeface="Georgia"/>
              </a:rPr>
              <a:t>and</a:t>
            </a:r>
            <a:r>
              <a:rPr dirty="0" sz="1100">
                <a:latin typeface="Georgia"/>
                <a:cs typeface="Georgia"/>
              </a:rPr>
              <a:t> </a:t>
            </a:r>
            <a:r>
              <a:rPr dirty="0" sz="1100" spc="-5">
                <a:latin typeface="Georgia"/>
                <a:cs typeface="Georgia"/>
              </a:rPr>
              <a:t>NSW</a:t>
            </a:r>
            <a:r>
              <a:rPr dirty="0" sz="1100">
                <a:latin typeface="Georgia"/>
                <a:cs typeface="Georgia"/>
              </a:rPr>
              <a:t> </a:t>
            </a:r>
            <a:r>
              <a:rPr dirty="0" sz="1100" spc="-5">
                <a:latin typeface="Georgia"/>
                <a:cs typeface="Georgia"/>
              </a:rPr>
              <a:t>have</a:t>
            </a:r>
            <a:r>
              <a:rPr dirty="0" sz="1100">
                <a:latin typeface="Georgia"/>
                <a:cs typeface="Georgia"/>
              </a:rPr>
              <a:t> a</a:t>
            </a:r>
            <a:r>
              <a:rPr dirty="0" sz="1100" spc="5">
                <a:latin typeface="Georgia"/>
                <a:cs typeface="Georgia"/>
              </a:rPr>
              <a:t> </a:t>
            </a:r>
            <a:r>
              <a:rPr dirty="0" sz="1100" spc="-5">
                <a:latin typeface="Georgia"/>
                <a:cs typeface="Georgia"/>
              </a:rPr>
              <a:t>high</a:t>
            </a:r>
            <a:r>
              <a:rPr dirty="0" sz="1100">
                <a:latin typeface="Georgia"/>
                <a:cs typeface="Georgia"/>
              </a:rPr>
              <a:t> </a:t>
            </a:r>
            <a:r>
              <a:rPr dirty="0" sz="1100" spc="-5">
                <a:latin typeface="Georgia"/>
                <a:cs typeface="Georgia"/>
              </a:rPr>
              <a:t>number of </a:t>
            </a:r>
            <a:r>
              <a:rPr dirty="0" sz="1100">
                <a:latin typeface="Georgia"/>
                <a:cs typeface="Georgia"/>
              </a:rPr>
              <a:t> </a:t>
            </a:r>
            <a:r>
              <a:rPr dirty="0" sz="1100" spc="-5">
                <a:latin typeface="Georgia"/>
                <a:cs typeface="Georgia"/>
              </a:rPr>
              <a:t>transactions, their average transaction volume is relatively low. This KPI points to the need for </a:t>
            </a:r>
            <a:r>
              <a:rPr dirty="0" sz="1100">
                <a:latin typeface="Georgia"/>
                <a:cs typeface="Georgia"/>
              </a:rPr>
              <a:t> </a:t>
            </a:r>
            <a:r>
              <a:rPr dirty="0" sz="1100" spc="-5">
                <a:latin typeface="Georgia"/>
                <a:cs typeface="Georgia"/>
              </a:rPr>
              <a:t>business</a:t>
            </a:r>
            <a:r>
              <a:rPr dirty="0" sz="1100" spc="-10">
                <a:latin typeface="Georgia"/>
                <a:cs typeface="Georgia"/>
              </a:rPr>
              <a:t> </a:t>
            </a:r>
            <a:r>
              <a:rPr dirty="0" sz="1100" spc="-5">
                <a:latin typeface="Georgia"/>
                <a:cs typeface="Georgia"/>
              </a:rPr>
              <a:t>rescue.</a:t>
            </a:r>
            <a:endParaRPr sz="11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950">
              <a:latin typeface="Georgia"/>
              <a:cs typeface="Georgia"/>
            </a:endParaRPr>
          </a:p>
          <a:p>
            <a:pPr algn="just" marL="12700">
              <a:lnSpc>
                <a:spcPct val="100000"/>
              </a:lnSpc>
            </a:pPr>
            <a:r>
              <a:rPr dirty="0" sz="1100" spc="-5">
                <a:latin typeface="Arial MT"/>
                <a:cs typeface="Arial MT"/>
              </a:rPr>
              <a:t>People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of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age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5o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and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above have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the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lowest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transaction.Most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transaction</a:t>
            </a:r>
            <a:endParaRPr sz="1100">
              <a:latin typeface="Arial MT"/>
              <a:cs typeface="Arial MT"/>
            </a:endParaRPr>
          </a:p>
          <a:p>
            <a:pPr marL="31750" marR="275590">
              <a:lnSpc>
                <a:spcPct val="106100"/>
              </a:lnSpc>
              <a:spcBef>
                <a:spcPts val="700"/>
              </a:spcBef>
            </a:pPr>
            <a:r>
              <a:rPr dirty="0" sz="1100" spc="-5">
                <a:latin typeface="Georgia"/>
                <a:cs typeface="Georgia"/>
              </a:rPr>
              <a:t>transactions came from people in their 20’s, while the lowest transactions came from people </a:t>
            </a:r>
            <a:r>
              <a:rPr dirty="0" sz="1100">
                <a:latin typeface="Georgia"/>
                <a:cs typeface="Georgia"/>
              </a:rPr>
              <a:t> </a:t>
            </a:r>
            <a:r>
              <a:rPr dirty="0" sz="1100" spc="-5">
                <a:latin typeface="Georgia"/>
                <a:cs typeface="Georgia"/>
              </a:rPr>
              <a:t>after</a:t>
            </a:r>
            <a:r>
              <a:rPr dirty="0" sz="1100" spc="-10">
                <a:latin typeface="Georgia"/>
                <a:cs typeface="Georgia"/>
              </a:rPr>
              <a:t> </a:t>
            </a:r>
            <a:r>
              <a:rPr dirty="0" sz="1100" spc="-5">
                <a:latin typeface="Georgia"/>
                <a:cs typeface="Georgia"/>
              </a:rPr>
              <a:t>50 years.</a:t>
            </a:r>
            <a:endParaRPr sz="1100">
              <a:latin typeface="Georgia"/>
              <a:cs typeface="Georgia"/>
            </a:endParaRPr>
          </a:p>
          <a:p>
            <a:pPr marL="31750">
              <a:lnSpc>
                <a:spcPct val="100000"/>
              </a:lnSpc>
              <a:spcBef>
                <a:spcPts val="805"/>
              </a:spcBef>
            </a:pPr>
            <a:r>
              <a:rPr dirty="0" sz="1100" spc="-5">
                <a:latin typeface="Georgia"/>
                <a:cs typeface="Georgia"/>
              </a:rPr>
              <a:t>Suggestion:</a:t>
            </a:r>
            <a:r>
              <a:rPr dirty="0" sz="1100" spc="-10">
                <a:latin typeface="Georgia"/>
                <a:cs typeface="Georgia"/>
              </a:rPr>
              <a:t> </a:t>
            </a:r>
            <a:r>
              <a:rPr dirty="0" sz="1100" spc="-5">
                <a:latin typeface="Georgia"/>
                <a:cs typeface="Georgia"/>
              </a:rPr>
              <a:t>you may want to</a:t>
            </a:r>
            <a:r>
              <a:rPr dirty="0" sz="1100" spc="-10">
                <a:latin typeface="Georgia"/>
                <a:cs typeface="Georgia"/>
              </a:rPr>
              <a:t> </a:t>
            </a:r>
            <a:r>
              <a:rPr dirty="0" sz="1100" spc="-5">
                <a:latin typeface="Georgia"/>
                <a:cs typeface="Georgia"/>
              </a:rPr>
              <a:t>also tailor to the</a:t>
            </a:r>
            <a:r>
              <a:rPr dirty="0" sz="1100" spc="-10">
                <a:latin typeface="Georgia"/>
                <a:cs typeface="Georgia"/>
              </a:rPr>
              <a:t> </a:t>
            </a:r>
            <a:r>
              <a:rPr dirty="0" sz="1100" spc="-5">
                <a:latin typeface="Georgia"/>
                <a:cs typeface="Georgia"/>
              </a:rPr>
              <a:t>service to attract people</a:t>
            </a:r>
            <a:r>
              <a:rPr dirty="0" sz="1100" spc="-10">
                <a:latin typeface="Georgia"/>
                <a:cs typeface="Georgia"/>
              </a:rPr>
              <a:t> </a:t>
            </a:r>
            <a:r>
              <a:rPr dirty="0" sz="1100" spc="-5">
                <a:latin typeface="Georgia"/>
                <a:cs typeface="Georgia"/>
              </a:rPr>
              <a:t>of all ages.</a:t>
            </a:r>
            <a:endParaRPr sz="1100">
              <a:latin typeface="Georgia"/>
              <a:cs typeface="Georgia"/>
            </a:endParaRPr>
          </a:p>
          <a:p>
            <a:pPr marL="12700" marR="244475">
              <a:lnSpc>
                <a:spcPct val="149000"/>
              </a:lnSpc>
              <a:spcBef>
                <a:spcPts val="434"/>
              </a:spcBef>
            </a:pPr>
            <a:r>
              <a:rPr dirty="0" sz="1100" spc="30">
                <a:latin typeface="Microsoft Sans Serif"/>
                <a:cs typeface="Microsoft Sans Serif"/>
              </a:rPr>
              <a:t>Others</a:t>
            </a:r>
            <a:r>
              <a:rPr dirty="0" sz="1100" spc="-5">
                <a:latin typeface="Microsoft Sans Serif"/>
                <a:cs typeface="Microsoft Sans Serif"/>
              </a:rPr>
              <a:t> </a:t>
            </a:r>
            <a:r>
              <a:rPr dirty="0" sz="1100" spc="20">
                <a:latin typeface="Microsoft Sans Serif"/>
                <a:cs typeface="Microsoft Sans Serif"/>
              </a:rPr>
              <a:t>used</a:t>
            </a:r>
            <a:r>
              <a:rPr dirty="0" sz="1100">
                <a:latin typeface="Microsoft Sans Serif"/>
                <a:cs typeface="Microsoft Sans Serif"/>
              </a:rPr>
              <a:t> </a:t>
            </a:r>
            <a:r>
              <a:rPr dirty="0" sz="1100" spc="40">
                <a:latin typeface="Microsoft Sans Serif"/>
                <a:cs typeface="Microsoft Sans Serif"/>
              </a:rPr>
              <a:t>debit</a:t>
            </a:r>
            <a:r>
              <a:rPr dirty="0" sz="1100" spc="-5">
                <a:latin typeface="Microsoft Sans Serif"/>
                <a:cs typeface="Microsoft Sans Serif"/>
              </a:rPr>
              <a:t> </a:t>
            </a:r>
            <a:r>
              <a:rPr dirty="0" sz="1100" spc="35">
                <a:latin typeface="Microsoft Sans Serif"/>
                <a:cs typeface="Microsoft Sans Serif"/>
              </a:rPr>
              <a:t>and</a:t>
            </a:r>
            <a:r>
              <a:rPr dirty="0" sz="1100">
                <a:latin typeface="Microsoft Sans Serif"/>
                <a:cs typeface="Microsoft Sans Serif"/>
              </a:rPr>
              <a:t> </a:t>
            </a:r>
            <a:r>
              <a:rPr dirty="0" sz="1100" spc="55">
                <a:latin typeface="Microsoft Sans Serif"/>
                <a:cs typeface="Microsoft Sans Serif"/>
              </a:rPr>
              <a:t>no</a:t>
            </a:r>
            <a:r>
              <a:rPr dirty="0" sz="1100" spc="-5">
                <a:latin typeface="Microsoft Sans Serif"/>
                <a:cs typeface="Microsoft Sans Serif"/>
              </a:rPr>
              <a:t> </a:t>
            </a:r>
            <a:r>
              <a:rPr dirty="0" sz="1100" spc="25">
                <a:latin typeface="Microsoft Sans Serif"/>
                <a:cs typeface="Microsoft Sans Serif"/>
              </a:rPr>
              <a:t>credit.</a:t>
            </a:r>
            <a:r>
              <a:rPr dirty="0" sz="1100">
                <a:latin typeface="Microsoft Sans Serif"/>
                <a:cs typeface="Microsoft Sans Serif"/>
              </a:rPr>
              <a:t> </a:t>
            </a:r>
            <a:r>
              <a:rPr dirty="0" sz="1100" spc="10">
                <a:latin typeface="Microsoft Sans Serif"/>
                <a:cs typeface="Microsoft Sans Serif"/>
              </a:rPr>
              <a:t>There</a:t>
            </a:r>
            <a:r>
              <a:rPr dirty="0" sz="1100" spc="-5">
                <a:latin typeface="Microsoft Sans Serif"/>
                <a:cs typeface="Microsoft Sans Serif"/>
              </a:rPr>
              <a:t> is</a:t>
            </a:r>
            <a:r>
              <a:rPr dirty="0" sz="1100">
                <a:latin typeface="Microsoft Sans Serif"/>
                <a:cs typeface="Microsoft Sans Serif"/>
              </a:rPr>
              <a:t> a</a:t>
            </a:r>
            <a:r>
              <a:rPr dirty="0" sz="1100" spc="-5">
                <a:latin typeface="Microsoft Sans Serif"/>
                <a:cs typeface="Microsoft Sans Serif"/>
              </a:rPr>
              <a:t> </a:t>
            </a:r>
            <a:r>
              <a:rPr dirty="0" sz="1100" spc="30">
                <a:latin typeface="Microsoft Sans Serif"/>
                <a:cs typeface="Microsoft Sans Serif"/>
              </a:rPr>
              <a:t>high</a:t>
            </a:r>
            <a:r>
              <a:rPr dirty="0" sz="1100">
                <a:latin typeface="Microsoft Sans Serif"/>
                <a:cs typeface="Microsoft Sans Serif"/>
              </a:rPr>
              <a:t> </a:t>
            </a:r>
            <a:r>
              <a:rPr dirty="0" sz="1100" spc="25">
                <a:latin typeface="Microsoft Sans Serif"/>
                <a:cs typeface="Microsoft Sans Serif"/>
              </a:rPr>
              <a:t>conﬁdence</a:t>
            </a:r>
            <a:r>
              <a:rPr dirty="0" sz="1100" spc="-5">
                <a:latin typeface="Microsoft Sans Serif"/>
                <a:cs typeface="Microsoft Sans Serif"/>
              </a:rPr>
              <a:t> </a:t>
            </a:r>
            <a:r>
              <a:rPr dirty="0" sz="1100" spc="25">
                <a:latin typeface="Microsoft Sans Serif"/>
                <a:cs typeface="Microsoft Sans Serif"/>
              </a:rPr>
              <a:t>interval,implying</a:t>
            </a:r>
            <a:r>
              <a:rPr dirty="0" sz="1100">
                <a:latin typeface="Microsoft Sans Serif"/>
                <a:cs typeface="Microsoft Sans Serif"/>
              </a:rPr>
              <a:t> </a:t>
            </a:r>
            <a:r>
              <a:rPr dirty="0" sz="1100" spc="45">
                <a:latin typeface="Microsoft Sans Serif"/>
                <a:cs typeface="Microsoft Sans Serif"/>
              </a:rPr>
              <a:t>the</a:t>
            </a:r>
            <a:r>
              <a:rPr dirty="0" sz="1100" spc="-5">
                <a:latin typeface="Microsoft Sans Serif"/>
                <a:cs typeface="Microsoft Sans Serif"/>
              </a:rPr>
              <a:t> </a:t>
            </a:r>
            <a:r>
              <a:rPr dirty="0" sz="1100" spc="25">
                <a:latin typeface="Microsoft Sans Serif"/>
                <a:cs typeface="Microsoft Sans Serif"/>
              </a:rPr>
              <a:t>sample </a:t>
            </a:r>
            <a:r>
              <a:rPr dirty="0" sz="1100" spc="30">
                <a:latin typeface="Microsoft Sans Serif"/>
                <a:cs typeface="Microsoft Sans Serif"/>
              </a:rPr>
              <a:t> </a:t>
            </a:r>
            <a:r>
              <a:rPr dirty="0" sz="1100" spc="40">
                <a:latin typeface="Microsoft Sans Serif"/>
                <a:cs typeface="Microsoft Sans Serif"/>
              </a:rPr>
              <a:t>mean </a:t>
            </a:r>
            <a:r>
              <a:rPr dirty="0" sz="1100" spc="5">
                <a:latin typeface="Microsoft Sans Serif"/>
                <a:cs typeface="Microsoft Sans Serif"/>
              </a:rPr>
              <a:t>was </a:t>
            </a:r>
            <a:r>
              <a:rPr dirty="0" sz="1100" spc="60">
                <a:latin typeface="Microsoft Sans Serif"/>
                <a:cs typeface="Microsoft Sans Serif"/>
              </a:rPr>
              <a:t>not </a:t>
            </a:r>
            <a:r>
              <a:rPr dirty="0" sz="1100" spc="25">
                <a:latin typeface="Microsoft Sans Serif"/>
                <a:cs typeface="Microsoft Sans Serif"/>
              </a:rPr>
              <a:t>reliable </a:t>
            </a:r>
            <a:r>
              <a:rPr dirty="0" sz="1100" spc="-20">
                <a:latin typeface="Microsoft Sans Serif"/>
                <a:cs typeface="Microsoft Sans Serif"/>
              </a:rPr>
              <a:t>as </a:t>
            </a:r>
            <a:r>
              <a:rPr dirty="0" sz="1100" spc="25">
                <a:latin typeface="Microsoft Sans Serif"/>
                <a:cs typeface="Microsoft Sans Serif"/>
              </a:rPr>
              <a:t>an </a:t>
            </a:r>
            <a:r>
              <a:rPr dirty="0" sz="1100" spc="30">
                <a:latin typeface="Microsoft Sans Serif"/>
                <a:cs typeface="Microsoft Sans Serif"/>
              </a:rPr>
              <a:t>estimate </a:t>
            </a:r>
            <a:r>
              <a:rPr dirty="0" sz="1100" spc="55">
                <a:latin typeface="Microsoft Sans Serif"/>
                <a:cs typeface="Microsoft Sans Serif"/>
              </a:rPr>
              <a:t>of </a:t>
            </a:r>
            <a:r>
              <a:rPr dirty="0" sz="1100" spc="45">
                <a:latin typeface="Microsoft Sans Serif"/>
                <a:cs typeface="Microsoft Sans Serif"/>
              </a:rPr>
              <a:t>the </a:t>
            </a:r>
            <a:r>
              <a:rPr dirty="0" sz="1100" spc="50">
                <a:latin typeface="Microsoft Sans Serif"/>
                <a:cs typeface="Microsoft Sans Serif"/>
              </a:rPr>
              <a:t>true </a:t>
            </a:r>
            <a:r>
              <a:rPr dirty="0" sz="1100" spc="55">
                <a:latin typeface="Microsoft Sans Serif"/>
                <a:cs typeface="Microsoft Sans Serif"/>
              </a:rPr>
              <a:t>amount of </a:t>
            </a:r>
            <a:r>
              <a:rPr dirty="0" sz="1100" spc="45">
                <a:latin typeface="Microsoft Sans Serif"/>
                <a:cs typeface="Microsoft Sans Serif"/>
              </a:rPr>
              <a:t>the </a:t>
            </a:r>
            <a:r>
              <a:rPr dirty="0" sz="1100" spc="20">
                <a:latin typeface="Microsoft Sans Serif"/>
                <a:cs typeface="Microsoft Sans Serif"/>
              </a:rPr>
              <a:t>salary,Interbank </a:t>
            </a:r>
            <a:r>
              <a:rPr dirty="0" sz="1100" spc="35">
                <a:latin typeface="Microsoft Sans Serif"/>
                <a:cs typeface="Microsoft Sans Serif"/>
              </a:rPr>
              <a:t>and </a:t>
            </a:r>
            <a:r>
              <a:rPr dirty="0" sz="1100" spc="40">
                <a:latin typeface="Microsoft Sans Serif"/>
                <a:cs typeface="Microsoft Sans Serif"/>
              </a:rPr>
              <a:t> </a:t>
            </a:r>
            <a:r>
              <a:rPr dirty="0" sz="1100" spc="15">
                <a:latin typeface="Microsoft Sans Serif"/>
                <a:cs typeface="Microsoft Sans Serif"/>
              </a:rPr>
              <a:t>Phone </a:t>
            </a:r>
            <a:r>
              <a:rPr dirty="0" sz="1100" spc="20">
                <a:latin typeface="Microsoft Sans Serif"/>
                <a:cs typeface="Microsoft Sans Serif"/>
              </a:rPr>
              <a:t>bank. </a:t>
            </a:r>
            <a:r>
              <a:rPr dirty="0" sz="1100" spc="-5">
                <a:latin typeface="Microsoft Sans Serif"/>
                <a:cs typeface="Microsoft Sans Serif"/>
              </a:rPr>
              <a:t>This </a:t>
            </a:r>
            <a:r>
              <a:rPr dirty="0" sz="1100" spc="25">
                <a:latin typeface="Microsoft Sans Serif"/>
                <a:cs typeface="Microsoft Sans Serif"/>
              </a:rPr>
              <a:t>means </a:t>
            </a:r>
            <a:r>
              <a:rPr dirty="0" sz="1100" spc="45">
                <a:latin typeface="Microsoft Sans Serif"/>
                <a:cs typeface="Microsoft Sans Serif"/>
              </a:rPr>
              <a:t>the </a:t>
            </a:r>
            <a:r>
              <a:rPr dirty="0" sz="1100" spc="5">
                <a:latin typeface="Microsoft Sans Serif"/>
                <a:cs typeface="Microsoft Sans Serif"/>
              </a:rPr>
              <a:t>average </a:t>
            </a:r>
            <a:r>
              <a:rPr dirty="0" sz="1100" spc="40">
                <a:latin typeface="Microsoft Sans Serif"/>
                <a:cs typeface="Microsoft Sans Serif"/>
              </a:rPr>
              <a:t>portrayed </a:t>
            </a:r>
            <a:r>
              <a:rPr dirty="0" sz="1100" spc="-5">
                <a:latin typeface="Microsoft Sans Serif"/>
                <a:cs typeface="Microsoft Sans Serif"/>
              </a:rPr>
              <a:t>is </a:t>
            </a:r>
            <a:r>
              <a:rPr dirty="0" sz="1100" spc="5">
                <a:latin typeface="Microsoft Sans Serif"/>
                <a:cs typeface="Microsoft Sans Serif"/>
              </a:rPr>
              <a:t>false. </a:t>
            </a:r>
            <a:r>
              <a:rPr dirty="0" sz="1100" spc="-5">
                <a:latin typeface="Microsoft Sans Serif"/>
                <a:cs typeface="Microsoft Sans Serif"/>
              </a:rPr>
              <a:t>The </a:t>
            </a:r>
            <a:r>
              <a:rPr dirty="0" sz="1100" spc="30">
                <a:latin typeface="Microsoft Sans Serif"/>
                <a:cs typeface="Microsoft Sans Serif"/>
              </a:rPr>
              <a:t>data </a:t>
            </a:r>
            <a:r>
              <a:rPr dirty="0" sz="1100" spc="-5">
                <a:latin typeface="Microsoft Sans Serif"/>
                <a:cs typeface="Microsoft Sans Serif"/>
              </a:rPr>
              <a:t>is </a:t>
            </a:r>
            <a:r>
              <a:rPr dirty="0" sz="1100" spc="20">
                <a:latin typeface="Microsoft Sans Serif"/>
                <a:cs typeface="Microsoft Sans Serif"/>
              </a:rPr>
              <a:t>positively </a:t>
            </a:r>
            <a:r>
              <a:rPr dirty="0" sz="1100" spc="25">
                <a:latin typeface="Microsoft Sans Serif"/>
                <a:cs typeface="Microsoft Sans Serif"/>
              </a:rPr>
              <a:t> </a:t>
            </a:r>
            <a:r>
              <a:rPr dirty="0" sz="1100" spc="20">
                <a:latin typeface="Microsoft Sans Serif"/>
                <a:cs typeface="Microsoft Sans Serif"/>
              </a:rPr>
              <a:t>correlated.The</a:t>
            </a:r>
            <a:r>
              <a:rPr dirty="0" sz="1100" spc="-15">
                <a:latin typeface="Microsoft Sans Serif"/>
                <a:cs typeface="Microsoft Sans Serif"/>
              </a:rPr>
              <a:t> </a:t>
            </a:r>
            <a:r>
              <a:rPr dirty="0" sz="1100" spc="10">
                <a:latin typeface="Microsoft Sans Serif"/>
                <a:cs typeface="Microsoft Sans Serif"/>
              </a:rPr>
              <a:t>balance</a:t>
            </a:r>
            <a:r>
              <a:rPr dirty="0" sz="1100" spc="-10">
                <a:latin typeface="Microsoft Sans Serif"/>
                <a:cs typeface="Microsoft Sans Serif"/>
              </a:rPr>
              <a:t> </a:t>
            </a:r>
            <a:r>
              <a:rPr dirty="0" sz="1100" spc="-5">
                <a:latin typeface="Microsoft Sans Serif"/>
                <a:cs typeface="Microsoft Sans Serif"/>
              </a:rPr>
              <a:t>is</a:t>
            </a:r>
            <a:r>
              <a:rPr dirty="0" sz="1100" spc="-10">
                <a:latin typeface="Microsoft Sans Serif"/>
                <a:cs typeface="Microsoft Sans Serif"/>
              </a:rPr>
              <a:t> </a:t>
            </a:r>
            <a:r>
              <a:rPr dirty="0" sz="1100" spc="35">
                <a:latin typeface="Microsoft Sans Serif"/>
                <a:cs typeface="Microsoft Sans Serif"/>
              </a:rPr>
              <a:t>rightly</a:t>
            </a:r>
            <a:r>
              <a:rPr dirty="0" sz="1100" spc="-10">
                <a:latin typeface="Microsoft Sans Serif"/>
                <a:cs typeface="Microsoft Sans Serif"/>
              </a:rPr>
              <a:t> </a:t>
            </a:r>
            <a:r>
              <a:rPr dirty="0" sz="1100" spc="15">
                <a:latin typeface="Microsoft Sans Serif"/>
                <a:cs typeface="Microsoft Sans Serif"/>
              </a:rPr>
              <a:t>skewed</a:t>
            </a:r>
            <a:endParaRPr sz="11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4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dirty="0" sz="1100">
                <a:latin typeface="Microsoft Sans Serif"/>
                <a:cs typeface="Microsoft Sans Serif"/>
              </a:rPr>
              <a:t>Suggestion:You</a:t>
            </a:r>
            <a:r>
              <a:rPr dirty="0" sz="1100" spc="-10">
                <a:latin typeface="Microsoft Sans Serif"/>
                <a:cs typeface="Microsoft Sans Serif"/>
              </a:rPr>
              <a:t> </a:t>
            </a:r>
            <a:r>
              <a:rPr dirty="0" sz="1100" spc="30">
                <a:latin typeface="Microsoft Sans Serif"/>
                <a:cs typeface="Microsoft Sans Serif"/>
              </a:rPr>
              <a:t>may</a:t>
            </a:r>
            <a:r>
              <a:rPr dirty="0" sz="1100" spc="-5">
                <a:latin typeface="Microsoft Sans Serif"/>
                <a:cs typeface="Microsoft Sans Serif"/>
              </a:rPr>
              <a:t> </a:t>
            </a:r>
            <a:r>
              <a:rPr dirty="0" sz="1100" spc="45">
                <a:latin typeface="Microsoft Sans Serif"/>
                <a:cs typeface="Microsoft Sans Serif"/>
              </a:rPr>
              <a:t>want</a:t>
            </a:r>
            <a:r>
              <a:rPr dirty="0" sz="1100" spc="-10">
                <a:latin typeface="Microsoft Sans Serif"/>
                <a:cs typeface="Microsoft Sans Serif"/>
              </a:rPr>
              <a:t> </a:t>
            </a:r>
            <a:r>
              <a:rPr dirty="0" sz="1100" spc="65">
                <a:latin typeface="Microsoft Sans Serif"/>
                <a:cs typeface="Microsoft Sans Serif"/>
              </a:rPr>
              <a:t>to</a:t>
            </a:r>
            <a:r>
              <a:rPr dirty="0" sz="1100" spc="-5">
                <a:latin typeface="Microsoft Sans Serif"/>
                <a:cs typeface="Microsoft Sans Serif"/>
              </a:rPr>
              <a:t> </a:t>
            </a:r>
            <a:r>
              <a:rPr dirty="0" sz="1100" spc="40">
                <a:latin typeface="Microsoft Sans Serif"/>
                <a:cs typeface="Microsoft Sans Serif"/>
              </a:rPr>
              <a:t>improve</a:t>
            </a:r>
            <a:r>
              <a:rPr dirty="0" sz="1100" spc="-5">
                <a:latin typeface="Microsoft Sans Serif"/>
                <a:cs typeface="Microsoft Sans Serif"/>
              </a:rPr>
              <a:t> </a:t>
            </a:r>
            <a:r>
              <a:rPr dirty="0" sz="1100" spc="55">
                <a:latin typeface="Microsoft Sans Serif"/>
                <a:cs typeface="Microsoft Sans Serif"/>
              </a:rPr>
              <a:t>on</a:t>
            </a:r>
            <a:r>
              <a:rPr dirty="0" sz="1100" spc="-10">
                <a:latin typeface="Microsoft Sans Serif"/>
                <a:cs typeface="Microsoft Sans Serif"/>
              </a:rPr>
              <a:t> </a:t>
            </a:r>
            <a:r>
              <a:rPr dirty="0" sz="1100" spc="30">
                <a:latin typeface="Microsoft Sans Serif"/>
                <a:cs typeface="Microsoft Sans Serif"/>
              </a:rPr>
              <a:t>this</a:t>
            </a:r>
            <a:r>
              <a:rPr dirty="0" sz="1100" spc="-5">
                <a:latin typeface="Microsoft Sans Serif"/>
                <a:cs typeface="Microsoft Sans Serif"/>
              </a:rPr>
              <a:t> </a:t>
            </a:r>
            <a:r>
              <a:rPr dirty="0" sz="1100" spc="40">
                <a:latin typeface="Microsoft Sans Serif"/>
                <a:cs typeface="Microsoft Sans Serif"/>
              </a:rPr>
              <a:t>before</a:t>
            </a:r>
            <a:r>
              <a:rPr dirty="0" sz="1100" spc="-10">
                <a:latin typeface="Microsoft Sans Serif"/>
                <a:cs typeface="Microsoft Sans Serif"/>
              </a:rPr>
              <a:t> </a:t>
            </a:r>
            <a:r>
              <a:rPr dirty="0" sz="1100" spc="35">
                <a:latin typeface="Microsoft Sans Serif"/>
                <a:cs typeface="Microsoft Sans Serif"/>
              </a:rPr>
              <a:t>building</a:t>
            </a:r>
            <a:r>
              <a:rPr dirty="0" sz="1100" spc="-5">
                <a:latin typeface="Microsoft Sans Serif"/>
                <a:cs typeface="Microsoft Sans Serif"/>
              </a:rPr>
              <a:t> </a:t>
            </a:r>
            <a:r>
              <a:rPr dirty="0" sz="1100">
                <a:latin typeface="Microsoft Sans Serif"/>
                <a:cs typeface="Microsoft Sans Serif"/>
              </a:rPr>
              <a:t>a</a:t>
            </a:r>
            <a:r>
              <a:rPr dirty="0" sz="1100" spc="-5">
                <a:latin typeface="Microsoft Sans Serif"/>
                <a:cs typeface="Microsoft Sans Serif"/>
              </a:rPr>
              <a:t> </a:t>
            </a:r>
            <a:r>
              <a:rPr dirty="0" sz="1100" spc="35">
                <a:latin typeface="Microsoft Sans Serif"/>
                <a:cs typeface="Microsoft Sans Serif"/>
              </a:rPr>
              <a:t>model.</a:t>
            </a:r>
            <a:endParaRPr sz="11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5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dirty="0" sz="1300" spc="-5" b="1">
                <a:latin typeface="Tahoma"/>
                <a:cs typeface="Tahoma"/>
              </a:rPr>
              <a:t>Conclusion</a:t>
            </a:r>
            <a:endParaRPr sz="1300">
              <a:latin typeface="Tahoma"/>
              <a:cs typeface="Tahoma"/>
            </a:endParaRPr>
          </a:p>
          <a:p>
            <a:pPr marL="12700" marR="5080">
              <a:lnSpc>
                <a:spcPct val="148700"/>
              </a:lnSpc>
              <a:spcBef>
                <a:spcPts val="1180"/>
              </a:spcBef>
            </a:pPr>
            <a:r>
              <a:rPr dirty="0" sz="1100" spc="-5">
                <a:latin typeface="Microsoft Sans Serif"/>
                <a:cs typeface="Microsoft Sans Serif"/>
              </a:rPr>
              <a:t>You </a:t>
            </a:r>
            <a:r>
              <a:rPr dirty="0" sz="1100" spc="30">
                <a:latin typeface="Microsoft Sans Serif"/>
                <a:cs typeface="Microsoft Sans Serif"/>
              </a:rPr>
              <a:t>may </a:t>
            </a:r>
            <a:r>
              <a:rPr dirty="0" sz="1100" spc="45">
                <a:latin typeface="Microsoft Sans Serif"/>
                <a:cs typeface="Microsoft Sans Serif"/>
              </a:rPr>
              <a:t>want </a:t>
            </a:r>
            <a:r>
              <a:rPr dirty="0" sz="1100" spc="65">
                <a:latin typeface="Microsoft Sans Serif"/>
                <a:cs typeface="Microsoft Sans Serif"/>
              </a:rPr>
              <a:t>to </a:t>
            </a:r>
            <a:r>
              <a:rPr dirty="0" sz="1100" spc="10">
                <a:latin typeface="Microsoft Sans Serif"/>
                <a:cs typeface="Microsoft Sans Serif"/>
              </a:rPr>
              <a:t>increase </a:t>
            </a:r>
            <a:r>
              <a:rPr dirty="0" sz="1100" spc="30">
                <a:latin typeface="Microsoft Sans Serif"/>
                <a:cs typeface="Microsoft Sans Serif"/>
              </a:rPr>
              <a:t>patronage </a:t>
            </a:r>
            <a:r>
              <a:rPr dirty="0" sz="1100" spc="50">
                <a:latin typeface="Microsoft Sans Serif"/>
                <a:cs typeface="Microsoft Sans Serif"/>
              </a:rPr>
              <a:t>through </a:t>
            </a:r>
            <a:r>
              <a:rPr dirty="0" sz="1100" spc="55">
                <a:latin typeface="Microsoft Sans Serif"/>
                <a:cs typeface="Microsoft Sans Serif"/>
              </a:rPr>
              <a:t>more </a:t>
            </a:r>
            <a:r>
              <a:rPr dirty="0" sz="1100" spc="40">
                <a:latin typeface="Microsoft Sans Serif"/>
                <a:cs typeface="Microsoft Sans Serif"/>
              </a:rPr>
              <a:t>debit </a:t>
            </a:r>
            <a:r>
              <a:rPr dirty="0" sz="1100" spc="15">
                <a:latin typeface="Microsoft Sans Serif"/>
                <a:cs typeface="Microsoft Sans Serif"/>
              </a:rPr>
              <a:t>cards.Making </a:t>
            </a:r>
            <a:r>
              <a:rPr dirty="0" sz="1100" spc="45">
                <a:latin typeface="Microsoft Sans Serif"/>
                <a:cs typeface="Microsoft Sans Serif"/>
              </a:rPr>
              <a:t>the </a:t>
            </a:r>
            <a:r>
              <a:rPr dirty="0" sz="1100" spc="5">
                <a:latin typeface="Microsoft Sans Serif"/>
                <a:cs typeface="Microsoft Sans Serif"/>
              </a:rPr>
              <a:t>service </a:t>
            </a:r>
            <a:r>
              <a:rPr dirty="0" sz="1100" spc="55">
                <a:latin typeface="Microsoft Sans Serif"/>
                <a:cs typeface="Microsoft Sans Serif"/>
              </a:rPr>
              <a:t>more </a:t>
            </a:r>
            <a:r>
              <a:rPr dirty="0" sz="1100" spc="60">
                <a:latin typeface="Microsoft Sans Serif"/>
                <a:cs typeface="Microsoft Sans Serif"/>
              </a:rPr>
              <a:t> </a:t>
            </a:r>
            <a:r>
              <a:rPr dirty="0" sz="1100" spc="30">
                <a:latin typeface="Microsoft Sans Serif"/>
                <a:cs typeface="Microsoft Sans Serif"/>
              </a:rPr>
              <a:t>female </a:t>
            </a:r>
            <a:r>
              <a:rPr dirty="0" sz="1100" spc="35">
                <a:latin typeface="Microsoft Sans Serif"/>
                <a:cs typeface="Microsoft Sans Serif"/>
              </a:rPr>
              <a:t>friendly </a:t>
            </a:r>
            <a:r>
              <a:rPr dirty="0" sz="1100" spc="30">
                <a:latin typeface="Microsoft Sans Serif"/>
                <a:cs typeface="Microsoft Sans Serif"/>
              </a:rPr>
              <a:t>may </a:t>
            </a:r>
            <a:r>
              <a:rPr dirty="0" sz="1100" spc="35">
                <a:latin typeface="Microsoft Sans Serif"/>
                <a:cs typeface="Microsoft Sans Serif"/>
              </a:rPr>
              <a:t>attract </a:t>
            </a:r>
            <a:r>
              <a:rPr dirty="0" sz="1100" spc="55">
                <a:latin typeface="Microsoft Sans Serif"/>
                <a:cs typeface="Microsoft Sans Serif"/>
              </a:rPr>
              <a:t>more </a:t>
            </a:r>
            <a:r>
              <a:rPr dirty="0" sz="1100" spc="30">
                <a:latin typeface="Microsoft Sans Serif"/>
                <a:cs typeface="Microsoft Sans Serif"/>
              </a:rPr>
              <a:t>female </a:t>
            </a:r>
            <a:r>
              <a:rPr dirty="0" sz="1100" spc="20">
                <a:latin typeface="Microsoft Sans Serif"/>
                <a:cs typeface="Microsoft Sans Serif"/>
              </a:rPr>
              <a:t>consumers. </a:t>
            </a:r>
            <a:r>
              <a:rPr dirty="0" sz="1100" spc="-5">
                <a:latin typeface="Georgia"/>
                <a:cs typeface="Georgia"/>
              </a:rPr>
              <a:t>It is important to tailor the services to </a:t>
            </a:r>
            <a:r>
              <a:rPr dirty="0" sz="1100">
                <a:latin typeface="Georgia"/>
                <a:cs typeface="Georgia"/>
              </a:rPr>
              <a:t> </a:t>
            </a:r>
            <a:r>
              <a:rPr dirty="0" sz="1100" spc="-5">
                <a:latin typeface="Georgia"/>
                <a:cs typeface="Georgia"/>
              </a:rPr>
              <a:t>attract</a:t>
            </a:r>
            <a:r>
              <a:rPr dirty="0" sz="1100" spc="-10">
                <a:latin typeface="Georgia"/>
                <a:cs typeface="Georgia"/>
              </a:rPr>
              <a:t> </a:t>
            </a:r>
            <a:r>
              <a:rPr dirty="0" sz="1100" spc="-5">
                <a:latin typeface="Georgia"/>
                <a:cs typeface="Georgia"/>
              </a:rPr>
              <a:t>people of all ages.</a:t>
            </a:r>
            <a:r>
              <a:rPr dirty="0" sz="1100" spc="20">
                <a:latin typeface="Georgia"/>
                <a:cs typeface="Georgia"/>
              </a:rPr>
              <a:t> </a:t>
            </a:r>
            <a:r>
              <a:rPr dirty="0" sz="1100" spc="-5">
                <a:latin typeface="Georgia"/>
                <a:cs typeface="Georgia"/>
              </a:rPr>
              <a:t>There should be more focus</a:t>
            </a:r>
            <a:r>
              <a:rPr dirty="0" sz="1100" spc="-10">
                <a:latin typeface="Georgia"/>
                <a:cs typeface="Georgia"/>
              </a:rPr>
              <a:t> </a:t>
            </a:r>
            <a:r>
              <a:rPr dirty="0" sz="1100" spc="-5">
                <a:latin typeface="Georgia"/>
                <a:cs typeface="Georgia"/>
              </a:rPr>
              <a:t>on ACT. VIC and NSW have </a:t>
            </a:r>
            <a:r>
              <a:rPr dirty="0" sz="1100">
                <a:latin typeface="Georgia"/>
                <a:cs typeface="Georgia"/>
              </a:rPr>
              <a:t>a</a:t>
            </a:r>
            <a:r>
              <a:rPr dirty="0" sz="1100" spc="-5">
                <a:latin typeface="Georgia"/>
                <a:cs typeface="Georgia"/>
              </a:rPr>
              <a:t> high number </a:t>
            </a:r>
            <a:r>
              <a:rPr dirty="0" sz="1100">
                <a:latin typeface="Georgia"/>
                <a:cs typeface="Georgia"/>
              </a:rPr>
              <a:t> </a:t>
            </a:r>
            <a:r>
              <a:rPr dirty="0" sz="1100" spc="-5">
                <a:latin typeface="Georgia"/>
                <a:cs typeface="Georgia"/>
              </a:rPr>
              <a:t>of</a:t>
            </a:r>
            <a:r>
              <a:rPr dirty="0" sz="1100" spc="40">
                <a:latin typeface="Georgia"/>
                <a:cs typeface="Georgia"/>
              </a:rPr>
              <a:t> </a:t>
            </a:r>
            <a:r>
              <a:rPr dirty="0" sz="1100" spc="-5">
                <a:latin typeface="Georgia"/>
                <a:cs typeface="Georgia"/>
              </a:rPr>
              <a:t>transactions,</a:t>
            </a:r>
            <a:r>
              <a:rPr dirty="0" sz="1100" spc="45">
                <a:latin typeface="Georgia"/>
                <a:cs typeface="Georgia"/>
              </a:rPr>
              <a:t> </a:t>
            </a:r>
            <a:r>
              <a:rPr dirty="0" sz="1100" spc="-5">
                <a:latin typeface="Georgia"/>
                <a:cs typeface="Georgia"/>
              </a:rPr>
              <a:t>their</a:t>
            </a:r>
            <a:r>
              <a:rPr dirty="0" sz="1100" spc="40">
                <a:latin typeface="Georgia"/>
                <a:cs typeface="Georgia"/>
              </a:rPr>
              <a:t> </a:t>
            </a:r>
            <a:r>
              <a:rPr dirty="0" sz="1100" spc="-5">
                <a:latin typeface="Georgia"/>
                <a:cs typeface="Georgia"/>
              </a:rPr>
              <a:t>average</a:t>
            </a:r>
            <a:r>
              <a:rPr dirty="0" sz="1100" spc="45">
                <a:latin typeface="Georgia"/>
                <a:cs typeface="Georgia"/>
              </a:rPr>
              <a:t> </a:t>
            </a:r>
            <a:r>
              <a:rPr dirty="0" sz="1100" spc="-5">
                <a:latin typeface="Georgia"/>
                <a:cs typeface="Georgia"/>
              </a:rPr>
              <a:t>transaction</a:t>
            </a:r>
            <a:r>
              <a:rPr dirty="0" sz="1100" spc="40">
                <a:latin typeface="Georgia"/>
                <a:cs typeface="Georgia"/>
              </a:rPr>
              <a:t> </a:t>
            </a:r>
            <a:r>
              <a:rPr dirty="0" sz="1100" spc="-5">
                <a:latin typeface="Georgia"/>
                <a:cs typeface="Georgia"/>
              </a:rPr>
              <a:t>volume</a:t>
            </a:r>
            <a:r>
              <a:rPr dirty="0" sz="1100" spc="45">
                <a:latin typeface="Georgia"/>
                <a:cs typeface="Georgia"/>
              </a:rPr>
              <a:t> </a:t>
            </a:r>
            <a:r>
              <a:rPr dirty="0" sz="1100" spc="-5">
                <a:latin typeface="Georgia"/>
                <a:cs typeface="Georgia"/>
              </a:rPr>
              <a:t>is</a:t>
            </a:r>
            <a:r>
              <a:rPr dirty="0" sz="1100" spc="40">
                <a:latin typeface="Georgia"/>
                <a:cs typeface="Georgia"/>
              </a:rPr>
              <a:t> </a:t>
            </a:r>
            <a:r>
              <a:rPr dirty="0" sz="1100" spc="-5">
                <a:latin typeface="Georgia"/>
                <a:cs typeface="Georgia"/>
              </a:rPr>
              <a:t>relatively</a:t>
            </a:r>
            <a:r>
              <a:rPr dirty="0" sz="1100" spc="45">
                <a:latin typeface="Georgia"/>
                <a:cs typeface="Georgia"/>
              </a:rPr>
              <a:t> </a:t>
            </a:r>
            <a:r>
              <a:rPr dirty="0" sz="1100" spc="-5">
                <a:latin typeface="Georgia"/>
                <a:cs typeface="Georgia"/>
              </a:rPr>
              <a:t>low.</a:t>
            </a:r>
            <a:r>
              <a:rPr dirty="0" sz="1100" spc="40">
                <a:latin typeface="Georgia"/>
                <a:cs typeface="Georgia"/>
              </a:rPr>
              <a:t> </a:t>
            </a:r>
            <a:r>
              <a:rPr dirty="0" sz="1100" spc="-5">
                <a:latin typeface="Georgia"/>
                <a:cs typeface="Georgia"/>
              </a:rPr>
              <a:t>This</a:t>
            </a:r>
            <a:r>
              <a:rPr dirty="0" sz="1100" spc="45">
                <a:latin typeface="Georgia"/>
                <a:cs typeface="Georgia"/>
              </a:rPr>
              <a:t> </a:t>
            </a:r>
            <a:r>
              <a:rPr dirty="0" sz="1100" spc="-5">
                <a:latin typeface="Georgia"/>
                <a:cs typeface="Georgia"/>
              </a:rPr>
              <a:t>KPI</a:t>
            </a:r>
            <a:r>
              <a:rPr dirty="0" sz="1100" spc="45">
                <a:latin typeface="Georgia"/>
                <a:cs typeface="Georgia"/>
              </a:rPr>
              <a:t> </a:t>
            </a:r>
            <a:r>
              <a:rPr dirty="0" sz="1100" spc="-5">
                <a:latin typeface="Georgia"/>
                <a:cs typeface="Georgia"/>
              </a:rPr>
              <a:t>points</a:t>
            </a:r>
            <a:r>
              <a:rPr dirty="0" sz="1100" spc="40">
                <a:latin typeface="Georgia"/>
                <a:cs typeface="Georgia"/>
              </a:rPr>
              <a:t> </a:t>
            </a:r>
            <a:r>
              <a:rPr dirty="0" sz="1100" spc="-5">
                <a:latin typeface="Georgia"/>
                <a:cs typeface="Georgia"/>
              </a:rPr>
              <a:t>to</a:t>
            </a:r>
            <a:r>
              <a:rPr dirty="0" sz="1100" spc="45">
                <a:latin typeface="Georgia"/>
                <a:cs typeface="Georgia"/>
              </a:rPr>
              <a:t> </a:t>
            </a:r>
            <a:r>
              <a:rPr dirty="0" sz="1100" spc="-5">
                <a:latin typeface="Georgia"/>
                <a:cs typeface="Georgia"/>
              </a:rPr>
              <a:t>the</a:t>
            </a:r>
            <a:r>
              <a:rPr dirty="0" sz="1100" spc="40">
                <a:latin typeface="Georgia"/>
                <a:cs typeface="Georgia"/>
              </a:rPr>
              <a:t> </a:t>
            </a:r>
            <a:r>
              <a:rPr dirty="0" sz="1100" spc="-5">
                <a:latin typeface="Georgia"/>
                <a:cs typeface="Georgia"/>
              </a:rPr>
              <a:t>need </a:t>
            </a:r>
            <a:r>
              <a:rPr dirty="0" sz="1100">
                <a:latin typeface="Georgia"/>
                <a:cs typeface="Georgia"/>
              </a:rPr>
              <a:t> </a:t>
            </a:r>
            <a:r>
              <a:rPr dirty="0" sz="1100" spc="-5">
                <a:latin typeface="Georgia"/>
                <a:cs typeface="Georgia"/>
              </a:rPr>
              <a:t>for</a:t>
            </a:r>
            <a:r>
              <a:rPr dirty="0" sz="1100" spc="-10">
                <a:latin typeface="Georgia"/>
                <a:cs typeface="Georgia"/>
              </a:rPr>
              <a:t> </a:t>
            </a:r>
            <a:r>
              <a:rPr dirty="0" sz="1100" spc="-5">
                <a:latin typeface="Georgia"/>
                <a:cs typeface="Georgia"/>
              </a:rPr>
              <a:t>business rescue.</a:t>
            </a:r>
            <a:endParaRPr sz="11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Report</dc:title>
  <dcterms:created xsi:type="dcterms:W3CDTF">2021-08-16T21:11:16Z</dcterms:created>
  <dcterms:modified xsi:type="dcterms:W3CDTF">2021-08-16T21:11:16Z</dcterms:modified>
</cp:coreProperties>
</file>