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57"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3" d="100"/>
          <a:sy n="63" d="100"/>
        </p:scale>
        <p:origin x="52" y="1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59D67-3719-43B1-9C9C-82B96FDF7E3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A238886-C68C-46FF-9B50-3883E2BAA710}">
      <dgm:prSet phldrT="[Text]"/>
      <dgm:spPr/>
      <dgm:t>
        <a:bodyPr/>
        <a:lstStyle/>
        <a:p>
          <a:r>
            <a:rPr lang="en-US" dirty="0"/>
            <a:t>Introduction</a:t>
          </a:r>
        </a:p>
      </dgm:t>
    </dgm:pt>
    <dgm:pt modelId="{2640455C-B6DE-4F09-BC6B-D5330A0540AF}" type="parTrans" cxnId="{7BEF4EA4-2498-4CDC-835D-71FCDE30CFA8}">
      <dgm:prSet/>
      <dgm:spPr/>
      <dgm:t>
        <a:bodyPr/>
        <a:lstStyle/>
        <a:p>
          <a:endParaRPr lang="en-US"/>
        </a:p>
      </dgm:t>
    </dgm:pt>
    <dgm:pt modelId="{01CF6D77-81EF-4AA3-B829-5313EE45D2DD}" type="sibTrans" cxnId="{7BEF4EA4-2498-4CDC-835D-71FCDE30CFA8}">
      <dgm:prSet/>
      <dgm:spPr/>
      <dgm:t>
        <a:bodyPr/>
        <a:lstStyle/>
        <a:p>
          <a:endParaRPr lang="en-US"/>
        </a:p>
      </dgm:t>
    </dgm:pt>
    <dgm:pt modelId="{E5B137F4-215B-4327-9409-7D8145362B78}">
      <dgm:prSet/>
      <dgm:spPr/>
      <dgm:t>
        <a:bodyPr/>
        <a:lstStyle/>
        <a:p>
          <a:r>
            <a:rPr lang="en-US" dirty="0"/>
            <a:t>Project Overview</a:t>
          </a:r>
        </a:p>
      </dgm:t>
    </dgm:pt>
    <dgm:pt modelId="{475AA7CD-72AC-4D42-B627-DBC719465DB2}" type="parTrans" cxnId="{9C007204-A872-4B24-BBE0-FA1C4F486793}">
      <dgm:prSet/>
      <dgm:spPr/>
      <dgm:t>
        <a:bodyPr/>
        <a:lstStyle/>
        <a:p>
          <a:endParaRPr lang="en-US"/>
        </a:p>
      </dgm:t>
    </dgm:pt>
    <dgm:pt modelId="{30DDDF9A-8F87-4CF3-9C62-7C64F2BC9732}" type="sibTrans" cxnId="{9C007204-A872-4B24-BBE0-FA1C4F486793}">
      <dgm:prSet/>
      <dgm:spPr/>
      <dgm:t>
        <a:bodyPr/>
        <a:lstStyle/>
        <a:p>
          <a:endParaRPr lang="en-US"/>
        </a:p>
      </dgm:t>
    </dgm:pt>
    <dgm:pt modelId="{49194273-303C-492F-8C48-79BF35EC41D7}">
      <dgm:prSet phldrT="[Text]"/>
      <dgm:spPr/>
      <dgm:t>
        <a:bodyPr/>
        <a:lstStyle/>
        <a:p>
          <a:r>
            <a:rPr lang="en-US" dirty="0"/>
            <a:t>The Goal of the Project </a:t>
          </a:r>
        </a:p>
      </dgm:t>
    </dgm:pt>
    <dgm:pt modelId="{1AECBE04-8165-42AC-975D-E7803447E712}" type="parTrans" cxnId="{FCAD022E-2995-4C56-B374-BCFD7F670762}">
      <dgm:prSet/>
      <dgm:spPr/>
      <dgm:t>
        <a:bodyPr/>
        <a:lstStyle/>
        <a:p>
          <a:endParaRPr lang="en-US"/>
        </a:p>
      </dgm:t>
    </dgm:pt>
    <dgm:pt modelId="{CD700997-1FF7-4521-8EFF-529BE2735876}" type="sibTrans" cxnId="{FCAD022E-2995-4C56-B374-BCFD7F670762}">
      <dgm:prSet/>
      <dgm:spPr/>
      <dgm:t>
        <a:bodyPr/>
        <a:lstStyle/>
        <a:p>
          <a:endParaRPr lang="en-US"/>
        </a:p>
      </dgm:t>
    </dgm:pt>
    <dgm:pt modelId="{324F0584-9484-4474-B03A-A51826829180}">
      <dgm:prSet phldrT="[Text]"/>
      <dgm:spPr/>
      <dgm:t>
        <a:bodyPr/>
        <a:lstStyle/>
        <a:p>
          <a:r>
            <a:rPr lang="en-US" dirty="0"/>
            <a:t>Problem Statement</a:t>
          </a:r>
        </a:p>
      </dgm:t>
    </dgm:pt>
    <dgm:pt modelId="{7DCFD9BE-E779-4ECD-88F3-2E514E6A6AE6}" type="parTrans" cxnId="{343649A6-4885-42B3-845C-B784AD156180}">
      <dgm:prSet/>
      <dgm:spPr/>
      <dgm:t>
        <a:bodyPr/>
        <a:lstStyle/>
        <a:p>
          <a:endParaRPr lang="en-US"/>
        </a:p>
      </dgm:t>
    </dgm:pt>
    <dgm:pt modelId="{D2D70370-3775-400D-A94A-C02115794BAB}" type="sibTrans" cxnId="{343649A6-4885-42B3-845C-B784AD156180}">
      <dgm:prSet/>
      <dgm:spPr/>
      <dgm:t>
        <a:bodyPr/>
        <a:lstStyle/>
        <a:p>
          <a:endParaRPr lang="en-US"/>
        </a:p>
      </dgm:t>
    </dgm:pt>
    <dgm:pt modelId="{69569792-21B0-4188-AF87-85C471B16FE9}">
      <dgm:prSet phldrT="[Text]"/>
      <dgm:spPr/>
      <dgm:t>
        <a:bodyPr/>
        <a:lstStyle/>
        <a:p>
          <a:r>
            <a:rPr lang="en-US" dirty="0"/>
            <a:t>Insights From Exploratory Analysis</a:t>
          </a:r>
        </a:p>
      </dgm:t>
    </dgm:pt>
    <dgm:pt modelId="{130CDC03-A175-4A18-992B-237DD59DF57B}" type="parTrans" cxnId="{D4697EDF-7C6E-4779-B99E-C6BB9BE14F11}">
      <dgm:prSet/>
      <dgm:spPr/>
      <dgm:t>
        <a:bodyPr/>
        <a:lstStyle/>
        <a:p>
          <a:endParaRPr lang="en-US"/>
        </a:p>
      </dgm:t>
    </dgm:pt>
    <dgm:pt modelId="{65022C20-8071-4CD2-9021-30978290D3AF}" type="sibTrans" cxnId="{D4697EDF-7C6E-4779-B99E-C6BB9BE14F11}">
      <dgm:prSet/>
      <dgm:spPr/>
      <dgm:t>
        <a:bodyPr/>
        <a:lstStyle/>
        <a:p>
          <a:endParaRPr lang="en-US"/>
        </a:p>
      </dgm:t>
    </dgm:pt>
    <dgm:pt modelId="{BF95E388-5A46-4990-8C21-40BF91DAAA11}">
      <dgm:prSet/>
      <dgm:spPr/>
      <dgm:t>
        <a:bodyPr/>
        <a:lstStyle/>
        <a:p>
          <a:r>
            <a:rPr lang="en-US" dirty="0"/>
            <a:t>Dashboard</a:t>
          </a:r>
        </a:p>
      </dgm:t>
    </dgm:pt>
    <dgm:pt modelId="{E9E6C7DF-2EEB-497C-8E2C-75111D30E78D}" type="parTrans" cxnId="{230B5BDE-FBB9-4915-90F7-C4F549B45AFE}">
      <dgm:prSet/>
      <dgm:spPr/>
      <dgm:t>
        <a:bodyPr/>
        <a:lstStyle/>
        <a:p>
          <a:endParaRPr lang="en-US"/>
        </a:p>
      </dgm:t>
    </dgm:pt>
    <dgm:pt modelId="{7AD98345-A163-42E5-B8B2-C3C4FB7C3842}" type="sibTrans" cxnId="{230B5BDE-FBB9-4915-90F7-C4F549B45AFE}">
      <dgm:prSet/>
      <dgm:spPr/>
      <dgm:t>
        <a:bodyPr/>
        <a:lstStyle/>
        <a:p>
          <a:endParaRPr lang="en-US"/>
        </a:p>
      </dgm:t>
    </dgm:pt>
    <dgm:pt modelId="{6DF995D6-7378-404F-8DBB-F3549827329C}">
      <dgm:prSet/>
      <dgm:spPr/>
      <dgm:t>
        <a:bodyPr/>
        <a:lstStyle/>
        <a:p>
          <a:r>
            <a:rPr lang="en-US" dirty="0"/>
            <a:t>Recommendation</a:t>
          </a:r>
        </a:p>
      </dgm:t>
    </dgm:pt>
    <dgm:pt modelId="{DC5C28A2-8912-4114-88D2-0E2506351D07}" type="parTrans" cxnId="{C83E7E73-B58B-4A5D-944B-E874F4A21662}">
      <dgm:prSet/>
      <dgm:spPr/>
      <dgm:t>
        <a:bodyPr/>
        <a:lstStyle/>
        <a:p>
          <a:endParaRPr lang="en-US"/>
        </a:p>
      </dgm:t>
    </dgm:pt>
    <dgm:pt modelId="{574B9988-E235-4AAE-99E3-4B1906BB39F4}" type="sibTrans" cxnId="{C83E7E73-B58B-4A5D-944B-E874F4A21662}">
      <dgm:prSet/>
      <dgm:spPr/>
      <dgm:t>
        <a:bodyPr/>
        <a:lstStyle/>
        <a:p>
          <a:endParaRPr lang="en-US"/>
        </a:p>
      </dgm:t>
    </dgm:pt>
    <dgm:pt modelId="{EAF42510-DA65-4F9F-A503-FAC05D553293}">
      <dgm:prSet/>
      <dgm:spPr/>
      <dgm:t>
        <a:bodyPr/>
        <a:lstStyle/>
        <a:p>
          <a:r>
            <a:rPr lang="en-US" dirty="0"/>
            <a:t>Conclusion</a:t>
          </a:r>
        </a:p>
      </dgm:t>
    </dgm:pt>
    <dgm:pt modelId="{71454268-9F09-4565-9871-68C264C5CFBE}" type="parTrans" cxnId="{EBD9A7F7-BEF5-4672-B3F2-780BD2C98B8D}">
      <dgm:prSet/>
      <dgm:spPr/>
      <dgm:t>
        <a:bodyPr/>
        <a:lstStyle/>
        <a:p>
          <a:endParaRPr lang="en-US"/>
        </a:p>
      </dgm:t>
    </dgm:pt>
    <dgm:pt modelId="{1CB1029F-6D66-4FC8-8DEA-89BB3419DF85}" type="sibTrans" cxnId="{EBD9A7F7-BEF5-4672-B3F2-780BD2C98B8D}">
      <dgm:prSet/>
      <dgm:spPr/>
      <dgm:t>
        <a:bodyPr/>
        <a:lstStyle/>
        <a:p>
          <a:endParaRPr lang="en-US"/>
        </a:p>
      </dgm:t>
    </dgm:pt>
    <dgm:pt modelId="{E09D2473-2597-4FC5-B30C-92C11E171003}" type="pres">
      <dgm:prSet presAssocID="{EC059D67-3719-43B1-9C9C-82B96FDF7E38}" presName="vert0" presStyleCnt="0">
        <dgm:presLayoutVars>
          <dgm:dir/>
          <dgm:animOne val="branch"/>
          <dgm:animLvl val="lvl"/>
        </dgm:presLayoutVars>
      </dgm:prSet>
      <dgm:spPr/>
    </dgm:pt>
    <dgm:pt modelId="{169A3C5C-4069-47D4-A7ED-DAD28CD6FFE0}" type="pres">
      <dgm:prSet presAssocID="{BA238886-C68C-46FF-9B50-3883E2BAA710}" presName="thickLine" presStyleLbl="alignNode1" presStyleIdx="0" presStyleCnt="8"/>
      <dgm:spPr/>
    </dgm:pt>
    <dgm:pt modelId="{9BF26E89-D697-4F55-8ED9-C406B646756D}" type="pres">
      <dgm:prSet presAssocID="{BA238886-C68C-46FF-9B50-3883E2BAA710}" presName="horz1" presStyleCnt="0"/>
      <dgm:spPr/>
    </dgm:pt>
    <dgm:pt modelId="{BC648DE0-145E-4553-8BDC-60558593400E}" type="pres">
      <dgm:prSet presAssocID="{BA238886-C68C-46FF-9B50-3883E2BAA710}" presName="tx1" presStyleLbl="revTx" presStyleIdx="0" presStyleCnt="8"/>
      <dgm:spPr/>
    </dgm:pt>
    <dgm:pt modelId="{7B7653DE-9B69-4215-BFD9-97F75D49970E}" type="pres">
      <dgm:prSet presAssocID="{BA238886-C68C-46FF-9B50-3883E2BAA710}" presName="vert1" presStyleCnt="0"/>
      <dgm:spPr/>
    </dgm:pt>
    <dgm:pt modelId="{931231DE-26D2-4C8D-9169-F2173850DB31}" type="pres">
      <dgm:prSet presAssocID="{E5B137F4-215B-4327-9409-7D8145362B78}" presName="thickLine" presStyleLbl="alignNode1" presStyleIdx="1" presStyleCnt="8"/>
      <dgm:spPr/>
    </dgm:pt>
    <dgm:pt modelId="{4D89B1A7-9700-4A18-AA91-E9D3755AD7C6}" type="pres">
      <dgm:prSet presAssocID="{E5B137F4-215B-4327-9409-7D8145362B78}" presName="horz1" presStyleCnt="0"/>
      <dgm:spPr/>
    </dgm:pt>
    <dgm:pt modelId="{87899D43-9F40-4366-9344-DCA8EB8265F4}" type="pres">
      <dgm:prSet presAssocID="{E5B137F4-215B-4327-9409-7D8145362B78}" presName="tx1" presStyleLbl="revTx" presStyleIdx="1" presStyleCnt="8"/>
      <dgm:spPr/>
    </dgm:pt>
    <dgm:pt modelId="{6AF8C444-E6CE-47F5-A96B-734CE10625AF}" type="pres">
      <dgm:prSet presAssocID="{E5B137F4-215B-4327-9409-7D8145362B78}" presName="vert1" presStyleCnt="0"/>
      <dgm:spPr/>
    </dgm:pt>
    <dgm:pt modelId="{4AC1AA18-3776-449C-934D-0D6F8DE27001}" type="pres">
      <dgm:prSet presAssocID="{49194273-303C-492F-8C48-79BF35EC41D7}" presName="thickLine" presStyleLbl="alignNode1" presStyleIdx="2" presStyleCnt="8"/>
      <dgm:spPr/>
    </dgm:pt>
    <dgm:pt modelId="{AF8F2DAD-D917-4992-B891-D210E0265D0B}" type="pres">
      <dgm:prSet presAssocID="{49194273-303C-492F-8C48-79BF35EC41D7}" presName="horz1" presStyleCnt="0"/>
      <dgm:spPr/>
    </dgm:pt>
    <dgm:pt modelId="{443554BE-D95C-4558-87B7-9EE96053230C}" type="pres">
      <dgm:prSet presAssocID="{49194273-303C-492F-8C48-79BF35EC41D7}" presName="tx1" presStyleLbl="revTx" presStyleIdx="2" presStyleCnt="8"/>
      <dgm:spPr/>
    </dgm:pt>
    <dgm:pt modelId="{6209C85D-D278-48AD-8787-211134707859}" type="pres">
      <dgm:prSet presAssocID="{49194273-303C-492F-8C48-79BF35EC41D7}" presName="vert1" presStyleCnt="0"/>
      <dgm:spPr/>
    </dgm:pt>
    <dgm:pt modelId="{F7EF5F49-964E-49B1-962A-591988D6C1A2}" type="pres">
      <dgm:prSet presAssocID="{324F0584-9484-4474-B03A-A51826829180}" presName="thickLine" presStyleLbl="alignNode1" presStyleIdx="3" presStyleCnt="8"/>
      <dgm:spPr/>
    </dgm:pt>
    <dgm:pt modelId="{3819A360-0346-4F4E-A617-45B642F9E75B}" type="pres">
      <dgm:prSet presAssocID="{324F0584-9484-4474-B03A-A51826829180}" presName="horz1" presStyleCnt="0"/>
      <dgm:spPr/>
    </dgm:pt>
    <dgm:pt modelId="{E2E95F0F-E6B4-46B6-9BC7-52759457DA42}" type="pres">
      <dgm:prSet presAssocID="{324F0584-9484-4474-B03A-A51826829180}" presName="tx1" presStyleLbl="revTx" presStyleIdx="3" presStyleCnt="8"/>
      <dgm:spPr/>
    </dgm:pt>
    <dgm:pt modelId="{8ECE2ECA-0279-41A0-98E9-5362F498FB3D}" type="pres">
      <dgm:prSet presAssocID="{324F0584-9484-4474-B03A-A51826829180}" presName="vert1" presStyleCnt="0"/>
      <dgm:spPr/>
    </dgm:pt>
    <dgm:pt modelId="{0F609427-7B92-4B06-B35F-C2E0336A5AAE}" type="pres">
      <dgm:prSet presAssocID="{69569792-21B0-4188-AF87-85C471B16FE9}" presName="thickLine" presStyleLbl="alignNode1" presStyleIdx="4" presStyleCnt="8"/>
      <dgm:spPr/>
    </dgm:pt>
    <dgm:pt modelId="{256B311B-0500-4C43-AE7C-A6FFFF4F9286}" type="pres">
      <dgm:prSet presAssocID="{69569792-21B0-4188-AF87-85C471B16FE9}" presName="horz1" presStyleCnt="0"/>
      <dgm:spPr/>
    </dgm:pt>
    <dgm:pt modelId="{4DFC7E49-E743-489B-9137-B1BED3BD1723}" type="pres">
      <dgm:prSet presAssocID="{69569792-21B0-4188-AF87-85C471B16FE9}" presName="tx1" presStyleLbl="revTx" presStyleIdx="4" presStyleCnt="8"/>
      <dgm:spPr/>
    </dgm:pt>
    <dgm:pt modelId="{6D335AA8-BE23-4C51-A014-F8CB53BC91C5}" type="pres">
      <dgm:prSet presAssocID="{69569792-21B0-4188-AF87-85C471B16FE9}" presName="vert1" presStyleCnt="0"/>
      <dgm:spPr/>
    </dgm:pt>
    <dgm:pt modelId="{576709C4-0230-4B08-A27D-EC5D54A99CEC}" type="pres">
      <dgm:prSet presAssocID="{BF95E388-5A46-4990-8C21-40BF91DAAA11}" presName="thickLine" presStyleLbl="alignNode1" presStyleIdx="5" presStyleCnt="8"/>
      <dgm:spPr/>
    </dgm:pt>
    <dgm:pt modelId="{4665C793-C323-437F-BC3D-C1FDF00CCB7F}" type="pres">
      <dgm:prSet presAssocID="{BF95E388-5A46-4990-8C21-40BF91DAAA11}" presName="horz1" presStyleCnt="0"/>
      <dgm:spPr/>
    </dgm:pt>
    <dgm:pt modelId="{291A82F3-0C34-4479-97D3-62241E400107}" type="pres">
      <dgm:prSet presAssocID="{BF95E388-5A46-4990-8C21-40BF91DAAA11}" presName="tx1" presStyleLbl="revTx" presStyleIdx="5" presStyleCnt="8"/>
      <dgm:spPr/>
    </dgm:pt>
    <dgm:pt modelId="{D2C99A9C-3AA8-4B0B-B508-23FC8AB60AD8}" type="pres">
      <dgm:prSet presAssocID="{BF95E388-5A46-4990-8C21-40BF91DAAA11}" presName="vert1" presStyleCnt="0"/>
      <dgm:spPr/>
    </dgm:pt>
    <dgm:pt modelId="{50845E52-D2AD-482E-AFEF-7B0E2374D105}" type="pres">
      <dgm:prSet presAssocID="{6DF995D6-7378-404F-8DBB-F3549827329C}" presName="thickLine" presStyleLbl="alignNode1" presStyleIdx="6" presStyleCnt="8"/>
      <dgm:spPr/>
    </dgm:pt>
    <dgm:pt modelId="{AE5276D7-6D1B-4EDF-8F36-F2ABADAABAA0}" type="pres">
      <dgm:prSet presAssocID="{6DF995D6-7378-404F-8DBB-F3549827329C}" presName="horz1" presStyleCnt="0"/>
      <dgm:spPr/>
    </dgm:pt>
    <dgm:pt modelId="{818E5717-E306-4D5E-9458-76DB9FB34F11}" type="pres">
      <dgm:prSet presAssocID="{6DF995D6-7378-404F-8DBB-F3549827329C}" presName="tx1" presStyleLbl="revTx" presStyleIdx="6" presStyleCnt="8"/>
      <dgm:spPr/>
    </dgm:pt>
    <dgm:pt modelId="{80D59A0A-8EEE-41E6-B946-CE95C02CB63E}" type="pres">
      <dgm:prSet presAssocID="{6DF995D6-7378-404F-8DBB-F3549827329C}" presName="vert1" presStyleCnt="0"/>
      <dgm:spPr/>
    </dgm:pt>
    <dgm:pt modelId="{3AA4CAB8-5A7A-409C-872E-2237497782FD}" type="pres">
      <dgm:prSet presAssocID="{EAF42510-DA65-4F9F-A503-FAC05D553293}" presName="thickLine" presStyleLbl="alignNode1" presStyleIdx="7" presStyleCnt="8"/>
      <dgm:spPr/>
    </dgm:pt>
    <dgm:pt modelId="{37AD13A7-64C2-48B1-A584-2146D525AF75}" type="pres">
      <dgm:prSet presAssocID="{EAF42510-DA65-4F9F-A503-FAC05D553293}" presName="horz1" presStyleCnt="0"/>
      <dgm:spPr/>
    </dgm:pt>
    <dgm:pt modelId="{0C939406-7BDA-4A17-9B66-36F067D2C153}" type="pres">
      <dgm:prSet presAssocID="{EAF42510-DA65-4F9F-A503-FAC05D553293}" presName="tx1" presStyleLbl="revTx" presStyleIdx="7" presStyleCnt="8"/>
      <dgm:spPr/>
    </dgm:pt>
    <dgm:pt modelId="{65FE16C1-B0DD-4E58-91BB-28FC9CAAB55C}" type="pres">
      <dgm:prSet presAssocID="{EAF42510-DA65-4F9F-A503-FAC05D553293}" presName="vert1" presStyleCnt="0"/>
      <dgm:spPr/>
    </dgm:pt>
  </dgm:ptLst>
  <dgm:cxnLst>
    <dgm:cxn modelId="{9C007204-A872-4B24-BBE0-FA1C4F486793}" srcId="{EC059D67-3719-43B1-9C9C-82B96FDF7E38}" destId="{E5B137F4-215B-4327-9409-7D8145362B78}" srcOrd="1" destOrd="0" parTransId="{475AA7CD-72AC-4D42-B627-DBC719465DB2}" sibTransId="{30DDDF9A-8F87-4CF3-9C62-7C64F2BC9732}"/>
    <dgm:cxn modelId="{221CAC0E-8100-441A-AA37-413C47FEE9D7}" type="presOf" srcId="{EAF42510-DA65-4F9F-A503-FAC05D553293}" destId="{0C939406-7BDA-4A17-9B66-36F067D2C153}" srcOrd="0" destOrd="0" presId="urn:microsoft.com/office/officeart/2008/layout/LinedList"/>
    <dgm:cxn modelId="{428FAE1A-6DD3-4C27-AD9E-70EA7401838B}" type="presOf" srcId="{EC059D67-3719-43B1-9C9C-82B96FDF7E38}" destId="{E09D2473-2597-4FC5-B30C-92C11E171003}" srcOrd="0" destOrd="0" presId="urn:microsoft.com/office/officeart/2008/layout/LinedList"/>
    <dgm:cxn modelId="{FCAD022E-2995-4C56-B374-BCFD7F670762}" srcId="{EC059D67-3719-43B1-9C9C-82B96FDF7E38}" destId="{49194273-303C-492F-8C48-79BF35EC41D7}" srcOrd="2" destOrd="0" parTransId="{1AECBE04-8165-42AC-975D-E7803447E712}" sibTransId="{CD700997-1FF7-4521-8EFF-529BE2735876}"/>
    <dgm:cxn modelId="{F86DA13A-0A3E-4A05-9DE7-13187B1508A9}" type="presOf" srcId="{69569792-21B0-4188-AF87-85C471B16FE9}" destId="{4DFC7E49-E743-489B-9137-B1BED3BD1723}" srcOrd="0" destOrd="0" presId="urn:microsoft.com/office/officeart/2008/layout/LinedList"/>
    <dgm:cxn modelId="{12F15449-3AF2-4FFD-BD34-D3ACF1C27D80}" type="presOf" srcId="{6DF995D6-7378-404F-8DBB-F3549827329C}" destId="{818E5717-E306-4D5E-9458-76DB9FB34F11}" srcOrd="0" destOrd="0" presId="urn:microsoft.com/office/officeart/2008/layout/LinedList"/>
    <dgm:cxn modelId="{EC055B72-4818-40A6-A5A1-40825F48F405}" type="presOf" srcId="{324F0584-9484-4474-B03A-A51826829180}" destId="{E2E95F0F-E6B4-46B6-9BC7-52759457DA42}" srcOrd="0" destOrd="0" presId="urn:microsoft.com/office/officeart/2008/layout/LinedList"/>
    <dgm:cxn modelId="{C83E7E73-B58B-4A5D-944B-E874F4A21662}" srcId="{EC059D67-3719-43B1-9C9C-82B96FDF7E38}" destId="{6DF995D6-7378-404F-8DBB-F3549827329C}" srcOrd="6" destOrd="0" parTransId="{DC5C28A2-8912-4114-88D2-0E2506351D07}" sibTransId="{574B9988-E235-4AAE-99E3-4B1906BB39F4}"/>
    <dgm:cxn modelId="{69CDF49B-6046-4E21-AE78-FBAE9C638926}" type="presOf" srcId="{BA238886-C68C-46FF-9B50-3883E2BAA710}" destId="{BC648DE0-145E-4553-8BDC-60558593400E}" srcOrd="0" destOrd="0" presId="urn:microsoft.com/office/officeart/2008/layout/LinedList"/>
    <dgm:cxn modelId="{7BEF4EA4-2498-4CDC-835D-71FCDE30CFA8}" srcId="{EC059D67-3719-43B1-9C9C-82B96FDF7E38}" destId="{BA238886-C68C-46FF-9B50-3883E2BAA710}" srcOrd="0" destOrd="0" parTransId="{2640455C-B6DE-4F09-BC6B-D5330A0540AF}" sibTransId="{01CF6D77-81EF-4AA3-B829-5313EE45D2DD}"/>
    <dgm:cxn modelId="{F0CEC0A5-AD6C-4077-BF06-CBCEC8DB471B}" type="presOf" srcId="{49194273-303C-492F-8C48-79BF35EC41D7}" destId="{443554BE-D95C-4558-87B7-9EE96053230C}" srcOrd="0" destOrd="0" presId="urn:microsoft.com/office/officeart/2008/layout/LinedList"/>
    <dgm:cxn modelId="{343649A6-4885-42B3-845C-B784AD156180}" srcId="{EC059D67-3719-43B1-9C9C-82B96FDF7E38}" destId="{324F0584-9484-4474-B03A-A51826829180}" srcOrd="3" destOrd="0" parTransId="{7DCFD9BE-E779-4ECD-88F3-2E514E6A6AE6}" sibTransId="{D2D70370-3775-400D-A94A-C02115794BAB}"/>
    <dgm:cxn modelId="{733709AE-1600-482E-833F-AD22C47F4653}" type="presOf" srcId="{E5B137F4-215B-4327-9409-7D8145362B78}" destId="{87899D43-9F40-4366-9344-DCA8EB8265F4}" srcOrd="0" destOrd="0" presId="urn:microsoft.com/office/officeart/2008/layout/LinedList"/>
    <dgm:cxn modelId="{EA2DEBC3-2F34-491E-B626-AB49F304B432}" type="presOf" srcId="{BF95E388-5A46-4990-8C21-40BF91DAAA11}" destId="{291A82F3-0C34-4479-97D3-62241E400107}" srcOrd="0" destOrd="0" presId="urn:microsoft.com/office/officeart/2008/layout/LinedList"/>
    <dgm:cxn modelId="{230B5BDE-FBB9-4915-90F7-C4F549B45AFE}" srcId="{EC059D67-3719-43B1-9C9C-82B96FDF7E38}" destId="{BF95E388-5A46-4990-8C21-40BF91DAAA11}" srcOrd="5" destOrd="0" parTransId="{E9E6C7DF-2EEB-497C-8E2C-75111D30E78D}" sibTransId="{7AD98345-A163-42E5-B8B2-C3C4FB7C3842}"/>
    <dgm:cxn modelId="{D4697EDF-7C6E-4779-B99E-C6BB9BE14F11}" srcId="{EC059D67-3719-43B1-9C9C-82B96FDF7E38}" destId="{69569792-21B0-4188-AF87-85C471B16FE9}" srcOrd="4" destOrd="0" parTransId="{130CDC03-A175-4A18-992B-237DD59DF57B}" sibTransId="{65022C20-8071-4CD2-9021-30978290D3AF}"/>
    <dgm:cxn modelId="{EBD9A7F7-BEF5-4672-B3F2-780BD2C98B8D}" srcId="{EC059D67-3719-43B1-9C9C-82B96FDF7E38}" destId="{EAF42510-DA65-4F9F-A503-FAC05D553293}" srcOrd="7" destOrd="0" parTransId="{71454268-9F09-4565-9871-68C264C5CFBE}" sibTransId="{1CB1029F-6D66-4FC8-8DEA-89BB3419DF85}"/>
    <dgm:cxn modelId="{1DB8A55A-4324-476F-ADF3-0019FF7CBDA3}" type="presParOf" srcId="{E09D2473-2597-4FC5-B30C-92C11E171003}" destId="{169A3C5C-4069-47D4-A7ED-DAD28CD6FFE0}" srcOrd="0" destOrd="0" presId="urn:microsoft.com/office/officeart/2008/layout/LinedList"/>
    <dgm:cxn modelId="{B3533236-9C83-44BC-9477-5EA46D6F01E5}" type="presParOf" srcId="{E09D2473-2597-4FC5-B30C-92C11E171003}" destId="{9BF26E89-D697-4F55-8ED9-C406B646756D}" srcOrd="1" destOrd="0" presId="urn:microsoft.com/office/officeart/2008/layout/LinedList"/>
    <dgm:cxn modelId="{6FB46998-5DA5-4238-9DC7-AA858B19C921}" type="presParOf" srcId="{9BF26E89-D697-4F55-8ED9-C406B646756D}" destId="{BC648DE0-145E-4553-8BDC-60558593400E}" srcOrd="0" destOrd="0" presId="urn:microsoft.com/office/officeart/2008/layout/LinedList"/>
    <dgm:cxn modelId="{79F8C2C3-1568-413D-AA39-817D89534425}" type="presParOf" srcId="{9BF26E89-D697-4F55-8ED9-C406B646756D}" destId="{7B7653DE-9B69-4215-BFD9-97F75D49970E}" srcOrd="1" destOrd="0" presId="urn:microsoft.com/office/officeart/2008/layout/LinedList"/>
    <dgm:cxn modelId="{B44FF41F-42BB-4B57-8738-90E4C3CD72E2}" type="presParOf" srcId="{E09D2473-2597-4FC5-B30C-92C11E171003}" destId="{931231DE-26D2-4C8D-9169-F2173850DB31}" srcOrd="2" destOrd="0" presId="urn:microsoft.com/office/officeart/2008/layout/LinedList"/>
    <dgm:cxn modelId="{58B564A9-58AC-47A6-BDDA-8056CB484AAE}" type="presParOf" srcId="{E09D2473-2597-4FC5-B30C-92C11E171003}" destId="{4D89B1A7-9700-4A18-AA91-E9D3755AD7C6}" srcOrd="3" destOrd="0" presId="urn:microsoft.com/office/officeart/2008/layout/LinedList"/>
    <dgm:cxn modelId="{301C4E41-6753-44E5-91E9-886B23A073F1}" type="presParOf" srcId="{4D89B1A7-9700-4A18-AA91-E9D3755AD7C6}" destId="{87899D43-9F40-4366-9344-DCA8EB8265F4}" srcOrd="0" destOrd="0" presId="urn:microsoft.com/office/officeart/2008/layout/LinedList"/>
    <dgm:cxn modelId="{FE37FEFA-5BED-47A8-9239-06A63A3F5C67}" type="presParOf" srcId="{4D89B1A7-9700-4A18-AA91-E9D3755AD7C6}" destId="{6AF8C444-E6CE-47F5-A96B-734CE10625AF}" srcOrd="1" destOrd="0" presId="urn:microsoft.com/office/officeart/2008/layout/LinedList"/>
    <dgm:cxn modelId="{8A4050B9-2E2B-4925-9533-777C221789A3}" type="presParOf" srcId="{E09D2473-2597-4FC5-B30C-92C11E171003}" destId="{4AC1AA18-3776-449C-934D-0D6F8DE27001}" srcOrd="4" destOrd="0" presId="urn:microsoft.com/office/officeart/2008/layout/LinedList"/>
    <dgm:cxn modelId="{C837E488-5328-4939-BA52-B68F3A74D252}" type="presParOf" srcId="{E09D2473-2597-4FC5-B30C-92C11E171003}" destId="{AF8F2DAD-D917-4992-B891-D210E0265D0B}" srcOrd="5" destOrd="0" presId="urn:microsoft.com/office/officeart/2008/layout/LinedList"/>
    <dgm:cxn modelId="{82B923BE-758D-48AA-9985-1F321E4863EF}" type="presParOf" srcId="{AF8F2DAD-D917-4992-B891-D210E0265D0B}" destId="{443554BE-D95C-4558-87B7-9EE96053230C}" srcOrd="0" destOrd="0" presId="urn:microsoft.com/office/officeart/2008/layout/LinedList"/>
    <dgm:cxn modelId="{AA06785E-0F0E-4275-A4AC-98AE27569B47}" type="presParOf" srcId="{AF8F2DAD-D917-4992-B891-D210E0265D0B}" destId="{6209C85D-D278-48AD-8787-211134707859}" srcOrd="1" destOrd="0" presId="urn:microsoft.com/office/officeart/2008/layout/LinedList"/>
    <dgm:cxn modelId="{D316A47F-13E2-4994-ADBA-49E68C8E07C7}" type="presParOf" srcId="{E09D2473-2597-4FC5-B30C-92C11E171003}" destId="{F7EF5F49-964E-49B1-962A-591988D6C1A2}" srcOrd="6" destOrd="0" presId="urn:microsoft.com/office/officeart/2008/layout/LinedList"/>
    <dgm:cxn modelId="{A3A1C263-C567-4D02-8C12-A7DD47B4742D}" type="presParOf" srcId="{E09D2473-2597-4FC5-B30C-92C11E171003}" destId="{3819A360-0346-4F4E-A617-45B642F9E75B}" srcOrd="7" destOrd="0" presId="urn:microsoft.com/office/officeart/2008/layout/LinedList"/>
    <dgm:cxn modelId="{26857C68-2FBD-4978-B89C-72CE92EC6547}" type="presParOf" srcId="{3819A360-0346-4F4E-A617-45B642F9E75B}" destId="{E2E95F0F-E6B4-46B6-9BC7-52759457DA42}" srcOrd="0" destOrd="0" presId="urn:microsoft.com/office/officeart/2008/layout/LinedList"/>
    <dgm:cxn modelId="{622A9FF0-7F7C-4600-A890-38ECA7019827}" type="presParOf" srcId="{3819A360-0346-4F4E-A617-45B642F9E75B}" destId="{8ECE2ECA-0279-41A0-98E9-5362F498FB3D}" srcOrd="1" destOrd="0" presId="urn:microsoft.com/office/officeart/2008/layout/LinedList"/>
    <dgm:cxn modelId="{CBA24F20-FFA5-4868-ADF3-A26AA2DB94C2}" type="presParOf" srcId="{E09D2473-2597-4FC5-B30C-92C11E171003}" destId="{0F609427-7B92-4B06-B35F-C2E0336A5AAE}" srcOrd="8" destOrd="0" presId="urn:microsoft.com/office/officeart/2008/layout/LinedList"/>
    <dgm:cxn modelId="{456C91F3-78E1-4324-A5A8-0E3E11A08699}" type="presParOf" srcId="{E09D2473-2597-4FC5-B30C-92C11E171003}" destId="{256B311B-0500-4C43-AE7C-A6FFFF4F9286}" srcOrd="9" destOrd="0" presId="urn:microsoft.com/office/officeart/2008/layout/LinedList"/>
    <dgm:cxn modelId="{78B21DD1-341E-4F6D-A9B4-3B4009C45B96}" type="presParOf" srcId="{256B311B-0500-4C43-AE7C-A6FFFF4F9286}" destId="{4DFC7E49-E743-489B-9137-B1BED3BD1723}" srcOrd="0" destOrd="0" presId="urn:microsoft.com/office/officeart/2008/layout/LinedList"/>
    <dgm:cxn modelId="{E2F2166B-13FE-4F38-A7A6-8DDAA2FC7ABF}" type="presParOf" srcId="{256B311B-0500-4C43-AE7C-A6FFFF4F9286}" destId="{6D335AA8-BE23-4C51-A014-F8CB53BC91C5}" srcOrd="1" destOrd="0" presId="urn:microsoft.com/office/officeart/2008/layout/LinedList"/>
    <dgm:cxn modelId="{01BEE0A2-9846-44CB-B667-4B71725932AB}" type="presParOf" srcId="{E09D2473-2597-4FC5-B30C-92C11E171003}" destId="{576709C4-0230-4B08-A27D-EC5D54A99CEC}" srcOrd="10" destOrd="0" presId="urn:microsoft.com/office/officeart/2008/layout/LinedList"/>
    <dgm:cxn modelId="{3B6F3B11-9066-49D5-87E9-DC6581FF1C9F}" type="presParOf" srcId="{E09D2473-2597-4FC5-B30C-92C11E171003}" destId="{4665C793-C323-437F-BC3D-C1FDF00CCB7F}" srcOrd="11" destOrd="0" presId="urn:microsoft.com/office/officeart/2008/layout/LinedList"/>
    <dgm:cxn modelId="{97DD9FA0-2FD4-4CD5-B150-D5D1C37DEDBB}" type="presParOf" srcId="{4665C793-C323-437F-BC3D-C1FDF00CCB7F}" destId="{291A82F3-0C34-4479-97D3-62241E400107}" srcOrd="0" destOrd="0" presId="urn:microsoft.com/office/officeart/2008/layout/LinedList"/>
    <dgm:cxn modelId="{6A4EF0B2-52CC-432D-A9A5-8E29C0C830F0}" type="presParOf" srcId="{4665C793-C323-437F-BC3D-C1FDF00CCB7F}" destId="{D2C99A9C-3AA8-4B0B-B508-23FC8AB60AD8}" srcOrd="1" destOrd="0" presId="urn:microsoft.com/office/officeart/2008/layout/LinedList"/>
    <dgm:cxn modelId="{565942DB-3EE5-4ECE-9CE5-DC149007F6C3}" type="presParOf" srcId="{E09D2473-2597-4FC5-B30C-92C11E171003}" destId="{50845E52-D2AD-482E-AFEF-7B0E2374D105}" srcOrd="12" destOrd="0" presId="urn:microsoft.com/office/officeart/2008/layout/LinedList"/>
    <dgm:cxn modelId="{6BDB8429-A8A1-48A7-BE18-72D3FDDB56F1}" type="presParOf" srcId="{E09D2473-2597-4FC5-B30C-92C11E171003}" destId="{AE5276D7-6D1B-4EDF-8F36-F2ABADAABAA0}" srcOrd="13" destOrd="0" presId="urn:microsoft.com/office/officeart/2008/layout/LinedList"/>
    <dgm:cxn modelId="{808E53AD-B6EB-401E-8358-D1218A42DF42}" type="presParOf" srcId="{AE5276D7-6D1B-4EDF-8F36-F2ABADAABAA0}" destId="{818E5717-E306-4D5E-9458-76DB9FB34F11}" srcOrd="0" destOrd="0" presId="urn:microsoft.com/office/officeart/2008/layout/LinedList"/>
    <dgm:cxn modelId="{25E5DD0A-3D26-428D-97FF-66C6CE702EC0}" type="presParOf" srcId="{AE5276D7-6D1B-4EDF-8F36-F2ABADAABAA0}" destId="{80D59A0A-8EEE-41E6-B946-CE95C02CB63E}" srcOrd="1" destOrd="0" presId="urn:microsoft.com/office/officeart/2008/layout/LinedList"/>
    <dgm:cxn modelId="{194A2EF4-8195-40B6-844C-4E35C41FCA7E}" type="presParOf" srcId="{E09D2473-2597-4FC5-B30C-92C11E171003}" destId="{3AA4CAB8-5A7A-409C-872E-2237497782FD}" srcOrd="14" destOrd="0" presId="urn:microsoft.com/office/officeart/2008/layout/LinedList"/>
    <dgm:cxn modelId="{36CAAEFE-9B62-45E9-B8E6-ACDE14BA5714}" type="presParOf" srcId="{E09D2473-2597-4FC5-B30C-92C11E171003}" destId="{37AD13A7-64C2-48B1-A584-2146D525AF75}" srcOrd="15" destOrd="0" presId="urn:microsoft.com/office/officeart/2008/layout/LinedList"/>
    <dgm:cxn modelId="{9B6AFEDC-AAF0-4340-8D08-233FF3843AD6}" type="presParOf" srcId="{37AD13A7-64C2-48B1-A584-2146D525AF75}" destId="{0C939406-7BDA-4A17-9B66-36F067D2C153}" srcOrd="0" destOrd="0" presId="urn:microsoft.com/office/officeart/2008/layout/LinedList"/>
    <dgm:cxn modelId="{25C86754-E5EB-4836-833A-1BE45A723B9C}" type="presParOf" srcId="{37AD13A7-64C2-48B1-A584-2146D525AF75}" destId="{65FE16C1-B0DD-4E58-91BB-28FC9CAAB5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354A32-4DC1-4EA5-B21E-22F7C0254487}" type="doc">
      <dgm:prSet loTypeId="urn:microsoft.com/office/officeart/2005/8/layout/hProcess3" loCatId="process" qsTypeId="urn:microsoft.com/office/officeart/2005/8/quickstyle/simple1" qsCatId="simple" csTypeId="urn:microsoft.com/office/officeart/2005/8/colors/accent1_2" csCatId="accent1" phldr="1"/>
      <dgm:spPr/>
    </dgm:pt>
    <dgm:pt modelId="{D9B394AF-A71A-4D56-93B6-4DD57D52EDDF}">
      <dgm:prSet phldrT="[Text]" custT="1"/>
      <dgm:spPr/>
      <dgm:t>
        <a:bodyPr/>
        <a:lstStyle/>
        <a:p>
          <a:pPr>
            <a:buNone/>
          </a:pPr>
          <a:r>
            <a:rPr lang="en-US" sz="2000" b="0" i="0" u="none" strike="noStrike" dirty="0">
              <a:solidFill>
                <a:srgbClr val="000000"/>
              </a:solidFill>
              <a:effectLst/>
              <a:latin typeface="Arial" panose="020B0604020202020204" pitchFamily="34" charset="0"/>
            </a:rPr>
            <a:t>The goal of this analysis is to gain </a:t>
          </a:r>
          <a:r>
            <a:rPr lang="en-US" sz="2000" b="1" i="0" u="none" strike="noStrike" dirty="0">
              <a:solidFill>
                <a:srgbClr val="000000"/>
              </a:solidFill>
              <a:effectLst/>
              <a:latin typeface="Arial" panose="020B0604020202020204" pitchFamily="34" charset="0"/>
            </a:rPr>
            <a:t>insights</a:t>
          </a:r>
          <a:r>
            <a:rPr lang="en-US" sz="2000" b="0" i="0" u="none" strike="noStrike" dirty="0">
              <a:solidFill>
                <a:srgbClr val="000000"/>
              </a:solidFill>
              <a:effectLst/>
              <a:latin typeface="Arial" panose="020B0604020202020204" pitchFamily="34" charset="0"/>
            </a:rPr>
            <a:t> into the </a:t>
          </a:r>
          <a:r>
            <a:rPr lang="en-US" sz="2000" b="1" i="0" u="none" strike="noStrike" dirty="0">
              <a:solidFill>
                <a:srgbClr val="000000"/>
              </a:solidFill>
              <a:effectLst/>
              <a:latin typeface="Arial" panose="020B0604020202020204" pitchFamily="34" charset="0"/>
            </a:rPr>
            <a:t>causes</a:t>
          </a:r>
          <a:r>
            <a:rPr lang="en-US" sz="2000" b="0" i="0" u="none" strike="noStrike" dirty="0">
              <a:solidFill>
                <a:srgbClr val="000000"/>
              </a:solidFill>
              <a:effectLst/>
              <a:latin typeface="Arial" panose="020B0604020202020204" pitchFamily="34" charset="0"/>
            </a:rPr>
            <a:t> of </a:t>
          </a:r>
          <a:r>
            <a:rPr lang="en-US" sz="2000" b="1" i="0" u="none" strike="noStrike" dirty="0">
              <a:solidFill>
                <a:srgbClr val="000000"/>
              </a:solidFill>
              <a:effectLst/>
              <a:latin typeface="Arial" panose="020B0604020202020204" pitchFamily="34" charset="0"/>
            </a:rPr>
            <a:t>road accidents </a:t>
          </a:r>
          <a:r>
            <a:rPr lang="en-US" sz="2000" b="0" i="0" u="none" strike="noStrike" dirty="0">
              <a:solidFill>
                <a:srgbClr val="000000"/>
              </a:solidFill>
              <a:effectLst/>
              <a:latin typeface="Arial" panose="020B0604020202020204" pitchFamily="34" charset="0"/>
            </a:rPr>
            <a:t>and </a:t>
          </a:r>
          <a:r>
            <a:rPr lang="en-US" sz="2000" b="1" i="0" u="none" strike="noStrike" dirty="0">
              <a:solidFill>
                <a:srgbClr val="000000"/>
              </a:solidFill>
              <a:effectLst/>
              <a:latin typeface="Arial" panose="020B0604020202020204" pitchFamily="34" charset="0"/>
            </a:rPr>
            <a:t>develop</a:t>
          </a:r>
          <a:r>
            <a:rPr lang="en-US" sz="2000" b="0" i="0" u="none" strike="noStrike" dirty="0">
              <a:solidFill>
                <a:srgbClr val="000000"/>
              </a:solidFill>
              <a:effectLst/>
              <a:latin typeface="Arial" panose="020B0604020202020204" pitchFamily="34" charset="0"/>
            </a:rPr>
            <a:t> </a:t>
          </a:r>
          <a:r>
            <a:rPr lang="en-US" sz="2000" b="1" i="0" u="none" strike="noStrike" dirty="0">
              <a:solidFill>
                <a:srgbClr val="000000"/>
              </a:solidFill>
              <a:effectLst/>
              <a:latin typeface="Arial" panose="020B0604020202020204" pitchFamily="34" charset="0"/>
            </a:rPr>
            <a:t>strategies</a:t>
          </a:r>
          <a:r>
            <a:rPr lang="en-US" sz="2000" b="0" i="0" u="none" strike="noStrike" dirty="0">
              <a:solidFill>
                <a:srgbClr val="000000"/>
              </a:solidFill>
              <a:effectLst/>
              <a:latin typeface="Arial" panose="020B0604020202020204" pitchFamily="34" charset="0"/>
            </a:rPr>
            <a:t> for </a:t>
          </a:r>
          <a:r>
            <a:rPr lang="en-US" sz="2000" b="1" i="0" u="none" strike="noStrike" dirty="0">
              <a:solidFill>
                <a:srgbClr val="000000"/>
              </a:solidFill>
              <a:effectLst/>
              <a:latin typeface="Arial" panose="020B0604020202020204" pitchFamily="34" charset="0"/>
            </a:rPr>
            <a:t>accident</a:t>
          </a:r>
          <a:r>
            <a:rPr lang="en-US" sz="2000" b="0" i="0" u="none" strike="noStrike" dirty="0">
              <a:solidFill>
                <a:srgbClr val="000000"/>
              </a:solidFill>
              <a:effectLst/>
              <a:latin typeface="Arial" panose="020B0604020202020204" pitchFamily="34" charset="0"/>
            </a:rPr>
            <a:t> </a:t>
          </a:r>
          <a:r>
            <a:rPr lang="en-US" sz="2000" b="1" i="0" u="none" strike="noStrike" dirty="0">
              <a:solidFill>
                <a:srgbClr val="000000"/>
              </a:solidFill>
              <a:effectLst/>
              <a:latin typeface="Arial" panose="020B0604020202020204" pitchFamily="34" charset="0"/>
            </a:rPr>
            <a:t>prevention</a:t>
          </a:r>
          <a:r>
            <a:rPr lang="en-US" sz="2000" b="0" i="0" u="none" strike="noStrike" dirty="0">
              <a:solidFill>
                <a:srgbClr val="000000"/>
              </a:solidFill>
              <a:effectLst/>
              <a:latin typeface="Arial" panose="020B0604020202020204" pitchFamily="34" charset="0"/>
            </a:rPr>
            <a:t> and </a:t>
          </a:r>
          <a:r>
            <a:rPr lang="en-US" sz="2000" b="1" i="0" u="none" strike="noStrike" dirty="0">
              <a:solidFill>
                <a:srgbClr val="000000"/>
              </a:solidFill>
              <a:effectLst/>
              <a:latin typeface="Arial" panose="020B0604020202020204" pitchFamily="34" charset="0"/>
            </a:rPr>
            <a:t>mitigation</a:t>
          </a:r>
          <a:r>
            <a:rPr lang="en-US" sz="1000" b="1" i="0" u="none" strike="noStrike" dirty="0">
              <a:solidFill>
                <a:srgbClr val="000000"/>
              </a:solidFill>
              <a:effectLst/>
              <a:latin typeface="Arial" panose="020B0604020202020204" pitchFamily="34" charset="0"/>
            </a:rPr>
            <a:t>.</a:t>
          </a:r>
          <a:endParaRPr lang="en-US" sz="1000" dirty="0"/>
        </a:p>
      </dgm:t>
    </dgm:pt>
    <dgm:pt modelId="{5094D250-F1D7-4BA9-9D92-ED8D993F64C7}" type="parTrans" cxnId="{A14119F8-EEEA-4F7D-9247-98BFDF24FE4E}">
      <dgm:prSet/>
      <dgm:spPr/>
      <dgm:t>
        <a:bodyPr/>
        <a:lstStyle/>
        <a:p>
          <a:endParaRPr lang="en-US"/>
        </a:p>
      </dgm:t>
    </dgm:pt>
    <dgm:pt modelId="{DABD6347-18D8-481D-AC39-C47FE57AB7B1}" type="sibTrans" cxnId="{A14119F8-EEEA-4F7D-9247-98BFDF24FE4E}">
      <dgm:prSet/>
      <dgm:spPr/>
      <dgm:t>
        <a:bodyPr/>
        <a:lstStyle/>
        <a:p>
          <a:endParaRPr lang="en-US"/>
        </a:p>
      </dgm:t>
    </dgm:pt>
    <dgm:pt modelId="{08FAF802-BE60-42D3-B230-EFDC9ED64F11}" type="pres">
      <dgm:prSet presAssocID="{94354A32-4DC1-4EA5-B21E-22F7C0254487}" presName="Name0" presStyleCnt="0">
        <dgm:presLayoutVars>
          <dgm:dir/>
          <dgm:animLvl val="lvl"/>
          <dgm:resizeHandles val="exact"/>
        </dgm:presLayoutVars>
      </dgm:prSet>
      <dgm:spPr/>
    </dgm:pt>
    <dgm:pt modelId="{BC25E46C-EF0A-49C8-BDCD-949EB550274E}" type="pres">
      <dgm:prSet presAssocID="{94354A32-4DC1-4EA5-B21E-22F7C0254487}" presName="dummy" presStyleCnt="0"/>
      <dgm:spPr/>
    </dgm:pt>
    <dgm:pt modelId="{CCF8D33B-AE08-4CCC-9721-E10F3C6DB030}" type="pres">
      <dgm:prSet presAssocID="{94354A32-4DC1-4EA5-B21E-22F7C0254487}" presName="linH" presStyleCnt="0"/>
      <dgm:spPr/>
    </dgm:pt>
    <dgm:pt modelId="{B543B70F-A149-4700-9366-3746B483D129}" type="pres">
      <dgm:prSet presAssocID="{94354A32-4DC1-4EA5-B21E-22F7C0254487}" presName="padding1" presStyleCnt="0"/>
      <dgm:spPr/>
    </dgm:pt>
    <dgm:pt modelId="{C63A35DC-41E2-4720-8CBE-BB9D3F4A18EE}" type="pres">
      <dgm:prSet presAssocID="{D9B394AF-A71A-4D56-93B6-4DD57D52EDDF}" presName="linV" presStyleCnt="0"/>
      <dgm:spPr/>
    </dgm:pt>
    <dgm:pt modelId="{1D1352FF-3983-4679-800C-614655DF56FA}" type="pres">
      <dgm:prSet presAssocID="{D9B394AF-A71A-4D56-93B6-4DD57D52EDDF}" presName="spVertical1" presStyleCnt="0"/>
      <dgm:spPr/>
    </dgm:pt>
    <dgm:pt modelId="{00CA89A4-BF19-40C3-B2A4-C5041DB19313}" type="pres">
      <dgm:prSet presAssocID="{D9B394AF-A71A-4D56-93B6-4DD57D52EDDF}" presName="parTx" presStyleLbl="revTx" presStyleIdx="0" presStyleCnt="1" custScaleX="1875413" custScaleY="414268" custLinFactX="-12975" custLinFactY="89120" custLinFactNeighborX="-100000" custLinFactNeighborY="100000">
        <dgm:presLayoutVars>
          <dgm:chMax val="0"/>
          <dgm:chPref val="0"/>
          <dgm:bulletEnabled val="1"/>
        </dgm:presLayoutVars>
      </dgm:prSet>
      <dgm:spPr/>
    </dgm:pt>
    <dgm:pt modelId="{4ACD8CD9-732A-4956-8FE6-FB8BFB2D0AD4}" type="pres">
      <dgm:prSet presAssocID="{D9B394AF-A71A-4D56-93B6-4DD57D52EDDF}" presName="spVertical2" presStyleCnt="0"/>
      <dgm:spPr/>
    </dgm:pt>
    <dgm:pt modelId="{54EFF528-7EFB-4F40-8DB8-50B6F6E80F9D}" type="pres">
      <dgm:prSet presAssocID="{D9B394AF-A71A-4D56-93B6-4DD57D52EDDF}" presName="spVertical3" presStyleCnt="0"/>
      <dgm:spPr/>
    </dgm:pt>
    <dgm:pt modelId="{7131B3CF-363C-4CAB-8E32-E9909B1BD0F1}" type="pres">
      <dgm:prSet presAssocID="{94354A32-4DC1-4EA5-B21E-22F7C0254487}" presName="padding2" presStyleCnt="0"/>
      <dgm:spPr/>
    </dgm:pt>
    <dgm:pt modelId="{071B363B-52A7-4B43-8CBE-F2C81D425C29}" type="pres">
      <dgm:prSet presAssocID="{94354A32-4DC1-4EA5-B21E-22F7C0254487}" presName="negArrow" presStyleCnt="0"/>
      <dgm:spPr/>
    </dgm:pt>
    <dgm:pt modelId="{49D4C4E5-59E9-43F0-B905-F158B1BA0558}" type="pres">
      <dgm:prSet presAssocID="{94354A32-4DC1-4EA5-B21E-22F7C0254487}" presName="backgroundArrow" presStyleLbl="node1" presStyleIdx="0" presStyleCnt="1" custScaleY="379341" custLinFactNeighborX="-98" custLinFactNeighborY="-3915"/>
      <dgm:spPr/>
    </dgm:pt>
  </dgm:ptLst>
  <dgm:cxnLst>
    <dgm:cxn modelId="{9C5BF84C-8460-4FCB-9F4B-80F4393D3E7B}" type="presOf" srcId="{D9B394AF-A71A-4D56-93B6-4DD57D52EDDF}" destId="{00CA89A4-BF19-40C3-B2A4-C5041DB19313}" srcOrd="0" destOrd="0" presId="urn:microsoft.com/office/officeart/2005/8/layout/hProcess3"/>
    <dgm:cxn modelId="{5A7F97BE-7CDC-4B44-85A2-B35BFF82BA44}" type="presOf" srcId="{94354A32-4DC1-4EA5-B21E-22F7C0254487}" destId="{08FAF802-BE60-42D3-B230-EFDC9ED64F11}" srcOrd="0" destOrd="0" presId="urn:microsoft.com/office/officeart/2005/8/layout/hProcess3"/>
    <dgm:cxn modelId="{A14119F8-EEEA-4F7D-9247-98BFDF24FE4E}" srcId="{94354A32-4DC1-4EA5-B21E-22F7C0254487}" destId="{D9B394AF-A71A-4D56-93B6-4DD57D52EDDF}" srcOrd="0" destOrd="0" parTransId="{5094D250-F1D7-4BA9-9D92-ED8D993F64C7}" sibTransId="{DABD6347-18D8-481D-AC39-C47FE57AB7B1}"/>
    <dgm:cxn modelId="{75CAE79C-D7AB-40FE-BC4D-0DDBDF83BCEC}" type="presParOf" srcId="{08FAF802-BE60-42D3-B230-EFDC9ED64F11}" destId="{BC25E46C-EF0A-49C8-BDCD-949EB550274E}" srcOrd="0" destOrd="0" presId="urn:microsoft.com/office/officeart/2005/8/layout/hProcess3"/>
    <dgm:cxn modelId="{885ECAFF-1F5B-4426-BBA4-63C554714F2F}" type="presParOf" srcId="{08FAF802-BE60-42D3-B230-EFDC9ED64F11}" destId="{CCF8D33B-AE08-4CCC-9721-E10F3C6DB030}" srcOrd="1" destOrd="0" presId="urn:microsoft.com/office/officeart/2005/8/layout/hProcess3"/>
    <dgm:cxn modelId="{9C080F7E-FC43-44F7-8FB2-202B00EBFA7B}" type="presParOf" srcId="{CCF8D33B-AE08-4CCC-9721-E10F3C6DB030}" destId="{B543B70F-A149-4700-9366-3746B483D129}" srcOrd="0" destOrd="0" presId="urn:microsoft.com/office/officeart/2005/8/layout/hProcess3"/>
    <dgm:cxn modelId="{2E956EFC-6299-4C49-85C1-F70DBFB6FF53}" type="presParOf" srcId="{CCF8D33B-AE08-4CCC-9721-E10F3C6DB030}" destId="{C63A35DC-41E2-4720-8CBE-BB9D3F4A18EE}" srcOrd="1" destOrd="0" presId="urn:microsoft.com/office/officeart/2005/8/layout/hProcess3"/>
    <dgm:cxn modelId="{E4EAF32C-3819-44C1-9DE8-98E6C19FF286}" type="presParOf" srcId="{C63A35DC-41E2-4720-8CBE-BB9D3F4A18EE}" destId="{1D1352FF-3983-4679-800C-614655DF56FA}" srcOrd="0" destOrd="0" presId="urn:microsoft.com/office/officeart/2005/8/layout/hProcess3"/>
    <dgm:cxn modelId="{08101F1E-4288-49BE-BEE0-039EBB8E1822}" type="presParOf" srcId="{C63A35DC-41E2-4720-8CBE-BB9D3F4A18EE}" destId="{00CA89A4-BF19-40C3-B2A4-C5041DB19313}" srcOrd="1" destOrd="0" presId="urn:microsoft.com/office/officeart/2005/8/layout/hProcess3"/>
    <dgm:cxn modelId="{8B56AC11-1DAC-48AC-B4DE-FF29DE5550AE}" type="presParOf" srcId="{C63A35DC-41E2-4720-8CBE-BB9D3F4A18EE}" destId="{4ACD8CD9-732A-4956-8FE6-FB8BFB2D0AD4}" srcOrd="2" destOrd="0" presId="urn:microsoft.com/office/officeart/2005/8/layout/hProcess3"/>
    <dgm:cxn modelId="{A0AC532C-A673-419D-96A4-F246CDAA1322}" type="presParOf" srcId="{C63A35DC-41E2-4720-8CBE-BB9D3F4A18EE}" destId="{54EFF528-7EFB-4F40-8DB8-50B6F6E80F9D}" srcOrd="3" destOrd="0" presId="urn:microsoft.com/office/officeart/2005/8/layout/hProcess3"/>
    <dgm:cxn modelId="{294DF84E-A44A-436E-BCC3-5A8D0D02571D}" type="presParOf" srcId="{CCF8D33B-AE08-4CCC-9721-E10F3C6DB030}" destId="{7131B3CF-363C-4CAB-8E32-E9909B1BD0F1}" srcOrd="2" destOrd="0" presId="urn:microsoft.com/office/officeart/2005/8/layout/hProcess3"/>
    <dgm:cxn modelId="{0F706F67-8A5D-4AA9-9413-5B126A5D8B9C}" type="presParOf" srcId="{CCF8D33B-AE08-4CCC-9721-E10F3C6DB030}" destId="{071B363B-52A7-4B43-8CBE-F2C81D425C29}" srcOrd="3" destOrd="0" presId="urn:microsoft.com/office/officeart/2005/8/layout/hProcess3"/>
    <dgm:cxn modelId="{C077AFEC-4182-41CC-BB85-77A056CEBFFC}" type="presParOf" srcId="{CCF8D33B-AE08-4CCC-9721-E10F3C6DB030}" destId="{49D4C4E5-59E9-43F0-B905-F158B1BA0558}" srcOrd="4" destOrd="0" presId="urn:microsoft.com/office/officeart/2005/8/layout/h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A3C5C-4069-47D4-A7ED-DAD28CD6FFE0}">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48DE0-145E-4553-8BDC-60558593400E}">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Introduction</a:t>
          </a:r>
        </a:p>
      </dsp:txBody>
      <dsp:txXfrm>
        <a:off x="0" y="0"/>
        <a:ext cx="10515600" cy="543917"/>
      </dsp:txXfrm>
    </dsp:sp>
    <dsp:sp modelId="{931231DE-26D2-4C8D-9169-F2173850DB31}">
      <dsp:nvSpPr>
        <dsp:cNvPr id="0" name=""/>
        <dsp:cNvSpPr/>
      </dsp:nvSpPr>
      <dsp:spPr>
        <a:xfrm>
          <a:off x="0" y="5439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899D43-9F40-4366-9344-DCA8EB8265F4}">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Project Overview</a:t>
          </a:r>
        </a:p>
      </dsp:txBody>
      <dsp:txXfrm>
        <a:off x="0" y="543917"/>
        <a:ext cx="10515600" cy="543917"/>
      </dsp:txXfrm>
    </dsp:sp>
    <dsp:sp modelId="{4AC1AA18-3776-449C-934D-0D6F8DE27001}">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3554BE-D95C-4558-87B7-9EE96053230C}">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Goal of the Project </a:t>
          </a:r>
        </a:p>
      </dsp:txBody>
      <dsp:txXfrm>
        <a:off x="0" y="1087834"/>
        <a:ext cx="10515600" cy="543917"/>
      </dsp:txXfrm>
    </dsp:sp>
    <dsp:sp modelId="{F7EF5F49-964E-49B1-962A-591988D6C1A2}">
      <dsp:nvSpPr>
        <dsp:cNvPr id="0" name=""/>
        <dsp:cNvSpPr/>
      </dsp:nvSpPr>
      <dsp:spPr>
        <a:xfrm>
          <a:off x="0" y="1631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95F0F-E6B4-46B6-9BC7-52759457DA42}">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Problem Statement</a:t>
          </a:r>
        </a:p>
      </dsp:txBody>
      <dsp:txXfrm>
        <a:off x="0" y="1631751"/>
        <a:ext cx="10515600" cy="543917"/>
      </dsp:txXfrm>
    </dsp:sp>
    <dsp:sp modelId="{0F609427-7B92-4B06-B35F-C2E0336A5AAE}">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C7E49-E743-489B-9137-B1BED3BD1723}">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Insights From Exploratory Analysis</a:t>
          </a:r>
        </a:p>
      </dsp:txBody>
      <dsp:txXfrm>
        <a:off x="0" y="2175669"/>
        <a:ext cx="10515600" cy="543917"/>
      </dsp:txXfrm>
    </dsp:sp>
    <dsp:sp modelId="{576709C4-0230-4B08-A27D-EC5D54A99CEC}">
      <dsp:nvSpPr>
        <dsp:cNvPr id="0" name=""/>
        <dsp:cNvSpPr/>
      </dsp:nvSpPr>
      <dsp:spPr>
        <a:xfrm>
          <a:off x="0" y="2719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A82F3-0C34-4479-97D3-62241E400107}">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Dashboard</a:t>
          </a:r>
        </a:p>
      </dsp:txBody>
      <dsp:txXfrm>
        <a:off x="0" y="2719586"/>
        <a:ext cx="10515600" cy="543917"/>
      </dsp:txXfrm>
    </dsp:sp>
    <dsp:sp modelId="{50845E52-D2AD-482E-AFEF-7B0E2374D105}">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8E5717-E306-4D5E-9458-76DB9FB34F11}">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Recommendation</a:t>
          </a:r>
        </a:p>
      </dsp:txBody>
      <dsp:txXfrm>
        <a:off x="0" y="3263503"/>
        <a:ext cx="10515600" cy="543917"/>
      </dsp:txXfrm>
    </dsp:sp>
    <dsp:sp modelId="{3AA4CAB8-5A7A-409C-872E-2237497782FD}">
      <dsp:nvSpPr>
        <dsp:cNvPr id="0" name=""/>
        <dsp:cNvSpPr/>
      </dsp:nvSpPr>
      <dsp:spPr>
        <a:xfrm>
          <a:off x="0" y="380742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939406-7BDA-4A17-9B66-36F067D2C153}">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Conclusion</a:t>
          </a:r>
        </a:p>
      </dsp:txBody>
      <dsp:txXfrm>
        <a:off x="0" y="3807420"/>
        <a:ext cx="10515600" cy="54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4C4E5-59E9-43F0-B905-F158B1BA0558}">
      <dsp:nvSpPr>
        <dsp:cNvPr id="0" name=""/>
        <dsp:cNvSpPr/>
      </dsp:nvSpPr>
      <dsp:spPr>
        <a:xfrm>
          <a:off x="0" y="-256567"/>
          <a:ext cx="6373094" cy="5180385"/>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CA89A4-BF19-40C3-B2A4-C5041DB19313}">
      <dsp:nvSpPr>
        <dsp:cNvPr id="0" name=""/>
        <dsp:cNvSpPr/>
      </dsp:nvSpPr>
      <dsp:spPr>
        <a:xfrm>
          <a:off x="204124" y="909553"/>
          <a:ext cx="5223244" cy="3757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r>
            <a:rPr lang="en-US" sz="2000" b="0" i="0" u="none" strike="noStrike" kern="1200" dirty="0">
              <a:solidFill>
                <a:srgbClr val="000000"/>
              </a:solidFill>
              <a:effectLst/>
              <a:latin typeface="Arial" panose="020B0604020202020204" pitchFamily="34" charset="0"/>
            </a:rPr>
            <a:t>The goal of this analysis is to gain </a:t>
          </a:r>
          <a:r>
            <a:rPr lang="en-US" sz="2000" b="1" i="0" u="none" strike="noStrike" kern="1200" dirty="0">
              <a:solidFill>
                <a:srgbClr val="000000"/>
              </a:solidFill>
              <a:effectLst/>
              <a:latin typeface="Arial" panose="020B0604020202020204" pitchFamily="34" charset="0"/>
            </a:rPr>
            <a:t>insights</a:t>
          </a:r>
          <a:r>
            <a:rPr lang="en-US" sz="2000" b="0" i="0" u="none" strike="noStrike" kern="1200" dirty="0">
              <a:solidFill>
                <a:srgbClr val="000000"/>
              </a:solidFill>
              <a:effectLst/>
              <a:latin typeface="Arial" panose="020B0604020202020204" pitchFamily="34" charset="0"/>
            </a:rPr>
            <a:t> into the </a:t>
          </a:r>
          <a:r>
            <a:rPr lang="en-US" sz="2000" b="1" i="0" u="none" strike="noStrike" kern="1200" dirty="0">
              <a:solidFill>
                <a:srgbClr val="000000"/>
              </a:solidFill>
              <a:effectLst/>
              <a:latin typeface="Arial" panose="020B0604020202020204" pitchFamily="34" charset="0"/>
            </a:rPr>
            <a:t>causes</a:t>
          </a:r>
          <a:r>
            <a:rPr lang="en-US" sz="2000" b="0" i="0" u="none" strike="noStrike" kern="1200" dirty="0">
              <a:solidFill>
                <a:srgbClr val="000000"/>
              </a:solidFill>
              <a:effectLst/>
              <a:latin typeface="Arial" panose="020B0604020202020204" pitchFamily="34" charset="0"/>
            </a:rPr>
            <a:t> of </a:t>
          </a:r>
          <a:r>
            <a:rPr lang="en-US" sz="2000" b="1" i="0" u="none" strike="noStrike" kern="1200" dirty="0">
              <a:solidFill>
                <a:srgbClr val="000000"/>
              </a:solidFill>
              <a:effectLst/>
              <a:latin typeface="Arial" panose="020B0604020202020204" pitchFamily="34" charset="0"/>
            </a:rPr>
            <a:t>road accidents </a:t>
          </a:r>
          <a:r>
            <a:rPr lang="en-US" sz="2000" b="0" i="0" u="none" strike="noStrike" kern="1200" dirty="0">
              <a:solidFill>
                <a:srgbClr val="000000"/>
              </a:solidFill>
              <a:effectLst/>
              <a:latin typeface="Arial" panose="020B0604020202020204" pitchFamily="34" charset="0"/>
            </a:rPr>
            <a:t>and </a:t>
          </a:r>
          <a:r>
            <a:rPr lang="en-US" sz="2000" b="1" i="0" u="none" strike="noStrike" kern="1200" dirty="0">
              <a:solidFill>
                <a:srgbClr val="000000"/>
              </a:solidFill>
              <a:effectLst/>
              <a:latin typeface="Arial" panose="020B0604020202020204" pitchFamily="34" charset="0"/>
            </a:rPr>
            <a:t>develop</a:t>
          </a:r>
          <a:r>
            <a:rPr lang="en-US" sz="2000" b="0" i="0" u="none" strike="noStrike" kern="1200" dirty="0">
              <a:solidFill>
                <a:srgbClr val="000000"/>
              </a:solidFill>
              <a:effectLst/>
              <a:latin typeface="Arial" panose="020B0604020202020204" pitchFamily="34" charset="0"/>
            </a:rPr>
            <a:t> </a:t>
          </a:r>
          <a:r>
            <a:rPr lang="en-US" sz="2000" b="1" i="0" u="none" strike="noStrike" kern="1200" dirty="0">
              <a:solidFill>
                <a:srgbClr val="000000"/>
              </a:solidFill>
              <a:effectLst/>
              <a:latin typeface="Arial" panose="020B0604020202020204" pitchFamily="34" charset="0"/>
            </a:rPr>
            <a:t>strategies</a:t>
          </a:r>
          <a:r>
            <a:rPr lang="en-US" sz="2000" b="0" i="0" u="none" strike="noStrike" kern="1200" dirty="0">
              <a:solidFill>
                <a:srgbClr val="000000"/>
              </a:solidFill>
              <a:effectLst/>
              <a:latin typeface="Arial" panose="020B0604020202020204" pitchFamily="34" charset="0"/>
            </a:rPr>
            <a:t> for </a:t>
          </a:r>
          <a:r>
            <a:rPr lang="en-US" sz="2000" b="1" i="0" u="none" strike="noStrike" kern="1200" dirty="0">
              <a:solidFill>
                <a:srgbClr val="000000"/>
              </a:solidFill>
              <a:effectLst/>
              <a:latin typeface="Arial" panose="020B0604020202020204" pitchFamily="34" charset="0"/>
            </a:rPr>
            <a:t>accident</a:t>
          </a:r>
          <a:r>
            <a:rPr lang="en-US" sz="2000" b="0" i="0" u="none" strike="noStrike" kern="1200" dirty="0">
              <a:solidFill>
                <a:srgbClr val="000000"/>
              </a:solidFill>
              <a:effectLst/>
              <a:latin typeface="Arial" panose="020B0604020202020204" pitchFamily="34" charset="0"/>
            </a:rPr>
            <a:t> </a:t>
          </a:r>
          <a:r>
            <a:rPr lang="en-US" sz="2000" b="1" i="0" u="none" strike="noStrike" kern="1200" dirty="0">
              <a:solidFill>
                <a:srgbClr val="000000"/>
              </a:solidFill>
              <a:effectLst/>
              <a:latin typeface="Arial" panose="020B0604020202020204" pitchFamily="34" charset="0"/>
            </a:rPr>
            <a:t>prevention</a:t>
          </a:r>
          <a:r>
            <a:rPr lang="en-US" sz="2000" b="0" i="0" u="none" strike="noStrike" kern="1200" dirty="0">
              <a:solidFill>
                <a:srgbClr val="000000"/>
              </a:solidFill>
              <a:effectLst/>
              <a:latin typeface="Arial" panose="020B0604020202020204" pitchFamily="34" charset="0"/>
            </a:rPr>
            <a:t> and </a:t>
          </a:r>
          <a:r>
            <a:rPr lang="en-US" sz="2000" b="1" i="0" u="none" strike="noStrike" kern="1200" dirty="0">
              <a:solidFill>
                <a:srgbClr val="000000"/>
              </a:solidFill>
              <a:effectLst/>
              <a:latin typeface="Arial" panose="020B0604020202020204" pitchFamily="34" charset="0"/>
            </a:rPr>
            <a:t>mitigation</a:t>
          </a:r>
          <a:r>
            <a:rPr lang="en-US" sz="1000" b="1" i="0" u="none" strike="noStrike" kern="1200" dirty="0">
              <a:solidFill>
                <a:srgbClr val="000000"/>
              </a:solidFill>
              <a:effectLst/>
              <a:latin typeface="Arial" panose="020B0604020202020204" pitchFamily="34" charset="0"/>
            </a:rPr>
            <a:t>.</a:t>
          </a:r>
          <a:endParaRPr lang="en-US" sz="1000" kern="1200" dirty="0"/>
        </a:p>
      </dsp:txBody>
      <dsp:txXfrm>
        <a:off x="204124" y="909553"/>
        <a:ext cx="5223244" cy="37576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F94DC-6207-44CC-868C-F704DE454739}"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9FB43-23A5-4F52-B100-6FA516B26B42}" type="slidenum">
              <a:rPr lang="en-US" smtClean="0"/>
              <a:t>‹#›</a:t>
            </a:fld>
            <a:endParaRPr lang="en-US"/>
          </a:p>
        </p:txBody>
      </p:sp>
    </p:spTree>
    <p:extLst>
      <p:ext uri="{BB962C8B-B14F-4D97-AF65-F5344CB8AC3E}">
        <p14:creationId xmlns:p14="http://schemas.microsoft.com/office/powerpoint/2010/main" val="220045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Which Quarter had the highest  Accidents due to bad road?</a:t>
            </a:r>
            <a:endParaRPr dirty="0"/>
          </a:p>
          <a:p>
            <a:r>
              <a:rPr b="0" dirty="0"/>
              <a:t>No alt text provided</a:t>
            </a:r>
            <a:endParaRPr dirty="0"/>
          </a:p>
          <a:p>
            <a:endParaRPr dirty="0"/>
          </a:p>
          <a:p>
            <a:r>
              <a:rPr b="1" dirty="0"/>
              <a:t>Lagos State had the highest  drinking and driving cases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Which State had the highest speed violation?</a:t>
            </a:r>
            <a:endParaRPr dirty="0"/>
          </a:p>
          <a:p>
            <a:r>
              <a:rPr b="0" dirty="0"/>
              <a:t>No alt text provided</a:t>
            </a:r>
            <a:endParaRPr dirty="0"/>
          </a:p>
          <a:p>
            <a:endParaRPr dirty="0"/>
          </a:p>
          <a:p>
            <a:r>
              <a:rPr b="1" dirty="0"/>
              <a:t>Which State had the highest People Killed?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9831f1f-9412-4d2d-a6ed-21d7ec3b5117?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89831f1f-9412-4d2d-a6ed-21d7ec3b511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Road Accidents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02/05/2024 12:29:17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02/05/2024 12:23:49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ard ,card ,card ,Which Quarter had the highest  Accidents due to bad road? ,Lagos State had the highest  drinking and driving cases ,card ,card ,image ,card ,Which State had the highest speed violation? ,Which State had the highest People Killed?. Please refer to the notes on this slide for details">
            <a:hlinkClick r:id="rId3"/>
          </p:cNvPr>
          <p:cNvPicPr>
            <a:picLocks noChangeAspect="1"/>
          </p:cNvPicPr>
          <p:nvPr/>
        </p:nvPicPr>
        <p:blipFill>
          <a:blip r:embed="rId4"/>
          <a:stretch>
            <a:fillRect/>
          </a:stretch>
        </p:blipFill>
        <p:spPr>
          <a:xfrm>
            <a:off x="504825" y="0"/>
            <a:ext cx="11172825"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7A70-CA1B-4F42-BB58-245E5DA734A6}"/>
              </a:ext>
            </a:extLst>
          </p:cNvPr>
          <p:cNvSpPr>
            <a:spLocks noGrp="1"/>
          </p:cNvSpPr>
          <p:nvPr>
            <p:ph type="title"/>
          </p:nvPr>
        </p:nvSpPr>
        <p:spPr>
          <a:xfrm>
            <a:off x="838200" y="365125"/>
            <a:ext cx="10515600" cy="884555"/>
          </a:xfrm>
        </p:spPr>
        <p:txBody>
          <a:bodyPr/>
          <a:lstStyle/>
          <a:p>
            <a:pPr algn="ctr"/>
            <a:r>
              <a:rPr lang="en-US" b="1" dirty="0"/>
              <a:t>Recommendation</a:t>
            </a:r>
          </a:p>
        </p:txBody>
      </p:sp>
      <p:sp>
        <p:nvSpPr>
          <p:cNvPr id="3" name="Content Placeholder 2">
            <a:extLst>
              <a:ext uri="{FF2B5EF4-FFF2-40B4-BE49-F238E27FC236}">
                <a16:creationId xmlns:a16="http://schemas.microsoft.com/office/drawing/2014/main" id="{B7DC74F5-2DDC-4F66-9CA5-43F87322813B}"/>
              </a:ext>
            </a:extLst>
          </p:cNvPr>
          <p:cNvSpPr>
            <a:spLocks noGrp="1"/>
          </p:cNvSpPr>
          <p:nvPr>
            <p:ph idx="1"/>
          </p:nvPr>
        </p:nvSpPr>
        <p:spPr>
          <a:xfrm>
            <a:off x="264160" y="1503680"/>
            <a:ext cx="11369040" cy="5171440"/>
          </a:xfrm>
        </p:spPr>
        <p:txBody>
          <a:bodyPr>
            <a:normAutofit fontScale="92500"/>
          </a:bodyPr>
          <a:lstStyle/>
          <a:p>
            <a:r>
              <a:rPr lang="en-US" b="0" i="0" dirty="0">
                <a:solidFill>
                  <a:srgbClr val="0D0D0D"/>
                </a:solidFill>
                <a:effectLst/>
                <a:latin typeface="Söhne"/>
              </a:rPr>
              <a:t>Since </a:t>
            </a:r>
            <a:r>
              <a:rPr lang="en-US" b="1" i="0" dirty="0">
                <a:solidFill>
                  <a:srgbClr val="0D0D0D"/>
                </a:solidFill>
                <a:effectLst/>
                <a:latin typeface="Söhne"/>
              </a:rPr>
              <a:t>speed violation </a:t>
            </a:r>
            <a:r>
              <a:rPr lang="en-US" b="0" i="0" dirty="0">
                <a:solidFill>
                  <a:srgbClr val="0D0D0D"/>
                </a:solidFill>
                <a:effectLst/>
                <a:latin typeface="Söhne"/>
              </a:rPr>
              <a:t>is identified as a significant </a:t>
            </a:r>
            <a:r>
              <a:rPr lang="en-US" b="1" i="0" dirty="0">
                <a:solidFill>
                  <a:srgbClr val="0D0D0D"/>
                </a:solidFill>
                <a:effectLst/>
                <a:latin typeface="Söhne"/>
              </a:rPr>
              <a:t>contributing factor</a:t>
            </a:r>
            <a:r>
              <a:rPr lang="en-US" b="0" i="0" dirty="0">
                <a:solidFill>
                  <a:srgbClr val="0D0D0D"/>
                </a:solidFill>
                <a:effectLst/>
                <a:latin typeface="Söhne"/>
              </a:rPr>
              <a:t>, it's imperative to implement </a:t>
            </a:r>
            <a:r>
              <a:rPr lang="en-US" b="1" i="0" dirty="0">
                <a:solidFill>
                  <a:srgbClr val="0D0D0D"/>
                </a:solidFill>
                <a:effectLst/>
                <a:latin typeface="Söhne"/>
              </a:rPr>
              <a:t>targeted enforcement measures</a:t>
            </a:r>
            <a:r>
              <a:rPr lang="en-US" b="0" i="0" dirty="0">
                <a:solidFill>
                  <a:srgbClr val="0D0D0D"/>
                </a:solidFill>
                <a:effectLst/>
                <a:latin typeface="Söhne"/>
              </a:rPr>
              <a:t> and </a:t>
            </a:r>
            <a:r>
              <a:rPr lang="en-US" b="1" i="0" dirty="0">
                <a:solidFill>
                  <a:srgbClr val="0D0D0D"/>
                </a:solidFill>
                <a:effectLst/>
                <a:latin typeface="Söhne"/>
              </a:rPr>
              <a:t>awareness campaigns</a:t>
            </a:r>
            <a:r>
              <a:rPr lang="en-US" b="0" i="0" dirty="0">
                <a:solidFill>
                  <a:srgbClr val="0D0D0D"/>
                </a:solidFill>
                <a:effectLst/>
                <a:latin typeface="Söhne"/>
              </a:rPr>
              <a:t> in </a:t>
            </a:r>
            <a:r>
              <a:rPr lang="en-US" b="1" i="0" dirty="0">
                <a:solidFill>
                  <a:srgbClr val="0D0D0D"/>
                </a:solidFill>
                <a:effectLst/>
                <a:latin typeface="Söhne"/>
              </a:rPr>
              <a:t>Kaduna </a:t>
            </a:r>
            <a:r>
              <a:rPr lang="en-US" b="0" i="0" dirty="0">
                <a:solidFill>
                  <a:srgbClr val="0D0D0D"/>
                </a:solidFill>
                <a:effectLst/>
                <a:latin typeface="Söhne"/>
              </a:rPr>
              <a:t>and other </a:t>
            </a:r>
            <a:r>
              <a:rPr lang="en-US" b="1" i="0" dirty="0">
                <a:solidFill>
                  <a:srgbClr val="0D0D0D"/>
                </a:solidFill>
                <a:effectLst/>
                <a:latin typeface="Söhne"/>
              </a:rPr>
              <a:t>States.</a:t>
            </a:r>
            <a:r>
              <a:rPr lang="en-US" b="0" i="0" dirty="0">
                <a:solidFill>
                  <a:srgbClr val="0D0D0D"/>
                </a:solidFill>
                <a:effectLst/>
                <a:latin typeface="Söhne"/>
              </a:rPr>
              <a:t> Law enforcement agencies can increase patrols and enforcement of speed limits on key highways and roads especially in Kaduna.</a:t>
            </a:r>
            <a:endParaRPr lang="en-US" dirty="0">
              <a:solidFill>
                <a:srgbClr val="0D0D0D"/>
              </a:solidFill>
              <a:latin typeface="Söhne"/>
            </a:endParaRPr>
          </a:p>
          <a:p>
            <a:r>
              <a:rPr lang="en-US" b="0" i="0" dirty="0">
                <a:solidFill>
                  <a:srgbClr val="0D0D0D"/>
                </a:solidFill>
                <a:effectLst/>
                <a:latin typeface="Söhne"/>
              </a:rPr>
              <a:t>Identify specific locations where </a:t>
            </a:r>
            <a:r>
              <a:rPr lang="en-US" b="1" i="0" dirty="0">
                <a:solidFill>
                  <a:srgbClr val="0D0D0D"/>
                </a:solidFill>
                <a:effectLst/>
                <a:latin typeface="Söhne"/>
              </a:rPr>
              <a:t>road accidents </a:t>
            </a:r>
            <a:r>
              <a:rPr lang="en-US" b="0" i="0" dirty="0">
                <a:solidFill>
                  <a:srgbClr val="0D0D0D"/>
                </a:solidFill>
                <a:effectLst/>
                <a:latin typeface="Söhne"/>
              </a:rPr>
              <a:t>are most frequent and severe. This could involve conducting </a:t>
            </a:r>
            <a:r>
              <a:rPr lang="en-US" b="1" i="0" dirty="0">
                <a:solidFill>
                  <a:srgbClr val="0D0D0D"/>
                </a:solidFill>
                <a:effectLst/>
                <a:latin typeface="Söhne"/>
              </a:rPr>
              <a:t>detailed investigations </a:t>
            </a:r>
            <a:r>
              <a:rPr lang="en-US" b="0" i="0" dirty="0">
                <a:solidFill>
                  <a:srgbClr val="0D0D0D"/>
                </a:solidFill>
                <a:effectLst/>
                <a:latin typeface="Söhne"/>
              </a:rPr>
              <a:t>into the </a:t>
            </a:r>
            <a:r>
              <a:rPr lang="en-US" b="1" i="0" dirty="0">
                <a:solidFill>
                  <a:srgbClr val="0D0D0D"/>
                </a:solidFill>
                <a:effectLst/>
                <a:latin typeface="Söhne"/>
              </a:rPr>
              <a:t>infrastructure</a:t>
            </a:r>
            <a:r>
              <a:rPr lang="en-US" b="0" i="0" dirty="0">
                <a:solidFill>
                  <a:srgbClr val="0D0D0D"/>
                </a:solidFill>
                <a:effectLst/>
                <a:latin typeface="Söhne"/>
              </a:rPr>
              <a:t>, </a:t>
            </a:r>
            <a:r>
              <a:rPr lang="en-US" b="1" i="0" dirty="0">
                <a:solidFill>
                  <a:srgbClr val="0D0D0D"/>
                </a:solidFill>
                <a:effectLst/>
                <a:latin typeface="Söhne"/>
              </a:rPr>
              <a:t>traffic patterns</a:t>
            </a:r>
            <a:r>
              <a:rPr lang="en-US" b="0" i="0" dirty="0">
                <a:solidFill>
                  <a:srgbClr val="0D0D0D"/>
                </a:solidFill>
                <a:effectLst/>
                <a:latin typeface="Söhne"/>
              </a:rPr>
              <a:t>, and other </a:t>
            </a:r>
            <a:r>
              <a:rPr lang="en-US" b="1" i="0" dirty="0">
                <a:solidFill>
                  <a:srgbClr val="0D0D0D"/>
                </a:solidFill>
                <a:effectLst/>
                <a:latin typeface="Söhne"/>
              </a:rPr>
              <a:t>factors contributing </a:t>
            </a:r>
            <a:r>
              <a:rPr lang="en-US" b="0" i="0" dirty="0">
                <a:solidFill>
                  <a:srgbClr val="0D0D0D"/>
                </a:solidFill>
                <a:effectLst/>
                <a:latin typeface="Söhne"/>
              </a:rPr>
              <a:t>to accidents at these </a:t>
            </a:r>
            <a:r>
              <a:rPr lang="en-US" b="1" i="0" dirty="0">
                <a:solidFill>
                  <a:srgbClr val="0D0D0D"/>
                </a:solidFill>
                <a:effectLst/>
                <a:latin typeface="Söhne"/>
              </a:rPr>
              <a:t>hotspots</a:t>
            </a:r>
            <a:r>
              <a:rPr lang="en-US" b="0" i="0" dirty="0">
                <a:solidFill>
                  <a:srgbClr val="0D0D0D"/>
                </a:solidFill>
                <a:effectLst/>
                <a:latin typeface="Söhne"/>
              </a:rPr>
              <a:t>.</a:t>
            </a:r>
          </a:p>
          <a:p>
            <a:r>
              <a:rPr lang="en-US" b="1" i="0" dirty="0">
                <a:solidFill>
                  <a:srgbClr val="0D0D0D"/>
                </a:solidFill>
                <a:effectLst/>
                <a:latin typeface="Söhne"/>
              </a:rPr>
              <a:t>Develop</a:t>
            </a:r>
            <a:r>
              <a:rPr lang="en-US" b="0" i="0" dirty="0">
                <a:solidFill>
                  <a:srgbClr val="0D0D0D"/>
                </a:solidFill>
                <a:effectLst/>
                <a:latin typeface="Söhne"/>
              </a:rPr>
              <a:t> and </a:t>
            </a:r>
            <a:r>
              <a:rPr lang="en-US" b="1" i="0" dirty="0">
                <a:solidFill>
                  <a:srgbClr val="0D0D0D"/>
                </a:solidFill>
                <a:effectLst/>
                <a:latin typeface="Söhne"/>
              </a:rPr>
              <a:t>implement </a:t>
            </a:r>
            <a:r>
              <a:rPr lang="en-US" b="0" i="0" dirty="0">
                <a:solidFill>
                  <a:srgbClr val="0D0D0D"/>
                </a:solidFill>
                <a:effectLst/>
                <a:latin typeface="Söhne"/>
              </a:rPr>
              <a:t>comprehensive </a:t>
            </a:r>
            <a:r>
              <a:rPr lang="en-US" b="1" i="0" dirty="0">
                <a:solidFill>
                  <a:srgbClr val="0D0D0D"/>
                </a:solidFill>
                <a:effectLst/>
                <a:latin typeface="Söhne"/>
              </a:rPr>
              <a:t>road safety education and training </a:t>
            </a:r>
            <a:r>
              <a:rPr lang="en-US" b="0" i="0" dirty="0">
                <a:solidFill>
                  <a:srgbClr val="0D0D0D"/>
                </a:solidFill>
                <a:effectLst/>
                <a:latin typeface="Söhne"/>
              </a:rPr>
              <a:t>programs </a:t>
            </a:r>
            <a:r>
              <a:rPr lang="en-US" i="0" dirty="0">
                <a:solidFill>
                  <a:srgbClr val="0D0D0D"/>
                </a:solidFill>
                <a:effectLst/>
                <a:latin typeface="Söhne"/>
              </a:rPr>
              <a:t>in</a:t>
            </a:r>
            <a:r>
              <a:rPr lang="en-US" b="1" i="0" dirty="0">
                <a:solidFill>
                  <a:srgbClr val="0D0D0D"/>
                </a:solidFill>
                <a:effectLst/>
                <a:latin typeface="Söhne"/>
              </a:rPr>
              <a:t> Kaduna, </a:t>
            </a:r>
            <a:r>
              <a:rPr lang="en-US" b="1" dirty="0">
                <a:solidFill>
                  <a:srgbClr val="0D0D0D"/>
                </a:solidFill>
                <a:latin typeface="Söhne"/>
              </a:rPr>
              <a:t>Ogun, Jigawa, Nasarawa </a:t>
            </a:r>
            <a:r>
              <a:rPr lang="en-US" dirty="0">
                <a:solidFill>
                  <a:srgbClr val="0D0D0D"/>
                </a:solidFill>
                <a:latin typeface="Söhne"/>
              </a:rPr>
              <a:t>and </a:t>
            </a:r>
            <a:r>
              <a:rPr lang="en-US" b="1" dirty="0">
                <a:solidFill>
                  <a:srgbClr val="0D0D0D"/>
                </a:solidFill>
                <a:latin typeface="Söhne"/>
              </a:rPr>
              <a:t>FCT</a:t>
            </a:r>
            <a:r>
              <a:rPr lang="en-US" b="0" i="0" dirty="0">
                <a:solidFill>
                  <a:srgbClr val="0D0D0D"/>
                </a:solidFill>
                <a:effectLst/>
                <a:latin typeface="Söhne"/>
              </a:rPr>
              <a:t>, focusing on addressing the </a:t>
            </a:r>
            <a:r>
              <a:rPr lang="en-US" b="1" i="0" dirty="0">
                <a:solidFill>
                  <a:srgbClr val="0D0D0D"/>
                </a:solidFill>
                <a:effectLst/>
                <a:latin typeface="Söhne"/>
              </a:rPr>
              <a:t>top causes </a:t>
            </a:r>
            <a:r>
              <a:rPr lang="en-US" b="0" i="0" dirty="0">
                <a:solidFill>
                  <a:srgbClr val="0D0D0D"/>
                </a:solidFill>
                <a:effectLst/>
                <a:latin typeface="Söhne"/>
              </a:rPr>
              <a:t>of accidents identified in the analysis, including </a:t>
            </a:r>
            <a:r>
              <a:rPr lang="en-US" b="1" i="0" dirty="0">
                <a:solidFill>
                  <a:srgbClr val="0D0D0D"/>
                </a:solidFill>
                <a:effectLst/>
                <a:latin typeface="Söhne"/>
              </a:rPr>
              <a:t>speed violation</a:t>
            </a:r>
            <a:r>
              <a:rPr lang="en-US" b="0" i="0" dirty="0">
                <a:solidFill>
                  <a:srgbClr val="0D0D0D"/>
                </a:solidFill>
                <a:effectLst/>
                <a:latin typeface="Söhne"/>
              </a:rPr>
              <a:t>, </a:t>
            </a:r>
            <a:r>
              <a:rPr lang="en-US" b="1" i="0" dirty="0">
                <a:solidFill>
                  <a:srgbClr val="0D0D0D"/>
                </a:solidFill>
                <a:effectLst/>
                <a:latin typeface="Söhne"/>
              </a:rPr>
              <a:t>route violation</a:t>
            </a:r>
            <a:r>
              <a:rPr lang="en-US" b="0" i="0" dirty="0">
                <a:solidFill>
                  <a:srgbClr val="0D0D0D"/>
                </a:solidFill>
                <a:effectLst/>
                <a:latin typeface="Söhne"/>
              </a:rPr>
              <a:t>, </a:t>
            </a:r>
            <a:r>
              <a:rPr lang="en-US" b="1" i="0" dirty="0">
                <a:solidFill>
                  <a:srgbClr val="0D0D0D"/>
                </a:solidFill>
                <a:effectLst/>
                <a:latin typeface="Söhne"/>
              </a:rPr>
              <a:t>dangerous driving</a:t>
            </a:r>
            <a:r>
              <a:rPr lang="en-US" b="0" i="0" dirty="0">
                <a:solidFill>
                  <a:srgbClr val="0D0D0D"/>
                </a:solidFill>
                <a:effectLst/>
                <a:latin typeface="Söhne"/>
              </a:rPr>
              <a:t>, and </a:t>
            </a:r>
            <a:r>
              <a:rPr lang="en-US" b="1" i="0" dirty="0" err="1">
                <a:solidFill>
                  <a:srgbClr val="0D0D0D"/>
                </a:solidFill>
                <a:effectLst/>
                <a:latin typeface="Söhne"/>
              </a:rPr>
              <a:t>tyre</a:t>
            </a:r>
            <a:r>
              <a:rPr lang="en-US" b="1" i="0" dirty="0">
                <a:solidFill>
                  <a:srgbClr val="0D0D0D"/>
                </a:solidFill>
                <a:effectLst/>
                <a:latin typeface="Söhne"/>
              </a:rPr>
              <a:t> burst</a:t>
            </a:r>
            <a:r>
              <a:rPr lang="en-US" b="0" i="0" dirty="0">
                <a:solidFill>
                  <a:srgbClr val="0D0D0D"/>
                </a:solidFill>
                <a:effectLst/>
                <a:latin typeface="Söhne"/>
              </a:rPr>
              <a:t>. These programs can target not only </a:t>
            </a:r>
            <a:r>
              <a:rPr lang="en-US" b="1" i="0" dirty="0">
                <a:solidFill>
                  <a:srgbClr val="0D0D0D"/>
                </a:solidFill>
                <a:effectLst/>
                <a:latin typeface="Söhne"/>
              </a:rPr>
              <a:t>drivers</a:t>
            </a:r>
            <a:r>
              <a:rPr lang="en-US" b="0" i="0" dirty="0">
                <a:solidFill>
                  <a:srgbClr val="0D0D0D"/>
                </a:solidFill>
                <a:effectLst/>
                <a:latin typeface="Söhne"/>
              </a:rPr>
              <a:t> but also </a:t>
            </a:r>
            <a:r>
              <a:rPr lang="en-US" b="1" i="0" dirty="0">
                <a:solidFill>
                  <a:srgbClr val="0D0D0D"/>
                </a:solidFill>
                <a:effectLst/>
                <a:latin typeface="Söhne"/>
              </a:rPr>
              <a:t>pedestrians</a:t>
            </a:r>
            <a:r>
              <a:rPr lang="en-US" b="0" i="0" dirty="0">
                <a:solidFill>
                  <a:srgbClr val="0D0D0D"/>
                </a:solidFill>
                <a:effectLst/>
                <a:latin typeface="Söhne"/>
              </a:rPr>
              <a:t> and other </a:t>
            </a:r>
            <a:r>
              <a:rPr lang="en-US" b="1" i="0" dirty="0">
                <a:solidFill>
                  <a:srgbClr val="0D0D0D"/>
                </a:solidFill>
                <a:effectLst/>
                <a:latin typeface="Söhne"/>
              </a:rPr>
              <a:t>road users</a:t>
            </a:r>
            <a:endParaRPr lang="en-US" b="1" dirty="0"/>
          </a:p>
        </p:txBody>
      </p:sp>
    </p:spTree>
    <p:extLst>
      <p:ext uri="{BB962C8B-B14F-4D97-AF65-F5344CB8AC3E}">
        <p14:creationId xmlns:p14="http://schemas.microsoft.com/office/powerpoint/2010/main" val="170540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E865-45B7-4A0F-84A3-70878B75EA55}"/>
              </a:ext>
            </a:extLst>
          </p:cNvPr>
          <p:cNvSpPr>
            <a:spLocks noGrp="1"/>
          </p:cNvSpPr>
          <p:nvPr>
            <p:ph type="title"/>
          </p:nvPr>
        </p:nvSpPr>
        <p:spPr>
          <a:xfrm>
            <a:off x="660400" y="365125"/>
            <a:ext cx="10693400" cy="732155"/>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E67DA00F-8FE0-4A62-9647-BA4BDE5A9917}"/>
              </a:ext>
            </a:extLst>
          </p:cNvPr>
          <p:cNvSpPr>
            <a:spLocks noGrp="1"/>
          </p:cNvSpPr>
          <p:nvPr>
            <p:ph idx="1"/>
          </p:nvPr>
        </p:nvSpPr>
        <p:spPr>
          <a:xfrm>
            <a:off x="71120" y="1270000"/>
            <a:ext cx="11551920" cy="5222875"/>
          </a:xfrm>
        </p:spPr>
        <p:txBody>
          <a:bodyPr>
            <a:normAutofit fontScale="92500" lnSpcReduction="20000"/>
          </a:bodyPr>
          <a:lstStyle/>
          <a:p>
            <a:r>
              <a:rPr lang="en-US" b="0" i="0" dirty="0">
                <a:solidFill>
                  <a:srgbClr val="0D0D0D"/>
                </a:solidFill>
                <a:effectLst/>
                <a:latin typeface="Söhne"/>
              </a:rPr>
              <a:t>The analysis of this road accidents data highlights significant </a:t>
            </a:r>
            <a:r>
              <a:rPr lang="en-US" b="1" i="0" dirty="0">
                <a:solidFill>
                  <a:srgbClr val="0D0D0D"/>
                </a:solidFill>
                <a:effectLst/>
                <a:latin typeface="Söhne"/>
              </a:rPr>
              <a:t>trends</a:t>
            </a:r>
            <a:r>
              <a:rPr lang="en-US" b="0" i="0" dirty="0">
                <a:solidFill>
                  <a:srgbClr val="0D0D0D"/>
                </a:solidFill>
                <a:effectLst/>
                <a:latin typeface="Söhne"/>
              </a:rPr>
              <a:t> and </a:t>
            </a:r>
            <a:r>
              <a:rPr lang="en-US" b="1" i="0" dirty="0">
                <a:solidFill>
                  <a:srgbClr val="0D0D0D"/>
                </a:solidFill>
                <a:effectLst/>
                <a:latin typeface="Söhne"/>
              </a:rPr>
              <a:t>challenges</a:t>
            </a:r>
            <a:r>
              <a:rPr lang="en-US" b="0" i="0" dirty="0">
                <a:solidFill>
                  <a:srgbClr val="0D0D0D"/>
                </a:solidFill>
                <a:effectLst/>
                <a:latin typeface="Söhne"/>
              </a:rPr>
              <a:t> in road safety, particularly in </a:t>
            </a:r>
            <a:r>
              <a:rPr lang="en-US" b="1" i="0" dirty="0">
                <a:solidFill>
                  <a:srgbClr val="0D0D0D"/>
                </a:solidFill>
                <a:effectLst/>
                <a:latin typeface="Söhne"/>
              </a:rPr>
              <a:t>Kaduna, Ogun</a:t>
            </a:r>
            <a:r>
              <a:rPr lang="en-US" b="0" i="0" dirty="0">
                <a:solidFill>
                  <a:srgbClr val="0D0D0D"/>
                </a:solidFill>
                <a:effectLst/>
                <a:latin typeface="Söhne"/>
              </a:rPr>
              <a:t>, </a:t>
            </a:r>
            <a:r>
              <a:rPr lang="en-US" b="1" i="0" dirty="0">
                <a:solidFill>
                  <a:srgbClr val="0D0D0D"/>
                </a:solidFill>
                <a:effectLst/>
                <a:latin typeface="Söhne"/>
              </a:rPr>
              <a:t>Jigawa</a:t>
            </a:r>
            <a:r>
              <a:rPr lang="en-US" b="0" i="0" dirty="0">
                <a:solidFill>
                  <a:srgbClr val="0D0D0D"/>
                </a:solidFill>
                <a:effectLst/>
                <a:latin typeface="Söhne"/>
              </a:rPr>
              <a:t>, </a:t>
            </a:r>
            <a:r>
              <a:rPr lang="en-US" b="1" i="0" dirty="0">
                <a:solidFill>
                  <a:srgbClr val="0D0D0D"/>
                </a:solidFill>
                <a:effectLst/>
                <a:latin typeface="Söhne"/>
              </a:rPr>
              <a:t>Nasarawa</a:t>
            </a:r>
            <a:r>
              <a:rPr lang="en-US" b="0" i="0" dirty="0">
                <a:solidFill>
                  <a:srgbClr val="0D0D0D"/>
                </a:solidFill>
                <a:effectLst/>
                <a:latin typeface="Söhne"/>
              </a:rPr>
              <a:t> and </a:t>
            </a:r>
            <a:r>
              <a:rPr lang="en-US" b="1" i="0" dirty="0">
                <a:solidFill>
                  <a:srgbClr val="0D0D0D"/>
                </a:solidFill>
                <a:effectLst/>
                <a:latin typeface="Söhne"/>
              </a:rPr>
              <a:t>FCT</a:t>
            </a:r>
            <a:r>
              <a:rPr lang="en-US" b="0" i="0" dirty="0">
                <a:solidFill>
                  <a:srgbClr val="0D0D0D"/>
                </a:solidFill>
                <a:effectLst/>
                <a:latin typeface="Söhne"/>
              </a:rPr>
              <a:t> where </a:t>
            </a:r>
            <a:r>
              <a:rPr lang="en-US" b="1" i="0" dirty="0">
                <a:solidFill>
                  <a:srgbClr val="0D0D0D"/>
                </a:solidFill>
                <a:effectLst/>
                <a:latin typeface="Söhne"/>
              </a:rPr>
              <a:t>speed violation </a:t>
            </a:r>
            <a:r>
              <a:rPr lang="en-US" b="0" i="0" dirty="0">
                <a:solidFill>
                  <a:srgbClr val="0D0D0D"/>
                </a:solidFill>
                <a:effectLst/>
                <a:latin typeface="Söhne"/>
              </a:rPr>
              <a:t>emerges as the primary </a:t>
            </a:r>
            <a:r>
              <a:rPr lang="en-US" b="1" i="0" dirty="0">
                <a:solidFill>
                  <a:srgbClr val="0D0D0D"/>
                </a:solidFill>
                <a:effectLst/>
                <a:latin typeface="Söhne"/>
              </a:rPr>
              <a:t>cause</a:t>
            </a:r>
            <a:r>
              <a:rPr lang="en-US" b="0" i="0" dirty="0">
                <a:solidFill>
                  <a:srgbClr val="0D0D0D"/>
                </a:solidFill>
                <a:effectLst/>
                <a:latin typeface="Söhne"/>
              </a:rPr>
              <a:t> of accidents.</a:t>
            </a:r>
          </a:p>
          <a:p>
            <a:endParaRPr lang="en-US" dirty="0">
              <a:solidFill>
                <a:srgbClr val="0D0D0D"/>
              </a:solidFill>
              <a:latin typeface="Söhne"/>
            </a:endParaRPr>
          </a:p>
          <a:p>
            <a:r>
              <a:rPr lang="en-US" b="0" i="0" dirty="0">
                <a:solidFill>
                  <a:srgbClr val="0D0D0D"/>
                </a:solidFill>
                <a:effectLst/>
                <a:latin typeface="Söhne"/>
              </a:rPr>
              <a:t>Despite </a:t>
            </a:r>
            <a:r>
              <a:rPr lang="en-US" b="1" i="0" dirty="0">
                <a:solidFill>
                  <a:srgbClr val="0D0D0D"/>
                </a:solidFill>
                <a:effectLst/>
                <a:latin typeface="Söhne"/>
              </a:rPr>
              <a:t>Ogun</a:t>
            </a:r>
            <a:r>
              <a:rPr lang="en-US" b="0" i="0" dirty="0">
                <a:solidFill>
                  <a:srgbClr val="0D0D0D"/>
                </a:solidFill>
                <a:effectLst/>
                <a:latin typeface="Söhne"/>
              </a:rPr>
              <a:t> </a:t>
            </a:r>
            <a:r>
              <a:rPr lang="en-US" b="1" i="0" dirty="0">
                <a:solidFill>
                  <a:srgbClr val="0D0D0D"/>
                </a:solidFill>
                <a:effectLst/>
                <a:latin typeface="Söhne"/>
              </a:rPr>
              <a:t>State </a:t>
            </a:r>
            <a:r>
              <a:rPr lang="en-US" b="0" i="0" dirty="0">
                <a:solidFill>
                  <a:srgbClr val="0D0D0D"/>
                </a:solidFill>
                <a:effectLst/>
                <a:latin typeface="Söhne"/>
              </a:rPr>
              <a:t>recording the highest number of </a:t>
            </a:r>
            <a:r>
              <a:rPr lang="en-US" b="1" i="0" dirty="0">
                <a:solidFill>
                  <a:srgbClr val="0D0D0D"/>
                </a:solidFill>
                <a:effectLst/>
                <a:latin typeface="Söhne"/>
              </a:rPr>
              <a:t>speed violations</a:t>
            </a:r>
            <a:r>
              <a:rPr lang="en-US" b="0" i="0" dirty="0">
                <a:solidFill>
                  <a:srgbClr val="0D0D0D"/>
                </a:solidFill>
                <a:effectLst/>
                <a:latin typeface="Söhne"/>
              </a:rPr>
              <a:t>, </a:t>
            </a:r>
            <a:r>
              <a:rPr lang="en-US" b="1" i="0" dirty="0">
                <a:solidFill>
                  <a:srgbClr val="0D0D0D"/>
                </a:solidFill>
                <a:effectLst/>
                <a:latin typeface="Söhne"/>
              </a:rPr>
              <a:t>Kaduna </a:t>
            </a:r>
            <a:r>
              <a:rPr lang="en-US" b="0" i="0" dirty="0">
                <a:solidFill>
                  <a:srgbClr val="0D0D0D"/>
                </a:solidFill>
                <a:effectLst/>
                <a:latin typeface="Söhne"/>
              </a:rPr>
              <a:t>stands out with the highest number of </a:t>
            </a:r>
            <a:r>
              <a:rPr lang="en-US" b="1" i="0" dirty="0">
                <a:solidFill>
                  <a:srgbClr val="0D0D0D"/>
                </a:solidFill>
                <a:effectLst/>
                <a:latin typeface="Söhne"/>
              </a:rPr>
              <a:t>fatalities</a:t>
            </a:r>
            <a:r>
              <a:rPr lang="en-US" b="0" i="0" dirty="0">
                <a:solidFill>
                  <a:srgbClr val="0D0D0D"/>
                </a:solidFill>
                <a:effectLst/>
                <a:latin typeface="Söhne"/>
              </a:rPr>
              <a:t> in </a:t>
            </a:r>
            <a:r>
              <a:rPr lang="en-US" b="1" i="0" dirty="0">
                <a:solidFill>
                  <a:srgbClr val="0D0D0D"/>
                </a:solidFill>
                <a:effectLst/>
                <a:latin typeface="Söhne"/>
              </a:rPr>
              <a:t>2023</a:t>
            </a:r>
            <a:r>
              <a:rPr lang="en-US" b="0" i="0" dirty="0">
                <a:solidFill>
                  <a:srgbClr val="0D0D0D"/>
                </a:solidFill>
                <a:effectLst/>
                <a:latin typeface="Söhne"/>
              </a:rPr>
              <a:t>. </a:t>
            </a:r>
          </a:p>
          <a:p>
            <a:endParaRPr lang="en-US" dirty="0">
              <a:solidFill>
                <a:srgbClr val="0D0D0D"/>
              </a:solidFill>
              <a:latin typeface="Söhne"/>
            </a:endParaRPr>
          </a:p>
          <a:p>
            <a:r>
              <a:rPr lang="en-US" b="0" i="0" dirty="0">
                <a:solidFill>
                  <a:srgbClr val="0D0D0D"/>
                </a:solidFill>
                <a:effectLst/>
                <a:latin typeface="Söhne"/>
              </a:rPr>
              <a:t>The </a:t>
            </a:r>
            <a:r>
              <a:rPr lang="en-US" b="1" i="0" dirty="0">
                <a:solidFill>
                  <a:srgbClr val="0D0D0D"/>
                </a:solidFill>
                <a:effectLst/>
                <a:latin typeface="Söhne"/>
              </a:rPr>
              <a:t>top causes </a:t>
            </a:r>
            <a:r>
              <a:rPr lang="en-US" b="0" i="0" dirty="0">
                <a:solidFill>
                  <a:srgbClr val="0D0D0D"/>
                </a:solidFill>
                <a:effectLst/>
                <a:latin typeface="Söhne"/>
              </a:rPr>
              <a:t>of accidents in </a:t>
            </a:r>
            <a:r>
              <a:rPr lang="en-US" b="1" i="0" dirty="0">
                <a:solidFill>
                  <a:srgbClr val="0D0D0D"/>
                </a:solidFill>
                <a:effectLst/>
                <a:latin typeface="Söhne"/>
              </a:rPr>
              <a:t>Kaduna</a:t>
            </a:r>
            <a:r>
              <a:rPr lang="en-US" b="0" i="0" dirty="0">
                <a:solidFill>
                  <a:srgbClr val="0D0D0D"/>
                </a:solidFill>
                <a:effectLst/>
                <a:latin typeface="Söhne"/>
              </a:rPr>
              <a:t> include </a:t>
            </a:r>
            <a:r>
              <a:rPr lang="en-US" b="1" i="0" dirty="0">
                <a:solidFill>
                  <a:srgbClr val="0D0D0D"/>
                </a:solidFill>
                <a:effectLst/>
                <a:latin typeface="Söhne"/>
              </a:rPr>
              <a:t>speed violation</a:t>
            </a:r>
            <a:r>
              <a:rPr lang="en-US" b="0" i="0" dirty="0">
                <a:solidFill>
                  <a:srgbClr val="0D0D0D"/>
                </a:solidFill>
                <a:effectLst/>
                <a:latin typeface="Söhne"/>
              </a:rPr>
              <a:t>, </a:t>
            </a:r>
            <a:r>
              <a:rPr lang="en-US" b="1" i="0" dirty="0">
                <a:solidFill>
                  <a:srgbClr val="0D0D0D"/>
                </a:solidFill>
                <a:effectLst/>
                <a:latin typeface="Söhne"/>
              </a:rPr>
              <a:t>route violation</a:t>
            </a:r>
            <a:r>
              <a:rPr lang="en-US" b="0" i="0" dirty="0">
                <a:solidFill>
                  <a:srgbClr val="0D0D0D"/>
                </a:solidFill>
                <a:effectLst/>
                <a:latin typeface="Söhne"/>
              </a:rPr>
              <a:t>, </a:t>
            </a:r>
            <a:r>
              <a:rPr lang="en-US" b="1" i="0" dirty="0">
                <a:solidFill>
                  <a:srgbClr val="0D0D0D"/>
                </a:solidFill>
                <a:effectLst/>
                <a:latin typeface="Söhne"/>
              </a:rPr>
              <a:t>dangerous driving</a:t>
            </a:r>
            <a:r>
              <a:rPr lang="en-US" b="0" i="0" dirty="0">
                <a:solidFill>
                  <a:srgbClr val="0D0D0D"/>
                </a:solidFill>
                <a:effectLst/>
                <a:latin typeface="Söhne"/>
              </a:rPr>
              <a:t>, and </a:t>
            </a:r>
            <a:r>
              <a:rPr lang="en-US" b="1" i="0" dirty="0" err="1">
                <a:solidFill>
                  <a:srgbClr val="0D0D0D"/>
                </a:solidFill>
                <a:effectLst/>
                <a:latin typeface="Söhne"/>
              </a:rPr>
              <a:t>tyre</a:t>
            </a:r>
            <a:r>
              <a:rPr lang="en-US" b="1" i="0" dirty="0">
                <a:solidFill>
                  <a:srgbClr val="0D0D0D"/>
                </a:solidFill>
                <a:effectLst/>
                <a:latin typeface="Söhne"/>
              </a:rPr>
              <a:t> burst</a:t>
            </a:r>
            <a:r>
              <a:rPr lang="en-US" b="0" i="0" dirty="0">
                <a:solidFill>
                  <a:srgbClr val="0D0D0D"/>
                </a:solidFill>
                <a:effectLst/>
                <a:latin typeface="Söhne"/>
              </a:rPr>
              <a:t>. </a:t>
            </a:r>
          </a:p>
          <a:p>
            <a:r>
              <a:rPr lang="en-US" b="0" i="0" dirty="0">
                <a:solidFill>
                  <a:srgbClr val="0D0D0D"/>
                </a:solidFill>
                <a:effectLst/>
                <a:latin typeface="Söhne"/>
              </a:rPr>
              <a:t>To address these issues, </a:t>
            </a:r>
            <a:r>
              <a:rPr lang="en-US" b="1" i="0" dirty="0">
                <a:solidFill>
                  <a:srgbClr val="0D0D0D"/>
                </a:solidFill>
                <a:effectLst/>
                <a:latin typeface="Söhne"/>
              </a:rPr>
              <a:t>targeted</a:t>
            </a:r>
            <a:r>
              <a:rPr lang="en-US" b="0" i="0" dirty="0">
                <a:solidFill>
                  <a:srgbClr val="0D0D0D"/>
                </a:solidFill>
                <a:effectLst/>
                <a:latin typeface="Söhne"/>
              </a:rPr>
              <a:t> </a:t>
            </a:r>
            <a:r>
              <a:rPr lang="en-US" b="1" i="0" dirty="0">
                <a:solidFill>
                  <a:srgbClr val="0D0D0D"/>
                </a:solidFill>
                <a:effectLst/>
                <a:latin typeface="Söhne"/>
              </a:rPr>
              <a:t>interventions</a:t>
            </a:r>
            <a:r>
              <a:rPr lang="en-US" b="0" i="0" dirty="0">
                <a:solidFill>
                  <a:srgbClr val="0D0D0D"/>
                </a:solidFill>
                <a:effectLst/>
                <a:latin typeface="Söhne"/>
              </a:rPr>
              <a:t> such as </a:t>
            </a:r>
            <a:r>
              <a:rPr lang="en-US" b="1" i="0" dirty="0">
                <a:solidFill>
                  <a:srgbClr val="0D0D0D"/>
                </a:solidFill>
                <a:effectLst/>
                <a:latin typeface="Söhne"/>
              </a:rPr>
              <a:t>enforcement measures</a:t>
            </a:r>
            <a:r>
              <a:rPr lang="en-US" b="0" i="0" dirty="0">
                <a:solidFill>
                  <a:srgbClr val="0D0D0D"/>
                </a:solidFill>
                <a:effectLst/>
                <a:latin typeface="Söhne"/>
              </a:rPr>
              <a:t>, </a:t>
            </a:r>
            <a:r>
              <a:rPr lang="en-US" b="1" i="0" dirty="0">
                <a:solidFill>
                  <a:srgbClr val="0D0D0D"/>
                </a:solidFill>
                <a:effectLst/>
                <a:latin typeface="Söhne"/>
              </a:rPr>
              <a:t>awareness campaigns, infrastructure improvements</a:t>
            </a:r>
            <a:r>
              <a:rPr lang="en-US" b="0" i="0" dirty="0">
                <a:solidFill>
                  <a:srgbClr val="0D0D0D"/>
                </a:solidFill>
                <a:effectLst/>
                <a:latin typeface="Söhne"/>
              </a:rPr>
              <a:t>, and </a:t>
            </a:r>
            <a:r>
              <a:rPr lang="en-US" b="1" i="0" dirty="0">
                <a:solidFill>
                  <a:srgbClr val="0D0D0D"/>
                </a:solidFill>
                <a:effectLst/>
                <a:latin typeface="Söhne"/>
              </a:rPr>
              <a:t>comprehensive road safety education programs </a:t>
            </a:r>
            <a:r>
              <a:rPr lang="en-US" b="0" i="0" dirty="0">
                <a:solidFill>
                  <a:srgbClr val="0D0D0D"/>
                </a:solidFill>
                <a:effectLst/>
                <a:latin typeface="Söhne"/>
              </a:rPr>
              <a:t>are recommended. </a:t>
            </a:r>
          </a:p>
          <a:p>
            <a:r>
              <a:rPr lang="en-US" b="0" i="0" dirty="0">
                <a:solidFill>
                  <a:srgbClr val="0D0D0D"/>
                </a:solidFill>
                <a:effectLst/>
                <a:latin typeface="Söhne"/>
              </a:rPr>
              <a:t>By prioritizing these </a:t>
            </a:r>
            <a:r>
              <a:rPr lang="en-US" b="1" i="0" dirty="0">
                <a:solidFill>
                  <a:srgbClr val="0D0D0D"/>
                </a:solidFill>
                <a:effectLst/>
                <a:latin typeface="Söhne"/>
              </a:rPr>
              <a:t>initiatives</a:t>
            </a:r>
            <a:r>
              <a:rPr lang="en-US" b="0" i="0" dirty="0">
                <a:solidFill>
                  <a:srgbClr val="0D0D0D"/>
                </a:solidFill>
                <a:effectLst/>
                <a:latin typeface="Söhne"/>
              </a:rPr>
              <a:t>, </a:t>
            </a:r>
            <a:r>
              <a:rPr lang="en-US" b="1" i="0" dirty="0">
                <a:solidFill>
                  <a:srgbClr val="0D0D0D"/>
                </a:solidFill>
                <a:effectLst/>
                <a:latin typeface="Söhne"/>
              </a:rPr>
              <a:t>stakeholders</a:t>
            </a:r>
            <a:r>
              <a:rPr lang="en-US" b="0" i="0" dirty="0">
                <a:solidFill>
                  <a:srgbClr val="0D0D0D"/>
                </a:solidFill>
                <a:effectLst/>
                <a:latin typeface="Söhne"/>
              </a:rPr>
              <a:t> can work towards reducing </a:t>
            </a:r>
            <a:r>
              <a:rPr lang="en-US" b="1" i="0" dirty="0">
                <a:solidFill>
                  <a:srgbClr val="0D0D0D"/>
                </a:solidFill>
                <a:effectLst/>
                <a:latin typeface="Söhne"/>
              </a:rPr>
              <a:t>road</a:t>
            </a:r>
            <a:r>
              <a:rPr lang="en-US" b="0" i="0" dirty="0">
                <a:solidFill>
                  <a:srgbClr val="0D0D0D"/>
                </a:solidFill>
                <a:effectLst/>
                <a:latin typeface="Söhne"/>
              </a:rPr>
              <a:t> </a:t>
            </a:r>
            <a:r>
              <a:rPr lang="en-US" b="1" i="0" dirty="0">
                <a:solidFill>
                  <a:srgbClr val="0D0D0D"/>
                </a:solidFill>
                <a:effectLst/>
                <a:latin typeface="Söhne"/>
              </a:rPr>
              <a:t>accidents</a:t>
            </a:r>
            <a:r>
              <a:rPr lang="en-US" b="0" i="0" dirty="0">
                <a:solidFill>
                  <a:srgbClr val="0D0D0D"/>
                </a:solidFill>
                <a:effectLst/>
                <a:latin typeface="Söhne"/>
              </a:rPr>
              <a:t> and </a:t>
            </a:r>
            <a:r>
              <a:rPr lang="en-US" b="1" i="0" dirty="0">
                <a:solidFill>
                  <a:srgbClr val="0D0D0D"/>
                </a:solidFill>
                <a:effectLst/>
                <a:latin typeface="Söhne"/>
              </a:rPr>
              <a:t>fatalities</a:t>
            </a:r>
            <a:r>
              <a:rPr lang="en-US" b="0" i="0" dirty="0">
                <a:solidFill>
                  <a:srgbClr val="0D0D0D"/>
                </a:solidFill>
                <a:effectLst/>
                <a:latin typeface="Söhne"/>
              </a:rPr>
              <a:t>, ultimately enhancing safety for all road users.</a:t>
            </a:r>
            <a:endParaRPr lang="en-US" dirty="0"/>
          </a:p>
        </p:txBody>
      </p:sp>
    </p:spTree>
    <p:extLst>
      <p:ext uri="{BB962C8B-B14F-4D97-AF65-F5344CB8AC3E}">
        <p14:creationId xmlns:p14="http://schemas.microsoft.com/office/powerpoint/2010/main" val="84963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2FA5-83EE-4827-A4EE-91A464F9246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B0EB793-0BE6-4E5E-A8B8-E858416B75B6}"/>
              </a:ext>
            </a:extLst>
          </p:cNvPr>
          <p:cNvPicPr>
            <a:picLocks noGrp="1" noChangeAspect="1"/>
          </p:cNvPicPr>
          <p:nvPr>
            <p:ph idx="1"/>
          </p:nvPr>
        </p:nvPicPr>
        <p:blipFill>
          <a:blip r:embed="rId2"/>
          <a:stretch>
            <a:fillRect/>
          </a:stretch>
        </p:blipFill>
        <p:spPr>
          <a:xfrm>
            <a:off x="284480" y="447040"/>
            <a:ext cx="11541760" cy="6136640"/>
          </a:xfrm>
        </p:spPr>
      </p:pic>
    </p:spTree>
    <p:extLst>
      <p:ext uri="{BB962C8B-B14F-4D97-AF65-F5344CB8AC3E}">
        <p14:creationId xmlns:p14="http://schemas.microsoft.com/office/powerpoint/2010/main" val="407350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CAB2-42CB-4BFD-88D9-31D72DA8A64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936193E-87BC-45F5-AA19-B67B46A3E259}"/>
              </a:ext>
            </a:extLst>
          </p:cNvPr>
          <p:cNvPicPr>
            <a:picLocks noGrp="1" noChangeAspect="1"/>
          </p:cNvPicPr>
          <p:nvPr>
            <p:ph idx="1"/>
          </p:nvPr>
        </p:nvPicPr>
        <p:blipFill>
          <a:blip r:embed="rId2"/>
          <a:stretch>
            <a:fillRect/>
          </a:stretch>
        </p:blipFill>
        <p:spPr>
          <a:xfrm>
            <a:off x="152400" y="365125"/>
            <a:ext cx="11694160" cy="6259195"/>
          </a:xfrm>
        </p:spPr>
      </p:pic>
    </p:spTree>
    <p:extLst>
      <p:ext uri="{BB962C8B-B14F-4D97-AF65-F5344CB8AC3E}">
        <p14:creationId xmlns:p14="http://schemas.microsoft.com/office/powerpoint/2010/main" val="119864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653A-2CDA-4B51-BD7F-6F693F8AC94F}"/>
              </a:ext>
            </a:extLst>
          </p:cNvPr>
          <p:cNvSpPr>
            <a:spLocks noGrp="1"/>
          </p:cNvSpPr>
          <p:nvPr>
            <p:ph type="title"/>
          </p:nvPr>
        </p:nvSpPr>
        <p:spPr/>
        <p:txBody>
          <a:bodyPr/>
          <a:lstStyle/>
          <a:p>
            <a:pPr algn="ctr"/>
            <a:r>
              <a:rPr lang="en-US" b="1" dirty="0"/>
              <a:t>2023 Road Accident Report</a:t>
            </a:r>
            <a:endParaRPr lang="en-US" dirty="0"/>
          </a:p>
        </p:txBody>
      </p:sp>
      <p:sp>
        <p:nvSpPr>
          <p:cNvPr id="3" name="Content Placeholder 2">
            <a:extLst>
              <a:ext uri="{FF2B5EF4-FFF2-40B4-BE49-F238E27FC236}">
                <a16:creationId xmlns:a16="http://schemas.microsoft.com/office/drawing/2014/main" id="{485DBC94-B89D-41EC-8F81-D8A5037885A6}"/>
              </a:ext>
            </a:extLst>
          </p:cNvPr>
          <p:cNvSpPr>
            <a:spLocks noGrp="1"/>
          </p:cNvSpPr>
          <p:nvPr>
            <p:ph idx="1"/>
          </p:nvPr>
        </p:nvSpPr>
        <p:spPr>
          <a:xfrm>
            <a:off x="838200" y="4175759"/>
            <a:ext cx="6060440" cy="609601"/>
          </a:xfrm>
        </p:spPr>
        <p:txBody>
          <a:bodyPr/>
          <a:lstStyle/>
          <a:p>
            <a:r>
              <a:rPr lang="en-US" dirty="0"/>
              <a:t>Presented by: </a:t>
            </a:r>
            <a:r>
              <a:rPr lang="en-US" b="1" dirty="0"/>
              <a:t>Funmilayo Raphael</a:t>
            </a:r>
          </a:p>
          <a:p>
            <a:endParaRPr lang="en-US" dirty="0"/>
          </a:p>
        </p:txBody>
      </p:sp>
    </p:spTree>
    <p:extLst>
      <p:ext uri="{BB962C8B-B14F-4D97-AF65-F5344CB8AC3E}">
        <p14:creationId xmlns:p14="http://schemas.microsoft.com/office/powerpoint/2010/main" val="248590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D5A4-7A02-47A6-9FF7-FC9E8755F415}"/>
              </a:ext>
            </a:extLst>
          </p:cNvPr>
          <p:cNvSpPr>
            <a:spLocks noGrp="1"/>
          </p:cNvSpPr>
          <p:nvPr>
            <p:ph type="title"/>
          </p:nvPr>
        </p:nvSpPr>
        <p:spPr/>
        <p:txBody>
          <a:bodyPr/>
          <a:lstStyle/>
          <a:p>
            <a:pPr algn="ctr"/>
            <a:r>
              <a:rPr lang="en-US" b="1" dirty="0"/>
              <a:t>Content</a:t>
            </a:r>
          </a:p>
        </p:txBody>
      </p:sp>
      <p:graphicFrame>
        <p:nvGraphicFramePr>
          <p:cNvPr id="4" name="Content Placeholder 3">
            <a:extLst>
              <a:ext uri="{FF2B5EF4-FFF2-40B4-BE49-F238E27FC236}">
                <a16:creationId xmlns:a16="http://schemas.microsoft.com/office/drawing/2014/main" id="{47C8F0F7-F3F6-4C52-B789-8EFD2F01BE59}"/>
              </a:ext>
            </a:extLst>
          </p:cNvPr>
          <p:cNvGraphicFramePr>
            <a:graphicFrameLocks noGrp="1"/>
          </p:cNvGraphicFramePr>
          <p:nvPr>
            <p:ph idx="1"/>
            <p:extLst>
              <p:ext uri="{D42A27DB-BD31-4B8C-83A1-F6EECF244321}">
                <p14:modId xmlns:p14="http://schemas.microsoft.com/office/powerpoint/2010/main" val="4253195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05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B7F7-849C-4A10-8C63-01DD91AEC75F}"/>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7E0BFAB4-8CD8-413D-B823-1C2738A3CCC9}"/>
              </a:ext>
            </a:extLst>
          </p:cNvPr>
          <p:cNvSpPr>
            <a:spLocks noGrp="1"/>
          </p:cNvSpPr>
          <p:nvPr>
            <p:ph idx="1"/>
          </p:nvPr>
        </p:nvSpPr>
        <p:spPr>
          <a:xfrm>
            <a:off x="838200" y="1825625"/>
            <a:ext cx="6050280" cy="4667250"/>
          </a:xfrm>
        </p:spPr>
        <p:txBody>
          <a:bodyPr>
            <a:normAutofit fontScale="92500" lnSpcReduction="10000"/>
          </a:bodyPr>
          <a:lstStyle/>
          <a:p>
            <a:r>
              <a:rPr lang="en-US" b="0" i="0" dirty="0">
                <a:solidFill>
                  <a:srgbClr val="0D0D0D"/>
                </a:solidFill>
                <a:effectLst/>
                <a:latin typeface="Söhne"/>
              </a:rPr>
              <a:t>In today's fast-paced world, </a:t>
            </a:r>
            <a:r>
              <a:rPr lang="en-US" b="1" i="0" dirty="0">
                <a:solidFill>
                  <a:srgbClr val="0D0D0D"/>
                </a:solidFill>
                <a:effectLst/>
                <a:latin typeface="Söhne"/>
              </a:rPr>
              <a:t>road safety </a:t>
            </a:r>
            <a:r>
              <a:rPr lang="en-US" b="0" i="0" dirty="0">
                <a:solidFill>
                  <a:srgbClr val="0D0D0D"/>
                </a:solidFill>
                <a:effectLst/>
                <a:latin typeface="Söhne"/>
              </a:rPr>
              <a:t>remains a </a:t>
            </a:r>
            <a:r>
              <a:rPr lang="en-US" b="1" i="0" dirty="0">
                <a:solidFill>
                  <a:srgbClr val="0D0D0D"/>
                </a:solidFill>
                <a:effectLst/>
                <a:latin typeface="Söhne"/>
              </a:rPr>
              <a:t>critical concern </a:t>
            </a:r>
            <a:r>
              <a:rPr lang="en-US" b="0" i="0" dirty="0">
                <a:solidFill>
                  <a:srgbClr val="0D0D0D"/>
                </a:solidFill>
                <a:effectLst/>
                <a:latin typeface="Söhne"/>
              </a:rPr>
              <a:t>for both individuals and communities. </a:t>
            </a:r>
          </a:p>
          <a:p>
            <a:pPr marL="0" indent="0">
              <a:buNone/>
            </a:pPr>
            <a:endParaRPr lang="en-US" b="0" i="0" dirty="0">
              <a:solidFill>
                <a:srgbClr val="0D0D0D"/>
              </a:solidFill>
              <a:effectLst/>
              <a:latin typeface="Söhne"/>
            </a:endParaRPr>
          </a:p>
          <a:p>
            <a:r>
              <a:rPr lang="en-US" b="0" i="0" dirty="0">
                <a:solidFill>
                  <a:srgbClr val="0D0D0D"/>
                </a:solidFill>
                <a:effectLst/>
                <a:latin typeface="Söhne"/>
              </a:rPr>
              <a:t>Every year, thousands of </a:t>
            </a:r>
            <a:r>
              <a:rPr lang="en-US" b="1" i="0" dirty="0">
                <a:solidFill>
                  <a:srgbClr val="0D0D0D"/>
                </a:solidFill>
                <a:effectLst/>
                <a:latin typeface="Söhne"/>
              </a:rPr>
              <a:t>lives are lost </a:t>
            </a:r>
            <a:r>
              <a:rPr lang="en-US" b="0" i="0" dirty="0">
                <a:solidFill>
                  <a:srgbClr val="0D0D0D"/>
                </a:solidFill>
                <a:effectLst/>
                <a:latin typeface="Söhne"/>
              </a:rPr>
              <a:t>and countless others are </a:t>
            </a:r>
            <a:r>
              <a:rPr lang="en-US" b="1" i="0" dirty="0">
                <a:solidFill>
                  <a:srgbClr val="0D0D0D"/>
                </a:solidFill>
                <a:effectLst/>
                <a:latin typeface="Söhne"/>
              </a:rPr>
              <a:t>impacted </a:t>
            </a:r>
            <a:r>
              <a:rPr lang="en-US" b="0" i="0" dirty="0">
                <a:solidFill>
                  <a:srgbClr val="0D0D0D"/>
                </a:solidFill>
                <a:effectLst/>
                <a:latin typeface="Söhne"/>
              </a:rPr>
              <a:t>by road accidents.</a:t>
            </a:r>
          </a:p>
          <a:p>
            <a:pPr marL="0" indent="0">
              <a:buNone/>
            </a:pPr>
            <a:endParaRPr lang="en-US" b="0" i="0" dirty="0">
              <a:solidFill>
                <a:srgbClr val="0D0D0D"/>
              </a:solidFill>
              <a:effectLst/>
              <a:latin typeface="Söhne"/>
            </a:endParaRPr>
          </a:p>
          <a:p>
            <a:r>
              <a:rPr lang="en-US" b="0" i="0" dirty="0">
                <a:solidFill>
                  <a:srgbClr val="0D0D0D"/>
                </a:solidFill>
                <a:effectLst/>
                <a:latin typeface="Söhne"/>
              </a:rPr>
              <a:t> It is a paramount responsibility to harness the power of data to understand the dynamics of </a:t>
            </a:r>
            <a:r>
              <a:rPr lang="en-US" b="1" i="0" dirty="0">
                <a:solidFill>
                  <a:srgbClr val="0D0D0D"/>
                </a:solidFill>
                <a:effectLst/>
                <a:latin typeface="Söhne"/>
              </a:rPr>
              <a:t>road accidents comprehensively</a:t>
            </a:r>
            <a:r>
              <a:rPr lang="en-US" b="0" i="0" dirty="0">
                <a:solidFill>
                  <a:srgbClr val="0D0D0D"/>
                </a:solidFill>
                <a:effectLst/>
                <a:latin typeface="Söhne"/>
              </a:rPr>
              <a:t>. </a:t>
            </a:r>
          </a:p>
          <a:p>
            <a:endParaRPr lang="en-US" dirty="0"/>
          </a:p>
        </p:txBody>
      </p:sp>
      <p:pic>
        <p:nvPicPr>
          <p:cNvPr id="4" name="Picture 3">
            <a:extLst>
              <a:ext uri="{FF2B5EF4-FFF2-40B4-BE49-F238E27FC236}">
                <a16:creationId xmlns:a16="http://schemas.microsoft.com/office/drawing/2014/main" id="{B980546E-DC77-4C91-8EE2-A80C0E81722F}"/>
              </a:ext>
            </a:extLst>
          </p:cNvPr>
          <p:cNvPicPr>
            <a:picLocks noChangeAspect="1"/>
          </p:cNvPicPr>
          <p:nvPr/>
        </p:nvPicPr>
        <p:blipFill>
          <a:blip r:embed="rId2"/>
          <a:stretch>
            <a:fillRect/>
          </a:stretch>
        </p:blipFill>
        <p:spPr>
          <a:xfrm>
            <a:off x="7066932" y="1914471"/>
            <a:ext cx="4894455" cy="4578404"/>
          </a:xfrm>
          <a:prstGeom prst="rect">
            <a:avLst/>
          </a:prstGeom>
        </p:spPr>
      </p:pic>
    </p:spTree>
    <p:extLst>
      <p:ext uri="{BB962C8B-B14F-4D97-AF65-F5344CB8AC3E}">
        <p14:creationId xmlns:p14="http://schemas.microsoft.com/office/powerpoint/2010/main" val="39507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3336-7081-4281-A396-872A5AE0C0EF}"/>
              </a:ext>
            </a:extLst>
          </p:cNvPr>
          <p:cNvSpPr>
            <a:spLocks noGrp="1"/>
          </p:cNvSpPr>
          <p:nvPr>
            <p:ph type="title"/>
          </p:nvPr>
        </p:nvSpPr>
        <p:spPr>
          <a:xfrm>
            <a:off x="568960" y="365125"/>
            <a:ext cx="10784840" cy="1325563"/>
          </a:xfrm>
        </p:spPr>
        <p:txBody>
          <a:bodyPr/>
          <a:lstStyle/>
          <a:p>
            <a:pPr algn="ctr"/>
            <a:r>
              <a:rPr lang="en-US" b="1" dirty="0"/>
              <a:t>Project Overview</a:t>
            </a:r>
            <a:endParaRPr lang="en-US" dirty="0"/>
          </a:p>
        </p:txBody>
      </p:sp>
      <p:sp>
        <p:nvSpPr>
          <p:cNvPr id="3" name="Content Placeholder 2">
            <a:extLst>
              <a:ext uri="{FF2B5EF4-FFF2-40B4-BE49-F238E27FC236}">
                <a16:creationId xmlns:a16="http://schemas.microsoft.com/office/drawing/2014/main" id="{A2B8F300-509F-4D3B-B08D-3703BB8925E0}"/>
              </a:ext>
            </a:extLst>
          </p:cNvPr>
          <p:cNvSpPr>
            <a:spLocks noGrp="1"/>
          </p:cNvSpPr>
          <p:nvPr>
            <p:ph idx="1"/>
          </p:nvPr>
        </p:nvSpPr>
        <p:spPr>
          <a:xfrm>
            <a:off x="101599" y="1825624"/>
            <a:ext cx="6746241" cy="4859655"/>
          </a:xfrm>
        </p:spPr>
        <p:txBody>
          <a:bodyPr>
            <a:normAutofit lnSpcReduction="10000"/>
          </a:bodyPr>
          <a:lstStyle/>
          <a:p>
            <a:r>
              <a:rPr lang="en-US" b="0" i="0" dirty="0">
                <a:solidFill>
                  <a:srgbClr val="0D0D0D"/>
                </a:solidFill>
                <a:effectLst/>
                <a:latin typeface="Söhne"/>
              </a:rPr>
              <a:t>The </a:t>
            </a:r>
            <a:r>
              <a:rPr lang="en-US" b="1" i="0" dirty="0">
                <a:solidFill>
                  <a:srgbClr val="0D0D0D"/>
                </a:solidFill>
                <a:effectLst/>
                <a:latin typeface="Söhne"/>
              </a:rPr>
              <a:t>analysis</a:t>
            </a:r>
            <a:r>
              <a:rPr lang="en-US" b="0" i="0" dirty="0">
                <a:solidFill>
                  <a:srgbClr val="0D0D0D"/>
                </a:solidFill>
                <a:effectLst/>
                <a:latin typeface="Söhne"/>
              </a:rPr>
              <a:t> of </a:t>
            </a:r>
            <a:r>
              <a:rPr lang="en-US" b="1" i="0" dirty="0">
                <a:solidFill>
                  <a:srgbClr val="0D0D0D"/>
                </a:solidFill>
                <a:effectLst/>
                <a:latin typeface="Söhne"/>
              </a:rPr>
              <a:t>road accidents </a:t>
            </a:r>
            <a:r>
              <a:rPr lang="en-US" b="0" i="0" dirty="0">
                <a:solidFill>
                  <a:srgbClr val="0D0D0D"/>
                </a:solidFill>
                <a:effectLst/>
                <a:latin typeface="Söhne"/>
              </a:rPr>
              <a:t>entails a multifaceted approach that involves delving into various dimensions of the data collected. </a:t>
            </a:r>
            <a:r>
              <a:rPr lang="en-US" dirty="0">
                <a:solidFill>
                  <a:srgbClr val="0D0D0D"/>
                </a:solidFill>
                <a:latin typeface="Söhne"/>
              </a:rPr>
              <a:t>F</a:t>
            </a:r>
            <a:r>
              <a:rPr lang="en-US" b="0" i="0" dirty="0">
                <a:solidFill>
                  <a:srgbClr val="0D0D0D"/>
                </a:solidFill>
                <a:effectLst/>
                <a:latin typeface="Söhne"/>
              </a:rPr>
              <a:t>actors such as the </a:t>
            </a:r>
            <a:r>
              <a:rPr lang="en-US" b="1" i="0" dirty="0">
                <a:solidFill>
                  <a:srgbClr val="0D0D0D"/>
                </a:solidFill>
                <a:effectLst/>
                <a:latin typeface="Söhne"/>
              </a:rPr>
              <a:t>geographical distribution of accidents</a:t>
            </a:r>
            <a:r>
              <a:rPr lang="en-US" b="0" i="0" dirty="0">
                <a:solidFill>
                  <a:srgbClr val="0D0D0D"/>
                </a:solidFill>
                <a:effectLst/>
                <a:latin typeface="Söhne"/>
              </a:rPr>
              <a:t>, </a:t>
            </a:r>
            <a:r>
              <a:rPr lang="en-US" b="1" i="0" dirty="0">
                <a:solidFill>
                  <a:srgbClr val="0D0D0D"/>
                </a:solidFill>
                <a:effectLst/>
                <a:latin typeface="Söhne"/>
              </a:rPr>
              <a:t>road conditions</a:t>
            </a:r>
            <a:r>
              <a:rPr lang="en-US" b="0" i="0" dirty="0">
                <a:solidFill>
                  <a:srgbClr val="0D0D0D"/>
                </a:solidFill>
                <a:effectLst/>
                <a:latin typeface="Söhne"/>
              </a:rPr>
              <a:t>, </a:t>
            </a:r>
            <a:r>
              <a:rPr lang="en-US" b="1" i="0" dirty="0">
                <a:solidFill>
                  <a:srgbClr val="0D0D0D"/>
                </a:solidFill>
                <a:effectLst/>
                <a:latin typeface="Söhne"/>
              </a:rPr>
              <a:t>weather patterns</a:t>
            </a:r>
            <a:r>
              <a:rPr lang="en-US" b="0" i="0" dirty="0">
                <a:solidFill>
                  <a:srgbClr val="0D0D0D"/>
                </a:solidFill>
                <a:effectLst/>
                <a:latin typeface="Söhne"/>
              </a:rPr>
              <a:t>, and </a:t>
            </a:r>
            <a:r>
              <a:rPr lang="en-US" b="1" i="0" dirty="0">
                <a:solidFill>
                  <a:srgbClr val="0D0D0D"/>
                </a:solidFill>
                <a:effectLst/>
                <a:latin typeface="Söhne"/>
              </a:rPr>
              <a:t>severity of injuries </a:t>
            </a:r>
            <a:r>
              <a:rPr lang="en-US" b="0" i="0" dirty="0">
                <a:solidFill>
                  <a:srgbClr val="0D0D0D"/>
                </a:solidFill>
                <a:effectLst/>
                <a:latin typeface="Söhne"/>
              </a:rPr>
              <a:t>incurred will be explore.</a:t>
            </a:r>
          </a:p>
          <a:p>
            <a:pPr marL="0" indent="0" algn="l">
              <a:buNone/>
            </a:pPr>
            <a:endParaRPr lang="en-US" b="0" i="0" dirty="0">
              <a:solidFill>
                <a:srgbClr val="0D0D0D"/>
              </a:solidFill>
              <a:effectLst/>
              <a:latin typeface="Söhne"/>
            </a:endParaRPr>
          </a:p>
          <a:p>
            <a:pPr algn="l"/>
            <a:r>
              <a:rPr lang="en-US" b="0" i="0" dirty="0">
                <a:solidFill>
                  <a:srgbClr val="0D0D0D"/>
                </a:solidFill>
                <a:effectLst/>
                <a:latin typeface="Söhne"/>
              </a:rPr>
              <a:t>The aim of this </a:t>
            </a:r>
            <a:r>
              <a:rPr lang="en-US" b="1" dirty="0">
                <a:solidFill>
                  <a:srgbClr val="0D0D0D"/>
                </a:solidFill>
                <a:latin typeface="Söhne"/>
              </a:rPr>
              <a:t>Exploratory Data Analysis</a:t>
            </a:r>
            <a:r>
              <a:rPr lang="en-US" b="1" i="0" dirty="0">
                <a:solidFill>
                  <a:srgbClr val="0D0D0D"/>
                </a:solidFill>
                <a:effectLst/>
                <a:latin typeface="Söhne"/>
              </a:rPr>
              <a:t> </a:t>
            </a:r>
            <a:r>
              <a:rPr lang="en-US" b="0" i="0" dirty="0">
                <a:solidFill>
                  <a:srgbClr val="0D0D0D"/>
                </a:solidFill>
                <a:effectLst/>
                <a:latin typeface="Söhne"/>
              </a:rPr>
              <a:t>process is to develop a nuanced understanding of the </a:t>
            </a:r>
            <a:r>
              <a:rPr lang="en-US" b="1" i="0" dirty="0">
                <a:solidFill>
                  <a:srgbClr val="0D0D0D"/>
                </a:solidFill>
                <a:effectLst/>
                <a:latin typeface="Söhne"/>
              </a:rPr>
              <a:t>factors contributing </a:t>
            </a:r>
            <a:r>
              <a:rPr lang="en-US" b="0" i="0" dirty="0">
                <a:solidFill>
                  <a:srgbClr val="0D0D0D"/>
                </a:solidFill>
                <a:effectLst/>
                <a:latin typeface="Söhne"/>
              </a:rPr>
              <a:t>to road accidents and their </a:t>
            </a:r>
            <a:r>
              <a:rPr lang="en-US" b="1" i="0" dirty="0">
                <a:solidFill>
                  <a:srgbClr val="0D0D0D"/>
                </a:solidFill>
                <a:effectLst/>
                <a:latin typeface="Söhne"/>
              </a:rPr>
              <a:t>relative significance</a:t>
            </a:r>
            <a:r>
              <a:rPr lang="en-US" b="0" i="0" dirty="0">
                <a:solidFill>
                  <a:srgbClr val="0D0D0D"/>
                </a:solidFill>
                <a:effectLst/>
                <a:latin typeface="Söhne"/>
              </a:rPr>
              <a:t>.</a:t>
            </a:r>
          </a:p>
          <a:p>
            <a:endParaRPr lang="en-US" dirty="0"/>
          </a:p>
        </p:txBody>
      </p:sp>
      <p:pic>
        <p:nvPicPr>
          <p:cNvPr id="4" name="Picture 3">
            <a:extLst>
              <a:ext uri="{FF2B5EF4-FFF2-40B4-BE49-F238E27FC236}">
                <a16:creationId xmlns:a16="http://schemas.microsoft.com/office/drawing/2014/main" id="{BE2358F9-A9EE-461A-AEFF-3AE39E7F431B}"/>
              </a:ext>
            </a:extLst>
          </p:cNvPr>
          <p:cNvPicPr>
            <a:picLocks noChangeAspect="1"/>
          </p:cNvPicPr>
          <p:nvPr/>
        </p:nvPicPr>
        <p:blipFill>
          <a:blip r:embed="rId2"/>
          <a:stretch>
            <a:fillRect/>
          </a:stretch>
        </p:blipFill>
        <p:spPr>
          <a:xfrm>
            <a:off x="7081521" y="1825625"/>
            <a:ext cx="5008880" cy="4778375"/>
          </a:xfrm>
          <a:prstGeom prst="rect">
            <a:avLst/>
          </a:prstGeom>
        </p:spPr>
      </p:pic>
    </p:spTree>
    <p:extLst>
      <p:ext uri="{BB962C8B-B14F-4D97-AF65-F5344CB8AC3E}">
        <p14:creationId xmlns:p14="http://schemas.microsoft.com/office/powerpoint/2010/main" val="228149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2635-3B81-4BBD-90BD-A5B468B4C769}"/>
              </a:ext>
            </a:extLst>
          </p:cNvPr>
          <p:cNvSpPr>
            <a:spLocks noGrp="1"/>
          </p:cNvSpPr>
          <p:nvPr>
            <p:ph type="title"/>
          </p:nvPr>
        </p:nvSpPr>
        <p:spPr/>
        <p:txBody>
          <a:bodyPr/>
          <a:lstStyle/>
          <a:p>
            <a:pPr algn="ctr"/>
            <a:r>
              <a:rPr lang="en-US" b="1" dirty="0"/>
              <a:t>The Goal of the Project</a:t>
            </a:r>
          </a:p>
        </p:txBody>
      </p:sp>
      <p:graphicFrame>
        <p:nvGraphicFramePr>
          <p:cNvPr id="4" name="Content Placeholder 3">
            <a:extLst>
              <a:ext uri="{FF2B5EF4-FFF2-40B4-BE49-F238E27FC236}">
                <a16:creationId xmlns:a16="http://schemas.microsoft.com/office/drawing/2014/main" id="{D0DBD5E3-0270-47FC-9FA6-447E243AAC98}"/>
              </a:ext>
            </a:extLst>
          </p:cNvPr>
          <p:cNvGraphicFramePr>
            <a:graphicFrameLocks noGrp="1"/>
          </p:cNvGraphicFramePr>
          <p:nvPr>
            <p:ph idx="1"/>
            <p:extLst>
              <p:ext uri="{D42A27DB-BD31-4B8C-83A1-F6EECF244321}">
                <p14:modId xmlns:p14="http://schemas.microsoft.com/office/powerpoint/2010/main" val="340976523"/>
              </p:ext>
            </p:extLst>
          </p:nvPr>
        </p:nvGraphicFramePr>
        <p:xfrm>
          <a:off x="838200" y="1825625"/>
          <a:ext cx="6385560"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897E3C3-C188-412C-87AD-F9896FD0FDF3}"/>
              </a:ext>
            </a:extLst>
          </p:cNvPr>
          <p:cNvPicPr>
            <a:picLocks noChangeAspect="1"/>
          </p:cNvPicPr>
          <p:nvPr/>
        </p:nvPicPr>
        <p:blipFill>
          <a:blip r:embed="rId7"/>
          <a:stretch>
            <a:fillRect/>
          </a:stretch>
        </p:blipFill>
        <p:spPr>
          <a:xfrm>
            <a:off x="7692148" y="1960880"/>
            <a:ext cx="4256012" cy="4361861"/>
          </a:xfrm>
          <a:prstGeom prst="rect">
            <a:avLst/>
          </a:prstGeom>
        </p:spPr>
      </p:pic>
    </p:spTree>
    <p:extLst>
      <p:ext uri="{BB962C8B-B14F-4D97-AF65-F5344CB8AC3E}">
        <p14:creationId xmlns:p14="http://schemas.microsoft.com/office/powerpoint/2010/main" val="391367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EEE7-00EC-4655-821A-2A8E07BBBE97}"/>
              </a:ext>
            </a:extLst>
          </p:cNvPr>
          <p:cNvSpPr>
            <a:spLocks noGrp="1"/>
          </p:cNvSpPr>
          <p:nvPr>
            <p:ph type="title"/>
          </p:nvPr>
        </p:nvSpPr>
        <p:spPr/>
        <p:txBody>
          <a:bodyPr/>
          <a:lstStyle/>
          <a:p>
            <a:pPr algn="ctr"/>
            <a:r>
              <a:rPr lang="en-US" b="1" dirty="0"/>
              <a:t>Analysis Approach</a:t>
            </a:r>
          </a:p>
        </p:txBody>
      </p:sp>
      <p:pic>
        <p:nvPicPr>
          <p:cNvPr id="4" name="Content Placeholder 3" descr="A diagram of data analysis&#10;&#10;Description automatically generated">
            <a:extLst>
              <a:ext uri="{FF2B5EF4-FFF2-40B4-BE49-F238E27FC236}">
                <a16:creationId xmlns:a16="http://schemas.microsoft.com/office/drawing/2014/main" id="{EA32EAE5-4F63-4E32-925B-5879FA7A06A9}"/>
              </a:ext>
            </a:extLst>
          </p:cNvPr>
          <p:cNvPicPr>
            <a:picLocks noGrp="1" noChangeAspect="1"/>
          </p:cNvPicPr>
          <p:nvPr>
            <p:ph idx="1"/>
          </p:nvPr>
        </p:nvPicPr>
        <p:blipFill rotWithShape="1">
          <a:blip r:embed="rId2"/>
          <a:srcRect l="900" r="2459" b="-2"/>
          <a:stretch/>
        </p:blipFill>
        <p:spPr>
          <a:xfrm>
            <a:off x="203200" y="1825624"/>
            <a:ext cx="11775439" cy="4961255"/>
          </a:xfrm>
          <a:prstGeom prst="rect">
            <a:avLst/>
          </a:prstGeom>
        </p:spPr>
      </p:pic>
    </p:spTree>
    <p:extLst>
      <p:ext uri="{BB962C8B-B14F-4D97-AF65-F5344CB8AC3E}">
        <p14:creationId xmlns:p14="http://schemas.microsoft.com/office/powerpoint/2010/main" val="156487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C475-26A5-4DF3-9FEC-A28D9C29FF40}"/>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B2DB493B-390E-4E5A-A540-66C34998083F}"/>
              </a:ext>
            </a:extLst>
          </p:cNvPr>
          <p:cNvSpPr>
            <a:spLocks noGrp="1"/>
          </p:cNvSpPr>
          <p:nvPr>
            <p:ph idx="1"/>
          </p:nvPr>
        </p:nvSpPr>
        <p:spPr>
          <a:xfrm>
            <a:off x="304800" y="1825624"/>
            <a:ext cx="6756400" cy="4920615"/>
          </a:xfrm>
        </p:spPr>
        <p:txBody>
          <a:bodyPr>
            <a:normAutofit/>
          </a:bodyPr>
          <a:lstStyle/>
          <a:p>
            <a:r>
              <a:rPr lang="en-US" b="0" i="0" dirty="0">
                <a:solidFill>
                  <a:srgbClr val="0D0D0D"/>
                </a:solidFill>
                <a:effectLst/>
                <a:latin typeface="Söhne"/>
              </a:rPr>
              <a:t>The </a:t>
            </a:r>
            <a:r>
              <a:rPr lang="en-US" b="1" i="0" dirty="0">
                <a:solidFill>
                  <a:srgbClr val="0D0D0D"/>
                </a:solidFill>
                <a:effectLst/>
                <a:latin typeface="Söhne"/>
              </a:rPr>
              <a:t>lack</a:t>
            </a:r>
            <a:r>
              <a:rPr lang="en-US" b="0" i="0" dirty="0">
                <a:solidFill>
                  <a:srgbClr val="0D0D0D"/>
                </a:solidFill>
                <a:effectLst/>
                <a:latin typeface="Söhne"/>
              </a:rPr>
              <a:t> of a </a:t>
            </a:r>
            <a:r>
              <a:rPr lang="en-US" b="1" i="0" dirty="0">
                <a:solidFill>
                  <a:srgbClr val="0D0D0D"/>
                </a:solidFill>
                <a:effectLst/>
                <a:latin typeface="Söhne"/>
              </a:rPr>
              <a:t>comprehensive understanding</a:t>
            </a:r>
            <a:r>
              <a:rPr lang="en-US" b="0" i="0" dirty="0">
                <a:solidFill>
                  <a:srgbClr val="0D0D0D"/>
                </a:solidFill>
                <a:effectLst/>
                <a:latin typeface="Söhne"/>
              </a:rPr>
              <a:t> of the underlying </a:t>
            </a:r>
            <a:r>
              <a:rPr lang="en-US" b="1" i="0" dirty="0">
                <a:solidFill>
                  <a:srgbClr val="0D0D0D"/>
                </a:solidFill>
                <a:effectLst/>
                <a:latin typeface="Söhne"/>
              </a:rPr>
              <a:t>causes</a:t>
            </a:r>
            <a:r>
              <a:rPr lang="en-US" b="0" i="0" dirty="0">
                <a:solidFill>
                  <a:srgbClr val="0D0D0D"/>
                </a:solidFill>
                <a:effectLst/>
                <a:latin typeface="Söhne"/>
              </a:rPr>
              <a:t> and </a:t>
            </a:r>
            <a:r>
              <a:rPr lang="en-US" b="1" i="0" dirty="0">
                <a:solidFill>
                  <a:srgbClr val="0D0D0D"/>
                </a:solidFill>
                <a:effectLst/>
                <a:latin typeface="Söhne"/>
              </a:rPr>
              <a:t>contributing factors hampers</a:t>
            </a:r>
            <a:r>
              <a:rPr lang="en-US" b="0" i="0" dirty="0">
                <a:solidFill>
                  <a:srgbClr val="0D0D0D"/>
                </a:solidFill>
                <a:effectLst/>
                <a:latin typeface="Söhne"/>
              </a:rPr>
              <a:t> the ability to devise targeted </a:t>
            </a:r>
            <a:r>
              <a:rPr lang="en-US" b="1" i="0" dirty="0">
                <a:solidFill>
                  <a:srgbClr val="0D0D0D"/>
                </a:solidFill>
                <a:effectLst/>
                <a:latin typeface="Söhne"/>
              </a:rPr>
              <a:t>interventions</a:t>
            </a:r>
            <a:r>
              <a:rPr lang="en-US" b="0" i="0" dirty="0">
                <a:solidFill>
                  <a:srgbClr val="0D0D0D"/>
                </a:solidFill>
                <a:effectLst/>
                <a:latin typeface="Söhne"/>
              </a:rPr>
              <a:t> and </a:t>
            </a:r>
            <a:r>
              <a:rPr lang="en-US" b="1" i="0" dirty="0">
                <a:solidFill>
                  <a:srgbClr val="0D0D0D"/>
                </a:solidFill>
                <a:effectLst/>
                <a:latin typeface="Söhne"/>
              </a:rPr>
              <a:t>strategies</a:t>
            </a:r>
            <a:r>
              <a:rPr lang="en-US" b="0" i="0" dirty="0">
                <a:solidFill>
                  <a:srgbClr val="0D0D0D"/>
                </a:solidFill>
                <a:effectLst/>
                <a:latin typeface="Söhne"/>
              </a:rPr>
              <a:t> for </a:t>
            </a:r>
            <a:r>
              <a:rPr lang="en-US" b="1" i="0" dirty="0">
                <a:solidFill>
                  <a:srgbClr val="0D0D0D"/>
                </a:solidFill>
                <a:effectLst/>
                <a:latin typeface="Söhne"/>
              </a:rPr>
              <a:t>accident prevention.</a:t>
            </a:r>
          </a:p>
          <a:p>
            <a:pPr marL="0" indent="0" algn="l">
              <a:buNone/>
            </a:pPr>
            <a:endParaRPr lang="en-US" b="1" i="0" dirty="0">
              <a:solidFill>
                <a:srgbClr val="0D0D0D"/>
              </a:solidFill>
              <a:effectLst/>
              <a:latin typeface="Söhne"/>
            </a:endParaRPr>
          </a:p>
          <a:p>
            <a:pPr marL="0" indent="0" algn="l">
              <a:buNone/>
            </a:pPr>
            <a:r>
              <a:rPr lang="en-US" b="0" i="0" dirty="0">
                <a:solidFill>
                  <a:srgbClr val="0D0D0D"/>
                </a:solidFill>
                <a:effectLst/>
                <a:latin typeface="Söhne"/>
              </a:rPr>
              <a:t>How can we </a:t>
            </a:r>
            <a:r>
              <a:rPr lang="en-US" b="1" i="0" dirty="0">
                <a:solidFill>
                  <a:srgbClr val="0D0D0D"/>
                </a:solidFill>
                <a:effectLst/>
                <a:latin typeface="Söhne"/>
              </a:rPr>
              <a:t>leverage data-driven</a:t>
            </a:r>
            <a:r>
              <a:rPr lang="en-US" b="0" i="0" dirty="0">
                <a:solidFill>
                  <a:srgbClr val="0D0D0D"/>
                </a:solidFill>
                <a:effectLst/>
                <a:latin typeface="Söhne"/>
              </a:rPr>
              <a:t> </a:t>
            </a:r>
            <a:r>
              <a:rPr lang="en-US" b="1" i="0" dirty="0">
                <a:solidFill>
                  <a:srgbClr val="0D0D0D"/>
                </a:solidFill>
                <a:effectLst/>
                <a:latin typeface="Söhne"/>
              </a:rPr>
              <a:t>insights</a:t>
            </a:r>
            <a:r>
              <a:rPr lang="en-US" b="0" i="0" dirty="0">
                <a:solidFill>
                  <a:srgbClr val="0D0D0D"/>
                </a:solidFill>
                <a:effectLst/>
                <a:latin typeface="Söhne"/>
              </a:rPr>
              <a:t> to identify </a:t>
            </a:r>
            <a:r>
              <a:rPr lang="en-US" b="1" i="0" dirty="0">
                <a:solidFill>
                  <a:srgbClr val="0D0D0D"/>
                </a:solidFill>
                <a:effectLst/>
                <a:latin typeface="Söhne"/>
              </a:rPr>
              <a:t>patterns</a:t>
            </a:r>
            <a:r>
              <a:rPr lang="en-US" b="0" i="0" dirty="0">
                <a:solidFill>
                  <a:srgbClr val="0D0D0D"/>
                </a:solidFill>
                <a:effectLst/>
                <a:latin typeface="Söhne"/>
              </a:rPr>
              <a:t>, </a:t>
            </a:r>
            <a:r>
              <a:rPr lang="en-US" b="1" i="0" dirty="0">
                <a:solidFill>
                  <a:srgbClr val="0D0D0D"/>
                </a:solidFill>
                <a:effectLst/>
                <a:latin typeface="Söhne"/>
              </a:rPr>
              <a:t>trends</a:t>
            </a:r>
            <a:r>
              <a:rPr lang="en-US" b="0" i="0" dirty="0">
                <a:solidFill>
                  <a:srgbClr val="0D0D0D"/>
                </a:solidFill>
                <a:effectLst/>
                <a:latin typeface="Söhne"/>
              </a:rPr>
              <a:t>, and </a:t>
            </a:r>
            <a:r>
              <a:rPr lang="en-US" b="1" i="0" dirty="0">
                <a:solidFill>
                  <a:srgbClr val="0D0D0D"/>
                </a:solidFill>
                <a:effectLst/>
                <a:latin typeface="Söhne"/>
              </a:rPr>
              <a:t>contributing factors </a:t>
            </a:r>
            <a:r>
              <a:rPr lang="en-US" b="0" i="0" dirty="0">
                <a:solidFill>
                  <a:srgbClr val="0D0D0D"/>
                </a:solidFill>
                <a:effectLst/>
                <a:latin typeface="Söhne"/>
              </a:rPr>
              <a:t>related to </a:t>
            </a:r>
            <a:r>
              <a:rPr lang="en-US" b="1" i="0" dirty="0">
                <a:solidFill>
                  <a:srgbClr val="0D0D0D"/>
                </a:solidFill>
                <a:effectLst/>
                <a:latin typeface="Söhne"/>
              </a:rPr>
              <a:t>road accidents</a:t>
            </a:r>
            <a:r>
              <a:rPr lang="en-US" b="0" i="0" dirty="0">
                <a:solidFill>
                  <a:srgbClr val="0D0D0D"/>
                </a:solidFill>
                <a:effectLst/>
                <a:latin typeface="Söhne"/>
              </a:rPr>
              <a:t>, and subsequently develop </a:t>
            </a:r>
            <a:r>
              <a:rPr lang="en-US" b="1" i="0" dirty="0">
                <a:solidFill>
                  <a:srgbClr val="0D0D0D"/>
                </a:solidFill>
                <a:effectLst/>
                <a:latin typeface="Söhne"/>
              </a:rPr>
              <a:t>effective strategies </a:t>
            </a:r>
            <a:r>
              <a:rPr lang="en-US" b="0" i="0" dirty="0">
                <a:solidFill>
                  <a:srgbClr val="0D0D0D"/>
                </a:solidFill>
                <a:effectLst/>
                <a:latin typeface="Söhne"/>
              </a:rPr>
              <a:t>for accident </a:t>
            </a:r>
            <a:r>
              <a:rPr lang="en-US" b="1" i="0" dirty="0">
                <a:solidFill>
                  <a:srgbClr val="0D0D0D"/>
                </a:solidFill>
                <a:effectLst/>
                <a:latin typeface="Söhne"/>
              </a:rPr>
              <a:t>prevention</a:t>
            </a:r>
            <a:r>
              <a:rPr lang="en-US" b="0" i="0" dirty="0">
                <a:solidFill>
                  <a:srgbClr val="0D0D0D"/>
                </a:solidFill>
                <a:effectLst/>
                <a:latin typeface="Söhne"/>
              </a:rPr>
              <a:t> and </a:t>
            </a:r>
            <a:r>
              <a:rPr lang="en-US" b="1" i="0" dirty="0">
                <a:solidFill>
                  <a:srgbClr val="0D0D0D"/>
                </a:solidFill>
                <a:effectLst/>
                <a:latin typeface="Söhne"/>
              </a:rPr>
              <a:t>mitigation</a:t>
            </a:r>
            <a:r>
              <a:rPr lang="en-US" b="0" i="0" dirty="0">
                <a:solidFill>
                  <a:srgbClr val="0D0D0D"/>
                </a:solidFill>
                <a:effectLst/>
                <a:latin typeface="Söhne"/>
              </a:rPr>
              <a:t>? </a:t>
            </a:r>
          </a:p>
          <a:p>
            <a:endParaRPr lang="en-US" dirty="0"/>
          </a:p>
        </p:txBody>
      </p:sp>
      <p:pic>
        <p:nvPicPr>
          <p:cNvPr id="4" name="Picture 3">
            <a:extLst>
              <a:ext uri="{FF2B5EF4-FFF2-40B4-BE49-F238E27FC236}">
                <a16:creationId xmlns:a16="http://schemas.microsoft.com/office/drawing/2014/main" id="{0C017E27-2443-4D97-A8A3-1B4A7AB6A687}"/>
              </a:ext>
            </a:extLst>
          </p:cNvPr>
          <p:cNvPicPr>
            <a:picLocks noChangeAspect="1"/>
          </p:cNvPicPr>
          <p:nvPr/>
        </p:nvPicPr>
        <p:blipFill>
          <a:blip r:embed="rId2"/>
          <a:stretch>
            <a:fillRect/>
          </a:stretch>
        </p:blipFill>
        <p:spPr>
          <a:xfrm>
            <a:off x="7061200" y="1797060"/>
            <a:ext cx="4863171" cy="4977741"/>
          </a:xfrm>
          <a:prstGeom prst="rect">
            <a:avLst/>
          </a:prstGeom>
        </p:spPr>
      </p:pic>
    </p:spTree>
    <p:extLst>
      <p:ext uri="{BB962C8B-B14F-4D97-AF65-F5344CB8AC3E}">
        <p14:creationId xmlns:p14="http://schemas.microsoft.com/office/powerpoint/2010/main" val="163002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B18E-DE75-4F66-A822-2216CFCE6CD6}"/>
              </a:ext>
            </a:extLst>
          </p:cNvPr>
          <p:cNvSpPr>
            <a:spLocks noGrp="1"/>
          </p:cNvSpPr>
          <p:nvPr>
            <p:ph type="title"/>
          </p:nvPr>
        </p:nvSpPr>
        <p:spPr/>
        <p:txBody>
          <a:bodyPr/>
          <a:lstStyle/>
          <a:p>
            <a:pPr algn="ctr"/>
            <a:r>
              <a:rPr lang="en-US" b="1" dirty="0"/>
              <a:t>Insights</a:t>
            </a:r>
          </a:p>
        </p:txBody>
      </p:sp>
      <p:sp>
        <p:nvSpPr>
          <p:cNvPr id="3" name="Content Placeholder 2">
            <a:extLst>
              <a:ext uri="{FF2B5EF4-FFF2-40B4-BE49-F238E27FC236}">
                <a16:creationId xmlns:a16="http://schemas.microsoft.com/office/drawing/2014/main" id="{C938EAF5-BFDD-462B-844B-90EA7398C77D}"/>
              </a:ext>
            </a:extLst>
          </p:cNvPr>
          <p:cNvSpPr>
            <a:spLocks noGrp="1"/>
          </p:cNvSpPr>
          <p:nvPr>
            <p:ph idx="1"/>
          </p:nvPr>
        </p:nvSpPr>
        <p:spPr>
          <a:xfrm>
            <a:off x="375920" y="1825625"/>
            <a:ext cx="5852160" cy="4667250"/>
          </a:xfrm>
        </p:spPr>
        <p:txBody>
          <a:bodyPr>
            <a:normAutofit fontScale="85000" lnSpcReduction="10000"/>
          </a:bodyPr>
          <a:lstStyle/>
          <a:p>
            <a:r>
              <a:rPr lang="en-US" sz="2600" dirty="0"/>
              <a:t>In the analysis, it was observed that speed violation has the highest cause of road across the 36 states and FCT.</a:t>
            </a:r>
          </a:p>
          <a:p>
            <a:r>
              <a:rPr lang="en-US" sz="2600" dirty="0"/>
              <a:t>From the data under review </a:t>
            </a:r>
            <a:r>
              <a:rPr lang="en-US" sz="2600" b="1" dirty="0"/>
              <a:t>Kaduna State </a:t>
            </a:r>
            <a:r>
              <a:rPr lang="en-US" sz="2600" dirty="0"/>
              <a:t>had the </a:t>
            </a:r>
            <a:r>
              <a:rPr lang="en-US" sz="2600" b="1" dirty="0"/>
              <a:t>highest number </a:t>
            </a:r>
            <a:r>
              <a:rPr lang="en-US" sz="2600" dirty="0"/>
              <a:t>of people that </a:t>
            </a:r>
            <a:r>
              <a:rPr lang="en-US" sz="2600" b="1" dirty="0"/>
              <a:t>died</a:t>
            </a:r>
            <a:r>
              <a:rPr lang="en-US" sz="2600" dirty="0"/>
              <a:t> as a result of road accidents. </a:t>
            </a:r>
          </a:p>
          <a:p>
            <a:pPr marL="0" indent="0">
              <a:buNone/>
            </a:pPr>
            <a:endParaRPr lang="en-US" sz="2600" dirty="0"/>
          </a:p>
          <a:p>
            <a:r>
              <a:rPr lang="en-US" sz="2600" dirty="0"/>
              <a:t>The table beside shows that Ogun State had the highest number of speed violation but Kaduna state had </a:t>
            </a:r>
            <a:r>
              <a:rPr lang="en-US" sz="2600" b="1" dirty="0"/>
              <a:t>490 people killed </a:t>
            </a:r>
            <a:r>
              <a:rPr lang="en-US" sz="2600" dirty="0"/>
              <a:t>in road accident in 2023.</a:t>
            </a:r>
          </a:p>
          <a:p>
            <a:r>
              <a:rPr lang="en-US" sz="2600" dirty="0"/>
              <a:t> The top causes of accidents in Kaduna include includes </a:t>
            </a:r>
            <a:r>
              <a:rPr lang="en-US" sz="2600" b="1" dirty="0"/>
              <a:t>Speed Violation</a:t>
            </a:r>
            <a:r>
              <a:rPr lang="en-US" sz="2600" dirty="0"/>
              <a:t>, </a:t>
            </a:r>
            <a:r>
              <a:rPr lang="en-US" sz="2600" b="1" dirty="0"/>
              <a:t>Route Violation</a:t>
            </a:r>
            <a:r>
              <a:rPr lang="en-US" sz="2600" dirty="0"/>
              <a:t>, </a:t>
            </a:r>
            <a:r>
              <a:rPr lang="en-US" sz="2600" b="1" dirty="0"/>
              <a:t>Dangerous Driving </a:t>
            </a:r>
            <a:r>
              <a:rPr lang="en-US" sz="2600" dirty="0"/>
              <a:t>and </a:t>
            </a:r>
            <a:r>
              <a:rPr lang="en-US" sz="2600" b="1" dirty="0" err="1"/>
              <a:t>Tyre</a:t>
            </a:r>
            <a:r>
              <a:rPr lang="en-US" sz="2600" b="1" dirty="0"/>
              <a:t> Burst(TDT) </a:t>
            </a:r>
            <a:r>
              <a:rPr lang="en-US" sz="2600" dirty="0"/>
              <a:t>as far as this analysis is concerned.</a:t>
            </a:r>
          </a:p>
          <a:p>
            <a:endParaRPr lang="en-US" dirty="0"/>
          </a:p>
        </p:txBody>
      </p:sp>
      <p:pic>
        <p:nvPicPr>
          <p:cNvPr id="4" name="Content Placeholder 10">
            <a:extLst>
              <a:ext uri="{FF2B5EF4-FFF2-40B4-BE49-F238E27FC236}">
                <a16:creationId xmlns:a16="http://schemas.microsoft.com/office/drawing/2014/main" id="{CCA75170-9320-4B60-B4F7-C191242E2827}"/>
              </a:ext>
            </a:extLst>
          </p:cNvPr>
          <p:cNvPicPr>
            <a:picLocks noChangeAspect="1"/>
          </p:cNvPicPr>
          <p:nvPr/>
        </p:nvPicPr>
        <p:blipFill>
          <a:blip r:embed="rId2"/>
          <a:stretch>
            <a:fillRect/>
          </a:stretch>
        </p:blipFill>
        <p:spPr>
          <a:xfrm>
            <a:off x="6246912" y="1825624"/>
            <a:ext cx="5852160" cy="4667251"/>
          </a:xfrm>
          <a:prstGeom prst="rect">
            <a:avLst/>
          </a:prstGeom>
        </p:spPr>
      </p:pic>
    </p:spTree>
    <p:extLst>
      <p:ext uri="{BB962C8B-B14F-4D97-AF65-F5344CB8AC3E}">
        <p14:creationId xmlns:p14="http://schemas.microsoft.com/office/powerpoint/2010/main" val="26810219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741</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Segoe UI</vt:lpstr>
      <vt:lpstr>Segoe UI Light</vt:lpstr>
      <vt:lpstr>Segoe UI Semibold</vt:lpstr>
      <vt:lpstr>Söhne</vt:lpstr>
      <vt:lpstr>Custom Design</vt:lpstr>
      <vt:lpstr>Road Accidents Analysis</vt:lpstr>
      <vt:lpstr>2023 Road Accident Report</vt:lpstr>
      <vt:lpstr>Content</vt:lpstr>
      <vt:lpstr>Introduction</vt:lpstr>
      <vt:lpstr>Project Overview</vt:lpstr>
      <vt:lpstr>The Goal of the Project</vt:lpstr>
      <vt:lpstr>Analysis Approach</vt:lpstr>
      <vt:lpstr>Problem Statement</vt:lpstr>
      <vt:lpstr>Insights</vt:lpstr>
      <vt:lpstr>Dashboard</vt:lpstr>
      <vt:lpstr>Recommendation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Funmilayo Raphael</cp:lastModifiedBy>
  <cp:revision>12</cp:revision>
  <dcterms:created xsi:type="dcterms:W3CDTF">2016-09-04T11:54:55Z</dcterms:created>
  <dcterms:modified xsi:type="dcterms:W3CDTF">2024-05-02T13:34:13Z</dcterms:modified>
</cp:coreProperties>
</file>