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9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B"/>
    <a:srgbClr val="E7EAF5"/>
    <a:srgbClr val="094782"/>
    <a:srgbClr val="2D2F4A"/>
    <a:srgbClr val="01087C"/>
    <a:srgbClr val="432252"/>
    <a:srgbClr val="26142E"/>
    <a:srgbClr val="4B265C"/>
    <a:srgbClr val="331A3E"/>
    <a:srgbClr val="EA9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29/06/2021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2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=""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9718" y="1"/>
            <a:ext cx="45719" cy="685799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=""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12146284" y="12477"/>
            <a:ext cx="45719" cy="685800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=""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6068283" y="735214"/>
            <a:ext cx="45719" cy="12201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=""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9720" y="-4"/>
            <a:ext cx="12201720" cy="64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381850"/>
              </a:gs>
              <a:gs pos="50000">
                <a:srgbClr val="261036"/>
              </a:gs>
              <a:gs pos="25000">
                <a:srgbClr val="1C0C28"/>
              </a:gs>
              <a:gs pos="75000">
                <a:srgbClr val="1C0C28"/>
              </a:gs>
              <a:gs pos="100000">
                <a:srgbClr val="38185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214" y="139330"/>
            <a:ext cx="641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COMMENTARY ON SALES ANALYSIS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1107583"/>
            <a:ext cx="96264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Period under review = 07/04/1996 - 02/12/1997 (1 year 8 </a:t>
            </a:r>
            <a:r>
              <a:rPr lang="en-US" sz="2000" dirty="0" smtClean="0"/>
              <a:t>month)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Total </a:t>
            </a:r>
            <a:r>
              <a:rPr lang="en-US" sz="2000" dirty="0"/>
              <a:t>products category = 8 (Comprising of 71 products)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Total </a:t>
            </a:r>
            <a:r>
              <a:rPr lang="en-US" sz="2000" dirty="0"/>
              <a:t>customers = 91 (74 of the 91 customers made orders within the </a:t>
            </a:r>
            <a:r>
              <a:rPr lang="en-US" sz="2000" dirty="0" smtClean="0"/>
              <a:t>period)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Total </a:t>
            </a:r>
            <a:r>
              <a:rPr lang="en-US" sz="2000" dirty="0"/>
              <a:t>Employees = 10 , However 1 employee (West Adam) did not drive any </a:t>
            </a:r>
            <a:r>
              <a:rPr lang="en-US" sz="2000" dirty="0" smtClean="0"/>
              <a:t>Sale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Total </a:t>
            </a:r>
            <a:r>
              <a:rPr lang="en-US" sz="2000" dirty="0"/>
              <a:t>Revenue = </a:t>
            </a:r>
            <a:r>
              <a:rPr lang="en-US" sz="2000" dirty="0" smtClean="0"/>
              <a:t>$386.4K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Revenue </a:t>
            </a:r>
            <a:r>
              <a:rPr lang="en-US" sz="2000" dirty="0"/>
              <a:t>from sales was </a:t>
            </a:r>
            <a:r>
              <a:rPr lang="en-US" sz="2000" dirty="0" smtClean="0"/>
              <a:t>$283 044.85 </a:t>
            </a:r>
            <a:r>
              <a:rPr lang="en-US" sz="2000" dirty="0"/>
              <a:t>in 1996 and </a:t>
            </a:r>
            <a:r>
              <a:rPr lang="en-US" sz="2000" dirty="0" smtClean="0"/>
              <a:t>$103 379.38 </a:t>
            </a:r>
            <a:r>
              <a:rPr lang="en-US" sz="2000" dirty="0"/>
              <a:t>in 1997, indicating a 63.5% decline in revenue </a:t>
            </a:r>
            <a:r>
              <a:rPr lang="en-US" sz="2000" dirty="0" smtClean="0"/>
              <a:t>generated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was no information on the cost of products in order to ascertain the profit </a:t>
            </a:r>
            <a:r>
              <a:rPr lang="en-US" sz="2000" dirty="0" smtClean="0"/>
              <a:t>generated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Our customers have presence in </a:t>
            </a:r>
            <a:r>
              <a:rPr lang="en-US" sz="2000" b="1" dirty="0" smtClean="0"/>
              <a:t>21 Countries( 3 continents)</a:t>
            </a:r>
            <a:r>
              <a:rPr lang="en-US" sz="2000" dirty="0" smtClean="0"/>
              <a:t>  and are clustered in Europe. The top 3 countries in terms of revenue are: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1. USA- $69,611.75</a:t>
            </a:r>
          </a:p>
          <a:p>
            <a:pPr algn="just"/>
            <a:r>
              <a:rPr lang="en-US" sz="2000" dirty="0" smtClean="0"/>
              <a:t>	2. Austria- $51,671.96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3. Germany - $47,241.82</a:t>
            </a:r>
          </a:p>
          <a:p>
            <a:pPr algn="just"/>
            <a:r>
              <a:rPr lang="en-US" sz="2000" dirty="0" smtClean="0"/>
              <a:t>Hence more investments should be made in these locations.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746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2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228600">
              <a:buFont typeface="Arial" panose="020B0604020202020204" pitchFamily="34" charset="0"/>
              <a:buChar char="•"/>
            </a:pPr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=""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9718" y="1"/>
            <a:ext cx="45719" cy="685799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=""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12146284" y="12477"/>
            <a:ext cx="45719" cy="685800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=""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6068283" y="735214"/>
            <a:ext cx="45719" cy="12201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=""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9720" y="-4"/>
            <a:ext cx="12201720" cy="648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381850"/>
              </a:gs>
              <a:gs pos="50000">
                <a:srgbClr val="261036"/>
              </a:gs>
              <a:gs pos="25000">
                <a:srgbClr val="1C0C28"/>
              </a:gs>
              <a:gs pos="75000">
                <a:srgbClr val="1C0C28"/>
              </a:gs>
              <a:gs pos="100000">
                <a:srgbClr val="38185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pt-BR" sz="367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066" y="1068945"/>
            <a:ext cx="10625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top 3 customers by revenue are:</a:t>
            </a:r>
          </a:p>
          <a:p>
            <a:pPr algn="just"/>
            <a:r>
              <a:rPr lang="en-US" sz="2000" dirty="0"/>
              <a:t>	1. Ernst Handel (Austria) - $35,631.21</a:t>
            </a:r>
          </a:p>
          <a:p>
            <a:pPr algn="just"/>
            <a:r>
              <a:rPr lang="en-US" sz="2000" dirty="0"/>
              <a:t>	2. Mere Paillarde(Canada) –$23,362.60</a:t>
            </a:r>
          </a:p>
          <a:p>
            <a:pPr algn="just"/>
            <a:r>
              <a:rPr lang="en-US" sz="2000" dirty="0"/>
              <a:t>	3. Save-a-lot-Markets(USA) -$</a:t>
            </a:r>
            <a:r>
              <a:rPr lang="en-US" sz="2000" dirty="0" smtClean="0"/>
              <a:t>22,500.06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Top product is Cote de blaye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top 3 products category by revenue are as below and they make up about 58% of total revenue generated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1. Beverages -$99,464.50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2. Dairy Products -$69,921.00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3. Confections -$54,909.16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Of the 9 Active employees, Margaret Peacock with Employee ID 4 was the best performer in generating leads. She recorded $105.70k  in revenue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6214" y="139330"/>
            <a:ext cx="641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COMMENTARY ON SALES ANALYSIS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68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F29B-7D23-4563-99EC-1A2499428C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356c717-9078-4947-899d-8108cdaafcf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145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Windows User</cp:lastModifiedBy>
  <cp:revision>106</cp:revision>
  <dcterms:created xsi:type="dcterms:W3CDTF">2018-01-22T18:52:05Z</dcterms:created>
  <dcterms:modified xsi:type="dcterms:W3CDTF">2021-07-02T15:00:46Z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