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166559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407784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51A13-A497-47B4-9185-2217AA4AD522}" type="slidenum">
              <a:rPr lang="en-NG" smtClean="0"/>
              <a:t>‹#›</a:t>
            </a:fld>
            <a:endParaRPr lang="en-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1337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169925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51A13-A497-47B4-9185-2217AA4AD522}" type="slidenum">
              <a:rPr lang="en-NG" smtClean="0"/>
              <a:t>‹#›</a:t>
            </a:fld>
            <a:endParaRPr lang="en-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1111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382675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326581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180097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401493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149A0-D8FC-4726-B980-04F5E6A20F90}" type="datetimeFigureOut">
              <a:rPr lang="en-NG" smtClean="0"/>
              <a:t>02/07/2024</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423035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297563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149A0-D8FC-4726-B980-04F5E6A20F90}" type="datetimeFigureOut">
              <a:rPr lang="en-NG" smtClean="0"/>
              <a:t>02/07/2024</a:t>
            </a:fld>
            <a:endParaRPr lang="en-NG"/>
          </a:p>
        </p:txBody>
      </p:sp>
      <p:sp>
        <p:nvSpPr>
          <p:cNvPr id="8" name="Footer Placeholder 7"/>
          <p:cNvSpPr>
            <a:spLocks noGrp="1"/>
          </p:cNvSpPr>
          <p:nvPr>
            <p:ph type="ftr" sz="quarter" idx="11"/>
          </p:nvPr>
        </p:nvSpPr>
        <p:spPr/>
        <p:txBody>
          <a:bodyPr/>
          <a:lstStyle/>
          <a:p>
            <a:endParaRPr lang="en-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193570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149A0-D8FC-4726-B980-04F5E6A20F90}" type="datetimeFigureOut">
              <a:rPr lang="en-NG" smtClean="0"/>
              <a:t>02/07/2024</a:t>
            </a:fld>
            <a:endParaRPr lang="en-NG"/>
          </a:p>
        </p:txBody>
      </p:sp>
      <p:sp>
        <p:nvSpPr>
          <p:cNvPr id="4" name="Footer Placeholder 3"/>
          <p:cNvSpPr>
            <a:spLocks noGrp="1"/>
          </p:cNvSpPr>
          <p:nvPr>
            <p:ph type="ftr" sz="quarter" idx="11"/>
          </p:nvPr>
        </p:nvSpPr>
        <p:spPr/>
        <p:txBody>
          <a:bodyPr/>
          <a:lstStyle/>
          <a:p>
            <a:endParaRPr lang="en-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26565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149A0-D8FC-4726-B980-04F5E6A20F90}" type="datetimeFigureOut">
              <a:rPr lang="en-NG" smtClean="0"/>
              <a:t>02/07/2024</a:t>
            </a:fld>
            <a:endParaRPr lang="en-NG"/>
          </a:p>
        </p:txBody>
      </p:sp>
      <p:sp>
        <p:nvSpPr>
          <p:cNvPr id="3" name="Footer Placeholder 2"/>
          <p:cNvSpPr>
            <a:spLocks noGrp="1"/>
          </p:cNvSpPr>
          <p:nvPr>
            <p:ph type="ftr" sz="quarter" idx="11"/>
          </p:nvPr>
        </p:nvSpPr>
        <p:spPr/>
        <p:txBody>
          <a:bodyPr/>
          <a:lstStyle/>
          <a:p>
            <a:endParaRPr lang="en-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14228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233170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149A0-D8FC-4726-B980-04F5E6A20F90}" type="datetimeFigureOut">
              <a:rPr lang="en-NG" smtClean="0"/>
              <a:t>02/07/2024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B51A13-A497-47B4-9185-2217AA4AD522}" type="slidenum">
              <a:rPr lang="en-NG" smtClean="0"/>
              <a:t>‹#›</a:t>
            </a:fld>
            <a:endParaRPr lang="en-NG"/>
          </a:p>
        </p:txBody>
      </p:sp>
    </p:spTree>
    <p:extLst>
      <p:ext uri="{BB962C8B-B14F-4D97-AF65-F5344CB8AC3E}">
        <p14:creationId xmlns:p14="http://schemas.microsoft.com/office/powerpoint/2010/main" val="428065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9149A0-D8FC-4726-B980-04F5E6A20F90}" type="datetimeFigureOut">
              <a:rPr lang="en-NG" smtClean="0"/>
              <a:t>02/07/2024</a:t>
            </a:fld>
            <a:endParaRPr lang="en-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B51A13-A497-47B4-9185-2217AA4AD522}" type="slidenum">
              <a:rPr lang="en-NG" smtClean="0"/>
              <a:t>‹#›</a:t>
            </a:fld>
            <a:endParaRPr lang="en-NG"/>
          </a:p>
        </p:txBody>
      </p:sp>
    </p:spTree>
    <p:extLst>
      <p:ext uri="{BB962C8B-B14F-4D97-AF65-F5344CB8AC3E}">
        <p14:creationId xmlns:p14="http://schemas.microsoft.com/office/powerpoint/2010/main" val="177127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802E-8032-B9B7-03DF-0BFEF52E43D2}"/>
              </a:ext>
            </a:extLst>
          </p:cNvPr>
          <p:cNvSpPr>
            <a:spLocks noGrp="1"/>
          </p:cNvSpPr>
          <p:nvPr>
            <p:ph type="ctrTitle"/>
          </p:nvPr>
        </p:nvSpPr>
        <p:spPr/>
        <p:txBody>
          <a:bodyPr/>
          <a:lstStyle/>
          <a:p>
            <a:r>
              <a:rPr lang="en-US" dirty="0"/>
              <a:t>SPLENDOR INSURANCE ANALYTICS DASHBOARD</a:t>
            </a:r>
            <a:endParaRPr lang="en-NG" dirty="0"/>
          </a:p>
        </p:txBody>
      </p:sp>
      <p:sp>
        <p:nvSpPr>
          <p:cNvPr id="3" name="Subtitle 2">
            <a:extLst>
              <a:ext uri="{FF2B5EF4-FFF2-40B4-BE49-F238E27FC236}">
                <a16:creationId xmlns:a16="http://schemas.microsoft.com/office/drawing/2014/main" id="{286C66C5-A927-CD5B-1931-38EDE4A29DBE}"/>
              </a:ext>
            </a:extLst>
          </p:cNvPr>
          <p:cNvSpPr>
            <a:spLocks noGrp="1"/>
          </p:cNvSpPr>
          <p:nvPr>
            <p:ph type="subTitle" idx="1"/>
          </p:nvPr>
        </p:nvSpPr>
        <p:spPr/>
        <p:txBody>
          <a:bodyPr/>
          <a:lstStyle/>
          <a:p>
            <a:r>
              <a:rPr lang="en-US" dirty="0"/>
              <a:t>DATA INTERPRETATION</a:t>
            </a:r>
          </a:p>
          <a:p>
            <a:endParaRPr lang="en-US" dirty="0"/>
          </a:p>
          <a:p>
            <a:endParaRPr lang="en-NG" dirty="0"/>
          </a:p>
        </p:txBody>
      </p:sp>
    </p:spTree>
    <p:extLst>
      <p:ext uri="{BB962C8B-B14F-4D97-AF65-F5344CB8AC3E}">
        <p14:creationId xmlns:p14="http://schemas.microsoft.com/office/powerpoint/2010/main" val="50675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120A-CB92-F3C0-CFA7-4455C2C05B8F}"/>
              </a:ext>
            </a:extLst>
          </p:cNvPr>
          <p:cNvSpPr>
            <a:spLocks noGrp="1"/>
          </p:cNvSpPr>
          <p:nvPr>
            <p:ph type="title"/>
          </p:nvPr>
        </p:nvSpPr>
        <p:spPr/>
        <p:txBody>
          <a:bodyPr/>
          <a:lstStyle/>
          <a:p>
            <a:pPr algn="ctr"/>
            <a:r>
              <a:rPr lang="en-US" dirty="0"/>
              <a:t>CLAIM FREQUENCY WITH FILTERS- PRIVATE VEHICLE USERS</a:t>
            </a:r>
            <a:endParaRPr lang="en-NG" dirty="0"/>
          </a:p>
        </p:txBody>
      </p:sp>
      <p:sp>
        <p:nvSpPr>
          <p:cNvPr id="3" name="Content Placeholder 2">
            <a:extLst>
              <a:ext uri="{FF2B5EF4-FFF2-40B4-BE49-F238E27FC236}">
                <a16:creationId xmlns:a16="http://schemas.microsoft.com/office/drawing/2014/main" id="{86E24B2A-B5AA-D4A5-7F3F-24E3B808EAF8}"/>
              </a:ext>
            </a:extLst>
          </p:cNvPr>
          <p:cNvSpPr>
            <a:spLocks noGrp="1"/>
          </p:cNvSpPr>
          <p:nvPr>
            <p:ph idx="1"/>
          </p:nvPr>
        </p:nvSpPr>
        <p:spPr/>
        <p:txBody>
          <a:bodyPr/>
          <a:lstStyle/>
          <a:p>
            <a:r>
              <a:rPr lang="en-US" u="sng" dirty="0"/>
              <a:t>Coverage Zone - </a:t>
            </a:r>
            <a:r>
              <a:rPr lang="en-US" dirty="0"/>
              <a:t>Cars from sub-urban areas have the most claim frequency, highly urban, urban, rural, highly rural came 2</a:t>
            </a:r>
            <a:r>
              <a:rPr lang="en-US" baseline="30000" dirty="0"/>
              <a:t>nd</a:t>
            </a:r>
            <a:r>
              <a:rPr lang="en-US" dirty="0"/>
              <a:t>,3</a:t>
            </a:r>
            <a:r>
              <a:rPr lang="en-US" baseline="30000" dirty="0"/>
              <a:t>rd</a:t>
            </a:r>
            <a:r>
              <a:rPr lang="en-US" dirty="0"/>
              <a:t>, 4</a:t>
            </a:r>
            <a:r>
              <a:rPr lang="en-US" baseline="30000" dirty="0"/>
              <a:t>th</a:t>
            </a:r>
            <a:r>
              <a:rPr lang="en-US" dirty="0"/>
              <a:t> and 5</a:t>
            </a:r>
            <a:r>
              <a:rPr lang="en-US" baseline="30000" dirty="0"/>
              <a:t>th</a:t>
            </a:r>
            <a:r>
              <a:rPr lang="en-US" dirty="0"/>
              <a:t> respectively.</a:t>
            </a:r>
          </a:p>
          <a:p>
            <a:r>
              <a:rPr lang="en-US" u="sng" dirty="0"/>
              <a:t>Marital Status </a:t>
            </a:r>
            <a:r>
              <a:rPr lang="en-US" b="1" u="sng" dirty="0"/>
              <a:t>- </a:t>
            </a:r>
            <a:r>
              <a:rPr lang="en-US" dirty="0"/>
              <a:t>Single policy holders have the most claim frequency, then married, divorced and separated respectively.</a:t>
            </a:r>
          </a:p>
          <a:p>
            <a:r>
              <a:rPr lang="en-US" u="sng" dirty="0"/>
              <a:t>Age</a:t>
            </a:r>
            <a:r>
              <a:rPr lang="en-US" b="1" u="sng" dirty="0"/>
              <a:t> </a:t>
            </a:r>
            <a:r>
              <a:rPr lang="en-US" dirty="0"/>
              <a:t>- Policy holders with age 30 claimed the most.</a:t>
            </a:r>
            <a:endParaRPr lang="en-NG" dirty="0"/>
          </a:p>
          <a:p>
            <a:endParaRPr lang="en-NG" dirty="0"/>
          </a:p>
        </p:txBody>
      </p:sp>
    </p:spTree>
    <p:extLst>
      <p:ext uri="{BB962C8B-B14F-4D97-AF65-F5344CB8AC3E}">
        <p14:creationId xmlns:p14="http://schemas.microsoft.com/office/powerpoint/2010/main" val="418229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6507-4EF8-BE9E-CC54-60425C16800C}"/>
              </a:ext>
            </a:extLst>
          </p:cNvPr>
          <p:cNvSpPr>
            <a:spLocks noGrp="1"/>
          </p:cNvSpPr>
          <p:nvPr>
            <p:ph type="title"/>
          </p:nvPr>
        </p:nvSpPr>
        <p:spPr/>
        <p:txBody>
          <a:bodyPr/>
          <a:lstStyle/>
          <a:p>
            <a:pPr algn="ctr"/>
            <a:r>
              <a:rPr lang="en-US" dirty="0"/>
              <a:t>RISK ASSESSMENT</a:t>
            </a:r>
            <a:endParaRPr lang="en-NG" dirty="0"/>
          </a:p>
        </p:txBody>
      </p:sp>
      <p:sp>
        <p:nvSpPr>
          <p:cNvPr id="3" name="Content Placeholder 2">
            <a:extLst>
              <a:ext uri="{FF2B5EF4-FFF2-40B4-BE49-F238E27FC236}">
                <a16:creationId xmlns:a16="http://schemas.microsoft.com/office/drawing/2014/main" id="{7E9D599F-7410-C3A3-D689-9D94FECEB9BF}"/>
              </a:ext>
            </a:extLst>
          </p:cNvPr>
          <p:cNvSpPr>
            <a:spLocks noGrp="1"/>
          </p:cNvSpPr>
          <p:nvPr>
            <p:ph idx="1"/>
          </p:nvPr>
        </p:nvSpPr>
        <p:spPr/>
        <p:txBody>
          <a:bodyPr>
            <a:normAutofit/>
          </a:bodyPr>
          <a:lstStyle/>
          <a:p>
            <a:r>
              <a:rPr lang="en-US" dirty="0"/>
              <a:t>Gender-Without filters, female made the most claim. Commercial male car users made the most claim. Private female car users also come top with the most claim. But it should be noted that the differences are close to being insignificant. Therefore, can not be said to be a major determinant to high risk policy holders.</a:t>
            </a:r>
          </a:p>
          <a:p>
            <a:r>
              <a:rPr lang="en-US" dirty="0"/>
              <a:t>Education – Car users with Bachelors degree have the most claim in all- with and without filters. PhD has the least claim in all three</a:t>
            </a:r>
          </a:p>
          <a:p>
            <a:r>
              <a:rPr lang="en-US" dirty="0"/>
              <a:t> Marital Status- Unmarried car users have the highest claim while separated has the lowest in al three categories.</a:t>
            </a:r>
          </a:p>
          <a:p>
            <a:r>
              <a:rPr lang="en-US" dirty="0"/>
              <a:t>Common characteristics among high risk policy holders- single, holds bachelors degree</a:t>
            </a:r>
            <a:endParaRPr lang="en-NG" dirty="0"/>
          </a:p>
        </p:txBody>
      </p:sp>
    </p:spTree>
    <p:extLst>
      <p:ext uri="{BB962C8B-B14F-4D97-AF65-F5344CB8AC3E}">
        <p14:creationId xmlns:p14="http://schemas.microsoft.com/office/powerpoint/2010/main" val="255440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6767-C4F6-2169-16D6-A18A14182A90}"/>
              </a:ext>
            </a:extLst>
          </p:cNvPr>
          <p:cNvSpPr>
            <a:spLocks noGrp="1"/>
          </p:cNvSpPr>
          <p:nvPr>
            <p:ph type="title"/>
          </p:nvPr>
        </p:nvSpPr>
        <p:spPr/>
        <p:txBody>
          <a:bodyPr/>
          <a:lstStyle/>
          <a:p>
            <a:pPr algn="ctr"/>
            <a:r>
              <a:rPr lang="en-US" b="1" dirty="0"/>
              <a:t>DEMOGRAPHIC ANALYSIS</a:t>
            </a:r>
            <a:endParaRPr lang="en-NG" b="1" dirty="0"/>
          </a:p>
        </p:txBody>
      </p:sp>
      <p:sp>
        <p:nvSpPr>
          <p:cNvPr id="3" name="Content Placeholder 2">
            <a:extLst>
              <a:ext uri="{FF2B5EF4-FFF2-40B4-BE49-F238E27FC236}">
                <a16:creationId xmlns:a16="http://schemas.microsoft.com/office/drawing/2014/main" id="{9D6E1348-CCA3-6E6F-DA4C-3F02CF770A70}"/>
              </a:ext>
            </a:extLst>
          </p:cNvPr>
          <p:cNvSpPr>
            <a:spLocks noGrp="1"/>
          </p:cNvSpPr>
          <p:nvPr>
            <p:ph idx="1"/>
          </p:nvPr>
        </p:nvSpPr>
        <p:spPr/>
        <p:txBody>
          <a:bodyPr/>
          <a:lstStyle/>
          <a:p>
            <a:r>
              <a:rPr lang="en-US" dirty="0"/>
              <a:t>Age- policy holders at 22y/o are high risk commercial users, age 30 are also very high risk private user.</a:t>
            </a:r>
          </a:p>
          <a:p>
            <a:r>
              <a:rPr lang="en-US" dirty="0"/>
              <a:t>Gender- evenly distributed with insignificant differences on all filters</a:t>
            </a:r>
          </a:p>
          <a:p>
            <a:r>
              <a:rPr lang="en-US" dirty="0"/>
              <a:t>Marital status- single people are high risk while separated policy holders are very low risk policy holders</a:t>
            </a:r>
            <a:endParaRPr lang="en-NG" dirty="0"/>
          </a:p>
        </p:txBody>
      </p:sp>
    </p:spTree>
    <p:extLst>
      <p:ext uri="{BB962C8B-B14F-4D97-AF65-F5344CB8AC3E}">
        <p14:creationId xmlns:p14="http://schemas.microsoft.com/office/powerpoint/2010/main" val="7491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45F0-174B-C19F-748E-8979B9991122}"/>
              </a:ext>
            </a:extLst>
          </p:cNvPr>
          <p:cNvSpPr>
            <a:spLocks noGrp="1"/>
          </p:cNvSpPr>
          <p:nvPr>
            <p:ph type="title"/>
          </p:nvPr>
        </p:nvSpPr>
        <p:spPr/>
        <p:txBody>
          <a:bodyPr/>
          <a:lstStyle/>
          <a:p>
            <a:pPr algn="ctr"/>
            <a:r>
              <a:rPr lang="en-US" dirty="0"/>
              <a:t>GEOGRAPHICAL ANALYSIS</a:t>
            </a:r>
            <a:endParaRPr lang="en-NG" dirty="0"/>
          </a:p>
        </p:txBody>
      </p:sp>
      <p:sp>
        <p:nvSpPr>
          <p:cNvPr id="3" name="Content Placeholder 2">
            <a:extLst>
              <a:ext uri="{FF2B5EF4-FFF2-40B4-BE49-F238E27FC236}">
                <a16:creationId xmlns:a16="http://schemas.microsoft.com/office/drawing/2014/main" id="{7F38B082-8041-5A7F-6509-FD81E544E99B}"/>
              </a:ext>
            </a:extLst>
          </p:cNvPr>
          <p:cNvSpPr>
            <a:spLocks noGrp="1"/>
          </p:cNvSpPr>
          <p:nvPr>
            <p:ph idx="1"/>
          </p:nvPr>
        </p:nvSpPr>
        <p:spPr/>
        <p:txBody>
          <a:bodyPr/>
          <a:lstStyle/>
          <a:p>
            <a:r>
              <a:rPr lang="en-US" dirty="0"/>
              <a:t>Without filters, policy holders staying in suburban zones are the highest risk as the make the most claim. Highly rural makes the least claim.</a:t>
            </a:r>
          </a:p>
          <a:p>
            <a:r>
              <a:rPr lang="en-US" dirty="0"/>
              <a:t>Commercial car users- policy holders staying in highly urban zones are the highest risk as the make the most claim. Suburban makes the least claim.</a:t>
            </a:r>
          </a:p>
          <a:p>
            <a:r>
              <a:rPr lang="en-US" dirty="0"/>
              <a:t>Private car users- policy holders staying in suburban zones are the highest risk as the make the most claim. </a:t>
            </a:r>
            <a:r>
              <a:rPr lang="en-US"/>
              <a:t>Highly rural makes the least claim.</a:t>
            </a:r>
          </a:p>
          <a:p>
            <a:endParaRPr lang="en-US" dirty="0"/>
          </a:p>
          <a:p>
            <a:endParaRPr lang="en-NG" dirty="0"/>
          </a:p>
        </p:txBody>
      </p:sp>
    </p:spTree>
    <p:extLst>
      <p:ext uri="{BB962C8B-B14F-4D97-AF65-F5344CB8AC3E}">
        <p14:creationId xmlns:p14="http://schemas.microsoft.com/office/powerpoint/2010/main" val="95547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73BA-0E37-4659-5D20-BD2BD8F1794F}"/>
              </a:ext>
            </a:extLst>
          </p:cNvPr>
          <p:cNvSpPr>
            <a:spLocks noGrp="1"/>
          </p:cNvSpPr>
          <p:nvPr>
            <p:ph type="title"/>
          </p:nvPr>
        </p:nvSpPr>
        <p:spPr/>
        <p:txBody>
          <a:bodyPr/>
          <a:lstStyle/>
          <a:p>
            <a:pPr algn="ctr"/>
            <a:r>
              <a:rPr lang="en-US" b="1" dirty="0"/>
              <a:t>CLAIM FREQUENCY WITHOUT FILTERS</a:t>
            </a:r>
            <a:endParaRPr lang="en-NG" b="1" dirty="0"/>
          </a:p>
        </p:txBody>
      </p:sp>
      <p:pic>
        <p:nvPicPr>
          <p:cNvPr id="5" name="Content Placeholder 4">
            <a:extLst>
              <a:ext uri="{FF2B5EF4-FFF2-40B4-BE49-F238E27FC236}">
                <a16:creationId xmlns:a16="http://schemas.microsoft.com/office/drawing/2014/main" id="{D30410C0-CADF-1A3E-3904-8FE3DDFE7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6" y="1854883"/>
            <a:ext cx="8943974" cy="4637992"/>
          </a:xfrm>
        </p:spPr>
      </p:pic>
    </p:spTree>
    <p:extLst>
      <p:ext uri="{BB962C8B-B14F-4D97-AF65-F5344CB8AC3E}">
        <p14:creationId xmlns:p14="http://schemas.microsoft.com/office/powerpoint/2010/main" val="189100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4383-B16D-498C-5894-CB0986712667}"/>
              </a:ext>
            </a:extLst>
          </p:cNvPr>
          <p:cNvSpPr>
            <a:spLocks noGrp="1"/>
          </p:cNvSpPr>
          <p:nvPr>
            <p:ph type="title"/>
          </p:nvPr>
        </p:nvSpPr>
        <p:spPr>
          <a:xfrm>
            <a:off x="838200" y="365125"/>
            <a:ext cx="10515600" cy="549275"/>
          </a:xfrm>
        </p:spPr>
        <p:txBody>
          <a:bodyPr>
            <a:normAutofit fontScale="90000"/>
          </a:bodyPr>
          <a:lstStyle/>
          <a:p>
            <a:pPr algn="ctr"/>
            <a:br>
              <a:rPr lang="en-US" dirty="0"/>
            </a:br>
            <a:br>
              <a:rPr lang="en-US" dirty="0"/>
            </a:br>
            <a:r>
              <a:rPr lang="en-US" b="1" dirty="0"/>
              <a:t>CLAIM FREQUENCY WITHOUT FILTERS</a:t>
            </a:r>
            <a:br>
              <a:rPr lang="en-US" dirty="0"/>
            </a:br>
            <a:br>
              <a:rPr lang="en-US" dirty="0"/>
            </a:br>
            <a:endParaRPr lang="en-NG" dirty="0"/>
          </a:p>
        </p:txBody>
      </p:sp>
      <p:sp>
        <p:nvSpPr>
          <p:cNvPr id="3" name="Content Placeholder 2">
            <a:extLst>
              <a:ext uri="{FF2B5EF4-FFF2-40B4-BE49-F238E27FC236}">
                <a16:creationId xmlns:a16="http://schemas.microsoft.com/office/drawing/2014/main" id="{3D9C6101-4CF5-2423-2930-26E756A38A99}"/>
              </a:ext>
            </a:extLst>
          </p:cNvPr>
          <p:cNvSpPr>
            <a:spLocks noGrp="1"/>
          </p:cNvSpPr>
          <p:nvPr>
            <p:ph idx="1"/>
          </p:nvPr>
        </p:nvSpPr>
        <p:spPr>
          <a:xfrm>
            <a:off x="838200" y="1352550"/>
            <a:ext cx="10515600" cy="5140325"/>
          </a:xfrm>
        </p:spPr>
        <p:txBody>
          <a:bodyPr>
            <a:normAutofit/>
          </a:bodyPr>
          <a:lstStyle/>
          <a:p>
            <a:r>
              <a:rPr lang="en-US" dirty="0"/>
              <a:t>Without filters, we noticed the following;</a:t>
            </a:r>
          </a:p>
          <a:p>
            <a:r>
              <a:rPr lang="en-US" u="sng" dirty="0"/>
              <a:t>Gender</a:t>
            </a:r>
            <a:r>
              <a:rPr lang="en-US" dirty="0"/>
              <a:t>- Male scored a percentage total of 50.49% and female, a percentage total of 49.51% on the claim frequency pie chart.</a:t>
            </a:r>
          </a:p>
          <a:p>
            <a:r>
              <a:rPr lang="en-US" u="sng" dirty="0"/>
              <a:t>Education</a:t>
            </a:r>
            <a:r>
              <a:rPr lang="en-US" dirty="0"/>
              <a:t>- Bachelors has the largest claim frequency, followed by high school, then masters. PhD has the lowest claims frequency.</a:t>
            </a:r>
          </a:p>
          <a:p>
            <a:r>
              <a:rPr lang="en-US" u="sng" dirty="0"/>
              <a:t>Car Makes- </a:t>
            </a:r>
            <a:r>
              <a:rPr lang="en-US" dirty="0"/>
              <a:t>we looked into a chart of the top 5 car make in respect to claims frequency, Chevrolet leads, followed by ford, dodge, and Toyota, </a:t>
            </a:r>
            <a:r>
              <a:rPr lang="en-US" dirty="0" err="1"/>
              <a:t>gmc</a:t>
            </a:r>
            <a:r>
              <a:rPr lang="en-US" dirty="0"/>
              <a:t> holds 5</a:t>
            </a:r>
            <a:r>
              <a:rPr lang="en-US" baseline="30000" dirty="0"/>
              <a:t>th</a:t>
            </a:r>
            <a:r>
              <a:rPr lang="en-US" dirty="0"/>
              <a:t> position</a:t>
            </a:r>
          </a:p>
          <a:p>
            <a:r>
              <a:rPr lang="en-US" u="sng" dirty="0"/>
              <a:t>Car Model</a:t>
            </a:r>
            <a:r>
              <a:rPr lang="en-US" dirty="0"/>
              <a:t>- Also looked into a chart of the top 5 car model in respect to claim frequency, Grand Prix leads followed by Mustang, GTI and SL-class, Altima holds 5</a:t>
            </a:r>
            <a:r>
              <a:rPr lang="en-US" baseline="30000" dirty="0"/>
              <a:t>th</a:t>
            </a:r>
            <a:r>
              <a:rPr lang="en-US" dirty="0"/>
              <a:t> position.</a:t>
            </a:r>
          </a:p>
          <a:p>
            <a:r>
              <a:rPr lang="en-US" u="sng" dirty="0"/>
              <a:t>Car Year</a:t>
            </a:r>
            <a:r>
              <a:rPr lang="en-US" dirty="0"/>
              <a:t>- Cars made in 2006 scored highest in the trendline chart against claim frequency</a:t>
            </a:r>
            <a:endParaRPr lang="en-NG" dirty="0"/>
          </a:p>
        </p:txBody>
      </p:sp>
    </p:spTree>
    <p:extLst>
      <p:ext uri="{BB962C8B-B14F-4D97-AF65-F5344CB8AC3E}">
        <p14:creationId xmlns:p14="http://schemas.microsoft.com/office/powerpoint/2010/main" val="276741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53B-4845-2C3F-5A7E-4AEE3684CE29}"/>
              </a:ext>
            </a:extLst>
          </p:cNvPr>
          <p:cNvSpPr>
            <a:spLocks noGrp="1"/>
          </p:cNvSpPr>
          <p:nvPr>
            <p:ph type="title"/>
          </p:nvPr>
        </p:nvSpPr>
        <p:spPr/>
        <p:txBody>
          <a:bodyPr>
            <a:normAutofit fontScale="90000"/>
          </a:bodyPr>
          <a:lstStyle/>
          <a:p>
            <a:pPr algn="ctr"/>
            <a:br>
              <a:rPr lang="en-US" dirty="0"/>
            </a:br>
            <a:r>
              <a:rPr lang="en-US" b="1" dirty="0"/>
              <a:t>CLAIM FREQUENCY WITHOUT FILTERS</a:t>
            </a:r>
            <a:br>
              <a:rPr lang="en-US" b="1" dirty="0"/>
            </a:br>
            <a:br>
              <a:rPr lang="en-US" b="1" dirty="0"/>
            </a:br>
            <a:endParaRPr lang="en-NG" b="1" dirty="0"/>
          </a:p>
        </p:txBody>
      </p:sp>
      <p:sp>
        <p:nvSpPr>
          <p:cNvPr id="3" name="Content Placeholder 2">
            <a:extLst>
              <a:ext uri="{FF2B5EF4-FFF2-40B4-BE49-F238E27FC236}">
                <a16:creationId xmlns:a16="http://schemas.microsoft.com/office/drawing/2014/main" id="{53F28519-DA89-FE4C-D317-B748BDB6DD7C}"/>
              </a:ext>
            </a:extLst>
          </p:cNvPr>
          <p:cNvSpPr>
            <a:spLocks noGrp="1"/>
          </p:cNvSpPr>
          <p:nvPr>
            <p:ph idx="1"/>
          </p:nvPr>
        </p:nvSpPr>
        <p:spPr/>
        <p:txBody>
          <a:bodyPr/>
          <a:lstStyle/>
          <a:p>
            <a:r>
              <a:rPr lang="en-US" u="sng" dirty="0"/>
              <a:t>Coverage Zone - </a:t>
            </a:r>
            <a:r>
              <a:rPr lang="en-US" dirty="0"/>
              <a:t>Cars from sub-urban areas have the most claim frequency, highly urban, urban, rural, highly rural came 2</a:t>
            </a:r>
            <a:r>
              <a:rPr lang="en-US" baseline="30000" dirty="0"/>
              <a:t>nd</a:t>
            </a:r>
            <a:r>
              <a:rPr lang="en-US" dirty="0"/>
              <a:t>,3</a:t>
            </a:r>
            <a:r>
              <a:rPr lang="en-US" baseline="30000" dirty="0"/>
              <a:t>rd</a:t>
            </a:r>
            <a:r>
              <a:rPr lang="en-US" dirty="0"/>
              <a:t>, 4</a:t>
            </a:r>
            <a:r>
              <a:rPr lang="en-US" baseline="30000" dirty="0"/>
              <a:t>th</a:t>
            </a:r>
            <a:r>
              <a:rPr lang="en-US" dirty="0"/>
              <a:t> and 5</a:t>
            </a:r>
            <a:r>
              <a:rPr lang="en-US" baseline="30000" dirty="0"/>
              <a:t>th</a:t>
            </a:r>
            <a:r>
              <a:rPr lang="en-US" dirty="0"/>
              <a:t> respectively.</a:t>
            </a:r>
          </a:p>
          <a:p>
            <a:r>
              <a:rPr lang="en-US" u="sng" dirty="0"/>
              <a:t>Marital Status </a:t>
            </a:r>
            <a:r>
              <a:rPr lang="en-US" b="1" u="sng" dirty="0"/>
              <a:t>- </a:t>
            </a:r>
            <a:r>
              <a:rPr lang="en-US" dirty="0"/>
              <a:t>Single policy holders have the most claim frequency, then married, divorced and separated respectively.</a:t>
            </a:r>
          </a:p>
          <a:p>
            <a:r>
              <a:rPr lang="en-US" u="sng" dirty="0"/>
              <a:t>Age</a:t>
            </a:r>
            <a:r>
              <a:rPr lang="en-US" b="1" u="sng" dirty="0"/>
              <a:t> </a:t>
            </a:r>
            <a:r>
              <a:rPr lang="en-US" dirty="0"/>
              <a:t>- Policy holders with age 22 claimed the most.</a:t>
            </a:r>
            <a:endParaRPr lang="en-NG" dirty="0"/>
          </a:p>
        </p:txBody>
      </p:sp>
    </p:spTree>
    <p:extLst>
      <p:ext uri="{BB962C8B-B14F-4D97-AF65-F5344CB8AC3E}">
        <p14:creationId xmlns:p14="http://schemas.microsoft.com/office/powerpoint/2010/main" val="15809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F7C4-277F-AEC9-4787-D3ABCE952F34}"/>
              </a:ext>
            </a:extLst>
          </p:cNvPr>
          <p:cNvSpPr>
            <a:spLocks noGrp="1"/>
          </p:cNvSpPr>
          <p:nvPr>
            <p:ph type="title"/>
          </p:nvPr>
        </p:nvSpPr>
        <p:spPr/>
        <p:txBody>
          <a:bodyPr/>
          <a:lstStyle/>
          <a:p>
            <a:pPr algn="ctr"/>
            <a:r>
              <a:rPr lang="en-US" dirty="0"/>
              <a:t>CLAIM FREQUENCY WITH FILTERS-COMMERCIAL VEHICLE USERS</a:t>
            </a:r>
            <a:endParaRPr lang="en-NG" dirty="0"/>
          </a:p>
        </p:txBody>
      </p:sp>
      <p:pic>
        <p:nvPicPr>
          <p:cNvPr id="9" name="Content Placeholder 8">
            <a:extLst>
              <a:ext uri="{FF2B5EF4-FFF2-40B4-BE49-F238E27FC236}">
                <a16:creationId xmlns:a16="http://schemas.microsoft.com/office/drawing/2014/main" id="{393D4C9D-24A1-0EDB-0A22-D800F8A45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4" y="1854883"/>
            <a:ext cx="8505825" cy="4292821"/>
          </a:xfrm>
        </p:spPr>
      </p:pic>
    </p:spTree>
    <p:extLst>
      <p:ext uri="{BB962C8B-B14F-4D97-AF65-F5344CB8AC3E}">
        <p14:creationId xmlns:p14="http://schemas.microsoft.com/office/powerpoint/2010/main" val="23355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250A-FDB0-A9A7-3746-DDDC05454A08}"/>
              </a:ext>
            </a:extLst>
          </p:cNvPr>
          <p:cNvSpPr>
            <a:spLocks noGrp="1"/>
          </p:cNvSpPr>
          <p:nvPr>
            <p:ph type="title"/>
          </p:nvPr>
        </p:nvSpPr>
        <p:spPr/>
        <p:txBody>
          <a:bodyPr/>
          <a:lstStyle/>
          <a:p>
            <a:pPr algn="ctr"/>
            <a:r>
              <a:rPr lang="en-US" dirty="0"/>
              <a:t>CLAIM FREQUENCY WITH FILTERS-COMMERCIAL VEHICLE USERS</a:t>
            </a:r>
            <a:endParaRPr lang="en-NG" dirty="0"/>
          </a:p>
        </p:txBody>
      </p:sp>
      <p:sp>
        <p:nvSpPr>
          <p:cNvPr id="3" name="Content Placeholder 2">
            <a:extLst>
              <a:ext uri="{FF2B5EF4-FFF2-40B4-BE49-F238E27FC236}">
                <a16:creationId xmlns:a16="http://schemas.microsoft.com/office/drawing/2014/main" id="{7722DB73-5331-C004-D770-4F4653935DE3}"/>
              </a:ext>
            </a:extLst>
          </p:cNvPr>
          <p:cNvSpPr>
            <a:spLocks noGrp="1"/>
          </p:cNvSpPr>
          <p:nvPr>
            <p:ph idx="1"/>
          </p:nvPr>
        </p:nvSpPr>
        <p:spPr/>
        <p:txBody>
          <a:bodyPr>
            <a:normAutofit fontScale="92500" lnSpcReduction="10000"/>
          </a:bodyPr>
          <a:lstStyle/>
          <a:p>
            <a:r>
              <a:rPr lang="en-US" dirty="0"/>
              <a:t>With commercial vehicle users filter, we noticed the following;</a:t>
            </a:r>
          </a:p>
          <a:p>
            <a:r>
              <a:rPr lang="en-US" dirty="0"/>
              <a:t>Gender- Male scored a percentage total of 51.57% and female, a percentage total of 48.43% on the claim frequency chart.</a:t>
            </a:r>
          </a:p>
          <a:p>
            <a:r>
              <a:rPr lang="en-US" u="sng" dirty="0"/>
              <a:t>Education</a:t>
            </a:r>
            <a:r>
              <a:rPr lang="en-US" dirty="0"/>
              <a:t>- Bachelors has the largest claim frequency, followed by high school, then masters. PhD has the lowest claims frequency.</a:t>
            </a:r>
          </a:p>
          <a:p>
            <a:r>
              <a:rPr lang="en-US" u="sng" dirty="0"/>
              <a:t>Car Makes- </a:t>
            </a:r>
            <a:r>
              <a:rPr lang="en-US" dirty="0"/>
              <a:t>we looked into a chart of the top 5 car make in respect to claims frequency, ford leads, followed by Chevrolet, dodge, </a:t>
            </a:r>
            <a:r>
              <a:rPr lang="en-US" dirty="0" err="1"/>
              <a:t>gmc</a:t>
            </a:r>
            <a:r>
              <a:rPr lang="en-US" dirty="0"/>
              <a:t> and Mitsubishi holds 5</a:t>
            </a:r>
            <a:r>
              <a:rPr lang="en-US" baseline="30000" dirty="0"/>
              <a:t>th</a:t>
            </a:r>
            <a:r>
              <a:rPr lang="en-US" dirty="0"/>
              <a:t> position.</a:t>
            </a:r>
          </a:p>
          <a:p>
            <a:r>
              <a:rPr lang="en-US" u="sng" dirty="0"/>
              <a:t>Car Model</a:t>
            </a:r>
            <a:r>
              <a:rPr lang="en-US" dirty="0"/>
              <a:t>- Also looked into a chart of the top 5 car model in respect to claim frequency, Grand Prix leads followed by e-class, corvette and continental, es-class holds 5</a:t>
            </a:r>
            <a:r>
              <a:rPr lang="en-US" baseline="30000" dirty="0"/>
              <a:t>th</a:t>
            </a:r>
            <a:r>
              <a:rPr lang="en-US" dirty="0"/>
              <a:t> position.</a:t>
            </a:r>
          </a:p>
          <a:p>
            <a:r>
              <a:rPr lang="en-US" u="sng" dirty="0"/>
              <a:t>Car Year</a:t>
            </a:r>
            <a:r>
              <a:rPr lang="en-US" dirty="0"/>
              <a:t>- Cars made in 2006 scored highest in the trendline chart against claim frequency</a:t>
            </a:r>
            <a:endParaRPr lang="en-NG" dirty="0"/>
          </a:p>
          <a:p>
            <a:endParaRPr lang="en-US" dirty="0"/>
          </a:p>
          <a:p>
            <a:endParaRPr lang="en-US" dirty="0"/>
          </a:p>
          <a:p>
            <a:endParaRPr lang="en-US" dirty="0"/>
          </a:p>
          <a:p>
            <a:endParaRPr lang="en-US" dirty="0"/>
          </a:p>
          <a:p>
            <a:endParaRPr lang="en-NG" dirty="0"/>
          </a:p>
        </p:txBody>
      </p:sp>
    </p:spTree>
    <p:extLst>
      <p:ext uri="{BB962C8B-B14F-4D97-AF65-F5344CB8AC3E}">
        <p14:creationId xmlns:p14="http://schemas.microsoft.com/office/powerpoint/2010/main" val="38067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9026-07C3-AA8A-9689-CC3DCD7E1A42}"/>
              </a:ext>
            </a:extLst>
          </p:cNvPr>
          <p:cNvSpPr>
            <a:spLocks noGrp="1"/>
          </p:cNvSpPr>
          <p:nvPr>
            <p:ph type="title"/>
          </p:nvPr>
        </p:nvSpPr>
        <p:spPr/>
        <p:txBody>
          <a:bodyPr/>
          <a:lstStyle/>
          <a:p>
            <a:pPr algn="ctr"/>
            <a:r>
              <a:rPr lang="en-US" dirty="0"/>
              <a:t>CLAIM FREQUENCY WITH FILTERS-COMMERCIAL VEHICLE USERS</a:t>
            </a:r>
            <a:endParaRPr lang="en-NG" dirty="0"/>
          </a:p>
        </p:txBody>
      </p:sp>
      <p:sp>
        <p:nvSpPr>
          <p:cNvPr id="3" name="Content Placeholder 2">
            <a:extLst>
              <a:ext uri="{FF2B5EF4-FFF2-40B4-BE49-F238E27FC236}">
                <a16:creationId xmlns:a16="http://schemas.microsoft.com/office/drawing/2014/main" id="{E9F28410-DFD1-E9EF-BA0A-A2ADDDCF979F}"/>
              </a:ext>
            </a:extLst>
          </p:cNvPr>
          <p:cNvSpPr>
            <a:spLocks noGrp="1"/>
          </p:cNvSpPr>
          <p:nvPr>
            <p:ph idx="1"/>
          </p:nvPr>
        </p:nvSpPr>
        <p:spPr/>
        <p:txBody>
          <a:bodyPr/>
          <a:lstStyle/>
          <a:p>
            <a:r>
              <a:rPr lang="en-US" u="sng" dirty="0"/>
              <a:t>Coverage Zone - </a:t>
            </a:r>
            <a:r>
              <a:rPr lang="en-US" dirty="0"/>
              <a:t>Cars from urban areas have the most claim frequency, highly urban, sub-urban, rural, highly rural came 2</a:t>
            </a:r>
            <a:r>
              <a:rPr lang="en-US" baseline="30000" dirty="0"/>
              <a:t>nd</a:t>
            </a:r>
            <a:r>
              <a:rPr lang="en-US" dirty="0"/>
              <a:t>,3</a:t>
            </a:r>
            <a:r>
              <a:rPr lang="en-US" baseline="30000" dirty="0"/>
              <a:t>rd</a:t>
            </a:r>
            <a:r>
              <a:rPr lang="en-US" dirty="0"/>
              <a:t>, 4</a:t>
            </a:r>
            <a:r>
              <a:rPr lang="en-US" baseline="30000" dirty="0"/>
              <a:t>th</a:t>
            </a:r>
            <a:r>
              <a:rPr lang="en-US" dirty="0"/>
              <a:t> and 5</a:t>
            </a:r>
            <a:r>
              <a:rPr lang="en-US" baseline="30000" dirty="0"/>
              <a:t>th</a:t>
            </a:r>
            <a:r>
              <a:rPr lang="en-US" dirty="0"/>
              <a:t> respectively.</a:t>
            </a:r>
          </a:p>
          <a:p>
            <a:r>
              <a:rPr lang="en-US" u="sng" dirty="0"/>
              <a:t>Marital Status </a:t>
            </a:r>
            <a:r>
              <a:rPr lang="en-US" b="1" u="sng" dirty="0"/>
              <a:t>- </a:t>
            </a:r>
            <a:r>
              <a:rPr lang="en-US" dirty="0"/>
              <a:t>Single policy holders have the most claim frequency, then married, divorced and separated respectively.</a:t>
            </a:r>
          </a:p>
          <a:p>
            <a:r>
              <a:rPr lang="en-US" u="sng" dirty="0"/>
              <a:t>Age</a:t>
            </a:r>
            <a:r>
              <a:rPr lang="en-US" b="1" u="sng" dirty="0"/>
              <a:t> </a:t>
            </a:r>
            <a:r>
              <a:rPr lang="en-US" dirty="0"/>
              <a:t>- Policy holders with age 22 claimed the most.</a:t>
            </a:r>
            <a:endParaRPr lang="en-NG" dirty="0"/>
          </a:p>
          <a:p>
            <a:endParaRPr lang="en-NG" dirty="0"/>
          </a:p>
        </p:txBody>
      </p:sp>
    </p:spTree>
    <p:extLst>
      <p:ext uri="{BB962C8B-B14F-4D97-AF65-F5344CB8AC3E}">
        <p14:creationId xmlns:p14="http://schemas.microsoft.com/office/powerpoint/2010/main" val="359850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0434-EDB7-1977-5E75-E2F17FC6CC1D}"/>
              </a:ext>
            </a:extLst>
          </p:cNvPr>
          <p:cNvSpPr>
            <a:spLocks noGrp="1"/>
          </p:cNvSpPr>
          <p:nvPr>
            <p:ph type="title"/>
          </p:nvPr>
        </p:nvSpPr>
        <p:spPr/>
        <p:txBody>
          <a:bodyPr/>
          <a:lstStyle/>
          <a:p>
            <a:pPr algn="ctr"/>
            <a:r>
              <a:rPr lang="en-US" dirty="0"/>
              <a:t>CLAIM FREQUENCY WITH FILTERS- PRIVATE VEHICLE USERS</a:t>
            </a:r>
            <a:endParaRPr lang="en-NG" dirty="0"/>
          </a:p>
        </p:txBody>
      </p:sp>
      <p:pic>
        <p:nvPicPr>
          <p:cNvPr id="5" name="Content Placeholder 4">
            <a:extLst>
              <a:ext uri="{FF2B5EF4-FFF2-40B4-BE49-F238E27FC236}">
                <a16:creationId xmlns:a16="http://schemas.microsoft.com/office/drawing/2014/main" id="{5B9A4E72-C1D2-5751-E5ED-7224C71AE22A}"/>
              </a:ext>
            </a:extLst>
          </p:cNvPr>
          <p:cNvPicPr>
            <a:picLocks noGrp="1" noChangeAspect="1"/>
          </p:cNvPicPr>
          <p:nvPr>
            <p:ph idx="1"/>
          </p:nvPr>
        </p:nvPicPr>
        <p:blipFill>
          <a:blip r:embed="rId2"/>
          <a:stretch>
            <a:fillRect/>
          </a:stretch>
        </p:blipFill>
        <p:spPr>
          <a:xfrm>
            <a:off x="1714499" y="1848533"/>
            <a:ext cx="8429625" cy="4305521"/>
          </a:xfrm>
        </p:spPr>
      </p:pic>
    </p:spTree>
    <p:extLst>
      <p:ext uri="{BB962C8B-B14F-4D97-AF65-F5344CB8AC3E}">
        <p14:creationId xmlns:p14="http://schemas.microsoft.com/office/powerpoint/2010/main" val="252470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490F-D0AC-7971-D6E0-8D6E7646EB6B}"/>
              </a:ext>
            </a:extLst>
          </p:cNvPr>
          <p:cNvSpPr>
            <a:spLocks noGrp="1"/>
          </p:cNvSpPr>
          <p:nvPr>
            <p:ph type="title"/>
          </p:nvPr>
        </p:nvSpPr>
        <p:spPr/>
        <p:txBody>
          <a:bodyPr/>
          <a:lstStyle/>
          <a:p>
            <a:pPr algn="ctr"/>
            <a:r>
              <a:rPr lang="en-US" dirty="0"/>
              <a:t>CLAIM FREQUENCY WITH FILTERS- PRIVATE VEHICLE USERS</a:t>
            </a:r>
            <a:endParaRPr lang="en-NG" dirty="0"/>
          </a:p>
        </p:txBody>
      </p:sp>
      <p:sp>
        <p:nvSpPr>
          <p:cNvPr id="3" name="Content Placeholder 2">
            <a:extLst>
              <a:ext uri="{FF2B5EF4-FFF2-40B4-BE49-F238E27FC236}">
                <a16:creationId xmlns:a16="http://schemas.microsoft.com/office/drawing/2014/main" id="{4AB3AB7A-9795-B4E1-948E-AF18987F95D5}"/>
              </a:ext>
            </a:extLst>
          </p:cNvPr>
          <p:cNvSpPr>
            <a:spLocks noGrp="1"/>
          </p:cNvSpPr>
          <p:nvPr>
            <p:ph idx="1"/>
          </p:nvPr>
        </p:nvSpPr>
        <p:spPr/>
        <p:txBody>
          <a:bodyPr>
            <a:normAutofit fontScale="92500" lnSpcReduction="10000"/>
          </a:bodyPr>
          <a:lstStyle/>
          <a:p>
            <a:r>
              <a:rPr lang="en-US" dirty="0"/>
              <a:t>With Private vehicle users filter, we noticed the following;</a:t>
            </a:r>
          </a:p>
          <a:p>
            <a:r>
              <a:rPr lang="en-US" dirty="0"/>
              <a:t>Gender- Male scored a percentage total of 49.01% and female, a percentage total of 50.99% on the claim frequency chart.</a:t>
            </a:r>
          </a:p>
          <a:p>
            <a:r>
              <a:rPr lang="en-US" u="sng" dirty="0"/>
              <a:t>Education</a:t>
            </a:r>
            <a:r>
              <a:rPr lang="en-US" dirty="0"/>
              <a:t>- Bachelors has the largest claim frequency, followed by high school, then masters. PhD has the lowest claims frequency.</a:t>
            </a:r>
          </a:p>
          <a:p>
            <a:r>
              <a:rPr lang="en-US" u="sng" dirty="0"/>
              <a:t>Car Makes- </a:t>
            </a:r>
            <a:r>
              <a:rPr lang="en-US" dirty="0"/>
              <a:t>we looked into a chart of the top 5 car make in respect to claims frequency, ford leads, </a:t>
            </a:r>
            <a:r>
              <a:rPr lang="en-US"/>
              <a:t>followed by </a:t>
            </a:r>
            <a:r>
              <a:rPr lang="en-US" dirty="0"/>
              <a:t>Chevrolet, dodge and Toyota, GMC holds 5</a:t>
            </a:r>
            <a:r>
              <a:rPr lang="en-US" baseline="30000" dirty="0"/>
              <a:t>th</a:t>
            </a:r>
            <a:r>
              <a:rPr lang="en-US" dirty="0"/>
              <a:t> position.</a:t>
            </a:r>
          </a:p>
          <a:p>
            <a:r>
              <a:rPr lang="en-US" u="sng" dirty="0"/>
              <a:t>Car Model</a:t>
            </a:r>
            <a:r>
              <a:rPr lang="en-US" dirty="0"/>
              <a:t>- Also looked into a chart of the top 5 car model in respect to claim frequency, Mustang leads followed by Grand prix, Camaro</a:t>
            </a:r>
          </a:p>
          <a:p>
            <a:r>
              <a:rPr lang="en-US" u="sng" dirty="0"/>
              <a:t>Car Year</a:t>
            </a:r>
            <a:r>
              <a:rPr lang="en-US" dirty="0"/>
              <a:t>- Cars made in 2006 scored highest in the trendline chart against claim frequency</a:t>
            </a:r>
            <a:endParaRPr lang="en-NG" dirty="0"/>
          </a:p>
          <a:p>
            <a:endParaRPr lang="en-NG" dirty="0"/>
          </a:p>
        </p:txBody>
      </p:sp>
    </p:spTree>
    <p:extLst>
      <p:ext uri="{BB962C8B-B14F-4D97-AF65-F5344CB8AC3E}">
        <p14:creationId xmlns:p14="http://schemas.microsoft.com/office/powerpoint/2010/main" val="13771589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927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SPLENDOR INSURANCE ANALYTICS DASHBOARD</vt:lpstr>
      <vt:lpstr>CLAIM FREQUENCY WITHOUT FILTERS</vt:lpstr>
      <vt:lpstr>  CLAIM FREQUENCY WITHOUT FILTERS  </vt:lpstr>
      <vt:lpstr> CLAIM FREQUENCY WITHOUT FILTERS  </vt:lpstr>
      <vt:lpstr>CLAIM FREQUENCY WITH FILTERS-COMMERCIAL VEHICLE USERS</vt:lpstr>
      <vt:lpstr>CLAIM FREQUENCY WITH FILTERS-COMMERCIAL VEHICLE USERS</vt:lpstr>
      <vt:lpstr>CLAIM FREQUENCY WITH FILTERS-COMMERCIAL VEHICLE USERS</vt:lpstr>
      <vt:lpstr>CLAIM FREQUENCY WITH FILTERS- PRIVATE VEHICLE USERS</vt:lpstr>
      <vt:lpstr>CLAIM FREQUENCY WITH FILTERS- PRIVATE VEHICLE USERS</vt:lpstr>
      <vt:lpstr>CLAIM FREQUENCY WITH FILTERS- PRIVATE VEHICLE USERS</vt:lpstr>
      <vt:lpstr>RISK ASSESSMENT</vt:lpstr>
      <vt:lpstr>DEMOGRAPHIC ANALYSIS</vt:lpstr>
      <vt:lpstr>GEOGRAPHICAL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8</cp:revision>
  <dcterms:created xsi:type="dcterms:W3CDTF">2024-07-02T12:38:02Z</dcterms:created>
  <dcterms:modified xsi:type="dcterms:W3CDTF">2024-07-02T14:36:34Z</dcterms:modified>
</cp:coreProperties>
</file>