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84" r:id="rId2"/>
  </p:sldMasterIdLst>
  <p:notesMasterIdLst>
    <p:notesMasterId r:id="rId25"/>
  </p:notesMasterIdLst>
  <p:sldIdLst>
    <p:sldId id="2630" r:id="rId3"/>
    <p:sldId id="2696" r:id="rId4"/>
    <p:sldId id="2617" r:id="rId5"/>
    <p:sldId id="2631" r:id="rId6"/>
    <p:sldId id="2647" r:id="rId7"/>
    <p:sldId id="2699" r:id="rId8"/>
    <p:sldId id="2698" r:id="rId9"/>
    <p:sldId id="2697" r:id="rId10"/>
    <p:sldId id="2691" r:id="rId11"/>
    <p:sldId id="2644" r:id="rId12"/>
    <p:sldId id="2636" r:id="rId13"/>
    <p:sldId id="2700" r:id="rId14"/>
    <p:sldId id="2690" r:id="rId15"/>
    <p:sldId id="2674" r:id="rId16"/>
    <p:sldId id="2676" r:id="rId17"/>
    <p:sldId id="2664" r:id="rId18"/>
    <p:sldId id="2684" r:id="rId19"/>
    <p:sldId id="2701" r:id="rId20"/>
    <p:sldId id="2702" r:id="rId21"/>
    <p:sldId id="2705" r:id="rId22"/>
    <p:sldId id="2703" r:id="rId23"/>
    <p:sldId id="2704" r:id="rId24"/>
  </p:sldIdLst>
  <p:sldSz cx="12192000" cy="6858000"/>
  <p:notesSz cx="7104063" cy="10234613"/>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p15:clr>
            <a:srgbClr val="A4A3A4"/>
          </p15:clr>
        </p15:guide>
        <p15:guide id="2" pos="76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C1E5FB"/>
    <a:srgbClr val="DBF0EC"/>
    <a:srgbClr val="FF6F19"/>
    <a:srgbClr val="43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A10B95-352C-40DA-802A-CCD37C083C27}" v="5" dt="2023-12-20T06:03:34.16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272" autoAdjust="0"/>
  </p:normalViewPr>
  <p:slideViewPr>
    <p:cSldViewPr snapToGrid="0">
      <p:cViewPr varScale="1">
        <p:scale>
          <a:sx n="64" d="100"/>
          <a:sy n="64" d="100"/>
        </p:scale>
        <p:origin x="1334" y="67"/>
      </p:cViewPr>
      <p:guideLst>
        <p:guide orient="horz" pos="2364"/>
        <p:guide pos="7646"/>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582" y="84"/>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3508"/>
          </a:xfrm>
          <a:prstGeom prst="rect">
            <a:avLst/>
          </a:prstGeom>
        </p:spPr>
        <p:txBody>
          <a:bodyPr vert="horz" lIns="99073" tIns="49536" rIns="99073" bIns="49536" rtlCol="0"/>
          <a:lstStyle>
            <a:lvl1pPr algn="l">
              <a:defRPr sz="1300"/>
            </a:lvl1pPr>
          </a:lstStyle>
          <a:p>
            <a:endParaRPr lang="zh-CN" altLang="en-US"/>
          </a:p>
        </p:txBody>
      </p:sp>
      <p:sp>
        <p:nvSpPr>
          <p:cNvPr id="3" name="日期占位符 2"/>
          <p:cNvSpPr>
            <a:spLocks noGrp="1"/>
          </p:cNvSpPr>
          <p:nvPr>
            <p:ph type="dt" idx="1"/>
          </p:nvPr>
        </p:nvSpPr>
        <p:spPr>
          <a:xfrm>
            <a:off x="4023992" y="1"/>
            <a:ext cx="3078427" cy="513508"/>
          </a:xfrm>
          <a:prstGeom prst="rect">
            <a:avLst/>
          </a:prstGeom>
        </p:spPr>
        <p:txBody>
          <a:bodyPr vert="horz" lIns="99073" tIns="49536" rIns="99073" bIns="49536" rtlCol="0"/>
          <a:lstStyle>
            <a:lvl1pPr algn="r">
              <a:defRPr sz="1300"/>
            </a:lvl1pPr>
          </a:lstStyle>
          <a:p>
            <a:fld id="{79F10804-FE04-47AA-8C0E-F2613B59AD83}" type="datetimeFigureOut">
              <a:rPr lang="zh-CN" altLang="en-US" smtClean="0"/>
              <a:t>2023/12/31</a:t>
            </a:fld>
            <a:endParaRPr lang="zh-CN" altLang="en-US"/>
          </a:p>
        </p:txBody>
      </p:sp>
      <p:sp>
        <p:nvSpPr>
          <p:cNvPr id="4" name="幻灯片图像占位符 3"/>
          <p:cNvSpPr>
            <a:spLocks noGrp="1" noRot="1" noChangeAspect="1"/>
          </p:cNvSpPr>
          <p:nvPr>
            <p:ph type="sldImg" idx="2"/>
          </p:nvPr>
        </p:nvSpPr>
        <p:spPr>
          <a:xfrm>
            <a:off x="479425" y="1277938"/>
            <a:ext cx="6145213" cy="3455987"/>
          </a:xfrm>
          <a:prstGeom prst="rect">
            <a:avLst/>
          </a:prstGeom>
          <a:noFill/>
          <a:ln w="12700">
            <a:solidFill>
              <a:prstClr val="black"/>
            </a:solidFill>
          </a:ln>
        </p:spPr>
        <p:txBody>
          <a:bodyPr vert="horz" lIns="99073" tIns="49536" rIns="99073" bIns="49536"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73" tIns="49536" rIns="99073" bIns="49536"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106"/>
            <a:ext cx="3078427" cy="513507"/>
          </a:xfrm>
          <a:prstGeom prst="rect">
            <a:avLst/>
          </a:prstGeom>
        </p:spPr>
        <p:txBody>
          <a:bodyPr vert="horz" lIns="99073" tIns="49536" rIns="99073" bIns="4953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6"/>
            <a:ext cx="3078427" cy="513507"/>
          </a:xfrm>
          <a:prstGeom prst="rect">
            <a:avLst/>
          </a:prstGeom>
        </p:spPr>
        <p:txBody>
          <a:bodyPr vert="horz" lIns="99073" tIns="49536" rIns="99073" bIns="49536" rtlCol="0" anchor="b"/>
          <a:lstStyle>
            <a:lvl1pPr algn="r">
              <a:defRPr sz="1300"/>
            </a:lvl1pPr>
          </a:lstStyle>
          <a:p>
            <a:fld id="{5A8CBF47-3ED1-41B6-A9DB-D47E6373B246}" type="slidenum">
              <a:rPr lang="zh-CN" altLang="en-US" smtClean="0"/>
              <a:t>‹#›</a:t>
            </a:fld>
            <a:endParaRPr lang="zh-CN" altLang="en-US"/>
          </a:p>
        </p:txBody>
      </p:sp>
    </p:spTree>
    <p:extLst>
      <p:ext uri="{BB962C8B-B14F-4D97-AF65-F5344CB8AC3E}">
        <p14:creationId xmlns:p14="http://schemas.microsoft.com/office/powerpoint/2010/main" val="348633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a:t>
            </a:fld>
            <a:endParaRPr lang="zh-CN" altLang="en-US"/>
          </a:p>
        </p:txBody>
      </p:sp>
    </p:spTree>
    <p:extLst>
      <p:ext uri="{BB962C8B-B14F-4D97-AF65-F5344CB8AC3E}">
        <p14:creationId xmlns:p14="http://schemas.microsoft.com/office/powerpoint/2010/main" val="3971191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CBF47-3ED1-41B6-A9DB-D47E6373B246}" type="slidenum">
              <a:rPr lang="zh-CN" altLang="en-US" smtClean="0"/>
              <a:t>13</a:t>
            </a:fld>
            <a:endParaRPr lang="zh-CN" altLang="en-US"/>
          </a:p>
        </p:txBody>
      </p:sp>
    </p:spTree>
    <p:extLst>
      <p:ext uri="{BB962C8B-B14F-4D97-AF65-F5344CB8AC3E}">
        <p14:creationId xmlns:p14="http://schemas.microsoft.com/office/powerpoint/2010/main" val="28510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在本项目中，我们使用一张与</a:t>
            </a:r>
            <a:r>
              <a:rPr lang="en-US" altLang="zh-CN" dirty="0"/>
              <a:t>movie</a:t>
            </a:r>
            <a:r>
              <a:rPr lang="zh-CN" altLang="en-US" dirty="0"/>
              <a:t>表相同的表格记录数据血缘，但是除了</a:t>
            </a:r>
            <a:r>
              <a:rPr lang="en-US" altLang="zh-CN" dirty="0" err="1"/>
              <a:t>movie_id</a:t>
            </a:r>
            <a:r>
              <a:rPr lang="zh-CN" altLang="en-US" dirty="0"/>
              <a:t>列外，每个单元格存储</a:t>
            </a:r>
            <a:r>
              <a:rPr lang="en-US" altLang="zh-CN" dirty="0"/>
              <a:t>movie</a:t>
            </a:r>
            <a:r>
              <a:rPr lang="zh-CN" altLang="en-US" dirty="0"/>
              <a:t>表中该位置的数据是真正来自哪个</a:t>
            </a:r>
            <a:r>
              <a:rPr lang="en-US" altLang="zh-CN" dirty="0" err="1"/>
              <a:t>movie_id</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14</a:t>
            </a:fld>
            <a:endParaRPr lang="zh-CN" altLang="en-US"/>
          </a:p>
        </p:txBody>
      </p:sp>
    </p:spTree>
    <p:extLst>
      <p:ext uri="{BB962C8B-B14F-4D97-AF65-F5344CB8AC3E}">
        <p14:creationId xmlns:p14="http://schemas.microsoft.com/office/powerpoint/2010/main" val="148577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上表去重的同时会得到下面这样一张映射表，</a:t>
            </a:r>
            <a:r>
              <a:rPr lang="en-US" altLang="zh-CN" sz="1200" dirty="0" err="1">
                <a:latin typeface="微软雅黑" panose="020B0503020204020204" pitchFamily="34" charset="-122"/>
                <a:ea typeface="微软雅黑" panose="020B0503020204020204" pitchFamily="34" charset="-122"/>
              </a:rPr>
              <a:t>movie_id</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movie_title</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movie_director</a:t>
            </a:r>
            <a:r>
              <a:rPr lang="zh-CN" altLang="en-US" sz="1200" dirty="0">
                <a:latin typeface="微软雅黑" panose="020B0503020204020204" pitchFamily="34" charset="-122"/>
                <a:ea typeface="微软雅黑" panose="020B0503020204020204" pitchFamily="34" charset="-122"/>
              </a:rPr>
              <a:t>列的数据与去重后的数据保持不变，但是其余列记录了对应位置的数据来自于原来的哪一行，如果该位置的数据不是通过填充得到的，则无需记录对应关系。（将重复数据都挪到了一起便于观察比较）</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15</a:t>
            </a:fld>
            <a:endParaRPr lang="zh-CN" altLang="en-US"/>
          </a:p>
        </p:txBody>
      </p:sp>
    </p:spTree>
    <p:extLst>
      <p:ext uri="{BB962C8B-B14F-4D97-AF65-F5344CB8AC3E}">
        <p14:creationId xmlns:p14="http://schemas.microsoft.com/office/powerpoint/2010/main" val="2119824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CBF47-3ED1-41B6-A9DB-D47E6373B246}" type="slidenum">
              <a:rPr lang="zh-CN" altLang="en-US" smtClean="0"/>
              <a:t>16</a:t>
            </a:fld>
            <a:endParaRPr lang="zh-CN" altLang="en-US"/>
          </a:p>
        </p:txBody>
      </p:sp>
    </p:spTree>
    <p:extLst>
      <p:ext uri="{BB962C8B-B14F-4D97-AF65-F5344CB8AC3E}">
        <p14:creationId xmlns:p14="http://schemas.microsoft.com/office/powerpoint/2010/main" val="8516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在对评论的情感得分进行优化时，我们第一次选择将评论的情感得分单独抽象为一张表，在使用关系型数据库进行查询时，统计对应</a:t>
            </a:r>
            <a:r>
              <a:rPr lang="en-US" altLang="zh-CN" dirty="0" err="1"/>
              <a:t>movie_id</a:t>
            </a:r>
            <a:r>
              <a:rPr lang="en-US" altLang="zh-CN" dirty="0"/>
              <a:t> </a:t>
            </a:r>
            <a:r>
              <a:rPr lang="zh-CN" altLang="en-US" dirty="0"/>
              <a:t>的所有评论情感得分中大于</a:t>
            </a:r>
            <a:r>
              <a:rPr lang="en-US" altLang="zh-CN" dirty="0"/>
              <a:t>0.2</a:t>
            </a:r>
            <a:r>
              <a:rPr lang="zh-CN" altLang="en-US" dirty="0"/>
              <a:t>（我们设定的正面情感阈值）的比例，由于评论数量是百万数量级，最后的查询耗时较长（选择所有标题包含</a:t>
            </a:r>
            <a:r>
              <a:rPr lang="en-US" altLang="zh-CN" dirty="0"/>
              <a:t>Harry</a:t>
            </a:r>
            <a:r>
              <a:rPr lang="zh-CN" altLang="en-US" dirty="0"/>
              <a:t>的电影查看其信息，共需要</a:t>
            </a:r>
            <a:r>
              <a:rPr lang="en-US" altLang="zh-CN" dirty="0"/>
              <a:t>56.938s</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经过我们的优化，使用冗余存储，直接在电影表中增加一个字段</a:t>
            </a:r>
            <a:r>
              <a:rPr lang="en-US" altLang="zh-CN" dirty="0" err="1"/>
              <a:t>review_sentiment_rate</a:t>
            </a:r>
            <a:r>
              <a:rPr lang="zh-CN" altLang="en-US" dirty="0"/>
              <a:t>，查询同样的电影信息，只需要</a:t>
            </a:r>
            <a:r>
              <a:rPr lang="en-US" altLang="zh-CN" dirty="0"/>
              <a:t>19.546s</a:t>
            </a:r>
            <a:r>
              <a:rPr lang="zh-CN" altLang="en-US" dirty="0"/>
              <a:t>即可。</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890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若不将视图建立为实际的表，则在分布式数据库中会出现更多的</a:t>
            </a:r>
            <a:r>
              <a:rPr lang="en-US" altLang="zh-CN" dirty="0">
                <a:effectLst/>
              </a:rPr>
              <a:t>join</a:t>
            </a:r>
            <a:r>
              <a:rPr lang="zh-CN" altLang="en-US" dirty="0">
                <a:effectLst/>
              </a:rPr>
              <a:t>操作，拖慢了查询的速度，在将视图建立为实际表后，速度加快了约</a:t>
            </a:r>
            <a:r>
              <a:rPr lang="en-US" altLang="zh-CN" dirty="0">
                <a:effectLst/>
              </a:rPr>
              <a:t>5</a:t>
            </a:r>
            <a:r>
              <a:rPr lang="zh-CN" altLang="en-US" dirty="0">
                <a:effectLst/>
              </a:rPr>
              <a:t>秒，下图是加快后的结果，查询时间为</a:t>
            </a:r>
            <a:r>
              <a:rPr lang="en-US" altLang="zh-CN" dirty="0">
                <a:effectLst/>
              </a:rPr>
              <a:t>12.523s.</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90814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建立图数据库索引可以加速图数据库关系的查询，左图是添加索引之前，查询演员之间的关系耗时为</a:t>
            </a:r>
            <a:r>
              <a:rPr lang="en-US" altLang="zh-CN" dirty="0">
                <a:effectLst/>
              </a:rPr>
              <a:t>4.776</a:t>
            </a:r>
            <a:r>
              <a:rPr lang="zh-CN" altLang="en-US" dirty="0">
                <a:effectLst/>
              </a:rPr>
              <a:t>秒，右图是添加索引之后，查询演员之间的关系耗时</a:t>
            </a:r>
            <a:r>
              <a:rPr lang="en-US" altLang="zh-CN" dirty="0">
                <a:effectLst/>
              </a:rPr>
              <a:t>2.335</a:t>
            </a:r>
            <a:r>
              <a:rPr lang="zh-CN" altLang="en-US" dirty="0">
                <a:effectLst/>
              </a:rPr>
              <a:t>秒。</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852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dirty="0"/>
              <a:t>对于较简单的查询，分布式数据库的表现明显好于关系型数据库，比如查询所有电影类型为</a:t>
            </a:r>
            <a:r>
              <a:rPr lang="en-US" altLang="zh-CN" dirty="0"/>
              <a:t>Action &amp; Adventure</a:t>
            </a:r>
            <a:r>
              <a:rPr lang="zh-CN" altLang="en-US" dirty="0"/>
              <a:t>类型的电影：</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4601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我们发现，当查询字段需要跨过多张表时，当前分布式数据库的表现并不如</a:t>
            </a:r>
            <a:r>
              <a:rPr lang="en-US" altLang="zh-CN" dirty="0" err="1">
                <a:effectLst/>
              </a:rPr>
              <a:t>mysql</a:t>
            </a:r>
            <a:r>
              <a:rPr lang="zh-CN" altLang="en-US" dirty="0">
                <a:effectLst/>
              </a:rPr>
              <a:t>，可能是由于分布式数据库的</a:t>
            </a:r>
            <a:r>
              <a:rPr lang="en-US" altLang="zh-CN" dirty="0">
                <a:effectLst/>
              </a:rPr>
              <a:t>join</a:t>
            </a:r>
            <a:r>
              <a:rPr lang="zh-CN" altLang="en-US" dirty="0">
                <a:effectLst/>
              </a:rPr>
              <a:t>操作查询效率太低。</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但对于较简单的查询，分布式数据库的表现明显好于关系型数据库</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77072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  查询时间对比如下，可以看出</a:t>
            </a:r>
            <a:r>
              <a:rPr lang="en-US" altLang="zh-CN" dirty="0">
                <a:effectLst/>
              </a:rPr>
              <a:t>neo4j</a:t>
            </a:r>
            <a:r>
              <a:rPr lang="zh-CN" altLang="en-US" dirty="0">
                <a:effectLst/>
              </a:rPr>
              <a:t>确实更适合这种演员关系间的查询，</a:t>
            </a:r>
            <a:r>
              <a:rPr lang="en-US" altLang="zh-CN" dirty="0" err="1">
                <a:effectLst/>
              </a:rPr>
              <a:t>mysql</a:t>
            </a:r>
            <a:r>
              <a:rPr lang="zh-CN" altLang="en-US" dirty="0">
                <a:effectLst/>
              </a:rPr>
              <a:t>关系型数据库次之，分布式数据库由于需要较多的</a:t>
            </a:r>
            <a:r>
              <a:rPr lang="en-US" altLang="zh-CN" dirty="0">
                <a:effectLst/>
              </a:rPr>
              <a:t>join</a:t>
            </a:r>
            <a:r>
              <a:rPr lang="zh-CN" altLang="en-US" dirty="0">
                <a:effectLst/>
              </a:rPr>
              <a:t>操作，因此耗时较长。</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4366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48A2A0"/>
              </a:solidFill>
              <a:cs typeface="+mn-ea"/>
              <a:sym typeface="+mn-lt"/>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3</a:t>
            </a:fld>
            <a:endParaRPr lang="zh-CN" altLang="en-US"/>
          </a:p>
        </p:txBody>
      </p:sp>
    </p:spTree>
    <p:extLst>
      <p:ext uri="{BB962C8B-B14F-4D97-AF65-F5344CB8AC3E}">
        <p14:creationId xmlns:p14="http://schemas.microsoft.com/office/powerpoint/2010/main" val="171884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星型模型使用</a:t>
            </a:r>
          </a:p>
          <a:p>
            <a:r>
              <a:rPr lang="zh-CN" altLang="en-US" dirty="0">
                <a:effectLst/>
              </a:rPr>
              <a:t>本项目采用星型模型结构，对数据存储有一定的冗余。首先建立一个</a:t>
            </a:r>
            <a:r>
              <a:rPr lang="en-US" altLang="zh-CN" dirty="0">
                <a:effectLst/>
              </a:rPr>
              <a:t>movie</a:t>
            </a:r>
            <a:r>
              <a:rPr lang="zh-CN" altLang="en-US" dirty="0">
                <a:effectLst/>
              </a:rPr>
              <a:t>表，然后将</a:t>
            </a:r>
            <a:r>
              <a:rPr lang="en-US" altLang="zh-CN" dirty="0">
                <a:effectLst/>
              </a:rPr>
              <a:t>movie</a:t>
            </a:r>
            <a:r>
              <a:rPr lang="zh-CN" altLang="en-US" dirty="0">
                <a:effectLst/>
              </a:rPr>
              <a:t>的属性都保存在事实表中，然后将演员，上映时间等信息保存到其他维度表中。</a:t>
            </a:r>
          </a:p>
          <a:p>
            <a:pPr>
              <a:buFont typeface="+mj-lt"/>
              <a:buAutoNum type="arabicPeriod" startAt="2"/>
            </a:pPr>
            <a:r>
              <a:rPr lang="zh-CN" altLang="en-US" dirty="0"/>
              <a:t>字段设置</a:t>
            </a:r>
          </a:p>
          <a:p>
            <a:pPr marL="742950" lvl="1" indent="-285750">
              <a:buFont typeface="+mj-lt"/>
              <a:buAutoNum type="arabicPeriod" startAt="2"/>
            </a:pPr>
            <a:r>
              <a:rPr lang="zh-CN" altLang="en-US" dirty="0"/>
              <a:t>在</a:t>
            </a:r>
            <a:r>
              <a:rPr lang="en-US" altLang="zh-CN" dirty="0"/>
              <a:t>review</a:t>
            </a:r>
            <a:r>
              <a:rPr lang="zh-CN" altLang="en-US" dirty="0"/>
              <a:t>表中，</a:t>
            </a:r>
            <a:r>
              <a:rPr lang="en-US" altLang="zh-CN" dirty="0"/>
              <a:t>time</a:t>
            </a:r>
            <a:r>
              <a:rPr lang="zh-CN" altLang="en-US" dirty="0"/>
              <a:t>字段记录了该评论的时间戳，我们并没有采用</a:t>
            </a:r>
            <a:r>
              <a:rPr lang="en-US" altLang="zh-CN" dirty="0"/>
              <a:t>datetime</a:t>
            </a:r>
            <a:r>
              <a:rPr lang="zh-CN" altLang="en-US" dirty="0"/>
              <a:t>等和时间有关的数据类型来存储时间戳，而是采用了</a:t>
            </a:r>
            <a:r>
              <a:rPr lang="en-US" altLang="zh-CN" dirty="0" err="1"/>
              <a:t>bigint</a:t>
            </a:r>
            <a:r>
              <a:rPr lang="zh-CN" altLang="en-US" dirty="0"/>
              <a:t>类型的数据来存储。使用</a:t>
            </a:r>
            <a:r>
              <a:rPr lang="en-US" altLang="zh-CN" dirty="0" err="1"/>
              <a:t>bigint</a:t>
            </a:r>
            <a:r>
              <a:rPr lang="zh-CN" altLang="en-US" dirty="0"/>
              <a:t>类型存储时间戳可以确保跨不同数据库和编程语言的一致性；相对于 </a:t>
            </a:r>
            <a:r>
              <a:rPr lang="en-US" altLang="zh-CN" dirty="0"/>
              <a:t>datetime </a:t>
            </a:r>
            <a:r>
              <a:rPr lang="zh-CN" altLang="en-US" dirty="0"/>
              <a:t>类型，</a:t>
            </a:r>
            <a:r>
              <a:rPr lang="en-US" altLang="zh-CN" dirty="0" err="1"/>
              <a:t>bigint</a:t>
            </a:r>
            <a:r>
              <a:rPr lang="en-US" altLang="zh-CN" dirty="0"/>
              <a:t> </a:t>
            </a:r>
            <a:r>
              <a:rPr lang="zh-CN" altLang="en-US" dirty="0"/>
              <a:t>类型通常需要较少的存储空间，这对于像</a:t>
            </a:r>
            <a:r>
              <a:rPr lang="en-US" altLang="zh-CN" dirty="0"/>
              <a:t>review</a:t>
            </a:r>
            <a:r>
              <a:rPr lang="zh-CN" altLang="en-US" dirty="0"/>
              <a:t>表这样的行数很多的表来说，可以节省相当的存储空间。在某些情况下，使用 </a:t>
            </a:r>
            <a:r>
              <a:rPr lang="en-US" altLang="zh-CN" dirty="0" err="1"/>
              <a:t>bigint</a:t>
            </a:r>
            <a:r>
              <a:rPr lang="en-US" altLang="zh-CN" dirty="0"/>
              <a:t> </a:t>
            </a:r>
            <a:r>
              <a:rPr lang="zh-CN" altLang="en-US" dirty="0"/>
              <a:t>类型进行日期和时间的比较可能比使用 </a:t>
            </a:r>
            <a:r>
              <a:rPr lang="en-US" altLang="zh-CN" dirty="0"/>
              <a:t>datetime </a:t>
            </a:r>
            <a:r>
              <a:rPr lang="zh-CN" altLang="en-US" dirty="0"/>
              <a:t>类型更高效。这是因为整数的比较操作通常比日期时间类型的比较要快。</a:t>
            </a:r>
          </a:p>
          <a:p>
            <a:pPr marL="742950" lvl="1" indent="-285750">
              <a:buFont typeface="+mj-lt"/>
              <a:buAutoNum type="arabicPeriod" startAt="2"/>
            </a:pPr>
            <a:r>
              <a:rPr lang="zh-CN" altLang="en-US" dirty="0"/>
              <a:t>在</a:t>
            </a:r>
            <a:r>
              <a:rPr lang="en-US" altLang="zh-CN" dirty="0"/>
              <a:t>movie</a:t>
            </a:r>
            <a:r>
              <a:rPr lang="zh-CN" altLang="en-US" dirty="0"/>
              <a:t>表中，我们使用</a:t>
            </a:r>
            <a:r>
              <a:rPr lang="en-US" altLang="zh-CN" dirty="0"/>
              <a:t>float</a:t>
            </a:r>
            <a:r>
              <a:rPr lang="zh-CN" altLang="en-US" dirty="0"/>
              <a:t>类型的数据来存储</a:t>
            </a:r>
            <a:r>
              <a:rPr lang="en-US" altLang="zh-CN" dirty="0" err="1"/>
              <a:t>movie_score</a:t>
            </a:r>
            <a:r>
              <a:rPr lang="zh-CN" altLang="en-US" dirty="0"/>
              <a:t>等和评分相关的数据。</a:t>
            </a:r>
            <a:r>
              <a:rPr lang="en-US" altLang="zh-CN" dirty="0"/>
              <a:t>float </a:t>
            </a:r>
            <a:r>
              <a:rPr lang="zh-CN" altLang="en-US" dirty="0"/>
              <a:t>类型的存储空间通常小于 </a:t>
            </a:r>
            <a:r>
              <a:rPr lang="en-US" altLang="zh-CN" dirty="0"/>
              <a:t>double </a:t>
            </a:r>
            <a:r>
              <a:rPr lang="zh-CN" altLang="en-US" dirty="0"/>
              <a:t>类型，而电影评分并不需要较高的精度，因此使用 </a:t>
            </a:r>
            <a:r>
              <a:rPr lang="en-US" altLang="zh-CN" dirty="0"/>
              <a:t>float </a:t>
            </a:r>
            <a:r>
              <a:rPr lang="zh-CN" altLang="en-US" dirty="0"/>
              <a:t>可以减少存储空间的消耗。</a:t>
            </a:r>
          </a:p>
          <a:p>
            <a:pPr marL="742950" lvl="1" indent="-285750">
              <a:buFont typeface="+mj-lt"/>
              <a:buAutoNum type="arabicPeriod" startAt="2"/>
            </a:pPr>
            <a:r>
              <a:rPr lang="zh-CN" altLang="en-US" dirty="0"/>
              <a:t>在</a:t>
            </a:r>
            <a:r>
              <a:rPr lang="en-US" altLang="zh-CN" dirty="0" err="1"/>
              <a:t>release_date</a:t>
            </a:r>
            <a:r>
              <a:rPr lang="zh-CN" altLang="en-US" dirty="0"/>
              <a:t>表中，我们使用</a:t>
            </a:r>
            <a:r>
              <a:rPr lang="en-US" altLang="zh-CN" dirty="0"/>
              <a:t>varchar</a:t>
            </a:r>
            <a:r>
              <a:rPr lang="zh-CN" altLang="en-US" dirty="0"/>
              <a:t>类型的数据来存储</a:t>
            </a:r>
            <a:r>
              <a:rPr lang="en-US" altLang="zh-CN" dirty="0"/>
              <a:t>year, month, day, weekday</a:t>
            </a:r>
            <a:r>
              <a:rPr lang="zh-CN" altLang="en-US" dirty="0"/>
              <a:t>等字段。这允许存储非标准日期格式或混合格式数据直接以字符串形式存储日期时间等字段，也可以避免不同应用程序间日期格式解析的兼容性问题。对于这些字段，我们也建立了索引，加速了查询。</a:t>
            </a:r>
          </a:p>
          <a:p>
            <a:pPr>
              <a:buFont typeface="+mj-lt"/>
              <a:buAutoNum type="arabicPeriod" startAt="2"/>
            </a:pPr>
            <a:r>
              <a:rPr lang="zh-CN" altLang="en-US" dirty="0"/>
              <a:t>冗余存储</a:t>
            </a:r>
          </a:p>
          <a:p>
            <a:pPr marL="742950" lvl="1" indent="-285750">
              <a:buFont typeface="+mj-lt"/>
              <a:buAutoNum type="arabicPeriod" startAt="2"/>
            </a:pPr>
            <a:r>
              <a:rPr lang="zh-CN" altLang="en-US" dirty="0"/>
              <a:t>在电影表中存储相关评论数，在查询最受欢迎的演员组合时，可以避免与电影评论表进行</a:t>
            </a:r>
            <a:r>
              <a:rPr lang="en-US" altLang="zh-CN" dirty="0"/>
              <a:t>join</a:t>
            </a:r>
            <a:r>
              <a:rPr lang="zh-CN" altLang="en-US" dirty="0"/>
              <a:t>操作，由于电影评论表数据量巨大，所以会节省大量的时间</a:t>
            </a:r>
          </a:p>
          <a:p>
            <a:pPr marL="742950" lvl="1" indent="-285750">
              <a:buFont typeface="+mj-lt"/>
              <a:buAutoNum type="arabicPeriod" startAt="2"/>
            </a:pPr>
            <a:r>
              <a:rPr lang="zh-CN" altLang="en-US" dirty="0"/>
              <a:t>将时间单独抽象成一张表，将时间戳存储为不同数据格式，便于查询时直接进行匹配而不用处理数据，节省查询时间</a:t>
            </a:r>
          </a:p>
          <a:p>
            <a:pPr marL="742950" lvl="1" indent="-285750">
              <a:buFont typeface="+mj-lt"/>
              <a:buAutoNum type="arabicPeriod" startAt="2"/>
            </a:pPr>
            <a:r>
              <a:rPr lang="zh-CN" altLang="en-US" dirty="0"/>
              <a:t>我们对于评论的情感进行了两次优化，第一次将评论的情感单独抽象为一张表，避免根据情感进行查询时与原来的评论表进行</a:t>
            </a:r>
            <a:r>
              <a:rPr lang="en-US" altLang="zh-CN" dirty="0"/>
              <a:t>join</a:t>
            </a:r>
            <a:r>
              <a:rPr lang="zh-CN" altLang="en-US" dirty="0"/>
              <a:t>操作，但是由于是百万数量级，直接在电影表中增加一个字段，表示该电影中对应正面评价的比例。</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5</a:t>
            </a:fld>
            <a:endParaRPr lang="zh-CN" altLang="en-US"/>
          </a:p>
        </p:txBody>
      </p:sp>
    </p:spTree>
    <p:extLst>
      <p:ext uri="{BB962C8B-B14F-4D97-AF65-F5344CB8AC3E}">
        <p14:creationId xmlns:p14="http://schemas.microsoft.com/office/powerpoint/2010/main" val="323766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除了主键和外键等数据库自动建立的索引外，对查询操作中需要用到的字段建立单独的单列索引和组合索引，便于快速进行查询操作</a:t>
            </a:r>
          </a:p>
          <a:p>
            <a:pPr>
              <a:buFont typeface="Arial" panose="020B0604020202020204" pitchFamily="34" charset="0"/>
              <a:buChar char="•"/>
            </a:pPr>
            <a:r>
              <a:rPr lang="zh-CN" altLang="en-US" dirty="0"/>
              <a:t>演员表中为演员姓名建立单列索引</a:t>
            </a:r>
          </a:p>
          <a:p>
            <a:pPr>
              <a:buFont typeface="Arial" panose="020B0604020202020204" pitchFamily="34" charset="0"/>
              <a:buChar char="•"/>
            </a:pPr>
            <a:r>
              <a:rPr lang="zh-CN" altLang="en-US" dirty="0"/>
              <a:t>导演表中为导演姓名建立单列索引</a:t>
            </a:r>
          </a:p>
          <a:p>
            <a:pPr>
              <a:buFont typeface="Arial" panose="020B0604020202020204" pitchFamily="34" charset="0"/>
              <a:buChar char="•"/>
            </a:pPr>
            <a:r>
              <a:rPr lang="zh-CN" altLang="en-US" dirty="0"/>
              <a:t>风格表中为电影风格建立单列索引</a:t>
            </a:r>
          </a:p>
          <a:p>
            <a:pPr>
              <a:buFont typeface="Arial" panose="020B0604020202020204" pitchFamily="34" charset="0"/>
              <a:buChar char="•"/>
            </a:pPr>
            <a:r>
              <a:rPr lang="zh-CN" altLang="en-US" dirty="0"/>
              <a:t>时间表中为年份建立单列索引，为年和月建立组合索引，为年和季度建立组合索引，为工作日建立单列索引</a:t>
            </a:r>
          </a:p>
          <a:p>
            <a:pPr>
              <a:buFont typeface="Arial" panose="020B0604020202020204" pitchFamily="34" charset="0"/>
              <a:buChar char="•"/>
            </a:pPr>
            <a:r>
              <a:rPr lang="zh-CN" altLang="en-US" dirty="0"/>
              <a:t>版本表中为电影语言建立单列索引，为电影格式建立单列索引</a:t>
            </a:r>
          </a:p>
          <a:p>
            <a:pPr>
              <a:buFont typeface="+mj-lt"/>
              <a:buAutoNum type="arabicPeriod" startAt="5"/>
            </a:pPr>
            <a:r>
              <a:rPr lang="zh-CN" altLang="en-US" dirty="0"/>
              <a:t>建立视图</a:t>
            </a:r>
          </a:p>
          <a:p>
            <a:pPr marL="742950" lvl="1" indent="-285750">
              <a:buFont typeface="+mj-lt"/>
              <a:buAutoNum type="arabicPeriod" startAt="5"/>
            </a:pPr>
            <a:r>
              <a:rPr lang="zh-CN" altLang="en-US" dirty="0"/>
              <a:t>建立演员和演员之间合作的视图，字段包括演员</a:t>
            </a:r>
            <a:r>
              <a:rPr lang="en-US" altLang="zh-CN" dirty="0"/>
              <a:t>1</a:t>
            </a:r>
            <a:r>
              <a:rPr lang="zh-CN" altLang="en-US" dirty="0"/>
              <a:t>的</a:t>
            </a:r>
            <a:r>
              <a:rPr lang="en-US" altLang="zh-CN" dirty="0"/>
              <a:t>id</a:t>
            </a:r>
            <a:r>
              <a:rPr lang="zh-CN" altLang="en-US" dirty="0"/>
              <a:t>、演员</a:t>
            </a:r>
            <a:r>
              <a:rPr lang="en-US" altLang="zh-CN" dirty="0"/>
              <a:t>2</a:t>
            </a:r>
            <a:r>
              <a:rPr lang="zh-CN" altLang="en-US" dirty="0"/>
              <a:t>的</a:t>
            </a:r>
            <a:r>
              <a:rPr lang="en-US" altLang="zh-CN" dirty="0"/>
              <a:t>id</a:t>
            </a:r>
            <a:r>
              <a:rPr lang="zh-CN" altLang="en-US" dirty="0"/>
              <a:t>以及合作的电影</a:t>
            </a:r>
            <a:r>
              <a:rPr lang="en-US" altLang="zh-CN" dirty="0"/>
              <a:t>id</a:t>
            </a:r>
          </a:p>
          <a:p>
            <a:pPr marL="742950" lvl="1" indent="-285750">
              <a:buFont typeface="+mj-lt"/>
              <a:buAutoNum type="arabicPeriod" startAt="5"/>
            </a:pPr>
            <a:r>
              <a:rPr lang="zh-CN" altLang="en-US" dirty="0"/>
              <a:t>建立演员和导演之间合作的视图，字段包括演员</a:t>
            </a:r>
            <a:r>
              <a:rPr lang="en-US" altLang="zh-CN" dirty="0"/>
              <a:t>id</a:t>
            </a:r>
            <a:r>
              <a:rPr lang="zh-CN" altLang="en-US" dirty="0"/>
              <a:t>、导演</a:t>
            </a:r>
            <a:r>
              <a:rPr lang="en-US" altLang="zh-CN" dirty="0"/>
              <a:t>id</a:t>
            </a:r>
            <a:r>
              <a:rPr lang="zh-CN" altLang="en-US" dirty="0"/>
              <a:t>以及合作的电影</a:t>
            </a:r>
            <a:r>
              <a:rPr lang="en-US" altLang="zh-CN" dirty="0"/>
              <a:t>id</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6</a:t>
            </a:fld>
            <a:endParaRPr lang="zh-CN" altLang="en-US"/>
          </a:p>
        </p:txBody>
      </p:sp>
    </p:spTree>
    <p:extLst>
      <p:ext uri="{BB962C8B-B14F-4D97-AF65-F5344CB8AC3E}">
        <p14:creationId xmlns:p14="http://schemas.microsoft.com/office/powerpoint/2010/main" val="331284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星型模型使用</a:t>
            </a:r>
          </a:p>
          <a:p>
            <a:r>
              <a:rPr lang="zh-CN" altLang="en-US" dirty="0">
                <a:effectLst/>
              </a:rPr>
              <a:t>本项目采用星型模型结构，对数据存储有一定的冗余。首先建立一个</a:t>
            </a:r>
            <a:r>
              <a:rPr lang="en-US" altLang="zh-CN" dirty="0">
                <a:effectLst/>
              </a:rPr>
              <a:t>movie</a:t>
            </a:r>
            <a:r>
              <a:rPr lang="zh-CN" altLang="en-US" dirty="0">
                <a:effectLst/>
              </a:rPr>
              <a:t>表，然后将</a:t>
            </a:r>
            <a:r>
              <a:rPr lang="en-US" altLang="zh-CN" dirty="0">
                <a:effectLst/>
              </a:rPr>
              <a:t>movie</a:t>
            </a:r>
            <a:r>
              <a:rPr lang="zh-CN" altLang="en-US" dirty="0">
                <a:effectLst/>
              </a:rPr>
              <a:t>的属性都保存在事实表中，然后将演员，上映时间等信息保存到其他维度表中。</a:t>
            </a:r>
          </a:p>
          <a:p>
            <a:pPr>
              <a:buFont typeface="+mj-lt"/>
              <a:buAutoNum type="arabicPeriod" startAt="2"/>
            </a:pPr>
            <a:r>
              <a:rPr lang="zh-CN" altLang="en-US" dirty="0"/>
              <a:t>字段设置</a:t>
            </a:r>
          </a:p>
          <a:p>
            <a:pPr marL="742950" lvl="1" indent="-285750">
              <a:buFont typeface="+mj-lt"/>
              <a:buAutoNum type="arabicPeriod" startAt="2"/>
            </a:pPr>
            <a:r>
              <a:rPr lang="zh-CN" altLang="en-US" dirty="0"/>
              <a:t>在</a:t>
            </a:r>
            <a:r>
              <a:rPr lang="en-US" altLang="zh-CN" dirty="0"/>
              <a:t>review</a:t>
            </a:r>
            <a:r>
              <a:rPr lang="zh-CN" altLang="en-US" dirty="0"/>
              <a:t>表中，</a:t>
            </a:r>
            <a:r>
              <a:rPr lang="en-US" altLang="zh-CN" dirty="0"/>
              <a:t>time</a:t>
            </a:r>
            <a:r>
              <a:rPr lang="zh-CN" altLang="en-US" dirty="0"/>
              <a:t>字段记录了该评论的时间戳，我们并没有采用</a:t>
            </a:r>
            <a:r>
              <a:rPr lang="en-US" altLang="zh-CN" dirty="0"/>
              <a:t>datetime</a:t>
            </a:r>
            <a:r>
              <a:rPr lang="zh-CN" altLang="en-US" dirty="0"/>
              <a:t>等和时间有关的数据类型来存储时间戳，而是采用了</a:t>
            </a:r>
            <a:r>
              <a:rPr lang="en-US" altLang="zh-CN" dirty="0" err="1"/>
              <a:t>bigint</a:t>
            </a:r>
            <a:r>
              <a:rPr lang="zh-CN" altLang="en-US" dirty="0"/>
              <a:t>类型的数据来存储。使用</a:t>
            </a:r>
            <a:r>
              <a:rPr lang="en-US" altLang="zh-CN" dirty="0" err="1"/>
              <a:t>bigint</a:t>
            </a:r>
            <a:r>
              <a:rPr lang="zh-CN" altLang="en-US" dirty="0"/>
              <a:t>类型存储时间戳可以确保跨不同数据库和编程语言的一致性；相对于 </a:t>
            </a:r>
            <a:r>
              <a:rPr lang="en-US" altLang="zh-CN" dirty="0"/>
              <a:t>datetime </a:t>
            </a:r>
            <a:r>
              <a:rPr lang="zh-CN" altLang="en-US" dirty="0"/>
              <a:t>类型，</a:t>
            </a:r>
            <a:r>
              <a:rPr lang="en-US" altLang="zh-CN" dirty="0" err="1"/>
              <a:t>bigint</a:t>
            </a:r>
            <a:r>
              <a:rPr lang="en-US" altLang="zh-CN" dirty="0"/>
              <a:t> </a:t>
            </a:r>
            <a:r>
              <a:rPr lang="zh-CN" altLang="en-US" dirty="0"/>
              <a:t>类型通常需要较少的存储空间，这对于像</a:t>
            </a:r>
            <a:r>
              <a:rPr lang="en-US" altLang="zh-CN" dirty="0"/>
              <a:t>review</a:t>
            </a:r>
            <a:r>
              <a:rPr lang="zh-CN" altLang="en-US" dirty="0"/>
              <a:t>表这样的行数很多的表来说，可以节省相当的存储空间。在某些情况下，使用 </a:t>
            </a:r>
            <a:r>
              <a:rPr lang="en-US" altLang="zh-CN" dirty="0" err="1"/>
              <a:t>bigint</a:t>
            </a:r>
            <a:r>
              <a:rPr lang="en-US" altLang="zh-CN" dirty="0"/>
              <a:t> </a:t>
            </a:r>
            <a:r>
              <a:rPr lang="zh-CN" altLang="en-US" dirty="0"/>
              <a:t>类型进行日期和时间的比较可能比使用 </a:t>
            </a:r>
            <a:r>
              <a:rPr lang="en-US" altLang="zh-CN" dirty="0"/>
              <a:t>datetime </a:t>
            </a:r>
            <a:r>
              <a:rPr lang="zh-CN" altLang="en-US" dirty="0"/>
              <a:t>类型更高效。这是因为整数的比较操作通常比日期时间类型的比较要快。</a:t>
            </a:r>
          </a:p>
          <a:p>
            <a:pPr marL="742950" lvl="1" indent="-285750">
              <a:buFont typeface="+mj-lt"/>
              <a:buAutoNum type="arabicPeriod" startAt="2"/>
            </a:pPr>
            <a:r>
              <a:rPr lang="zh-CN" altLang="en-US" dirty="0"/>
              <a:t>在</a:t>
            </a:r>
            <a:r>
              <a:rPr lang="en-US" altLang="zh-CN" dirty="0"/>
              <a:t>movie</a:t>
            </a:r>
            <a:r>
              <a:rPr lang="zh-CN" altLang="en-US" dirty="0"/>
              <a:t>表中，我们使用</a:t>
            </a:r>
            <a:r>
              <a:rPr lang="en-US" altLang="zh-CN" dirty="0"/>
              <a:t>float</a:t>
            </a:r>
            <a:r>
              <a:rPr lang="zh-CN" altLang="en-US" dirty="0"/>
              <a:t>类型的数据来存储</a:t>
            </a:r>
            <a:r>
              <a:rPr lang="en-US" altLang="zh-CN" dirty="0" err="1"/>
              <a:t>movie_score</a:t>
            </a:r>
            <a:r>
              <a:rPr lang="zh-CN" altLang="en-US" dirty="0"/>
              <a:t>等和评分相关的数据。</a:t>
            </a:r>
            <a:r>
              <a:rPr lang="en-US" altLang="zh-CN" dirty="0"/>
              <a:t>float </a:t>
            </a:r>
            <a:r>
              <a:rPr lang="zh-CN" altLang="en-US" dirty="0"/>
              <a:t>类型的存储空间通常小于 </a:t>
            </a:r>
            <a:r>
              <a:rPr lang="en-US" altLang="zh-CN" dirty="0"/>
              <a:t>double </a:t>
            </a:r>
            <a:r>
              <a:rPr lang="zh-CN" altLang="en-US" dirty="0"/>
              <a:t>类型，而电影评分并不需要较高的精度，因此使用 </a:t>
            </a:r>
            <a:r>
              <a:rPr lang="en-US" altLang="zh-CN" dirty="0"/>
              <a:t>float </a:t>
            </a:r>
            <a:r>
              <a:rPr lang="zh-CN" altLang="en-US" dirty="0"/>
              <a:t>可以减少存储空间的消耗。</a:t>
            </a:r>
          </a:p>
          <a:p>
            <a:pPr marL="742950" lvl="1" indent="-285750">
              <a:buFont typeface="+mj-lt"/>
              <a:buAutoNum type="arabicPeriod" startAt="2"/>
            </a:pPr>
            <a:r>
              <a:rPr lang="zh-CN" altLang="en-US" dirty="0"/>
              <a:t>在</a:t>
            </a:r>
            <a:r>
              <a:rPr lang="en-US" altLang="zh-CN" dirty="0" err="1"/>
              <a:t>release_date</a:t>
            </a:r>
            <a:r>
              <a:rPr lang="zh-CN" altLang="en-US" dirty="0"/>
              <a:t>表中，我们使用</a:t>
            </a:r>
            <a:r>
              <a:rPr lang="en-US" altLang="zh-CN" dirty="0"/>
              <a:t>varchar</a:t>
            </a:r>
            <a:r>
              <a:rPr lang="zh-CN" altLang="en-US" dirty="0"/>
              <a:t>类型的数据来存储</a:t>
            </a:r>
            <a:r>
              <a:rPr lang="en-US" altLang="zh-CN" dirty="0"/>
              <a:t>year, month, day, weekday</a:t>
            </a:r>
            <a:r>
              <a:rPr lang="zh-CN" altLang="en-US" dirty="0"/>
              <a:t>等字段。这允许存储非标准日期格式或混合格式数据直接以字符串形式存储日期时间等字段，也可以避免不同应用程序间日期格式解析的兼容性问题。对于这些字段，我们也建立了索引，加速了查询。</a:t>
            </a:r>
          </a:p>
          <a:p>
            <a:pPr>
              <a:buFont typeface="+mj-lt"/>
              <a:buAutoNum type="arabicPeriod" startAt="2"/>
            </a:pPr>
            <a:r>
              <a:rPr lang="zh-CN" altLang="en-US" dirty="0"/>
              <a:t>冗余存储</a:t>
            </a:r>
          </a:p>
          <a:p>
            <a:pPr marL="742950" lvl="1" indent="-285750">
              <a:buFont typeface="+mj-lt"/>
              <a:buAutoNum type="arabicPeriod" startAt="2"/>
            </a:pPr>
            <a:r>
              <a:rPr lang="zh-CN" altLang="en-US" dirty="0"/>
              <a:t>在电影表中存储相关评论数，在查询最受欢迎的演员组合时，可以避免与电影评论表进行</a:t>
            </a:r>
            <a:r>
              <a:rPr lang="en-US" altLang="zh-CN" dirty="0"/>
              <a:t>join</a:t>
            </a:r>
            <a:r>
              <a:rPr lang="zh-CN" altLang="en-US" dirty="0"/>
              <a:t>操作，由于电影评论表数据量巨大，所以会节省大量的时间</a:t>
            </a:r>
          </a:p>
          <a:p>
            <a:pPr marL="742950" lvl="1" indent="-285750">
              <a:buFont typeface="+mj-lt"/>
              <a:buAutoNum type="arabicPeriod" startAt="2"/>
            </a:pPr>
            <a:r>
              <a:rPr lang="zh-CN" altLang="en-US" dirty="0"/>
              <a:t>将时间单独抽象成一张表，将时间戳存储为不同数据格式，便于查询时直接进行匹配而不用处理数据，节省查询时间</a:t>
            </a:r>
          </a:p>
          <a:p>
            <a:pPr marL="742950" lvl="1" indent="-285750">
              <a:buFont typeface="+mj-lt"/>
              <a:buAutoNum type="arabicPeriod" startAt="2"/>
            </a:pPr>
            <a:r>
              <a:rPr lang="zh-CN" altLang="en-US" dirty="0"/>
              <a:t>我们对于评论的情感进行了两次优化，第一次将评论的情感单独抽象为一张表，避免根据情感进行查询时与原来的评论表进行</a:t>
            </a:r>
            <a:r>
              <a:rPr lang="en-US" altLang="zh-CN" dirty="0"/>
              <a:t>join</a:t>
            </a:r>
            <a:r>
              <a:rPr lang="zh-CN" altLang="en-US" dirty="0"/>
              <a:t>操作，但是由于是百万数量级，直接在电影表中增加一个字段，表示该电影中对应正面评价的比例。</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7</a:t>
            </a:fld>
            <a:endParaRPr lang="zh-CN" altLang="en-US"/>
          </a:p>
        </p:txBody>
      </p:sp>
    </p:spTree>
    <p:extLst>
      <p:ext uri="{BB962C8B-B14F-4D97-AF65-F5344CB8AC3E}">
        <p14:creationId xmlns:p14="http://schemas.microsoft.com/office/powerpoint/2010/main" val="92904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在本项目中，分布式数据库使用</a:t>
            </a:r>
            <a:r>
              <a:rPr lang="en-US" altLang="zh-CN" dirty="0" err="1">
                <a:effectLst/>
              </a:rPr>
              <a:t>Hive+hadoop</a:t>
            </a:r>
            <a:r>
              <a:rPr lang="zh-CN" altLang="en-US" dirty="0">
                <a:effectLst/>
              </a:rPr>
              <a:t>，是由</a:t>
            </a:r>
            <a:r>
              <a:rPr lang="en-US" altLang="zh-CN" dirty="0">
                <a:effectLst/>
              </a:rPr>
              <a:t>1</a:t>
            </a:r>
            <a:r>
              <a:rPr lang="zh-CN" altLang="en-US" dirty="0">
                <a:effectLst/>
              </a:rPr>
              <a:t>个</a:t>
            </a:r>
            <a:r>
              <a:rPr lang="en-US" altLang="zh-CN" dirty="0" err="1">
                <a:effectLst/>
              </a:rPr>
              <a:t>namenode</a:t>
            </a:r>
            <a:r>
              <a:rPr lang="zh-CN" altLang="en-US" dirty="0">
                <a:effectLst/>
              </a:rPr>
              <a:t>和</a:t>
            </a:r>
            <a:r>
              <a:rPr lang="en-US" altLang="zh-CN" dirty="0">
                <a:effectLst/>
              </a:rPr>
              <a:t>1</a:t>
            </a:r>
            <a:r>
              <a:rPr lang="zh-CN" altLang="en-US" dirty="0">
                <a:effectLst/>
              </a:rPr>
              <a:t>个</a:t>
            </a:r>
            <a:r>
              <a:rPr lang="en-US" altLang="zh-CN" dirty="0" err="1">
                <a:effectLst/>
              </a:rPr>
              <a:t>datanode</a:t>
            </a:r>
            <a:r>
              <a:rPr lang="zh-CN" altLang="en-US" dirty="0">
                <a:effectLst/>
              </a:rPr>
              <a:t>组成的伪分布式架构，并以</a:t>
            </a:r>
            <a:r>
              <a:rPr lang="en-US" altLang="zh-CN" dirty="0">
                <a:effectLst/>
              </a:rPr>
              <a:t>MR</a:t>
            </a:r>
            <a:r>
              <a:rPr lang="zh-CN" altLang="en-US" dirty="0">
                <a:effectLst/>
              </a:rPr>
              <a:t>作为计算引擎，</a:t>
            </a:r>
            <a:r>
              <a:rPr lang="en-US" altLang="zh-CN" dirty="0">
                <a:effectLst/>
              </a:rPr>
              <a:t>HDFS</a:t>
            </a:r>
            <a:r>
              <a:rPr lang="zh-CN" altLang="en-US" dirty="0">
                <a:effectLst/>
              </a:rPr>
              <a:t>作为存储系统，我们的集群使用</a:t>
            </a:r>
            <a:r>
              <a:rPr lang="en-US" altLang="zh-CN" dirty="0" err="1">
                <a:effectLst/>
              </a:rPr>
              <a:t>postgre</a:t>
            </a:r>
            <a:r>
              <a:rPr lang="zh-CN" altLang="en-US" dirty="0">
                <a:effectLst/>
              </a:rPr>
              <a:t>进行元数据存储，配置在</a:t>
            </a:r>
            <a:r>
              <a:rPr lang="en-US" altLang="zh-CN" dirty="0">
                <a:effectLst/>
              </a:rPr>
              <a:t>docker</a:t>
            </a:r>
            <a:r>
              <a:rPr lang="zh-CN" altLang="en-US" dirty="0">
                <a:effectLst/>
              </a:rPr>
              <a:t>上，并尝试配置了</a:t>
            </a:r>
            <a:r>
              <a:rPr lang="en-US" altLang="zh-CN" dirty="0" err="1">
                <a:effectLst/>
              </a:rPr>
              <a:t>SparkSQL</a:t>
            </a:r>
            <a:r>
              <a:rPr lang="zh-CN" altLang="en-US" dirty="0">
                <a:effectLst/>
              </a:rPr>
              <a:t>计算框架。</a:t>
            </a:r>
          </a:p>
          <a:p>
            <a:r>
              <a:rPr lang="zh-CN" altLang="en-US" dirty="0">
                <a:effectLst/>
              </a:rPr>
              <a:t>分布式数据库的表结构以及存储的数据和关系型数据库类似，但我们将关系型数据库的视图</a:t>
            </a:r>
            <a:r>
              <a:rPr lang="en-US" altLang="zh-CN" dirty="0" err="1">
                <a:effectLst/>
              </a:rPr>
              <a:t>actor_actor</a:t>
            </a:r>
            <a:r>
              <a:rPr lang="zh-CN" altLang="en-US" dirty="0">
                <a:effectLst/>
              </a:rPr>
              <a:t>，</a:t>
            </a:r>
            <a:r>
              <a:rPr lang="en-US" altLang="zh-CN" dirty="0" err="1">
                <a:effectLst/>
              </a:rPr>
              <a:t>director_actor</a:t>
            </a:r>
            <a:r>
              <a:rPr lang="zh-CN" altLang="en-US" dirty="0">
                <a:effectLst/>
              </a:rPr>
              <a:t>处理成了两张实际的外表而不是视图，加速了演员之间的关系以及演员导演之间关系的查询。</a:t>
            </a:r>
          </a:p>
          <a:p>
            <a:r>
              <a:rPr lang="zh-CN" altLang="en-US" dirty="0">
                <a:effectLst/>
              </a:rPr>
              <a:t>我们的分布式数据库的所有表均采用外部表。这对于大数据场景可以是一种优化，因为它允许直接在数据所在位置进行查询处理，减少了数据移动的需要，虽然分布式数据库在增加数据等场景下表现得并不好，但在我们的应用场景中只需要进行数据的查询，因此不必考虑数据的增加带来的问题。</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8</a:t>
            </a:fld>
            <a:endParaRPr lang="zh-CN" altLang="en-US"/>
          </a:p>
        </p:txBody>
      </p:sp>
    </p:spTree>
    <p:extLst>
      <p:ext uri="{BB962C8B-B14F-4D97-AF65-F5344CB8AC3E}">
        <p14:creationId xmlns:p14="http://schemas.microsoft.com/office/powerpoint/2010/main" val="27313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本项目中，我们使用</a:t>
            </a:r>
            <a:r>
              <a:rPr lang="en-US" altLang="zh-CN" dirty="0">
                <a:effectLst/>
              </a:rPr>
              <a:t>Neo4j</a:t>
            </a:r>
            <a:r>
              <a:rPr lang="zh-CN" altLang="en-US" dirty="0">
                <a:effectLst/>
              </a:rPr>
              <a:t>进行图数据库的存储。在</a:t>
            </a:r>
            <a:r>
              <a:rPr lang="en-US" altLang="zh-CN" dirty="0">
                <a:effectLst/>
              </a:rPr>
              <a:t>Neo4j</a:t>
            </a:r>
            <a:r>
              <a:rPr lang="zh-CN" altLang="en-US" dirty="0">
                <a:effectLst/>
              </a:rPr>
              <a:t>中，实体和关系存储的数据如下：</a:t>
            </a:r>
          </a:p>
          <a:p>
            <a:r>
              <a:rPr lang="zh-CN" altLang="en-US" dirty="0"/>
              <a:t>实体：</a:t>
            </a:r>
          </a:p>
          <a:p>
            <a:pPr>
              <a:buFont typeface="+mj-lt"/>
              <a:buAutoNum type="arabicPeriod"/>
            </a:pPr>
            <a:r>
              <a:rPr lang="en-US" altLang="zh-CN" dirty="0"/>
              <a:t>Actor</a:t>
            </a:r>
            <a:r>
              <a:rPr lang="zh-CN" altLang="en-US" dirty="0"/>
              <a:t>（演员）</a:t>
            </a:r>
          </a:p>
          <a:p>
            <a:pPr marL="742950" lvl="1" indent="-285750">
              <a:buFont typeface="+mj-lt"/>
              <a:buAutoNum type="arabicPeriod"/>
            </a:pPr>
            <a:r>
              <a:rPr lang="en-US" altLang="zh-CN" dirty="0" err="1"/>
              <a:t>actor_id</a:t>
            </a:r>
            <a:r>
              <a:rPr lang="en-US" altLang="zh-CN" dirty="0"/>
              <a:t>: </a:t>
            </a:r>
            <a:r>
              <a:rPr lang="zh-CN" altLang="en-US" dirty="0"/>
              <a:t>演员的唯一标识符（</a:t>
            </a:r>
            <a:r>
              <a:rPr lang="en-US" altLang="zh-CN" dirty="0"/>
              <a:t>ID</a:t>
            </a:r>
            <a:r>
              <a:rPr lang="zh-CN" altLang="en-US" dirty="0"/>
              <a:t>），整数类型。</a:t>
            </a:r>
          </a:p>
          <a:p>
            <a:pPr marL="742950" lvl="1" indent="-285750">
              <a:buFont typeface="+mj-lt"/>
              <a:buAutoNum type="arabicPeriod"/>
            </a:pPr>
            <a:r>
              <a:rPr lang="en-US" altLang="zh-CN" dirty="0" err="1"/>
              <a:t>actor_name</a:t>
            </a:r>
            <a:r>
              <a:rPr lang="en-US" altLang="zh-CN" dirty="0"/>
              <a:t>: </a:t>
            </a:r>
            <a:r>
              <a:rPr lang="zh-CN" altLang="en-US" dirty="0"/>
              <a:t>演员的名字。</a:t>
            </a:r>
          </a:p>
          <a:p>
            <a:pPr>
              <a:buFont typeface="+mj-lt"/>
              <a:buAutoNum type="arabicPeriod"/>
            </a:pPr>
            <a:r>
              <a:rPr lang="en-US" altLang="zh-CN" dirty="0"/>
              <a:t>Director</a:t>
            </a:r>
            <a:r>
              <a:rPr lang="zh-CN" altLang="en-US" dirty="0"/>
              <a:t>（导演）</a:t>
            </a:r>
          </a:p>
          <a:p>
            <a:pPr marL="742950" lvl="1" indent="-285750">
              <a:buFont typeface="+mj-lt"/>
              <a:buAutoNum type="arabicPeriod"/>
            </a:pPr>
            <a:r>
              <a:rPr lang="en-US" altLang="zh-CN" dirty="0" err="1"/>
              <a:t>director_id</a:t>
            </a:r>
            <a:r>
              <a:rPr lang="en-US" altLang="zh-CN" dirty="0"/>
              <a:t>: </a:t>
            </a:r>
            <a:r>
              <a:rPr lang="zh-CN" altLang="en-US" dirty="0"/>
              <a:t>导演的唯一标识符（</a:t>
            </a:r>
            <a:r>
              <a:rPr lang="en-US" altLang="zh-CN" dirty="0"/>
              <a:t>ID</a:t>
            </a:r>
            <a:r>
              <a:rPr lang="zh-CN" altLang="en-US" dirty="0"/>
              <a:t>），整数类型。</a:t>
            </a:r>
          </a:p>
          <a:p>
            <a:pPr marL="742950" lvl="1" indent="-285750">
              <a:buFont typeface="+mj-lt"/>
              <a:buAutoNum type="arabicPeriod"/>
            </a:pPr>
            <a:r>
              <a:rPr lang="en-US" altLang="zh-CN" dirty="0" err="1"/>
              <a:t>director_name</a:t>
            </a:r>
            <a:r>
              <a:rPr lang="en-US" altLang="zh-CN" dirty="0"/>
              <a:t>: </a:t>
            </a:r>
            <a:r>
              <a:rPr lang="zh-CN" altLang="en-US" dirty="0"/>
              <a:t>导演的名字。</a:t>
            </a:r>
          </a:p>
          <a:p>
            <a:pPr>
              <a:buFont typeface="+mj-lt"/>
              <a:buAutoNum type="arabicPeriod"/>
            </a:pPr>
            <a:r>
              <a:rPr lang="en-US" altLang="zh-CN" dirty="0"/>
              <a:t>Movie</a:t>
            </a:r>
            <a:r>
              <a:rPr lang="zh-CN" altLang="en-US" dirty="0"/>
              <a:t>（电影）</a:t>
            </a:r>
          </a:p>
          <a:p>
            <a:pPr marL="742950" lvl="1" indent="-285750">
              <a:buFont typeface="+mj-lt"/>
              <a:buAutoNum type="arabicPeriod"/>
            </a:pPr>
            <a:r>
              <a:rPr lang="en-US" altLang="zh-CN" dirty="0" err="1"/>
              <a:t>movie_id</a:t>
            </a:r>
            <a:r>
              <a:rPr lang="en-US" altLang="zh-CN" dirty="0"/>
              <a:t>: </a:t>
            </a:r>
            <a:r>
              <a:rPr lang="zh-CN" altLang="en-US" dirty="0"/>
              <a:t>电影的唯一标识符（</a:t>
            </a:r>
            <a:r>
              <a:rPr lang="en-US" altLang="zh-CN" dirty="0"/>
              <a:t>ID</a:t>
            </a:r>
            <a:r>
              <a:rPr lang="zh-CN" altLang="en-US" dirty="0"/>
              <a:t>）。</a:t>
            </a:r>
          </a:p>
          <a:p>
            <a:pPr marL="742950" lvl="1" indent="-285750">
              <a:buFont typeface="+mj-lt"/>
              <a:buAutoNum type="arabicPeriod"/>
            </a:pPr>
            <a:r>
              <a:rPr lang="en-US" altLang="zh-CN" dirty="0" err="1"/>
              <a:t>movie_title</a:t>
            </a:r>
            <a:r>
              <a:rPr lang="en-US" altLang="zh-CN" dirty="0"/>
              <a:t>: </a:t>
            </a:r>
            <a:r>
              <a:rPr lang="zh-CN" altLang="en-US" dirty="0"/>
              <a:t>电影的标题。</a:t>
            </a:r>
          </a:p>
          <a:p>
            <a:pPr marL="742950" lvl="1" indent="-285750">
              <a:buFont typeface="+mj-lt"/>
              <a:buAutoNum type="arabicPeriod"/>
            </a:pPr>
            <a:r>
              <a:rPr lang="en-US" altLang="zh-CN" dirty="0" err="1"/>
              <a:t>movie_genre</a:t>
            </a:r>
            <a:r>
              <a:rPr lang="en-US" altLang="zh-CN" dirty="0"/>
              <a:t>: </a:t>
            </a:r>
            <a:r>
              <a:rPr lang="zh-CN" altLang="en-US" dirty="0"/>
              <a:t>电影的类型或流派。</a:t>
            </a:r>
          </a:p>
          <a:p>
            <a:pPr marL="742950" lvl="1" indent="-285750">
              <a:buFont typeface="+mj-lt"/>
              <a:buAutoNum type="arabicPeriod"/>
            </a:pPr>
            <a:r>
              <a:rPr lang="en-US" altLang="zh-CN" dirty="0" err="1"/>
              <a:t>movie_review_num</a:t>
            </a:r>
            <a:r>
              <a:rPr lang="en-US" altLang="zh-CN" dirty="0"/>
              <a:t>: </a:t>
            </a:r>
            <a:r>
              <a:rPr lang="zh-CN" altLang="en-US" dirty="0"/>
              <a:t>电影的评论数量。</a:t>
            </a:r>
          </a:p>
          <a:p>
            <a:r>
              <a:rPr lang="zh-CN" altLang="en-US" dirty="0"/>
              <a:t>关系：</a:t>
            </a:r>
          </a:p>
          <a:p>
            <a:pPr>
              <a:buFont typeface="+mj-lt"/>
              <a:buAutoNum type="arabicPeriod"/>
            </a:pPr>
            <a:r>
              <a:rPr lang="en-US" altLang="zh-CN" dirty="0"/>
              <a:t>ACTED</a:t>
            </a:r>
            <a:r>
              <a:rPr lang="zh-CN" altLang="en-US" dirty="0"/>
              <a:t>（参演）</a:t>
            </a:r>
          </a:p>
          <a:p>
            <a:pPr marL="742950" lvl="1" indent="-285750">
              <a:buFont typeface="+mj-lt"/>
              <a:buAutoNum type="arabicPeriod"/>
            </a:pPr>
            <a:r>
              <a:rPr lang="zh-CN" altLang="en-US" dirty="0"/>
              <a:t>连接演员（</a:t>
            </a:r>
            <a:r>
              <a:rPr lang="en-US" altLang="zh-CN" dirty="0"/>
              <a:t>Actor</a:t>
            </a:r>
            <a:r>
              <a:rPr lang="zh-CN" altLang="en-US" dirty="0"/>
              <a:t>）和电影（</a:t>
            </a:r>
            <a:r>
              <a:rPr lang="en-US" altLang="zh-CN" dirty="0"/>
              <a:t>Movie</a:t>
            </a:r>
            <a:r>
              <a:rPr lang="zh-CN" altLang="en-US" dirty="0"/>
              <a:t>）。</a:t>
            </a:r>
          </a:p>
          <a:p>
            <a:pPr marL="742950" lvl="1" indent="-285750">
              <a:buFont typeface="+mj-lt"/>
              <a:buAutoNum type="arabicPeriod"/>
            </a:pPr>
            <a:r>
              <a:rPr lang="zh-CN" altLang="en-US" dirty="0"/>
              <a:t>表示一个演员参演了某部电影。</a:t>
            </a:r>
          </a:p>
          <a:p>
            <a:pPr marL="742950" lvl="1" indent="-285750">
              <a:buFont typeface="+mj-lt"/>
              <a:buAutoNum type="arabicPeriod"/>
            </a:pPr>
            <a:r>
              <a:rPr lang="zh-CN" altLang="en-US" dirty="0"/>
              <a:t>包含属性：</a:t>
            </a:r>
          </a:p>
          <a:p>
            <a:pPr marL="1143000" lvl="2" indent="-228600">
              <a:buFont typeface="+mj-lt"/>
              <a:buAutoNum type="arabicPeriod"/>
            </a:pPr>
            <a:r>
              <a:rPr lang="en-US" altLang="zh-CN" dirty="0" err="1"/>
              <a:t>is_main_actor</a:t>
            </a:r>
            <a:r>
              <a:rPr lang="en-US" altLang="zh-CN" dirty="0"/>
              <a:t>: </a:t>
            </a:r>
            <a:r>
              <a:rPr lang="zh-CN" altLang="en-US" dirty="0"/>
              <a:t>表示该演员是否是主要演员。</a:t>
            </a:r>
          </a:p>
          <a:p>
            <a:pPr>
              <a:buFont typeface="+mj-lt"/>
              <a:buAutoNum type="arabicPeriod"/>
            </a:pPr>
            <a:r>
              <a:rPr lang="en-US" altLang="zh-CN" dirty="0"/>
              <a:t>DIRECT</a:t>
            </a:r>
            <a:r>
              <a:rPr lang="zh-CN" altLang="en-US" dirty="0"/>
              <a:t>（执导）</a:t>
            </a:r>
          </a:p>
          <a:p>
            <a:pPr marL="742950" lvl="1" indent="-285750">
              <a:buFont typeface="+mj-lt"/>
              <a:buAutoNum type="arabicPeriod"/>
            </a:pPr>
            <a:r>
              <a:rPr lang="zh-CN" altLang="en-US" dirty="0"/>
              <a:t>连接导演（</a:t>
            </a:r>
            <a:r>
              <a:rPr lang="en-US" altLang="zh-CN" dirty="0"/>
              <a:t>Director</a:t>
            </a:r>
            <a:r>
              <a:rPr lang="zh-CN" altLang="en-US" dirty="0"/>
              <a:t>）和电影（</a:t>
            </a:r>
            <a:r>
              <a:rPr lang="en-US" altLang="zh-CN" dirty="0"/>
              <a:t>Movie</a:t>
            </a:r>
            <a:r>
              <a:rPr lang="zh-CN" altLang="en-US" dirty="0"/>
              <a:t>）。</a:t>
            </a:r>
          </a:p>
          <a:p>
            <a:pPr marL="742950" lvl="1" indent="-285750">
              <a:buFont typeface="+mj-lt"/>
              <a:buAutoNum type="arabicPeriod"/>
            </a:pPr>
            <a:r>
              <a:rPr lang="zh-CN" altLang="en-US" dirty="0"/>
              <a:t>表示一个导演执导了某部电影。</a:t>
            </a:r>
          </a:p>
          <a:p>
            <a:r>
              <a:rPr lang="zh-CN" altLang="en-US" dirty="0">
                <a:effectLst/>
              </a:rPr>
              <a:t>我们仅存储了不同演员之间和导演与演员之间的合作关系，以及演员参演和导演执导的电影，图数据库在我们的项目中仅用于关系的查询和速度的对比，在图数据库中，我们也建立的针对导演和演员名字，电影风格以及电影名称的索引以加速查询。</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9</a:t>
            </a:fld>
            <a:endParaRPr lang="zh-CN" altLang="en-US"/>
          </a:p>
        </p:txBody>
      </p:sp>
    </p:spTree>
    <p:extLst>
      <p:ext uri="{BB962C8B-B14F-4D97-AF65-F5344CB8AC3E}">
        <p14:creationId xmlns:p14="http://schemas.microsoft.com/office/powerpoint/2010/main" val="403665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数据爬取</a:t>
            </a:r>
          </a:p>
          <a:p>
            <a:pPr marL="742950" lvl="1" indent="-285750">
              <a:buFont typeface="+mj-lt"/>
              <a:buAutoNum type="arabicPeriod"/>
            </a:pPr>
            <a:r>
              <a:rPr lang="zh-CN" altLang="en-US" dirty="0"/>
              <a:t>使用爬虫获取数据时，使用</a:t>
            </a:r>
            <a:r>
              <a:rPr lang="en-US" altLang="zh-CN" dirty="0"/>
              <a:t>selenium</a:t>
            </a:r>
            <a:r>
              <a:rPr lang="zh-CN" altLang="en-US" dirty="0"/>
              <a:t>模拟浏览器操作，并使用</a:t>
            </a:r>
            <a:r>
              <a:rPr lang="en-US" altLang="zh-CN" dirty="0" err="1"/>
              <a:t>amazoncaptcha</a:t>
            </a:r>
            <a:r>
              <a:rPr lang="zh-CN" altLang="en-US" dirty="0"/>
              <a:t>库处理弹出的验证码进行反爬操作，爬取一定数量后更换</a:t>
            </a:r>
            <a:r>
              <a:rPr lang="en-US" altLang="zh-CN" dirty="0" err="1"/>
              <a:t>ip</a:t>
            </a:r>
            <a:r>
              <a:rPr lang="zh-CN" altLang="en-US" dirty="0"/>
              <a:t>地址</a:t>
            </a:r>
            <a:r>
              <a:rPr lang="en-US" altLang="zh-CN" dirty="0"/>
              <a:t>(</a:t>
            </a:r>
            <a:r>
              <a:rPr lang="zh-CN" altLang="en-US" dirty="0"/>
              <a:t>尝试建立代理池但是网上爬取的免费代理质量较差，所以手动切换代理节点</a:t>
            </a:r>
            <a:r>
              <a:rPr lang="en-US" altLang="zh-CN" dirty="0"/>
              <a:t>)</a:t>
            </a:r>
            <a:r>
              <a:rPr lang="zh-CN" altLang="en-US" dirty="0"/>
              <a:t>，并尝试更换</a:t>
            </a:r>
            <a:r>
              <a:rPr lang="en-US" altLang="zh-CN" dirty="0"/>
              <a:t>cookie</a:t>
            </a:r>
            <a:r>
              <a:rPr lang="zh-CN" altLang="en-US" dirty="0"/>
              <a:t>。组员之间使用各自不同的方式爬取数据，相互补充，并保留一份完整的网页数据，避免信息遗漏。</a:t>
            </a:r>
          </a:p>
          <a:p>
            <a:pPr marL="742950" lvl="1" indent="-285750">
              <a:buFont typeface="+mj-lt"/>
              <a:buAutoNum type="arabicPeriod"/>
            </a:pPr>
            <a:r>
              <a:rPr lang="zh-CN" altLang="en-US" dirty="0"/>
              <a:t>爬取时只爬取</a:t>
            </a:r>
            <a:r>
              <a:rPr lang="en-US" altLang="zh-CN" dirty="0" err="1"/>
              <a:t>movies&amp;TV</a:t>
            </a:r>
            <a:r>
              <a:rPr lang="zh-CN" altLang="en-US" dirty="0"/>
              <a:t>的数据，后续再筛掉</a:t>
            </a:r>
            <a:r>
              <a:rPr lang="en-US" altLang="zh-CN" dirty="0"/>
              <a:t>TV</a:t>
            </a:r>
            <a:r>
              <a:rPr lang="zh-CN" altLang="en-US" dirty="0"/>
              <a:t>数据</a:t>
            </a:r>
          </a:p>
          <a:p>
            <a:pPr marL="742950" lvl="1" indent="-285750">
              <a:buFont typeface="+mj-lt"/>
              <a:buAutoNum type="arabicPeriod"/>
            </a:pPr>
            <a:r>
              <a:rPr lang="zh-CN" altLang="en-US" dirty="0"/>
              <a:t>对爬取到的</a:t>
            </a:r>
            <a:r>
              <a:rPr lang="en-US" altLang="zh-CN" dirty="0"/>
              <a:t>404</a:t>
            </a:r>
            <a:r>
              <a:rPr lang="zh-CN" altLang="en-US" dirty="0"/>
              <a:t>网页进行标记</a:t>
            </a:r>
          </a:p>
          <a:p>
            <a:pPr marL="742950" lvl="1" indent="-285750">
              <a:buFont typeface="+mj-lt"/>
              <a:buAutoNum type="arabicPeriod"/>
            </a:pPr>
            <a:r>
              <a:rPr lang="zh-CN" altLang="en-US" dirty="0"/>
              <a:t>从网页中抽取数据时采用</a:t>
            </a:r>
            <a:r>
              <a:rPr lang="en-US" altLang="zh-CN" dirty="0" err="1"/>
              <a:t>xpath</a:t>
            </a:r>
            <a:r>
              <a:rPr lang="zh-CN" altLang="en-US" dirty="0"/>
              <a:t>，并且避免由于网页结构变化导致抽取数据失效</a:t>
            </a:r>
          </a:p>
          <a:p>
            <a:pPr algn="l">
              <a:buFont typeface="+mj-lt"/>
              <a:buAutoNum type="arabicPeriod"/>
            </a:pPr>
            <a:r>
              <a:rPr lang="zh-CN" altLang="en-US" dirty="0"/>
              <a:t>数据清洗</a:t>
            </a:r>
          </a:p>
          <a:p>
            <a:pPr marL="742950" lvl="1" indent="-285750">
              <a:buFont typeface="+mj-lt"/>
              <a:buAutoNum type="arabicPeriod"/>
            </a:pPr>
            <a:r>
              <a:rPr lang="zh-CN" altLang="en-US" dirty="0"/>
              <a:t>将组员之间的数据按</a:t>
            </a:r>
            <a:r>
              <a:rPr lang="en-US" altLang="zh-CN" dirty="0"/>
              <a:t>ANSI</a:t>
            </a:r>
            <a:r>
              <a:rPr lang="zh-CN" altLang="en-US" dirty="0"/>
              <a:t>进行</a:t>
            </a:r>
            <a:r>
              <a:rPr lang="en-US" altLang="zh-CN" dirty="0"/>
              <a:t>merge</a:t>
            </a:r>
            <a:r>
              <a:rPr lang="zh-CN" altLang="en-US" dirty="0"/>
              <a:t>操作，整理一份完整数据，避免数据遗漏</a:t>
            </a:r>
          </a:p>
          <a:p>
            <a:pPr marL="742950" lvl="1" indent="-285750">
              <a:buFont typeface="+mj-lt"/>
              <a:buAutoNum type="arabicPeriod"/>
            </a:pPr>
            <a:r>
              <a:rPr lang="zh-CN" altLang="en-US" dirty="0"/>
              <a:t>去除明显错误数据，包括除了电影</a:t>
            </a:r>
            <a:r>
              <a:rPr lang="en-US" altLang="zh-CN" dirty="0"/>
              <a:t>id</a:t>
            </a:r>
            <a:r>
              <a:rPr lang="zh-CN" altLang="en-US" dirty="0"/>
              <a:t>以外皆为空的数据等。</a:t>
            </a:r>
          </a:p>
          <a:p>
            <a:pPr marL="742950" lvl="1" indent="-285750">
              <a:buFont typeface="+mj-lt"/>
              <a:buAutoNum type="arabicPeriod"/>
            </a:pPr>
            <a:r>
              <a:rPr lang="zh-CN" altLang="en-US" dirty="0"/>
              <a:t>去除人名中的错误字符</a:t>
            </a:r>
            <a:r>
              <a:rPr lang="en-US" altLang="zh-CN" dirty="0"/>
              <a:t>(</a:t>
            </a:r>
            <a:r>
              <a:rPr lang="zh-CN" altLang="en-US" dirty="0"/>
              <a:t>比如双引号</a:t>
            </a:r>
            <a:r>
              <a:rPr lang="en-US" altLang="zh-CN" dirty="0"/>
              <a:t>)</a:t>
            </a:r>
          </a:p>
          <a:p>
            <a:pPr marL="742950" lvl="1" indent="-285750">
              <a:buFont typeface="+mj-lt"/>
              <a:buAutoNum type="arabicPeriod"/>
            </a:pPr>
            <a:r>
              <a:rPr lang="zh-CN" altLang="en-US" dirty="0"/>
              <a:t>去除数据中不是</a:t>
            </a:r>
            <a:r>
              <a:rPr lang="en-US" altLang="zh-CN" dirty="0"/>
              <a:t>movie</a:t>
            </a:r>
            <a:r>
              <a:rPr lang="zh-CN" altLang="en-US" dirty="0"/>
              <a:t>的数据。首先对电影评价集进行处理，保留包含关键词</a:t>
            </a:r>
            <a:r>
              <a:rPr lang="en-US" altLang="zh-CN" dirty="0"/>
              <a:t>film/movie</a:t>
            </a:r>
            <a:r>
              <a:rPr lang="zh-CN" altLang="en-US" dirty="0"/>
              <a:t>的电影，然后去除电影名称中包含</a:t>
            </a:r>
            <a:r>
              <a:rPr lang="en-US" altLang="zh-CN" dirty="0"/>
              <a:t>season/episode</a:t>
            </a:r>
            <a:r>
              <a:rPr lang="zh-CN" altLang="en-US" dirty="0"/>
              <a:t>的数据</a:t>
            </a:r>
          </a:p>
          <a:p>
            <a:pPr marL="742950" lvl="1" indent="-285750">
              <a:buFont typeface="+mj-lt"/>
              <a:buAutoNum type="arabicPeriod"/>
            </a:pPr>
            <a:r>
              <a:rPr lang="zh-CN" altLang="en-US" dirty="0"/>
              <a:t>使用评论数据集中最早的评论时间填充缺失的部分电影上映时间</a:t>
            </a:r>
          </a:p>
          <a:p>
            <a:pPr marL="742950" lvl="1" indent="-285750">
              <a:buFont typeface="+mj-lt"/>
              <a:buAutoNum type="arabicPeriod"/>
            </a:pPr>
            <a:r>
              <a:rPr lang="zh-CN" altLang="en-US" dirty="0"/>
              <a:t>使用模糊匹配统一人名的不同表示形式，比如同一个姓名的缩写与全名，大小写等，统一为全名，优先呈现大写形式</a:t>
            </a:r>
          </a:p>
          <a:p>
            <a:pPr marL="742950" lvl="1" indent="-285750">
              <a:buFont typeface="+mj-lt"/>
              <a:buAutoNum type="arabicPeriod"/>
            </a:pPr>
            <a:r>
              <a:rPr lang="zh-CN" altLang="en-US" dirty="0"/>
              <a:t>对电影进行去重</a:t>
            </a:r>
            <a:r>
              <a:rPr lang="en-US" altLang="zh-CN" dirty="0"/>
              <a:t>(</a:t>
            </a:r>
            <a:r>
              <a:rPr lang="zh-CN" altLang="en-US" dirty="0"/>
              <a:t>电影名和导演相同即认为是同一部电影</a:t>
            </a:r>
            <a:r>
              <a:rPr lang="en-US" altLang="zh-CN" dirty="0"/>
              <a:t>)</a:t>
            </a:r>
            <a:r>
              <a:rPr lang="zh-CN" altLang="en-US" dirty="0"/>
              <a:t>时，保留重复组中的第一项，并用将要被去除的重复数据填充第一项中的空白数据</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513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数据爬取</a:t>
            </a:r>
          </a:p>
          <a:p>
            <a:pPr marL="742950" lvl="1" indent="-285750">
              <a:buFont typeface="+mj-lt"/>
              <a:buAutoNum type="arabicPeriod"/>
            </a:pPr>
            <a:r>
              <a:rPr lang="zh-CN" altLang="en-US" dirty="0"/>
              <a:t>使用爬虫获取数据时，使用</a:t>
            </a:r>
            <a:r>
              <a:rPr lang="en-US" altLang="zh-CN" dirty="0"/>
              <a:t>selenium</a:t>
            </a:r>
            <a:r>
              <a:rPr lang="zh-CN" altLang="en-US" dirty="0"/>
              <a:t>模拟浏览器操作，并使用</a:t>
            </a:r>
            <a:r>
              <a:rPr lang="en-US" altLang="zh-CN" dirty="0" err="1"/>
              <a:t>amazoncaptcha</a:t>
            </a:r>
            <a:r>
              <a:rPr lang="zh-CN" altLang="en-US" dirty="0"/>
              <a:t>库处理弹出的验证码进行反爬操作，爬取一定数量后更换</a:t>
            </a:r>
            <a:r>
              <a:rPr lang="en-US" altLang="zh-CN" dirty="0" err="1"/>
              <a:t>ip</a:t>
            </a:r>
            <a:r>
              <a:rPr lang="zh-CN" altLang="en-US" dirty="0"/>
              <a:t>地址</a:t>
            </a:r>
            <a:r>
              <a:rPr lang="en-US" altLang="zh-CN" dirty="0"/>
              <a:t>(</a:t>
            </a:r>
            <a:r>
              <a:rPr lang="zh-CN" altLang="en-US" dirty="0"/>
              <a:t>尝试建立代理池但是网上爬取的免费代理质量较差，所以手动切换代理节点</a:t>
            </a:r>
            <a:r>
              <a:rPr lang="en-US" altLang="zh-CN" dirty="0"/>
              <a:t>)</a:t>
            </a:r>
            <a:r>
              <a:rPr lang="zh-CN" altLang="en-US" dirty="0"/>
              <a:t>，并尝试更换</a:t>
            </a:r>
            <a:r>
              <a:rPr lang="en-US" altLang="zh-CN" dirty="0"/>
              <a:t>cookie</a:t>
            </a:r>
            <a:r>
              <a:rPr lang="zh-CN" altLang="en-US" dirty="0"/>
              <a:t>。组员之间使用各自不同的方式爬取数据，相互补充，并保留一份完整的网页数据，避免信息遗漏。</a:t>
            </a:r>
          </a:p>
          <a:p>
            <a:pPr marL="742950" lvl="1" indent="-285750">
              <a:buFont typeface="+mj-lt"/>
              <a:buAutoNum type="arabicPeriod"/>
            </a:pPr>
            <a:r>
              <a:rPr lang="zh-CN" altLang="en-US" dirty="0"/>
              <a:t>爬取时只爬取</a:t>
            </a:r>
            <a:r>
              <a:rPr lang="en-US" altLang="zh-CN" dirty="0" err="1"/>
              <a:t>movies&amp;TV</a:t>
            </a:r>
            <a:r>
              <a:rPr lang="zh-CN" altLang="en-US" dirty="0"/>
              <a:t>的数据，后续再筛掉</a:t>
            </a:r>
            <a:r>
              <a:rPr lang="en-US" altLang="zh-CN" dirty="0"/>
              <a:t>TV</a:t>
            </a:r>
            <a:r>
              <a:rPr lang="zh-CN" altLang="en-US" dirty="0"/>
              <a:t>数据</a:t>
            </a:r>
          </a:p>
          <a:p>
            <a:pPr marL="742950" lvl="1" indent="-285750">
              <a:buFont typeface="+mj-lt"/>
              <a:buAutoNum type="arabicPeriod"/>
            </a:pPr>
            <a:r>
              <a:rPr lang="zh-CN" altLang="en-US" dirty="0"/>
              <a:t>对爬取到的</a:t>
            </a:r>
            <a:r>
              <a:rPr lang="en-US" altLang="zh-CN" dirty="0"/>
              <a:t>404</a:t>
            </a:r>
            <a:r>
              <a:rPr lang="zh-CN" altLang="en-US" dirty="0"/>
              <a:t>网页进行标记</a:t>
            </a:r>
          </a:p>
          <a:p>
            <a:pPr marL="742950" lvl="1" indent="-285750">
              <a:buFont typeface="+mj-lt"/>
              <a:buAutoNum type="arabicPeriod"/>
            </a:pPr>
            <a:r>
              <a:rPr lang="zh-CN" altLang="en-US" dirty="0"/>
              <a:t>从网页中抽取数据时采用</a:t>
            </a:r>
            <a:r>
              <a:rPr lang="en-US" altLang="zh-CN" dirty="0" err="1"/>
              <a:t>xpath</a:t>
            </a:r>
            <a:r>
              <a:rPr lang="zh-CN" altLang="en-US" dirty="0"/>
              <a:t>，并且避免由于网页结构变化导致抽取数据失效</a:t>
            </a:r>
          </a:p>
          <a:p>
            <a:pPr algn="l">
              <a:buFont typeface="+mj-lt"/>
              <a:buAutoNum type="arabicPeriod"/>
            </a:pPr>
            <a:r>
              <a:rPr lang="zh-CN" altLang="en-US" dirty="0"/>
              <a:t>数据清洗</a:t>
            </a:r>
          </a:p>
          <a:p>
            <a:pPr marL="742950" lvl="1" indent="-285750">
              <a:buFont typeface="+mj-lt"/>
              <a:buAutoNum type="arabicPeriod"/>
            </a:pPr>
            <a:r>
              <a:rPr lang="zh-CN" altLang="en-US" dirty="0"/>
              <a:t>将组员之间的数据按</a:t>
            </a:r>
            <a:r>
              <a:rPr lang="en-US" altLang="zh-CN" dirty="0"/>
              <a:t>ANSI</a:t>
            </a:r>
            <a:r>
              <a:rPr lang="zh-CN" altLang="en-US" dirty="0"/>
              <a:t>进行</a:t>
            </a:r>
            <a:r>
              <a:rPr lang="en-US" altLang="zh-CN" dirty="0"/>
              <a:t>merge</a:t>
            </a:r>
            <a:r>
              <a:rPr lang="zh-CN" altLang="en-US" dirty="0"/>
              <a:t>操作，整理一份完整数据，避免数据遗漏</a:t>
            </a:r>
          </a:p>
          <a:p>
            <a:pPr marL="742950" lvl="1" indent="-285750">
              <a:buFont typeface="+mj-lt"/>
              <a:buAutoNum type="arabicPeriod"/>
            </a:pPr>
            <a:r>
              <a:rPr lang="zh-CN" altLang="en-US" dirty="0"/>
              <a:t>去除明显错误数据，包括除了电影</a:t>
            </a:r>
            <a:r>
              <a:rPr lang="en-US" altLang="zh-CN" dirty="0"/>
              <a:t>id</a:t>
            </a:r>
            <a:r>
              <a:rPr lang="zh-CN" altLang="en-US" dirty="0"/>
              <a:t>以外皆为空的数据等。</a:t>
            </a:r>
          </a:p>
          <a:p>
            <a:pPr marL="742950" lvl="1" indent="-285750">
              <a:buFont typeface="+mj-lt"/>
              <a:buAutoNum type="arabicPeriod"/>
            </a:pPr>
            <a:r>
              <a:rPr lang="zh-CN" altLang="en-US" dirty="0"/>
              <a:t>去除人名中的错误字符</a:t>
            </a:r>
            <a:r>
              <a:rPr lang="en-US" altLang="zh-CN" dirty="0"/>
              <a:t>(</a:t>
            </a:r>
            <a:r>
              <a:rPr lang="zh-CN" altLang="en-US" dirty="0"/>
              <a:t>比如双引号</a:t>
            </a:r>
            <a:r>
              <a:rPr lang="en-US" altLang="zh-CN" dirty="0"/>
              <a:t>)</a:t>
            </a:r>
          </a:p>
          <a:p>
            <a:pPr marL="742950" lvl="1" indent="-285750">
              <a:buFont typeface="+mj-lt"/>
              <a:buAutoNum type="arabicPeriod"/>
            </a:pPr>
            <a:r>
              <a:rPr lang="zh-CN" altLang="en-US" dirty="0"/>
              <a:t>去除数据中不是</a:t>
            </a:r>
            <a:r>
              <a:rPr lang="en-US" altLang="zh-CN" dirty="0"/>
              <a:t>movie</a:t>
            </a:r>
            <a:r>
              <a:rPr lang="zh-CN" altLang="en-US" dirty="0"/>
              <a:t>的数据。首先对电影评价集进行处理，保留包含关键词</a:t>
            </a:r>
            <a:r>
              <a:rPr lang="en-US" altLang="zh-CN" dirty="0"/>
              <a:t>film/movie</a:t>
            </a:r>
            <a:r>
              <a:rPr lang="zh-CN" altLang="en-US" dirty="0"/>
              <a:t>的电影，然后去除电影名称中包含</a:t>
            </a:r>
            <a:r>
              <a:rPr lang="en-US" altLang="zh-CN" dirty="0"/>
              <a:t>season/episode</a:t>
            </a:r>
            <a:r>
              <a:rPr lang="zh-CN" altLang="en-US" dirty="0"/>
              <a:t>的数据</a:t>
            </a:r>
          </a:p>
          <a:p>
            <a:pPr marL="742950" lvl="1" indent="-285750">
              <a:buFont typeface="+mj-lt"/>
              <a:buAutoNum type="arabicPeriod"/>
            </a:pPr>
            <a:r>
              <a:rPr lang="zh-CN" altLang="en-US" dirty="0"/>
              <a:t>使用评论数据集中最早的评论时间填充缺失的部分电影上映时间</a:t>
            </a:r>
          </a:p>
          <a:p>
            <a:pPr marL="742950" lvl="1" indent="-285750">
              <a:buFont typeface="+mj-lt"/>
              <a:buAutoNum type="arabicPeriod"/>
            </a:pPr>
            <a:r>
              <a:rPr lang="zh-CN" altLang="en-US" dirty="0"/>
              <a:t>使用模糊匹配统一人名的不同表示形式，比如同一个姓名的缩写与全名，大小写等，统一为全名，优先呈现大写形式</a:t>
            </a:r>
          </a:p>
          <a:p>
            <a:pPr marL="742950" lvl="1" indent="-285750">
              <a:buFont typeface="+mj-lt"/>
              <a:buAutoNum type="arabicPeriod"/>
            </a:pPr>
            <a:r>
              <a:rPr lang="zh-CN" altLang="en-US" dirty="0"/>
              <a:t>对电影进行去重</a:t>
            </a:r>
            <a:r>
              <a:rPr lang="en-US" altLang="zh-CN" dirty="0"/>
              <a:t>(</a:t>
            </a:r>
            <a:r>
              <a:rPr lang="zh-CN" altLang="en-US" dirty="0"/>
              <a:t>电影名和导演相同即认为是同一部电影</a:t>
            </a:r>
            <a:r>
              <a:rPr lang="en-US" altLang="zh-CN" dirty="0"/>
              <a:t>)</a:t>
            </a:r>
            <a:r>
              <a:rPr lang="zh-CN" altLang="en-US" dirty="0"/>
              <a:t>时，保留重复组中的第一项，并用将要被去除的重复数据填充第一项中的空白数据</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636C6F-BA5D-4CEF-9FF4-D93BDBED10AA}"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592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40112-A42B-9319-405B-CB39C383E1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954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4E724-ECEF-4EE4-FB9C-9638B303168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56A2CCC3-6DCF-8235-1301-36683266F2DA}"/>
              </a:ext>
            </a:extLst>
          </p:cNvPr>
          <p:cNvSpPr txBox="1"/>
          <p:nvPr userDrawn="1"/>
        </p:nvSpPr>
        <p:spPr>
          <a:xfrm>
            <a:off x="615933" y="63744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885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7A14E-F112-5C93-6BDA-3431B551139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11292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287D-2186-820E-08C3-A69B8C8B4B4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895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2023/12/31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14735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2023/12/31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3751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BF3F8-2A15-E886-BB36-ED2BEA13491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2571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6D18-B7A1-1848-A27D-1A50A6415F1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835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1A6E-0265-7FB6-6ECF-A8780CCBFE2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73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F2152-79A8-76EC-0E1F-2033B7964B3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545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0F18B-72DC-082A-E4C5-3AC92E5DA1A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192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8CAF-3E5C-E202-3AEB-AC6B848132B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319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60"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6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a:extLst>
              <a:ext uri="{FF2B5EF4-FFF2-40B4-BE49-F238E27FC236}">
                <a16:creationId xmlns:a16="http://schemas.microsoft.com/office/drawing/2014/main" id="{1450EC31-49D3-4C8B-8FDF-3DD0C4A30EA7}"/>
              </a:ext>
            </a:extLst>
          </p:cNvPr>
          <p:cNvGrpSpPr/>
          <p:nvPr/>
        </p:nvGrpSpPr>
        <p:grpSpPr>
          <a:xfrm rot="10800000">
            <a:off x="-885900" y="3867109"/>
            <a:ext cx="3185286" cy="3512032"/>
            <a:chOff x="9664473" y="816338"/>
            <a:chExt cx="3185286" cy="3512032"/>
          </a:xfrm>
        </p:grpSpPr>
        <p:sp>
          <p:nvSpPr>
            <p:cNvPr id="28" name="íṧḻiḋe">
              <a:extLst>
                <a:ext uri="{FF2B5EF4-FFF2-40B4-BE49-F238E27FC236}">
                  <a16:creationId xmlns:a16="http://schemas.microsoft.com/office/drawing/2014/main" id="{1EB686C4-89DE-4FF9-900B-EAF356B1FF5A}"/>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9" name="íş1íḍè">
              <a:extLst>
                <a:ext uri="{FF2B5EF4-FFF2-40B4-BE49-F238E27FC236}">
                  <a16:creationId xmlns:a16="http://schemas.microsoft.com/office/drawing/2014/main" id="{540F4C9A-3B9E-4ABB-B254-2C6BE2FD027C}"/>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11" name="组合 10">
            <a:extLst>
              <a:ext uri="{FF2B5EF4-FFF2-40B4-BE49-F238E27FC236}">
                <a16:creationId xmlns:a16="http://schemas.microsoft.com/office/drawing/2014/main" id="{AC6274BB-68D2-44F0-B6A5-65D7A8431236}"/>
              </a:ext>
            </a:extLst>
          </p:cNvPr>
          <p:cNvGrpSpPr/>
          <p:nvPr/>
        </p:nvGrpSpPr>
        <p:grpSpPr>
          <a:xfrm rot="10800000">
            <a:off x="9086997" y="-1443802"/>
            <a:ext cx="3204450" cy="4893654"/>
            <a:chOff x="-15240" y="3375944"/>
            <a:chExt cx="3204450" cy="4893654"/>
          </a:xfrm>
        </p:grpSpPr>
        <p:sp>
          <p:nvSpPr>
            <p:cNvPr id="26" name="íSliḑè">
              <a:extLst>
                <a:ext uri="{FF2B5EF4-FFF2-40B4-BE49-F238E27FC236}">
                  <a16:creationId xmlns:a16="http://schemas.microsoft.com/office/drawing/2014/main" id="{3480ACD2-8A8A-4482-9407-7C85B8389120}"/>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7" name="íš1ïḋe">
              <a:extLst>
                <a:ext uri="{FF2B5EF4-FFF2-40B4-BE49-F238E27FC236}">
                  <a16:creationId xmlns:a16="http://schemas.microsoft.com/office/drawing/2014/main" id="{C6B3AB5A-2C6D-459A-9992-67A9D3FBCFAD}"/>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30" name="iṡḻiďè"/>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 name="îṣ1ïḍe">
            <a:extLst>
              <a:ext uri="{FF2B5EF4-FFF2-40B4-BE49-F238E27FC236}">
                <a16:creationId xmlns:a16="http://schemas.microsoft.com/office/drawing/2014/main" id="{821A1339-D73A-490C-A6D7-6F87ABF0BC53}"/>
              </a:ext>
            </a:extLst>
          </p:cNvPr>
          <p:cNvSpPr>
            <a:spLocks noGrp="1"/>
          </p:cNvSpPr>
          <p:nvPr>
            <p:ph type="ctrTitle" idx="4294967295"/>
          </p:nvPr>
        </p:nvSpPr>
        <p:spPr>
          <a:xfrm>
            <a:off x="1236207" y="2991784"/>
            <a:ext cx="9294606" cy="1113016"/>
          </a:xfrm>
          <a:prstGeom prst="rect">
            <a:avLst/>
          </a:prstGeom>
        </p:spPr>
        <p:txBody>
          <a:bodyPr>
            <a:noAutofit/>
          </a:bodyPr>
          <a:lstStyle/>
          <a:p>
            <a:pPr algn="r"/>
            <a:r>
              <a:rPr lang="zh-CN" altLang="en-US" sz="5600" spc="-150" dirty="0">
                <a:solidFill>
                  <a:schemeClr val="tx1">
                    <a:lumMod val="65000"/>
                    <a:lumOff val="35000"/>
                  </a:schemeClr>
                </a:solidFill>
                <a:latin typeface="+mn-lt"/>
                <a:ea typeface="+mn-ea"/>
                <a:cs typeface="+mn-ea"/>
                <a:sym typeface="+mn-lt"/>
              </a:rPr>
              <a:t>期末答辩报告</a:t>
            </a:r>
          </a:p>
        </p:txBody>
      </p:sp>
      <p:sp>
        <p:nvSpPr>
          <p:cNvPr id="5" name="íṧļîḍè">
            <a:extLst>
              <a:ext uri="{FF2B5EF4-FFF2-40B4-BE49-F238E27FC236}">
                <a16:creationId xmlns:a16="http://schemas.microsoft.com/office/drawing/2014/main" id="{9CCCCE32-2390-4C4A-9C09-6286114EB971}"/>
              </a:ext>
            </a:extLst>
          </p:cNvPr>
          <p:cNvSpPr>
            <a:spLocks noGrp="1"/>
          </p:cNvSpPr>
          <p:nvPr>
            <p:ph type="body" sz="quarter" idx="4294967295"/>
          </p:nvPr>
        </p:nvSpPr>
        <p:spPr>
          <a:xfrm>
            <a:off x="6254685" y="6170975"/>
            <a:ext cx="3651251" cy="392115"/>
          </a:xfrm>
          <a:prstGeom prst="rect">
            <a:avLst/>
          </a:prstGeom>
        </p:spPr>
        <p:txBody>
          <a:bodyPr>
            <a:noAutofit/>
          </a:bodyPr>
          <a:lstStyle/>
          <a:p>
            <a:pPr marL="0" indent="0" algn="r">
              <a:buNone/>
            </a:pPr>
            <a:r>
              <a:rPr lang="en-US" altLang="zh-CN" sz="1400" dirty="0">
                <a:solidFill>
                  <a:schemeClr val="bg1">
                    <a:lumMod val="50000"/>
                  </a:schemeClr>
                </a:solidFill>
                <a:cs typeface="+mn-ea"/>
                <a:sym typeface="+mn-lt"/>
              </a:rPr>
              <a:t>2023.12</a:t>
            </a:r>
            <a:endParaRPr lang="en-US" altLang="en-US" sz="1400" dirty="0">
              <a:solidFill>
                <a:schemeClr val="bg1">
                  <a:lumMod val="50000"/>
                </a:schemeClr>
              </a:solidFill>
              <a:cs typeface="+mn-ea"/>
              <a:sym typeface="+mn-lt"/>
            </a:endParaRPr>
          </a:p>
        </p:txBody>
      </p:sp>
      <p:sp>
        <p:nvSpPr>
          <p:cNvPr id="15" name="iṡḷîďê">
            <a:extLst>
              <a:ext uri="{FF2B5EF4-FFF2-40B4-BE49-F238E27FC236}">
                <a16:creationId xmlns:a16="http://schemas.microsoft.com/office/drawing/2014/main" id="{B2F177F4-EE47-4F5C-9C3F-74903C1EE4EC}"/>
              </a:ext>
            </a:extLst>
          </p:cNvPr>
          <p:cNvSpPr txBox="1">
            <a:spLocks/>
          </p:cNvSpPr>
          <p:nvPr/>
        </p:nvSpPr>
        <p:spPr>
          <a:xfrm>
            <a:off x="3168534" y="1909058"/>
            <a:ext cx="7181850" cy="711220"/>
          </a:xfrm>
          <a:prstGeom prst="rect">
            <a:avLst/>
          </a:prstGeom>
        </p:spPr>
        <p:txBody>
          <a:bodyPr vert="horz" wrap="square" lIns="91440" tIns="45720" rIns="91440" bIns="45720" rtlCol="0" anchor="b">
            <a:spAutoFit/>
          </a:bodyPr>
          <a:lstStyle>
            <a:lvl1pPr algn="l" defTabSz="914354" rtl="0" eaLnBrk="1" latinLnBrk="0" hangingPunct="1">
              <a:lnSpc>
                <a:spcPct val="120000"/>
              </a:lnSpc>
              <a:spcBef>
                <a:spcPct val="0"/>
              </a:spcBef>
              <a:buNone/>
              <a:defRPr sz="4400" b="1" kern="1200">
                <a:solidFill>
                  <a:schemeClr val="tx1"/>
                </a:solidFill>
                <a:latin typeface="+mj-lt"/>
                <a:ea typeface="+mj-ea"/>
                <a:cs typeface="+mj-cs"/>
              </a:defRPr>
            </a:lvl1pPr>
          </a:lstStyle>
          <a:p>
            <a:pPr algn="r"/>
            <a:r>
              <a:rPr lang="zh-CN" altLang="en-US" sz="3600" b="0" dirty="0">
                <a:solidFill>
                  <a:srgbClr val="48A2A0"/>
                </a:solidFill>
                <a:latin typeface="+mn-lt"/>
                <a:ea typeface="+mn-ea"/>
                <a:cs typeface="+mn-ea"/>
                <a:sym typeface="+mn-lt"/>
              </a:rPr>
              <a:t>数据仓库技术</a:t>
            </a:r>
          </a:p>
        </p:txBody>
      </p:sp>
      <p:sp>
        <p:nvSpPr>
          <p:cNvPr id="3" name="文本框 2">
            <a:extLst>
              <a:ext uri="{FF2B5EF4-FFF2-40B4-BE49-F238E27FC236}">
                <a16:creationId xmlns:a16="http://schemas.microsoft.com/office/drawing/2014/main" id="{BB4EBF9F-8143-F589-193B-6125381779F8}"/>
              </a:ext>
            </a:extLst>
          </p:cNvPr>
          <p:cNvSpPr txBox="1"/>
          <p:nvPr/>
        </p:nvSpPr>
        <p:spPr>
          <a:xfrm>
            <a:off x="8152269" y="4464482"/>
            <a:ext cx="2980267" cy="1477328"/>
          </a:xfrm>
          <a:prstGeom prst="rect">
            <a:avLst/>
          </a:prstGeom>
          <a:noFill/>
        </p:spPr>
        <p:txBody>
          <a:bodyPr wrap="square" rtlCol="0">
            <a:spAutoFit/>
          </a:bodyPr>
          <a:lstStyle/>
          <a:p>
            <a:endParaRPr lang="en-US" altLang="zh-CN" dirty="0">
              <a:solidFill>
                <a:schemeClr val="bg1">
                  <a:lumMod val="50000"/>
                </a:schemeClr>
              </a:solidFill>
            </a:endParaRPr>
          </a:p>
          <a:p>
            <a:r>
              <a:rPr lang="en-US" altLang="zh-CN" dirty="0">
                <a:solidFill>
                  <a:schemeClr val="bg1">
                    <a:lumMod val="50000"/>
                  </a:schemeClr>
                </a:solidFill>
              </a:rPr>
              <a:t>2153174  </a:t>
            </a:r>
            <a:r>
              <a:rPr lang="zh-CN" altLang="en-US" dirty="0">
                <a:solidFill>
                  <a:schemeClr val="bg1">
                    <a:lumMod val="50000"/>
                  </a:schemeClr>
                </a:solidFill>
              </a:rPr>
              <a:t>陈华机</a:t>
            </a:r>
            <a:endParaRPr lang="en-US" altLang="zh-CN"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2153273</a:t>
            </a:r>
            <a:r>
              <a:rPr lang="zh-CN" altLang="en-US" dirty="0">
                <a:solidFill>
                  <a:schemeClr val="bg1">
                    <a:lumMod val="50000"/>
                  </a:schemeClr>
                </a:solidFill>
              </a:rPr>
              <a:t> 陈嘉瑞</a:t>
            </a:r>
            <a:endParaRPr lang="en-US" altLang="zh-CN" dirty="0">
              <a:solidFill>
                <a:schemeClr val="bg1">
                  <a:lumMod val="50000"/>
                </a:schemeClr>
              </a:solidFill>
            </a:endParaRPr>
          </a:p>
          <a:p>
            <a:r>
              <a:rPr lang="en-US" altLang="zh-CN" dirty="0">
                <a:solidFill>
                  <a:schemeClr val="bg1">
                    <a:lumMod val="50000"/>
                  </a:schemeClr>
                </a:solidFill>
              </a:rPr>
              <a:t>2152056  </a:t>
            </a:r>
            <a:r>
              <a:rPr lang="zh-CN" altLang="en-US" dirty="0">
                <a:solidFill>
                  <a:schemeClr val="bg1">
                    <a:lumMod val="50000"/>
                  </a:schemeClr>
                </a:solidFill>
              </a:rPr>
              <a:t>王宇轩</a:t>
            </a:r>
            <a:endParaRPr lang="en-US" altLang="zh-CN" dirty="0">
              <a:solidFill>
                <a:schemeClr val="bg1">
                  <a:lumMod val="50000"/>
                </a:schemeClr>
              </a:solidFill>
            </a:endParaRPr>
          </a:p>
          <a:p>
            <a:r>
              <a:rPr lang="en-US" altLang="zh-CN" dirty="0">
                <a:solidFill>
                  <a:schemeClr val="bg1">
                    <a:lumMod val="50000"/>
                  </a:schemeClr>
                </a:solidFill>
              </a:rPr>
              <a:t>2152614  </a:t>
            </a:r>
            <a:r>
              <a:rPr lang="zh-CN" altLang="en-US" dirty="0">
                <a:solidFill>
                  <a:schemeClr val="bg1">
                    <a:lumMod val="50000"/>
                  </a:schemeClr>
                </a:solidFill>
              </a:rPr>
              <a:t>崔宸睿</a:t>
            </a:r>
            <a:endParaRPr lang="en-US" altLang="zh-CN" dirty="0">
              <a:solidFill>
                <a:schemeClr val="bg1">
                  <a:lumMod val="50000"/>
                </a:schemeClr>
              </a:solidFill>
            </a:endParaRPr>
          </a:p>
        </p:txBody>
      </p:sp>
    </p:spTree>
    <p:extLst>
      <p:ext uri="{BB962C8B-B14F-4D97-AF65-F5344CB8AC3E}">
        <p14:creationId xmlns:p14="http://schemas.microsoft.com/office/powerpoint/2010/main" val="360422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AB90DD2E-FDCC-497A-8170-335B101F89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0FD8305D-BEFB-43B0-B627-7AF301CE843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1DC49C6-78BA-456D-8730-08FEECE87077}"/>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21" name="íş1íḍè">
              <a:extLst>
                <a:ext uri="{FF2B5EF4-FFF2-40B4-BE49-F238E27FC236}">
                  <a16:creationId xmlns:a16="http://schemas.microsoft.com/office/drawing/2014/main" id="{59B53340-1D28-48C4-B142-74CAFDC88D4D}"/>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grpSp>
        <p:nvGrpSpPr>
          <p:cNvPr id="22" name="组合 21">
            <a:extLst>
              <a:ext uri="{FF2B5EF4-FFF2-40B4-BE49-F238E27FC236}">
                <a16:creationId xmlns:a16="http://schemas.microsoft.com/office/drawing/2014/main" id="{37B376A4-DFE7-40CD-89C9-9DC795D595BF}"/>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02A73B9E-1C71-4C5B-A435-A8036BACADAF}"/>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25" name="íš1ïḋe">
              <a:extLst>
                <a:ext uri="{FF2B5EF4-FFF2-40B4-BE49-F238E27FC236}">
                  <a16:creationId xmlns:a16="http://schemas.microsoft.com/office/drawing/2014/main" id="{55DDBF1A-FE83-4B86-AD04-1E865B40E16F}"/>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31" name="iṡḻiďè">
              <a:extLst>
                <a:ext uri="{FF2B5EF4-FFF2-40B4-BE49-F238E27FC236}">
                  <a16:creationId xmlns:a16="http://schemas.microsoft.com/office/drawing/2014/main" id="{DF798C21-50B4-4101-A340-C8C0D9C83A96}"/>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9" name="íşḷiḍé">
            <a:extLst>
              <a:ext uri="{FF2B5EF4-FFF2-40B4-BE49-F238E27FC236}">
                <a16:creationId xmlns:a16="http://schemas.microsoft.com/office/drawing/2014/main" id="{49FD12FC-AA15-40DB-96EA-05117059D9CE}"/>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印品黑体"/>
              <a:cs typeface="+mn-ea"/>
              <a:sym typeface="+mn-lt"/>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印品黑体"/>
                <a:cs typeface="+mn-ea"/>
                <a:sym typeface="+mn-lt"/>
              </a:rPr>
              <a:t>PART 02</a:t>
            </a:r>
            <a:endParaRPr kumimoji="0" lang="zh-CN" alt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印品黑体"/>
              <a:cs typeface="+mn-ea"/>
              <a:sym typeface="+mn-lt"/>
            </a:endParaRPr>
          </a:p>
        </p:txBody>
      </p:sp>
      <p:sp>
        <p:nvSpPr>
          <p:cNvPr id="35" name="矩形 34"/>
          <p:cNvSpPr/>
          <p:nvPr/>
        </p:nvSpPr>
        <p:spPr>
          <a:xfrm>
            <a:off x="5440905" y="3014426"/>
            <a:ext cx="295465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6C92C0"/>
                </a:solidFill>
                <a:effectLst/>
                <a:uLnTx/>
                <a:uFillTx/>
                <a:latin typeface="印品黑体"/>
                <a:cs typeface="+mn-ea"/>
                <a:sym typeface="+mn-lt"/>
              </a:rPr>
              <a:t>数据质量保证</a:t>
            </a:r>
            <a:endParaRPr kumimoji="0" lang="en-US" altLang="zh-CN" sz="3600" b="0" i="0" u="none" strike="noStrike" kern="1200" cap="none" spc="0" normalizeH="0" baseline="0" noProof="0" dirty="0">
              <a:ln>
                <a:noFill/>
              </a:ln>
              <a:solidFill>
                <a:srgbClr val="6C92C0"/>
              </a:solidFill>
              <a:effectLst/>
              <a:uLnTx/>
              <a:uFillTx/>
              <a:latin typeface="印品黑体"/>
              <a:cs typeface="+mn-ea"/>
              <a:sym typeface="+mn-lt"/>
            </a:endParaRPr>
          </a:p>
        </p:txBody>
      </p:sp>
    </p:spTree>
    <p:extLst>
      <p:ext uri="{BB962C8B-B14F-4D97-AF65-F5344CB8AC3E}">
        <p14:creationId xmlns:p14="http://schemas.microsoft.com/office/powerpoint/2010/main" val="14366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18484" y="454486"/>
            <a:ext cx="3836896"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C92C0"/>
                </a:solidFill>
                <a:effectLst/>
                <a:uLnTx/>
                <a:uFillTx/>
                <a:latin typeface="印品黑体"/>
                <a:cs typeface="+mn-ea"/>
                <a:sym typeface="+mn-lt"/>
              </a:rPr>
              <a:t>数据质量保证</a:t>
            </a:r>
            <a:endParaRPr kumimoji="0" lang="en-US" altLang="zh-CN" sz="2000" b="0" i="0" u="none" strike="noStrike" kern="1200" cap="none" spc="0" normalizeH="0" baseline="0" noProof="0" dirty="0">
              <a:ln>
                <a:noFill/>
              </a:ln>
              <a:solidFill>
                <a:srgbClr val="6C92C0"/>
              </a:solidFill>
              <a:effectLst/>
              <a:uLnTx/>
              <a:uFillTx/>
              <a:latin typeface="印品黑体"/>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768394"/>
              </a:solidFill>
              <a:effectLst/>
              <a:uLnTx/>
              <a:uFillTx/>
              <a:latin typeface="印品黑体"/>
              <a:cs typeface="+mn-ea"/>
              <a:sym typeface="+mn-lt"/>
            </a:endParaRPr>
          </a:p>
        </p:txBody>
      </p:sp>
      <p:grpSp>
        <p:nvGrpSpPr>
          <p:cNvPr id="2" name="组合 1">
            <a:extLst>
              <a:ext uri="{FF2B5EF4-FFF2-40B4-BE49-F238E27FC236}">
                <a16:creationId xmlns:a16="http://schemas.microsoft.com/office/drawing/2014/main" id="{16D761F4-EEFF-8197-0AC6-1DE5EEE49CC7}"/>
              </a:ext>
            </a:extLst>
          </p:cNvPr>
          <p:cNvGrpSpPr/>
          <p:nvPr/>
        </p:nvGrpSpPr>
        <p:grpSpPr>
          <a:xfrm rot="12943339" flipH="1" flipV="1">
            <a:off x="218530" y="398564"/>
            <a:ext cx="454760" cy="435376"/>
            <a:chOff x="1737267" y="1778642"/>
            <a:chExt cx="2605302" cy="2487855"/>
          </a:xfrm>
        </p:grpSpPr>
        <p:sp>
          <p:nvSpPr>
            <p:cNvPr id="4" name="iṡḻiďè">
              <a:extLst>
                <a:ext uri="{FF2B5EF4-FFF2-40B4-BE49-F238E27FC236}">
                  <a16:creationId xmlns:a16="http://schemas.microsoft.com/office/drawing/2014/main" id="{EF6FD6E0-2F56-CEA5-AA9E-92D31CC457E6}"/>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5" name="iṡḻiďè">
              <a:extLst>
                <a:ext uri="{FF2B5EF4-FFF2-40B4-BE49-F238E27FC236}">
                  <a16:creationId xmlns:a16="http://schemas.microsoft.com/office/drawing/2014/main" id="{28261A4C-D6DE-442D-976A-F427DAA9344D}"/>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cxnSp>
        <p:nvCxnSpPr>
          <p:cNvPr id="6" name="直接连接符 5">
            <a:extLst>
              <a:ext uri="{FF2B5EF4-FFF2-40B4-BE49-F238E27FC236}">
                <a16:creationId xmlns:a16="http://schemas.microsoft.com/office/drawing/2014/main" id="{B84E6F77-158E-B665-B700-6CD20043BAFF}"/>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11D2995-9B45-D549-E4C4-96E9DB8D9527}"/>
              </a:ext>
            </a:extLst>
          </p:cNvPr>
          <p:cNvSpPr txBox="1"/>
          <p:nvPr/>
        </p:nvSpPr>
        <p:spPr>
          <a:xfrm>
            <a:off x="151128" y="941049"/>
            <a:ext cx="11612880" cy="2548005"/>
          </a:xfrm>
          <a:prstGeom prst="rect">
            <a:avLst/>
          </a:prstGeom>
          <a:noFill/>
        </p:spPr>
        <p:txBody>
          <a:bodyPr wrap="square">
            <a:spAutoFit/>
          </a:bodyPr>
          <a:lstStyle/>
          <a:p>
            <a:pPr marL="742950" marR="0" lvl="1"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1" i="0" u="none" strike="noStrike" kern="1200" cap="none" spc="0" normalizeH="0" baseline="0" noProof="0" dirty="0">
                <a:ln>
                  <a:noFill/>
                </a:ln>
                <a:solidFill>
                  <a:srgbClr val="6C92C0"/>
                </a:solidFill>
                <a:effectLst/>
                <a:uLnTx/>
                <a:uFillTx/>
                <a:latin typeface="微软雅黑" panose="020B0503020204020204" pitchFamily="34" charset="-122"/>
                <a:ea typeface="微软雅黑" panose="020B0503020204020204" pitchFamily="34" charset="-122"/>
                <a:cs typeface="+mn-cs"/>
              </a:rPr>
              <a:t>数据爬取</a:t>
            </a:r>
            <a:endParaRPr kumimoji="0" lang="en-US" altLang="zh-CN" sz="1600" b="1" i="0" u="none" strike="noStrike" kern="1200" cap="none" spc="0" normalizeH="0" baseline="0" noProof="0" dirty="0">
              <a:ln>
                <a:noFill/>
              </a:ln>
              <a:solidFill>
                <a:srgbClr val="6C92C0"/>
              </a:solidFill>
              <a:effectLst/>
              <a:uLnTx/>
              <a:uFillTx/>
              <a:latin typeface="微软雅黑" panose="020B0503020204020204" pitchFamily="34" charset="-122"/>
              <a:ea typeface="微软雅黑" panose="020B0503020204020204" pitchFamily="34" charset="-122"/>
              <a:cs typeface="+mn-cs"/>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使用</a:t>
            </a:r>
            <a:r>
              <a:rPr kumimoji="0" lang="en-US" altLang="zh-CN" sz="1600" b="0" i="0" u="none" strike="noStrike" kern="1200" cap="none" spc="0" normalizeH="0" baseline="0" noProof="0" dirty="0">
                <a:ln>
                  <a:noFill/>
                </a:ln>
                <a:solidFill>
                  <a:srgbClr val="374151"/>
                </a:solidFill>
                <a:effectLst/>
                <a:uLnTx/>
                <a:uFillTx/>
                <a:latin typeface="Söhne"/>
                <a:cs typeface="+mn-cs"/>
              </a:rPr>
              <a:t>selenium</a:t>
            </a:r>
            <a:r>
              <a:rPr kumimoji="0" lang="zh-CN" altLang="en-US" sz="1600" b="0" i="0" u="none" strike="noStrike" kern="1200" cap="none" spc="0" normalizeH="0" baseline="0" noProof="0" dirty="0">
                <a:ln>
                  <a:noFill/>
                </a:ln>
                <a:solidFill>
                  <a:srgbClr val="374151"/>
                </a:solidFill>
                <a:effectLst/>
                <a:uLnTx/>
                <a:uFillTx/>
                <a:latin typeface="Söhne"/>
                <a:cs typeface="+mn-cs"/>
              </a:rPr>
              <a:t>模拟浏览器操作，并使用</a:t>
            </a:r>
            <a:r>
              <a:rPr kumimoji="0" lang="en-US" altLang="zh-CN" sz="1600" b="0" i="0" u="none" strike="noStrike" kern="1200" cap="none" spc="0" normalizeH="0" baseline="0" noProof="0" dirty="0" err="1">
                <a:ln>
                  <a:noFill/>
                </a:ln>
                <a:solidFill>
                  <a:srgbClr val="374151"/>
                </a:solidFill>
                <a:effectLst/>
                <a:uLnTx/>
                <a:uFillTx/>
                <a:latin typeface="Söhne"/>
                <a:cs typeface="+mn-cs"/>
              </a:rPr>
              <a:t>amazoncaptcha</a:t>
            </a:r>
            <a:r>
              <a:rPr kumimoji="0" lang="zh-CN" altLang="en-US" sz="1600" b="0" i="0" u="none" strike="noStrike" kern="1200" cap="none" spc="0" normalizeH="0" baseline="0" noProof="0" dirty="0">
                <a:ln>
                  <a:noFill/>
                </a:ln>
                <a:solidFill>
                  <a:srgbClr val="374151"/>
                </a:solidFill>
                <a:effectLst/>
                <a:uLnTx/>
                <a:uFillTx/>
                <a:latin typeface="Söhne"/>
                <a:cs typeface="+mn-cs"/>
              </a:rPr>
              <a:t>库处理弹出的验证码进行反爬操作；</a:t>
            </a:r>
            <a:endParaRPr kumimoji="0" lang="en-US" altLang="zh-CN" sz="1600" b="0" i="0" u="none" strike="noStrike" kern="1200" cap="none" spc="0" normalizeH="0" baseline="0" noProof="0" dirty="0">
              <a:ln>
                <a:noFill/>
              </a:ln>
              <a:solidFill>
                <a:srgbClr val="374151"/>
              </a:solidFill>
              <a:effectLst/>
              <a:uLnTx/>
              <a:uFillTx/>
              <a:latin typeface="Söhne"/>
              <a:cs typeface="+mn-cs"/>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1600" dirty="0">
                <a:solidFill>
                  <a:srgbClr val="374151"/>
                </a:solidFill>
                <a:latin typeface="Söhne"/>
              </a:rPr>
              <a:t>爬取时只爬取</a:t>
            </a:r>
            <a:r>
              <a:rPr lang="en-US" altLang="zh-CN" sz="1600" dirty="0" err="1">
                <a:solidFill>
                  <a:srgbClr val="374151"/>
                </a:solidFill>
                <a:latin typeface="Söhne"/>
              </a:rPr>
              <a:t>movies&amp;TV</a:t>
            </a:r>
            <a:r>
              <a:rPr lang="zh-CN" altLang="en-US" sz="1600" dirty="0">
                <a:solidFill>
                  <a:srgbClr val="374151"/>
                </a:solidFill>
                <a:latin typeface="Söhne"/>
              </a:rPr>
              <a:t>的数据，后续再筛掉</a:t>
            </a:r>
            <a:r>
              <a:rPr lang="en-US" altLang="zh-CN" sz="1600" dirty="0">
                <a:solidFill>
                  <a:srgbClr val="374151"/>
                </a:solidFill>
                <a:latin typeface="Söhne"/>
              </a:rPr>
              <a:t>TV</a:t>
            </a:r>
            <a:r>
              <a:rPr lang="zh-CN" altLang="en-US" sz="1600" dirty="0">
                <a:solidFill>
                  <a:srgbClr val="374151"/>
                </a:solidFill>
                <a:latin typeface="Söhne"/>
              </a:rPr>
              <a:t>数据，并在爬取时标记</a:t>
            </a:r>
            <a:r>
              <a:rPr lang="en-US" altLang="zh-CN" sz="1600" dirty="0">
                <a:solidFill>
                  <a:srgbClr val="374151"/>
                </a:solidFill>
                <a:latin typeface="Söhne"/>
              </a:rPr>
              <a:t>404</a:t>
            </a:r>
            <a:r>
              <a:rPr lang="zh-CN" altLang="en-US" sz="1600" dirty="0">
                <a:solidFill>
                  <a:srgbClr val="374151"/>
                </a:solidFill>
                <a:latin typeface="Söhne"/>
              </a:rPr>
              <a:t>的数据</a:t>
            </a:r>
            <a:endParaRPr lang="en-US" altLang="zh-CN" sz="16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1600" dirty="0">
                <a:solidFill>
                  <a:srgbClr val="374151"/>
                </a:solidFill>
                <a:latin typeface="Söhne"/>
              </a:rPr>
              <a:t>从网页中抽取数据时采用</a:t>
            </a:r>
            <a:r>
              <a:rPr lang="en-US" altLang="zh-CN" sz="1600" dirty="0" err="1">
                <a:solidFill>
                  <a:srgbClr val="374151"/>
                </a:solidFill>
                <a:latin typeface="Söhne"/>
              </a:rPr>
              <a:t>xpath</a:t>
            </a:r>
            <a:endParaRPr lang="en-US" altLang="zh-CN" sz="16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endParaRPr lang="zh-CN" altLang="en-US" sz="16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endParaRPr kumimoji="0" lang="en-US" altLang="zh-CN" sz="1600" b="0" i="0" u="none" strike="noStrike" kern="1200" cap="none" spc="0" normalizeH="0" baseline="0" noProof="0" dirty="0">
              <a:ln>
                <a:noFill/>
              </a:ln>
              <a:solidFill>
                <a:srgbClr val="48A2A0"/>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E8A8C366-7AC4-4E52-6BBF-6D4F37351BCF}"/>
              </a:ext>
            </a:extLst>
          </p:cNvPr>
          <p:cNvSpPr txBox="1"/>
          <p:nvPr/>
        </p:nvSpPr>
        <p:spPr>
          <a:xfrm>
            <a:off x="151128" y="2503929"/>
            <a:ext cx="10792326" cy="4226413"/>
          </a:xfrm>
          <a:prstGeom prst="rect">
            <a:avLst/>
          </a:prstGeom>
          <a:noFill/>
        </p:spPr>
        <p:txBody>
          <a:bodyPr wrap="square">
            <a:spAutoFit/>
          </a:bodyPr>
          <a:lstStyle/>
          <a:p>
            <a:pPr marL="742950" marR="0" lvl="1"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1" i="0" u="none" strike="noStrike" kern="1200" cap="none" spc="0" normalizeH="0" baseline="0" noProof="0" dirty="0">
                <a:ln>
                  <a:noFill/>
                </a:ln>
                <a:solidFill>
                  <a:srgbClr val="6C92C0"/>
                </a:solidFill>
                <a:effectLst/>
                <a:uLnTx/>
                <a:uFillTx/>
                <a:latin typeface="微软雅黑" panose="020B0503020204020204" pitchFamily="34" charset="-122"/>
                <a:ea typeface="微软雅黑" panose="020B0503020204020204" pitchFamily="34" charset="-122"/>
                <a:cs typeface="+mn-cs"/>
              </a:rPr>
              <a:t>数据清洗</a:t>
            </a:r>
            <a:endParaRPr kumimoji="0" lang="en-US" altLang="zh-CN" sz="1600" b="1" i="0" u="none" strike="noStrike" kern="1200" cap="none" spc="0" normalizeH="0" baseline="0" noProof="0" dirty="0">
              <a:ln>
                <a:noFill/>
              </a:ln>
              <a:solidFill>
                <a:srgbClr val="6C92C0"/>
              </a:solidFill>
              <a:effectLst/>
              <a:uLnTx/>
              <a:uFillTx/>
              <a:latin typeface="微软雅黑" panose="020B0503020204020204" pitchFamily="34" charset="-122"/>
              <a:ea typeface="微软雅黑" panose="020B0503020204020204" pitchFamily="34" charset="-122"/>
              <a:cs typeface="+mn-cs"/>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去除明显错误数据，比如除了电影</a:t>
            </a:r>
            <a:r>
              <a:rPr kumimoji="0" lang="en-US" altLang="zh-CN" sz="1600" b="0" i="0" u="none" strike="noStrike" kern="1200" cap="none" spc="0" normalizeH="0" baseline="0" noProof="0" dirty="0">
                <a:ln>
                  <a:noFill/>
                </a:ln>
                <a:solidFill>
                  <a:srgbClr val="374151"/>
                </a:solidFill>
                <a:effectLst/>
                <a:uLnTx/>
                <a:uFillTx/>
                <a:latin typeface="Söhne"/>
                <a:cs typeface="+mn-cs"/>
              </a:rPr>
              <a:t>id</a:t>
            </a:r>
            <a:r>
              <a:rPr kumimoji="0" lang="zh-CN" altLang="en-US" sz="1600" b="0" i="0" u="none" strike="noStrike" kern="1200" cap="none" spc="0" normalizeH="0" baseline="0" noProof="0" dirty="0">
                <a:ln>
                  <a:noFill/>
                </a:ln>
                <a:solidFill>
                  <a:srgbClr val="374151"/>
                </a:solidFill>
                <a:effectLst/>
                <a:uLnTx/>
                <a:uFillTx/>
                <a:latin typeface="Söhne"/>
                <a:cs typeface="+mn-cs"/>
              </a:rPr>
              <a:t>以外皆为空的数据等。</a:t>
            </a: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去除人名中的部分错误字符</a:t>
            </a:r>
            <a:r>
              <a:rPr kumimoji="0" lang="en-US" altLang="zh-CN" sz="1600" b="0" i="0" u="none" strike="noStrike" kern="1200" cap="none" spc="0" normalizeH="0" baseline="0" noProof="0" dirty="0">
                <a:ln>
                  <a:noFill/>
                </a:ln>
                <a:solidFill>
                  <a:srgbClr val="374151"/>
                </a:solidFill>
                <a:effectLst/>
                <a:uLnTx/>
                <a:uFillTx/>
                <a:latin typeface="Söhne"/>
                <a:cs typeface="+mn-cs"/>
              </a:rPr>
              <a:t>(</a:t>
            </a:r>
            <a:r>
              <a:rPr kumimoji="0" lang="zh-CN" altLang="en-US" sz="1600" b="0" i="0" u="none" strike="noStrike" kern="1200" cap="none" spc="0" normalizeH="0" baseline="0" noProof="0" dirty="0">
                <a:ln>
                  <a:noFill/>
                </a:ln>
                <a:solidFill>
                  <a:srgbClr val="374151"/>
                </a:solidFill>
                <a:effectLst/>
                <a:uLnTx/>
                <a:uFillTx/>
                <a:latin typeface="Söhne"/>
                <a:cs typeface="+mn-cs"/>
              </a:rPr>
              <a:t>比如部分双引号</a:t>
            </a:r>
            <a:r>
              <a:rPr kumimoji="0" lang="en-US" altLang="zh-CN" sz="1600" b="0" i="0" u="none" strike="noStrike" kern="1200" cap="none" spc="0" normalizeH="0" baseline="0" noProof="0" dirty="0">
                <a:ln>
                  <a:noFill/>
                </a:ln>
                <a:solidFill>
                  <a:srgbClr val="374151"/>
                </a:solidFill>
                <a:effectLst/>
                <a:uLnTx/>
                <a:uFillTx/>
                <a:latin typeface="Söhne"/>
                <a:cs typeface="+mn-cs"/>
              </a:rPr>
              <a:t>)</a:t>
            </a: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去除数据中不是</a:t>
            </a:r>
            <a:r>
              <a:rPr kumimoji="0" lang="en-US" altLang="zh-CN" sz="1600" b="0" i="0" u="none" strike="noStrike" kern="1200" cap="none" spc="0" normalizeH="0" baseline="0" noProof="0" dirty="0">
                <a:ln>
                  <a:noFill/>
                </a:ln>
                <a:solidFill>
                  <a:srgbClr val="374151"/>
                </a:solidFill>
                <a:effectLst/>
                <a:uLnTx/>
                <a:uFillTx/>
                <a:latin typeface="Söhne"/>
                <a:cs typeface="+mn-cs"/>
              </a:rPr>
              <a:t>movie</a:t>
            </a:r>
            <a:r>
              <a:rPr kumimoji="0" lang="zh-CN" altLang="en-US" sz="1600" b="0" i="0" u="none" strike="noStrike" kern="1200" cap="none" spc="0" normalizeH="0" baseline="0" noProof="0" dirty="0">
                <a:ln>
                  <a:noFill/>
                </a:ln>
                <a:solidFill>
                  <a:srgbClr val="374151"/>
                </a:solidFill>
                <a:effectLst/>
                <a:uLnTx/>
                <a:uFillTx/>
                <a:latin typeface="Söhne"/>
                <a:cs typeface="+mn-cs"/>
              </a:rPr>
              <a:t>的数据。首先对电影评价集进行处理，保留包含关键词</a:t>
            </a:r>
            <a:r>
              <a:rPr kumimoji="0" lang="en-US" altLang="zh-CN" sz="1600" b="0" i="0" u="none" strike="noStrike" kern="1200" cap="none" spc="0" normalizeH="0" baseline="0" noProof="0" dirty="0">
                <a:ln>
                  <a:noFill/>
                </a:ln>
                <a:solidFill>
                  <a:srgbClr val="374151"/>
                </a:solidFill>
                <a:effectLst/>
                <a:uLnTx/>
                <a:uFillTx/>
                <a:latin typeface="Söhne"/>
                <a:cs typeface="+mn-cs"/>
              </a:rPr>
              <a:t>film/movie</a:t>
            </a:r>
            <a:r>
              <a:rPr kumimoji="0" lang="zh-CN" altLang="en-US" sz="1600" b="0" i="0" u="none" strike="noStrike" kern="1200" cap="none" spc="0" normalizeH="0" baseline="0" noProof="0" dirty="0">
                <a:ln>
                  <a:noFill/>
                </a:ln>
                <a:solidFill>
                  <a:srgbClr val="374151"/>
                </a:solidFill>
                <a:effectLst/>
                <a:uLnTx/>
                <a:uFillTx/>
                <a:latin typeface="Söhne"/>
                <a:cs typeface="+mn-cs"/>
              </a:rPr>
              <a:t>的电影，然后去除电影名称中包含</a:t>
            </a:r>
            <a:r>
              <a:rPr kumimoji="0" lang="en-US" altLang="zh-CN" sz="1600" b="0" i="0" u="none" strike="noStrike" kern="1200" cap="none" spc="0" normalizeH="0" baseline="0" noProof="0" dirty="0">
                <a:ln>
                  <a:noFill/>
                </a:ln>
                <a:solidFill>
                  <a:srgbClr val="374151"/>
                </a:solidFill>
                <a:effectLst/>
                <a:uLnTx/>
                <a:uFillTx/>
                <a:latin typeface="Söhne"/>
                <a:cs typeface="+mn-cs"/>
              </a:rPr>
              <a:t>season/episode</a:t>
            </a:r>
            <a:r>
              <a:rPr kumimoji="0" lang="zh-CN" altLang="en-US" sz="1600" b="0" i="0" u="none" strike="noStrike" kern="1200" cap="none" spc="0" normalizeH="0" baseline="0" noProof="0" dirty="0">
                <a:ln>
                  <a:noFill/>
                </a:ln>
                <a:solidFill>
                  <a:srgbClr val="374151"/>
                </a:solidFill>
                <a:effectLst/>
                <a:uLnTx/>
                <a:uFillTx/>
                <a:latin typeface="Söhne"/>
                <a:cs typeface="+mn-cs"/>
              </a:rPr>
              <a:t>的数据</a:t>
            </a:r>
            <a:endParaRPr kumimoji="0" lang="en-US" altLang="zh-CN" sz="1600" b="0" i="0" u="none" strike="noStrike" kern="1200" cap="none" spc="0" normalizeH="0" baseline="0" noProof="0" dirty="0">
              <a:ln>
                <a:noFill/>
              </a:ln>
              <a:solidFill>
                <a:srgbClr val="374151"/>
              </a:solidFill>
              <a:effectLst/>
              <a:uLnTx/>
              <a:uFillTx/>
              <a:latin typeface="Söhne"/>
              <a:cs typeface="+mn-cs"/>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使用评论数据集中最早的评论时间填充缺失的部分电影上映时间</a:t>
            </a: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使用模糊匹配统一人名的不同表示形式，比如同一个姓名的缩写与全名，大小写等，统一为全名，优先呈现大写形式</a:t>
            </a: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对电影进行去重</a:t>
            </a:r>
            <a:r>
              <a:rPr kumimoji="0" lang="en-US" altLang="zh-CN" sz="1600" b="0" i="0" u="none" strike="noStrike" kern="1200" cap="none" spc="0" normalizeH="0" baseline="0" noProof="0" dirty="0">
                <a:ln>
                  <a:noFill/>
                </a:ln>
                <a:solidFill>
                  <a:srgbClr val="374151"/>
                </a:solidFill>
                <a:effectLst/>
                <a:uLnTx/>
                <a:uFillTx/>
                <a:latin typeface="Söhne"/>
                <a:cs typeface="+mn-cs"/>
              </a:rPr>
              <a:t>(</a:t>
            </a:r>
            <a:r>
              <a:rPr kumimoji="0" lang="zh-CN" altLang="en-US" sz="1600" b="0" i="0" u="none" strike="noStrike" kern="1200" cap="none" spc="0" normalizeH="0" baseline="0" noProof="0" dirty="0">
                <a:ln>
                  <a:noFill/>
                </a:ln>
                <a:solidFill>
                  <a:srgbClr val="374151"/>
                </a:solidFill>
                <a:effectLst/>
                <a:uLnTx/>
                <a:uFillTx/>
                <a:latin typeface="Söhne"/>
                <a:cs typeface="+mn-cs"/>
              </a:rPr>
              <a:t>电影名和导演相同即认为是同一部电影</a:t>
            </a:r>
            <a:r>
              <a:rPr kumimoji="0" lang="en-US" altLang="zh-CN" sz="1600" b="0" i="0" u="none" strike="noStrike" kern="1200" cap="none" spc="0" normalizeH="0" baseline="0" noProof="0" dirty="0">
                <a:ln>
                  <a:noFill/>
                </a:ln>
                <a:solidFill>
                  <a:srgbClr val="374151"/>
                </a:solidFill>
                <a:effectLst/>
                <a:uLnTx/>
                <a:uFillTx/>
                <a:latin typeface="Söhne"/>
                <a:cs typeface="+mn-cs"/>
              </a:rPr>
              <a:t>)</a:t>
            </a:r>
            <a:r>
              <a:rPr kumimoji="0" lang="zh-CN" altLang="en-US" sz="1600" b="0" i="0" u="none" strike="noStrike" kern="1200" cap="none" spc="0" normalizeH="0" baseline="0" noProof="0" dirty="0">
                <a:ln>
                  <a:noFill/>
                </a:ln>
                <a:solidFill>
                  <a:srgbClr val="374151"/>
                </a:solidFill>
                <a:effectLst/>
                <a:uLnTx/>
                <a:uFillTx/>
                <a:latin typeface="Söhne"/>
                <a:cs typeface="+mn-cs"/>
              </a:rPr>
              <a:t>时，保留重复组中的第一项，并用将要被去除的重复数据填充第一项中的空白数据</a:t>
            </a:r>
          </a:p>
        </p:txBody>
      </p:sp>
    </p:spTree>
    <p:extLst>
      <p:ext uri="{BB962C8B-B14F-4D97-AF65-F5344CB8AC3E}">
        <p14:creationId xmlns:p14="http://schemas.microsoft.com/office/powerpoint/2010/main" val="425315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18484" y="454486"/>
            <a:ext cx="3836896"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C92C0"/>
                </a:solidFill>
                <a:effectLst/>
                <a:uLnTx/>
                <a:uFillTx/>
                <a:latin typeface="印品黑体"/>
                <a:cs typeface="+mn-ea"/>
                <a:sym typeface="+mn-lt"/>
              </a:rPr>
              <a:t>数据质量保证</a:t>
            </a:r>
            <a:endParaRPr kumimoji="0" lang="en-US" altLang="zh-CN" sz="2000" b="0" i="0" u="none" strike="noStrike" kern="1200" cap="none" spc="0" normalizeH="0" baseline="0" noProof="0" dirty="0">
              <a:ln>
                <a:noFill/>
              </a:ln>
              <a:solidFill>
                <a:srgbClr val="6C92C0"/>
              </a:solidFill>
              <a:effectLst/>
              <a:uLnTx/>
              <a:uFillTx/>
              <a:latin typeface="印品黑体"/>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768394"/>
              </a:solidFill>
              <a:effectLst/>
              <a:uLnTx/>
              <a:uFillTx/>
              <a:latin typeface="印品黑体"/>
              <a:cs typeface="+mn-ea"/>
              <a:sym typeface="+mn-lt"/>
            </a:endParaRPr>
          </a:p>
        </p:txBody>
      </p:sp>
      <p:grpSp>
        <p:nvGrpSpPr>
          <p:cNvPr id="2" name="组合 1">
            <a:extLst>
              <a:ext uri="{FF2B5EF4-FFF2-40B4-BE49-F238E27FC236}">
                <a16:creationId xmlns:a16="http://schemas.microsoft.com/office/drawing/2014/main" id="{16D761F4-EEFF-8197-0AC6-1DE5EEE49CC7}"/>
              </a:ext>
            </a:extLst>
          </p:cNvPr>
          <p:cNvGrpSpPr/>
          <p:nvPr/>
        </p:nvGrpSpPr>
        <p:grpSpPr>
          <a:xfrm rot="12943339" flipH="1" flipV="1">
            <a:off x="218530" y="398564"/>
            <a:ext cx="454760" cy="435376"/>
            <a:chOff x="1737267" y="1778642"/>
            <a:chExt cx="2605302" cy="2487855"/>
          </a:xfrm>
        </p:grpSpPr>
        <p:sp>
          <p:nvSpPr>
            <p:cNvPr id="4" name="iṡḻiďè">
              <a:extLst>
                <a:ext uri="{FF2B5EF4-FFF2-40B4-BE49-F238E27FC236}">
                  <a16:creationId xmlns:a16="http://schemas.microsoft.com/office/drawing/2014/main" id="{EF6FD6E0-2F56-CEA5-AA9E-92D31CC457E6}"/>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5" name="iṡḻiďè">
              <a:extLst>
                <a:ext uri="{FF2B5EF4-FFF2-40B4-BE49-F238E27FC236}">
                  <a16:creationId xmlns:a16="http://schemas.microsoft.com/office/drawing/2014/main" id="{28261A4C-D6DE-442D-976A-F427DAA9344D}"/>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cxnSp>
        <p:nvCxnSpPr>
          <p:cNvPr id="6" name="直接连接符 5">
            <a:extLst>
              <a:ext uri="{FF2B5EF4-FFF2-40B4-BE49-F238E27FC236}">
                <a16:creationId xmlns:a16="http://schemas.microsoft.com/office/drawing/2014/main" id="{B84E6F77-158E-B665-B700-6CD20043BAFF}"/>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C7009C1-7162-FDAE-3092-2941544BDA9F}"/>
              </a:ext>
            </a:extLst>
          </p:cNvPr>
          <p:cNvPicPr>
            <a:picLocks noChangeAspect="1"/>
          </p:cNvPicPr>
          <p:nvPr/>
        </p:nvPicPr>
        <p:blipFill>
          <a:blip r:embed="rId3"/>
          <a:stretch>
            <a:fillRect/>
          </a:stretch>
        </p:blipFill>
        <p:spPr>
          <a:xfrm>
            <a:off x="483054" y="1432031"/>
            <a:ext cx="10495231" cy="1371328"/>
          </a:xfrm>
          <a:prstGeom prst="rect">
            <a:avLst/>
          </a:prstGeom>
        </p:spPr>
      </p:pic>
      <p:sp>
        <p:nvSpPr>
          <p:cNvPr id="8" name="文本框 7">
            <a:extLst>
              <a:ext uri="{FF2B5EF4-FFF2-40B4-BE49-F238E27FC236}">
                <a16:creationId xmlns:a16="http://schemas.microsoft.com/office/drawing/2014/main" id="{3DD34395-076F-E0E1-8359-2BD91DB6E768}"/>
              </a:ext>
            </a:extLst>
          </p:cNvPr>
          <p:cNvSpPr txBox="1"/>
          <p:nvPr/>
        </p:nvSpPr>
        <p:spPr>
          <a:xfrm>
            <a:off x="257458" y="3049916"/>
            <a:ext cx="11612880" cy="2338717"/>
          </a:xfrm>
          <a:prstGeom prst="rect">
            <a:avLst/>
          </a:prstGeom>
          <a:noFill/>
        </p:spPr>
        <p:txBody>
          <a:bodyPr wrap="square">
            <a:spAutoFit/>
          </a:bodyPr>
          <a:lstStyle/>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2400" dirty="0">
                <a:solidFill>
                  <a:srgbClr val="374151"/>
                </a:solidFill>
                <a:latin typeface="Söhne"/>
              </a:rPr>
              <a:t>总共爬取到</a:t>
            </a:r>
            <a:r>
              <a:rPr lang="en-US" altLang="zh-CN" sz="2400" dirty="0">
                <a:solidFill>
                  <a:srgbClr val="374151"/>
                </a:solidFill>
                <a:latin typeface="Söhne"/>
              </a:rPr>
              <a:t>245134</a:t>
            </a:r>
            <a:r>
              <a:rPr lang="zh-CN" altLang="en-US" sz="2400" dirty="0">
                <a:solidFill>
                  <a:srgbClr val="374151"/>
                </a:solidFill>
                <a:latin typeface="Söhne"/>
              </a:rPr>
              <a:t>条数据；</a:t>
            </a:r>
            <a:endParaRPr lang="en-US" altLang="zh-CN" sz="24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2400" dirty="0">
                <a:solidFill>
                  <a:srgbClr val="374151"/>
                </a:solidFill>
                <a:latin typeface="Söhne"/>
              </a:rPr>
              <a:t>非电影的</a:t>
            </a:r>
            <a:r>
              <a:rPr lang="en-US" altLang="zh-CN" sz="2400" dirty="0">
                <a:solidFill>
                  <a:srgbClr val="374151"/>
                </a:solidFill>
                <a:latin typeface="Söhne"/>
              </a:rPr>
              <a:t>TV</a:t>
            </a:r>
            <a:r>
              <a:rPr lang="zh-CN" altLang="en-US" sz="2400" dirty="0">
                <a:solidFill>
                  <a:srgbClr val="374151"/>
                </a:solidFill>
                <a:latin typeface="Söhne"/>
              </a:rPr>
              <a:t>数据共有</a:t>
            </a:r>
            <a:r>
              <a:rPr lang="en-US" altLang="zh-CN" sz="2400" dirty="0">
                <a:solidFill>
                  <a:srgbClr val="374151"/>
                </a:solidFill>
                <a:latin typeface="Söhne"/>
              </a:rPr>
              <a:t>245134-181428=63706</a:t>
            </a:r>
            <a:r>
              <a:rPr lang="zh-CN" altLang="en-US" sz="2400" dirty="0">
                <a:solidFill>
                  <a:srgbClr val="374151"/>
                </a:solidFill>
                <a:latin typeface="Söhne"/>
              </a:rPr>
              <a:t>条</a:t>
            </a:r>
            <a:endParaRPr lang="en-US" altLang="zh-CN" sz="24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2400" dirty="0">
                <a:solidFill>
                  <a:srgbClr val="374151"/>
                </a:solidFill>
                <a:latin typeface="Söhne"/>
              </a:rPr>
              <a:t>被去重的数据共有：</a:t>
            </a:r>
            <a:r>
              <a:rPr lang="en-US" altLang="zh-CN" sz="2400" dirty="0">
                <a:solidFill>
                  <a:srgbClr val="374151"/>
                </a:solidFill>
                <a:latin typeface="Söhne"/>
              </a:rPr>
              <a:t>181428-128969=52459</a:t>
            </a:r>
            <a:r>
              <a:rPr lang="zh-CN" altLang="en-US" sz="2400" dirty="0">
                <a:solidFill>
                  <a:srgbClr val="374151"/>
                </a:solidFill>
                <a:latin typeface="Söhne"/>
              </a:rPr>
              <a:t>条</a:t>
            </a: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endParaRPr kumimoji="0" lang="en-US" altLang="zh-CN" sz="1600" b="0" i="0" u="none" strike="noStrike" kern="1200" cap="none" spc="0" normalizeH="0" baseline="0" noProof="0" dirty="0">
              <a:ln>
                <a:noFill/>
              </a:ln>
              <a:solidFill>
                <a:srgbClr val="48A2A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3054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598644" y="4863839"/>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86997" y="-1443802"/>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268DC8DC-D984-CF74-BC6D-FA2E5B4710C5}"/>
              </a:ext>
            </a:extLst>
          </p:cNvPr>
          <p:cNvGrpSpPr/>
          <p:nvPr/>
        </p:nvGrpSpPr>
        <p:grpSpPr>
          <a:xfrm>
            <a:off x="1737267" y="1778642"/>
            <a:ext cx="2605302" cy="2487855"/>
            <a:chOff x="1737267" y="1778642"/>
            <a:chExt cx="2605302" cy="2487855"/>
          </a:xfrm>
        </p:grpSpPr>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a:solidFill>
                  <a:schemeClr val="bg1"/>
                </a:solidFill>
                <a:effectLst>
                  <a:outerShdw blurRad="38100" dist="38100" dir="2700000" algn="tl">
                    <a:srgbClr val="000000">
                      <a:alpha val="43137"/>
                    </a:srgbClr>
                  </a:outerShdw>
                </a:effectLst>
                <a:cs typeface="+mn-ea"/>
                <a:sym typeface="+mn-lt"/>
              </a:rPr>
              <a:t>PART 0</a:t>
            </a:r>
            <a:r>
              <a:rPr lang="en-US" altLang="zh-CN" sz="4400" b="1" dirty="0">
                <a:solidFill>
                  <a:schemeClr val="bg1"/>
                </a:solidFill>
                <a:effectLst>
                  <a:outerShdw blurRad="38100" dist="38100" dir="2700000" algn="tl">
                    <a:srgbClr val="000000">
                      <a:alpha val="43137"/>
                    </a:srgbClr>
                  </a:outerShdw>
                </a:effectLst>
                <a:cs typeface="+mn-ea"/>
                <a:sym typeface="+mn-lt"/>
              </a:rPr>
              <a:t>3</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6623678" y="3023643"/>
            <a:ext cx="2031325" cy="646331"/>
          </a:xfrm>
          <a:prstGeom prst="rect">
            <a:avLst/>
          </a:prstGeom>
        </p:spPr>
        <p:txBody>
          <a:bodyPr wrap="none">
            <a:spAutoFit/>
          </a:bodyPr>
          <a:lstStyle/>
          <a:p>
            <a:pPr algn="ctr"/>
            <a:r>
              <a:rPr lang="zh-CN" altLang="en-US" sz="3600" dirty="0">
                <a:solidFill>
                  <a:srgbClr val="48A2A0"/>
                </a:solidFill>
                <a:cs typeface="+mn-ea"/>
                <a:sym typeface="+mn-lt"/>
              </a:rPr>
              <a:t>数据血缘</a:t>
            </a:r>
            <a:endParaRPr lang="en-US" altLang="zh-CN" sz="3600" dirty="0">
              <a:solidFill>
                <a:srgbClr val="48A2A0"/>
              </a:solidFill>
              <a:cs typeface="+mn-ea"/>
              <a:sym typeface="+mn-lt"/>
            </a:endParaRPr>
          </a:p>
        </p:txBody>
      </p:sp>
    </p:spTree>
    <p:extLst>
      <p:ext uri="{BB962C8B-B14F-4D97-AF65-F5344CB8AC3E}">
        <p14:creationId xmlns:p14="http://schemas.microsoft.com/office/powerpoint/2010/main" val="327624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914485" y="421780"/>
            <a:ext cx="5393181" cy="400110"/>
          </a:xfrm>
          <a:prstGeom prst="rect">
            <a:avLst/>
          </a:prstGeom>
          <a:noFill/>
        </p:spPr>
        <p:txBody>
          <a:bodyPr wrap="square" rtlCol="0">
            <a:spAutoFit/>
          </a:bodyPr>
          <a:lstStyle/>
          <a:p>
            <a:r>
              <a:rPr lang="zh-CN" altLang="en-US" sz="2000" b="1" dirty="0">
                <a:solidFill>
                  <a:srgbClr val="6C92C0"/>
                </a:solidFill>
                <a:cs typeface="+mn-ea"/>
                <a:sym typeface="+mn-lt"/>
              </a:rPr>
              <a:t>数据血缘</a:t>
            </a:r>
            <a:endParaRPr lang="en-US" altLang="zh-CN" sz="2000" b="1" dirty="0">
              <a:solidFill>
                <a:srgbClr val="6C92C0"/>
              </a:solidFill>
              <a:cs typeface="+mn-ea"/>
              <a:sym typeface="+mn-lt"/>
            </a:endParaRPr>
          </a:p>
        </p:txBody>
      </p:sp>
      <p:cxnSp>
        <p:nvCxnSpPr>
          <p:cNvPr id="8" name="直接连接符 7">
            <a:extLst>
              <a:ext uri="{FF2B5EF4-FFF2-40B4-BE49-F238E27FC236}">
                <a16:creationId xmlns:a16="http://schemas.microsoft.com/office/drawing/2014/main" id="{16D39BAF-5C57-E41A-1119-71D7262693B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FBC5EF2-B386-27F9-DC10-D8C5EA0477ED}"/>
              </a:ext>
            </a:extLst>
          </p:cNvPr>
          <p:cNvSpPr txBox="1"/>
          <p:nvPr/>
        </p:nvSpPr>
        <p:spPr>
          <a:xfrm>
            <a:off x="151128" y="941049"/>
            <a:ext cx="11612880" cy="1710853"/>
          </a:xfrm>
          <a:prstGeom prst="rect">
            <a:avLst/>
          </a:prstGeom>
          <a:noFill/>
        </p:spPr>
        <p:txBody>
          <a:bodyPr wrap="square">
            <a:spAutoFit/>
          </a:bodyPr>
          <a:lstStyle/>
          <a:p>
            <a:pPr marL="742950" marR="0" lvl="1"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lang="zh-CN" altLang="en-US" sz="1600" b="1" dirty="0">
                <a:solidFill>
                  <a:srgbClr val="6C92C0"/>
                </a:solidFill>
                <a:latin typeface="微软雅黑" panose="020B0503020204020204" pitchFamily="34" charset="-122"/>
                <a:ea typeface="微软雅黑" panose="020B0503020204020204" pitchFamily="34" charset="-122"/>
              </a:rPr>
              <a:t>数据血缘</a:t>
            </a:r>
            <a:endParaRPr kumimoji="0" lang="en-US" altLang="zh-CN" sz="1600" b="1" i="0" u="none" strike="noStrike" kern="1200" cap="none" spc="0" normalizeH="0" baseline="0" noProof="0" dirty="0">
              <a:ln>
                <a:noFill/>
              </a:ln>
              <a:solidFill>
                <a:srgbClr val="6C92C0"/>
              </a:solidFill>
              <a:effectLst/>
              <a:uLnTx/>
              <a:uFillTx/>
              <a:latin typeface="微软雅黑" panose="020B0503020204020204" pitchFamily="34" charset="-122"/>
              <a:ea typeface="微软雅黑" panose="020B0503020204020204" pitchFamily="34" charset="-122"/>
              <a:cs typeface="+mn-cs"/>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74151"/>
                </a:solidFill>
                <a:effectLst/>
                <a:uLnTx/>
                <a:uFillTx/>
                <a:latin typeface="Söhne"/>
                <a:cs typeface="+mn-cs"/>
              </a:rPr>
              <a:t>在本项目中，我们使用一张与</a:t>
            </a:r>
            <a:r>
              <a:rPr kumimoji="0" lang="en-US" altLang="zh-CN" sz="1600" b="0" i="0" u="none" strike="noStrike" kern="1200" cap="none" spc="0" normalizeH="0" baseline="0" noProof="0" dirty="0">
                <a:ln>
                  <a:noFill/>
                </a:ln>
                <a:solidFill>
                  <a:srgbClr val="374151"/>
                </a:solidFill>
                <a:effectLst/>
                <a:uLnTx/>
                <a:uFillTx/>
                <a:latin typeface="Söhne"/>
                <a:cs typeface="+mn-cs"/>
              </a:rPr>
              <a:t>movie</a:t>
            </a:r>
            <a:r>
              <a:rPr kumimoji="0" lang="zh-CN" altLang="en-US" sz="1600" b="0" i="0" u="none" strike="noStrike" kern="1200" cap="none" spc="0" normalizeH="0" baseline="0" noProof="0" dirty="0">
                <a:ln>
                  <a:noFill/>
                </a:ln>
                <a:solidFill>
                  <a:srgbClr val="374151"/>
                </a:solidFill>
                <a:effectLst/>
                <a:uLnTx/>
                <a:uFillTx/>
                <a:latin typeface="Söhne"/>
                <a:cs typeface="+mn-cs"/>
              </a:rPr>
              <a:t>表相同的表格记录数据血缘，但是除了</a:t>
            </a:r>
            <a:r>
              <a:rPr kumimoji="0" lang="en-US" altLang="zh-CN" sz="1600" b="0" i="0" u="none" strike="noStrike" kern="1200" cap="none" spc="0" normalizeH="0" baseline="0" noProof="0" dirty="0" err="1">
                <a:ln>
                  <a:noFill/>
                </a:ln>
                <a:solidFill>
                  <a:srgbClr val="374151"/>
                </a:solidFill>
                <a:effectLst/>
                <a:uLnTx/>
                <a:uFillTx/>
                <a:latin typeface="Söhne"/>
                <a:cs typeface="+mn-cs"/>
              </a:rPr>
              <a:t>movie_id</a:t>
            </a:r>
            <a:r>
              <a:rPr kumimoji="0" lang="zh-CN" altLang="en-US" sz="1600" b="0" i="0" u="none" strike="noStrike" kern="1200" cap="none" spc="0" normalizeH="0" baseline="0" noProof="0" dirty="0">
                <a:ln>
                  <a:noFill/>
                </a:ln>
                <a:solidFill>
                  <a:srgbClr val="374151"/>
                </a:solidFill>
                <a:effectLst/>
                <a:uLnTx/>
                <a:uFillTx/>
                <a:latin typeface="Söhne"/>
                <a:cs typeface="+mn-cs"/>
              </a:rPr>
              <a:t>列外，每个单元格存储</a:t>
            </a:r>
            <a:r>
              <a:rPr kumimoji="0" lang="en-US" altLang="zh-CN" sz="1600" b="0" i="0" u="none" strike="noStrike" kern="1200" cap="none" spc="0" normalizeH="0" baseline="0" noProof="0" dirty="0">
                <a:ln>
                  <a:noFill/>
                </a:ln>
                <a:solidFill>
                  <a:srgbClr val="374151"/>
                </a:solidFill>
                <a:effectLst/>
                <a:uLnTx/>
                <a:uFillTx/>
                <a:latin typeface="Söhne"/>
                <a:cs typeface="+mn-cs"/>
              </a:rPr>
              <a:t>movie</a:t>
            </a:r>
            <a:r>
              <a:rPr kumimoji="0" lang="zh-CN" altLang="en-US" sz="1600" b="0" i="0" u="none" strike="noStrike" kern="1200" cap="none" spc="0" normalizeH="0" baseline="0" noProof="0" dirty="0">
                <a:ln>
                  <a:noFill/>
                </a:ln>
                <a:solidFill>
                  <a:srgbClr val="374151"/>
                </a:solidFill>
                <a:effectLst/>
                <a:uLnTx/>
                <a:uFillTx/>
                <a:latin typeface="Söhne"/>
                <a:cs typeface="+mn-cs"/>
              </a:rPr>
              <a:t>表中该位置的数据来自哪个</a:t>
            </a:r>
            <a:r>
              <a:rPr kumimoji="0" lang="en-US" altLang="zh-CN" sz="1600" b="0" i="0" u="none" strike="noStrike" kern="1200" cap="none" spc="0" normalizeH="0" baseline="0" noProof="0" dirty="0" err="1">
                <a:ln>
                  <a:noFill/>
                </a:ln>
                <a:solidFill>
                  <a:srgbClr val="374151"/>
                </a:solidFill>
                <a:effectLst/>
                <a:uLnTx/>
                <a:uFillTx/>
                <a:latin typeface="Söhne"/>
                <a:cs typeface="+mn-cs"/>
              </a:rPr>
              <a:t>movie_id</a:t>
            </a:r>
            <a:r>
              <a:rPr kumimoji="0" lang="zh-CN" altLang="en-US" sz="1600" b="0" i="0" u="none" strike="noStrike" kern="1200" cap="none" spc="0" normalizeH="0" baseline="0" noProof="0" dirty="0">
                <a:ln>
                  <a:noFill/>
                </a:ln>
                <a:solidFill>
                  <a:srgbClr val="374151"/>
                </a:solidFill>
                <a:effectLst/>
                <a:uLnTx/>
                <a:uFillTx/>
                <a:latin typeface="Söhne"/>
                <a:cs typeface="+mn-cs"/>
              </a:rPr>
              <a:t>。</a:t>
            </a:r>
            <a:endParaRPr lang="zh-CN" altLang="en-US" sz="1600" dirty="0">
              <a:solidFill>
                <a:srgbClr val="374151"/>
              </a:solidFill>
              <a:latin typeface="Söhne"/>
            </a:endParaRPr>
          </a:p>
          <a:p>
            <a:pPr marL="1200150" marR="0" lvl="2" indent="-285750" algn="just" defTabSz="914400" rtl="0" eaLnBrk="1" fontAlgn="auto" latinLnBrk="0" hangingPunct="1">
              <a:lnSpc>
                <a:spcPct val="170000"/>
              </a:lnSpc>
              <a:spcBef>
                <a:spcPts val="0"/>
              </a:spcBef>
              <a:spcAft>
                <a:spcPts val="0"/>
              </a:spcAft>
              <a:buClr>
                <a:srgbClr val="6C92C0"/>
              </a:buClr>
              <a:buSzPct val="50000"/>
              <a:buFont typeface="Wingdings" panose="05000000000000000000" pitchFamily="2" charset="2"/>
              <a:buChar char="l"/>
              <a:tabLst/>
              <a:defRPr/>
            </a:pPr>
            <a:endParaRPr kumimoji="0" lang="en-US" altLang="zh-CN" sz="1600" b="0" i="0" u="none" strike="noStrike" kern="1200" cap="none" spc="0" normalizeH="0" baseline="0" noProof="0" dirty="0">
              <a:ln>
                <a:noFill/>
              </a:ln>
              <a:solidFill>
                <a:srgbClr val="48A2A0"/>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a:extLst>
              <a:ext uri="{FF2B5EF4-FFF2-40B4-BE49-F238E27FC236}">
                <a16:creationId xmlns:a16="http://schemas.microsoft.com/office/drawing/2014/main" id="{42D1DDF5-1E26-E1A3-B0C4-AB2D1F6B6125}"/>
              </a:ext>
            </a:extLst>
          </p:cNvPr>
          <p:cNvPicPr>
            <a:picLocks noChangeAspect="1"/>
          </p:cNvPicPr>
          <p:nvPr/>
        </p:nvPicPr>
        <p:blipFill>
          <a:blip r:embed="rId3"/>
          <a:stretch>
            <a:fillRect/>
          </a:stretch>
        </p:blipFill>
        <p:spPr>
          <a:xfrm>
            <a:off x="257458" y="2956253"/>
            <a:ext cx="11537680" cy="2461473"/>
          </a:xfrm>
          <a:prstGeom prst="rect">
            <a:avLst/>
          </a:prstGeom>
        </p:spPr>
      </p:pic>
    </p:spTree>
    <p:extLst>
      <p:ext uri="{BB962C8B-B14F-4D97-AF65-F5344CB8AC3E}">
        <p14:creationId xmlns:p14="http://schemas.microsoft.com/office/powerpoint/2010/main" val="69602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914485" y="421780"/>
            <a:ext cx="5393181" cy="400110"/>
          </a:xfrm>
          <a:prstGeom prst="rect">
            <a:avLst/>
          </a:prstGeom>
          <a:noFill/>
        </p:spPr>
        <p:txBody>
          <a:bodyPr wrap="square" rtlCol="0">
            <a:spAutoFit/>
          </a:bodyPr>
          <a:lstStyle/>
          <a:p>
            <a:r>
              <a:rPr lang="zh-CN" altLang="en-US" sz="2000" b="1" dirty="0">
                <a:solidFill>
                  <a:srgbClr val="6C92C0"/>
                </a:solidFill>
                <a:cs typeface="+mn-ea"/>
                <a:sym typeface="+mn-lt"/>
              </a:rPr>
              <a:t>数据血缘</a:t>
            </a:r>
            <a:endParaRPr lang="en-US" altLang="zh-CN" sz="2000" b="1" dirty="0">
              <a:solidFill>
                <a:srgbClr val="6C92C0"/>
              </a:solidFill>
              <a:cs typeface="+mn-ea"/>
              <a:sym typeface="+mn-lt"/>
            </a:endParaRPr>
          </a:p>
        </p:txBody>
      </p:sp>
      <p:cxnSp>
        <p:nvCxnSpPr>
          <p:cNvPr id="8" name="直接连接符 7">
            <a:extLst>
              <a:ext uri="{FF2B5EF4-FFF2-40B4-BE49-F238E27FC236}">
                <a16:creationId xmlns:a16="http://schemas.microsoft.com/office/drawing/2014/main" id="{16D39BAF-5C57-E41A-1119-71D7262693B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1FCA0A6-C1FA-D6F8-AEA9-1051B8DCD494}"/>
              </a:ext>
            </a:extLst>
          </p:cNvPr>
          <p:cNvSpPr txBox="1"/>
          <p:nvPr/>
        </p:nvSpPr>
        <p:spPr>
          <a:xfrm>
            <a:off x="708651" y="1071816"/>
            <a:ext cx="10035549" cy="1618520"/>
          </a:xfrm>
          <a:prstGeom prst="rect">
            <a:avLst/>
          </a:prstGeom>
          <a:noFill/>
        </p:spPr>
        <p:txBody>
          <a:bodyPr wrap="square" rtlCol="0">
            <a:spAutoFit/>
          </a:bodyPr>
          <a:lstStyle/>
          <a:p>
            <a:pPr indent="-285750">
              <a:lnSpc>
                <a:spcPct val="150000"/>
              </a:lnSpc>
              <a:buClr>
                <a:srgbClr val="6C92C0"/>
              </a:buClr>
              <a:buSzPct val="50000"/>
              <a:buFont typeface="Wingdings" panose="05000000000000000000" pitchFamily="2" charset="2"/>
              <a:buChar char="l"/>
            </a:pPr>
            <a:r>
              <a:rPr lang="zh-CN" altLang="en-US" sz="2000" b="1" dirty="0">
                <a:solidFill>
                  <a:srgbClr val="6C92C0"/>
                </a:solidFill>
                <a:cs typeface="+mn-ea"/>
              </a:rPr>
              <a:t>数据血缘</a:t>
            </a:r>
            <a:endParaRPr lang="en-US" altLang="zh-CN" sz="2000" b="1" dirty="0">
              <a:solidFill>
                <a:srgbClr val="6C92C0"/>
              </a:solidFill>
              <a:cs typeface="+mn-ea"/>
            </a:endParaRPr>
          </a:p>
          <a:p>
            <a:pPr marL="742950" lvl="1"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上表去重的同时会得到下面这样一张映射表，</a:t>
            </a:r>
            <a:r>
              <a:rPr lang="en-US" altLang="zh-CN" sz="1600" dirty="0" err="1">
                <a:latin typeface="微软雅黑" panose="020B0503020204020204" pitchFamily="34" charset="-122"/>
                <a:ea typeface="微软雅黑" panose="020B0503020204020204" pitchFamily="34" charset="-122"/>
              </a:rPr>
              <a:t>movie_id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movie_title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movie_director</a:t>
            </a:r>
            <a:r>
              <a:rPr lang="zh-CN" altLang="en-US" sz="1600" dirty="0">
                <a:latin typeface="微软雅黑" panose="020B0503020204020204" pitchFamily="34" charset="-122"/>
                <a:ea typeface="微软雅黑" panose="020B0503020204020204" pitchFamily="34" charset="-122"/>
              </a:rPr>
              <a:t>列的数据与去重后的数据保持不变，但是其余列记录了对应位置的数据来自于原来的哪一行，如果该位置的数据不是通过填充得到的，则无需记录对应关系。（将重复数据都挪到了一起便于观察比较）</a:t>
            </a:r>
            <a:endParaRPr lang="en-US" altLang="zh-CN" sz="16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94D05B9E-1780-D44D-4618-9A51D845C22F}"/>
              </a:ext>
            </a:extLst>
          </p:cNvPr>
          <p:cNvPicPr>
            <a:picLocks noChangeAspect="1"/>
          </p:cNvPicPr>
          <p:nvPr/>
        </p:nvPicPr>
        <p:blipFill>
          <a:blip r:embed="rId3"/>
          <a:stretch>
            <a:fillRect/>
          </a:stretch>
        </p:blipFill>
        <p:spPr>
          <a:xfrm>
            <a:off x="352515" y="3331693"/>
            <a:ext cx="11575783" cy="1181202"/>
          </a:xfrm>
          <a:prstGeom prst="rect">
            <a:avLst/>
          </a:prstGeom>
        </p:spPr>
      </p:pic>
    </p:spTree>
    <p:extLst>
      <p:ext uri="{BB962C8B-B14F-4D97-AF65-F5344CB8AC3E}">
        <p14:creationId xmlns:p14="http://schemas.microsoft.com/office/powerpoint/2010/main" val="161659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598644" y="4863839"/>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86997" y="-1443802"/>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268DC8DC-D984-CF74-BC6D-FA2E5B4710C5}"/>
              </a:ext>
            </a:extLst>
          </p:cNvPr>
          <p:cNvGrpSpPr/>
          <p:nvPr/>
        </p:nvGrpSpPr>
        <p:grpSpPr>
          <a:xfrm>
            <a:off x="1737267" y="1778642"/>
            <a:ext cx="2605302" cy="2487855"/>
            <a:chOff x="1737267" y="1778642"/>
            <a:chExt cx="2605302" cy="2487855"/>
          </a:xfrm>
        </p:grpSpPr>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a:solidFill>
                  <a:schemeClr val="bg1"/>
                </a:solidFill>
                <a:effectLst>
                  <a:outerShdw blurRad="38100" dist="38100" dir="2700000" algn="tl">
                    <a:srgbClr val="000000">
                      <a:alpha val="43137"/>
                    </a:srgbClr>
                  </a:outerShdw>
                </a:effectLst>
                <a:cs typeface="+mn-ea"/>
                <a:sym typeface="+mn-lt"/>
              </a:rPr>
              <a:t>PART 0</a:t>
            </a:r>
            <a:r>
              <a:rPr lang="en-US" altLang="zh-CN" sz="4400" b="1" dirty="0">
                <a:solidFill>
                  <a:schemeClr val="bg1"/>
                </a:solidFill>
                <a:effectLst>
                  <a:outerShdw blurRad="38100" dist="38100" dir="2700000" algn="tl">
                    <a:srgbClr val="000000">
                      <a:alpha val="43137"/>
                    </a:srgbClr>
                  </a:outerShdw>
                </a:effectLst>
                <a:cs typeface="+mn-ea"/>
                <a:sym typeface="+mn-lt"/>
              </a:rPr>
              <a:t>4</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897666" y="3023643"/>
            <a:ext cx="5262979" cy="646331"/>
          </a:xfrm>
          <a:prstGeom prst="rect">
            <a:avLst/>
          </a:prstGeom>
        </p:spPr>
        <p:txBody>
          <a:bodyPr wrap="none">
            <a:spAutoFit/>
          </a:bodyPr>
          <a:lstStyle/>
          <a:p>
            <a:pPr algn="ctr"/>
            <a:r>
              <a:rPr lang="zh-CN" altLang="en-US" sz="3600" b="1" dirty="0">
                <a:solidFill>
                  <a:srgbClr val="6C92C0"/>
                </a:solidFill>
                <a:latin typeface="+mj-lt"/>
                <a:cs typeface="+mn-ea"/>
                <a:sym typeface="+mn-lt"/>
              </a:rPr>
              <a:t>优化前后对比及效果展示</a:t>
            </a:r>
            <a:endParaRPr lang="zh-CN" altLang="en-US" sz="3600" b="1" dirty="0">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370916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257458" y="420287"/>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关系型数据库</a:t>
            </a:r>
            <a:r>
              <a:rPr kumimoji="0" lang="en-US" altLang="zh-CN"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a:t>
            </a:r>
            <a:r>
              <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评论情感得分优化</a:t>
            </a: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4E8704E-DF3F-3C7C-6E21-B9DB386A46F6}"/>
              </a:ext>
            </a:extLst>
          </p:cNvPr>
          <p:cNvPicPr>
            <a:picLocks noChangeAspect="1"/>
          </p:cNvPicPr>
          <p:nvPr/>
        </p:nvPicPr>
        <p:blipFill>
          <a:blip r:embed="rId3"/>
          <a:stretch>
            <a:fillRect/>
          </a:stretch>
        </p:blipFill>
        <p:spPr>
          <a:xfrm>
            <a:off x="151128" y="981807"/>
            <a:ext cx="6713802" cy="5113463"/>
          </a:xfrm>
          <a:prstGeom prst="rect">
            <a:avLst/>
          </a:prstGeom>
        </p:spPr>
      </p:pic>
      <p:pic>
        <p:nvPicPr>
          <p:cNvPr id="13" name="图片 12">
            <a:extLst>
              <a:ext uri="{FF2B5EF4-FFF2-40B4-BE49-F238E27FC236}">
                <a16:creationId xmlns:a16="http://schemas.microsoft.com/office/drawing/2014/main" id="{D9125D3E-AA75-8A61-2F68-C4EFFC3C2EF9}"/>
              </a:ext>
            </a:extLst>
          </p:cNvPr>
          <p:cNvPicPr>
            <a:picLocks noChangeAspect="1"/>
          </p:cNvPicPr>
          <p:nvPr/>
        </p:nvPicPr>
        <p:blipFill>
          <a:blip r:embed="rId4"/>
          <a:stretch>
            <a:fillRect/>
          </a:stretch>
        </p:blipFill>
        <p:spPr>
          <a:xfrm>
            <a:off x="7347938" y="1540893"/>
            <a:ext cx="3494067" cy="1242788"/>
          </a:xfrm>
          <a:prstGeom prst="rect">
            <a:avLst/>
          </a:prstGeom>
        </p:spPr>
      </p:pic>
      <p:pic>
        <p:nvPicPr>
          <p:cNvPr id="15" name="图片 14">
            <a:extLst>
              <a:ext uri="{FF2B5EF4-FFF2-40B4-BE49-F238E27FC236}">
                <a16:creationId xmlns:a16="http://schemas.microsoft.com/office/drawing/2014/main" id="{E77A9236-8991-5760-5EAE-E2DED29EECA8}"/>
              </a:ext>
            </a:extLst>
          </p:cNvPr>
          <p:cNvPicPr>
            <a:picLocks noChangeAspect="1"/>
          </p:cNvPicPr>
          <p:nvPr/>
        </p:nvPicPr>
        <p:blipFill>
          <a:blip r:embed="rId5"/>
          <a:stretch>
            <a:fillRect/>
          </a:stretch>
        </p:blipFill>
        <p:spPr>
          <a:xfrm>
            <a:off x="7808982" y="4257835"/>
            <a:ext cx="3033023" cy="1059272"/>
          </a:xfrm>
          <a:prstGeom prst="rect">
            <a:avLst/>
          </a:prstGeom>
        </p:spPr>
      </p:pic>
      <p:sp>
        <p:nvSpPr>
          <p:cNvPr id="16" name="箭头: 下 15">
            <a:extLst>
              <a:ext uri="{FF2B5EF4-FFF2-40B4-BE49-F238E27FC236}">
                <a16:creationId xmlns:a16="http://schemas.microsoft.com/office/drawing/2014/main" id="{991CA49E-3F51-C31E-D463-99D76E8E9828}"/>
              </a:ext>
            </a:extLst>
          </p:cNvPr>
          <p:cNvSpPr/>
          <p:nvPr/>
        </p:nvSpPr>
        <p:spPr>
          <a:xfrm>
            <a:off x="8867274" y="2783681"/>
            <a:ext cx="770021" cy="1059272"/>
          </a:xfrm>
          <a:prstGeom prst="downArrow">
            <a:avLst/>
          </a:prstGeom>
          <a:noFill/>
          <a:ln w="254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361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257458" y="420287"/>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lumMod val="75000"/>
                    <a:lumOff val="25000"/>
                  </a:srgbClr>
                </a:solidFill>
                <a:latin typeface="印品黑体"/>
                <a:cs typeface="+mn-ea"/>
                <a:sym typeface="+mn-lt"/>
              </a:rPr>
              <a:t>分布式</a:t>
            </a:r>
            <a:r>
              <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数据库</a:t>
            </a:r>
            <a:r>
              <a:rPr kumimoji="0" lang="en-US" altLang="zh-CN"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a:t>
            </a:r>
            <a:r>
              <a:rPr lang="zh-CN" altLang="en-US" sz="2000" b="1" dirty="0">
                <a:solidFill>
                  <a:srgbClr val="000000">
                    <a:lumMod val="75000"/>
                    <a:lumOff val="25000"/>
                  </a:srgbClr>
                </a:solidFill>
                <a:latin typeface="印品黑体"/>
                <a:cs typeface="+mn-ea"/>
                <a:sym typeface="+mn-lt"/>
              </a:rPr>
              <a:t>将视图建立为实际的表</a:t>
            </a:r>
            <a:endPar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endParaRP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87B2240-FA12-3987-ADFC-9FEE7F161A18}"/>
              </a:ext>
            </a:extLst>
          </p:cNvPr>
          <p:cNvPicPr>
            <a:picLocks noChangeAspect="1"/>
          </p:cNvPicPr>
          <p:nvPr/>
        </p:nvPicPr>
        <p:blipFill>
          <a:blip r:embed="rId3"/>
          <a:stretch>
            <a:fillRect/>
          </a:stretch>
        </p:blipFill>
        <p:spPr>
          <a:xfrm>
            <a:off x="1795992" y="2681179"/>
            <a:ext cx="3485873" cy="3356424"/>
          </a:xfrm>
          <a:prstGeom prst="rect">
            <a:avLst/>
          </a:prstGeom>
        </p:spPr>
      </p:pic>
      <p:sp>
        <p:nvSpPr>
          <p:cNvPr id="10" name="文本框 9">
            <a:extLst>
              <a:ext uri="{FF2B5EF4-FFF2-40B4-BE49-F238E27FC236}">
                <a16:creationId xmlns:a16="http://schemas.microsoft.com/office/drawing/2014/main" id="{87FDAC2F-DE52-110E-BA2A-19F1C6D09D41}"/>
              </a:ext>
            </a:extLst>
          </p:cNvPr>
          <p:cNvSpPr txBox="1"/>
          <p:nvPr/>
        </p:nvSpPr>
        <p:spPr>
          <a:xfrm>
            <a:off x="797092" y="1096289"/>
            <a:ext cx="7227972" cy="923330"/>
          </a:xfrm>
          <a:prstGeom prst="rect">
            <a:avLst/>
          </a:prstGeom>
          <a:noFill/>
        </p:spPr>
        <p:txBody>
          <a:bodyPr wrap="square">
            <a:spAutoFit/>
          </a:bodyPr>
          <a:lstStyle/>
          <a:p>
            <a:r>
              <a:rPr lang="zh-CN" altLang="en-US" dirty="0">
                <a:effectLst/>
              </a:rPr>
              <a:t>若不将视图建立为实际的表，则在分布式数据库中会出现更多的</a:t>
            </a:r>
            <a:r>
              <a:rPr lang="en-US" altLang="zh-CN" dirty="0">
                <a:effectLst/>
              </a:rPr>
              <a:t>join</a:t>
            </a:r>
            <a:r>
              <a:rPr lang="zh-CN" altLang="en-US" dirty="0">
                <a:effectLst/>
              </a:rPr>
              <a:t>操作，拖慢了查询的速度，在将视图建立为实际表后，速度加快了约</a:t>
            </a:r>
            <a:r>
              <a:rPr lang="en-US" altLang="zh-CN" dirty="0">
                <a:effectLst/>
              </a:rPr>
              <a:t>5</a:t>
            </a:r>
            <a:r>
              <a:rPr lang="zh-CN" altLang="en-US" dirty="0">
                <a:effectLst/>
              </a:rPr>
              <a:t>秒，下图是加快后的结果，查询时间为</a:t>
            </a:r>
            <a:r>
              <a:rPr lang="en-US" altLang="zh-CN" dirty="0">
                <a:effectLst/>
              </a:rPr>
              <a:t>12.523s.</a:t>
            </a:r>
          </a:p>
        </p:txBody>
      </p:sp>
    </p:spTree>
    <p:extLst>
      <p:ext uri="{BB962C8B-B14F-4D97-AF65-F5344CB8AC3E}">
        <p14:creationId xmlns:p14="http://schemas.microsoft.com/office/powerpoint/2010/main" val="196629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441275" y="420287"/>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图数据库</a:t>
            </a:r>
            <a:r>
              <a:rPr kumimoji="0" lang="en-US" altLang="zh-CN"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a:t>
            </a:r>
            <a:r>
              <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rPr>
              <a:t>建立索引</a:t>
            </a: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7FDAC2F-DE52-110E-BA2A-19F1C6D09D41}"/>
              </a:ext>
            </a:extLst>
          </p:cNvPr>
          <p:cNvSpPr txBox="1"/>
          <p:nvPr/>
        </p:nvSpPr>
        <p:spPr>
          <a:xfrm>
            <a:off x="797092" y="1096289"/>
            <a:ext cx="7227972" cy="923330"/>
          </a:xfrm>
          <a:prstGeom prst="rect">
            <a:avLst/>
          </a:prstGeom>
          <a:noFill/>
        </p:spPr>
        <p:txBody>
          <a:bodyPr wrap="square">
            <a:spAutoFit/>
          </a:bodyPr>
          <a:lstStyle/>
          <a:p>
            <a:r>
              <a:rPr lang="zh-CN" altLang="en-US" dirty="0">
                <a:effectLst/>
              </a:rPr>
              <a:t>建立图数据库索引可以加速图数据库关系的查询，左图是添加索引之前，查询演员之间的关系耗时为</a:t>
            </a:r>
            <a:r>
              <a:rPr lang="en-US" altLang="zh-CN" dirty="0">
                <a:effectLst/>
              </a:rPr>
              <a:t>4.776</a:t>
            </a:r>
            <a:r>
              <a:rPr lang="zh-CN" altLang="en-US" dirty="0">
                <a:effectLst/>
              </a:rPr>
              <a:t>秒，右图是添加索引之后，查询演员之间的关系耗时</a:t>
            </a:r>
            <a:r>
              <a:rPr lang="en-US" altLang="zh-CN" dirty="0">
                <a:effectLst/>
              </a:rPr>
              <a:t>2.335</a:t>
            </a:r>
            <a:r>
              <a:rPr lang="zh-CN" altLang="en-US" dirty="0">
                <a:effectLst/>
              </a:rPr>
              <a:t>秒。</a:t>
            </a:r>
          </a:p>
        </p:txBody>
      </p:sp>
      <p:pic>
        <p:nvPicPr>
          <p:cNvPr id="8" name="图片 7">
            <a:extLst>
              <a:ext uri="{FF2B5EF4-FFF2-40B4-BE49-F238E27FC236}">
                <a16:creationId xmlns:a16="http://schemas.microsoft.com/office/drawing/2014/main" id="{C9551976-2917-FAF1-535E-0653867D1ACE}"/>
              </a:ext>
            </a:extLst>
          </p:cNvPr>
          <p:cNvPicPr>
            <a:picLocks noChangeAspect="1"/>
          </p:cNvPicPr>
          <p:nvPr/>
        </p:nvPicPr>
        <p:blipFill>
          <a:blip r:embed="rId3"/>
          <a:stretch>
            <a:fillRect/>
          </a:stretch>
        </p:blipFill>
        <p:spPr>
          <a:xfrm>
            <a:off x="1003300" y="2019619"/>
            <a:ext cx="9560427" cy="4287312"/>
          </a:xfrm>
          <a:prstGeom prst="rect">
            <a:avLst/>
          </a:prstGeom>
        </p:spPr>
      </p:pic>
      <p:sp>
        <p:nvSpPr>
          <p:cNvPr id="11" name="箭头: 下 10">
            <a:extLst>
              <a:ext uri="{FF2B5EF4-FFF2-40B4-BE49-F238E27FC236}">
                <a16:creationId xmlns:a16="http://schemas.microsoft.com/office/drawing/2014/main" id="{DD437598-3582-3C64-9FC7-397DD613D16D}"/>
              </a:ext>
            </a:extLst>
          </p:cNvPr>
          <p:cNvSpPr/>
          <p:nvPr/>
        </p:nvSpPr>
        <p:spPr>
          <a:xfrm rot="16200000">
            <a:off x="5225761" y="3633639"/>
            <a:ext cx="770021" cy="1059272"/>
          </a:xfrm>
          <a:prstGeom prst="downArrow">
            <a:avLst/>
          </a:prstGeom>
          <a:noFill/>
          <a:ln w="254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857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400110"/>
          </a:xfrm>
          <a:prstGeom prst="rect">
            <a:avLst/>
          </a:prstGeom>
          <a:noFill/>
        </p:spPr>
        <p:txBody>
          <a:bodyPr wrap="square" rtlCol="0">
            <a:spAutoFit/>
          </a:bodyPr>
          <a:lstStyle/>
          <a:p>
            <a:r>
              <a:rPr lang="zh-CN" altLang="en-US" sz="2000" b="1" dirty="0">
                <a:solidFill>
                  <a:srgbClr val="6C92C0"/>
                </a:solidFill>
                <a:cs typeface="+mn-ea"/>
                <a:sym typeface="+mn-lt"/>
              </a:rPr>
              <a:t>成员及成绩分配</a:t>
            </a:r>
            <a:r>
              <a:rPr lang="en-US" altLang="zh-CN" sz="2000" b="1" dirty="0">
                <a:solidFill>
                  <a:srgbClr val="6C92C0"/>
                </a:solidFill>
                <a:cs typeface="+mn-ea"/>
                <a:sym typeface="+mn-lt"/>
              </a:rPr>
              <a:t> </a:t>
            </a: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93AB5234-E575-9F73-32AC-E6BA7B14CC8E}"/>
              </a:ext>
            </a:extLst>
          </p:cNvPr>
          <p:cNvGraphicFramePr>
            <a:graphicFrameLocks noGrp="1"/>
          </p:cNvGraphicFramePr>
          <p:nvPr>
            <p:extLst>
              <p:ext uri="{D42A27DB-BD31-4B8C-83A1-F6EECF244321}">
                <p14:modId xmlns:p14="http://schemas.microsoft.com/office/powerpoint/2010/main" val="260379242"/>
              </p:ext>
            </p:extLst>
          </p:nvPr>
        </p:nvGraphicFramePr>
        <p:xfrm>
          <a:off x="1730786" y="1493520"/>
          <a:ext cx="8499738" cy="3870960"/>
        </p:xfrm>
        <a:graphic>
          <a:graphicData uri="http://schemas.openxmlformats.org/drawingml/2006/table">
            <a:tbl>
              <a:tblPr firstRow="1" bandRow="1">
                <a:tableStyleId>{5C22544A-7EE6-4342-B048-85BDC9FD1C3A}</a:tableStyleId>
              </a:tblPr>
              <a:tblGrid>
                <a:gridCol w="2833246">
                  <a:extLst>
                    <a:ext uri="{9D8B030D-6E8A-4147-A177-3AD203B41FA5}">
                      <a16:colId xmlns:a16="http://schemas.microsoft.com/office/drawing/2014/main" val="3127615868"/>
                    </a:ext>
                  </a:extLst>
                </a:gridCol>
                <a:gridCol w="2833246">
                  <a:extLst>
                    <a:ext uri="{9D8B030D-6E8A-4147-A177-3AD203B41FA5}">
                      <a16:colId xmlns:a16="http://schemas.microsoft.com/office/drawing/2014/main" val="938266065"/>
                    </a:ext>
                  </a:extLst>
                </a:gridCol>
                <a:gridCol w="2833246">
                  <a:extLst>
                    <a:ext uri="{9D8B030D-6E8A-4147-A177-3AD203B41FA5}">
                      <a16:colId xmlns:a16="http://schemas.microsoft.com/office/drawing/2014/main" val="1829819191"/>
                    </a:ext>
                  </a:extLst>
                </a:gridCol>
              </a:tblGrid>
              <a:tr h="424900">
                <a:tc>
                  <a:txBody>
                    <a:bodyPr/>
                    <a:lstStyle/>
                    <a:p>
                      <a:r>
                        <a:rPr lang="zh-CN" altLang="en-US" sz="3200" dirty="0"/>
                        <a:t>学号</a:t>
                      </a:r>
                    </a:p>
                  </a:txBody>
                  <a:tcPr/>
                </a:tc>
                <a:tc>
                  <a:txBody>
                    <a:bodyPr/>
                    <a:lstStyle/>
                    <a:p>
                      <a:r>
                        <a:rPr lang="zh-CN" altLang="en-US" sz="3200" dirty="0"/>
                        <a:t>姓名</a:t>
                      </a:r>
                    </a:p>
                  </a:txBody>
                  <a:tcPr/>
                </a:tc>
                <a:tc>
                  <a:txBody>
                    <a:bodyPr/>
                    <a:lstStyle/>
                    <a:p>
                      <a:r>
                        <a:rPr lang="zh-CN" altLang="en-US" sz="3200" dirty="0"/>
                        <a:t>成绩占比</a:t>
                      </a:r>
                    </a:p>
                  </a:txBody>
                  <a:tcPr/>
                </a:tc>
                <a:extLst>
                  <a:ext uri="{0D108BD9-81ED-4DB2-BD59-A6C34878D82A}">
                    <a16:rowId xmlns:a16="http://schemas.microsoft.com/office/drawing/2014/main" val="676858657"/>
                  </a:ext>
                </a:extLst>
              </a:tr>
              <a:tr h="733389">
                <a:tc>
                  <a:txBody>
                    <a:bodyPr/>
                    <a:lstStyle/>
                    <a:p>
                      <a:r>
                        <a:rPr lang="en-US" altLang="zh-CN" sz="2400" dirty="0">
                          <a:solidFill>
                            <a:schemeClr val="tx1"/>
                          </a:solidFill>
                        </a:rPr>
                        <a:t>2153174</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陈华机</a:t>
                      </a:r>
                      <a:endParaRPr lang="en-US" altLang="zh-CN" sz="2400" dirty="0">
                        <a:solidFill>
                          <a:schemeClr val="tx1"/>
                        </a:solidFill>
                      </a:endParaRPr>
                    </a:p>
                    <a:p>
                      <a:endParaRPr lang="zh-CN" altLang="en-US" sz="2400" dirty="0">
                        <a:solidFill>
                          <a:schemeClr val="tx1"/>
                        </a:solidFill>
                      </a:endParaRPr>
                    </a:p>
                  </a:txBody>
                  <a:tcPr/>
                </a:tc>
                <a:tc>
                  <a:txBody>
                    <a:bodyPr/>
                    <a:lstStyle/>
                    <a:p>
                      <a:r>
                        <a:rPr lang="en-US" altLang="zh-CN" sz="2400" dirty="0"/>
                        <a:t>25%</a:t>
                      </a:r>
                      <a:endParaRPr lang="zh-CN" altLang="en-US" sz="2400" dirty="0"/>
                    </a:p>
                  </a:txBody>
                  <a:tcPr/>
                </a:tc>
                <a:extLst>
                  <a:ext uri="{0D108BD9-81ED-4DB2-BD59-A6C34878D82A}">
                    <a16:rowId xmlns:a16="http://schemas.microsoft.com/office/drawing/2014/main" val="897623737"/>
                  </a:ext>
                </a:extLst>
              </a:tr>
              <a:tr h="733389">
                <a:tc>
                  <a:txBody>
                    <a:bodyPr/>
                    <a:lstStyle/>
                    <a:p>
                      <a:r>
                        <a:rPr lang="en-US" altLang="zh-CN" sz="2400" dirty="0">
                          <a:solidFill>
                            <a:schemeClr val="tx1"/>
                          </a:solidFill>
                        </a:rPr>
                        <a:t>2153273</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陈嘉瑞</a:t>
                      </a:r>
                      <a:endParaRPr lang="en-US" altLang="zh-CN" sz="2400" dirty="0">
                        <a:solidFill>
                          <a:schemeClr val="tx1"/>
                        </a:solidFill>
                      </a:endParaRPr>
                    </a:p>
                    <a:p>
                      <a:endParaRPr lang="zh-CN" altLang="en-US" sz="2400" dirty="0">
                        <a:solidFill>
                          <a:schemeClr val="tx1"/>
                        </a:solidFill>
                      </a:endParaRPr>
                    </a:p>
                  </a:txBody>
                  <a:tcPr/>
                </a:tc>
                <a:tc>
                  <a:txBody>
                    <a:bodyPr/>
                    <a:lstStyle/>
                    <a:p>
                      <a:r>
                        <a:rPr lang="en-US" altLang="zh-CN" sz="2400" dirty="0"/>
                        <a:t>25%</a:t>
                      </a:r>
                      <a:endParaRPr lang="zh-CN" altLang="en-US" sz="2400" dirty="0"/>
                    </a:p>
                  </a:txBody>
                  <a:tcPr/>
                </a:tc>
                <a:extLst>
                  <a:ext uri="{0D108BD9-81ED-4DB2-BD59-A6C34878D82A}">
                    <a16:rowId xmlns:a16="http://schemas.microsoft.com/office/drawing/2014/main" val="3008233303"/>
                  </a:ext>
                </a:extLst>
              </a:tr>
              <a:tr h="733389">
                <a:tc>
                  <a:txBody>
                    <a:bodyPr/>
                    <a:lstStyle/>
                    <a:p>
                      <a:r>
                        <a:rPr lang="en-US" altLang="zh-CN" sz="2400" dirty="0">
                          <a:solidFill>
                            <a:schemeClr val="tx1"/>
                          </a:solidFill>
                        </a:rPr>
                        <a:t>2152056</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王宇轩</a:t>
                      </a:r>
                      <a:endParaRPr lang="en-US" altLang="zh-CN" sz="2400" dirty="0">
                        <a:solidFill>
                          <a:schemeClr val="tx1"/>
                        </a:solidFill>
                      </a:endParaRPr>
                    </a:p>
                    <a:p>
                      <a:endParaRPr lang="zh-CN" altLang="en-US" sz="2400" dirty="0">
                        <a:solidFill>
                          <a:schemeClr val="tx1"/>
                        </a:solidFill>
                      </a:endParaRPr>
                    </a:p>
                  </a:txBody>
                  <a:tcPr/>
                </a:tc>
                <a:tc>
                  <a:txBody>
                    <a:bodyPr/>
                    <a:lstStyle/>
                    <a:p>
                      <a:r>
                        <a:rPr lang="en-US" altLang="zh-CN" sz="2400" dirty="0"/>
                        <a:t>25%</a:t>
                      </a:r>
                      <a:endParaRPr lang="zh-CN" altLang="en-US" sz="2400" dirty="0"/>
                    </a:p>
                  </a:txBody>
                  <a:tcPr/>
                </a:tc>
                <a:extLst>
                  <a:ext uri="{0D108BD9-81ED-4DB2-BD59-A6C34878D82A}">
                    <a16:rowId xmlns:a16="http://schemas.microsoft.com/office/drawing/2014/main" val="2861787127"/>
                  </a:ext>
                </a:extLst>
              </a:tr>
              <a:tr h="733389">
                <a:tc>
                  <a:txBody>
                    <a:bodyPr/>
                    <a:lstStyle/>
                    <a:p>
                      <a:r>
                        <a:rPr lang="en-US" altLang="zh-CN" sz="2400" dirty="0">
                          <a:solidFill>
                            <a:schemeClr val="tx1"/>
                          </a:solidFill>
                        </a:rPr>
                        <a:t>2152614</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崔宸睿</a:t>
                      </a:r>
                      <a:endParaRPr lang="en-US" altLang="zh-CN" sz="2400" dirty="0">
                        <a:solidFill>
                          <a:schemeClr val="tx1"/>
                        </a:solidFill>
                      </a:endParaRPr>
                    </a:p>
                    <a:p>
                      <a:endParaRPr lang="zh-CN" altLang="en-US" sz="2400" dirty="0">
                        <a:solidFill>
                          <a:schemeClr val="tx1"/>
                        </a:solidFill>
                      </a:endParaRPr>
                    </a:p>
                  </a:txBody>
                  <a:tcPr/>
                </a:tc>
                <a:tc>
                  <a:txBody>
                    <a:bodyPr/>
                    <a:lstStyle/>
                    <a:p>
                      <a:r>
                        <a:rPr lang="en-US" altLang="zh-CN" sz="2400" dirty="0"/>
                        <a:t>25%</a:t>
                      </a:r>
                      <a:endParaRPr lang="zh-CN" altLang="en-US" sz="2400" dirty="0"/>
                    </a:p>
                  </a:txBody>
                  <a:tcPr/>
                </a:tc>
                <a:extLst>
                  <a:ext uri="{0D108BD9-81ED-4DB2-BD59-A6C34878D82A}">
                    <a16:rowId xmlns:a16="http://schemas.microsoft.com/office/drawing/2014/main" val="4095036895"/>
                  </a:ext>
                </a:extLst>
              </a:tr>
            </a:tbl>
          </a:graphicData>
        </a:graphic>
      </p:graphicFrame>
    </p:spTree>
    <p:extLst>
      <p:ext uri="{BB962C8B-B14F-4D97-AF65-F5344CB8AC3E}">
        <p14:creationId xmlns:p14="http://schemas.microsoft.com/office/powerpoint/2010/main" val="396679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934570" y="379275"/>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lumMod val="75000"/>
                    <a:lumOff val="25000"/>
                  </a:srgbClr>
                </a:solidFill>
                <a:latin typeface="印品黑体"/>
                <a:cs typeface="+mn-ea"/>
                <a:sym typeface="+mn-lt"/>
              </a:rPr>
              <a:t>查询示例</a:t>
            </a:r>
            <a:endPar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endParaRP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7FDAC2F-DE52-110E-BA2A-19F1C6D09D41}"/>
              </a:ext>
            </a:extLst>
          </p:cNvPr>
          <p:cNvSpPr txBox="1"/>
          <p:nvPr/>
        </p:nvSpPr>
        <p:spPr>
          <a:xfrm>
            <a:off x="797092" y="1096289"/>
            <a:ext cx="8334876" cy="369332"/>
          </a:xfrm>
          <a:prstGeom prst="rect">
            <a:avLst/>
          </a:prstGeom>
          <a:noFill/>
        </p:spPr>
        <p:txBody>
          <a:bodyPr wrap="square">
            <a:spAutoFit/>
          </a:bodyPr>
          <a:lstStyle/>
          <a:p>
            <a:r>
              <a:rPr lang="zh-CN" altLang="en-US" dirty="0"/>
              <a:t>比如查询所有电影类型为</a:t>
            </a:r>
            <a:r>
              <a:rPr lang="en-US" altLang="zh-CN" dirty="0"/>
              <a:t>Action &amp; Adventure</a:t>
            </a:r>
            <a:r>
              <a:rPr lang="zh-CN" altLang="en-US" dirty="0"/>
              <a:t>类型的电影：</a:t>
            </a:r>
          </a:p>
        </p:txBody>
      </p:sp>
      <p:pic>
        <p:nvPicPr>
          <p:cNvPr id="11" name="图片 10">
            <a:extLst>
              <a:ext uri="{FF2B5EF4-FFF2-40B4-BE49-F238E27FC236}">
                <a16:creationId xmlns:a16="http://schemas.microsoft.com/office/drawing/2014/main" id="{4DD499B0-98B0-AFFB-44F5-BA00D67D5519}"/>
              </a:ext>
            </a:extLst>
          </p:cNvPr>
          <p:cNvPicPr>
            <a:picLocks noChangeAspect="1"/>
          </p:cNvPicPr>
          <p:nvPr/>
        </p:nvPicPr>
        <p:blipFill>
          <a:blip r:embed="rId3"/>
          <a:stretch>
            <a:fillRect/>
          </a:stretch>
        </p:blipFill>
        <p:spPr>
          <a:xfrm>
            <a:off x="266925" y="1465621"/>
            <a:ext cx="8641829" cy="3932261"/>
          </a:xfrm>
          <a:prstGeom prst="rect">
            <a:avLst/>
          </a:prstGeom>
        </p:spPr>
      </p:pic>
      <p:pic>
        <p:nvPicPr>
          <p:cNvPr id="13" name="图片 12">
            <a:extLst>
              <a:ext uri="{FF2B5EF4-FFF2-40B4-BE49-F238E27FC236}">
                <a16:creationId xmlns:a16="http://schemas.microsoft.com/office/drawing/2014/main" id="{A9C7A096-0A36-F82F-A865-5601CDD69249}"/>
              </a:ext>
            </a:extLst>
          </p:cNvPr>
          <p:cNvPicPr>
            <a:picLocks noChangeAspect="1"/>
          </p:cNvPicPr>
          <p:nvPr/>
        </p:nvPicPr>
        <p:blipFill>
          <a:blip r:embed="rId4"/>
          <a:stretch>
            <a:fillRect/>
          </a:stretch>
        </p:blipFill>
        <p:spPr>
          <a:xfrm>
            <a:off x="8908754" y="2044791"/>
            <a:ext cx="2926334" cy="2773920"/>
          </a:xfrm>
          <a:prstGeom prst="rect">
            <a:avLst/>
          </a:prstGeom>
        </p:spPr>
      </p:pic>
    </p:spTree>
    <p:extLst>
      <p:ext uri="{BB962C8B-B14F-4D97-AF65-F5344CB8AC3E}">
        <p14:creationId xmlns:p14="http://schemas.microsoft.com/office/powerpoint/2010/main" val="35047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934570" y="379275"/>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lumMod val="75000"/>
                    <a:lumOff val="25000"/>
                  </a:srgbClr>
                </a:solidFill>
                <a:latin typeface="印品黑体"/>
                <a:cs typeface="+mn-ea"/>
                <a:sym typeface="+mn-lt"/>
              </a:rPr>
              <a:t>组合查询示例</a:t>
            </a:r>
            <a:endPar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endParaRP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7FDAC2F-DE52-110E-BA2A-19F1C6D09D41}"/>
              </a:ext>
            </a:extLst>
          </p:cNvPr>
          <p:cNvSpPr txBox="1"/>
          <p:nvPr/>
        </p:nvSpPr>
        <p:spPr>
          <a:xfrm>
            <a:off x="797092" y="1096289"/>
            <a:ext cx="8334876" cy="369332"/>
          </a:xfrm>
          <a:prstGeom prst="rect">
            <a:avLst/>
          </a:prstGeom>
          <a:noFill/>
        </p:spPr>
        <p:txBody>
          <a:bodyPr wrap="square">
            <a:spAutoFit/>
          </a:bodyPr>
          <a:lstStyle/>
          <a:p>
            <a:r>
              <a:rPr lang="zh-CN" altLang="en-US" dirty="0"/>
              <a:t>查询导演为</a:t>
            </a:r>
            <a:r>
              <a:rPr lang="en-US" altLang="zh-CN" dirty="0"/>
              <a:t>Stephen </a:t>
            </a:r>
            <a:r>
              <a:rPr lang="en-US" altLang="zh-CN" dirty="0" err="1"/>
              <a:t>Spilberg</a:t>
            </a:r>
            <a:r>
              <a:rPr lang="zh-CN" altLang="en-US" dirty="0"/>
              <a:t>，电影名称含</a:t>
            </a:r>
            <a:r>
              <a:rPr lang="en-US" altLang="zh-CN" dirty="0"/>
              <a:t>Indiana</a:t>
            </a:r>
            <a:r>
              <a:rPr lang="zh-CN" altLang="en-US" dirty="0"/>
              <a:t>，正面评价比例大于</a:t>
            </a:r>
            <a:r>
              <a:rPr lang="en-US" altLang="zh-CN" dirty="0"/>
              <a:t>40%</a:t>
            </a:r>
            <a:r>
              <a:rPr lang="zh-CN" altLang="en-US" dirty="0"/>
              <a:t>的电影：</a:t>
            </a:r>
          </a:p>
        </p:txBody>
      </p:sp>
      <p:pic>
        <p:nvPicPr>
          <p:cNvPr id="7170" name="Picture 2">
            <a:extLst>
              <a:ext uri="{FF2B5EF4-FFF2-40B4-BE49-F238E27FC236}">
                <a16:creationId xmlns:a16="http://schemas.microsoft.com/office/drawing/2014/main" id="{CAFF11A7-6FEA-BEEA-4BAD-6F99EED0B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1" y="1706320"/>
            <a:ext cx="8766226" cy="42507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6D38802-AE07-0B78-C4C0-6BF8884E9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636" y="2076187"/>
            <a:ext cx="4312532" cy="351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54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19A2A8-4CAD-6302-F30E-BD51C5C0D298}"/>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76D28647-E8DE-4DE2-D1CE-C81C8B8A86AF}"/>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 name="iṡḻiďè">
              <a:extLst>
                <a:ext uri="{FF2B5EF4-FFF2-40B4-BE49-F238E27FC236}">
                  <a16:creationId xmlns:a16="http://schemas.microsoft.com/office/drawing/2014/main" id="{BA50C93E-10E1-FDD0-F8B3-659991B1380E}"/>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î$ḷïde">
            <a:extLst>
              <a:ext uri="{FF2B5EF4-FFF2-40B4-BE49-F238E27FC236}">
                <a16:creationId xmlns:a16="http://schemas.microsoft.com/office/drawing/2014/main" id="{358E9A1C-A12E-84C4-D9FE-0B56CCD8E6FB}"/>
              </a:ext>
            </a:extLst>
          </p:cNvPr>
          <p:cNvSpPr txBox="1"/>
          <p:nvPr/>
        </p:nvSpPr>
        <p:spPr>
          <a:xfrm>
            <a:off x="-934570" y="379275"/>
            <a:ext cx="552241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lumMod val="75000"/>
                    <a:lumOff val="25000"/>
                  </a:srgbClr>
                </a:solidFill>
                <a:latin typeface="印品黑体"/>
                <a:cs typeface="+mn-ea"/>
                <a:sym typeface="+mn-lt"/>
              </a:rPr>
              <a:t>关系查询示例</a:t>
            </a:r>
            <a:endParaRPr kumimoji="0" lang="zh-CN" altLang="en-US" sz="2000" b="1" i="0" u="none" strike="noStrike" kern="1200" cap="none" spc="0" normalizeH="0" baseline="0" noProof="0" dirty="0">
              <a:ln>
                <a:noFill/>
              </a:ln>
              <a:solidFill>
                <a:srgbClr val="000000">
                  <a:lumMod val="75000"/>
                  <a:lumOff val="25000"/>
                </a:srgbClr>
              </a:solidFill>
              <a:effectLst/>
              <a:uLnTx/>
              <a:uFillTx/>
              <a:latin typeface="印品黑体"/>
              <a:cs typeface="+mn-ea"/>
              <a:sym typeface="+mn-lt"/>
            </a:endParaRPr>
          </a:p>
        </p:txBody>
      </p:sp>
      <p:cxnSp>
        <p:nvCxnSpPr>
          <p:cNvPr id="9" name="直接连接符 8">
            <a:extLst>
              <a:ext uri="{FF2B5EF4-FFF2-40B4-BE49-F238E27FC236}">
                <a16:creationId xmlns:a16="http://schemas.microsoft.com/office/drawing/2014/main" id="{40A7C866-5C50-1FF4-D809-F4DD524CEAAB}"/>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7FDAC2F-DE52-110E-BA2A-19F1C6D09D41}"/>
              </a:ext>
            </a:extLst>
          </p:cNvPr>
          <p:cNvSpPr txBox="1"/>
          <p:nvPr/>
        </p:nvSpPr>
        <p:spPr>
          <a:xfrm>
            <a:off x="797092" y="1096289"/>
            <a:ext cx="8334876" cy="369332"/>
          </a:xfrm>
          <a:prstGeom prst="rect">
            <a:avLst/>
          </a:prstGeom>
          <a:noFill/>
        </p:spPr>
        <p:txBody>
          <a:bodyPr wrap="square">
            <a:spAutoFit/>
          </a:bodyPr>
          <a:lstStyle/>
          <a:p>
            <a:r>
              <a:rPr lang="zh-CN" altLang="en-US" dirty="0"/>
              <a:t>查询合作次数较多的演员：</a:t>
            </a:r>
          </a:p>
        </p:txBody>
      </p:sp>
      <p:pic>
        <p:nvPicPr>
          <p:cNvPr id="8" name="图片 7">
            <a:extLst>
              <a:ext uri="{FF2B5EF4-FFF2-40B4-BE49-F238E27FC236}">
                <a16:creationId xmlns:a16="http://schemas.microsoft.com/office/drawing/2014/main" id="{53B78A4B-1AFC-BB12-F226-400819FAF920}"/>
              </a:ext>
            </a:extLst>
          </p:cNvPr>
          <p:cNvPicPr>
            <a:picLocks noChangeAspect="1"/>
          </p:cNvPicPr>
          <p:nvPr/>
        </p:nvPicPr>
        <p:blipFill>
          <a:blip r:embed="rId3"/>
          <a:stretch>
            <a:fillRect/>
          </a:stretch>
        </p:blipFill>
        <p:spPr>
          <a:xfrm>
            <a:off x="483054" y="1875173"/>
            <a:ext cx="7224386" cy="3444538"/>
          </a:xfrm>
          <a:prstGeom prst="rect">
            <a:avLst/>
          </a:prstGeom>
        </p:spPr>
      </p:pic>
      <p:pic>
        <p:nvPicPr>
          <p:cNvPr id="12" name="图片 11">
            <a:extLst>
              <a:ext uri="{FF2B5EF4-FFF2-40B4-BE49-F238E27FC236}">
                <a16:creationId xmlns:a16="http://schemas.microsoft.com/office/drawing/2014/main" id="{AB704523-8D97-10A9-53CB-05B3AED07A42}"/>
              </a:ext>
            </a:extLst>
          </p:cNvPr>
          <p:cNvPicPr>
            <a:picLocks noChangeAspect="1"/>
          </p:cNvPicPr>
          <p:nvPr/>
        </p:nvPicPr>
        <p:blipFill>
          <a:blip r:embed="rId4"/>
          <a:stretch>
            <a:fillRect/>
          </a:stretch>
        </p:blipFill>
        <p:spPr>
          <a:xfrm>
            <a:off x="8919784" y="2145706"/>
            <a:ext cx="2789162" cy="2903472"/>
          </a:xfrm>
          <a:prstGeom prst="rect">
            <a:avLst/>
          </a:prstGeom>
        </p:spPr>
      </p:pic>
    </p:spTree>
    <p:extLst>
      <p:ext uri="{BB962C8B-B14F-4D97-AF65-F5344CB8AC3E}">
        <p14:creationId xmlns:p14="http://schemas.microsoft.com/office/powerpoint/2010/main" val="283477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9499165-9AF3-4EBF-974A-9A316E19D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215"/>
            <a:ext cx="12192000" cy="6858000"/>
          </a:xfrm>
          <a:prstGeom prst="rect">
            <a:avLst/>
          </a:prstGeom>
        </p:spPr>
      </p:pic>
      <p:grpSp>
        <p:nvGrpSpPr>
          <p:cNvPr id="2" name="组合 1"/>
          <p:cNvGrpSpPr/>
          <p:nvPr/>
        </p:nvGrpSpPr>
        <p:grpSpPr>
          <a:xfrm rot="20473328">
            <a:off x="3828966" y="1057499"/>
            <a:ext cx="1661022" cy="1549142"/>
            <a:chOff x="3792066" y="625169"/>
            <a:chExt cx="1994712" cy="1860355"/>
          </a:xfrm>
        </p:grpSpPr>
        <p:sp>
          <p:nvSpPr>
            <p:cNvPr id="29" name="iṡḻiďè"/>
            <p:cNvSpPr>
              <a:spLocks/>
            </p:cNvSpPr>
            <p:nvPr/>
          </p:nvSpPr>
          <p:spPr bwMode="auto">
            <a:xfrm rot="17590292">
              <a:off x="3767855" y="961753"/>
              <a:ext cx="1547982" cy="1499559"/>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0" name="iṡḻiďè"/>
            <p:cNvSpPr>
              <a:spLocks/>
            </p:cNvSpPr>
            <p:nvPr/>
          </p:nvSpPr>
          <p:spPr bwMode="auto">
            <a:xfrm rot="17590292">
              <a:off x="4137434" y="675105"/>
              <a:ext cx="1699280" cy="159940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grpSp>
        <p:nvGrpSpPr>
          <p:cNvPr id="3" name="组合 2">
            <a:extLst>
              <a:ext uri="{FF2B5EF4-FFF2-40B4-BE49-F238E27FC236}">
                <a16:creationId xmlns:a16="http://schemas.microsoft.com/office/drawing/2014/main" id="{6A8E43E5-297E-22BB-8AFD-8AE6392BF1EA}"/>
              </a:ext>
            </a:extLst>
          </p:cNvPr>
          <p:cNvGrpSpPr/>
          <p:nvPr/>
        </p:nvGrpSpPr>
        <p:grpSpPr>
          <a:xfrm>
            <a:off x="1307353" y="3589190"/>
            <a:ext cx="8102723" cy="1578739"/>
            <a:chOff x="934432" y="3374342"/>
            <a:chExt cx="8102723" cy="1578739"/>
          </a:xfrm>
        </p:grpSpPr>
        <p:sp>
          <p:nvSpPr>
            <p:cNvPr id="25" name="椭圆 24"/>
            <p:cNvSpPr/>
            <p:nvPr/>
          </p:nvSpPr>
          <p:spPr>
            <a:xfrm>
              <a:off x="2320103"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4" name="椭圆 3"/>
            <p:cNvSpPr/>
            <p:nvPr/>
          </p:nvSpPr>
          <p:spPr>
            <a:xfrm>
              <a:off x="1626210" y="3374342"/>
              <a:ext cx="952500" cy="952500"/>
            </a:xfrm>
            <a:prstGeom prst="ellipse">
              <a:avLst/>
            </a:prstGeom>
            <a:solidFill>
              <a:srgbClr val="48A2A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771230" y="3465871"/>
              <a:ext cx="68480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934432" y="4491416"/>
              <a:ext cx="2339102" cy="461665"/>
            </a:xfrm>
            <a:prstGeom prst="rect">
              <a:avLst/>
            </a:prstGeom>
            <a:noFill/>
          </p:spPr>
          <p:txBody>
            <a:bodyPr wrap="none" rtlCol="0">
              <a:spAutoFit/>
            </a:bodyPr>
            <a:lstStyle/>
            <a:p>
              <a:pPr algn="ctr"/>
              <a:r>
                <a:rPr lang="zh-CN" altLang="en-US" sz="2400" dirty="0">
                  <a:solidFill>
                    <a:srgbClr val="6C92C0"/>
                  </a:solidFill>
                  <a:latin typeface="+mj-lt"/>
                  <a:cs typeface="+mn-ea"/>
                  <a:sym typeface="+mn-lt"/>
                </a:rPr>
                <a:t>数据存储及优化</a:t>
              </a:r>
            </a:p>
          </p:txBody>
        </p:sp>
        <p:sp>
          <p:nvSpPr>
            <p:cNvPr id="11" name="文本框 10"/>
            <p:cNvSpPr txBox="1"/>
            <p:nvPr/>
          </p:nvSpPr>
          <p:spPr>
            <a:xfrm>
              <a:off x="3647670" y="4457985"/>
              <a:ext cx="2314916" cy="461665"/>
            </a:xfrm>
            <a:prstGeom prst="rect">
              <a:avLst/>
            </a:prstGeom>
            <a:noFill/>
          </p:spPr>
          <p:txBody>
            <a:bodyPr wrap="square" rtlCol="0">
              <a:spAutoFit/>
            </a:bodyPr>
            <a:lstStyle/>
            <a:p>
              <a:pPr algn="ctr"/>
              <a:r>
                <a:rPr lang="zh-CN" altLang="en-US" sz="2400" dirty="0">
                  <a:solidFill>
                    <a:srgbClr val="6C92C0"/>
                  </a:solidFill>
                  <a:latin typeface="+mj-lt"/>
                  <a:cs typeface="+mn-ea"/>
                  <a:sym typeface="+mn-lt"/>
                </a:rPr>
                <a:t>数据质量保证</a:t>
              </a:r>
              <a:endParaRPr lang="en-US" altLang="zh-CN" sz="2400" dirty="0">
                <a:solidFill>
                  <a:srgbClr val="6C92C0"/>
                </a:solidFill>
                <a:latin typeface="+mj-lt"/>
                <a:cs typeface="+mn-ea"/>
                <a:sym typeface="+mn-lt"/>
              </a:endParaRPr>
            </a:p>
          </p:txBody>
        </p:sp>
        <p:sp>
          <p:nvSpPr>
            <p:cNvPr id="16" name="文本框 15"/>
            <p:cNvSpPr txBox="1"/>
            <p:nvPr/>
          </p:nvSpPr>
          <p:spPr>
            <a:xfrm>
              <a:off x="5848291" y="4491416"/>
              <a:ext cx="3188864" cy="461665"/>
            </a:xfrm>
            <a:prstGeom prst="rect">
              <a:avLst/>
            </a:prstGeom>
            <a:noFill/>
          </p:spPr>
          <p:txBody>
            <a:bodyPr wrap="square" rtlCol="0">
              <a:spAutoFit/>
            </a:bodyPr>
            <a:lstStyle/>
            <a:p>
              <a:pPr algn="ctr"/>
              <a:endParaRPr lang="zh-CN" altLang="en-US" sz="2400" spc="300" dirty="0">
                <a:solidFill>
                  <a:srgbClr val="436B9B"/>
                </a:solidFill>
                <a:cs typeface="+mn-ea"/>
                <a:sym typeface="+mn-lt"/>
              </a:endParaRPr>
            </a:p>
          </p:txBody>
        </p:sp>
        <p:sp>
          <p:nvSpPr>
            <p:cNvPr id="9" name="椭圆 8"/>
            <p:cNvSpPr/>
            <p:nvPr/>
          </p:nvSpPr>
          <p:spPr>
            <a:xfrm>
              <a:off x="4282569" y="3393077"/>
              <a:ext cx="952500" cy="952500"/>
            </a:xfrm>
            <a:prstGeom prst="ellipse">
              <a:avLst/>
            </a:prstGeom>
            <a:solidFill>
              <a:srgbClr val="6C92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366724" y="3484606"/>
              <a:ext cx="784189"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4990609" y="410012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14" name="椭圆 13"/>
            <p:cNvSpPr/>
            <p:nvPr/>
          </p:nvSpPr>
          <p:spPr>
            <a:xfrm>
              <a:off x="6958459" y="3393077"/>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7015394" y="3484606"/>
              <a:ext cx="780983"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7699681"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grpSp>
      <p:sp>
        <p:nvSpPr>
          <p:cNvPr id="28" name="MH_Others_1"/>
          <p:cNvSpPr txBox="1"/>
          <p:nvPr>
            <p:custDataLst>
              <p:tags r:id="rId1"/>
            </p:custDataLst>
          </p:nvPr>
        </p:nvSpPr>
        <p:spPr>
          <a:xfrm>
            <a:off x="4222982" y="1495625"/>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CO</a:t>
            </a:r>
            <a:r>
              <a:rPr lang="en-US" altLang="zh-CN" sz="4400" b="1" dirty="0">
                <a:solidFill>
                  <a:srgbClr val="6C92C0"/>
                </a:solidFill>
                <a:effectLst>
                  <a:outerShdw blurRad="38100" dist="38100" dir="2700000" algn="tl">
                    <a:srgbClr val="000000">
                      <a:alpha val="43137"/>
                    </a:srgbClr>
                  </a:outerShdw>
                </a:effectLst>
                <a:cs typeface="+mn-ea"/>
                <a:sym typeface="+mn-lt"/>
              </a:rPr>
              <a:t>NTENTS</a:t>
            </a:r>
            <a:endParaRPr lang="zh-CN" altLang="en-US" sz="4400" b="1" dirty="0">
              <a:solidFill>
                <a:srgbClr val="6C92C0"/>
              </a:solidFill>
              <a:effectLst>
                <a:outerShdw blurRad="38100" dist="38100" dir="2700000" algn="tl">
                  <a:srgbClr val="000000">
                    <a:alpha val="43137"/>
                  </a:srgbClr>
                </a:outerShdw>
              </a:effectLst>
              <a:cs typeface="+mn-ea"/>
              <a:sym typeface="+mn-lt"/>
            </a:endParaRPr>
          </a:p>
        </p:txBody>
      </p:sp>
      <p:sp>
        <p:nvSpPr>
          <p:cNvPr id="19" name="椭圆 18">
            <a:extLst>
              <a:ext uri="{FF2B5EF4-FFF2-40B4-BE49-F238E27FC236}">
                <a16:creationId xmlns:a16="http://schemas.microsoft.com/office/drawing/2014/main" id="{DA75738E-719B-F102-B6EB-36758FC91376}"/>
              </a:ext>
            </a:extLst>
          </p:cNvPr>
          <p:cNvSpPr/>
          <p:nvPr/>
        </p:nvSpPr>
        <p:spPr>
          <a:xfrm>
            <a:off x="10733233" y="429246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grpSp>
        <p:nvGrpSpPr>
          <p:cNvPr id="21" name="组合 20">
            <a:extLst>
              <a:ext uri="{FF2B5EF4-FFF2-40B4-BE49-F238E27FC236}">
                <a16:creationId xmlns:a16="http://schemas.microsoft.com/office/drawing/2014/main" id="{5D39E90C-10EA-A4E2-7636-76A1B567D6FA}"/>
              </a:ext>
            </a:extLst>
          </p:cNvPr>
          <p:cNvGrpSpPr/>
          <p:nvPr/>
        </p:nvGrpSpPr>
        <p:grpSpPr>
          <a:xfrm>
            <a:off x="9292448" y="3573432"/>
            <a:ext cx="2262158" cy="1930398"/>
            <a:chOff x="9374998" y="3554382"/>
            <a:chExt cx="2262158" cy="1930398"/>
          </a:xfrm>
        </p:grpSpPr>
        <p:sp>
          <p:nvSpPr>
            <p:cNvPr id="8" name="文本框 7">
              <a:extLst>
                <a:ext uri="{FF2B5EF4-FFF2-40B4-BE49-F238E27FC236}">
                  <a16:creationId xmlns:a16="http://schemas.microsoft.com/office/drawing/2014/main" id="{0E581652-8D9F-AD30-9E37-F36A106F3A1F}"/>
                </a:ext>
              </a:extLst>
            </p:cNvPr>
            <p:cNvSpPr txBox="1"/>
            <p:nvPr/>
          </p:nvSpPr>
          <p:spPr>
            <a:xfrm>
              <a:off x="9374998" y="4653783"/>
              <a:ext cx="2262158" cy="830997"/>
            </a:xfrm>
            <a:prstGeom prst="rect">
              <a:avLst/>
            </a:prstGeom>
            <a:noFill/>
          </p:spPr>
          <p:txBody>
            <a:bodyPr wrap="none" rtlCol="0">
              <a:spAutoFit/>
            </a:bodyPr>
            <a:lstStyle/>
            <a:p>
              <a:pPr algn="ctr"/>
              <a:r>
                <a:rPr lang="zh-CN" altLang="en-US" sz="2400" spc="300" dirty="0">
                  <a:solidFill>
                    <a:srgbClr val="48A2A0"/>
                  </a:solidFill>
                  <a:latin typeface="+mj-lt"/>
                  <a:cs typeface="+mn-ea"/>
                  <a:sym typeface="+mn-lt"/>
                </a:rPr>
                <a:t>优化前后对比</a:t>
              </a:r>
              <a:endParaRPr lang="en-US" altLang="zh-CN" sz="2400" spc="300" dirty="0">
                <a:solidFill>
                  <a:srgbClr val="48A2A0"/>
                </a:solidFill>
                <a:latin typeface="+mj-lt"/>
                <a:cs typeface="+mn-ea"/>
                <a:sym typeface="+mn-lt"/>
              </a:endParaRPr>
            </a:p>
            <a:p>
              <a:pPr algn="ctr"/>
              <a:r>
                <a:rPr lang="zh-CN" altLang="en-US" sz="2400" spc="300" dirty="0">
                  <a:solidFill>
                    <a:srgbClr val="48A2A0"/>
                  </a:solidFill>
                  <a:latin typeface="+mj-lt"/>
                  <a:cs typeface="+mn-ea"/>
                  <a:sym typeface="+mn-lt"/>
                </a:rPr>
                <a:t>及效果展示</a:t>
              </a:r>
              <a:endParaRPr lang="zh-CN" altLang="en-US" sz="2400" spc="300" dirty="0">
                <a:solidFill>
                  <a:srgbClr val="436B9B"/>
                </a:solidFill>
                <a:cs typeface="+mn-ea"/>
                <a:sym typeface="+mn-lt"/>
              </a:endParaRPr>
            </a:p>
          </p:txBody>
        </p:sp>
        <p:sp>
          <p:nvSpPr>
            <p:cNvPr id="18" name="椭圆 17">
              <a:extLst>
                <a:ext uri="{FF2B5EF4-FFF2-40B4-BE49-F238E27FC236}">
                  <a16:creationId xmlns:a16="http://schemas.microsoft.com/office/drawing/2014/main" id="{A1C175D2-0564-368B-601F-B853EDC85D2A}"/>
                </a:ext>
              </a:extLst>
            </p:cNvPr>
            <p:cNvSpPr/>
            <p:nvPr/>
          </p:nvSpPr>
          <p:spPr>
            <a:xfrm>
              <a:off x="9993036" y="3554382"/>
              <a:ext cx="952500" cy="952500"/>
            </a:xfrm>
            <a:prstGeom prst="ellipse">
              <a:avLst/>
            </a:prstGeom>
            <a:solidFill>
              <a:srgbClr val="6C92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cs typeface="+mn-ea"/>
                <a:sym typeface="+mn-lt"/>
              </a:endParaRPr>
            </a:p>
          </p:txBody>
        </p:sp>
        <p:sp>
          <p:nvSpPr>
            <p:cNvPr id="20" name="文本框 19">
              <a:extLst>
                <a:ext uri="{FF2B5EF4-FFF2-40B4-BE49-F238E27FC236}">
                  <a16:creationId xmlns:a16="http://schemas.microsoft.com/office/drawing/2014/main" id="{0EDD726C-28FC-D7AC-5CE1-DABBF8F5DFC3}"/>
                </a:ext>
              </a:extLst>
            </p:cNvPr>
            <p:cNvSpPr txBox="1"/>
            <p:nvPr/>
          </p:nvSpPr>
          <p:spPr>
            <a:xfrm>
              <a:off x="10081422" y="3645911"/>
              <a:ext cx="755335" cy="769441"/>
            </a:xfrm>
            <a:prstGeom prst="rect">
              <a:avLst/>
            </a:prstGeom>
            <a:noFill/>
          </p:spPr>
          <p:txBody>
            <a:bodyPr wrap="none" rtlCol="0">
              <a:spAutoFit/>
            </a:bodyPr>
            <a:lstStyle/>
            <a:p>
              <a:pPr algn="ctr"/>
              <a:r>
                <a:rPr lang="en-US" altLang="zh-CN" sz="4400" b="1">
                  <a:solidFill>
                    <a:schemeClr val="bg1"/>
                  </a:solidFill>
                  <a:cs typeface="+mn-ea"/>
                  <a:sym typeface="+mn-lt"/>
                </a:rPr>
                <a:t>04</a:t>
              </a:r>
              <a:endParaRPr lang="zh-CN" altLang="en-US" sz="4400" b="1" dirty="0">
                <a:solidFill>
                  <a:schemeClr val="bg1"/>
                </a:solidFill>
                <a:cs typeface="+mn-ea"/>
                <a:sym typeface="+mn-lt"/>
              </a:endParaRPr>
            </a:p>
          </p:txBody>
        </p:sp>
      </p:grpSp>
      <p:sp>
        <p:nvSpPr>
          <p:cNvPr id="13" name="文本框 12">
            <a:extLst>
              <a:ext uri="{FF2B5EF4-FFF2-40B4-BE49-F238E27FC236}">
                <a16:creationId xmlns:a16="http://schemas.microsoft.com/office/drawing/2014/main" id="{E0A85805-E1BC-33DB-D3C2-680120175870}"/>
              </a:ext>
            </a:extLst>
          </p:cNvPr>
          <p:cNvSpPr txBox="1"/>
          <p:nvPr/>
        </p:nvSpPr>
        <p:spPr>
          <a:xfrm>
            <a:off x="6650172" y="4651954"/>
            <a:ext cx="2314916" cy="461665"/>
          </a:xfrm>
          <a:prstGeom prst="rect">
            <a:avLst/>
          </a:prstGeom>
          <a:noFill/>
        </p:spPr>
        <p:txBody>
          <a:bodyPr wrap="square" rtlCol="0">
            <a:spAutoFit/>
          </a:bodyPr>
          <a:lstStyle/>
          <a:p>
            <a:pPr algn="ctr"/>
            <a:r>
              <a:rPr lang="zh-CN" altLang="en-US" sz="2400" dirty="0">
                <a:solidFill>
                  <a:srgbClr val="48A2A0"/>
                </a:solidFill>
                <a:cs typeface="+mn-ea"/>
                <a:sym typeface="+mn-lt"/>
              </a:rPr>
              <a:t>数据血缘</a:t>
            </a:r>
            <a:endParaRPr lang="en-US" altLang="zh-CN" sz="2400" dirty="0">
              <a:solidFill>
                <a:srgbClr val="48A2A0"/>
              </a:solidFill>
              <a:cs typeface="+mn-ea"/>
              <a:sym typeface="+mn-lt"/>
            </a:endParaRPr>
          </a:p>
        </p:txBody>
      </p:sp>
    </p:spTree>
    <p:extLst>
      <p:ext uri="{BB962C8B-B14F-4D97-AF65-F5344CB8AC3E}">
        <p14:creationId xmlns:p14="http://schemas.microsoft.com/office/powerpoint/2010/main" val="341615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598644" y="4863839"/>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86997" y="-1443802"/>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01</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807716" y="3014426"/>
            <a:ext cx="3416320" cy="646331"/>
          </a:xfrm>
          <a:prstGeom prst="rect">
            <a:avLst/>
          </a:prstGeom>
        </p:spPr>
        <p:txBody>
          <a:bodyPr wrap="none">
            <a:spAutoFit/>
          </a:bodyPr>
          <a:lstStyle/>
          <a:p>
            <a:r>
              <a:rPr lang="zh-CN" altLang="en-US" sz="3600" dirty="0"/>
              <a:t>数据存储及优化</a:t>
            </a:r>
          </a:p>
        </p:txBody>
      </p:sp>
    </p:spTree>
    <p:extLst>
      <p:ext uri="{BB962C8B-B14F-4D97-AF65-F5344CB8AC3E}">
        <p14:creationId xmlns:p14="http://schemas.microsoft.com/office/powerpoint/2010/main" val="3778734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400110"/>
          </a:xfrm>
          <a:prstGeom prst="rect">
            <a:avLst/>
          </a:prstGeom>
          <a:noFill/>
        </p:spPr>
        <p:txBody>
          <a:bodyPr wrap="square" rtlCol="0">
            <a:spAutoFit/>
          </a:bodyPr>
          <a:lstStyle/>
          <a:p>
            <a:r>
              <a:rPr lang="zh-CN" altLang="en-US" sz="2000" b="1" dirty="0">
                <a:solidFill>
                  <a:srgbClr val="6C92C0"/>
                </a:solidFill>
                <a:cs typeface="+mn-ea"/>
                <a:sym typeface="+mn-lt"/>
              </a:rPr>
              <a:t>关系型数据库</a:t>
            </a:r>
            <a:r>
              <a:rPr lang="en-US" altLang="zh-CN" sz="2000" b="1" dirty="0">
                <a:solidFill>
                  <a:srgbClr val="6C92C0"/>
                </a:solidFill>
                <a:cs typeface="+mn-ea"/>
                <a:sym typeface="+mn-lt"/>
              </a:rPr>
              <a:t>——</a:t>
            </a:r>
            <a:r>
              <a:rPr lang="en-US" altLang="zh-CN" sz="2000" b="1" dirty="0" err="1">
                <a:solidFill>
                  <a:srgbClr val="6C92C0"/>
                </a:solidFill>
                <a:cs typeface="+mn-ea"/>
                <a:sym typeface="+mn-lt"/>
              </a:rPr>
              <a:t>mysql</a:t>
            </a:r>
            <a:r>
              <a:rPr lang="en-US" altLang="zh-CN" sz="2000" b="1" dirty="0">
                <a:solidFill>
                  <a:srgbClr val="6C92C0"/>
                </a:solidFill>
                <a:cs typeface="+mn-ea"/>
                <a:sym typeface="+mn-lt"/>
              </a:rPr>
              <a:t> </a:t>
            </a: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25A16AC-3AAB-DAED-DE4E-1F8445054C55}"/>
              </a:ext>
            </a:extLst>
          </p:cNvPr>
          <p:cNvSpPr txBox="1"/>
          <p:nvPr/>
        </p:nvSpPr>
        <p:spPr>
          <a:xfrm>
            <a:off x="151128" y="697767"/>
            <a:ext cx="6240475" cy="5958170"/>
          </a:xfrm>
          <a:prstGeom prst="rect">
            <a:avLst/>
          </a:prstGeom>
          <a:noFill/>
        </p:spPr>
        <p:txBody>
          <a:bodyPr wrap="square" rtlCol="0">
            <a:spAutoFit/>
          </a:bodyPr>
          <a:lstStyle/>
          <a:p>
            <a:pPr marL="742950" lvl="1" indent="-285750" algn="just">
              <a:lnSpc>
                <a:spcPct val="150000"/>
              </a:lnSpc>
              <a:buClr>
                <a:srgbClr val="6C92C0"/>
              </a:buClr>
              <a:buSzPct val="5000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使用</a:t>
            </a:r>
            <a:r>
              <a:rPr lang="en-US" altLang="zh-CN" sz="1600" b="1" dirty="0">
                <a:solidFill>
                  <a:srgbClr val="6C92C0"/>
                </a:solidFill>
                <a:latin typeface="微软雅黑" panose="020B0503020204020204" pitchFamily="34" charset="-122"/>
                <a:ea typeface="微软雅黑" panose="020B0503020204020204" pitchFamily="34" charset="-122"/>
              </a:rPr>
              <a:t>MySQL</a:t>
            </a:r>
            <a:r>
              <a:rPr lang="zh-CN" altLang="en-US" sz="1600" b="1" dirty="0">
                <a:solidFill>
                  <a:srgbClr val="6C92C0"/>
                </a:solidFill>
                <a:latin typeface="微软雅黑" panose="020B0503020204020204" pitchFamily="34" charset="-122"/>
                <a:ea typeface="微软雅黑" panose="020B0503020204020204" pitchFamily="34" charset="-122"/>
              </a:rPr>
              <a:t>作为关系型数据库</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存储了全部的和电影相关的信息，以支持全部种类的查询，包括综合条件查询和演员导演之间的关系查询</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反规范化及存储优化</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采用星型模型结构</a:t>
            </a:r>
            <a:endParaRPr lang="en-US" altLang="zh-CN" sz="1600" dirty="0">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字段设置：</a:t>
            </a:r>
            <a:endParaRPr lang="en-US" altLang="zh-CN" sz="1600" dirty="0">
              <a:latin typeface="微软雅黑" panose="020B0503020204020204" pitchFamily="34" charset="-122"/>
              <a:ea typeface="微软雅黑" panose="020B0503020204020204" pitchFamily="34" charset="-122"/>
            </a:endParaRPr>
          </a:p>
          <a:p>
            <a:pPr marL="1657350" lvl="3" indent="-285750" algn="just">
              <a:lnSpc>
                <a:spcPct val="150000"/>
              </a:lnSpc>
              <a:buClr>
                <a:srgbClr val="6C92C0"/>
              </a:buClr>
              <a:buSzPct val="5000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review</a:t>
            </a:r>
            <a:r>
              <a:rPr lang="zh-CN" altLang="en-US" sz="1600" dirty="0">
                <a:latin typeface="微软雅黑" panose="020B0503020204020204" pitchFamily="34" charset="-122"/>
                <a:ea typeface="微软雅黑" panose="020B0503020204020204" pitchFamily="34" charset="-122"/>
              </a:rPr>
              <a:t>表中，</a:t>
            </a:r>
            <a:r>
              <a:rPr lang="en-US" altLang="zh-CN" sz="1600" dirty="0">
                <a:latin typeface="微软雅黑" panose="020B0503020204020204" pitchFamily="34" charset="-122"/>
                <a:ea typeface="微软雅黑" panose="020B0503020204020204" pitchFamily="34" charset="-122"/>
              </a:rPr>
              <a:t>time</a:t>
            </a:r>
            <a:r>
              <a:rPr lang="zh-CN" altLang="en-US" sz="1600" dirty="0">
                <a:latin typeface="微软雅黑" panose="020B0503020204020204" pitchFamily="34" charset="-122"/>
                <a:ea typeface="微软雅黑" panose="020B0503020204020204" pitchFamily="34" charset="-122"/>
              </a:rPr>
              <a:t>字段记录了该评论的时间戳，不采用</a:t>
            </a:r>
            <a:r>
              <a:rPr lang="en-US" altLang="zh-CN" sz="1600" dirty="0">
                <a:latin typeface="微软雅黑" panose="020B0503020204020204" pitchFamily="34" charset="-122"/>
                <a:ea typeface="微软雅黑" panose="020B0503020204020204" pitchFamily="34" charset="-122"/>
              </a:rPr>
              <a:t>datetime</a:t>
            </a:r>
            <a:r>
              <a:rPr lang="zh-CN" altLang="en-US" sz="1600" dirty="0">
                <a:latin typeface="微软雅黑" panose="020B0503020204020204" pitchFamily="34" charset="-122"/>
                <a:ea typeface="微软雅黑" panose="020B0503020204020204" pitchFamily="34" charset="-122"/>
              </a:rPr>
              <a:t>数据类型而采用</a:t>
            </a:r>
            <a:r>
              <a:rPr lang="en-US" altLang="zh-CN" sz="1600" dirty="0" err="1">
                <a:latin typeface="微软雅黑" panose="020B0503020204020204" pitchFamily="34" charset="-122"/>
                <a:ea typeface="微软雅黑" panose="020B0503020204020204" pitchFamily="34" charset="-122"/>
              </a:rPr>
              <a:t>bigint</a:t>
            </a:r>
            <a:r>
              <a:rPr lang="zh-CN" altLang="en-US" sz="1600" dirty="0">
                <a:latin typeface="微软雅黑" panose="020B0503020204020204" pitchFamily="34" charset="-122"/>
                <a:ea typeface="微软雅黑" panose="020B0503020204020204" pitchFamily="34" charset="-122"/>
              </a:rPr>
              <a:t>类型。</a:t>
            </a:r>
            <a:endParaRPr lang="en-US" altLang="zh-CN" sz="1600" dirty="0">
              <a:latin typeface="微软雅黑" panose="020B0503020204020204" pitchFamily="34" charset="-122"/>
              <a:ea typeface="微软雅黑" panose="020B0503020204020204" pitchFamily="34" charset="-122"/>
            </a:endParaRPr>
          </a:p>
          <a:p>
            <a:pPr marL="1657350" lvl="3" indent="-285750" algn="just">
              <a:lnSpc>
                <a:spcPct val="150000"/>
              </a:lnSpc>
              <a:buClr>
                <a:srgbClr val="6C92C0"/>
              </a:buClr>
              <a:buSzPct val="5000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movie</a:t>
            </a:r>
            <a:r>
              <a:rPr lang="zh-CN" altLang="en-US" sz="1600" dirty="0">
                <a:latin typeface="微软雅黑" panose="020B0503020204020204" pitchFamily="34" charset="-122"/>
                <a:ea typeface="微软雅黑" panose="020B0503020204020204" pitchFamily="34" charset="-122"/>
              </a:rPr>
              <a:t>表中，我们使用</a:t>
            </a:r>
            <a:r>
              <a:rPr lang="en-US" altLang="zh-CN" sz="1600" dirty="0">
                <a:latin typeface="微软雅黑" panose="020B0503020204020204" pitchFamily="34" charset="-122"/>
                <a:ea typeface="微软雅黑" panose="020B0503020204020204" pitchFamily="34" charset="-122"/>
              </a:rPr>
              <a:t>float</a:t>
            </a:r>
            <a:r>
              <a:rPr lang="zh-CN" altLang="en-US" sz="1600" dirty="0">
                <a:latin typeface="微软雅黑" panose="020B0503020204020204" pitchFamily="34" charset="-122"/>
                <a:ea typeface="微软雅黑" panose="020B0503020204020204" pitchFamily="34" charset="-122"/>
              </a:rPr>
              <a:t>类型的数据来存储</a:t>
            </a:r>
            <a:r>
              <a:rPr lang="en-US" altLang="zh-CN" sz="1600" dirty="0" err="1">
                <a:latin typeface="微软雅黑" panose="020B0503020204020204" pitchFamily="34" charset="-122"/>
                <a:ea typeface="微软雅黑" panose="020B0503020204020204" pitchFamily="34" charset="-122"/>
              </a:rPr>
              <a:t>movie_score</a:t>
            </a:r>
            <a:r>
              <a:rPr lang="zh-CN" altLang="en-US" sz="1600" dirty="0">
                <a:latin typeface="微软雅黑" panose="020B0503020204020204" pitchFamily="34" charset="-122"/>
                <a:ea typeface="微软雅黑" panose="020B0503020204020204" pitchFamily="34" charset="-122"/>
              </a:rPr>
              <a:t>等和评分相关的数据。</a:t>
            </a:r>
            <a:endParaRPr lang="en-US" altLang="zh-CN" sz="1600" dirty="0">
              <a:latin typeface="微软雅黑" panose="020B0503020204020204" pitchFamily="34" charset="-122"/>
              <a:ea typeface="微软雅黑" panose="020B0503020204020204" pitchFamily="34" charset="-122"/>
            </a:endParaRPr>
          </a:p>
          <a:p>
            <a:pPr marL="1657350" lvl="3" indent="-285750" algn="just">
              <a:lnSpc>
                <a:spcPct val="150000"/>
              </a:lnSpc>
              <a:buClr>
                <a:srgbClr val="6C92C0"/>
              </a:buClr>
              <a:buSzPct val="50000"/>
              <a:buFont typeface="Wingdings" panose="05000000000000000000" pitchFamily="2" charset="2"/>
              <a:buChar char="l"/>
            </a:pPr>
            <a:r>
              <a:rPr lang="en-US" altLang="zh-CN" sz="1600" dirty="0" err="1">
                <a:latin typeface="微软雅黑" panose="020B0503020204020204" pitchFamily="34" charset="-122"/>
                <a:ea typeface="微软雅黑" panose="020B0503020204020204" pitchFamily="34" charset="-122"/>
              </a:rPr>
              <a:t>release_date</a:t>
            </a:r>
            <a:r>
              <a:rPr lang="zh-CN" altLang="en-US" sz="1600" dirty="0">
                <a:latin typeface="微软雅黑" panose="020B0503020204020204" pitchFamily="34" charset="-122"/>
                <a:ea typeface="微软雅黑" panose="020B0503020204020204" pitchFamily="34" charset="-122"/>
              </a:rPr>
              <a:t>表中，我们使用</a:t>
            </a:r>
            <a:r>
              <a:rPr lang="en-US" altLang="zh-CN" sz="1600" dirty="0">
                <a:latin typeface="微软雅黑" panose="020B0503020204020204" pitchFamily="34" charset="-122"/>
                <a:ea typeface="微软雅黑" panose="020B0503020204020204" pitchFamily="34" charset="-122"/>
              </a:rPr>
              <a:t>varchar</a:t>
            </a:r>
            <a:r>
              <a:rPr lang="zh-CN" altLang="en-US" sz="1600" dirty="0">
                <a:latin typeface="微软雅黑" panose="020B0503020204020204" pitchFamily="34" charset="-122"/>
                <a:ea typeface="微软雅黑" panose="020B0503020204020204" pitchFamily="34" charset="-122"/>
              </a:rPr>
              <a:t>类型的数据来存储</a:t>
            </a:r>
            <a:r>
              <a:rPr lang="en-US" altLang="zh-CN" sz="1600" dirty="0">
                <a:latin typeface="微软雅黑" panose="020B0503020204020204" pitchFamily="34" charset="-122"/>
                <a:ea typeface="微软雅黑" panose="020B0503020204020204" pitchFamily="34" charset="-122"/>
              </a:rPr>
              <a:t>year, month, day, weekday</a:t>
            </a:r>
            <a:r>
              <a:rPr lang="zh-CN" altLang="en-US" sz="1600" dirty="0">
                <a:latin typeface="微软雅黑" panose="020B0503020204020204" pitchFamily="34" charset="-122"/>
                <a:ea typeface="微软雅黑" panose="020B0503020204020204" pitchFamily="34" charset="-122"/>
              </a:rPr>
              <a:t>等字段。</a:t>
            </a:r>
            <a:endParaRPr lang="en-US" altLang="zh-CN" sz="1600" dirty="0">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冗余存储：</a:t>
            </a:r>
            <a:endParaRPr lang="en-US" altLang="zh-CN" sz="1600" dirty="0">
              <a:latin typeface="微软雅黑" panose="020B0503020204020204" pitchFamily="34" charset="-122"/>
              <a:ea typeface="微软雅黑" panose="020B0503020204020204" pitchFamily="34" charset="-122"/>
            </a:endParaRPr>
          </a:p>
          <a:p>
            <a:pPr marL="1657350" lvl="3"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在电影表中存储相关评论数</a:t>
            </a:r>
            <a:endParaRPr lang="en-US" altLang="zh-CN" sz="1600" dirty="0">
              <a:latin typeface="微软雅黑" panose="020B0503020204020204" pitchFamily="34" charset="-122"/>
              <a:ea typeface="微软雅黑" panose="020B0503020204020204" pitchFamily="34" charset="-122"/>
            </a:endParaRPr>
          </a:p>
          <a:p>
            <a:pPr marL="1657350" lvl="3"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对于评论情感的优化</a:t>
            </a:r>
          </a:p>
        </p:txBody>
      </p:sp>
      <p:graphicFrame>
        <p:nvGraphicFramePr>
          <p:cNvPr id="4" name="表格 3">
            <a:extLst>
              <a:ext uri="{FF2B5EF4-FFF2-40B4-BE49-F238E27FC236}">
                <a16:creationId xmlns:a16="http://schemas.microsoft.com/office/drawing/2014/main" id="{C4734EC1-E9D6-0D59-116B-6AC58DE1D0ED}"/>
              </a:ext>
            </a:extLst>
          </p:cNvPr>
          <p:cNvGraphicFramePr>
            <a:graphicFrameLocks noGrp="1"/>
          </p:cNvGraphicFramePr>
          <p:nvPr>
            <p:extLst>
              <p:ext uri="{D42A27DB-BD31-4B8C-83A1-F6EECF244321}">
                <p14:modId xmlns:p14="http://schemas.microsoft.com/office/powerpoint/2010/main" val="799715455"/>
              </p:ext>
            </p:extLst>
          </p:nvPr>
        </p:nvGraphicFramePr>
        <p:xfrm>
          <a:off x="6322517" y="1005186"/>
          <a:ext cx="5718355" cy="5368074"/>
        </p:xfrm>
        <a:graphic>
          <a:graphicData uri="http://schemas.openxmlformats.org/drawingml/2006/table">
            <a:tbl>
              <a:tblPr firstRow="1" firstCol="1" lastRow="1" lastCol="1" bandRow="1" bandCol="1"/>
              <a:tblGrid>
                <a:gridCol w="2191858">
                  <a:extLst>
                    <a:ext uri="{9D8B030D-6E8A-4147-A177-3AD203B41FA5}">
                      <a16:colId xmlns:a16="http://schemas.microsoft.com/office/drawing/2014/main" val="2161459659"/>
                    </a:ext>
                  </a:extLst>
                </a:gridCol>
                <a:gridCol w="3526497">
                  <a:extLst>
                    <a:ext uri="{9D8B030D-6E8A-4147-A177-3AD203B41FA5}">
                      <a16:colId xmlns:a16="http://schemas.microsoft.com/office/drawing/2014/main" val="2941288627"/>
                    </a:ext>
                  </a:extLst>
                </a:gridCol>
              </a:tblGrid>
              <a:tr h="478119">
                <a:tc>
                  <a:txBody>
                    <a:bodyPr/>
                    <a:lstStyle/>
                    <a:p>
                      <a:pPr fontAlgn="t"/>
                      <a:r>
                        <a:rPr lang="zh-CN" altLang="en-US" sz="2000" u="none" dirty="0">
                          <a:effectLst/>
                        </a:rPr>
                        <a:t>表名</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dirty="0">
                          <a:effectLst/>
                        </a:rPr>
                        <a:t>存储内容</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251494"/>
                  </a:ext>
                </a:extLst>
              </a:tr>
              <a:tr h="743741">
                <a:tc>
                  <a:txBody>
                    <a:bodyPr/>
                    <a:lstStyle/>
                    <a:p>
                      <a:pPr fontAlgn="t"/>
                      <a:r>
                        <a:rPr lang="en-US" sz="2000" u="none">
                          <a:effectLst/>
                        </a:rPr>
                        <a:t>movie</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dirty="0">
                          <a:effectLst/>
                        </a:rPr>
                        <a:t>电影名称，电影标题，电影评分，电影运行时间，电影总评论数，电影正面评价比例</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0476595"/>
                  </a:ext>
                </a:extLst>
              </a:tr>
              <a:tr h="478119">
                <a:tc>
                  <a:txBody>
                    <a:bodyPr/>
                    <a:lstStyle/>
                    <a:p>
                      <a:pPr fontAlgn="t"/>
                      <a:r>
                        <a:rPr lang="en-US" sz="2000" u="none" dirty="0">
                          <a:effectLst/>
                        </a:rPr>
                        <a:t>actor </a:t>
                      </a:r>
                      <a:r>
                        <a:rPr lang="zh-CN" altLang="en-US" sz="2000" u="none" dirty="0">
                          <a:effectLst/>
                        </a:rPr>
                        <a:t>和 </a:t>
                      </a:r>
                      <a:r>
                        <a:rPr lang="en-US" sz="2000" u="none" dirty="0">
                          <a:effectLst/>
                        </a:rPr>
                        <a:t>act</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dirty="0">
                          <a:effectLst/>
                        </a:rPr>
                        <a:t>演员的名字及参演的电影</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9948061"/>
                  </a:ext>
                </a:extLst>
              </a:tr>
              <a:tr h="478119">
                <a:tc>
                  <a:txBody>
                    <a:bodyPr/>
                    <a:lstStyle/>
                    <a:p>
                      <a:pPr fontAlgn="t"/>
                      <a:r>
                        <a:rPr lang="en-US" sz="2000" u="none">
                          <a:effectLst/>
                        </a:rPr>
                        <a:t>director</a:t>
                      </a:r>
                      <a:r>
                        <a:rPr lang="zh-CN" altLang="en-US" sz="2000" u="none">
                          <a:effectLst/>
                        </a:rPr>
                        <a:t>和</a:t>
                      </a:r>
                      <a:r>
                        <a:rPr lang="en-US" sz="2000" u="none">
                          <a:effectLst/>
                        </a:rPr>
                        <a:t>direct</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a:effectLst/>
                        </a:rPr>
                        <a:t>导演的名字及导演的电影</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8301412"/>
                  </a:ext>
                </a:extLst>
              </a:tr>
              <a:tr h="478119">
                <a:tc>
                  <a:txBody>
                    <a:bodyPr/>
                    <a:lstStyle/>
                    <a:p>
                      <a:pPr fontAlgn="t"/>
                      <a:r>
                        <a:rPr lang="en-US" sz="2000" u="none">
                          <a:effectLst/>
                        </a:rPr>
                        <a:t>genre</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dirty="0">
                          <a:effectLst/>
                        </a:rPr>
                        <a:t>存储电影的风格</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498718"/>
                  </a:ext>
                </a:extLst>
              </a:tr>
              <a:tr h="478119">
                <a:tc>
                  <a:txBody>
                    <a:bodyPr/>
                    <a:lstStyle/>
                    <a:p>
                      <a:pPr fontAlgn="t"/>
                      <a:r>
                        <a:rPr lang="en-US" sz="2000" u="none">
                          <a:effectLst/>
                        </a:rPr>
                        <a:t>release_date</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a:effectLst/>
                        </a:rPr>
                        <a:t>存储电影上映时间相关的信息</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1062682"/>
                  </a:ext>
                </a:extLst>
              </a:tr>
              <a:tr h="478119">
                <a:tc>
                  <a:txBody>
                    <a:bodyPr/>
                    <a:lstStyle/>
                    <a:p>
                      <a:pPr fontAlgn="t"/>
                      <a:r>
                        <a:rPr lang="en-US" sz="2000" u="none">
                          <a:effectLst/>
                        </a:rPr>
                        <a:t>review</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a:effectLst/>
                        </a:rPr>
                        <a:t>存储所有评论相关的信息</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966097"/>
                  </a:ext>
                </a:extLst>
              </a:tr>
              <a:tr h="478119">
                <a:tc>
                  <a:txBody>
                    <a:bodyPr/>
                    <a:lstStyle/>
                    <a:p>
                      <a:pPr fontAlgn="t"/>
                      <a:r>
                        <a:rPr lang="en-US" sz="2000" u="none">
                          <a:effectLst/>
                        </a:rPr>
                        <a:t>version</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a:effectLst/>
                        </a:rPr>
                        <a:t>存储电影相关的版本、语言、格式信息</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8463667"/>
                  </a:ext>
                </a:extLst>
              </a:tr>
              <a:tr h="478119">
                <a:tc>
                  <a:txBody>
                    <a:bodyPr/>
                    <a:lstStyle/>
                    <a:p>
                      <a:pPr fontAlgn="t"/>
                      <a:r>
                        <a:rPr lang="en-US" sz="2000" u="none">
                          <a:effectLst/>
                        </a:rPr>
                        <a:t>review_sentiment</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zh-CN" altLang="en-US" sz="2000" u="none" dirty="0">
                          <a:effectLst/>
                        </a:rPr>
                        <a:t>存储某个电影所有评论的情感倾向得分</a:t>
                      </a:r>
                    </a:p>
                  </a:txBody>
                  <a:tcPr marL="60960" marR="6096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4622829"/>
                  </a:ext>
                </a:extLst>
              </a:tr>
            </a:tbl>
          </a:graphicData>
        </a:graphic>
      </p:graphicFrame>
      <p:sp>
        <p:nvSpPr>
          <p:cNvPr id="7" name="Rectangle 1">
            <a:extLst>
              <a:ext uri="{FF2B5EF4-FFF2-40B4-BE49-F238E27FC236}">
                <a16:creationId xmlns:a16="http://schemas.microsoft.com/office/drawing/2014/main" id="{E9B8938E-005A-70FC-6847-31C8469B8231}"/>
              </a:ext>
            </a:extLst>
          </p:cNvPr>
          <p:cNvSpPr>
            <a:spLocks noChangeArrowheads="1"/>
          </p:cNvSpPr>
          <p:nvPr/>
        </p:nvSpPr>
        <p:spPr bwMode="auto">
          <a:xfrm rot="14255700" flipV="1">
            <a:off x="6263155" y="2603427"/>
            <a:ext cx="6701486" cy="5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6139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400110"/>
          </a:xfrm>
          <a:prstGeom prst="rect">
            <a:avLst/>
          </a:prstGeom>
          <a:noFill/>
        </p:spPr>
        <p:txBody>
          <a:bodyPr wrap="square" rtlCol="0">
            <a:spAutoFit/>
          </a:bodyPr>
          <a:lstStyle/>
          <a:p>
            <a:r>
              <a:rPr lang="zh-CN" altLang="en-US" sz="2000" b="1" dirty="0">
                <a:solidFill>
                  <a:srgbClr val="6C92C0"/>
                </a:solidFill>
                <a:cs typeface="+mn-ea"/>
                <a:sym typeface="+mn-lt"/>
              </a:rPr>
              <a:t>关系型数据库</a:t>
            </a:r>
            <a:r>
              <a:rPr lang="en-US" altLang="zh-CN" sz="2000" b="1" dirty="0">
                <a:solidFill>
                  <a:srgbClr val="6C92C0"/>
                </a:solidFill>
                <a:cs typeface="+mn-ea"/>
                <a:sym typeface="+mn-lt"/>
              </a:rPr>
              <a:t>——</a:t>
            </a:r>
            <a:r>
              <a:rPr lang="en-US" altLang="zh-CN" sz="2000" b="1" dirty="0" err="1">
                <a:solidFill>
                  <a:srgbClr val="6C92C0"/>
                </a:solidFill>
                <a:cs typeface="+mn-ea"/>
                <a:sym typeface="+mn-lt"/>
              </a:rPr>
              <a:t>mysql</a:t>
            </a:r>
            <a:r>
              <a:rPr lang="en-US" altLang="zh-CN" sz="2000" b="1" dirty="0">
                <a:solidFill>
                  <a:srgbClr val="6C92C0"/>
                </a:solidFill>
                <a:cs typeface="+mn-ea"/>
                <a:sym typeface="+mn-lt"/>
              </a:rPr>
              <a:t> </a:t>
            </a: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25A16AC-3AAB-DAED-DE4E-1F8445054C55}"/>
              </a:ext>
            </a:extLst>
          </p:cNvPr>
          <p:cNvSpPr txBox="1"/>
          <p:nvPr/>
        </p:nvSpPr>
        <p:spPr>
          <a:xfrm>
            <a:off x="151128" y="697767"/>
            <a:ext cx="6171389" cy="3742178"/>
          </a:xfrm>
          <a:prstGeom prst="rect">
            <a:avLst/>
          </a:prstGeom>
          <a:noFill/>
        </p:spPr>
        <p:txBody>
          <a:bodyPr wrap="square" rtlCol="0">
            <a:spAutoFit/>
          </a:bodyPr>
          <a:lstStyle/>
          <a:p>
            <a:pPr marL="742950" lvl="1" indent="-285750" algn="just">
              <a:lnSpc>
                <a:spcPct val="150000"/>
              </a:lnSpc>
              <a:buClr>
                <a:srgbClr val="6C92C0"/>
              </a:buClr>
              <a:buSzPct val="5000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索引的建立</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除了主键和外键等数据库自动建立的索引外，对查询操作中需要用到的字段建立单独的单列索引和组合索引，便于快速进行查询。</a:t>
            </a: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建立视图 </a:t>
            </a: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建立演员和演员之间合作的视图，字段包括演员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、演员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以及合作的电影</a:t>
            </a:r>
            <a:r>
              <a:rPr lang="en-US" altLang="zh-CN" sz="1600" dirty="0">
                <a:latin typeface="微软雅黑" panose="020B0503020204020204" pitchFamily="34" charset="-122"/>
                <a:ea typeface="微软雅黑" panose="020B0503020204020204" pitchFamily="34" charset="-122"/>
              </a:rPr>
              <a:t>id  </a:t>
            </a:r>
          </a:p>
          <a:p>
            <a:pPr marL="1200150" lvl="2" indent="-285750" algn="just">
              <a:lnSpc>
                <a:spcPct val="150000"/>
              </a:lnSpc>
              <a:buClr>
                <a:srgbClr val="6C92C0"/>
              </a:buClr>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建立演员和导演之间合作的视图，字段包括演员</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、导演</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以及合作的电影</a:t>
            </a:r>
            <a:r>
              <a:rPr lang="en-US" altLang="zh-CN" sz="1600" dirty="0">
                <a:latin typeface="微软雅黑" panose="020B0503020204020204" pitchFamily="34" charset="-122"/>
                <a:ea typeface="微软雅黑" panose="020B0503020204020204" pitchFamily="34" charset="-122"/>
              </a:rPr>
              <a:t>id</a:t>
            </a:r>
          </a:p>
        </p:txBody>
      </p:sp>
      <p:sp>
        <p:nvSpPr>
          <p:cNvPr id="7" name="Rectangle 1">
            <a:extLst>
              <a:ext uri="{FF2B5EF4-FFF2-40B4-BE49-F238E27FC236}">
                <a16:creationId xmlns:a16="http://schemas.microsoft.com/office/drawing/2014/main" id="{E9B8938E-005A-70FC-6847-31C8469B8231}"/>
              </a:ext>
            </a:extLst>
          </p:cNvPr>
          <p:cNvSpPr>
            <a:spLocks noChangeArrowheads="1"/>
          </p:cNvSpPr>
          <p:nvPr/>
        </p:nvSpPr>
        <p:spPr bwMode="auto">
          <a:xfrm rot="14255700" flipV="1">
            <a:off x="6263155" y="2603427"/>
            <a:ext cx="6701486" cy="5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2DA214F0-A65B-39CF-C27D-B38A70B7A464}"/>
              </a:ext>
            </a:extLst>
          </p:cNvPr>
          <p:cNvPicPr>
            <a:picLocks noChangeAspect="1"/>
          </p:cNvPicPr>
          <p:nvPr/>
        </p:nvPicPr>
        <p:blipFill>
          <a:blip r:embed="rId3"/>
          <a:stretch>
            <a:fillRect/>
          </a:stretch>
        </p:blipFill>
        <p:spPr>
          <a:xfrm>
            <a:off x="6942650" y="1227063"/>
            <a:ext cx="5098222" cy="2347163"/>
          </a:xfrm>
          <a:prstGeom prst="rect">
            <a:avLst/>
          </a:prstGeom>
        </p:spPr>
      </p:pic>
      <p:pic>
        <p:nvPicPr>
          <p:cNvPr id="11" name="图片 10">
            <a:extLst>
              <a:ext uri="{FF2B5EF4-FFF2-40B4-BE49-F238E27FC236}">
                <a16:creationId xmlns:a16="http://schemas.microsoft.com/office/drawing/2014/main" id="{11910694-65BA-2448-CE1E-57A518C8B9EA}"/>
              </a:ext>
            </a:extLst>
          </p:cNvPr>
          <p:cNvPicPr>
            <a:picLocks noChangeAspect="1"/>
          </p:cNvPicPr>
          <p:nvPr/>
        </p:nvPicPr>
        <p:blipFill>
          <a:blip r:embed="rId4"/>
          <a:stretch>
            <a:fillRect/>
          </a:stretch>
        </p:blipFill>
        <p:spPr>
          <a:xfrm>
            <a:off x="1958592" y="5020452"/>
            <a:ext cx="9342930" cy="830652"/>
          </a:xfrm>
          <a:prstGeom prst="rect">
            <a:avLst/>
          </a:prstGeom>
        </p:spPr>
      </p:pic>
    </p:spTree>
    <p:extLst>
      <p:ext uri="{BB962C8B-B14F-4D97-AF65-F5344CB8AC3E}">
        <p14:creationId xmlns:p14="http://schemas.microsoft.com/office/powerpoint/2010/main" val="118013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400110"/>
          </a:xfrm>
          <a:prstGeom prst="rect">
            <a:avLst/>
          </a:prstGeom>
          <a:noFill/>
        </p:spPr>
        <p:txBody>
          <a:bodyPr wrap="square" rtlCol="0">
            <a:spAutoFit/>
          </a:bodyPr>
          <a:lstStyle/>
          <a:p>
            <a:r>
              <a:rPr lang="zh-CN" altLang="en-US" sz="2000" b="1" dirty="0">
                <a:solidFill>
                  <a:srgbClr val="6C92C0"/>
                </a:solidFill>
                <a:cs typeface="+mn-ea"/>
                <a:sym typeface="+mn-lt"/>
              </a:rPr>
              <a:t>关系型数据库</a:t>
            </a:r>
            <a:r>
              <a:rPr lang="en-US" altLang="zh-CN" sz="2000" b="1" dirty="0">
                <a:solidFill>
                  <a:srgbClr val="6C92C0"/>
                </a:solidFill>
                <a:cs typeface="+mn-ea"/>
                <a:sym typeface="+mn-lt"/>
              </a:rPr>
              <a:t>——</a:t>
            </a:r>
            <a:r>
              <a:rPr lang="zh-CN" altLang="en-US" sz="2000" b="1" dirty="0">
                <a:solidFill>
                  <a:srgbClr val="6C92C0"/>
                </a:solidFill>
                <a:cs typeface="+mn-ea"/>
                <a:sym typeface="+mn-lt"/>
              </a:rPr>
              <a:t>星型模型</a:t>
            </a:r>
            <a:r>
              <a:rPr lang="en-US" altLang="zh-CN" sz="2000" b="1" dirty="0">
                <a:solidFill>
                  <a:srgbClr val="6C92C0"/>
                </a:solidFill>
                <a:cs typeface="+mn-ea"/>
                <a:sym typeface="+mn-lt"/>
              </a:rPr>
              <a:t> </a:t>
            </a: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E9B8938E-005A-70FC-6847-31C8469B8231}"/>
              </a:ext>
            </a:extLst>
          </p:cNvPr>
          <p:cNvSpPr>
            <a:spLocks noChangeArrowheads="1"/>
          </p:cNvSpPr>
          <p:nvPr/>
        </p:nvSpPr>
        <p:spPr bwMode="auto">
          <a:xfrm rot="14255700" flipV="1">
            <a:off x="6263155" y="2603427"/>
            <a:ext cx="6701486" cy="5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0" name="Picture 2">
            <a:extLst>
              <a:ext uri="{FF2B5EF4-FFF2-40B4-BE49-F238E27FC236}">
                <a16:creationId xmlns:a16="http://schemas.microsoft.com/office/drawing/2014/main" id="{F63603A0-5AAB-206E-AB9A-91ACE893B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44" y="1009644"/>
            <a:ext cx="10143671" cy="571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0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400110"/>
          </a:xfrm>
          <a:prstGeom prst="rect">
            <a:avLst/>
          </a:prstGeom>
          <a:noFill/>
        </p:spPr>
        <p:txBody>
          <a:bodyPr wrap="square" rtlCol="0">
            <a:spAutoFit/>
          </a:bodyPr>
          <a:lstStyle/>
          <a:p>
            <a:r>
              <a:rPr lang="zh-CN" altLang="en-US" sz="2000" b="1" dirty="0">
                <a:solidFill>
                  <a:srgbClr val="6C92C0"/>
                </a:solidFill>
                <a:cs typeface="+mn-ea"/>
                <a:sym typeface="+mn-lt"/>
              </a:rPr>
              <a:t>分布式数据库</a:t>
            </a:r>
            <a:r>
              <a:rPr lang="en-US" altLang="zh-CN" sz="2000" b="1" dirty="0">
                <a:solidFill>
                  <a:srgbClr val="6C92C0"/>
                </a:solidFill>
                <a:cs typeface="+mn-ea"/>
                <a:sym typeface="+mn-lt"/>
              </a:rPr>
              <a:t>——</a:t>
            </a:r>
            <a:r>
              <a:rPr lang="en-US" altLang="zh-CN" sz="2000" b="1" dirty="0" err="1">
                <a:solidFill>
                  <a:srgbClr val="6C92C0"/>
                </a:solidFill>
                <a:cs typeface="+mn-ea"/>
                <a:sym typeface="+mn-lt"/>
              </a:rPr>
              <a:t>Hive+hadoop</a:t>
            </a:r>
            <a:r>
              <a:rPr lang="en-US" altLang="zh-CN" sz="2000" b="1" dirty="0">
                <a:solidFill>
                  <a:srgbClr val="6C92C0"/>
                </a:solidFill>
                <a:cs typeface="+mn-ea"/>
                <a:sym typeface="+mn-lt"/>
              </a:rPr>
              <a:t> </a:t>
            </a: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25A16AC-3AAB-DAED-DE4E-1F8445054C55}"/>
              </a:ext>
            </a:extLst>
          </p:cNvPr>
          <p:cNvSpPr txBox="1"/>
          <p:nvPr/>
        </p:nvSpPr>
        <p:spPr>
          <a:xfrm>
            <a:off x="257459" y="915361"/>
            <a:ext cx="6553650" cy="5224764"/>
          </a:xfrm>
          <a:prstGeom prst="rect">
            <a:avLst/>
          </a:prstGeom>
          <a:noFill/>
        </p:spPr>
        <p:txBody>
          <a:bodyPr wrap="square" rtlCol="0">
            <a:spAutoFit/>
          </a:bodyPr>
          <a:lstStyle/>
          <a:p>
            <a:pPr marL="742950" lvl="1" indent="-285750" algn="just">
              <a:lnSpc>
                <a:spcPct val="150000"/>
              </a:lnSpc>
              <a:buClr>
                <a:srgbClr val="6C92C0"/>
              </a:buClr>
              <a:buSzPct val="5000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分布式数据库架构</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effectLst/>
              </a:rPr>
              <a:t>在本项目中，分布式数据库由</a:t>
            </a:r>
            <a:r>
              <a:rPr lang="en-US" altLang="zh-CN" sz="1600" dirty="0">
                <a:effectLst/>
              </a:rPr>
              <a:t>1</a:t>
            </a:r>
            <a:r>
              <a:rPr lang="zh-CN" altLang="en-US" sz="1600" dirty="0">
                <a:effectLst/>
              </a:rPr>
              <a:t>个</a:t>
            </a:r>
            <a:r>
              <a:rPr lang="en-US" altLang="zh-CN" sz="1600" dirty="0" err="1">
                <a:effectLst/>
              </a:rPr>
              <a:t>namenode</a:t>
            </a:r>
            <a:r>
              <a:rPr lang="zh-CN" altLang="en-US" sz="1600" dirty="0">
                <a:effectLst/>
              </a:rPr>
              <a:t>和</a:t>
            </a:r>
            <a:r>
              <a:rPr lang="en-US" altLang="zh-CN" sz="1600" dirty="0">
                <a:effectLst/>
              </a:rPr>
              <a:t>1</a:t>
            </a:r>
            <a:r>
              <a:rPr lang="zh-CN" altLang="en-US" sz="1600" dirty="0">
                <a:effectLst/>
              </a:rPr>
              <a:t>个</a:t>
            </a:r>
            <a:r>
              <a:rPr lang="en-US" altLang="zh-CN" sz="1600" dirty="0" err="1">
                <a:effectLst/>
              </a:rPr>
              <a:t>datanode</a:t>
            </a:r>
            <a:r>
              <a:rPr lang="zh-CN" altLang="en-US" sz="1600" dirty="0">
                <a:effectLst/>
              </a:rPr>
              <a:t>组成。使用</a:t>
            </a:r>
            <a:r>
              <a:rPr lang="en-US" altLang="zh-CN" sz="1600" dirty="0" err="1">
                <a:effectLst/>
              </a:rPr>
              <a:t>Hive+hadoop</a:t>
            </a:r>
            <a:r>
              <a:rPr lang="zh-CN" altLang="en-US" sz="1600" dirty="0">
                <a:effectLst/>
              </a:rPr>
              <a:t>的技术，并以</a:t>
            </a:r>
            <a:r>
              <a:rPr lang="en-US" altLang="zh-CN" sz="1600" dirty="0">
                <a:effectLst/>
              </a:rPr>
              <a:t>MR</a:t>
            </a:r>
            <a:r>
              <a:rPr lang="zh-CN" altLang="en-US" sz="1600" dirty="0">
                <a:effectLst/>
              </a:rPr>
              <a:t>作为计算引擎，</a:t>
            </a:r>
            <a:r>
              <a:rPr lang="en-US" altLang="zh-CN" sz="1600" dirty="0">
                <a:effectLst/>
              </a:rPr>
              <a:t>HDFS</a:t>
            </a:r>
            <a:r>
              <a:rPr lang="zh-CN" altLang="en-US" sz="1600" dirty="0">
                <a:effectLst/>
              </a:rPr>
              <a:t>作为存储系统，分布式集群使用</a:t>
            </a:r>
            <a:r>
              <a:rPr lang="en-US" altLang="zh-CN" sz="1600" dirty="0" err="1">
                <a:effectLst/>
              </a:rPr>
              <a:t>postgresql</a:t>
            </a:r>
            <a:r>
              <a:rPr lang="zh-CN" altLang="en-US" sz="1600" dirty="0">
                <a:effectLst/>
              </a:rPr>
              <a:t>进行元数据存储，配置在</a:t>
            </a:r>
            <a:r>
              <a:rPr lang="en-US" altLang="zh-CN" sz="1600" dirty="0">
                <a:effectLst/>
              </a:rPr>
              <a:t>docker</a:t>
            </a:r>
            <a:r>
              <a:rPr lang="zh-CN" altLang="en-US" sz="1600" dirty="0">
                <a:effectLst/>
              </a:rPr>
              <a:t>集群上，并尝试配置了</a:t>
            </a:r>
            <a:r>
              <a:rPr lang="en-US" altLang="zh-CN" sz="1600" dirty="0" err="1">
                <a:effectLst/>
              </a:rPr>
              <a:t>SparkSQL</a:t>
            </a:r>
            <a:r>
              <a:rPr lang="zh-CN" altLang="en-US" sz="1600" dirty="0">
                <a:effectLst/>
              </a:rPr>
              <a:t>计算框架。</a:t>
            </a:r>
            <a:endParaRPr lang="en-US" altLang="zh-CN" sz="1600" dirty="0">
              <a:effectLst/>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effectLst/>
              </a:rPr>
              <a:t>分布式数据库的表结构以及存储的数据和关系型数据库类似，但我们将关系型数据库的视图</a:t>
            </a:r>
            <a:r>
              <a:rPr lang="en-US" altLang="zh-CN" sz="1600" dirty="0" err="1">
                <a:effectLst/>
              </a:rPr>
              <a:t>actor_actor</a:t>
            </a:r>
            <a:r>
              <a:rPr lang="zh-CN" altLang="en-US" sz="1600" dirty="0">
                <a:effectLst/>
              </a:rPr>
              <a:t>，</a:t>
            </a:r>
            <a:r>
              <a:rPr lang="en-US" altLang="zh-CN" sz="1600" dirty="0" err="1">
                <a:effectLst/>
              </a:rPr>
              <a:t>director_actor</a:t>
            </a:r>
            <a:r>
              <a:rPr lang="zh-CN" altLang="en-US" sz="1600" dirty="0">
                <a:effectLst/>
              </a:rPr>
              <a:t>处理成了两张实际的外表而不是视图，加速了演员之间的关系以及演员导演之间关系的查询。</a:t>
            </a:r>
            <a:endParaRPr lang="en-US" altLang="zh-CN" sz="1600" dirty="0">
              <a:effectLst/>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effectLst/>
              </a:rPr>
              <a:t>分布式数据库的所有表均采用外部表。因为它允许直接在数据所在位置进行查询处理，减少了数据移动的需要。</a:t>
            </a:r>
          </a:p>
          <a:p>
            <a:pPr marL="1200150" lvl="2" indent="-285750" algn="just">
              <a:lnSpc>
                <a:spcPct val="150000"/>
              </a:lnSpc>
              <a:buClr>
                <a:srgbClr val="6C92C0"/>
              </a:buClr>
              <a:buSzPct val="50000"/>
              <a:buFont typeface="Wingdings" panose="05000000000000000000" pitchFamily="2" charset="2"/>
              <a:buChar char="l"/>
            </a:pPr>
            <a:endParaRPr lang="zh-CN" altLang="en-US" sz="1600" dirty="0">
              <a:effectLst/>
            </a:endParaRPr>
          </a:p>
        </p:txBody>
      </p:sp>
      <p:pic>
        <p:nvPicPr>
          <p:cNvPr id="9" name="图片 8">
            <a:extLst>
              <a:ext uri="{FF2B5EF4-FFF2-40B4-BE49-F238E27FC236}">
                <a16:creationId xmlns:a16="http://schemas.microsoft.com/office/drawing/2014/main" id="{1C4D2C87-A9BD-FC97-282A-61F839380977}"/>
              </a:ext>
            </a:extLst>
          </p:cNvPr>
          <p:cNvPicPr>
            <a:picLocks noChangeAspect="1"/>
          </p:cNvPicPr>
          <p:nvPr/>
        </p:nvPicPr>
        <p:blipFill>
          <a:blip r:embed="rId3"/>
          <a:stretch>
            <a:fillRect/>
          </a:stretch>
        </p:blipFill>
        <p:spPr>
          <a:xfrm>
            <a:off x="7194012" y="1851653"/>
            <a:ext cx="4599852" cy="3352180"/>
          </a:xfrm>
          <a:prstGeom prst="rect">
            <a:avLst/>
          </a:prstGeom>
        </p:spPr>
      </p:pic>
    </p:spTree>
    <p:extLst>
      <p:ext uri="{BB962C8B-B14F-4D97-AF65-F5344CB8AC3E}">
        <p14:creationId xmlns:p14="http://schemas.microsoft.com/office/powerpoint/2010/main" val="412028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î$ḷïde">
            <a:extLst>
              <a:ext uri="{FF2B5EF4-FFF2-40B4-BE49-F238E27FC236}">
                <a16:creationId xmlns:a16="http://schemas.microsoft.com/office/drawing/2014/main" id="{846650A3-9481-891D-D5EA-19A1F1594B9C}"/>
              </a:ext>
            </a:extLst>
          </p:cNvPr>
          <p:cNvSpPr txBox="1"/>
          <p:nvPr/>
        </p:nvSpPr>
        <p:spPr>
          <a:xfrm>
            <a:off x="929336" y="434274"/>
            <a:ext cx="5393181" cy="707886"/>
          </a:xfrm>
          <a:prstGeom prst="rect">
            <a:avLst/>
          </a:prstGeom>
          <a:noFill/>
        </p:spPr>
        <p:txBody>
          <a:bodyPr wrap="square" rtlCol="0">
            <a:spAutoFit/>
          </a:bodyPr>
          <a:lstStyle/>
          <a:p>
            <a:r>
              <a:rPr lang="zh-CN" altLang="en-US" sz="2000" b="1" dirty="0">
                <a:solidFill>
                  <a:srgbClr val="6C92C0"/>
                </a:solidFill>
                <a:cs typeface="+mn-ea"/>
                <a:sym typeface="+mn-lt"/>
              </a:rPr>
              <a:t>图数据库</a:t>
            </a:r>
            <a:r>
              <a:rPr lang="en-US" altLang="zh-CN" sz="2000" b="1" dirty="0">
                <a:solidFill>
                  <a:srgbClr val="6C92C0"/>
                </a:solidFill>
                <a:cs typeface="+mn-ea"/>
                <a:sym typeface="+mn-lt"/>
              </a:rPr>
              <a:t>——Neo4j</a:t>
            </a:r>
          </a:p>
          <a:p>
            <a:endParaRPr lang="en-US" altLang="zh-CN" sz="2000" b="1" dirty="0">
              <a:solidFill>
                <a:srgbClr val="6C92C0"/>
              </a:solidFill>
              <a:cs typeface="+mn-ea"/>
              <a:sym typeface="+mn-lt"/>
            </a:endParaRPr>
          </a:p>
        </p:txBody>
      </p:sp>
      <p:grpSp>
        <p:nvGrpSpPr>
          <p:cNvPr id="2" name="组合 1">
            <a:extLst>
              <a:ext uri="{FF2B5EF4-FFF2-40B4-BE49-F238E27FC236}">
                <a16:creationId xmlns:a16="http://schemas.microsoft.com/office/drawing/2014/main" id="{679CECDE-7615-ADF5-598D-6F452336C451}"/>
              </a:ext>
            </a:extLst>
          </p:cNvPr>
          <p:cNvGrpSpPr/>
          <p:nvPr/>
        </p:nvGrpSpPr>
        <p:grpSpPr>
          <a:xfrm rot="12943339" flipH="1" flipV="1">
            <a:off x="218530" y="398564"/>
            <a:ext cx="454760" cy="435376"/>
            <a:chOff x="1737267" y="1778642"/>
            <a:chExt cx="2605302" cy="2487855"/>
          </a:xfrm>
        </p:grpSpPr>
        <p:sp>
          <p:nvSpPr>
            <p:cNvPr id="3" name="iṡḻiďè">
              <a:extLst>
                <a:ext uri="{FF2B5EF4-FFF2-40B4-BE49-F238E27FC236}">
                  <a16:creationId xmlns:a16="http://schemas.microsoft.com/office/drawing/2014/main" id="{D3C87D9F-7A01-9055-010B-55A492BAB772}"/>
                </a:ext>
              </a:extLst>
            </p:cNvPr>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5" name="iṡḻiďè">
              <a:extLst>
                <a:ext uri="{FF2B5EF4-FFF2-40B4-BE49-F238E27FC236}">
                  <a16:creationId xmlns:a16="http://schemas.microsoft.com/office/drawing/2014/main" id="{CAC92501-FD06-9845-2840-4A97D80F0C96}"/>
                </a:ext>
              </a:extLst>
            </p:cNvPr>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cxnSp>
        <p:nvCxnSpPr>
          <p:cNvPr id="6" name="直接连接符 5">
            <a:extLst>
              <a:ext uri="{FF2B5EF4-FFF2-40B4-BE49-F238E27FC236}">
                <a16:creationId xmlns:a16="http://schemas.microsoft.com/office/drawing/2014/main" id="{15F69788-DB7D-F4FE-42E0-A88FD268C676}"/>
              </a:ext>
            </a:extLst>
          </p:cNvPr>
          <p:cNvCxnSpPr>
            <a:cxnSpLocks/>
          </p:cNvCxnSpPr>
          <p:nvPr/>
        </p:nvCxnSpPr>
        <p:spPr>
          <a:xfrm flipV="1">
            <a:off x="1003300" y="820397"/>
            <a:ext cx="10274215" cy="20543"/>
          </a:xfrm>
          <a:prstGeom prst="line">
            <a:avLst/>
          </a:prstGeom>
          <a:ln w="22225" cap="rnd">
            <a:solidFill>
              <a:srgbClr val="6C92C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2E10AFB-5C07-99DF-F33D-B550656F5E9C}"/>
              </a:ext>
            </a:extLst>
          </p:cNvPr>
          <p:cNvSpPr txBox="1"/>
          <p:nvPr/>
        </p:nvSpPr>
        <p:spPr>
          <a:xfrm>
            <a:off x="1003300" y="1301484"/>
            <a:ext cx="6096000" cy="369332"/>
          </a:xfrm>
          <a:prstGeom prst="rect">
            <a:avLst/>
          </a:prstGeom>
          <a:noFill/>
        </p:spPr>
        <p:txBody>
          <a:bodyPr wrap="square">
            <a:spAutoFit/>
          </a:bodyPr>
          <a:lstStyle/>
          <a:p>
            <a:r>
              <a:rPr lang="en-US" altLang="zh-CN" dirty="0"/>
              <a:t>         </a:t>
            </a:r>
            <a:endParaRPr lang="zh-CN" altLang="en-US" dirty="0">
              <a:effectLst/>
            </a:endParaRPr>
          </a:p>
        </p:txBody>
      </p:sp>
      <p:sp>
        <p:nvSpPr>
          <p:cNvPr id="8" name="文本框 7">
            <a:extLst>
              <a:ext uri="{FF2B5EF4-FFF2-40B4-BE49-F238E27FC236}">
                <a16:creationId xmlns:a16="http://schemas.microsoft.com/office/drawing/2014/main" id="{67F7929C-6162-E074-77C9-C34E9ED689EC}"/>
              </a:ext>
            </a:extLst>
          </p:cNvPr>
          <p:cNvSpPr txBox="1"/>
          <p:nvPr/>
        </p:nvSpPr>
        <p:spPr>
          <a:xfrm>
            <a:off x="151128" y="1613294"/>
            <a:ext cx="6636534" cy="2634183"/>
          </a:xfrm>
          <a:prstGeom prst="rect">
            <a:avLst/>
          </a:prstGeom>
          <a:noFill/>
        </p:spPr>
        <p:txBody>
          <a:bodyPr wrap="square" rtlCol="0">
            <a:spAutoFit/>
          </a:bodyPr>
          <a:lstStyle/>
          <a:p>
            <a:pPr marL="742950" lvl="1" indent="-285750" algn="just">
              <a:lnSpc>
                <a:spcPct val="150000"/>
              </a:lnSpc>
              <a:buClr>
                <a:srgbClr val="6C92C0"/>
              </a:buClr>
              <a:buSzPct val="5000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Clr>
                <a:srgbClr val="6C92C0"/>
              </a:buClr>
              <a:buSzPct val="50000"/>
              <a:buFont typeface="Wingdings" panose="05000000000000000000" pitchFamily="2" charset="2"/>
              <a:buChar char="l"/>
            </a:pPr>
            <a:r>
              <a:rPr lang="zh-CN" altLang="en-US" sz="1600" b="1" dirty="0">
                <a:solidFill>
                  <a:srgbClr val="6C92C0"/>
                </a:solidFill>
                <a:latin typeface="微软雅黑" panose="020B0503020204020204" pitchFamily="34" charset="-122"/>
                <a:ea typeface="微软雅黑" panose="020B0503020204020204" pitchFamily="34" charset="-122"/>
              </a:rPr>
              <a:t>图数据库</a:t>
            </a:r>
            <a:endParaRPr lang="en-US" altLang="zh-CN" sz="1600" b="1" dirty="0">
              <a:solidFill>
                <a:srgbClr val="6C92C0"/>
              </a:solidFill>
              <a:latin typeface="微软雅黑" panose="020B0503020204020204" pitchFamily="34" charset="-122"/>
              <a:ea typeface="微软雅黑" panose="020B0503020204020204" pitchFamily="34" charset="-122"/>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effectLst/>
              </a:rPr>
              <a:t>在图数据库中，我们仅存储了不同演员之间和导演与演员之间的合作关系，以及演员参演和导演执导的电影，图数据库在我们的项目中仅用于关系的查询。</a:t>
            </a:r>
            <a:endParaRPr lang="en-US" altLang="zh-CN" sz="1600" dirty="0">
              <a:effectLst/>
            </a:endParaRPr>
          </a:p>
          <a:p>
            <a:pPr marL="1200150" lvl="2" indent="-285750" algn="just">
              <a:lnSpc>
                <a:spcPct val="150000"/>
              </a:lnSpc>
              <a:buClr>
                <a:srgbClr val="6C92C0"/>
              </a:buClr>
              <a:buSzPct val="50000"/>
              <a:buFont typeface="Wingdings" panose="05000000000000000000" pitchFamily="2" charset="2"/>
              <a:buChar char="l"/>
            </a:pPr>
            <a:r>
              <a:rPr lang="zh-CN" altLang="en-US" sz="1600" dirty="0">
                <a:effectLst/>
              </a:rPr>
              <a:t>在图数据库中，我们也建立的针对导演和演员名字，电影风格以及电影名称的索引以加速查询。</a:t>
            </a:r>
            <a:endParaRPr lang="en-US" altLang="zh-CN" sz="16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47AFC1D-43CD-CFE5-24F5-59DAEAA99F6F}"/>
              </a:ext>
            </a:extLst>
          </p:cNvPr>
          <p:cNvPicPr>
            <a:picLocks noChangeAspect="1"/>
          </p:cNvPicPr>
          <p:nvPr/>
        </p:nvPicPr>
        <p:blipFill>
          <a:blip r:embed="rId3"/>
          <a:stretch>
            <a:fillRect/>
          </a:stretch>
        </p:blipFill>
        <p:spPr>
          <a:xfrm>
            <a:off x="7962174" y="1749133"/>
            <a:ext cx="3231160" cy="2400508"/>
          </a:xfrm>
          <a:prstGeom prst="rect">
            <a:avLst/>
          </a:prstGeom>
        </p:spPr>
      </p:pic>
    </p:spTree>
    <p:extLst>
      <p:ext uri="{BB962C8B-B14F-4D97-AF65-F5344CB8AC3E}">
        <p14:creationId xmlns:p14="http://schemas.microsoft.com/office/powerpoint/2010/main" val="147974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ha1jvetz">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accent3">
              <a:lumMod val="75000"/>
            </a:schemeClr>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3787</Words>
  <Application>Microsoft Office PowerPoint</Application>
  <PresentationFormat>宽屏</PresentationFormat>
  <Paragraphs>236</Paragraphs>
  <Slides>22</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Söhne</vt:lpstr>
      <vt:lpstr>等线</vt:lpstr>
      <vt:lpstr>微软雅黑</vt:lpstr>
      <vt:lpstr>印品黑体</vt:lpstr>
      <vt:lpstr>Arial</vt:lpstr>
      <vt:lpstr>Calibri</vt:lpstr>
      <vt:lpstr>Wingdings</vt:lpstr>
      <vt:lpstr>第一PPT，www.1ppt.com</vt:lpstr>
      <vt:lpstr>自定义设计方案</vt:lpstr>
      <vt:lpstr>期末答辩报告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dc:title>
  <dc:creator/>
  <cp:keywords>www.1ppt.com</cp:keywords>
  <dc:description>www.1ppt.com</dc:description>
  <cp:lastModifiedBy/>
  <cp:revision>1</cp:revision>
  <dcterms:created xsi:type="dcterms:W3CDTF">2021-08-15T13:41:38Z</dcterms:created>
  <dcterms:modified xsi:type="dcterms:W3CDTF">2023-12-31T04:55:38Z</dcterms:modified>
</cp:coreProperties>
</file>