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10"/>
  </p:notesMasterIdLst>
  <p:sldIdLst>
    <p:sldId id="321" r:id="rId4"/>
    <p:sldId id="339" r:id="rId5"/>
    <p:sldId id="476" r:id="rId6"/>
    <p:sldId id="477" r:id="rId7"/>
    <p:sldId id="323" r:id="rId8"/>
    <p:sldId id="322" r:id="rId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0395" autoAdjust="0"/>
  </p:normalViewPr>
  <p:slideViewPr>
    <p:cSldViewPr>
      <p:cViewPr varScale="1">
        <p:scale>
          <a:sx n="103" d="100"/>
          <a:sy n="103" d="100"/>
        </p:scale>
        <p:origin x="-55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18DB6E7-2E72-40A4-8DD2-2A70E752E7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hape 30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11059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748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hape 30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11059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748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hape 30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111619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3354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hape 30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111619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33545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hape 30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112643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35336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4C2D-33D9-493B-A1E8-B8711E9DE4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99CA-F4DB-40A3-BCE2-481BC4051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4490-BCE7-4FD1-AAF2-318286899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6DA42-1EA2-47ED-BC25-85447A75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EB1C-48FA-4498-B7A8-A3C18F15E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E711-2BC4-4F5B-8087-41E24E46E3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2BBC-5732-4C1E-8C48-E073F7D5A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DE41-5C26-4DA3-B301-6F0910765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6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31C5-1269-46AD-AE55-77CEE3F7F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8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C986E-B288-4C4A-BEEF-14E1A8033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410F-4C08-45BE-962A-C064C2814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853-FC3B-4BBE-BEA3-97ADE5113B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1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8148-B1C1-4DBE-B39E-5ECA80665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7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BB0D2-ED6A-4352-A3FE-C98E1EDC9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9F0AA-7F2A-499E-B55D-AD3740001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"/>
          <p:cNvSpPr>
            <a:spLocks noChangeArrowheads="1"/>
          </p:cNvSpPr>
          <p:nvPr/>
        </p:nvSpPr>
        <p:spPr bwMode="auto">
          <a:xfrm>
            <a:off x="7918451" y="3378200"/>
            <a:ext cx="960967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11"/>
          <p:cNvSpPr>
            <a:spLocks noChangeArrowheads="1"/>
          </p:cNvSpPr>
          <p:nvPr/>
        </p:nvSpPr>
        <p:spPr bwMode="auto">
          <a:xfrm>
            <a:off x="8879417" y="3378200"/>
            <a:ext cx="963083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12"/>
          <p:cNvSpPr>
            <a:spLocks noChangeArrowheads="1"/>
          </p:cNvSpPr>
          <p:nvPr/>
        </p:nvSpPr>
        <p:spPr bwMode="auto">
          <a:xfrm>
            <a:off x="1" y="3378200"/>
            <a:ext cx="963084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13"/>
          <p:cNvSpPr>
            <a:spLocks noChangeArrowheads="1"/>
          </p:cNvSpPr>
          <p:nvPr/>
        </p:nvSpPr>
        <p:spPr bwMode="auto">
          <a:xfrm>
            <a:off x="960967" y="3378200"/>
            <a:ext cx="6957484" cy="101600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61901" y="3785246"/>
            <a:ext cx="6955599" cy="1546500"/>
          </a:xfrm>
          <a:prstGeom prst="rect">
            <a:avLst/>
          </a:prstGeom>
        </p:spPr>
        <p:txBody>
          <a:bodyPr anchor="t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2631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32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33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34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56575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49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8" name="Shape 50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9" name="Shape 51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15204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8333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4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55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56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57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8158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6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6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6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38193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3" name="Shape 7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7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7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9318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37A0-C26F-460E-A897-84136F210C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5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E889-3473-43CA-A9B9-3837066061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3AB1-0894-4901-8C9B-2E27106A82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11956-DAF6-473A-ABEE-E1704773A4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5B2D-63DC-426B-8839-080EED71F8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51C57-50DA-47AF-9533-15B94318A1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1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7C6D8-0A5F-47AF-9D50-88381F7E3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2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E42370A-8F83-4953-9584-28E2BFC4C5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fld id="{CCD692A5-89B9-489C-ADAB-F5DBAEC61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6"/>
          <p:cNvSpPr txBox="1">
            <a:spLocks noGrp="1"/>
          </p:cNvSpPr>
          <p:nvPr>
            <p:ph type="title"/>
          </p:nvPr>
        </p:nvSpPr>
        <p:spPr bwMode="auto">
          <a:xfrm>
            <a:off x="1191684" y="274638"/>
            <a:ext cx="86169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  <p:sp>
        <p:nvSpPr>
          <p:cNvPr id="3075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1191684" y="1831976"/>
            <a:ext cx="8616949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9" r:id="rId2"/>
    <p:sldLayoutId id="2147483731" r:id="rId3"/>
    <p:sldLayoutId id="2147483732" r:id="rId4"/>
    <p:sldLayoutId id="2147483733" r:id="rId5"/>
    <p:sldLayoutId id="214748373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 txBox="1">
            <a:spLocks noGrp="1"/>
          </p:cNvSpPr>
          <p:nvPr>
            <p:ph type="ctrTitle"/>
          </p:nvPr>
        </p:nvSpPr>
        <p:spPr>
          <a:xfrm>
            <a:off x="911424" y="1447007"/>
            <a:ext cx="7992888" cy="2449513"/>
          </a:xfrm>
        </p:spPr>
        <p:txBody>
          <a:bodyPr/>
          <a:lstStyle/>
          <a:p>
            <a:pPr>
              <a:spcBef>
                <a:spcPct val="0"/>
              </a:spcBef>
              <a:buSzTx/>
              <a:buFont typeface="Raleway"/>
              <a:buNone/>
            </a:pPr>
            <a:r>
              <a:rPr lang="ru-RU" altLang="ru-RU" dirty="0" smtClean="0">
                <a:latin typeface="Raleway"/>
                <a:ea typeface="Raleway"/>
                <a:cs typeface="Raleway"/>
                <a:sym typeface="Raleway"/>
              </a:rPr>
              <a:t>Конструирование оптико-электронных приборов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711624" y="4221163"/>
            <a:ext cx="8640762" cy="2087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>
              <a:buClr>
                <a:srgbClr val="2185C5"/>
              </a:buClr>
              <a:buFont typeface="Raleway"/>
              <a:buNone/>
            </a:pPr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Зав. каф. РЛ-5, проф. Городничев В.А.</a:t>
            </a:r>
          </a:p>
          <a:p>
            <a:pPr algn="r">
              <a:buClr>
                <a:srgbClr val="2185C5"/>
              </a:buClr>
              <a:buFont typeface="Raleway"/>
              <a:buNone/>
            </a:pPr>
            <a:r>
              <a:rPr lang="en-US" altLang="ru-RU" sz="2800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gorod@bmstu.ru</a:t>
            </a:r>
            <a:endParaRPr lang="ru-RU" altLang="ru-RU" sz="28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buClr>
                <a:srgbClr val="2185C5"/>
              </a:buClr>
              <a:buFont typeface="Raleway"/>
              <a:buNone/>
            </a:pPr>
            <a:r>
              <a:rPr lang="ru-RU" altLang="ru-RU" sz="28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Ассистент преп. </a:t>
            </a:r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Филимонов П.А.</a:t>
            </a:r>
            <a:endParaRPr lang="en-US" altLang="ru-RU" sz="28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buClr>
                <a:srgbClr val="2185C5"/>
              </a:buClr>
              <a:buFont typeface="Raleway"/>
              <a:buNone/>
            </a:pPr>
            <a:r>
              <a:rPr lang="en-US" altLang="ru-RU" sz="2800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filimonov@bmstu.ru</a:t>
            </a:r>
            <a:r>
              <a:rPr lang="ru-RU" altLang="ru-RU" sz="2800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74825" y="6021389"/>
            <a:ext cx="8642350" cy="503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ctr">
              <a:buClr>
                <a:srgbClr val="2185C5"/>
              </a:buClr>
              <a:buFont typeface="Raleway"/>
              <a:buNone/>
            </a:pPr>
            <a:r>
              <a:rPr lang="ru-RU" altLang="ru-RU" sz="2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МГТУ им. Баумана</a:t>
            </a:r>
          </a:p>
          <a:p>
            <a:pPr algn="ctr">
              <a:buClr>
                <a:srgbClr val="2185C5"/>
              </a:buClr>
              <a:buFont typeface="Raleway"/>
              <a:buNone/>
            </a:pPr>
            <a:r>
              <a:rPr lang="ru-RU" altLang="ru-RU" sz="2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2017 </a:t>
            </a:r>
            <a:r>
              <a:rPr lang="ru-RU" altLang="ru-RU" sz="2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307"/>
          <p:cNvSpPr txBox="1">
            <a:spLocks noGrp="1"/>
          </p:cNvSpPr>
          <p:nvPr>
            <p:ph type="title"/>
          </p:nvPr>
        </p:nvSpPr>
        <p:spPr>
          <a:xfrm>
            <a:off x="1127448" y="274638"/>
            <a:ext cx="6462712" cy="1143000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Содержание курса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245319" y="1628775"/>
            <a:ext cx="10251281" cy="4679950"/>
          </a:xfrm>
        </p:spPr>
        <p:txBody>
          <a:bodyPr numCol="2"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ru-RU" altLang="ru-RU" sz="2400" dirty="0" smtClean="0">
                <a:solidFill>
                  <a:schemeClr val="accent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Часть 1</a:t>
            </a: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ru-RU" altLang="ru-RU" sz="1050" dirty="0" smtClean="0">
              <a:solidFill>
                <a:schemeClr val="accent1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Функциональные устройства ОЭП. Передаточные системы ОЭП.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ЭМП.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Электродвигатели</a:t>
            </a:r>
            <a:endParaRPr lang="en-US" altLang="ru-RU" sz="2000" dirty="0" smtClean="0">
              <a:solidFill>
                <a:schemeClr val="bg2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Элементарные зубчатые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передачи</a:t>
            </a:r>
            <a:endParaRPr lang="ru-RU" altLang="ru-RU" sz="2000" dirty="0">
              <a:solidFill>
                <a:schemeClr val="bg2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Отсчетные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устройства</a:t>
            </a:r>
            <a:endParaRPr lang="ru-RU" altLang="ru-RU" sz="2000" dirty="0" smtClean="0">
              <a:solidFill>
                <a:schemeClr val="bg2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Косозубые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зубчатые передачи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Конические передачи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Червячные передачи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Планетарные передачи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Передача винт-гайка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Дифференциальные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механизмы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Волновые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зубчатые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передачи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ЭМП. Кинематический и силовой расчет</a:t>
            </a:r>
            <a:endParaRPr lang="ru-RU" altLang="ru-RU" sz="2000" dirty="0" smtClean="0">
              <a:solidFill>
                <a:schemeClr val="bg2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ВСТИ</a:t>
            </a:r>
            <a:endParaRPr lang="ru-RU" altLang="ru-RU" sz="2000" dirty="0" smtClean="0">
              <a:solidFill>
                <a:schemeClr val="bg2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Передача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гибкой связью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Сложные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передаточные системы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Валы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и опоры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Потенциометры</a:t>
            </a:r>
            <a:endParaRPr lang="ru-RU" altLang="ru-RU" sz="2000" dirty="0" smtClean="0">
              <a:solidFill>
                <a:schemeClr val="bg2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Вспомогательные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элементы ПС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Упругие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чувствительные элементы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</a:t>
            </a:r>
            <a:r>
              <a:rPr lang="ru-RU" altLang="ru-RU" sz="2000" dirty="0" err="1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Люфтовыбирающие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колёса</a:t>
            </a:r>
            <a:endParaRPr lang="en-US" altLang="ru-RU" sz="2000" dirty="0" smtClean="0">
              <a:solidFill>
                <a:schemeClr val="bg2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en-US" altLang="ru-RU" sz="2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Исполнительные </a:t>
            </a:r>
            <a:r>
              <a:rPr lang="ru-RU" altLang="ru-RU" sz="20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электромагнитные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механизмы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endParaRPr lang="ru-RU" altLang="ru-RU" sz="2000" dirty="0" smtClean="0">
              <a:solidFill>
                <a:schemeClr val="bg2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307"/>
          <p:cNvSpPr txBox="1">
            <a:spLocks noGrp="1"/>
          </p:cNvSpPr>
          <p:nvPr>
            <p:ph type="title"/>
          </p:nvPr>
        </p:nvSpPr>
        <p:spPr>
          <a:xfrm>
            <a:off x="1127448" y="274638"/>
            <a:ext cx="6462712" cy="1143000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Содержание курса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245319" y="1628775"/>
            <a:ext cx="10611321" cy="4968577"/>
          </a:xfrm>
        </p:spPr>
        <p:txBody>
          <a:bodyPr numCol="2"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ru-RU" altLang="ru-RU" sz="2400" dirty="0" smtClean="0">
                <a:solidFill>
                  <a:schemeClr val="accent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Часть 2</a:t>
            </a: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ru-RU" altLang="ru-RU" sz="1050" dirty="0" smtClean="0">
              <a:solidFill>
                <a:schemeClr val="bg2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ОЭП</a:t>
            </a:r>
            <a:endParaRPr lang="ru-RU" altLang="ru-RU" sz="2000" dirty="0">
              <a:solidFill>
                <a:schemeClr val="bg2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Проектирование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ОЭП</a:t>
            </a:r>
            <a:endParaRPr lang="ru-RU" altLang="ru-RU" sz="2000" dirty="0">
              <a:solidFill>
                <a:schemeClr val="bg2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Регламентация конструкторских работ при проектировании ОЭП. Конструкторская документация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Основные принципы, правила и методы конструирования деталей и функциональных устройств ОЭП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Линзы и способы их крепления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Призмы, зеркала и способы их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крепления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Другие оптические элементы: дифракционные решетки, оптическое волокно. Способы крепления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Приемники оптического излучения и их конструктивные узлы</a:t>
            </a:r>
            <a:endParaRPr lang="ru-RU" altLang="ru-RU" sz="2000" dirty="0">
              <a:solidFill>
                <a:schemeClr val="bg2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err="1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Электрорадиоэлементы</a:t>
            </a:r>
            <a:r>
              <a:rPr lang="ru-RU" altLang="ru-RU" sz="2000" dirty="0">
                <a:solidFill>
                  <a:schemeClr val="bg2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и электронные узлы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Конструктивные </a:t>
            </a: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решения типовых ОЭП</a:t>
            </a:r>
            <a:endParaRPr lang="ru-RU" altLang="ru-RU" sz="20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Точностные</a:t>
            </a:r>
            <a:r>
              <a:rPr lang="ru-RU" altLang="ru-RU" sz="20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расчеты ОЭП. Методы повышения качества ОЭП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Юстировка оптико-электронных приборов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Системы отображения информации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Обеспечение </a:t>
            </a:r>
            <a:r>
              <a:rPr lang="ru-RU" altLang="ru-RU" sz="20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надежности ОЭП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Стандартизация и унификация</a:t>
            </a:r>
          </a:p>
          <a:p>
            <a:pPr marL="342900" indent="-342900">
              <a:spcBef>
                <a:spcPct val="0"/>
              </a:spcBef>
              <a:buClr>
                <a:schemeClr val="bg2"/>
              </a:buClr>
              <a:buFontTx/>
              <a:buAutoNum type="arabicPeriod"/>
            </a:pPr>
            <a:r>
              <a:rPr lang="ru-RU" altLang="ru-RU" sz="2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Эргономика и дизайн ОЭП</a:t>
            </a:r>
            <a:endParaRPr lang="ru-RU" altLang="ru-RU" sz="20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655334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64627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8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Стандарты</a:t>
            </a:r>
            <a:endParaRPr lang="ru-RU" altLang="ru-RU" sz="48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199456" y="1628775"/>
            <a:ext cx="10009112" cy="41275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</a:rPr>
              <a:t>ГОСТ </a:t>
            </a:r>
            <a:r>
              <a:rPr 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</a:rPr>
              <a:t>2.703-2011. Правила </a:t>
            </a:r>
            <a:r>
              <a:rPr 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</a:rPr>
              <a:t>выполнения кинематических схем</a:t>
            </a:r>
            <a:endParaRPr lang="ru-RU" altLang="ru-RU" sz="18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ГОСТ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25347-82. Единая система допусков и посадок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ГОСТ 2.412-81. Правила выполнения чертежей и схем оптических изделий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ГОСТ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2789-73. Шероховатость 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поверхности. Параметры и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характеристики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ГОСТ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2.103-68. Стадии проектирования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ГОСТ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19.201-78. 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Техническое задание. Требования к содержанию и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оформлению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ГОСТ 2.118-2013. Техническое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предложение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ГОСТ 2.119-73. Эскизный проект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ГОСТ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2.120-2013. 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Технический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проект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ГОСТ 2.102-68. Виды и комплектность конструкторских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документов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endParaRPr lang="ru-RU" altLang="ru-RU" sz="1800" dirty="0" smtClean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endParaRPr lang="ru-RU" altLang="ru-RU" sz="1800" dirty="0" smtClean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</a:pPr>
            <a:endParaRPr lang="ru-RU" altLang="ru-RU" sz="1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endParaRPr lang="ru-RU" altLang="ru-RU" sz="1800" b="1" dirty="0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780227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64627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8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Литература</a:t>
            </a:r>
            <a:endParaRPr lang="ru-RU" altLang="ru-RU" sz="48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199456" y="1628775"/>
            <a:ext cx="10297144" cy="4127500"/>
          </a:xfrm>
        </p:spPr>
        <p:txBody>
          <a:bodyPr>
            <a:noAutofit/>
          </a:bodyPr>
          <a:lstStyle/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В.Н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. Пивоваров, Н.И. </a:t>
            </a:r>
            <a:r>
              <a:rPr lang="ru-RU" altLang="ru-RU" sz="1800" dirty="0" err="1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Нарыкова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, В.Н. Климов Разработка конструкторской документации при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курсовом проектировании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: Учеб. пособие по курсам «Основы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конструирования приборов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», «Проектирование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оптико-электронных приборов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», «Детали машин и приборов». – М.: Изд-во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МГТУ им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. Н.Э. Баумана, 2006. – 60 с.: ил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.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Расчет и конструирование валов и опор механических передач приборов: Учебное пособие по курсу </a:t>
            </a:r>
            <a:r>
              <a:rPr lang="en-US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“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Основы конструирования приборов</a:t>
            </a:r>
            <a:r>
              <a:rPr lang="en-US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”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/ И.С. </a:t>
            </a:r>
            <a:r>
              <a:rPr lang="ru-RU" altLang="ru-RU" sz="1800" dirty="0" err="1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Потапцев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, Е.В. Веселова, Н.И. </a:t>
            </a:r>
            <a:r>
              <a:rPr lang="ru-RU" altLang="ru-RU" sz="1800" dirty="0" err="1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Нарыкова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, А.В. Якименко. Под ред. В.Н. Баранова. – М.: Изд-во МГТУ им. Н.Э. Баумана, 2000. -32 с., ил.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 err="1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Парвулюсов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Ю.Б. и др. Проектирование оптико-электронных приборов. Учебник для ВУЗов. / Под ред. Ю.Г. </a:t>
            </a:r>
            <a:r>
              <a:rPr lang="ru-RU" altLang="ru-RU" sz="1800" dirty="0" err="1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Якушенкова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. – М, Логос. 2000. – 488 с.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 err="1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Латыев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С.М. Конструирование точных (оптических) приборов. Учебное пособие – СПб.: Политехника, 2007. - 579 с.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 err="1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Билибин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К.И. и др. Конструкторско-технологическое проектирование электронной аппаратуры. Учебник для ВУЗов. /Под ред. В.А. </a:t>
            </a:r>
            <a:r>
              <a:rPr lang="ru-RU" altLang="ru-RU" sz="1800" dirty="0" err="1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Шахнова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. – изд-во МГТУ им. Н.Э. Баумана, 2005. – 568 с.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Якушенков Ю.Г. Теория и расчет оптико-электронных приборов. Учебник. – Москва: Логос, 2004. – 472 с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.</a:t>
            </a:r>
            <a:endParaRPr lang="ru-RU" altLang="ru-RU" sz="18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endParaRPr lang="ru-RU" altLang="ru-RU" sz="18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</a:pPr>
            <a:endParaRPr lang="ru-RU" altLang="ru-RU" sz="1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endParaRPr lang="ru-RU" altLang="ru-RU" sz="1800" b="1" dirty="0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271464" y="1628774"/>
            <a:ext cx="10225136" cy="5400625"/>
          </a:xfrm>
        </p:spPr>
        <p:txBody>
          <a:bodyPr>
            <a:noAutofit/>
          </a:bodyPr>
          <a:lstStyle/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 startAt="7"/>
            </a:pP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Пономарев В.М. и др. Проектирование оптико-электронных приборов. Учебное пособие. -М.: изд-во МГТУ им. Н.Э. Баумана, 2003. </a:t>
            </a:r>
            <a:endParaRPr lang="ru-RU" altLang="ru-RU" sz="1800" dirty="0" smtClean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 startAt="7"/>
            </a:pP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Атлас 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конструкций элементов приборных устройств: Учебное  пособие для студентов приборостроительных специальностей ВУЗов. /Под общ. ред. О.Ф. Тищенко. - М.: Машиностроение, 1982. - 116с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.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 startAt="7"/>
            </a:pP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Элементы 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приборных устройств /Курсовое проектирование/: Учебное пособие для ВУЗов. В 2-х ч.: Под ред. О.Ф. Тищенко. - М.: Высшая школа, 1987. - Ч. 1. - 328с; 4.2. - 232с.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 startAt="7"/>
            </a:pP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Элементы приборных устройств. Основной курс. Учебное пособие для студентов вузов. В 2-х ч.: под ред. О.Ф. Тищенко. </a:t>
            </a:r>
            <a:r>
              <a:rPr lang="ru-RU" altLang="ru-RU" sz="18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- М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.: Высшая школа, 1982. - Ч. 1. -304 с.; Ч. 2. -264с.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 startAt="7"/>
            </a:pP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Пивоваров В.Н., </a:t>
            </a:r>
            <a:r>
              <a:rPr lang="ru-RU" altLang="ru-RU" sz="1800" dirty="0" err="1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Нарыкова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Н.И., Климов В.Н. Разработка конструкторской документации при курсовом проектировании. Учебное пособие по курсам  «Основы  конструирования приборов. Проектирование оптико-электронных приборов. Детали машин и приборов». - М.: Изд-во МГТУ, 2006. - 60с: ил. 28.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 startAt="7"/>
            </a:pPr>
            <a:r>
              <a:rPr lang="ru-RU" altLang="ru-RU" sz="1800" dirty="0" err="1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Потапцев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И.С., </a:t>
            </a:r>
            <a:r>
              <a:rPr lang="ru-RU" altLang="ru-RU" sz="1800" dirty="0" err="1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Нарыкова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Н.И., Перминова Е.А., </a:t>
            </a:r>
            <a:r>
              <a:rPr lang="ru-RU" altLang="ru-RU" sz="1800" dirty="0" err="1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Буцев</a:t>
            </a:r>
            <a:r>
              <a:rPr lang="ru-RU" altLang="ru-RU" sz="18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А.А. Разработка конструкторской документации при курсовом проектировании. Учебное пособие для студентов в 2-х частях. Издательство МГТУ им. Н.Э. Баумана, 2010. – Ч.1. – 78 с.; 2012. – Ч.2. – 81 с.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 startAt="7"/>
            </a:pPr>
            <a:endParaRPr lang="ru-RU" altLang="ru-RU" sz="18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 startAt="7"/>
            </a:pPr>
            <a:endParaRPr lang="ru-RU" altLang="ru-RU" sz="18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 startAt="7"/>
            </a:pPr>
            <a:endParaRPr lang="ru-RU" altLang="ru-RU" sz="18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</a:pPr>
            <a:endParaRPr lang="ru-RU" altLang="ru-RU" sz="18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 startAt="7"/>
            </a:pPr>
            <a:endParaRPr lang="ru-RU" altLang="ru-RU" sz="18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 startAt="7"/>
            </a:pPr>
            <a:endParaRPr lang="ru-RU" altLang="ru-RU" sz="18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</a:pPr>
            <a:endParaRPr lang="ru-RU" altLang="ru-RU" sz="1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endParaRPr lang="ru-RU" altLang="ru-RU" sz="1800" b="1" dirty="0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307"/>
          <p:cNvSpPr txBox="1">
            <a:spLocks/>
          </p:cNvSpPr>
          <p:nvPr/>
        </p:nvSpPr>
        <p:spPr bwMode="auto">
          <a:xfrm>
            <a:off x="1127448" y="274638"/>
            <a:ext cx="64627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8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Литература</a:t>
            </a:r>
            <a:endParaRPr lang="ru-RU" altLang="ru-RU" sz="48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timeline-engineering-powerpoint-template</Template>
  <TotalTime>4290</TotalTime>
  <Words>762</Words>
  <Application>Microsoft Office PowerPoint</Application>
  <PresentationFormat>Произвольный</PresentationFormat>
  <Paragraphs>84</Paragraphs>
  <Slides>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4_Office Theme</vt:lpstr>
      <vt:lpstr>11_Office Theme</vt:lpstr>
      <vt:lpstr>Antonio template</vt:lpstr>
      <vt:lpstr>Конструирование оптико-электронных приборов</vt:lpstr>
      <vt:lpstr>Содержание курса</vt:lpstr>
      <vt:lpstr>Содержание курса</vt:lpstr>
      <vt:lpstr>Презентация PowerPoint</vt:lpstr>
      <vt:lpstr>Презентация PowerPoint</vt:lpstr>
      <vt:lpstr>Презентация PowerPoint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ОПТИКО-ЭЛЕКТРОННЫХ ПРИБОРОВ</dc:title>
  <dc:creator>Городничев</dc:creator>
  <cp:lastModifiedBy>FunnyJingl</cp:lastModifiedBy>
  <cp:revision>353</cp:revision>
  <cp:lastPrinted>2015-02-25T10:22:56Z</cp:lastPrinted>
  <dcterms:created xsi:type="dcterms:W3CDTF">2011-01-18T06:29:45Z</dcterms:created>
  <dcterms:modified xsi:type="dcterms:W3CDTF">2017-02-08T10:06:18Z</dcterms:modified>
</cp:coreProperties>
</file>