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22"/>
  </p:notesMasterIdLst>
  <p:sldIdLst>
    <p:sldId id="265" r:id="rId4"/>
    <p:sldId id="325" r:id="rId5"/>
    <p:sldId id="324" r:id="rId6"/>
    <p:sldId id="326" r:id="rId7"/>
    <p:sldId id="330" r:id="rId8"/>
    <p:sldId id="341" r:id="rId9"/>
    <p:sldId id="418" r:id="rId10"/>
    <p:sldId id="423" r:id="rId11"/>
    <p:sldId id="355" r:id="rId12"/>
    <p:sldId id="432" r:id="rId13"/>
    <p:sldId id="419" r:id="rId14"/>
    <p:sldId id="437" r:id="rId15"/>
    <p:sldId id="475" r:id="rId16"/>
    <p:sldId id="476" r:id="rId17"/>
    <p:sldId id="477" r:id="rId18"/>
    <p:sldId id="484" r:id="rId19"/>
    <p:sldId id="487" r:id="rId20"/>
    <p:sldId id="488" r:id="rId2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79299" autoAdjust="0"/>
  </p:normalViewPr>
  <p:slideViewPr>
    <p:cSldViewPr>
      <p:cViewPr varScale="1">
        <p:scale>
          <a:sx n="89" d="100"/>
          <a:sy n="89" d="100"/>
        </p:scale>
        <p:origin x="-111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Для объективной оценки качества прибора его свойства характеризуют количественно – показателями (критериями) качества.</a:t>
            </a:r>
          </a:p>
        </p:txBody>
      </p:sp>
      <p:sp>
        <p:nvSpPr>
          <p:cNvPr id="1413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ABF190-AEAA-4D6D-BEFE-38810A3CA664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62780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Всесторонняя оценка современных изделий может быть выполнена лишь при комплексном учете всех указанных показателей. 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Вместе с тем при проектировании разработчики чаще всего оценивают качество будущего прибора по показателям функционирования, надежности и технологичности.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Показатели функционирования являются основными, они характеризуют техническую сущность прибора. 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Ввиду большого разнообразия ОЭП показатели функционирования могут быть самыми различными. </a:t>
            </a:r>
          </a:p>
          <a:p>
            <a:r>
              <a:rPr lang="ru-RU" altLang="ru-RU" dirty="0" smtClean="0"/>
              <a:t>Вопрос:</a:t>
            </a:r>
            <a:r>
              <a:rPr lang="ru-RU" altLang="ru-RU" baseline="0" dirty="0" smtClean="0"/>
              <a:t> что такое надежность?</a:t>
            </a:r>
          </a:p>
          <a:p>
            <a:pPr marL="0" indent="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None/>
            </a:pPr>
            <a:endParaRPr 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77480"/>
              </a:buClr>
              <a:buSzTx/>
              <a:buFont typeface="Lato"/>
              <a:buNone/>
              <a:tabLst/>
              <a:defRPr/>
            </a:pPr>
            <a:r>
              <a:rPr lang="ru-RU" altLang="ru-RU" sz="1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техники безопасности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характеризуют      степень защищенности людей и животных от опасного воздействия ОЭП (защита от электрического удара, электромагнитных полей,   теплового воздействия, радиации,  оптических  излучений,  шума,  токсичных  и газовых выделений, вибраций и т. д.), а также самих приборов от климатических, механических, биологических и других воздействий на них. </a:t>
            </a:r>
            <a:r>
              <a:rPr lang="ru-RU" altLang="ru-RU" sz="1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Экологические  показатели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 характеризуют  степень  вредного влияния на окружающую   среду   и   ее  загрязнение при изготовлении,  эксплуатации  и утилизации приборов.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Такими показателями, например, являются категория и класс исполнения и эксплуатации. Например,</a:t>
            </a:r>
            <a:r>
              <a:rPr lang="ru-RU" altLang="ru-RU" sz="1200" baseline="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класс эксплуатации лазеров</a:t>
            </a:r>
            <a:endParaRPr 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None/>
            </a:pPr>
            <a:endParaRPr 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Патентно-правовые показатели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характеризуют степень новизны заложенных в ОЭП технических решений а также вопросы патентно-правовой  защиты и определяются патентоспособностью и патентной чистотой.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Патентоспособным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является решение, которое может быть признано изобретением в одной или нескольких странах.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Патентной чистотой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обладают решения, не попадающие под действие (не нарушающие прав) других патентов.</a:t>
            </a:r>
            <a:endParaRPr 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indent="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None/>
            </a:pPr>
            <a:endParaRPr 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774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altLang="ru-RU" sz="1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Эстетические показатели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характеризуют внешний вид прибора, его соответствие современному стилю, гармоничность сочетания отдельных элементов прибора друг с другом, соответствие формы прибора его назначению, качество и совершенство отделки внешних элементов, поверхностей и упаковки, выразительность и качество надписей, знаков, технической документации.</a:t>
            </a:r>
          </a:p>
          <a:p>
            <a:pPr marL="0" indent="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None/>
            </a:pPr>
            <a:endParaRPr 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Экономические показатели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выражаются прежде всего в стоимости прибора и характеризуют уровень затрат на производство и эксплуатацию ОЭП.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них выделяют полную себестоимость и оптовую цену прибора.</a:t>
            </a:r>
          </a:p>
          <a:p>
            <a:endParaRPr lang="ru-RU" altLang="ru-RU" dirty="0" smtClean="0"/>
          </a:p>
        </p:txBody>
      </p:sp>
      <p:sp>
        <p:nvSpPr>
          <p:cNvPr id="1454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3C6396-3E3A-4065-BF31-801C6FE4A9BC}" type="slidenum">
              <a:rPr lang="ru-RU" altLang="ru-RU" sz="1200" smtClean="0"/>
              <a:pPr eaLnBrk="1" hangingPunct="1"/>
              <a:t>11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05816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Надежность прибора зависит от количества и качества входящих в него элементов, условий работы (температуры, влажности, механических воздействий и т.п.), схемного и конструктивного выполнения прибора, технологии изготовления и качества материала элементов.</a:t>
            </a:r>
          </a:p>
          <a:p>
            <a:endParaRPr lang="ru-RU" altLang="ru-RU" dirty="0" smtClean="0"/>
          </a:p>
        </p:txBody>
      </p:sp>
      <p:sp>
        <p:nvSpPr>
          <p:cNvPr id="1413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ABF190-AEAA-4D6D-BEFE-38810A3CA664}" type="slidenum">
              <a:rPr lang="ru-RU" altLang="ru-RU" sz="1200" smtClean="0"/>
              <a:pPr eaLnBrk="1" hangingPunct="1"/>
              <a:t>12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82216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14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технологичности. </a:t>
            </a:r>
            <a:r>
              <a:rPr lang="ru-RU" altLang="ru-RU" sz="1400" dirty="0" smtClean="0">
                <a:solidFill>
                  <a:srgbClr val="8BAB42"/>
                </a:solidFill>
                <a:latin typeface="Arial" pitchFamily="34" charset="0"/>
              </a:rPr>
              <a:t>Технологичность деталей и узлов, удобство сборки</a:t>
            </a:r>
            <a:endParaRPr lang="ru-RU" altLang="ru-RU" sz="1400" dirty="0" smtClean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Технологичность конструкций может быть охарактеризована следующими показателями: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минимальными затратами труда на изготовление;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минимальным ассортиментом средств изготовления;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минимумом сложных и трудоемких производственных процессов;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простотой подготовки производства;</a:t>
            </a:r>
          </a:p>
          <a:p>
            <a:pPr marL="45720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минимальным числом операций и временем их проведения;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правильным выбором допусков на изготовление;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простотой монтажа деталей в узлы без дополнительной обработки;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законченностью узлов, входящих в прибор;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простотой сборки  прибора в целом.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eaLnBrk="1" hangingPunct="1"/>
            <a:r>
              <a:rPr lang="ru-RU" altLang="ru-RU" sz="16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технологичности. </a:t>
            </a:r>
            <a:r>
              <a:rPr lang="ru-RU" altLang="ru-RU" sz="1600" dirty="0" smtClean="0">
                <a:solidFill>
                  <a:srgbClr val="8BAB42"/>
                </a:solidFill>
                <a:latin typeface="Arial" pitchFamily="34" charset="0"/>
              </a:rPr>
              <a:t>Рациональный выбор материалов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Материалы, необходимые для изготовления деталей, следует выбирать с учетом не только функциональных и эксплуатационных особенностей прибора, но и технологии его изготовления. 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Для единичного производства целесообразно использовать материалы, хорошо поддающиеся обработке резанием. При крупносерийном и массовом производстве более экономичны способы изготовления без снятия стружки, что и определяет в значительной степени выбор материалов.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eaLnBrk="1" hangingPunct="1"/>
            <a:r>
              <a:rPr lang="ru-RU" altLang="ru-RU" sz="14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технологичности. </a:t>
            </a:r>
            <a:r>
              <a:rPr lang="ru-RU" altLang="ru-RU" sz="1400" dirty="0" smtClean="0">
                <a:solidFill>
                  <a:srgbClr val="8BAB42"/>
                </a:solidFill>
                <a:latin typeface="Arial" pitchFamily="34" charset="0"/>
              </a:rPr>
              <a:t>Минимальная номенклатура элементов, материалов, полуфабрикатов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Выполнение этого требования упрощает снабжение производства.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Кроме того, необходимо иметь в виду, что некоторые детали и элементы часто не соответствуют специфике и профилю предприятия. 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этих случаях целесообразнее идти по пути кооперации с другими предприятиями, чем осваивать производство соответствующих изделий.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Взаимозаменяемость предполагает идентичность конструктивных и присоединительных размеров, соединителей, а также входных и выходных параметров.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Взаимозаменяемость позволяет обеспечить замену одного узла или блока другим без дополнительной подгонки и регулирования.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Взаимозаменяемость обеспечивается рациональными допусками на размеры и параметры узлов и блоков.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77480"/>
              </a:buClr>
              <a:buSzTx/>
              <a:buFont typeface="Lato"/>
              <a:buNone/>
              <a:tabLst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максимальная нормализация и унификация конструкций 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Выполнение этого требования основано на применении нормализованных, унифицированных или стандартизованных деталей и узлов.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Нормализованные детали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включены в нормаль данного предприятия или группы родственных предприятий.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Унифицированные детали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применяются на предприятиях всей отрасли промышленности.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Стандартизованные детали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используются на предприятиях различных отраслей промышленности.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Унифицированные и стандартизованные 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детали, узлы и блоки изготовляются централизованно, что позволяет автоматизировать процесс их производства, обеспечить высокую надежность и минимальную стоимость. </a:t>
            </a:r>
          </a:p>
          <a:p>
            <a:endParaRPr lang="ru-RU" altLang="ru-RU" dirty="0" smtClean="0"/>
          </a:p>
          <a:p>
            <a:pPr eaLnBrk="1" hangingPunct="1"/>
            <a:r>
              <a:rPr lang="ru-RU" altLang="ru-RU" sz="1400" dirty="0" smtClean="0">
                <a:solidFill>
                  <a:schemeClr val="accent2"/>
                </a:solidFill>
                <a:latin typeface="Arial" pitchFamily="34" charset="0"/>
              </a:rPr>
              <a:t>Показатели унификации и стандартизации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Показатели унификации и стандартизации характеризуют степень использования и применения в данном приборе стандартизованных, унифицированных и заимствованных узлов и деталей.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Чем больше таких элементов будет в проектируемом приборе, тем меньше затраты на их конструирование, технологическую подготовку производства, выше, как правило, надежность функционирования, проще организовать обслуживание и ремонт.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eaLnBrk="1" hangingPunct="1"/>
            <a:r>
              <a:rPr lang="ru-RU" altLang="ru-RU" sz="1200" dirty="0" smtClean="0">
                <a:solidFill>
                  <a:schemeClr val="accent2"/>
                </a:solidFill>
                <a:latin typeface="Arial" pitchFamily="34" charset="0"/>
              </a:rPr>
              <a:t>Обеспечение возможности изготовления деталей при единичном и мелкосерийном производстве на универсальном оборудовании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Это требование имеет смысл при изготовлении уникальных и экспериментальных приборов, для выпуска которых в единичных образцах или малыми сериями нецелесообразно делать специальную технологическую оснастку.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Повысить качество таких приборов и уменьшить технологические и трудовые затраты на их изготовление можно путем использования типовых узлов и деталей.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14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технологичности. </a:t>
            </a:r>
            <a:r>
              <a:rPr lang="ru-RU" altLang="ru-RU" sz="1400" dirty="0" smtClean="0">
                <a:solidFill>
                  <a:srgbClr val="8BAB42"/>
                </a:solidFill>
                <a:latin typeface="Arial" pitchFamily="34" charset="0"/>
              </a:rPr>
              <a:t>Технологичность деталей и узлов, удобство сборки</a:t>
            </a:r>
            <a:endParaRPr lang="ru-RU" altLang="ru-RU" sz="1400" dirty="0" smtClean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Технологичность конструкций может быть охарактеризована следующими показателями: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минимальными затратами труда на изготовление;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минимальным ассортиментом средств изготовления;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минимумом сложных и трудоемких производственных процессов;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простотой подготовки производства;</a:t>
            </a:r>
          </a:p>
          <a:p>
            <a:pPr marL="45720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минимальным числом операций и временем их проведения;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правильным выбором допусков на изготовление;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простотой монтажа деталей в узлы без дополнительной обработки;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законченностью узлов, входящих в прибор;</a:t>
            </a:r>
          </a:p>
          <a:p>
            <a:pPr marL="342900" lvl="0" indent="-342900">
              <a:spcBef>
                <a:spcPct val="0"/>
              </a:spcBef>
              <a:buClr>
                <a:srgbClr val="677480"/>
              </a:buClr>
              <a:buFont typeface="Lato"/>
              <a:buChar char="▷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простотой сборки  прибора в целом.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eaLnBrk="1" hangingPunct="1"/>
            <a:r>
              <a:rPr lang="ru-RU" altLang="ru-RU" sz="16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технологичности. </a:t>
            </a:r>
            <a:r>
              <a:rPr lang="ru-RU" altLang="ru-RU" sz="1600" dirty="0" smtClean="0">
                <a:solidFill>
                  <a:srgbClr val="8BAB42"/>
                </a:solidFill>
                <a:latin typeface="Arial" pitchFamily="34" charset="0"/>
              </a:rPr>
              <a:t>Рациональный выбор материалов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Материалы, необходимые для изготовления деталей, следует выбирать с учетом не только функциональных и эксплуатационных особенностей прибора, но и технологии его изготовления. 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Для единичного производства целесообразно использовать материалы, хорошо поддающиеся обработке резанием. При крупносерийном и массовом производстве более экономичны способы изготовления без снятия стружки, что и определяет в значительной степени выбор материалов.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eaLnBrk="1" hangingPunct="1"/>
            <a:r>
              <a:rPr lang="ru-RU" altLang="ru-RU" sz="1400" dirty="0" smtClean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технологичности. </a:t>
            </a:r>
            <a:r>
              <a:rPr lang="ru-RU" altLang="ru-RU" sz="1400" dirty="0" smtClean="0">
                <a:solidFill>
                  <a:srgbClr val="8BAB42"/>
                </a:solidFill>
                <a:latin typeface="Arial" pitchFamily="34" charset="0"/>
              </a:rPr>
              <a:t>Минимальная номенклатура элементов, материалов, полуфабрикатов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Выполнение этого требования упрощает снабжение производства.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Кроме того, необходимо иметь в виду, что некоторые детали и элементы часто не соответствуют специфике и профилю предприятия. 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этих случаях целесообразнее идти по пути кооперации с другими предприятиями, чем осваивать производство соответствующих изделий.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Взаимозаменяемость предполагает идентичность конструктивных и присоединительных размеров, соединителей, а также входных и выходных параметров.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Взаимозаменяемость позволяет обеспечить замену одного узла или блока другим без дополнительной подгонки и регулирования.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Взаимозаменяемость обеспечивается рациональными допусками на размеры и параметры узлов и блоков.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77480"/>
              </a:buClr>
              <a:buSzTx/>
              <a:buFont typeface="Lato"/>
              <a:buNone/>
              <a:tabLst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максимальная нормализация и унификация конструкций 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Выполнение этого требования основано на применении нормализованных, унифицированных или стандартизованных деталей и узлов.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Нормализованные детали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включены в нормаль данного предприятия или группы родственных предприятий.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Унифицированные детали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применяются на предприятиях всей отрасли промышленности.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Стандартизованные детали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используются на предприятиях различных отраслей промышленности.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Унифицированные и стандартизованные 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детали, узлы и блоки изготовляются централизованно, что позволяет автоматизировать процесс их производства, обеспечить высокую надежность и минимальную стоимость. </a:t>
            </a:r>
          </a:p>
          <a:p>
            <a:endParaRPr lang="ru-RU" altLang="ru-RU" dirty="0" smtClean="0"/>
          </a:p>
          <a:p>
            <a:pPr eaLnBrk="1" hangingPunct="1"/>
            <a:r>
              <a:rPr lang="ru-RU" altLang="ru-RU" sz="1400" dirty="0" smtClean="0">
                <a:solidFill>
                  <a:schemeClr val="accent2"/>
                </a:solidFill>
                <a:latin typeface="Arial" pitchFamily="34" charset="0"/>
              </a:rPr>
              <a:t>Показатели унификации и стандартизации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Показатели унификации и стандартизации характеризуют степень использования и применения в данном приборе стандартизованных, унифицированных и заимствованных узлов и деталей.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Чем больше таких элементов будет в проектируемом приборе, тем меньше затраты на их конструирование, технологическую подготовку производства, выше, как правило, надежность функционирования, проще организовать обслуживание и ремонт.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eaLnBrk="1" hangingPunct="1"/>
            <a:r>
              <a:rPr lang="ru-RU" altLang="ru-RU" sz="1200" dirty="0" smtClean="0">
                <a:solidFill>
                  <a:schemeClr val="accent2"/>
                </a:solidFill>
                <a:latin typeface="Arial" pitchFamily="34" charset="0"/>
              </a:rPr>
              <a:t>Обеспечение возможности изготовления деталей при единичном и мелкосерийном производстве на универсальном оборудовании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Это требование имеет смысл при изготовлении уникальных и экспериментальных приборов, для выпуска которых в единичных образцах или малыми сериями нецелесообразно делать специальную технологическую оснастку.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Повысить качество таких приборов и уменьшить технологические и трудовые затраты на их изготовление можно путем использования типовых узлов и деталей.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77480"/>
              </a:buClr>
              <a:buSzTx/>
              <a:buFont typeface="Lato"/>
              <a:buNone/>
              <a:tabLst/>
              <a:defRPr/>
            </a:pPr>
            <a:r>
              <a:rPr lang="ru-RU" altLang="ru-RU" sz="1200" dirty="0" smtClean="0">
                <a:solidFill>
                  <a:schemeClr val="accent2"/>
                </a:solidFill>
                <a:latin typeface="Arial" pitchFamily="34" charset="0"/>
              </a:rPr>
              <a:t>Простота и удобство выполнения сборки, монтажа и юстировки</a:t>
            </a:r>
            <a:r>
              <a:rPr lang="ru-RU" altLang="ru-RU" sz="1200" baseline="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Выполнение этого требования имеет особое значение для качественной настройки прибора, как в заводских условиях, так и в процессе дальнейшего использования. При этом снижаются трудовые затраты и требования к уровню подготовки производственного и обслуживающего персонала, а также требования к сложности </a:t>
            </a:r>
            <a:r>
              <a:rPr lang="ru-RU" altLang="ru-RU" sz="1200" dirty="0" err="1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юстировочного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и стендового оборудования.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6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Эргономические показатели: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гигиенические (уровень шума, амплитуда и частота вибраций, уровень радиации, температура, степень загазованности, токсичности);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антропометрические (размеры и расположение экранов, индикаторов, рукояток, наглазников, налобников, форма сиденья);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психофизиологические (диапазоны усилий на рукоятках, скорость выполнения движений, уровень освещенности, цвет и яркость световых сигналов, тембр и сила звуковых сигналов);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психологические (объем и интенсивность потока информации, количество и частота выполняемых операций, количество и расположение контрольных, сигнальных, управляемых элементов).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16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16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None/>
              <a:defRPr/>
            </a:pPr>
            <a:endParaRPr lang="ru-RU" sz="16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16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dirty="0" smtClean="0"/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r>
              <a:rPr lang="ru-RU" altLang="ru-RU" dirty="0" smtClean="0"/>
              <a:t>	Среди приборов, основанных на использовании электромагнитного излучения, особое место занимают ОЭП, которым свойственны высокая точность, быстродействие, возможность обработки многомерных сигналов и 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ОЭП 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является сложной системой, включающей в себя большое число различных по своей физической природе и принципу действия звеньев – АЦП и ЦАП, микропроцессоров, оптических, механических и электромагнитных узлов. Поэтому ОЭП часто называют оптико-электронными системами (ОЭС).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Учитывая большое разнообразие ОЭП и их широкое применение в самых различных областях науки и техники в курсе лекций рассмотрены общие для большинства ОЭП вопросы проектирования, достаточно общие и часто используемые на практике методы расчета и выбора основных параметров ОЭП, особенности конструкции и методы расчета параметров типовых узлов ОЭП.</a:t>
            </a:r>
          </a:p>
          <a:p>
            <a:endParaRPr lang="ru-RU" altLang="ru-RU" dirty="0" smtClean="0"/>
          </a:p>
        </p:txBody>
      </p:sp>
      <p:sp>
        <p:nvSpPr>
          <p:cNvPr id="1167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8528A0-CF11-4601-BF34-6363348E7C03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71631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 электромагнитного излучения широко используются в современной науке и технике, особенно в бесконтактных, дистанционных устройствах контроля, измерения, передачи и преобразования информации, сбора и передачи энергии и др.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Среди приборов, основанных на использовании электромагнитного излучения, особое место занимают ОЭП, которым свойственны: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точность;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сигналов;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/>
            </a:pPr>
            <a:r>
              <a:rPr 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свойства.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dirty="0" smtClean="0"/>
              <a:t>В состав ОЭП входят функциональные узлы: </a:t>
            </a:r>
          </a:p>
          <a:p>
            <a:r>
              <a:rPr lang="ru-RU" altLang="ru-RU" dirty="0" smtClean="0"/>
              <a:t>оптические;</a:t>
            </a:r>
          </a:p>
          <a:p>
            <a:r>
              <a:rPr lang="ru-RU" altLang="ru-RU" dirty="0" smtClean="0"/>
              <a:t>электронные звенья;</a:t>
            </a:r>
          </a:p>
          <a:p>
            <a:r>
              <a:rPr lang="ru-RU" altLang="ru-RU" dirty="0" smtClean="0"/>
              <a:t>механические. </a:t>
            </a:r>
          </a:p>
          <a:p>
            <a:r>
              <a:rPr lang="ru-RU" altLang="ru-RU" dirty="0" smtClean="0"/>
              <a:t>причем и те и другие выполняют основные функции данного прибора, а не являются вспомогательными устройствами (например, узлами подсветки отсчетных шкал, устройствами </a:t>
            </a:r>
            <a:r>
              <a:rPr lang="ru-RU" altLang="ru-RU" dirty="0" err="1" smtClean="0"/>
              <a:t>термостабилизации</a:t>
            </a:r>
            <a:r>
              <a:rPr lang="ru-RU" altLang="ru-RU" dirty="0" smtClean="0"/>
              <a:t> и т. д.).</a:t>
            </a:r>
          </a:p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ru-RU" altLang="ru-RU" dirty="0" smtClean="0">
                <a:solidFill>
                  <a:srgbClr val="000000"/>
                </a:solidFill>
                <a:cs typeface="Times New Roman" pitchFamily="18" charset="0"/>
              </a:rPr>
              <a:t>Источник излучения естественного или искусственного происхождения создает материальный носитель полезной информации - поток излучения.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dirty="0" smtClean="0">
                <a:cs typeface="Times New Roman" pitchFamily="18" charset="0"/>
              </a:rPr>
              <a:t>Этим источником может быть сам исследуемый объект. Часто источник излучения дополняется передающей оптической системой, которая направляет поток на исследуемый объект или непосредственно в приемную оптическую систему (если наблюдается сам источник).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Действие ОЭП основано на приеме и преобразовании электромагнитного излучения в различных диапазонах оптической области спектра, т.е. в ультрафиолетовой (УФ), видимой и инфракрасной (ИК) частях его.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Приемная оптическая система собирает поток, излучаемый наблюдаемым объектом или отраженный от него, формирует этот поток и направляет его на приемник излучения.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ПИ преобразует оптический сигнал в электрический.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Электронный тракт передает сигнал на выходной блок в виде, удобном для дальнейшей обработки или использования.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Выходной блок формирует сигнал, по своим параметрам удовлетворяющий требованиям получателя информации.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Источник излучения естественного или искусственного происхождения создает материальный носитель полезной информации – поток излучения. Этим источником может быть сам исследуемый объект. Часто источник излучения дополняется передающей оптической системой, которая направляет поток на исследуемый объект или непосредственно в приемную оптическую систему (если наблюдается сам источник).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dirty="0" smtClean="0"/>
              <a:t>Регистрация</a:t>
            </a:r>
            <a:r>
              <a:rPr lang="ru-RU" altLang="ru-RU" baseline="0" dirty="0" smtClean="0"/>
              <a:t> интенсивности без учета фазы. Вопрос о частоте электромагнитного излучения.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некоторых ОЭП после оптической системы может находиться анализатор изображения. Они могут быть: растровые и матричные, универсальные и сложные и т.д.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Помимо исследуемого объекта («полезный» излучатель) показаны и возможные на практике «вредные» излучатели (фоны, помехи). Взаимное расположение звеньев может быть и несколько иным.</a:t>
            </a:r>
            <a:endParaRPr lang="ru-RU" altLang="ru-RU" sz="8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Отдельные звенья на практике представляют собой весьма сложные устройства, например, в состав источника излучения могут входить передающая ОС, фильтры, модулятор и т.п.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Иногда в состав ОЭП не входят некоторые из перечисленных звеньев. Это определяется, как правило, методом работы прибора. 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2083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926048-D92F-4A6E-996C-832841E178F6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5701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Заметки 2"/>
              <p:cNvSpPr>
                <a:spLocks noGrp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0"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1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Как известно, в ОЭП носителем полезной информации служит оптический сигнал в виде потока излучения, являющийся функцией координат </a:t>
                </a:r>
                <a14:m>
                  <m:oMath xmlns:m="http://schemas.openxmlformats.org/officeDocument/2006/math">
                    <m:r>
                      <a:rPr lang="ru-RU" altLang="ru-RU" sz="1200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(</m:t>
                    </m:r>
                    <m:r>
                      <a:rPr lang="en-US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𝑥</m:t>
                    </m:r>
                    <m:r>
                      <a:rPr lang="en-US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en-US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𝑦</m:t>
                    </m:r>
                    <m:r>
                      <a:rPr lang="en-US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en-US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𝑧</m:t>
                    </m:r>
                    <m:r>
                      <a:rPr lang="ru-RU" altLang="ru-RU" sz="1200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)</m:t>
                    </m:r>
                  </m:oMath>
                </a14:m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измеряемого объекта, спектрального состава излучения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λ</m:t>
                    </m:r>
                  </m:oMath>
                </a14:m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, времени, состояния </a:t>
                </a:r>
                <a14:m>
                  <m:oMath xmlns:m="http://schemas.openxmlformats.org/officeDocument/2006/math">
                    <m:r>
                      <a:rPr lang="en-US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𝑡</m:t>
                    </m:r>
                  </m:oMath>
                </a14:m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и положения плоскости поляризации излучения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𝐴</m:t>
                        </m:r>
                      </m:e>
                      <m:sub>
                        <m:r>
                          <a:rPr lang="ru-RU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, т.е. </a:t>
                </a:r>
                <a14:m>
                  <m:oMath xmlns:m="http://schemas.openxmlformats.org/officeDocument/2006/math">
                    <m:r>
                      <a:rPr lang="ru-RU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Ф</m:t>
                    </m:r>
                    <m:d>
                      <m:dPr>
                        <m:ctrlPr>
                          <a:rPr lang="ru-RU" altLang="ru-RU" sz="1200" i="1">
                            <a:solidFill>
                              <a:srgbClr val="677480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dPr>
                      <m:e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𝑥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,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𝑦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,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𝑧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λ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,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𝑡</m:t>
                        </m:r>
                        <m:r>
                          <a:rPr lang="en-US" altLang="ru-RU" sz="1200" i="1">
                            <a:solidFill>
                              <a:srgbClr val="677480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,</m:t>
                        </m:r>
                        <m:sSub>
                          <m:sSubPr>
                            <m:ctrlPr>
                              <a:rPr lang="ru-RU" altLang="ru-RU" sz="1200" i="1">
                                <a:solidFill>
                                  <a:srgbClr val="677480"/>
                                </a:solidFill>
                                <a:latin typeface="Cambria Math"/>
                                <a:ea typeface="Lato"/>
                                <a:cs typeface="Lato"/>
                                <a:sym typeface="Lato"/>
                              </a:rPr>
                            </m:ctrlPr>
                          </m:sSubPr>
                          <m:e>
                            <m:r>
                              <a:rPr lang="en-US" altLang="ru-RU" sz="1200" i="1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𝐴</m:t>
                            </m:r>
                          </m:e>
                          <m:sub>
                            <m:r>
                              <a:rPr lang="ru-RU" altLang="ru-RU" sz="1200" i="1">
                                <a:solidFill>
                                  <a:srgbClr val="677480"/>
                                </a:solidFill>
                                <a:latin typeface="Cambria Math" panose="02040503050406030204" pitchFamily="18" charset="0"/>
                                <a:ea typeface="Lato"/>
                                <a:cs typeface="Lato"/>
                                <a:sym typeface="Lato"/>
                              </a:rPr>
                              <m:t>п</m:t>
                            </m:r>
                          </m:sub>
                        </m:sSub>
                      </m:e>
                    </m:d>
                    <m:r>
                      <a:rPr lang="ru-RU" altLang="ru-RU" sz="1200" i="1">
                        <a:solidFill>
                          <a:srgbClr val="677480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.</m:t>
                    </m:r>
                  </m:oMath>
                </a14:m>
                <a:endParaRPr lang="ru-RU" altLang="ru-RU" sz="1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Различия в принципах работы звеньев ОЭП, в способах обработки сигналов, проходящих через них, а также разнообразие условий эксплуатации ОЭП обусловливают сложность и многоступенчатость процесса проектирования этих приборов и требуют тщательного анализа как условий работы ОЭП, так и состояния имеющейся в распоряжении разработчика элементной базы.</a:t>
                </a:r>
              </a:p>
              <a:p>
                <a:endParaRPr lang="ru-RU" altLang="ru-RU" dirty="0" smtClean="0"/>
              </a:p>
            </p:txBody>
          </p:sp>
        </mc:Choice>
        <mc:Fallback xmlns="">
          <p:sp>
            <p:nvSpPr>
              <p:cNvPr id="131075" name="Заметки 2"/>
              <p:cNvSpPr>
                <a:spLocks noGrp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lvl="0"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1200" dirty="0" smtClean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Как известно, в ОЭП носителем полезной информации служит оптический сигнал в виде потока излучения, являющийся функцией координат 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(</a:t>
                </a:r>
                <a:r>
                  <a:rPr lang="en-US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𝑥,𝑦,𝑧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)</a:t>
                </a:r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измеряемого объекта, спектрального состава излучения </a:t>
                </a:r>
                <a:r>
                  <a:rPr lang="el-GR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λ</a:t>
                </a:r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, времени, состояния </a:t>
                </a:r>
                <a:r>
                  <a:rPr lang="en-US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𝑡</a:t>
                </a:r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 и положения плоскости поляризации излучения </a:t>
                </a:r>
                <a:r>
                  <a:rPr lang="en-US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𝐴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/>
                    <a:ea typeface="Lato"/>
                    <a:cs typeface="Lato"/>
                    <a:sym typeface="Lato"/>
                  </a:rPr>
                  <a:t>_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п</a:t>
                </a:r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, т.е. 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Ф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/>
                    <a:sym typeface="Lato"/>
                  </a:rPr>
                  <a:t>(</a:t>
                </a:r>
                <a:r>
                  <a:rPr lang="en-US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𝑥,𝑦,𝑧,</a:t>
                </a:r>
                <a:r>
                  <a:rPr lang="el-GR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λ</a:t>
                </a:r>
                <a:r>
                  <a:rPr lang="en-US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,𝑡,𝐴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/>
                    <a:ea typeface="Lato"/>
                    <a:cs typeface="Lato"/>
                    <a:sym typeface="Lato"/>
                  </a:rPr>
                  <a:t>_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п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/>
                    <a:ea typeface="Lato"/>
                    <a:cs typeface="Lato"/>
                    <a:sym typeface="Lato"/>
                  </a:rPr>
                  <a:t> )</a:t>
                </a:r>
                <a:r>
                  <a:rPr lang="ru-RU" altLang="ru-RU" sz="1200" i="0">
                    <a:solidFill>
                      <a:srgbClr val="677480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.</a:t>
                </a:r>
                <a:endParaRPr lang="ru-RU" altLang="ru-RU" sz="1200" dirty="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>
                  <a:spcBef>
                    <a:spcPct val="0"/>
                  </a:spcBef>
                  <a:buClr>
                    <a:srgbClr val="677480"/>
                  </a:buClr>
                </a:pPr>
                <a:r>
                  <a:rPr lang="ru-RU" altLang="ru-RU" sz="1200" dirty="0">
                    <a:solidFill>
                      <a:srgbClr val="677480"/>
                    </a:solidFill>
                    <a:latin typeface="Lato"/>
                    <a:ea typeface="Lato"/>
                    <a:cs typeface="Lato"/>
                    <a:sym typeface="Lato"/>
                  </a:rPr>
                  <a:t>Различия в принципах работы звеньев ОЭП, в способах обработки сигналов, проходящих через них, а также разнообразие условий эксплуатации ОЭП обусловливают сложность и многоступенчатость процесса проектирования этих приборов и требуют тщательного анализа как условий работы ОЭП, так и состояния имеющейся в распоряжении разработчика элементной базы.</a:t>
                </a:r>
              </a:p>
              <a:p>
                <a:endParaRPr lang="ru-RU" altLang="ru-RU" dirty="0" smtClean="0"/>
              </a:p>
            </p:txBody>
          </p:sp>
        </mc:Fallback>
      </mc:AlternateContent>
      <p:sp>
        <p:nvSpPr>
          <p:cNvPr id="1310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0DBFCD-02B0-4D40-ABDE-40924880E8BB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42346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b="1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</a:t>
            </a:r>
            <a:r>
              <a:rPr lang="ru-RU" altLang="ru-RU" sz="1200" dirty="0" smtClean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методу работы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ОЭП с учетом особенностей их построения и возможности управления параметрами излучения ОЭП делят на: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Активные (наблюдаемый объект освещается (с помощью передающей оптической системы) лазером, при этом часть отраженного излучения поступает на вход ОЭП).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Полуактивные (один источник освещает все объекты). 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Пассивные (используется собственное излучение исследуемого объекта; тепловое  (отраженное) от других источников излучения (солнца, луны), рассеянное излучение атмосферы и подстилающей поверхности).</a:t>
            </a:r>
          </a:p>
          <a:p>
            <a:endParaRPr lang="ru-RU" altLang="ru-RU" dirty="0" smtClean="0"/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зависимости от </a:t>
            </a:r>
            <a:r>
              <a:rPr lang="ru-RU" altLang="ru-RU" sz="1200" dirty="0" smtClean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спектрального состава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используемого излучения ОЭП подразделяют на приборы, работающие в: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Ультрафиолетовой (УФ);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Видимой;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Инфракрасной (ИК) областях спектра.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endParaRPr lang="ru-RU" altLang="ru-RU" sz="12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Это деление весьма условно, поскольку очень часто при работе ОЭП используется излучение, охватывающее соседние диапазоны или перекрывающее в той или иной степени все перечисленные области.</a:t>
            </a:r>
          </a:p>
          <a:p>
            <a:endParaRPr lang="ru-RU" altLang="ru-RU" dirty="0" smtClean="0"/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</a:t>
            </a:r>
            <a:r>
              <a:rPr lang="ru-RU" altLang="ru-RU" sz="1200" dirty="0" smtClean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степени автоматизации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различают ОЭП: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Автоматические, работающие обычно в следящем режиме без участия оператора.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Полуавтоматические, функционирование которых частично зависит от действий оператора.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Неавтоматические, выходная информация которых рассчитана на восприятие оператором.</a:t>
            </a:r>
          </a:p>
          <a:p>
            <a:endParaRPr lang="ru-RU" altLang="ru-RU" dirty="0" smtClean="0"/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</a:t>
            </a:r>
            <a:r>
              <a:rPr lang="ru-RU" altLang="ru-RU" sz="1200" dirty="0" smtClean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виду измерений</a:t>
            </a: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можно выделить: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Оптико-физические ОЭП, обеспечивающие измерение различных характеристик оптического излучения.</a:t>
            </a:r>
          </a:p>
          <a:p>
            <a:pPr lvl="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ОЭП, обеспечивающие определение положения объекта: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угломерные;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дальномерные;</a:t>
            </a:r>
          </a:p>
          <a:p>
            <a:pPr marL="457200" lvl="0" indent="-457200"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локационные ОЭП.</a:t>
            </a:r>
          </a:p>
          <a:p>
            <a:endParaRPr lang="ru-RU" altLang="ru-RU" dirty="0" smtClean="0"/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ОЭП внутри каждой из рассмотренных классификационных групп могут подразделяться по конструктивным, функциональным и иным признакам.</a:t>
            </a:r>
          </a:p>
          <a:p>
            <a:pPr lvl="0">
              <a:spcBef>
                <a:spcPct val="0"/>
              </a:spcBef>
              <a:buClr>
                <a:srgbClr val="677480"/>
              </a:buClr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Кроме того, между всеми классификационными признаками существуют прямые и косвенные связи. Например, контрольно-измерительные приборы могут быть угломерными, автоматическими, цеховыми и т.д.</a:t>
            </a:r>
          </a:p>
          <a:p>
            <a:endParaRPr lang="ru-RU" altLang="ru-RU" dirty="0" smtClean="0"/>
          </a:p>
        </p:txBody>
      </p:sp>
      <p:sp>
        <p:nvSpPr>
          <p:cNvPr id="13414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0533B7-0A3F-4F56-867C-CE4ED99E3212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310874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Все ОЭП предназначены для получения информации об объектах окружающей среды, переносимой оптическими сигналами.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Хорошо известны ОЭП, используемые для локации, исследования природных ресурсов, измерения оптических свойств различных объектов и др</a:t>
            </a:r>
            <a:r>
              <a:rPr lang="ru-RU" altLang="ru-RU" sz="11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1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Многие ОЭП работают в составе следящих систем, используемых в навигации и ориентации, в системах машинного зрения, устройствах автоматического контроля и управления, системах управления ЛА, системах наведения и во многих других устройствах для измерения линейных, угловых величин и определения координат объектов.</a:t>
            </a:r>
            <a:endParaRPr lang="ru-RU" altLang="ru-RU" sz="11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8DB6E7-2E72-40A4-8DD2-2A70E752E70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413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ABF190-AEAA-4D6D-BEFE-38810A3CA664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97896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 txBox="1">
            <a:spLocks noChangeArrowheads="1"/>
          </p:cNvSpPr>
          <p:nvPr/>
        </p:nvSpPr>
        <p:spPr bwMode="auto">
          <a:xfrm>
            <a:off x="4792134" y="1574800"/>
            <a:ext cx="260773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7630585" y="2133600"/>
            <a:ext cx="22817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9912352" y="2133600"/>
            <a:ext cx="2279649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26"/>
          <p:cNvSpPr>
            <a:spLocks noChangeArrowheads="1"/>
          </p:cNvSpPr>
          <p:nvPr/>
        </p:nvSpPr>
        <p:spPr bwMode="auto">
          <a:xfrm>
            <a:off x="0" y="2133600"/>
            <a:ext cx="2279651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7"/>
          <p:cNvSpPr>
            <a:spLocks noChangeArrowheads="1"/>
          </p:cNvSpPr>
          <p:nvPr/>
        </p:nvSpPr>
        <p:spPr bwMode="auto">
          <a:xfrm>
            <a:off x="2279651" y="2133600"/>
            <a:ext cx="2281767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572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40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1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42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25940" y="1600200"/>
            <a:ext cx="4182400" cy="49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70111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Функциональные устройства ОЭП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критерии оценки качества </a:t>
            </a: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08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1"/>
            <a:ext cx="9937103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Критерии качества – это комплекс показателей, используемых для оценки свойств прибора, а также решений, принимаемых на различных этапах </a:t>
            </a: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проектирования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251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Скругленный прямоугольник 51"/>
          <p:cNvSpPr/>
          <p:nvPr/>
        </p:nvSpPr>
        <p:spPr>
          <a:xfrm>
            <a:off x="1631951" y="1052514"/>
            <a:ext cx="8856663" cy="259238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accent2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73239" y="1335088"/>
            <a:ext cx="2593975" cy="6651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Показатели функционирования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75163" y="1473201"/>
            <a:ext cx="1803400" cy="358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Надежность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30964" y="1460501"/>
            <a:ext cx="2232025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Технологичность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73239" y="2289176"/>
            <a:ext cx="2232025" cy="1027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Показатели стандартизации и унификации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371976" y="2289176"/>
            <a:ext cx="1800225" cy="1027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Показатели технической эстетики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767763" y="1435101"/>
            <a:ext cx="1511300" cy="360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Стоимость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92875" y="2470151"/>
            <a:ext cx="1619250" cy="665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Патентные показатели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320088" y="2289176"/>
            <a:ext cx="1943100" cy="1027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Показатели техники безопасности</a:t>
            </a: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4540251" y="4192588"/>
            <a:ext cx="3097213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Конструкция ОЭП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4540251" y="5113338"/>
            <a:ext cx="3097213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Результаты оценки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4511676" y="6005513"/>
            <a:ext cx="3095625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Уровень качества</a:t>
            </a:r>
          </a:p>
        </p:txBody>
      </p:sp>
      <p:sp>
        <p:nvSpPr>
          <p:cNvPr id="53" name="Стрелка вниз 52"/>
          <p:cNvSpPr/>
          <p:nvPr/>
        </p:nvSpPr>
        <p:spPr>
          <a:xfrm>
            <a:off x="5846764" y="549275"/>
            <a:ext cx="484187" cy="50323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" name="Стрелка вниз 91"/>
          <p:cNvSpPr/>
          <p:nvPr/>
        </p:nvSpPr>
        <p:spPr>
          <a:xfrm>
            <a:off x="5846764" y="3644901"/>
            <a:ext cx="484187" cy="5318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46601" y="188913"/>
            <a:ext cx="3095625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Критерии качества ОЭП</a:t>
            </a:r>
          </a:p>
        </p:txBody>
      </p:sp>
      <p:sp>
        <p:nvSpPr>
          <p:cNvPr id="93" name="Стрелка вниз 92"/>
          <p:cNvSpPr/>
          <p:nvPr/>
        </p:nvSpPr>
        <p:spPr>
          <a:xfrm>
            <a:off x="5846764" y="4565651"/>
            <a:ext cx="484187" cy="530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4" name="Стрелка вниз 93"/>
          <p:cNvSpPr/>
          <p:nvPr/>
        </p:nvSpPr>
        <p:spPr>
          <a:xfrm>
            <a:off x="5846764" y="5473701"/>
            <a:ext cx="484187" cy="5318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критерии оценки качества </a:t>
            </a: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08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1"/>
            <a:ext cx="9937103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Надежность определяется как свойство объекта сохранять во времени в установленных пределах значения всех параметров, характеризующих способность выполнить требуемые функции в заданных режимах и условиях применения, технического обслуживания, ремонта, хранения и </a:t>
            </a:r>
            <a:r>
              <a:rPr lang="ru-RU" altLang="ru-RU" sz="28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транспортирования</a:t>
            </a:r>
            <a:endParaRPr lang="ru-RU" alt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28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83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Показатели технологичности: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технологичность </a:t>
            </a: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деталей и узлов, удобство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сборки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рациональный выбор материалов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минимальная </a:t>
            </a: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номенклатура элементов,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материалов, полуфабрикатов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обеспечение взаимозаменяемости деталей, узлов и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блоков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мак</a:t>
            </a: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симальная нормализация и унификация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конструкций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критерии оценки качества </a:t>
            </a: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02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Показатели унификации и </a:t>
            </a: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стандартизации: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степень использования и применения в данном приборе стандартизованных, унифицированных и заимствованных узлов и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деталей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обеспечение </a:t>
            </a: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возможности изготовления деталей при единичном и мелкосерийном производстве на универсальном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оборудовании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простота </a:t>
            </a: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и удобство выполнения сборки, монтажа и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юстировки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обеспечение взаимозаменяемости деталей, узлов и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блоков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мак</a:t>
            </a: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симальная нормализация и унификация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конструкций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критерии оценки качества </a:t>
            </a: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24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Эргономические показатели: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гигиенические (уровень шума, амплитуда и частота вибраций, уровень радиации, температура, степень загазованности,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токсичности)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антропометрические (размеры и расположение экранов, индикаторов, рукояток, наглазников, налобников, форма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сиденья)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психофизиологические (диапазоны усилий на рукоятках, скорость выполнения движений, уровень освещенности, цвет и яркость световых сигналов, тембр и сила звуковых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сигналов)</a:t>
            </a:r>
            <a:endParaRPr 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психологические (объем и интенсивность потока информации, количество и частота выполняемых </a:t>
            </a:r>
            <a:r>
              <a:rPr 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операций)</a:t>
            </a: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Основные критерии оценки качества </a:t>
            </a: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919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36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По виду сигнала:</a:t>
            </a:r>
            <a:endParaRPr lang="ru-RU" sz="36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механическая – механизмы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оптическая – оптическая система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2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электрическая – электронный тракт</a:t>
            </a:r>
          </a:p>
          <a:p>
            <a:pPr marL="457200" indent="-457200" fontAlgn="auto">
              <a:spcAft>
                <a:spcPts val="180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Передаточные системы 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632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Признаки классификации. Назначение и принцип работы. Оптическая схема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Теодолит</a:t>
            </a: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.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Лазерный дальномер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ОЭП </a:t>
            </a: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ночного видения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Интерферометр для контроля оптических поверхностей.</a:t>
            </a:r>
          </a:p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 err="1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Тепловизор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</a:p>
        </p:txBody>
      </p:sp>
    </p:spTree>
    <p:extLst>
      <p:ext uri="{BB962C8B-B14F-4D97-AF65-F5344CB8AC3E}">
        <p14:creationId xmlns:p14="http://schemas.microsoft.com/office/powerpoint/2010/main" val="38999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rgbClr val="677480"/>
              </a:buClr>
              <a:buFontTx/>
              <a:buAutoNum type="arabicPeriod"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Функциональные устройства ОЭП. Назначение. Классификация. Показатели качества. </a:t>
            </a: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Основные критерии оценки качества ОЭП. Особенности проектирования ОЭП. </a:t>
            </a: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Передаточные системы ОЭП. </a:t>
            </a: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440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0"/>
            <a:ext cx="9937104" cy="3498850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Оптико-электронными называются приборы, в которых информация об исследуемом или наблюдаемом объекте переносится оптическим излучением, а ее первичная обработка сопровождается преобразованием этого излучения  в электрический сигнал. </a:t>
            </a: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831976"/>
            <a:ext cx="9649072" cy="4735513"/>
          </a:xfrm>
        </p:spPr>
        <p:txBody>
          <a:bodyPr/>
          <a:lstStyle/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ОЭП свойственны</a:t>
            </a:r>
            <a:r>
              <a:rPr 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высокая </a:t>
            </a: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точность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быстродействие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возможность обработки многомерных </a:t>
            </a: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сигналов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другие ценные для практики </a:t>
            </a:r>
            <a:r>
              <a:rPr 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свойства</a:t>
            </a:r>
            <a:endParaRPr lang="ru-RU" sz="30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ОЭП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1831976"/>
            <a:ext cx="9937104" cy="4735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30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В состав </a:t>
            </a:r>
            <a:r>
              <a:rPr lang="ru-RU" alt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ОЭП входят функциональные узлы: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оптические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электронные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30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механические</a:t>
            </a: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Функциональные устройства ОЭП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5700714" y="3211984"/>
            <a:ext cx="3348037" cy="343693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ru-RU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ОЭП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700714" y="1484784"/>
            <a:ext cx="3335337" cy="14382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ru-RU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Среда распространения излучения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00750" y="4129558"/>
            <a:ext cx="27368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Приемник излучения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026150" y="4931245"/>
            <a:ext cx="27368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Электронный тракт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000750" y="3337395"/>
            <a:ext cx="27368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Приемная ОС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698750" y="2473795"/>
            <a:ext cx="273843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Фон, помехи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01925" y="1824509"/>
            <a:ext cx="2736850" cy="43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Источник излучения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026150" y="5729758"/>
            <a:ext cx="27368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Выходной блок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999163" y="2184870"/>
            <a:ext cx="27368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Исследуемый объект</a:t>
            </a:r>
          </a:p>
        </p:txBody>
      </p:sp>
      <p:cxnSp>
        <p:nvCxnSpPr>
          <p:cNvPr id="31" name="Прямая со стрелкой 30"/>
          <p:cNvCxnSpPr>
            <a:stCxn id="15" idx="3"/>
          </p:cNvCxnSpPr>
          <p:nvPr/>
        </p:nvCxnSpPr>
        <p:spPr>
          <a:xfrm>
            <a:off x="5438776" y="2040409"/>
            <a:ext cx="561975" cy="217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3"/>
          </p:cNvCxnSpPr>
          <p:nvPr/>
        </p:nvCxnSpPr>
        <p:spPr>
          <a:xfrm flipV="1">
            <a:off x="5437188" y="2545233"/>
            <a:ext cx="576262" cy="1444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4" name="Соединительная линия уступом 8203"/>
          <p:cNvCxnSpPr>
            <a:stCxn id="14" idx="2"/>
            <a:endCxn id="13" idx="1"/>
          </p:cNvCxnSpPr>
          <p:nvPr/>
        </p:nvCxnSpPr>
        <p:spPr>
          <a:xfrm rot="16200000" flipH="1">
            <a:off x="4710113" y="2262658"/>
            <a:ext cx="647700" cy="193357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 вправо 52"/>
          <p:cNvSpPr/>
          <p:nvPr/>
        </p:nvSpPr>
        <p:spPr>
          <a:xfrm rot="5400000">
            <a:off x="7020720" y="2734940"/>
            <a:ext cx="720725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Стрелка вправо 61"/>
          <p:cNvSpPr/>
          <p:nvPr/>
        </p:nvSpPr>
        <p:spPr>
          <a:xfrm rot="5400000">
            <a:off x="7191376" y="3704109"/>
            <a:ext cx="3667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3" name="Стрелка вправо 62"/>
          <p:cNvSpPr/>
          <p:nvPr/>
        </p:nvSpPr>
        <p:spPr>
          <a:xfrm rot="5400000">
            <a:off x="7185026" y="4505796"/>
            <a:ext cx="366712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 rot="5400000">
            <a:off x="7185026" y="5304309"/>
            <a:ext cx="3667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Обобщенная схема работы ОЭП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1"/>
            <a:ext cx="9937103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Главный элемент – оптическая система (схема), которую сложно разработать и обеспечить нужное качество. С оптической схемы начинается разработка ОЭП.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Оптической схемой называется графическое представление совокупности оптических элементов, описывающее процесс изменения светового потока в оптической системе. </a:t>
            </a: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Особенности проектирования ОЭП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328026" y="1044576"/>
            <a:ext cx="2093913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Активные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328026" y="1333500"/>
            <a:ext cx="2093913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Полуактивные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328026" y="1620839"/>
            <a:ext cx="2087563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Пассивные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328026" y="2197101"/>
            <a:ext cx="2087563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Радиометрические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328026" y="2486025"/>
            <a:ext cx="2087563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Спектральные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328026" y="2773364"/>
            <a:ext cx="2087563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Поляризационные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328026" y="3060701"/>
            <a:ext cx="2087563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Интерференционные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328026" y="3344864"/>
            <a:ext cx="2087563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Рефрактометрические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328026" y="3629025"/>
            <a:ext cx="2093913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 err="1"/>
              <a:t>Геометрооптические</a:t>
            </a:r>
            <a:endParaRPr lang="ru-RU" sz="14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328026" y="4179889"/>
            <a:ext cx="2087563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УФ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328026" y="4460875"/>
            <a:ext cx="2087563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Видимая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328026" y="4740276"/>
            <a:ext cx="2087563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ИК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328026" y="5286375"/>
            <a:ext cx="2087563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Лабораторные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328025" y="5573714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Цеховые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328026" y="5854700"/>
            <a:ext cx="2087563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Полевые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28026" y="6142039"/>
            <a:ext cx="2087563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Бортовые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774825" y="334964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Астрофизические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774825" y="623889"/>
            <a:ext cx="2089150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Геодезические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774825" y="911226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Навигационные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774825" y="1200150"/>
            <a:ext cx="208915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Медицинские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774825" y="1482726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Робототехнические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774825" y="1766889"/>
            <a:ext cx="2095500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Телевизионные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74825" y="2049464"/>
            <a:ext cx="2095500" cy="5032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Контрольно-измерительные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774825" y="2541589"/>
            <a:ext cx="209550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Специальные и др.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74825" y="3060701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Автоматические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774825" y="3349625"/>
            <a:ext cx="208915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Полуавтоматические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74825" y="3632201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Неавтоматические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782763" y="4171951"/>
            <a:ext cx="2087562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Индикационные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782763" y="4460875"/>
            <a:ext cx="2087562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Компенсационные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782763" y="4743451"/>
            <a:ext cx="2087562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Следящие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774825" y="5291139"/>
            <a:ext cx="2089150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Оптико-физические</a:t>
            </a: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774825" y="5578476"/>
            <a:ext cx="2089150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Угломерные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1774825" y="5862639"/>
            <a:ext cx="2089150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Дальномерные</a:t>
            </a: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1782763" y="6145214"/>
            <a:ext cx="2087562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Локационные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13226" y="1700213"/>
            <a:ext cx="1516063" cy="5207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Назначение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219576" y="3240088"/>
            <a:ext cx="1514475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Степень автоматизации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456363" y="5605463"/>
            <a:ext cx="1516062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Условия эксплуатации</a:t>
            </a: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4219576" y="4346575"/>
            <a:ext cx="1514475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Режим работы</a:t>
            </a: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456363" y="4351338"/>
            <a:ext cx="1516062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Спектральный диапазон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456363" y="3124201"/>
            <a:ext cx="1516062" cy="7270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Параметры оптического сигнала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6456363" y="1700213"/>
            <a:ext cx="1516062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Метод работы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219576" y="5605463"/>
            <a:ext cx="1514475" cy="5143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Вид измерений</a:t>
            </a:r>
          </a:p>
        </p:txBody>
      </p:sp>
      <p:cxnSp>
        <p:nvCxnSpPr>
          <p:cNvPr id="55" name="Соединительная линия уступом 54"/>
          <p:cNvCxnSpPr>
            <a:stCxn id="43" idx="1"/>
            <a:endCxn id="24" idx="3"/>
          </p:cNvCxnSpPr>
          <p:nvPr/>
        </p:nvCxnSpPr>
        <p:spPr>
          <a:xfrm rot="10800000">
            <a:off x="3863975" y="479425"/>
            <a:ext cx="349250" cy="148113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1" name="Соединительная линия уступом 8200"/>
          <p:cNvCxnSpPr>
            <a:stCxn id="7" idx="1"/>
            <a:endCxn id="43" idx="0"/>
          </p:cNvCxnSpPr>
          <p:nvPr/>
        </p:nvCxnSpPr>
        <p:spPr>
          <a:xfrm rot="10800000" flipV="1">
            <a:off x="4972051" y="1200151"/>
            <a:ext cx="79375" cy="5000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7" idx="3"/>
            <a:endCxn id="53" idx="0"/>
          </p:cNvCxnSpPr>
          <p:nvPr/>
        </p:nvCxnSpPr>
        <p:spPr>
          <a:xfrm>
            <a:off x="7138988" y="1200151"/>
            <a:ext cx="74612" cy="5000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0" name="Соединительная линия уступом 8209"/>
          <p:cNvCxnSpPr>
            <a:endCxn id="44" idx="3"/>
          </p:cNvCxnSpPr>
          <p:nvPr/>
        </p:nvCxnSpPr>
        <p:spPr>
          <a:xfrm rot="5400000">
            <a:off x="4702175" y="2357438"/>
            <a:ext cx="2171700" cy="1079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5" name="Соединительная линия уступом 8214"/>
          <p:cNvCxnSpPr>
            <a:endCxn id="49" idx="3"/>
          </p:cNvCxnSpPr>
          <p:nvPr/>
        </p:nvCxnSpPr>
        <p:spPr>
          <a:xfrm rot="5400000">
            <a:off x="4302919" y="2955131"/>
            <a:ext cx="3079750" cy="2174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8" name="Соединительная линия уступом 8217"/>
          <p:cNvCxnSpPr>
            <a:endCxn id="54" idx="3"/>
          </p:cNvCxnSpPr>
          <p:nvPr/>
        </p:nvCxnSpPr>
        <p:spPr>
          <a:xfrm rot="5400000">
            <a:off x="3722688" y="3532188"/>
            <a:ext cx="4341813" cy="3190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endCxn id="45" idx="1"/>
          </p:cNvCxnSpPr>
          <p:nvPr/>
        </p:nvCxnSpPr>
        <p:spPr>
          <a:xfrm rot="16200000" flipH="1">
            <a:off x="4140995" y="3547270"/>
            <a:ext cx="4341813" cy="28892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endCxn id="50" idx="1"/>
          </p:cNvCxnSpPr>
          <p:nvPr/>
        </p:nvCxnSpPr>
        <p:spPr>
          <a:xfrm rot="16200000" flipH="1">
            <a:off x="4818063" y="2970213"/>
            <a:ext cx="3087688" cy="1889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endCxn id="51" idx="1"/>
          </p:cNvCxnSpPr>
          <p:nvPr/>
        </p:nvCxnSpPr>
        <p:spPr>
          <a:xfrm rot="16200000" flipH="1">
            <a:off x="5380038" y="2411413"/>
            <a:ext cx="2055813" cy="96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25" idx="3"/>
          </p:cNvCxnSpPr>
          <p:nvPr/>
        </p:nvCxnSpPr>
        <p:spPr>
          <a:xfrm>
            <a:off x="3863975" y="766763"/>
            <a:ext cx="179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3862389" y="1057275"/>
            <a:ext cx="179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3859214" y="1343025"/>
            <a:ext cx="179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3859214" y="1624013"/>
            <a:ext cx="179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3856039" y="1911350"/>
            <a:ext cx="1793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Стрелка вправо 93"/>
          <p:cNvSpPr/>
          <p:nvPr/>
        </p:nvSpPr>
        <p:spPr>
          <a:xfrm rot="5400000">
            <a:off x="5915026" y="461964"/>
            <a:ext cx="360363" cy="4841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51426" y="876300"/>
            <a:ext cx="2087563" cy="649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Признаки классификации</a:t>
            </a:r>
          </a:p>
        </p:txBody>
      </p:sp>
      <p:cxnSp>
        <p:nvCxnSpPr>
          <p:cNvPr id="103" name="Соединительная линия уступом 102"/>
          <p:cNvCxnSpPr>
            <a:stCxn id="44" idx="1"/>
            <a:endCxn id="33" idx="3"/>
          </p:cNvCxnSpPr>
          <p:nvPr/>
        </p:nvCxnSpPr>
        <p:spPr>
          <a:xfrm rot="10800000">
            <a:off x="3863975" y="3205163"/>
            <a:ext cx="355600" cy="2921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34" idx="3"/>
            <a:endCxn id="44" idx="1"/>
          </p:cNvCxnSpPr>
          <p:nvPr/>
        </p:nvCxnSpPr>
        <p:spPr>
          <a:xfrm>
            <a:off x="3863975" y="3494089"/>
            <a:ext cx="355600" cy="31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35" idx="3"/>
            <a:endCxn id="44" idx="1"/>
          </p:cNvCxnSpPr>
          <p:nvPr/>
        </p:nvCxnSpPr>
        <p:spPr>
          <a:xfrm flipV="1">
            <a:off x="3863975" y="3497263"/>
            <a:ext cx="355600" cy="2794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36" idx="3"/>
            <a:endCxn id="49" idx="1"/>
          </p:cNvCxnSpPr>
          <p:nvPr/>
        </p:nvCxnSpPr>
        <p:spPr>
          <a:xfrm>
            <a:off x="3870325" y="4316414"/>
            <a:ext cx="349250" cy="2873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37" idx="3"/>
            <a:endCxn id="49" idx="1"/>
          </p:cNvCxnSpPr>
          <p:nvPr/>
        </p:nvCxnSpPr>
        <p:spPr>
          <a:xfrm>
            <a:off x="3870325" y="4603750"/>
            <a:ext cx="349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6" name="Соединительная линия уступом 8225"/>
          <p:cNvCxnSpPr>
            <a:stCxn id="38" idx="3"/>
            <a:endCxn id="49" idx="1"/>
          </p:cNvCxnSpPr>
          <p:nvPr/>
        </p:nvCxnSpPr>
        <p:spPr>
          <a:xfrm flipV="1">
            <a:off x="3870325" y="4603751"/>
            <a:ext cx="349250" cy="28416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0" name="Соединительная линия уступом 8229"/>
          <p:cNvCxnSpPr>
            <a:stCxn id="39" idx="3"/>
            <a:endCxn id="54" idx="1"/>
          </p:cNvCxnSpPr>
          <p:nvPr/>
        </p:nvCxnSpPr>
        <p:spPr>
          <a:xfrm>
            <a:off x="3863975" y="5435600"/>
            <a:ext cx="355600" cy="42703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3" name="Соединительная линия уступом 8232"/>
          <p:cNvCxnSpPr>
            <a:stCxn id="40" idx="3"/>
            <a:endCxn id="54" idx="1"/>
          </p:cNvCxnSpPr>
          <p:nvPr/>
        </p:nvCxnSpPr>
        <p:spPr>
          <a:xfrm>
            <a:off x="3863975" y="5722938"/>
            <a:ext cx="355600" cy="1397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7" name="Соединительная линия уступом 8236"/>
          <p:cNvCxnSpPr>
            <a:stCxn id="41" idx="3"/>
            <a:endCxn id="54" idx="1"/>
          </p:cNvCxnSpPr>
          <p:nvPr/>
        </p:nvCxnSpPr>
        <p:spPr>
          <a:xfrm flipV="1">
            <a:off x="3863975" y="5862638"/>
            <a:ext cx="355600" cy="14446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1" name="Соединительная линия уступом 8240"/>
          <p:cNvCxnSpPr>
            <a:stCxn id="42" idx="3"/>
            <a:endCxn id="54" idx="1"/>
          </p:cNvCxnSpPr>
          <p:nvPr/>
        </p:nvCxnSpPr>
        <p:spPr>
          <a:xfrm flipV="1">
            <a:off x="3870325" y="5862639"/>
            <a:ext cx="349250" cy="42703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7" name="Соединительная линия уступом 8246"/>
          <p:cNvCxnSpPr>
            <a:stCxn id="53" idx="3"/>
            <a:endCxn id="8" idx="1"/>
          </p:cNvCxnSpPr>
          <p:nvPr/>
        </p:nvCxnSpPr>
        <p:spPr>
          <a:xfrm flipV="1">
            <a:off x="7972425" y="1189038"/>
            <a:ext cx="355600" cy="76835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1" name="Соединительная линия уступом 8250"/>
          <p:cNvCxnSpPr>
            <a:stCxn id="53" idx="3"/>
            <a:endCxn id="9" idx="1"/>
          </p:cNvCxnSpPr>
          <p:nvPr/>
        </p:nvCxnSpPr>
        <p:spPr>
          <a:xfrm flipV="1">
            <a:off x="7972425" y="1477964"/>
            <a:ext cx="355600" cy="4794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5" name="Соединительная линия уступом 8254"/>
          <p:cNvCxnSpPr>
            <a:stCxn id="53" idx="3"/>
            <a:endCxn id="10" idx="1"/>
          </p:cNvCxnSpPr>
          <p:nvPr/>
        </p:nvCxnSpPr>
        <p:spPr>
          <a:xfrm flipV="1">
            <a:off x="7972425" y="1765300"/>
            <a:ext cx="355600" cy="19208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9" name="Соединительная линия уступом 8258"/>
          <p:cNvCxnSpPr>
            <a:stCxn id="30" idx="3"/>
            <a:endCxn id="43" idx="1"/>
          </p:cNvCxnSpPr>
          <p:nvPr/>
        </p:nvCxnSpPr>
        <p:spPr>
          <a:xfrm flipV="1">
            <a:off x="3870325" y="1960563"/>
            <a:ext cx="342900" cy="34131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4" name="Соединительная линия уступом 8263"/>
          <p:cNvCxnSpPr>
            <a:stCxn id="32" idx="3"/>
            <a:endCxn id="43" idx="1"/>
          </p:cNvCxnSpPr>
          <p:nvPr/>
        </p:nvCxnSpPr>
        <p:spPr>
          <a:xfrm flipV="1">
            <a:off x="3870325" y="1960564"/>
            <a:ext cx="342900" cy="72548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8" name="Соединительная линия уступом 8267"/>
          <p:cNvCxnSpPr>
            <a:stCxn id="51" idx="3"/>
            <a:endCxn id="11" idx="1"/>
          </p:cNvCxnSpPr>
          <p:nvPr/>
        </p:nvCxnSpPr>
        <p:spPr>
          <a:xfrm flipV="1">
            <a:off x="7972425" y="2341564"/>
            <a:ext cx="355600" cy="11461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2" name="Соединительная линия уступом 8271"/>
          <p:cNvCxnSpPr>
            <a:stCxn id="51" idx="3"/>
            <a:endCxn id="12" idx="1"/>
          </p:cNvCxnSpPr>
          <p:nvPr/>
        </p:nvCxnSpPr>
        <p:spPr>
          <a:xfrm flipV="1">
            <a:off x="7972425" y="2628900"/>
            <a:ext cx="355600" cy="858838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6" name="Соединительная линия уступом 8275"/>
          <p:cNvCxnSpPr>
            <a:stCxn id="51" idx="3"/>
            <a:endCxn id="13" idx="1"/>
          </p:cNvCxnSpPr>
          <p:nvPr/>
        </p:nvCxnSpPr>
        <p:spPr>
          <a:xfrm flipV="1">
            <a:off x="7972425" y="2917826"/>
            <a:ext cx="355600" cy="56991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0" name="Соединительная линия уступом 8279"/>
          <p:cNvCxnSpPr>
            <a:stCxn id="51" idx="3"/>
            <a:endCxn id="14" idx="1"/>
          </p:cNvCxnSpPr>
          <p:nvPr/>
        </p:nvCxnSpPr>
        <p:spPr>
          <a:xfrm flipV="1">
            <a:off x="7972425" y="3205164"/>
            <a:ext cx="355600" cy="2825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4" name="Соединительная линия уступом 8283"/>
          <p:cNvCxnSpPr>
            <a:stCxn id="51" idx="3"/>
            <a:endCxn id="15" idx="1"/>
          </p:cNvCxnSpPr>
          <p:nvPr/>
        </p:nvCxnSpPr>
        <p:spPr>
          <a:xfrm>
            <a:off x="7972425" y="3487739"/>
            <a:ext cx="355600" cy="158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8" name="Соединительная линия уступом 8287"/>
          <p:cNvCxnSpPr>
            <a:stCxn id="51" idx="3"/>
            <a:endCxn id="16" idx="1"/>
          </p:cNvCxnSpPr>
          <p:nvPr/>
        </p:nvCxnSpPr>
        <p:spPr>
          <a:xfrm>
            <a:off x="7972425" y="3487738"/>
            <a:ext cx="355600" cy="28416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1" name="Соединительная линия уступом 8300"/>
          <p:cNvCxnSpPr>
            <a:stCxn id="50" idx="3"/>
            <a:endCxn id="17" idx="1"/>
          </p:cNvCxnSpPr>
          <p:nvPr/>
        </p:nvCxnSpPr>
        <p:spPr>
          <a:xfrm flipV="1">
            <a:off x="7972425" y="4324351"/>
            <a:ext cx="355600" cy="28416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4" name="Прямая соединительная линия 8303"/>
          <p:cNvCxnSpPr>
            <a:stCxn id="50" idx="3"/>
            <a:endCxn id="18" idx="1"/>
          </p:cNvCxnSpPr>
          <p:nvPr/>
        </p:nvCxnSpPr>
        <p:spPr>
          <a:xfrm flipV="1">
            <a:off x="7972425" y="4603751"/>
            <a:ext cx="355600" cy="47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8" name="Соединительная линия уступом 8307"/>
          <p:cNvCxnSpPr>
            <a:stCxn id="50" idx="3"/>
            <a:endCxn id="19" idx="1"/>
          </p:cNvCxnSpPr>
          <p:nvPr/>
        </p:nvCxnSpPr>
        <p:spPr>
          <a:xfrm>
            <a:off x="7972425" y="4608514"/>
            <a:ext cx="355600" cy="2762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2" name="Соединительная линия уступом 8311"/>
          <p:cNvCxnSpPr>
            <a:stCxn id="45" idx="3"/>
            <a:endCxn id="20" idx="1"/>
          </p:cNvCxnSpPr>
          <p:nvPr/>
        </p:nvCxnSpPr>
        <p:spPr>
          <a:xfrm flipV="1">
            <a:off x="7972425" y="5430838"/>
            <a:ext cx="355600" cy="4318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6" name="Соединительная линия уступом 8315"/>
          <p:cNvCxnSpPr>
            <a:stCxn id="45" idx="3"/>
            <a:endCxn id="21" idx="1"/>
          </p:cNvCxnSpPr>
          <p:nvPr/>
        </p:nvCxnSpPr>
        <p:spPr>
          <a:xfrm flipV="1">
            <a:off x="7972425" y="5718176"/>
            <a:ext cx="355600" cy="14446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0" name="Соединительная линия уступом 8319"/>
          <p:cNvCxnSpPr>
            <a:stCxn id="45" idx="3"/>
            <a:endCxn id="22" idx="1"/>
          </p:cNvCxnSpPr>
          <p:nvPr/>
        </p:nvCxnSpPr>
        <p:spPr>
          <a:xfrm>
            <a:off x="7972425" y="5862639"/>
            <a:ext cx="355600" cy="136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4" name="Соединительная линия уступом 8323"/>
          <p:cNvCxnSpPr>
            <a:stCxn id="45" idx="3"/>
            <a:endCxn id="23" idx="1"/>
          </p:cNvCxnSpPr>
          <p:nvPr/>
        </p:nvCxnSpPr>
        <p:spPr>
          <a:xfrm>
            <a:off x="7972425" y="5862638"/>
            <a:ext cx="355600" cy="42386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кругленный прямоугольник 3"/>
          <p:cNvSpPr/>
          <p:nvPr/>
        </p:nvSpPr>
        <p:spPr>
          <a:xfrm>
            <a:off x="5303839" y="169864"/>
            <a:ext cx="1584325" cy="358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ОЭП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4814"/>
            <a:ext cx="864870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Показатели качества ОЭП</a:t>
            </a:r>
            <a:endParaRPr lang="ru-RU" altLang="ru-RU" sz="36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082" name="Текст 2"/>
          <p:cNvSpPr txBox="1">
            <a:spLocks noGrp="1"/>
          </p:cNvSpPr>
          <p:nvPr>
            <p:ph type="body" idx="1"/>
          </p:nvPr>
        </p:nvSpPr>
        <p:spPr>
          <a:xfrm>
            <a:off x="1127448" y="2882901"/>
            <a:ext cx="9937103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400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Качеством прибора называется совокупность свойств прибора, обуславливающих его пригодность удовлетворять определенные потребности в соответствии с его </a:t>
            </a:r>
            <a:r>
              <a:rPr lang="ru-RU" altLang="ru-RU" sz="2400" dirty="0" smtClean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назначением</a:t>
            </a:r>
            <a:endParaRPr lang="ru-RU" altLang="ru-RU" sz="24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4254</TotalTime>
  <Words>2822</Words>
  <Application>Microsoft Office PowerPoint</Application>
  <PresentationFormat>Произвольный</PresentationFormat>
  <Paragraphs>312</Paragraphs>
  <Slides>18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4_Office Theme</vt:lpstr>
      <vt:lpstr>11_Office Theme</vt:lpstr>
      <vt:lpstr>Antonio template</vt:lpstr>
      <vt:lpstr>Функциональные устройства ОЭП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379</cp:revision>
  <cp:lastPrinted>2015-02-25T10:22:56Z</cp:lastPrinted>
  <dcterms:created xsi:type="dcterms:W3CDTF">2011-01-18T06:29:45Z</dcterms:created>
  <dcterms:modified xsi:type="dcterms:W3CDTF">2017-02-08T14:36:33Z</dcterms:modified>
</cp:coreProperties>
</file>