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4" r:id="rId3"/>
  </p:sldMasterIdLst>
  <p:notesMasterIdLst>
    <p:notesMasterId r:id="rId25"/>
  </p:notesMasterIdLst>
  <p:handoutMasterIdLst>
    <p:handoutMasterId r:id="rId26"/>
  </p:handoutMasterIdLst>
  <p:sldIdLst>
    <p:sldId id="265" r:id="rId4"/>
    <p:sldId id="324" r:id="rId5"/>
    <p:sldId id="489" r:id="rId6"/>
    <p:sldId id="490" r:id="rId7"/>
    <p:sldId id="491" r:id="rId8"/>
    <p:sldId id="492" r:id="rId9"/>
    <p:sldId id="493" r:id="rId10"/>
    <p:sldId id="505" r:id="rId11"/>
    <p:sldId id="499" r:id="rId12"/>
    <p:sldId id="497" r:id="rId13"/>
    <p:sldId id="498" r:id="rId14"/>
    <p:sldId id="496" r:id="rId15"/>
    <p:sldId id="494" r:id="rId16"/>
    <p:sldId id="495" r:id="rId17"/>
    <p:sldId id="501" r:id="rId18"/>
    <p:sldId id="508" r:id="rId19"/>
    <p:sldId id="504" r:id="rId20"/>
    <p:sldId id="506" r:id="rId21"/>
    <p:sldId id="507" r:id="rId22"/>
    <p:sldId id="487" r:id="rId23"/>
    <p:sldId id="488" r:id="rId24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D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36" autoAdjust="0"/>
    <p:restoredTop sz="79299" autoAdjust="0"/>
  </p:normalViewPr>
  <p:slideViewPr>
    <p:cSldViewPr>
      <p:cViewPr varScale="1">
        <p:scale>
          <a:sx n="89" d="100"/>
          <a:sy n="89" d="100"/>
        </p:scale>
        <p:origin x="-1092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63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-381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0D392-4A90-44A3-9E97-7A7980070137}" type="datetimeFigureOut">
              <a:rPr lang="ru-RU" smtClean="0"/>
              <a:t>24.02.2017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02729-B370-4275-AB8C-15F5AAA5A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868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95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18DB6E7-2E72-40A4-8DD2-2A70E752E7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597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3667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 dirty="0" smtClean="0"/>
          </a:p>
        </p:txBody>
      </p:sp>
      <p:sp>
        <p:nvSpPr>
          <p:cNvPr id="113668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1040DF0-1F71-463D-9295-4405A9D0912C}" type="slidenum">
              <a:rPr lang="ru-RU" altLang="ru-RU" sz="1200" smtClean="0"/>
              <a:pPr eaLnBrk="1" hangingPunct="1"/>
              <a:t>1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1084514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5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Свойства электромагнитного излучения широко используются в современной науке и технике, особенно в бесконтактных, дистанционных устройствах контроля, измерения, передачи и преобразования информации, сбора и передачи энергии и др. </a:t>
            </a:r>
          </a:p>
          <a:p>
            <a:pPr fontAlgn="auto">
              <a:spcAft>
                <a:spcPts val="0"/>
              </a:spcAft>
              <a:buClr>
                <a:srgbClr val="677480"/>
              </a:buClr>
              <a:buSzPct val="100000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Среди приборов, основанных на использовании электромагнитного излучения, особое место занимают ОЭП, которым свойственны:</a:t>
            </a: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высокая точность;</a:t>
            </a: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быстродействие;</a:t>
            </a: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возможность обработки многомерных сигналов;</a:t>
            </a: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другие ценные для практики свойства. 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716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A8862B1-7D86-428A-99A0-253C2D357250}" type="slidenum">
              <a:rPr lang="ru-RU" altLang="ru-RU" sz="1200" smtClean="0"/>
              <a:pPr eaLnBrk="1" hangingPunct="1"/>
              <a:t>10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2255952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5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Свойства электромагнитного излучения широко используются в современной науке и технике, особенно в бесконтактных, дистанционных устройствах контроля, измерения, передачи и преобразования информации, сбора и передачи энергии и др. </a:t>
            </a:r>
          </a:p>
          <a:p>
            <a:pPr fontAlgn="auto">
              <a:spcAft>
                <a:spcPts val="0"/>
              </a:spcAft>
              <a:buClr>
                <a:srgbClr val="677480"/>
              </a:buClr>
              <a:buSzPct val="100000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Среди приборов, основанных на использовании электромагнитного излучения, особое место занимают ОЭП, которым свойственны:</a:t>
            </a: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высокая точность;</a:t>
            </a: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быстродействие;</a:t>
            </a: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возможность обработки многомерных сигналов;</a:t>
            </a: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другие ценные для практики свойства. 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716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A8862B1-7D86-428A-99A0-253C2D357250}" type="slidenum">
              <a:rPr lang="ru-RU" altLang="ru-RU" sz="1200" smtClean="0"/>
              <a:pPr eaLnBrk="1" hangingPunct="1"/>
              <a:t>11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2255952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5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Свойства электромагнитного излучения широко используются в современной науке и технике, особенно в бесконтактных, дистанционных устройствах контроля, измерения, передачи и преобразования информации, сбора и передачи энергии и др. </a:t>
            </a:r>
          </a:p>
          <a:p>
            <a:pPr fontAlgn="auto">
              <a:spcAft>
                <a:spcPts val="0"/>
              </a:spcAft>
              <a:buClr>
                <a:srgbClr val="677480"/>
              </a:buClr>
              <a:buSzPct val="100000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Среди приборов, основанных на использовании электромагнитного излучения, особое место занимают ОЭП, которым свойственны:</a:t>
            </a: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высокая точность;</a:t>
            </a: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быстродействие;</a:t>
            </a: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возможность обработки многомерных сигналов;</a:t>
            </a: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другие ценные для практики свойства. 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716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A8862B1-7D86-428A-99A0-253C2D357250}" type="slidenum">
              <a:rPr lang="ru-RU" altLang="ru-RU" sz="1200" smtClean="0"/>
              <a:pPr eaLnBrk="1" hangingPunct="1"/>
              <a:t>12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2255952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5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Свойства электромагнитного излучения широко используются в современной науке и технике, особенно в бесконтактных, дистанционных устройствах контроля, измерения, передачи и преобразования информации, сбора и передачи энергии и др. </a:t>
            </a:r>
          </a:p>
          <a:p>
            <a:pPr fontAlgn="auto">
              <a:spcAft>
                <a:spcPts val="0"/>
              </a:spcAft>
              <a:buClr>
                <a:srgbClr val="677480"/>
              </a:buClr>
              <a:buSzPct val="100000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Среди приборов, основанных на использовании электромагнитного излучения, особое место занимают ОЭП, которым свойственны:</a:t>
            </a: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высокая точность;</a:t>
            </a: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быстродействие;</a:t>
            </a: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возможность обработки многомерных сигналов;</a:t>
            </a: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другие ценные для практики свойства. 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716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A8862B1-7D86-428A-99A0-253C2D357250}" type="slidenum">
              <a:rPr lang="ru-RU" altLang="ru-RU" sz="1200" smtClean="0"/>
              <a:pPr eaLnBrk="1" hangingPunct="1"/>
              <a:t>13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2255952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5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Свойства электромагнитного излучения широко используются в современной науке и технике, особенно в бесконтактных, дистанционных устройствах контроля, измерения, передачи и преобразования информации, сбора и передачи энергии и др. </a:t>
            </a:r>
          </a:p>
          <a:p>
            <a:pPr fontAlgn="auto">
              <a:spcAft>
                <a:spcPts val="0"/>
              </a:spcAft>
              <a:buClr>
                <a:srgbClr val="677480"/>
              </a:buClr>
              <a:buSzPct val="100000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Среди приборов, основанных на использовании электромагнитного излучения, особое место занимают ОЭП, которым свойственны:</a:t>
            </a: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высокая точность;</a:t>
            </a: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быстродействие;</a:t>
            </a: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возможность обработки многомерных сигналов;</a:t>
            </a: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другие ценные для практики свойства. 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716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A8862B1-7D86-428A-99A0-253C2D357250}" type="slidenum">
              <a:rPr lang="ru-RU" altLang="ru-RU" sz="1200" smtClean="0"/>
              <a:pPr eaLnBrk="1" hangingPunct="1"/>
              <a:t>14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2255952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5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716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A8862B1-7D86-428A-99A0-253C2D357250}" type="slidenum">
              <a:rPr lang="ru-RU" altLang="ru-RU" sz="1200" smtClean="0"/>
              <a:pPr eaLnBrk="1" hangingPunct="1"/>
              <a:t>15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2255952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5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716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A8862B1-7D86-428A-99A0-253C2D357250}" type="slidenum">
              <a:rPr lang="ru-RU" altLang="ru-RU" sz="1200" smtClean="0"/>
              <a:pPr eaLnBrk="1" hangingPunct="1"/>
              <a:t>16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8925877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5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716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A8862B1-7D86-428A-99A0-253C2D357250}" type="slidenum">
              <a:rPr lang="ru-RU" altLang="ru-RU" sz="1200" smtClean="0"/>
              <a:pPr eaLnBrk="1" hangingPunct="1"/>
              <a:t>17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2255952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5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716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A8862B1-7D86-428A-99A0-253C2D357250}" type="slidenum">
              <a:rPr lang="ru-RU" altLang="ru-RU" sz="1200" smtClean="0"/>
              <a:pPr eaLnBrk="1" hangingPunct="1"/>
              <a:t>18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2255952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5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716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A8862B1-7D86-428A-99A0-253C2D357250}" type="slidenum">
              <a:rPr lang="ru-RU" altLang="ru-RU" sz="1200" smtClean="0"/>
              <a:pPr eaLnBrk="1" hangingPunct="1"/>
              <a:t>19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2255952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5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Свойства электромагнитного излучения широко используются в современной науке и технике, особенно в бесконтактных, дистанционных устройствах контроля, измерения, передачи и преобразования информации, сбора и передачи энергии и др. </a:t>
            </a:r>
          </a:p>
          <a:p>
            <a:pPr fontAlgn="auto">
              <a:spcAft>
                <a:spcPts val="0"/>
              </a:spcAft>
              <a:buClr>
                <a:srgbClr val="677480"/>
              </a:buClr>
              <a:buSzPct val="100000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Среди приборов, основанных на использовании электромагнитного излучения, особое место занимают ОЭП, которым свойственны:</a:t>
            </a: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высокая точность;</a:t>
            </a: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быстродействие;</a:t>
            </a: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возможность обработки многомерных сигналов;</a:t>
            </a: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другие ценные для практики свойства. 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716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A8862B1-7D86-428A-99A0-253C2D357250}" type="slidenum">
              <a:rPr lang="ru-RU" altLang="ru-RU" sz="1200" smtClean="0"/>
              <a:pPr eaLnBrk="1" hangingPunct="1"/>
              <a:t>2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23906427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5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716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A8862B1-7D86-428A-99A0-253C2D357250}" type="slidenum">
              <a:rPr lang="ru-RU" altLang="ru-RU" sz="1200" smtClean="0"/>
              <a:pPr eaLnBrk="1" hangingPunct="1"/>
              <a:t>20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23906427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5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716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A8862B1-7D86-428A-99A0-253C2D357250}" type="slidenum">
              <a:rPr lang="ru-RU" altLang="ru-RU" sz="1200" smtClean="0"/>
              <a:pPr eaLnBrk="1" hangingPunct="1"/>
              <a:t>21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2390642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5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Свойства электромагнитного излучения широко используются в современной науке и технике, особенно в бесконтактных, дистанционных устройствах контроля, измерения, передачи и преобразования информации, сбора и передачи энергии и др. </a:t>
            </a:r>
          </a:p>
          <a:p>
            <a:pPr fontAlgn="auto">
              <a:spcAft>
                <a:spcPts val="0"/>
              </a:spcAft>
              <a:buClr>
                <a:srgbClr val="677480"/>
              </a:buClr>
              <a:buSzPct val="100000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Среди приборов, основанных на использовании электромагнитного излучения, особое место занимают ОЭП, которым свойственны:</a:t>
            </a: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высокая точность;</a:t>
            </a: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быстродействие;</a:t>
            </a: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возможность обработки многомерных сигналов;</a:t>
            </a: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другие ценные для практики свойства. 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716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A8862B1-7D86-428A-99A0-253C2D357250}" type="slidenum">
              <a:rPr lang="ru-RU" altLang="ru-RU" sz="1200" smtClean="0"/>
              <a:pPr eaLnBrk="1" hangingPunct="1"/>
              <a:t>3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2798416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5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Свойства электромагнитного излучения широко используются в современной науке и технике, особенно в бесконтактных, дистанционных устройствах контроля, измерения, передачи и преобразования информации, сбора и передачи энергии и др. </a:t>
            </a:r>
          </a:p>
          <a:p>
            <a:pPr fontAlgn="auto">
              <a:spcAft>
                <a:spcPts val="0"/>
              </a:spcAft>
              <a:buClr>
                <a:srgbClr val="677480"/>
              </a:buClr>
              <a:buSzPct val="100000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Среди приборов, основанных на использовании электромагнитного излучения, особое место занимают ОЭП, которым свойственны:</a:t>
            </a: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высокая точность;</a:t>
            </a: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быстродействие;</a:t>
            </a: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возможность обработки многомерных сигналов;</a:t>
            </a: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другие ценные для практики свойства. 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716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A8862B1-7D86-428A-99A0-253C2D357250}" type="slidenum">
              <a:rPr lang="ru-RU" altLang="ru-RU" sz="1200" smtClean="0"/>
              <a:pPr eaLnBrk="1" hangingPunct="1"/>
              <a:t>4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3561056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5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Свойства электромагнитного излучения широко используются в современной науке и технике, особенно в бесконтактных, дистанционных устройствах контроля, измерения, передачи и преобразования информации, сбора и передачи энергии и др. </a:t>
            </a:r>
          </a:p>
          <a:p>
            <a:pPr fontAlgn="auto">
              <a:spcAft>
                <a:spcPts val="0"/>
              </a:spcAft>
              <a:buClr>
                <a:srgbClr val="677480"/>
              </a:buClr>
              <a:buSzPct val="100000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Среди приборов, основанных на использовании электромагнитного излучения, особое место занимают ОЭП, которым свойственны:</a:t>
            </a: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высокая точность;</a:t>
            </a: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быстродействие;</a:t>
            </a: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возможность обработки многомерных сигналов;</a:t>
            </a: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другие ценные для практики свойства. 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716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A8862B1-7D86-428A-99A0-253C2D357250}" type="slidenum">
              <a:rPr lang="ru-RU" altLang="ru-RU" sz="1200" smtClean="0"/>
              <a:pPr eaLnBrk="1" hangingPunct="1"/>
              <a:t>5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794293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5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Свойства электромагнитного излучения широко используются в современной науке и технике, особенно в бесконтактных, дистанционных устройствах контроля, измерения, передачи и преобразования информации, сбора и передачи энергии и др. </a:t>
            </a:r>
          </a:p>
          <a:p>
            <a:pPr fontAlgn="auto">
              <a:spcAft>
                <a:spcPts val="0"/>
              </a:spcAft>
              <a:buClr>
                <a:srgbClr val="677480"/>
              </a:buClr>
              <a:buSzPct val="100000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Среди приборов, основанных на использовании электромагнитного излучения, особое место занимают ОЭП, которым свойственны:</a:t>
            </a: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высокая точность;</a:t>
            </a: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быстродействие;</a:t>
            </a: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возможность обработки многомерных сигналов;</a:t>
            </a: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другие ценные для практики свойства. 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716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A8862B1-7D86-428A-99A0-253C2D357250}" type="slidenum">
              <a:rPr lang="ru-RU" altLang="ru-RU" sz="1200" smtClean="0"/>
              <a:pPr eaLnBrk="1" hangingPunct="1"/>
              <a:t>6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3770213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5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Свойства электромагнитного излучения широко используются в современной науке и технике, особенно в бесконтактных, дистанционных устройствах контроля, измерения, передачи и преобразования информации, сбора и передачи энергии и др. </a:t>
            </a:r>
          </a:p>
          <a:p>
            <a:pPr fontAlgn="auto">
              <a:spcAft>
                <a:spcPts val="0"/>
              </a:spcAft>
              <a:buClr>
                <a:srgbClr val="677480"/>
              </a:buClr>
              <a:buSzPct val="100000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Среди приборов, основанных на использовании электромагнитного излучения, особое место занимают ОЭП, которым свойственны:</a:t>
            </a: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высокая точность;</a:t>
            </a: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быстродействие;</a:t>
            </a: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возможность обработки многомерных сигналов;</a:t>
            </a: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другие ценные для практики свойства. 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716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A8862B1-7D86-428A-99A0-253C2D357250}" type="slidenum">
              <a:rPr lang="ru-RU" altLang="ru-RU" sz="1200" smtClean="0"/>
              <a:pPr eaLnBrk="1" hangingPunct="1"/>
              <a:t>7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2255952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5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Свойства электромагнитного излучения широко используются в современной науке и технике, особенно в бесконтактных, дистанционных устройствах контроля, измерения, передачи и преобразования информации, сбора и передачи энергии и др. </a:t>
            </a:r>
          </a:p>
          <a:p>
            <a:pPr fontAlgn="auto">
              <a:spcAft>
                <a:spcPts val="0"/>
              </a:spcAft>
              <a:buClr>
                <a:srgbClr val="677480"/>
              </a:buClr>
              <a:buSzPct val="100000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Среди приборов, основанных на использовании электромагнитного излучения, особое место занимают ОЭП, которым свойственны:</a:t>
            </a: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высокая точность;</a:t>
            </a: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быстродействие;</a:t>
            </a: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возможность обработки многомерных сигналов;</a:t>
            </a: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другие ценные для практики свойства. 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716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A8862B1-7D86-428A-99A0-253C2D357250}" type="slidenum">
              <a:rPr lang="ru-RU" altLang="ru-RU" sz="1200" smtClean="0"/>
              <a:pPr eaLnBrk="1" hangingPunct="1"/>
              <a:t>8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2255952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5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Свойства электромагнитного излучения широко используются в современной науке и технике, особенно в бесконтактных, дистанционных устройствах контроля, измерения, передачи и преобразования информации, сбора и передачи энергии и др. </a:t>
            </a:r>
          </a:p>
          <a:p>
            <a:pPr fontAlgn="auto">
              <a:spcAft>
                <a:spcPts val="0"/>
              </a:spcAft>
              <a:buClr>
                <a:srgbClr val="677480"/>
              </a:buClr>
              <a:buSzPct val="100000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Среди приборов, основанных на использовании электромагнитного излучения, особое место занимают ОЭП, которым свойственны:</a:t>
            </a: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высокая точность;</a:t>
            </a: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быстродействие;</a:t>
            </a: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возможность обработки многомерных сигналов;</a:t>
            </a: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другие ценные для практики свойства. 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716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A8862B1-7D86-428A-99A0-253C2D357250}" type="slidenum">
              <a:rPr lang="ru-RU" altLang="ru-RU" sz="1200" smtClean="0"/>
              <a:pPr eaLnBrk="1" hangingPunct="1"/>
              <a:t>9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2255952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B4C2D-33D9-493B-A1E8-B8711E9DE4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46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D99CA-F4DB-40A3-BCE2-481BC4051D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90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44490-BCE7-4FD1-AAF2-3182868998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657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6DA42-1EA2-47ED-BC25-85447A75EE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17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0EB1C-48FA-4498-B7A8-A3C18F15E6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84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EE711-2BC4-4F5B-8087-41E24E46E3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965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E2BBC-5732-4C1E-8C48-E073F7D5AE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81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2DE41-5C26-4DA3-B301-6F0910765F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168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931C5-1269-46AD-AE55-77CEE3F7F6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287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C986E-B288-4C4A-BEEF-14E1A8033D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975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C410F-4C08-45BE-962A-C064C28142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50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F07853-FC3B-4BBE-BEA3-97ADE5113B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4187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D8148-B1C1-4DBE-B39E-5ECA806653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7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BB0D2-ED6A-4352-A3FE-C98E1EDC99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633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9F0AA-7F2A-499E-B55D-AD37400019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033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5"/>
          <p:cNvSpPr>
            <a:spLocks noChangeArrowheads="1"/>
          </p:cNvSpPr>
          <p:nvPr/>
        </p:nvSpPr>
        <p:spPr bwMode="auto">
          <a:xfrm>
            <a:off x="0" y="1"/>
            <a:ext cx="12192000" cy="5324475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18"/>
          <p:cNvSpPr>
            <a:spLocks noChangeArrowheads="1"/>
          </p:cNvSpPr>
          <p:nvPr/>
        </p:nvSpPr>
        <p:spPr bwMode="auto">
          <a:xfrm>
            <a:off x="4064000" y="5324475"/>
            <a:ext cx="4064000" cy="101600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6" name="Shape 19"/>
          <p:cNvSpPr>
            <a:spLocks noChangeArrowheads="1"/>
          </p:cNvSpPr>
          <p:nvPr/>
        </p:nvSpPr>
        <p:spPr bwMode="auto">
          <a:xfrm>
            <a:off x="8128000" y="5324475"/>
            <a:ext cx="4064000" cy="101600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7" name="Shape 20"/>
          <p:cNvSpPr>
            <a:spLocks noChangeArrowheads="1"/>
          </p:cNvSpPr>
          <p:nvPr/>
        </p:nvSpPr>
        <p:spPr bwMode="auto">
          <a:xfrm>
            <a:off x="0" y="5324475"/>
            <a:ext cx="4064000" cy="101600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500"/>
          </a:xfrm>
          <a:prstGeom prst="rect">
            <a:avLst/>
          </a:prstGeom>
        </p:spPr>
        <p:txBody>
          <a:bodyPr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914400" y="3786737"/>
            <a:ext cx="10363200" cy="1046400"/>
          </a:xfrm>
          <a:prstGeom prst="rect">
            <a:avLst/>
          </a:prstGeom>
        </p:spPr>
        <p:txBody>
          <a:bodyPr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83641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1"/>
          <p:cNvSpPr>
            <a:spLocks noChangeArrowheads="1"/>
          </p:cNvSpPr>
          <p:nvPr/>
        </p:nvSpPr>
        <p:spPr bwMode="auto">
          <a:xfrm>
            <a:off x="9808634" y="6754814"/>
            <a:ext cx="1191684" cy="103187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32"/>
          <p:cNvSpPr>
            <a:spLocks noChangeArrowheads="1"/>
          </p:cNvSpPr>
          <p:nvPr/>
        </p:nvSpPr>
        <p:spPr bwMode="auto">
          <a:xfrm>
            <a:off x="11000317" y="6754814"/>
            <a:ext cx="1191683" cy="103187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6" name="Shape 33"/>
          <p:cNvSpPr>
            <a:spLocks noChangeArrowheads="1"/>
          </p:cNvSpPr>
          <p:nvPr/>
        </p:nvSpPr>
        <p:spPr bwMode="auto">
          <a:xfrm>
            <a:off x="1" y="6754814"/>
            <a:ext cx="1191684" cy="103187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7" name="Shape 34"/>
          <p:cNvSpPr>
            <a:spLocks noChangeArrowheads="1"/>
          </p:cNvSpPr>
          <p:nvPr/>
        </p:nvSpPr>
        <p:spPr bwMode="auto">
          <a:xfrm>
            <a:off x="1191684" y="6754814"/>
            <a:ext cx="8616949" cy="103187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399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0565757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8"/>
          <p:cNvSpPr>
            <a:spLocks noChangeArrowheads="1"/>
          </p:cNvSpPr>
          <p:nvPr/>
        </p:nvSpPr>
        <p:spPr bwMode="auto">
          <a:xfrm>
            <a:off x="9808634" y="6754814"/>
            <a:ext cx="1191684" cy="103187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7" name="Shape 49"/>
          <p:cNvSpPr>
            <a:spLocks noChangeArrowheads="1"/>
          </p:cNvSpPr>
          <p:nvPr/>
        </p:nvSpPr>
        <p:spPr bwMode="auto">
          <a:xfrm>
            <a:off x="11000317" y="6754814"/>
            <a:ext cx="1191683" cy="103187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8" name="Shape 50"/>
          <p:cNvSpPr>
            <a:spLocks noChangeArrowheads="1"/>
          </p:cNvSpPr>
          <p:nvPr/>
        </p:nvSpPr>
        <p:spPr bwMode="auto">
          <a:xfrm>
            <a:off x="1" y="6754814"/>
            <a:ext cx="1191684" cy="103187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9" name="Shape 51"/>
          <p:cNvSpPr>
            <a:spLocks noChangeArrowheads="1"/>
          </p:cNvSpPr>
          <p:nvPr/>
        </p:nvSpPr>
        <p:spPr bwMode="auto">
          <a:xfrm>
            <a:off x="1191684" y="6754814"/>
            <a:ext cx="8616949" cy="103187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191600" y="1600200"/>
            <a:ext cx="3161600" cy="4967700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515204" y="1600200"/>
            <a:ext cx="3161600" cy="4967700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7838809" y="1600200"/>
            <a:ext cx="3161600" cy="4967700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583330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54"/>
          <p:cNvSpPr>
            <a:spLocks noChangeArrowheads="1"/>
          </p:cNvSpPr>
          <p:nvPr/>
        </p:nvSpPr>
        <p:spPr bwMode="auto">
          <a:xfrm>
            <a:off x="9808634" y="6754814"/>
            <a:ext cx="1191684" cy="103187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4" name="Shape 55"/>
          <p:cNvSpPr>
            <a:spLocks noChangeArrowheads="1"/>
          </p:cNvSpPr>
          <p:nvPr/>
        </p:nvSpPr>
        <p:spPr bwMode="auto">
          <a:xfrm>
            <a:off x="11000317" y="6754814"/>
            <a:ext cx="1191683" cy="103187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56"/>
          <p:cNvSpPr>
            <a:spLocks noChangeArrowheads="1"/>
          </p:cNvSpPr>
          <p:nvPr/>
        </p:nvSpPr>
        <p:spPr bwMode="auto">
          <a:xfrm>
            <a:off x="1" y="6754814"/>
            <a:ext cx="1191684" cy="103187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6" name="Shape 57"/>
          <p:cNvSpPr>
            <a:spLocks noChangeArrowheads="1"/>
          </p:cNvSpPr>
          <p:nvPr/>
        </p:nvSpPr>
        <p:spPr bwMode="auto">
          <a:xfrm>
            <a:off x="1191684" y="6754814"/>
            <a:ext cx="8616949" cy="103187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81580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0"/>
          <p:cNvSpPr>
            <a:spLocks noChangeArrowheads="1"/>
          </p:cNvSpPr>
          <p:nvPr/>
        </p:nvSpPr>
        <p:spPr bwMode="auto">
          <a:xfrm>
            <a:off x="9808634" y="6754814"/>
            <a:ext cx="1191684" cy="103187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4" name="Shape 61"/>
          <p:cNvSpPr>
            <a:spLocks noChangeArrowheads="1"/>
          </p:cNvSpPr>
          <p:nvPr/>
        </p:nvSpPr>
        <p:spPr bwMode="auto">
          <a:xfrm>
            <a:off x="11000317" y="6754814"/>
            <a:ext cx="1191683" cy="103187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62"/>
          <p:cNvSpPr>
            <a:spLocks noChangeArrowheads="1"/>
          </p:cNvSpPr>
          <p:nvPr/>
        </p:nvSpPr>
        <p:spPr bwMode="auto">
          <a:xfrm>
            <a:off x="1" y="6754814"/>
            <a:ext cx="1191684" cy="103187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6" name="Shape 63"/>
          <p:cNvSpPr>
            <a:spLocks noChangeArrowheads="1"/>
          </p:cNvSpPr>
          <p:nvPr/>
        </p:nvSpPr>
        <p:spPr bwMode="auto">
          <a:xfrm>
            <a:off x="1191684" y="6754814"/>
            <a:ext cx="8616949" cy="103187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191600" y="6199950"/>
            <a:ext cx="8616800" cy="467700"/>
          </a:xfrm>
          <a:prstGeom prst="rect">
            <a:avLst/>
          </a:prstGeom>
        </p:spPr>
        <p:txBody>
          <a:bodyPr anchor="b"/>
          <a:lstStyle>
            <a:lvl1pPr lvl="0">
              <a:spcBef>
                <a:spcPts val="360"/>
              </a:spcBef>
              <a:buClr>
                <a:srgbClr val="2185C5"/>
              </a:buClr>
              <a:buSzPct val="100000"/>
              <a:buNone/>
              <a:defRPr sz="1400">
                <a:solidFill>
                  <a:srgbClr val="2185C5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381939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0"/>
          <p:cNvSpPr>
            <a:spLocks noChangeArrowheads="1"/>
          </p:cNvSpPr>
          <p:nvPr/>
        </p:nvSpPr>
        <p:spPr bwMode="auto">
          <a:xfrm>
            <a:off x="9808634" y="6754814"/>
            <a:ext cx="1191684" cy="103187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3" name="Shape 71"/>
          <p:cNvSpPr>
            <a:spLocks noChangeArrowheads="1"/>
          </p:cNvSpPr>
          <p:nvPr/>
        </p:nvSpPr>
        <p:spPr bwMode="auto">
          <a:xfrm>
            <a:off x="11000317" y="6754814"/>
            <a:ext cx="1191683" cy="103187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4" name="Shape 72"/>
          <p:cNvSpPr>
            <a:spLocks noChangeArrowheads="1"/>
          </p:cNvSpPr>
          <p:nvPr/>
        </p:nvSpPr>
        <p:spPr bwMode="auto">
          <a:xfrm>
            <a:off x="1" y="6754814"/>
            <a:ext cx="1191684" cy="1031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73"/>
          <p:cNvSpPr>
            <a:spLocks noChangeArrowheads="1"/>
          </p:cNvSpPr>
          <p:nvPr/>
        </p:nvSpPr>
        <p:spPr bwMode="auto">
          <a:xfrm>
            <a:off x="1191684" y="6754814"/>
            <a:ext cx="8616949" cy="103187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</p:spTree>
    <p:extLst>
      <p:ext uri="{BB962C8B-B14F-4D97-AF65-F5344CB8AC3E}">
        <p14:creationId xmlns:p14="http://schemas.microsoft.com/office/powerpoint/2010/main" val="93185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437A0-C26F-460E-A897-84136F210CA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65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9E889-3473-43CA-A9B9-3837066061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9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D3AB1-0894-4901-8C9B-2E27106A82B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98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11956-DAF6-473A-ABEE-E1704773A4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84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55B2D-63DC-426B-8839-080EED71F8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7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51C57-50DA-47AF-9533-15B94318A1A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21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7C6D8-0A5F-47AF-9D50-88381F7E36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24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  <a:endParaRPr lang="en-US" altLang="ru-RU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  <a:endParaRPr lang="en-US" alt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DE42370A-8F83-4953-9584-28E2BFC4C5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  <a:endParaRPr lang="en-US" altLang="ru-RU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  <a:endParaRPr lang="en-US" alt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dirty="0">
                <a:solidFill>
                  <a:prstClr val="black">
                    <a:tint val="75000"/>
                  </a:prst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>
                <a:solidFill>
                  <a:prstClr val="black">
                    <a:tint val="75000"/>
                  </a:prst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prstClr val="black">
                    <a:tint val="75000"/>
                  </a:prstClr>
                </a:solidFill>
                <a:cs typeface="+mn-cs"/>
              </a:defRPr>
            </a:lvl1pPr>
          </a:lstStyle>
          <a:p>
            <a:pPr>
              <a:defRPr/>
            </a:pPr>
            <a:fld id="{CCD692A5-89B9-489C-ADAB-F5DBAEC617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6"/>
          <p:cNvSpPr txBox="1">
            <a:spLocks noGrp="1"/>
          </p:cNvSpPr>
          <p:nvPr>
            <p:ph type="title"/>
          </p:nvPr>
        </p:nvSpPr>
        <p:spPr bwMode="auto">
          <a:xfrm>
            <a:off x="1191684" y="274638"/>
            <a:ext cx="86169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ru-RU" altLang="ru-RU" smtClean="0">
              <a:sym typeface="Arial" pitchFamily="34" charset="0"/>
            </a:endParaRPr>
          </a:p>
        </p:txBody>
      </p:sp>
      <p:sp>
        <p:nvSpPr>
          <p:cNvPr id="3075" name="Shape 7"/>
          <p:cNvSpPr txBox="1">
            <a:spLocks noGrp="1"/>
          </p:cNvSpPr>
          <p:nvPr>
            <p:ph type="body" idx="1"/>
          </p:nvPr>
        </p:nvSpPr>
        <p:spPr bwMode="auto">
          <a:xfrm>
            <a:off x="1191684" y="1831976"/>
            <a:ext cx="8616949" cy="473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 smtClean="0">
              <a:sym typeface="Arial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7" r:id="rId1"/>
    <p:sldLayoutId id="2147483729" r:id="rId2"/>
    <p:sldLayoutId id="2147483731" r:id="rId3"/>
    <p:sldLayoutId id="2147483732" r:id="rId4"/>
    <p:sldLayoutId id="2147483733" r:id="rId5"/>
    <p:sldLayoutId id="214748373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1pPr>
      <a:lvl2pPr lvl="1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2pPr>
      <a:lvl3pPr lvl="2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3pPr>
      <a:lvl4pPr lvl="3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4pPr>
      <a:lvl5pPr lvl="4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2"/>
          <p:cNvSpPr txBox="1">
            <a:spLocks noGrp="1"/>
          </p:cNvSpPr>
          <p:nvPr>
            <p:ph type="ctrTitle"/>
          </p:nvPr>
        </p:nvSpPr>
        <p:spPr>
          <a:xfrm>
            <a:off x="2209800" y="2314576"/>
            <a:ext cx="7772400" cy="1546225"/>
          </a:xfrm>
        </p:spPr>
        <p:txBody>
          <a:bodyPr anchor="t"/>
          <a:lstStyle/>
          <a:p>
            <a:pPr>
              <a:spcBef>
                <a:spcPct val="0"/>
              </a:spcBef>
              <a:buSzTx/>
              <a:buFont typeface="Raleway"/>
              <a:buNone/>
            </a:pPr>
            <a:r>
              <a:rPr lang="ru-RU" altLang="ru-RU" dirty="0" smtClean="0">
                <a:latin typeface="Raleway"/>
                <a:ea typeface="Raleway"/>
                <a:cs typeface="Raleway"/>
                <a:sym typeface="Raleway"/>
              </a:rPr>
              <a:t>ЭМП. Электродвигатели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Текст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11424" y="836712"/>
                <a:ext cx="10945216" cy="4735513"/>
              </a:xfrm>
            </p:spPr>
            <p:txBody>
              <a:bodyPr/>
              <a:lstStyle/>
              <a:p>
                <a:pPr marL="342900" indent="-342900" fontAlgn="auto">
                  <a:spcAft>
                    <a:spcPts val="1200"/>
                  </a:spcAft>
                  <a:buClr>
                    <a:srgbClr val="677480"/>
                  </a:buClr>
                  <a:buSzPct val="100000"/>
                  <a:buFont typeface="Arial" panose="020B0604020202020204" pitchFamily="34" charset="0"/>
                  <a:buChar char="•"/>
                  <a:defRPr/>
                </a:pPr>
                <a:r>
                  <a:rPr lang="ru-RU" sz="2200" i="1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Регулировочные характеристики </a:t>
                </a:r>
                <a:r>
                  <a:rPr lang="ru-RU" sz="2200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– зависимости угловой скорости </a:t>
                </a:r>
                <a14:m>
                  <m:oMath xmlns:m="http://schemas.openxmlformats.org/officeDocument/2006/math">
                    <m:r>
                      <a:rPr lang="ru-RU" sz="2200" i="1" smtClean="0">
                        <a:solidFill>
                          <a:srgbClr val="677480"/>
                        </a:solidFill>
                        <a:latin typeface="Cambria Math"/>
                        <a:ea typeface="Cambria Math"/>
                        <a:cs typeface="Lato"/>
                        <a:sym typeface="Lato"/>
                      </a:rPr>
                      <m:t>𝜔</m:t>
                    </m:r>
                  </m:oMath>
                </a14:m>
                <a:r>
                  <a:rPr lang="en-US" sz="2200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ru-RU" sz="2200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от значения (или фазы) напряжения управления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𝑈</m:t>
                        </m:r>
                      </m:e>
                      <m:sub>
                        <m:r>
                          <a:rPr lang="ru-RU" sz="2200" b="0" i="1" smtClean="0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у</m:t>
                        </m:r>
                      </m:sub>
                    </m:sSub>
                  </m:oMath>
                </a14:m>
                <a:r>
                  <a:rPr lang="ru-RU" sz="2200" i="1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ru-RU" sz="2200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при постоянных моменте нагрузки на валу и напряжении возбуждения, т.е. </a:t>
                </a:r>
                <a14:m>
                  <m:oMath xmlns:m="http://schemas.openxmlformats.org/officeDocument/2006/math">
                    <m:r>
                      <a:rPr lang="ru-RU" sz="2200" i="1" smtClean="0">
                        <a:solidFill>
                          <a:srgbClr val="677480"/>
                        </a:solidFill>
                        <a:latin typeface="Cambria Math"/>
                        <a:ea typeface="Cambria Math"/>
                        <a:cs typeface="Lato"/>
                        <a:sym typeface="Lato"/>
                      </a:rPr>
                      <m:t>𝜔</m:t>
                    </m:r>
                    <m:r>
                      <a:rPr lang="ru-RU" sz="2200" b="0" i="1" smtClean="0">
                        <a:solidFill>
                          <a:srgbClr val="677480"/>
                        </a:solidFill>
                        <a:latin typeface="Cambria Math"/>
                        <a:ea typeface="Cambria Math"/>
                        <a:cs typeface="Lato"/>
                        <a:sym typeface="Lato"/>
                      </a:rPr>
                      <m:t>=</m:t>
                    </m:r>
                    <m:r>
                      <a:rPr lang="ru-RU" sz="2200" i="1">
                        <a:solidFill>
                          <a:srgbClr val="677480"/>
                        </a:solidFill>
                        <a:latin typeface="Cambria Math"/>
                        <a:ea typeface="Cambria Math"/>
                        <a:cs typeface="Lato"/>
                        <a:sym typeface="Lato"/>
                      </a:rPr>
                      <m:t>𝜔</m:t>
                    </m:r>
                    <m:r>
                      <a:rPr lang="ru-RU" sz="2200" b="0" i="1" smtClean="0">
                        <a:solidFill>
                          <a:srgbClr val="677480"/>
                        </a:solidFill>
                        <a:latin typeface="Cambria Math"/>
                        <a:ea typeface="Cambria Math"/>
                        <a:cs typeface="Lato"/>
                        <a:sym typeface="Lato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677480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677480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  <m:t>𝑈</m:t>
                        </m:r>
                      </m:e>
                      <m:sub>
                        <m:r>
                          <a:rPr lang="ru-RU" sz="2200" b="0" i="1" smtClean="0">
                            <a:solidFill>
                              <a:srgbClr val="677480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  <m:t>у</m:t>
                        </m:r>
                      </m:sub>
                    </m:sSub>
                    <m:r>
                      <a:rPr lang="ru-RU" sz="2200" b="0" i="1" smtClean="0">
                        <a:solidFill>
                          <a:srgbClr val="677480"/>
                        </a:solidFill>
                        <a:latin typeface="Cambria Math"/>
                        <a:ea typeface="Cambria Math"/>
                        <a:cs typeface="Lato"/>
                        <a:sym typeface="Lato"/>
                      </a:rPr>
                      <m:t>)</m:t>
                    </m:r>
                  </m:oMath>
                </a14:m>
                <a:r>
                  <a:rPr lang="ru-RU" sz="2200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 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𝑀</m:t>
                        </m:r>
                      </m:e>
                      <m:sub>
                        <m:r>
                          <a:rPr lang="ru-RU" sz="2200" b="0" i="1" smtClean="0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н</m:t>
                        </m:r>
                      </m:sub>
                    </m:sSub>
                    <m:r>
                      <a:rPr lang="ru-RU" sz="2200" b="0" i="1" smtClean="0">
                        <a:solidFill>
                          <a:srgbClr val="677480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677480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𝑐𝑜𝑛𝑠𝑡</m:t>
                    </m:r>
                    <m:r>
                      <a:rPr lang="en-US" sz="2200" b="0" i="1" smtClean="0">
                        <a:solidFill>
                          <a:srgbClr val="677480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, 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𝑈</m:t>
                        </m:r>
                      </m:e>
                      <m:sub>
                        <m:r>
                          <a:rPr lang="ru-RU" sz="2200" b="0" i="1" smtClean="0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в</m:t>
                        </m:r>
                      </m:sub>
                    </m:sSub>
                    <m:r>
                      <a:rPr lang="ru-RU" sz="2200" b="0" i="1" smtClean="0">
                        <a:solidFill>
                          <a:srgbClr val="677480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677480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𝑐𝑜𝑛𝑠𝑡</m:t>
                    </m:r>
                  </m:oMath>
                </a14:m>
                <a:endParaRPr lang="ru-RU" sz="2200" dirty="0" smtClean="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fontAlgn="auto">
                  <a:spcAft>
                    <a:spcPts val="1200"/>
                  </a:spcAft>
                  <a:buClr>
                    <a:srgbClr val="677480"/>
                  </a:buClr>
                  <a:buSzPct val="100000"/>
                  <a:defRPr/>
                </a:pPr>
                <a:r>
                  <a:rPr lang="ru-RU" sz="2200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Необходимо для исполнительных двигателей, работающих в следящих системах. Показатель качества – нелинейность регулировочной характеристики.</a:t>
                </a:r>
              </a:p>
              <a:p>
                <a:pPr marL="342900" indent="-342900" fontAlgn="auto">
                  <a:spcAft>
                    <a:spcPts val="1200"/>
                  </a:spcAft>
                  <a:buClr>
                    <a:srgbClr val="677480"/>
                  </a:buClr>
                  <a:buSzPct val="100000"/>
                  <a:buFont typeface="Arial" panose="020B0604020202020204" pitchFamily="34" charset="0"/>
                  <a:buChar char="•"/>
                  <a:defRPr/>
                </a:pPr>
                <a:r>
                  <a:rPr lang="ru-RU" sz="2200" i="1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Мощность </a:t>
                </a:r>
                <a:r>
                  <a:rPr lang="ru-RU" sz="2200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– входная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𝑃</m:t>
                        </m:r>
                      </m:e>
                      <m:sub>
                        <m:r>
                          <a:rPr lang="ru-RU" sz="2200" b="0" i="1" smtClean="0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вх</m:t>
                        </m:r>
                      </m:sub>
                    </m:sSub>
                  </m:oMath>
                </a14:m>
                <a:r>
                  <a:rPr lang="ru-RU" sz="2200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, потребляемая обмотками двигателя из питающей сети, и выходная мощность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677480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𝑃</m:t>
                    </m:r>
                  </m:oMath>
                </a14:m>
                <a:r>
                  <a:rPr lang="en-US" sz="2200" i="1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en-US" sz="2200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– </a:t>
                </a:r>
                <a:r>
                  <a:rPr lang="ru-RU" sz="2200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полезная механическая мощность на валу двигателя</a:t>
                </a:r>
              </a:p>
              <a:p>
                <a:pPr fontAlgn="auto">
                  <a:spcAft>
                    <a:spcPts val="1200"/>
                  </a:spcAft>
                  <a:buClr>
                    <a:srgbClr val="677480"/>
                  </a:buClr>
                  <a:buSzPct val="100000"/>
                  <a:defRPr/>
                </a:pPr>
                <a:r>
                  <a:rPr lang="ru-RU" sz="2200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Номинальная мощность нерегулируемых ЭД – мощность при номинальном моменте нагрузки или номинальном значении угловой скорости</a:t>
                </a:r>
              </a:p>
              <a:p>
                <a:pPr fontAlgn="auto">
                  <a:spcAft>
                    <a:spcPts val="1200"/>
                  </a:spcAft>
                  <a:buClr>
                    <a:srgbClr val="677480"/>
                  </a:buClr>
                  <a:buSzPct val="100000"/>
                  <a:defRPr/>
                </a:pPr>
                <a:r>
                  <a:rPr lang="ru-RU" sz="2200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Номинальная мощность исполнительных ЭД – мощность при номинальном значении сигнала управления</a:t>
                </a:r>
              </a:p>
              <a:p>
                <a:pPr fontAlgn="auto">
                  <a:spcAft>
                    <a:spcPts val="1200"/>
                  </a:spcAft>
                  <a:buClr>
                    <a:srgbClr val="677480"/>
                  </a:buClr>
                  <a:buSzPct val="100000"/>
                  <a:defRPr/>
                </a:pPr>
                <a:r>
                  <a:rPr lang="ru-RU" sz="2200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Мощность управления – мощность, потребляемая цепями управления</a:t>
                </a:r>
              </a:p>
              <a:p>
                <a:pPr fontAlgn="auto">
                  <a:spcAft>
                    <a:spcPts val="1200"/>
                  </a:spcAft>
                  <a:buClr>
                    <a:srgbClr val="677480"/>
                  </a:buClr>
                  <a:buSzPct val="100000"/>
                  <a:defRPr/>
                </a:pPr>
                <a:endParaRPr lang="ru-RU" sz="2200" i="1" dirty="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fontAlgn="auto">
                  <a:spcAft>
                    <a:spcPts val="1200"/>
                  </a:spcAft>
                  <a:buClr>
                    <a:srgbClr val="677480"/>
                  </a:buClr>
                  <a:buSzPct val="100000"/>
                  <a:defRPr/>
                </a:pPr>
                <a:endParaRPr lang="ru-RU" sz="2200" dirty="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6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11424" y="836712"/>
                <a:ext cx="10945216" cy="4735513"/>
              </a:xfrm>
              <a:blipFill rotWithShape="1">
                <a:blip r:embed="rId3"/>
                <a:stretch>
                  <a:fillRect l="-724" r="-1281" b="-221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hape 307"/>
          <p:cNvSpPr txBox="1">
            <a:spLocks/>
          </p:cNvSpPr>
          <p:nvPr/>
        </p:nvSpPr>
        <p:spPr bwMode="auto">
          <a:xfrm>
            <a:off x="911424" y="53752"/>
            <a:ext cx="9937104" cy="78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40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Основные характеристики ЭД</a:t>
            </a:r>
            <a:endParaRPr lang="ru-RU" altLang="ru-RU" sz="40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21848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Текст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11424" y="836712"/>
                <a:ext cx="10945216" cy="4735513"/>
              </a:xfrm>
            </p:spPr>
            <p:txBody>
              <a:bodyPr/>
              <a:lstStyle/>
              <a:p>
                <a:pPr marL="342900" indent="-342900" fontAlgn="auto">
                  <a:spcAft>
                    <a:spcPts val="1200"/>
                  </a:spcAft>
                  <a:buClr>
                    <a:srgbClr val="677480"/>
                  </a:buClr>
                  <a:buSzPct val="100000"/>
                  <a:buFont typeface="Arial" panose="020B0604020202020204" pitchFamily="34" charset="0"/>
                  <a:buChar char="•"/>
                  <a:defRPr/>
                </a:pPr>
                <a:r>
                  <a:rPr lang="ru-RU" sz="2200" i="1" dirty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Номинальная угловая скорость</a:t>
                </a:r>
                <a:r>
                  <a:rPr lang="ru-RU" sz="2200" dirty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solidFill>
                              <a:srgbClr val="677480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ru-RU" sz="2200" i="1">
                            <a:solidFill>
                              <a:srgbClr val="677480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  <m:t>𝜔</m:t>
                        </m:r>
                      </m:e>
                      <m:sub>
                        <m:r>
                          <a:rPr lang="ru-RU" sz="2200" i="1">
                            <a:solidFill>
                              <a:srgbClr val="677480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  <m:t>ном</m:t>
                        </m:r>
                      </m:sub>
                    </m:sSub>
                  </m:oMath>
                </a14:m>
                <a:r>
                  <a:rPr lang="ru-RU" sz="2200" dirty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 – ЭД развивает при номинальном значении момента нагрузки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𝑀</m:t>
                        </m:r>
                      </m:e>
                      <m:sub>
                        <m:r>
                          <a:rPr lang="ru-RU" sz="2200" i="1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ном</m:t>
                        </m:r>
                      </m:sub>
                    </m:sSub>
                  </m:oMath>
                </a14:m>
                <a:endParaRPr lang="ru-RU" sz="2200" dirty="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marL="342900" indent="-342900" fontAlgn="auto">
                  <a:spcAft>
                    <a:spcPts val="1200"/>
                  </a:spcAft>
                  <a:buClr>
                    <a:srgbClr val="677480"/>
                  </a:buClr>
                  <a:buSzPct val="100000"/>
                  <a:buFont typeface="Arial" panose="020B0604020202020204" pitchFamily="34" charset="0"/>
                  <a:buChar char="•"/>
                  <a:defRPr/>
                </a:pPr>
                <a:r>
                  <a:rPr lang="ru-RU" sz="2200" i="1" dirty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Угловая скорость холостого хода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solidFill>
                              <a:srgbClr val="677480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ru-RU" sz="2200" i="1">
                            <a:solidFill>
                              <a:srgbClr val="677480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  <m:t>𝜔</m:t>
                        </m:r>
                      </m:e>
                      <m:sub>
                        <m:r>
                          <a:rPr lang="en-US" sz="2200" i="1">
                            <a:solidFill>
                              <a:srgbClr val="677480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200" dirty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 – ЭД развивает при отсутствии нагрузки</a:t>
                </a:r>
              </a:p>
              <a:p>
                <a:pPr marL="342900" indent="-342900" fontAlgn="auto">
                  <a:spcAft>
                    <a:spcPts val="1200"/>
                  </a:spcAft>
                  <a:buClr>
                    <a:srgbClr val="677480"/>
                  </a:buClr>
                  <a:buSzPct val="100000"/>
                  <a:buFont typeface="Arial" panose="020B0604020202020204" pitchFamily="34" charset="0"/>
                  <a:buChar char="•"/>
                  <a:defRPr/>
                </a:pPr>
                <a:r>
                  <a:rPr lang="ru-RU" sz="2200" i="1" dirty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Пусковой момент</a:t>
                </a:r>
                <a:r>
                  <a:rPr lang="ru-RU" sz="2200" dirty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𝑀</m:t>
                        </m:r>
                      </m:e>
                      <m:sub>
                        <m:r>
                          <a:rPr lang="ru-RU" sz="2200" i="1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п</m:t>
                        </m:r>
                      </m:sub>
                    </m:sSub>
                    <m:r>
                      <a:rPr lang="en-US" sz="2200" i="1">
                        <a:solidFill>
                          <a:srgbClr val="677480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&gt;</m:t>
                    </m:r>
                    <m:sSub>
                      <m:sSubPr>
                        <m:ctrlPr>
                          <a:rPr lang="ru-RU" sz="2200" i="1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𝑀</m:t>
                        </m:r>
                      </m:e>
                      <m:sub>
                        <m:r>
                          <a:rPr lang="ru-RU" sz="2200" i="1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ном</m:t>
                        </m:r>
                      </m:sub>
                    </m:sSub>
                  </m:oMath>
                </a14:m>
                <a:endParaRPr lang="ru-RU" sz="2200" dirty="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marL="342900" indent="-342900" fontAlgn="auto">
                  <a:spcAft>
                    <a:spcPts val="1200"/>
                  </a:spcAft>
                  <a:buClr>
                    <a:srgbClr val="677480"/>
                  </a:buClr>
                  <a:buSzPct val="100000"/>
                  <a:buFont typeface="Arial" panose="020B0604020202020204" pitchFamily="34" charset="0"/>
                  <a:buChar char="•"/>
                  <a:defRPr/>
                </a:pPr>
                <a:r>
                  <a:rPr lang="ru-RU" sz="2200" i="1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КПД</a:t>
                </a:r>
                <a:endParaRPr lang="en-US" sz="2200" i="1" dirty="0" smtClean="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marL="342900" indent="-342900" fontAlgn="auto">
                  <a:spcAft>
                    <a:spcPts val="1200"/>
                  </a:spcAft>
                  <a:buClr>
                    <a:srgbClr val="677480"/>
                  </a:buClr>
                  <a:buSzPct val="100000"/>
                  <a:buFont typeface="Arial" panose="020B0604020202020204" pitchFamily="34" charset="0"/>
                  <a:buChar char="•"/>
                  <a:defRPr/>
                </a:pPr>
                <a:r>
                  <a:rPr lang="ru-RU" sz="2200" i="1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Номинальное значение напряжения питания и частоты питающего тока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677480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𝑓</m:t>
                    </m:r>
                  </m:oMath>
                </a14:m>
                <a:endParaRPr lang="en-US" sz="2200" dirty="0" smtClean="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marL="342900" indent="-342900" fontAlgn="auto">
                  <a:spcAft>
                    <a:spcPts val="1200"/>
                  </a:spcAft>
                  <a:buClr>
                    <a:srgbClr val="677480"/>
                  </a:buClr>
                  <a:buSzPct val="100000"/>
                  <a:buFont typeface="Arial" panose="020B0604020202020204" pitchFamily="34" charset="0"/>
                  <a:buChar char="•"/>
                  <a:defRPr/>
                </a:pPr>
                <a:r>
                  <a:rPr lang="ru-RU" sz="2200" i="1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Напряжение </a:t>
                </a:r>
                <a:r>
                  <a:rPr lang="ru-RU" sz="2200" i="1" dirty="0" err="1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трогания</a:t>
                </a:r>
                <a:r>
                  <a:rPr lang="ru-RU" sz="2200" i="1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 исполнительных двигателей</a:t>
                </a:r>
                <a:r>
                  <a:rPr lang="ru-RU" sz="2200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 – напряжение управления, при котором начинается вращение вала ЭД.</a:t>
                </a:r>
              </a:p>
              <a:p>
                <a:pPr marL="342900" indent="-342900" fontAlgn="auto">
                  <a:spcAft>
                    <a:spcPts val="1200"/>
                  </a:spcAft>
                  <a:buClr>
                    <a:srgbClr val="677480"/>
                  </a:buClr>
                  <a:buSzPct val="100000"/>
                  <a:buFont typeface="Arial" panose="020B0604020202020204" pitchFamily="34" charset="0"/>
                  <a:buChar char="•"/>
                  <a:defRPr/>
                </a:pPr>
                <a:r>
                  <a:rPr lang="ru-RU" sz="2200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Другие параметры: </a:t>
                </a:r>
                <a:r>
                  <a:rPr lang="ru-RU" sz="2200" i="1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электромеханическая постоянная времени двигателя, диапазон регулирования скорости, коэффициенты управления по моменту, скорости, мощности, передаточная функция двигателя</a:t>
                </a:r>
              </a:p>
              <a:p>
                <a:pPr marL="342900" indent="-342900" fontAlgn="auto">
                  <a:spcAft>
                    <a:spcPts val="1200"/>
                  </a:spcAft>
                  <a:buClr>
                    <a:srgbClr val="677480"/>
                  </a:buClr>
                  <a:buSzPct val="100000"/>
                  <a:buFont typeface="Arial" panose="020B0604020202020204" pitchFamily="34" charset="0"/>
                  <a:buChar char="•"/>
                  <a:defRPr/>
                </a:pPr>
                <a:r>
                  <a:rPr lang="ru-RU" sz="2200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Прочие: </a:t>
                </a:r>
                <a:r>
                  <a:rPr lang="ru-RU" sz="2200" i="1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масса, габариты, стоимость, момент инерции ротора</a:t>
                </a:r>
                <a:r>
                  <a:rPr lang="ru-RU" sz="2200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 и т.п.</a:t>
                </a:r>
              </a:p>
              <a:p>
                <a:pPr fontAlgn="auto">
                  <a:spcAft>
                    <a:spcPts val="1200"/>
                  </a:spcAft>
                  <a:buClr>
                    <a:srgbClr val="677480"/>
                  </a:buClr>
                  <a:buSzPct val="100000"/>
                  <a:defRPr/>
                </a:pPr>
                <a:endParaRPr lang="ru-RU" sz="2200" i="1" dirty="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fontAlgn="auto">
                  <a:spcAft>
                    <a:spcPts val="1200"/>
                  </a:spcAft>
                  <a:buClr>
                    <a:srgbClr val="677480"/>
                  </a:buClr>
                  <a:buSzPct val="100000"/>
                  <a:defRPr/>
                </a:pPr>
                <a:endParaRPr lang="ru-RU" sz="2200" dirty="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6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11424" y="836712"/>
                <a:ext cx="10945216" cy="4735513"/>
              </a:xfrm>
              <a:blipFill rotWithShape="1">
                <a:blip r:embed="rId3"/>
                <a:stretch>
                  <a:fillRect l="-669" r="-279" b="-131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hape 307"/>
          <p:cNvSpPr txBox="1">
            <a:spLocks/>
          </p:cNvSpPr>
          <p:nvPr/>
        </p:nvSpPr>
        <p:spPr bwMode="auto">
          <a:xfrm>
            <a:off x="911424" y="53752"/>
            <a:ext cx="9937104" cy="78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40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Основные характеристики ЭД</a:t>
            </a:r>
            <a:endParaRPr lang="ru-RU" altLang="ru-RU" sz="40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23916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2"/>
          <p:cNvSpPr>
            <a:spLocks noGrp="1"/>
          </p:cNvSpPr>
          <p:nvPr>
            <p:ph type="body" idx="1"/>
          </p:nvPr>
        </p:nvSpPr>
        <p:spPr>
          <a:xfrm>
            <a:off x="911424" y="836712"/>
            <a:ext cx="10945216" cy="4735513"/>
          </a:xfrm>
        </p:spPr>
        <p:txBody>
          <a:bodyPr/>
          <a:lstStyle/>
          <a:p>
            <a:pPr marL="514350" indent="-514350" fontAlgn="auto">
              <a:spcAft>
                <a:spcPts val="1200"/>
              </a:spcAft>
              <a:buClr>
                <a:srgbClr val="677480"/>
              </a:buClr>
              <a:buSzPct val="100000"/>
              <a:buAutoNum type="arabicParenR"/>
              <a:defRPr/>
            </a:pPr>
            <a:r>
              <a:rPr lang="ru-RU" sz="2200" dirty="0" smtClean="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Управляемость ЭД</a:t>
            </a:r>
            <a:r>
              <a:rPr lang="ru-RU" sz="2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: регулируемые или нерегулируемый</a:t>
            </a:r>
          </a:p>
          <a:p>
            <a:pPr marL="514350" indent="-514350" fontAlgn="auto">
              <a:spcAft>
                <a:spcPts val="1200"/>
              </a:spcAft>
              <a:buClr>
                <a:srgbClr val="677480"/>
              </a:buClr>
              <a:buSzPct val="100000"/>
              <a:buAutoNum type="arabicParenR"/>
              <a:defRPr/>
            </a:pPr>
            <a:r>
              <a:rPr lang="ru-RU" sz="2200" dirty="0" smtClean="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Режим работы двигателя</a:t>
            </a:r>
            <a:r>
              <a:rPr lang="ru-RU" sz="2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(нерегулируемый, длительного действия, кратковременный, следящий)</a:t>
            </a:r>
          </a:p>
          <a:p>
            <a:pPr marL="514350" indent="-514350" fontAlgn="auto">
              <a:spcAft>
                <a:spcPts val="1200"/>
              </a:spcAft>
              <a:buClr>
                <a:srgbClr val="677480"/>
              </a:buClr>
              <a:buSzPct val="100000"/>
              <a:buAutoNum type="arabicParenR"/>
              <a:defRPr/>
            </a:pPr>
            <a:r>
              <a:rPr lang="ru-RU" sz="2200" dirty="0" smtClean="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Механическая характеристика ЭД и нагрузочная характеристика ЭМП</a:t>
            </a:r>
            <a:r>
              <a:rPr lang="ru-RU" sz="2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(максимальный статический момент, момент инерции), их поведение при работе ЭМП (изменяются или не изменяются)</a:t>
            </a:r>
          </a:p>
          <a:p>
            <a:pPr marL="514350" indent="-514350" fontAlgn="auto">
              <a:spcAft>
                <a:spcPts val="1200"/>
              </a:spcAft>
              <a:buClr>
                <a:srgbClr val="677480"/>
              </a:buClr>
              <a:buSzPct val="100000"/>
              <a:buAutoNum type="arabicParenR"/>
              <a:defRPr/>
            </a:pPr>
            <a:r>
              <a:rPr lang="ru-RU" sz="2200" dirty="0" smtClean="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Частота вращения двигателя</a:t>
            </a:r>
            <a:r>
              <a:rPr lang="ru-RU" sz="2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: нерегулируемые ЭД – требование по стабильности вращения, регулируемые – диапазон регулирования</a:t>
            </a:r>
          </a:p>
          <a:p>
            <a:pPr marL="514350" indent="-514350" fontAlgn="auto">
              <a:spcAft>
                <a:spcPts val="1200"/>
              </a:spcAft>
              <a:buClr>
                <a:srgbClr val="677480"/>
              </a:buClr>
              <a:buSzPct val="100000"/>
              <a:buAutoNum type="arabicParenR"/>
              <a:defRPr/>
            </a:pPr>
            <a:r>
              <a:rPr lang="ru-RU" sz="2200" dirty="0" smtClean="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Электрические параметры ЭД</a:t>
            </a:r>
            <a:r>
              <a:rPr lang="ru-RU" sz="2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: ток (постоянный, переменный), значение питающего напряжения и частоте (при переменном) и их допустимые отклонения</a:t>
            </a:r>
          </a:p>
          <a:p>
            <a:pPr marL="514350" indent="-514350" fontAlgn="auto">
              <a:spcAft>
                <a:spcPts val="0"/>
              </a:spcAft>
              <a:buClr>
                <a:srgbClr val="677480"/>
              </a:buClr>
              <a:buSzPct val="100000"/>
              <a:buAutoNum type="arabicParenR"/>
              <a:defRPr/>
            </a:pPr>
            <a:r>
              <a:rPr lang="ru-RU" sz="2200" dirty="0" smtClean="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Остальные параметры</a:t>
            </a:r>
            <a:r>
              <a:rPr lang="ru-RU" sz="2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: долговечность, габариты, масса, стойкость к механическим и климатическим воздействиям (вибрации, влажность, давление и температура), бесшумность, помехозащищенность и др.</a:t>
            </a:r>
          </a:p>
          <a:p>
            <a:pPr fontAlgn="auto">
              <a:spcAft>
                <a:spcPts val="0"/>
              </a:spcAft>
              <a:buClr>
                <a:srgbClr val="677480"/>
              </a:buClr>
              <a:buSzPct val="100000"/>
              <a:defRPr/>
            </a:pPr>
            <a:endParaRPr lang="ru-RU" sz="22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Shape 307"/>
          <p:cNvSpPr txBox="1">
            <a:spLocks/>
          </p:cNvSpPr>
          <p:nvPr/>
        </p:nvSpPr>
        <p:spPr bwMode="auto">
          <a:xfrm>
            <a:off x="911424" y="53752"/>
            <a:ext cx="993710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40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Выбор электродвигателя</a:t>
            </a:r>
            <a:endParaRPr lang="ru-RU" altLang="ru-RU" sz="40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31940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2"/>
          <p:cNvSpPr>
            <a:spLocks noGrp="1"/>
          </p:cNvSpPr>
          <p:nvPr>
            <p:ph type="body" idx="1"/>
          </p:nvPr>
        </p:nvSpPr>
        <p:spPr>
          <a:xfrm>
            <a:off x="911424" y="836712"/>
            <a:ext cx="10945216" cy="4735513"/>
          </a:xfrm>
        </p:spPr>
        <p:txBody>
          <a:bodyPr/>
          <a:lstStyle/>
          <a:p>
            <a:pPr marL="342900" indent="-342900" fontAlgn="auto">
              <a:spcAft>
                <a:spcPts val="120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2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для нерегулируемого привода</a:t>
            </a:r>
            <a:r>
              <a:rPr lang="ru-RU" sz="2200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ru-RU" sz="2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применяют двигатели общего назначения – работают в номинальном режиме и их скоростью не управляют</a:t>
            </a:r>
          </a:p>
          <a:p>
            <a:pPr marL="342900" indent="-342900" fontAlgn="auto">
              <a:spcAft>
                <a:spcPts val="120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2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ЭД в режиме длительного действия – большой ресурс работы, высокий КПД и вид механической характеристики</a:t>
            </a:r>
          </a:p>
          <a:p>
            <a:pPr marL="342900" indent="-342900" fontAlgn="auto">
              <a:spcAft>
                <a:spcPts val="120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2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если режим работы ЭМП кратковременный или повторно-кратковременный, то следует отдать предпочтение двигателям с большими пусковыми моментами</a:t>
            </a:r>
          </a:p>
          <a:p>
            <a:pPr marL="342900" indent="-342900" fontAlgn="auto">
              <a:spcAft>
                <a:spcPts val="120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2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 повышенных требованиях к стабильности частоты вращения используют синхронные ЭД или двигатели постоянного тока с регуляторами или стабилизаторами частоты вращения</a:t>
            </a:r>
          </a:p>
          <a:p>
            <a:pPr marL="342900" indent="-342900" fontAlgn="auto">
              <a:spcAft>
                <a:spcPts val="120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2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системах автоматического и программного управления применяют шаговые двигатели, т.к. они хорошо сочетаются с цифровыми системами управления; шаговый ЭД управляется специальным коммутатором, который в свою очередь управляется с ЭВМ</a:t>
            </a:r>
          </a:p>
          <a:p>
            <a:pPr marL="342900" indent="-342900" fontAlgn="auto">
              <a:spcAft>
                <a:spcPts val="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ru-RU" sz="2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Shape 307"/>
          <p:cNvSpPr txBox="1">
            <a:spLocks/>
          </p:cNvSpPr>
          <p:nvPr/>
        </p:nvSpPr>
        <p:spPr bwMode="auto">
          <a:xfrm>
            <a:off x="911424" y="53752"/>
            <a:ext cx="993710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40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Рекомендации</a:t>
            </a:r>
            <a:endParaRPr lang="ru-RU" altLang="ru-RU" sz="40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9743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2"/>
          <p:cNvSpPr>
            <a:spLocks noGrp="1"/>
          </p:cNvSpPr>
          <p:nvPr>
            <p:ph type="body" idx="1"/>
          </p:nvPr>
        </p:nvSpPr>
        <p:spPr>
          <a:xfrm>
            <a:off x="911424" y="836712"/>
            <a:ext cx="10945216" cy="4735513"/>
          </a:xfrm>
        </p:spPr>
        <p:txBody>
          <a:bodyPr/>
          <a:lstStyle/>
          <a:p>
            <a:pPr marL="342900" indent="-342900" fontAlgn="auto">
              <a:spcAft>
                <a:spcPts val="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2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если привод следящий (управляемый), то применяют исполнительные (управляемые) двигатели; для следящих ЭМП целесообразно использовать двигатели с </a:t>
            </a:r>
            <a:r>
              <a:rPr lang="en-US" sz="2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r>
              <a:rPr lang="ru-RU" sz="2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мягкой характеристикой</a:t>
            </a:r>
            <a:r>
              <a:rPr lang="en-US" sz="2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  <a:r>
              <a:rPr lang="ru-RU" sz="2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, с малым значением электромеханической постоянной и требуемым диапазоном регулирования – используют асинхронные двигатели и двигатели постоянного тока</a:t>
            </a:r>
          </a:p>
          <a:p>
            <a:pPr marL="342900" indent="-342900" fontAlgn="auto">
              <a:spcAft>
                <a:spcPts val="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ru-RU" sz="2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Shape 307"/>
          <p:cNvSpPr txBox="1">
            <a:spLocks/>
          </p:cNvSpPr>
          <p:nvPr/>
        </p:nvSpPr>
        <p:spPr bwMode="auto">
          <a:xfrm>
            <a:off x="911424" y="53752"/>
            <a:ext cx="993710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40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Рекомендации</a:t>
            </a:r>
            <a:endParaRPr lang="ru-RU" altLang="ru-RU" sz="40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45310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07"/>
          <p:cNvSpPr txBox="1">
            <a:spLocks/>
          </p:cNvSpPr>
          <p:nvPr/>
        </p:nvSpPr>
        <p:spPr bwMode="auto">
          <a:xfrm>
            <a:off x="911424" y="53752"/>
            <a:ext cx="9937104" cy="78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40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Выбор типоразмера ЭД</a:t>
            </a:r>
            <a:endParaRPr lang="ru-RU" altLang="ru-RU" sz="40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399437"/>
            <a:ext cx="5270048" cy="187624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2" y="1196752"/>
            <a:ext cx="6040344" cy="228161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65" y="3838410"/>
            <a:ext cx="5641292" cy="215684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4" y="3800839"/>
            <a:ext cx="5148520" cy="223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0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Текст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11424" y="836712"/>
                <a:ext cx="10945216" cy="4735513"/>
              </a:xfrm>
            </p:spPr>
            <p:txBody>
              <a:bodyPr/>
              <a:lstStyle/>
              <a:p>
                <a:pPr fontAlgn="auto">
                  <a:spcAft>
                    <a:spcPts val="0"/>
                  </a:spcAft>
                  <a:buClr>
                    <a:srgbClr val="677480"/>
                  </a:buClr>
                  <a:buSzPct val="100000"/>
                  <a:defRPr/>
                </a:pPr>
                <a:r>
                  <a:rPr lang="en-US" sz="2200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1) </a:t>
                </a:r>
                <a:r>
                  <a:rPr lang="ru-RU" sz="2200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Расчетная мощность нагрузки при постоянной статической нагрузке:</a:t>
                </a:r>
              </a:p>
              <a:p>
                <a:pPr fontAlgn="auto">
                  <a:lnSpc>
                    <a:spcPct val="130000"/>
                  </a:lnSpc>
                  <a:spcAft>
                    <a:spcPts val="0"/>
                  </a:spcAft>
                  <a:buClr>
                    <a:srgbClr val="677480"/>
                  </a:buClr>
                  <a:buSzPct val="100000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𝑃</m:t>
                        </m:r>
                      </m:e>
                      <m:sub>
                        <m:r>
                          <a:rPr lang="ru-RU" sz="2400" b="0" i="1" smtClean="0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н</m:t>
                        </m:r>
                        <m:r>
                          <a:rPr lang="en-US" sz="2400" b="0" i="1" smtClean="0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677480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=</m:t>
                    </m:r>
                    <m:sSub>
                      <m:sSubPr>
                        <m:ctrlPr>
                          <a:rPr lang="ru-RU" sz="2400" b="0" i="1" smtClean="0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𝑀</m:t>
                        </m:r>
                      </m:e>
                      <m:sub>
                        <m:r>
                          <a:rPr lang="ru-RU" sz="2400" b="0" i="1" smtClean="0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с</m:t>
                        </m:r>
                        <m:r>
                          <a:rPr lang="en-US" sz="2400" b="0" i="1" smtClean="0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ru-RU" sz="2400" b="0" i="1" smtClean="0">
                            <a:solidFill>
                              <a:srgbClr val="677480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ru-RU" sz="2400" b="0" i="1" smtClean="0">
                            <a:solidFill>
                              <a:srgbClr val="677480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  <m:t>𝜔</m:t>
                        </m:r>
                      </m:e>
                      <m:sub>
                        <m:r>
                          <a:rPr lang="ru-RU" sz="2400" b="0" i="1" smtClean="0">
                            <a:solidFill>
                              <a:srgbClr val="677480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  <m:t>н</m:t>
                        </m:r>
                        <m:r>
                          <a:rPr lang="en-US" sz="2400" b="0" i="1" smtClean="0">
                            <a:solidFill>
                              <a:srgbClr val="677480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677480"/>
                        </a:solidFill>
                        <a:latin typeface="Cambria Math"/>
                        <a:ea typeface="Cambria Math"/>
                        <a:cs typeface="Lato"/>
                        <a:sym typeface="Lato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𝑀</m:t>
                        </m:r>
                      </m:e>
                      <m:sub>
                        <m:r>
                          <a:rPr lang="ru-RU" sz="2400" i="1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с</m:t>
                        </m:r>
                        <m:r>
                          <a:rPr lang="en-US" sz="2400" b="0" i="1" smtClean="0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𝑗</m:t>
                        </m:r>
                      </m:sub>
                    </m:sSub>
                    <m:f>
                      <m:fPr>
                        <m:ctrlPr>
                          <a:rPr lang="en-US" sz="2400" b="0" i="1" smtClean="0">
                            <a:solidFill>
                              <a:srgbClr val="677480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677480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  <m:t>𝜋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677480"/>
                                </a:solidFill>
                                <a:latin typeface="Cambria Math"/>
                                <a:ea typeface="Cambria Math"/>
                                <a:cs typeface="Lato"/>
                                <a:sym typeface="Lato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677480"/>
                                </a:solidFill>
                                <a:latin typeface="Cambria Math"/>
                                <a:ea typeface="Cambria Math"/>
                                <a:cs typeface="Lato"/>
                                <a:sym typeface="Lato"/>
                              </a:rPr>
                              <m:t>𝑛</m:t>
                            </m:r>
                          </m:e>
                          <m:sub>
                            <m:r>
                              <a:rPr lang="ru-RU" sz="2400" b="0" i="1" smtClean="0">
                                <a:solidFill>
                                  <a:srgbClr val="677480"/>
                                </a:solidFill>
                                <a:latin typeface="Cambria Math"/>
                                <a:ea typeface="Cambria Math"/>
                                <a:cs typeface="Lato"/>
                                <a:sym typeface="Lato"/>
                              </a:rPr>
                              <m:t>н</m:t>
                            </m:r>
                            <m:r>
                              <a:rPr lang="en-US" sz="2400" b="0" i="1" smtClean="0">
                                <a:solidFill>
                                  <a:srgbClr val="677480"/>
                                </a:solidFill>
                                <a:latin typeface="Cambria Math"/>
                                <a:ea typeface="Cambria Math"/>
                                <a:cs typeface="Lato"/>
                                <a:sym typeface="Lato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rgbClr val="677480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  <m:t>30</m:t>
                        </m:r>
                      </m:den>
                    </m:f>
                  </m:oMath>
                </a14:m>
                <a:r>
                  <a:rPr lang="ru-RU" sz="2200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en-US" sz="2200" dirty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–</a:t>
                </a:r>
                <a:r>
                  <a:rPr lang="ru-RU" sz="2200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 для вращательного движения выходного звена</a:t>
                </a:r>
              </a:p>
              <a:p>
                <a:pPr fontAlgn="auto">
                  <a:lnSpc>
                    <a:spcPct val="130000"/>
                  </a:lnSpc>
                  <a:spcAft>
                    <a:spcPts val="0"/>
                  </a:spcAft>
                  <a:buClr>
                    <a:srgbClr val="677480"/>
                  </a:buClr>
                  <a:buSzPct val="100000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𝑃</m:t>
                        </m:r>
                      </m:e>
                      <m:sub>
                        <m:r>
                          <a:rPr lang="ru-RU" sz="2400" i="1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н</m:t>
                        </m:r>
                        <m:r>
                          <a:rPr lang="en-US" sz="2400" b="0" i="1" smtClean="0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solidFill>
                          <a:srgbClr val="677480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𝐹</m:t>
                        </m:r>
                      </m:e>
                      <m:sub>
                        <m:r>
                          <a:rPr lang="ru-RU" sz="2400" b="0" i="1" smtClean="0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н</m:t>
                        </m:r>
                        <m:r>
                          <a:rPr lang="en-US" sz="2400" b="0" i="1" smtClean="0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ru-RU" sz="2400" i="1">
                            <a:solidFill>
                              <a:srgbClr val="677480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677480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677480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en-US" sz="2200" dirty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–</a:t>
                </a:r>
                <a:r>
                  <a:rPr lang="en-US" sz="2200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ru-RU" sz="2200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при поступательном движении выходного звена</a:t>
                </a:r>
              </a:p>
              <a:p>
                <a:pPr fontAlgn="auto">
                  <a:lnSpc>
                    <a:spcPct val="130000"/>
                  </a:lnSpc>
                  <a:spcAft>
                    <a:spcPts val="0"/>
                  </a:spcAft>
                  <a:buClr>
                    <a:srgbClr val="677480"/>
                  </a:buClr>
                  <a:buSzPct val="100000"/>
                  <a:defRPr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677480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𝑗</m:t>
                    </m:r>
                  </m:oMath>
                </a14:m>
                <a:r>
                  <a:rPr lang="en-US" sz="2200" dirty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 – </a:t>
                </a:r>
                <a:r>
                  <a:rPr lang="ru-RU" sz="2200" dirty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номер выходного </a:t>
                </a:r>
                <a:r>
                  <a:rPr lang="ru-RU" sz="2200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звена</a:t>
                </a:r>
              </a:p>
              <a:p>
                <a:pPr fontAlgn="auto">
                  <a:lnSpc>
                    <a:spcPct val="130000"/>
                  </a:lnSpc>
                  <a:spcAft>
                    <a:spcPts val="0"/>
                  </a:spcAft>
                  <a:buClr>
                    <a:srgbClr val="677480"/>
                  </a:buClr>
                  <a:buSzPct val="100000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𝑃</m:t>
                        </m:r>
                      </m:e>
                      <m:sub>
                        <m:r>
                          <a:rPr lang="ru-RU" sz="2400" i="1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дв</m:t>
                        </m:r>
                      </m:sub>
                    </m:sSub>
                  </m:oMath>
                </a14:m>
                <a:r>
                  <a:rPr lang="ru-RU" sz="2200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– расчетное значение мощности двигателя, где</a:t>
                </a:r>
              </a:p>
              <a:p>
                <a:pPr fontAlgn="auto">
                  <a:lnSpc>
                    <a:spcPct val="130000"/>
                  </a:lnSpc>
                  <a:spcAft>
                    <a:spcPts val="0"/>
                  </a:spcAft>
                  <a:buClr>
                    <a:srgbClr val="677480"/>
                  </a:buClr>
                  <a:buSzPct val="100000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η</m:t>
                        </m:r>
                      </m:e>
                      <m:sub>
                        <m:r>
                          <a:rPr lang="ru-RU" sz="2400" i="1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0</m:t>
                        </m:r>
                      </m:sub>
                    </m:sSub>
                    <m:r>
                      <a:rPr lang="ru-RU" sz="2400" b="0" i="1" smtClean="0">
                        <a:solidFill>
                          <a:srgbClr val="677480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=0,5…0,95</m:t>
                    </m:r>
                  </m:oMath>
                </a14:m>
                <a:r>
                  <a:rPr lang="ru-RU" sz="2200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ru-RU" sz="2200" dirty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–</a:t>
                </a:r>
                <a:r>
                  <a:rPr lang="ru-RU" sz="2200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 общий КПД цепи двигатель-нагрузка, </a:t>
                </a:r>
              </a:p>
              <a:p>
                <a:pPr fontAlgn="auto">
                  <a:lnSpc>
                    <a:spcPct val="150000"/>
                  </a:lnSpc>
                  <a:spcAft>
                    <a:spcPts val="0"/>
                  </a:spcAft>
                  <a:buClr>
                    <a:srgbClr val="677480"/>
                  </a:buClr>
                  <a:buSzPct val="100000"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srgbClr val="677480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ξ</m:t>
                    </m:r>
                  </m:oMath>
                </a14:m>
                <a:r>
                  <a:rPr lang="ru-RU" sz="2200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 – коэффициент запаса;</a:t>
                </a:r>
              </a:p>
              <a:p>
                <a:pPr fontAlgn="auto">
                  <a:spcAft>
                    <a:spcPts val="0"/>
                  </a:spcAft>
                  <a:buClr>
                    <a:srgbClr val="677480"/>
                  </a:buClr>
                  <a:buSzPct val="100000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𝑃</m:t>
                        </m:r>
                      </m:e>
                      <m:sub>
                        <m:r>
                          <a:rPr lang="ru-RU" sz="2400" i="1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дв</m:t>
                        </m:r>
                      </m:sub>
                    </m:sSub>
                    <m:r>
                      <a:rPr lang="ru-RU" sz="2400" i="1">
                        <a:solidFill>
                          <a:srgbClr val="677480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=</m:t>
                    </m:r>
                    <m:f>
                      <m:fPr>
                        <m:ctrlPr>
                          <a:rPr lang="ru-RU" sz="2400" i="1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677480"/>
                                </a:solidFill>
                                <a:latin typeface="Cambria Math"/>
                                <a:ea typeface="Lato"/>
                                <a:cs typeface="Lato"/>
                                <a:sym typeface="Lato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677480"/>
                                </a:solidFill>
                                <a:latin typeface="Cambria Math"/>
                                <a:ea typeface="Lato"/>
                                <a:cs typeface="Lato"/>
                                <a:sym typeface="Lato"/>
                              </a:rPr>
                              <m:t>𝑃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rgbClr val="677480"/>
                                </a:solidFill>
                                <a:latin typeface="Cambria Math"/>
                                <a:ea typeface="Lato"/>
                                <a:cs typeface="Lato"/>
                                <a:sym typeface="Lato"/>
                              </a:rPr>
                              <m:t>н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400" i="1">
                                <a:solidFill>
                                  <a:srgbClr val="677480"/>
                                </a:solidFill>
                                <a:latin typeface="Cambria Math"/>
                                <a:ea typeface="Lato"/>
                                <a:cs typeface="Lato"/>
                                <a:sym typeface="Lato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solidFill>
                                  <a:srgbClr val="677480"/>
                                </a:solidFill>
                                <a:latin typeface="Cambria Math"/>
                                <a:ea typeface="Lato"/>
                                <a:cs typeface="Lato"/>
                                <a:sym typeface="Lato"/>
                              </a:rPr>
                              <m:t>η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rgbClr val="677480"/>
                                </a:solidFill>
                                <a:latin typeface="Cambria Math"/>
                                <a:ea typeface="Lato"/>
                                <a:cs typeface="Lato"/>
                                <a:sym typeface="Lato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ru-RU" sz="2400" i="1">
                        <a:solidFill>
                          <a:srgbClr val="677480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 </m:t>
                    </m:r>
                    <m:r>
                      <m:rPr>
                        <m:sty m:val="p"/>
                      </m:rPr>
                      <a:rPr lang="el-GR" sz="2400" i="1">
                        <a:solidFill>
                          <a:srgbClr val="677480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ξ</m:t>
                    </m:r>
                  </m:oMath>
                </a14:m>
                <a:r>
                  <a:rPr lang="ru-RU" sz="2000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;</a:t>
                </a:r>
                <a:r>
                  <a:rPr lang="ru-RU" sz="2000" dirty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𝑃</m:t>
                        </m:r>
                      </m:e>
                      <m:sub>
                        <m:r>
                          <a:rPr lang="ru-RU" sz="2400" i="1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дв</m:t>
                        </m:r>
                      </m:sub>
                    </m:sSub>
                    <m:r>
                      <a:rPr lang="ru-RU" sz="2400" i="1">
                        <a:solidFill>
                          <a:srgbClr val="677480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=</m:t>
                    </m:r>
                    <m:f>
                      <m:fPr>
                        <m:ctrlPr>
                          <a:rPr lang="ru-RU" sz="2400" i="1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677480"/>
                                </a:solidFill>
                                <a:latin typeface="Cambria Math"/>
                                <a:ea typeface="Lato"/>
                                <a:cs typeface="Lato"/>
                                <a:sym typeface="Lato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677480"/>
                                </a:solidFill>
                                <a:latin typeface="Cambria Math"/>
                                <a:ea typeface="Lato"/>
                                <a:cs typeface="Lato"/>
                                <a:sym typeface="Lato"/>
                              </a:rPr>
                              <m:t>𝑃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rgbClr val="677480"/>
                                </a:solidFill>
                                <a:latin typeface="Cambria Math"/>
                                <a:ea typeface="Lato"/>
                                <a:cs typeface="Lato"/>
                                <a:sym typeface="Lato"/>
                              </a:rPr>
                              <m:t>н</m:t>
                            </m:r>
                            <m:r>
                              <a:rPr lang="ru-RU" sz="2400" b="0" i="1" smtClean="0">
                                <a:solidFill>
                                  <a:srgbClr val="677480"/>
                                </a:solidFill>
                                <a:latin typeface="Cambria Math" panose="02040503050406030204" pitchFamily="18" charset="0"/>
                                <a:ea typeface="Lato"/>
                                <a:cs typeface="Lato"/>
                                <a:sym typeface="Lato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400" i="1">
                                <a:solidFill>
                                  <a:srgbClr val="677480"/>
                                </a:solidFill>
                                <a:latin typeface="Cambria Math"/>
                                <a:ea typeface="Lato"/>
                                <a:cs typeface="Lato"/>
                                <a:sym typeface="Lato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solidFill>
                                  <a:srgbClr val="677480"/>
                                </a:solidFill>
                                <a:latin typeface="Cambria Math"/>
                                <a:ea typeface="Lato"/>
                                <a:cs typeface="Lato"/>
                                <a:sym typeface="Lato"/>
                              </a:rPr>
                              <m:t>η</m:t>
                            </m:r>
                          </m:e>
                          <m:sub>
                            <m:r>
                              <a:rPr lang="ru-RU" sz="2400" b="0" i="1" smtClean="0">
                                <a:solidFill>
                                  <a:srgbClr val="677480"/>
                                </a:solidFill>
                                <a:latin typeface="Cambria Math" panose="02040503050406030204" pitchFamily="18" charset="0"/>
                                <a:ea typeface="Lato"/>
                                <a:cs typeface="Lato"/>
                                <a:sym typeface="Lato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ru-RU" sz="2400" b="0" i="1" smtClean="0">
                        <a:solidFill>
                          <a:srgbClr val="677480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+</m:t>
                    </m:r>
                    <m:f>
                      <m:fPr>
                        <m:ctrlPr>
                          <a:rPr lang="ru-RU" sz="2400" i="1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677480"/>
                                </a:solidFill>
                                <a:latin typeface="Cambria Math"/>
                                <a:ea typeface="Lato"/>
                                <a:cs typeface="Lato"/>
                                <a:sym typeface="Lato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677480"/>
                                </a:solidFill>
                                <a:latin typeface="Cambria Math"/>
                                <a:ea typeface="Lato"/>
                                <a:cs typeface="Lato"/>
                                <a:sym typeface="Lato"/>
                              </a:rPr>
                              <m:t>𝑃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rgbClr val="677480"/>
                                </a:solidFill>
                                <a:latin typeface="Cambria Math"/>
                                <a:ea typeface="Lato"/>
                                <a:cs typeface="Lato"/>
                                <a:sym typeface="Lato"/>
                              </a:rPr>
                              <m:t>н</m:t>
                            </m:r>
                            <m:r>
                              <a:rPr lang="ru-RU" sz="2400" b="0" i="1" smtClean="0">
                                <a:solidFill>
                                  <a:srgbClr val="677480"/>
                                </a:solidFill>
                                <a:latin typeface="Cambria Math" panose="02040503050406030204" pitchFamily="18" charset="0"/>
                                <a:ea typeface="Lato"/>
                                <a:cs typeface="Lato"/>
                                <a:sym typeface="Lato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400" i="1" smtClean="0">
                                <a:solidFill>
                                  <a:srgbClr val="677480"/>
                                </a:solidFill>
                                <a:latin typeface="Cambria Math"/>
                                <a:ea typeface="Lato"/>
                                <a:cs typeface="Lato"/>
                                <a:sym typeface="Lato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solidFill>
                                  <a:srgbClr val="677480"/>
                                </a:solidFill>
                                <a:latin typeface="Cambria Math"/>
                                <a:ea typeface="Lato"/>
                                <a:cs typeface="Lato"/>
                                <a:sym typeface="Lato"/>
                              </a:rPr>
                              <m:t>η</m:t>
                            </m:r>
                          </m:e>
                          <m:sub>
                            <m:r>
                              <a:rPr lang="ru-RU" sz="2400" b="0" i="1" smtClean="0">
                                <a:solidFill>
                                  <a:srgbClr val="677480"/>
                                </a:solidFill>
                                <a:latin typeface="Cambria Math" panose="02040503050406030204" pitchFamily="18" charset="0"/>
                                <a:ea typeface="Lato"/>
                                <a:cs typeface="Lato"/>
                                <a:sym typeface="Lato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ru-RU" sz="2000" dirty="0" smtClean="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fontAlgn="auto">
                  <a:spcAft>
                    <a:spcPts val="0"/>
                  </a:spcAft>
                  <a:buClr>
                    <a:srgbClr val="677480"/>
                  </a:buClr>
                  <a:buSzPct val="100000"/>
                  <a:defRPr/>
                </a:pPr>
                <a:endParaRPr lang="ru-RU" sz="2000" dirty="0" smtClean="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fontAlgn="auto">
                  <a:spcAft>
                    <a:spcPts val="0"/>
                  </a:spcAft>
                  <a:buClr>
                    <a:srgbClr val="677480"/>
                  </a:buClr>
                  <a:buSzPct val="100000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𝑃</m:t>
                        </m:r>
                      </m:e>
                      <m:sub>
                        <m:r>
                          <a:rPr lang="ru-RU" sz="2400" i="1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дв</m:t>
                        </m:r>
                      </m:sub>
                    </m:sSub>
                    <m:r>
                      <a:rPr lang="ru-RU" sz="2400" i="1">
                        <a:solidFill>
                          <a:srgbClr val="677480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=</m:t>
                    </m:r>
                    <m:f>
                      <m:fPr>
                        <m:ctrlPr>
                          <a:rPr lang="ru-RU" sz="2400" b="0" i="1" smtClean="0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ru-RU" sz="2400" i="1">
                                <a:solidFill>
                                  <a:srgbClr val="677480"/>
                                </a:solidFill>
                                <a:latin typeface="Cambria Math"/>
                                <a:ea typeface="Lato"/>
                                <a:cs typeface="Lato"/>
                                <a:sym typeface="Lato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677480"/>
                                    </a:solidFill>
                                    <a:latin typeface="Cambria Math"/>
                                    <a:ea typeface="Lato"/>
                                    <a:cs typeface="Lato"/>
                                    <a:sym typeface="Lato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677480"/>
                                    </a:solidFill>
                                    <a:latin typeface="Cambria Math"/>
                                    <a:ea typeface="Lato"/>
                                    <a:cs typeface="Lato"/>
                                    <a:sym typeface="Lato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 sz="2400" i="1">
                                    <a:solidFill>
                                      <a:srgbClr val="677480"/>
                                    </a:solidFill>
                                    <a:latin typeface="Cambria Math"/>
                                    <a:ea typeface="Lato"/>
                                    <a:cs typeface="Lato"/>
                                    <a:sym typeface="Lato"/>
                                  </a:rPr>
                                  <m:t>н</m:t>
                                </m:r>
                                <m:r>
                                  <a:rPr lang="ru-RU" sz="2400" b="0" i="1" smtClean="0">
                                    <a:solidFill>
                                      <a:srgbClr val="677480"/>
                                    </a:solidFill>
                                    <a:latin typeface="Cambria Math" panose="02040503050406030204" pitchFamily="18" charset="0"/>
                                    <a:ea typeface="Lato"/>
                                    <a:cs typeface="Lato"/>
                                    <a:sym typeface="Lato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ru-RU" sz="2400" i="1">
                                    <a:solidFill>
                                      <a:srgbClr val="677480"/>
                                    </a:solidFill>
                                    <a:latin typeface="Cambria Math"/>
                                    <a:ea typeface="Lato"/>
                                    <a:cs typeface="Lato"/>
                                    <a:sym typeface="Lato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solidFill>
                                      <a:srgbClr val="677480"/>
                                    </a:solidFill>
                                    <a:latin typeface="Cambria Math"/>
                                    <a:ea typeface="Lato"/>
                                    <a:cs typeface="Lato"/>
                                    <a:sym typeface="Lato"/>
                                  </a:rPr>
                                  <m:t>η</m:t>
                                </m:r>
                              </m:e>
                              <m:sub>
                                <m:r>
                                  <a:rPr lang="ru-RU" sz="2400" b="0" i="1" smtClean="0">
                                    <a:solidFill>
                                      <a:srgbClr val="677480"/>
                                    </a:solidFill>
                                    <a:latin typeface="Cambria Math" panose="02040503050406030204" pitchFamily="18" charset="0"/>
                                    <a:ea typeface="Lato"/>
                                    <a:cs typeface="Lato"/>
                                    <a:sym typeface="Lato"/>
                                  </a:rPr>
                                  <m:t>1−2</m:t>
                                </m:r>
                              </m:sub>
                            </m:sSub>
                          </m:den>
                        </m:f>
                        <m:r>
                          <a:rPr lang="ru-RU" sz="2400" b="0" i="1" smtClean="0">
                            <a:solidFill>
                              <a:srgbClr val="677480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677480"/>
                                </a:solidFill>
                                <a:latin typeface="Cambria Math"/>
                                <a:ea typeface="Lato"/>
                                <a:cs typeface="Lato"/>
                                <a:sym typeface="Lato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677480"/>
                                </a:solidFill>
                                <a:latin typeface="Cambria Math"/>
                                <a:ea typeface="Lato"/>
                                <a:cs typeface="Lato"/>
                                <a:sym typeface="Lato"/>
                              </a:rPr>
                              <m:t>𝑃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rgbClr val="677480"/>
                                </a:solidFill>
                                <a:latin typeface="Cambria Math"/>
                                <a:ea typeface="Lato"/>
                                <a:cs typeface="Lato"/>
                                <a:sym typeface="Lato"/>
                              </a:rPr>
                              <m:t>н</m:t>
                            </m:r>
                            <m:r>
                              <a:rPr lang="ru-RU" sz="2400" b="0" i="1" smtClean="0">
                                <a:solidFill>
                                  <a:srgbClr val="677480"/>
                                </a:solidFill>
                                <a:latin typeface="Cambria Math" panose="02040503050406030204" pitchFamily="18" charset="0"/>
                                <a:ea typeface="Lato"/>
                                <a:cs typeface="Lato"/>
                                <a:sym typeface="Lato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400" i="1">
                                <a:solidFill>
                                  <a:srgbClr val="677480"/>
                                </a:solidFill>
                                <a:latin typeface="Cambria Math"/>
                                <a:ea typeface="Lato"/>
                                <a:cs typeface="Lato"/>
                                <a:sym typeface="Lato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solidFill>
                                  <a:srgbClr val="677480"/>
                                </a:solidFill>
                                <a:latin typeface="Cambria Math"/>
                                <a:ea typeface="Lato"/>
                                <a:cs typeface="Lato"/>
                                <a:sym typeface="Lato"/>
                              </a:rPr>
                              <m:t>η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rgbClr val="677480"/>
                                </a:solidFill>
                                <a:latin typeface="Cambria Math" panose="02040503050406030204" pitchFamily="18" charset="0"/>
                                <a:ea typeface="Lato"/>
                                <a:cs typeface="Lato"/>
                                <a:sym typeface="Lato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sz="2000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;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solidFill>
                          <a:srgbClr val="677480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𝑃</m:t>
                        </m:r>
                      </m:e>
                      <m:sub>
                        <m:r>
                          <a:rPr lang="ru-RU" sz="2400" i="1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дв</m:t>
                        </m:r>
                      </m:sub>
                    </m:sSub>
                    <m:r>
                      <a:rPr lang="ru-RU" sz="2400" i="1">
                        <a:solidFill>
                          <a:srgbClr val="677480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=</m:t>
                    </m:r>
                    <m:f>
                      <m:fPr>
                        <m:ctrlPr>
                          <a:rPr lang="ru-RU" sz="2400" i="1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677480"/>
                                </a:solidFill>
                                <a:latin typeface="Cambria Math"/>
                                <a:ea typeface="Lato"/>
                                <a:cs typeface="Lato"/>
                                <a:sym typeface="Lato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677480"/>
                                </a:solidFill>
                                <a:latin typeface="Cambria Math"/>
                                <a:ea typeface="Lato"/>
                                <a:cs typeface="Lato"/>
                                <a:sym typeface="Lato"/>
                              </a:rPr>
                              <m:t>𝑃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rgbClr val="677480"/>
                                </a:solidFill>
                                <a:latin typeface="Cambria Math"/>
                                <a:ea typeface="Lato"/>
                                <a:cs typeface="Lato"/>
                                <a:sym typeface="Lato"/>
                              </a:rPr>
                              <m:t>н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400" i="1">
                                <a:solidFill>
                                  <a:srgbClr val="677480"/>
                                </a:solidFill>
                                <a:latin typeface="Cambria Math"/>
                                <a:ea typeface="Lato"/>
                                <a:cs typeface="Lato"/>
                                <a:sym typeface="Lato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solidFill>
                                  <a:srgbClr val="677480"/>
                                </a:solidFill>
                                <a:latin typeface="Cambria Math"/>
                                <a:ea typeface="Lato"/>
                                <a:cs typeface="Lato"/>
                                <a:sym typeface="Lato"/>
                              </a:rPr>
                              <m:t>η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rgbClr val="677480"/>
                                </a:solidFill>
                                <a:latin typeface="Cambria Math"/>
                                <a:ea typeface="Lato"/>
                                <a:cs typeface="Lato"/>
                                <a:sym typeface="Lato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ru-RU" sz="2400" i="1">
                        <a:solidFill>
                          <a:srgbClr val="677480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 </m:t>
                    </m:r>
                    <m:sSub>
                      <m:sSubPr>
                        <m:ctrlPr>
                          <a:rPr lang="ru-RU" sz="2400" b="0" i="1" smtClean="0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ξ</m:t>
                        </m:r>
                      </m:e>
                      <m:sub>
                        <m:r>
                          <a:rPr lang="ru-RU" sz="2400" b="0" i="1" smtClean="0">
                            <a:solidFill>
                              <a:srgbClr val="677480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1</m:t>
                        </m:r>
                      </m:sub>
                    </m:sSub>
                  </m:oMath>
                </a14:m>
                <a:endParaRPr lang="ru-RU" sz="2000" dirty="0" smtClean="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fontAlgn="auto">
                  <a:spcAft>
                    <a:spcPts val="0"/>
                  </a:spcAft>
                  <a:buClr>
                    <a:srgbClr val="677480"/>
                  </a:buClr>
                  <a:buSzPct val="100000"/>
                  <a:defRPr/>
                </a:pPr>
                <a:endParaRPr lang="ru-RU" sz="2000" i="1" dirty="0" smtClean="0">
                  <a:solidFill>
                    <a:srgbClr val="677480"/>
                  </a:solidFill>
                  <a:latin typeface="Cambria Math" panose="02040503050406030204" pitchFamily="18" charset="0"/>
                  <a:ea typeface="Lato"/>
                  <a:cs typeface="Lato"/>
                  <a:sym typeface="Lato"/>
                </a:endParaRPr>
              </a:p>
              <a:p>
                <a:pPr fontAlgn="auto">
                  <a:spcAft>
                    <a:spcPts val="0"/>
                  </a:spcAft>
                  <a:buClr>
                    <a:srgbClr val="677480"/>
                  </a:buClr>
                  <a:buSzPct val="100000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ξ</m:t>
                        </m:r>
                      </m:e>
                      <m:sub>
                        <m:r>
                          <a:rPr lang="ru-RU" sz="2000" i="1">
                            <a:solidFill>
                              <a:srgbClr val="677480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1</m:t>
                        </m:r>
                      </m:sub>
                    </m:sSub>
                    <m:r>
                      <a:rPr lang="ru-RU" sz="2000" b="0" i="1" smtClean="0">
                        <a:solidFill>
                          <a:srgbClr val="677480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=0,52…0,55</m:t>
                    </m:r>
                  </m:oMath>
                </a14:m>
                <a:r>
                  <a:rPr lang="ru-RU" sz="2000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endParaRPr lang="ru-RU" sz="2200" dirty="0" smtClean="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fontAlgn="auto">
                  <a:lnSpc>
                    <a:spcPct val="150000"/>
                  </a:lnSpc>
                  <a:spcAft>
                    <a:spcPts val="0"/>
                  </a:spcAft>
                  <a:buClr>
                    <a:srgbClr val="677480"/>
                  </a:buClr>
                  <a:buSzPct val="100000"/>
                  <a:defRPr/>
                </a:pPr>
                <a:endParaRPr lang="en-US" sz="2200" dirty="0" smtClean="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6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11424" y="836712"/>
                <a:ext cx="10945216" cy="4735513"/>
              </a:xfrm>
              <a:blipFill rotWithShape="0">
                <a:blip r:embed="rId3"/>
                <a:stretch>
                  <a:fillRect l="-724" b="-248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hape 307"/>
          <p:cNvSpPr txBox="1">
            <a:spLocks/>
          </p:cNvSpPr>
          <p:nvPr/>
        </p:nvSpPr>
        <p:spPr bwMode="auto">
          <a:xfrm>
            <a:off x="911424" y="53752"/>
            <a:ext cx="9937104" cy="78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40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Выбор типоразмера ЭД</a:t>
            </a:r>
            <a:endParaRPr lang="ru-RU" altLang="ru-RU" sz="40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6116920"/>
                  </p:ext>
                </p:extLst>
              </p:nvPr>
            </p:nvGraphicFramePr>
            <p:xfrm>
              <a:off x="4952277" y="4077072"/>
              <a:ext cx="6919395" cy="2392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631615"/>
                    <a:gridCol w="128778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>
                              <a:latin typeface="Lato"/>
                            </a:rPr>
                            <a:t>Тип привода</a:t>
                          </a:r>
                          <a:endParaRPr lang="ru-RU" sz="1800" b="1" dirty="0">
                            <a:latin typeface="Lato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800" b="1" dirty="0" smtClean="0">
                              <a:latin typeface="Lato"/>
                            </a:rPr>
                            <a:t>ξ</a:t>
                          </a:r>
                          <a:endParaRPr lang="ru-RU" sz="1800" b="1" dirty="0">
                            <a:latin typeface="Lato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dirty="0" smtClean="0">
                              <a:latin typeface="Lato"/>
                            </a:rPr>
                            <a:t>Нерегулируемый с постоянной статической нагрузкой</a:t>
                          </a:r>
                          <a:endParaRPr lang="ru-RU" sz="1800" dirty="0">
                            <a:latin typeface="Lato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ru-RU" sz="1800" i="1" dirty="0" smtClean="0">
                                  <a:latin typeface="Cambria Math"/>
                                </a:rPr>
                                <m:t>1,05…1,1</m:t>
                              </m:r>
                            </m:oMath>
                          </a14:m>
                          <a:r>
                            <a:rPr lang="ru-RU" sz="1800" baseline="0" dirty="0" smtClean="0">
                              <a:latin typeface="Lato"/>
                            </a:rPr>
                            <a:t> </a:t>
                          </a:r>
                          <a:endParaRPr lang="ru-RU" sz="1800" dirty="0">
                            <a:latin typeface="Lato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dirty="0" smtClean="0">
                              <a:latin typeface="Lato"/>
                            </a:rPr>
                            <a:t>Нерегулируемый</a:t>
                          </a:r>
                          <a:r>
                            <a:rPr lang="ru-RU" sz="1800" baseline="0" dirty="0" smtClean="0">
                              <a:latin typeface="Lato"/>
                            </a:rPr>
                            <a:t> с переменной нагрузкой</a:t>
                          </a:r>
                          <a:endParaRPr lang="ru-RU" sz="1800" dirty="0">
                            <a:latin typeface="Lato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dirty="0" smtClean="0">
                                    <a:latin typeface="Cambria Math"/>
                                  </a:rPr>
                                  <m:t>1, </m:t>
                                </m:r>
                                <m:r>
                                  <a:rPr lang="ru-RU" sz="1800" b="0" i="1" dirty="0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ru-RU" sz="1800" i="1" dirty="0" smtClean="0">
                                    <a:latin typeface="Cambria Math"/>
                                  </a:rPr>
                                  <m:t>…1,</m:t>
                                </m:r>
                                <m:r>
                                  <a:rPr lang="ru-RU" sz="1800" b="0" i="1" dirty="0" smtClean="0"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Lato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dirty="0" smtClean="0">
                              <a:latin typeface="Lato"/>
                            </a:rPr>
                            <a:t>С</a:t>
                          </a:r>
                          <a:r>
                            <a:rPr lang="ru-RU" sz="1800" baseline="0" dirty="0" smtClean="0">
                              <a:latin typeface="Lato"/>
                            </a:rPr>
                            <a:t> заданным временем разгона и для следящих обычной точности</a:t>
                          </a:r>
                          <a:endParaRPr lang="ru-RU" sz="1800" dirty="0">
                            <a:latin typeface="Lato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dirty="0" smtClean="0">
                                    <a:latin typeface="Cambria Math"/>
                                  </a:rPr>
                                  <m:t>1,</m:t>
                                </m:r>
                                <m:r>
                                  <a:rPr lang="ru-RU" sz="1800" b="0" i="1" dirty="0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ru-RU" sz="1800" i="1" dirty="0" smtClean="0">
                                    <a:latin typeface="Cambria Math"/>
                                  </a:rPr>
                                  <m:t>…</m:t>
                                </m:r>
                                <m:r>
                                  <a:rPr lang="ru-RU" sz="1800" b="0" i="1" dirty="0" smtClean="0">
                                    <a:latin typeface="Cambria Math"/>
                                  </a:rPr>
                                  <m:t>2,5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Lato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dirty="0" smtClean="0">
                              <a:latin typeface="Lato"/>
                            </a:rPr>
                            <a:t>Для точных следящих приводов</a:t>
                          </a:r>
                          <a:endParaRPr lang="ru-RU" sz="1800" dirty="0">
                            <a:latin typeface="Lato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dirty="0" smtClean="0">
                                    <a:latin typeface="Cambria Math"/>
                                  </a:rPr>
                                  <m:t>2,5</m:t>
                                </m:r>
                                <m:r>
                                  <a:rPr lang="ru-RU" sz="1800" i="1" dirty="0" smtClean="0">
                                    <a:latin typeface="Cambria Math"/>
                                  </a:rPr>
                                  <m:t>…</m:t>
                                </m:r>
                                <m:r>
                                  <a:rPr lang="ru-RU" sz="1800" b="0" i="1" dirty="0" smtClean="0"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Lato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6116920"/>
                  </p:ext>
                </p:extLst>
              </p:nvPr>
            </p:nvGraphicFramePr>
            <p:xfrm>
              <a:off x="4952277" y="4077072"/>
              <a:ext cx="6919395" cy="2392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631615"/>
                    <a:gridCol w="128778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>
                              <a:latin typeface="Lato"/>
                            </a:rPr>
                            <a:t>Тип привода</a:t>
                          </a:r>
                          <a:endParaRPr lang="ru-RU" sz="1800" b="1" dirty="0">
                            <a:latin typeface="Lato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800" b="1" dirty="0" smtClean="0">
                              <a:latin typeface="Lato"/>
                            </a:rPr>
                            <a:t>ξ</a:t>
                          </a:r>
                          <a:endParaRPr lang="ru-RU" sz="1800" b="1" dirty="0">
                            <a:latin typeface="Lato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dirty="0" smtClean="0">
                              <a:latin typeface="Lato"/>
                            </a:rPr>
                            <a:t>Нерегулируемый с постоянной статической нагрузкой</a:t>
                          </a:r>
                          <a:endParaRPr lang="ru-RU" sz="1800" dirty="0">
                            <a:latin typeface="Lato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38389" t="-62857" b="-23142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dirty="0" smtClean="0">
                              <a:latin typeface="Lato"/>
                            </a:rPr>
                            <a:t>Нерегулируемый</a:t>
                          </a:r>
                          <a:r>
                            <a:rPr lang="ru-RU" sz="1800" baseline="0" dirty="0" smtClean="0">
                              <a:latin typeface="Lato"/>
                            </a:rPr>
                            <a:t> с переменной нагрузкой</a:t>
                          </a:r>
                          <a:endParaRPr lang="ru-RU" sz="1800" dirty="0">
                            <a:latin typeface="Lato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38389" t="-275806" b="-291935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dirty="0" smtClean="0">
                              <a:latin typeface="Lato"/>
                            </a:rPr>
                            <a:t>С</a:t>
                          </a:r>
                          <a:r>
                            <a:rPr lang="ru-RU" sz="1800" baseline="0" dirty="0" smtClean="0">
                              <a:latin typeface="Lato"/>
                            </a:rPr>
                            <a:t> заданным временем разгона и для следящих обычной точности</a:t>
                          </a:r>
                          <a:endParaRPr lang="ru-RU" sz="1800" dirty="0">
                            <a:latin typeface="Lato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38389" t="-221905" b="-7238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dirty="0" smtClean="0">
                              <a:latin typeface="Lato"/>
                            </a:rPr>
                            <a:t>Для точных следящих приводов</a:t>
                          </a:r>
                          <a:endParaRPr lang="ru-RU" sz="1800" dirty="0">
                            <a:latin typeface="Lato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38389" t="-554098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7315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Текст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11424" y="836712"/>
                <a:ext cx="10945216" cy="4735513"/>
              </a:xfrm>
            </p:spPr>
            <p:txBody>
              <a:bodyPr/>
              <a:lstStyle/>
              <a:p>
                <a:pPr fontAlgn="auto">
                  <a:spcAft>
                    <a:spcPts val="0"/>
                  </a:spcAft>
                  <a:buClr>
                    <a:srgbClr val="677480"/>
                  </a:buClr>
                  <a:buSzPct val="100000"/>
                  <a:defRPr/>
                </a:pPr>
                <a:endParaRPr lang="ru-RU" sz="2200" dirty="0" smtClean="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fontAlgn="auto">
                  <a:spcAft>
                    <a:spcPts val="0"/>
                  </a:spcAft>
                  <a:buClr>
                    <a:srgbClr val="677480"/>
                  </a:buClr>
                  <a:buSzPct val="100000"/>
                  <a:defRPr/>
                </a:pPr>
                <a:endParaRPr lang="ru-RU" sz="2200" dirty="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fontAlgn="auto">
                  <a:spcAft>
                    <a:spcPts val="0"/>
                  </a:spcAft>
                  <a:buClr>
                    <a:srgbClr val="677480"/>
                  </a:buClr>
                  <a:buSzPct val="100000"/>
                  <a:defRPr/>
                </a:pPr>
                <a:endParaRPr lang="ru-RU" sz="2200" dirty="0" smtClean="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fontAlgn="auto">
                  <a:spcAft>
                    <a:spcPts val="0"/>
                  </a:spcAft>
                  <a:buClr>
                    <a:srgbClr val="677480"/>
                  </a:buClr>
                  <a:buSzPct val="100000"/>
                  <a:defRPr/>
                </a:pPr>
                <a:endParaRPr lang="ru-RU" sz="2200" dirty="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fontAlgn="auto">
                  <a:spcAft>
                    <a:spcPts val="0"/>
                  </a:spcAft>
                  <a:buClr>
                    <a:srgbClr val="677480"/>
                  </a:buClr>
                  <a:buSzPct val="100000"/>
                  <a:defRPr/>
                </a:pPr>
                <a:endParaRPr lang="ru-RU" sz="2200" dirty="0" smtClean="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fontAlgn="auto">
                  <a:spcAft>
                    <a:spcPts val="0"/>
                  </a:spcAft>
                  <a:buClr>
                    <a:srgbClr val="677480"/>
                  </a:buClr>
                  <a:buSzPct val="100000"/>
                  <a:defRPr/>
                </a:pPr>
                <a:endParaRPr lang="ru-RU" sz="2200" dirty="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fontAlgn="auto">
                  <a:spcAft>
                    <a:spcPts val="0"/>
                  </a:spcAft>
                  <a:buClr>
                    <a:srgbClr val="677480"/>
                  </a:buClr>
                  <a:buSzPct val="100000"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𝑀</m:t>
                        </m:r>
                      </m:e>
                      <m:sub>
                        <m:r>
                          <a:rPr lang="ru-RU" sz="2400" b="0" i="1" smtClean="0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с.пр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∗</m:t>
                        </m:r>
                      </m:sup>
                    </m:sSubSup>
                    <m:r>
                      <a:rPr lang="ru-RU" sz="2400" b="0" i="1" smtClean="0">
                        <a:solidFill>
                          <a:srgbClr val="677480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,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𝑀</m:t>
                        </m:r>
                      </m:e>
                      <m:sub>
                        <m:r>
                          <a:rPr lang="ru-RU" sz="2400" b="0" i="1" smtClean="0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д</m:t>
                        </m:r>
                        <m:r>
                          <a:rPr lang="ru-RU" sz="2400" i="1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.пр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ru-RU" sz="2200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 - уточненные статический и динамический моменты, приведённые к валу двигателя</a:t>
                </a:r>
              </a:p>
              <a:p>
                <a:pPr fontAlgn="auto">
                  <a:spcAft>
                    <a:spcPts val="0"/>
                  </a:spcAft>
                  <a:buClr>
                    <a:srgbClr val="677480"/>
                  </a:buClr>
                  <a:buSzPct val="100000"/>
                  <a:defRPr/>
                </a:pPr>
                <a:endParaRPr lang="ru-RU" sz="2200" dirty="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fontAlgn="auto">
                  <a:spcAft>
                    <a:spcPts val="0"/>
                  </a:spcAft>
                  <a:buClr>
                    <a:srgbClr val="677480"/>
                  </a:buClr>
                  <a:buSzPct val="100000"/>
                  <a:defRPr/>
                </a:pPr>
                <a:r>
                  <a:rPr lang="ru-RU" sz="2200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Проверочный расчет выбора электродвигателя выполняется после определения схемотехнического состава ЭМП и силового расчета!</a:t>
                </a:r>
                <a:endParaRPr lang="en-US" sz="2200" dirty="0" smtClean="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fontAlgn="auto">
                  <a:spcAft>
                    <a:spcPts val="0"/>
                  </a:spcAft>
                  <a:buClr>
                    <a:srgbClr val="677480"/>
                  </a:buClr>
                  <a:buSzPct val="100000"/>
                  <a:defRPr/>
                </a:pPr>
                <a:endParaRPr lang="ru-RU" sz="2200" dirty="0" smtClean="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6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11424" y="836712"/>
                <a:ext cx="10945216" cy="4735513"/>
              </a:xfrm>
              <a:blipFill rotWithShape="1">
                <a:blip r:embed="rId3"/>
                <a:stretch>
                  <a:fillRect l="-724" r="-3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hape 307"/>
          <p:cNvSpPr txBox="1">
            <a:spLocks/>
          </p:cNvSpPr>
          <p:nvPr/>
        </p:nvSpPr>
        <p:spPr bwMode="auto">
          <a:xfrm>
            <a:off x="911424" y="53752"/>
            <a:ext cx="10657184" cy="78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40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Проверка правильности выбора двигателя</a:t>
            </a:r>
            <a:endParaRPr lang="ru-RU" altLang="ru-RU" sz="40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6331086"/>
                  </p:ext>
                </p:extLst>
              </p:nvPr>
            </p:nvGraphicFramePr>
            <p:xfrm>
              <a:off x="2135560" y="898873"/>
              <a:ext cx="8477631" cy="172764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945505"/>
                    <a:gridCol w="253212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b="1" dirty="0" smtClean="0">
                              <a:latin typeface="Lato"/>
                            </a:rPr>
                            <a:t>Режим работы</a:t>
                          </a:r>
                          <a:endParaRPr lang="ru-RU" sz="2000" b="1" dirty="0">
                            <a:latin typeface="Lato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b="1" dirty="0" smtClean="0">
                              <a:latin typeface="Lato"/>
                            </a:rPr>
                            <a:t>Условия </a:t>
                          </a:r>
                          <a:endParaRPr lang="ru-RU" sz="2000" b="1" dirty="0">
                            <a:latin typeface="Lato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2000" dirty="0" smtClean="0">
                              <a:latin typeface="Lato"/>
                            </a:rPr>
                            <a:t>Кратковременный</a:t>
                          </a:r>
                          <a:r>
                            <a:rPr lang="ru-RU" sz="2000" baseline="0" dirty="0" smtClean="0">
                              <a:latin typeface="Lato"/>
                            </a:rPr>
                            <a:t> и повторно-кратковременный</a:t>
                          </a:r>
                          <a:endParaRPr lang="ru-RU" sz="2000" dirty="0">
                            <a:latin typeface="Lato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dirty="0" smtClean="0">
                                        <a:latin typeface="Cambria Math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ru-RU" sz="2000" b="0" i="1" dirty="0" smtClean="0">
                                        <a:latin typeface="Cambria Math"/>
                                      </a:rPr>
                                      <m:t>п</m:t>
                                    </m:r>
                                  </m:sub>
                                </m:sSub>
                                <m:r>
                                  <a:rPr lang="en-US" sz="2000" b="0" i="1" dirty="0" smtClean="0">
                                    <a:latin typeface="Cambria Math"/>
                                    <a:ea typeface="Cambria Math"/>
                                  </a:rPr>
                                  <m:t>≥</m:t>
                                </m:r>
                                <m:sSubSup>
                                  <m:sSubSupPr>
                                    <m:ctrlPr>
                                      <a:rPr lang="en-US" sz="2000" b="0" i="1" dirty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dirty="0" smtClean="0">
                                        <a:latin typeface="Cambria Math"/>
                                        <a:ea typeface="Cambria Math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ru-RU" sz="2000" b="0" i="1" dirty="0" smtClean="0">
                                        <a:latin typeface="Cambria Math"/>
                                        <a:ea typeface="Cambria Math"/>
                                      </a:rPr>
                                      <m:t>с.пр</m:t>
                                    </m:r>
                                  </m:sub>
                                  <m:sup>
                                    <m:r>
                                      <a:rPr lang="en-US" sz="2000" b="0" i="1" dirty="0" smtClean="0">
                                        <a:latin typeface="Cambria Math"/>
                                        <a:ea typeface="Cambria Math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ru-RU" sz="2000" b="0" i="1" dirty="0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2000" b="0" i="1" dirty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dirty="0" smtClean="0">
                                        <a:latin typeface="Cambria Math"/>
                                        <a:ea typeface="Cambria Math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ru-RU" sz="2000" b="0" i="1" dirty="0" smtClean="0">
                                        <a:latin typeface="Cambria Math"/>
                                        <a:ea typeface="Cambria Math"/>
                                      </a:rPr>
                                      <m:t>д.пр</m:t>
                                    </m:r>
                                  </m:sub>
                                  <m:sup>
                                    <m:r>
                                      <a:rPr lang="en-US" sz="2000" b="0" i="1" dirty="0" smtClean="0">
                                        <a:latin typeface="Cambria Math"/>
                                        <a:ea typeface="Cambria Math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sz="2000" b="0" dirty="0" smtClean="0">
                            <a:latin typeface="Lato"/>
                            <a:ea typeface="Cambria Math"/>
                          </a:endParaRPr>
                        </a:p>
                        <a:p>
                          <a:pPr algn="ctr"/>
                          <a:r>
                            <a:rPr lang="ru-RU" sz="2000" baseline="0" dirty="0" smtClean="0">
                              <a:latin typeface="Lato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ru-RU" sz="2000" b="0" i="1" dirty="0" smtClean="0">
                                      <a:latin typeface="Cambria Math"/>
                                    </a:rPr>
                                    <m:t>ном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sSubSup>
                                <m:sSubSupPr>
                                  <m:ctrlPr>
                                    <a:rPr lang="en-US" sz="2000" b="0" i="1" dirty="0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ru-RU" sz="2000" b="0" i="1" dirty="0" smtClean="0">
                                      <a:latin typeface="Cambria Math"/>
                                      <a:ea typeface="Cambria Math"/>
                                    </a:rPr>
                                    <m:t>с.пр</m:t>
                                  </m:r>
                                </m:sub>
                                <m:sup>
                                  <m:r>
                                    <a:rPr lang="en-US" sz="2000" b="0" i="1" dirty="0" smtClean="0">
                                      <a:latin typeface="Cambria Math"/>
                                      <a:ea typeface="Cambria Math"/>
                                    </a:rPr>
                                    <m:t>∗</m:t>
                                  </m:r>
                                </m:sup>
                              </m:sSubSup>
                            </m:oMath>
                          </a14:m>
                          <a:endParaRPr lang="ru-RU" sz="2000" dirty="0">
                            <a:latin typeface="Lato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2000" dirty="0" smtClean="0">
                              <a:latin typeface="Lato"/>
                            </a:rPr>
                            <a:t>Частые пуски и реверсы</a:t>
                          </a:r>
                          <a:endParaRPr lang="ru-RU" sz="2000" dirty="0">
                            <a:latin typeface="Lato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dirty="0" smtClean="0">
                                        <a:latin typeface="Cambria Math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ru-RU" sz="2000" b="0" i="1" dirty="0" smtClean="0">
                                        <a:latin typeface="Cambria Math"/>
                                      </a:rPr>
                                      <m:t>ном</m:t>
                                    </m:r>
                                  </m:sub>
                                </m:sSub>
                                <m:r>
                                  <a:rPr lang="en-US" sz="2000" b="0" i="1" dirty="0" smtClean="0">
                                    <a:latin typeface="Cambria Math"/>
                                    <a:ea typeface="Cambria Math"/>
                                  </a:rPr>
                                  <m:t>≥</m:t>
                                </m:r>
                                <m:sSubSup>
                                  <m:sSubSupPr>
                                    <m:ctrlPr>
                                      <a:rPr lang="en-US" sz="2000" b="0" i="1" dirty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dirty="0" smtClean="0">
                                        <a:latin typeface="Cambria Math"/>
                                        <a:ea typeface="Cambria Math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ru-RU" sz="2000" b="0" i="1" dirty="0" smtClean="0">
                                        <a:latin typeface="Cambria Math"/>
                                        <a:ea typeface="Cambria Math"/>
                                      </a:rPr>
                                      <m:t>с.пр</m:t>
                                    </m:r>
                                  </m:sub>
                                  <m:sup>
                                    <m:r>
                                      <a:rPr lang="en-US" sz="2000" b="0" i="1" dirty="0" smtClean="0">
                                        <a:latin typeface="Cambria Math"/>
                                        <a:ea typeface="Cambria Math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ru-RU" sz="2000" b="0" i="1" dirty="0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2000" b="0" i="1" dirty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dirty="0" smtClean="0">
                                        <a:latin typeface="Cambria Math"/>
                                        <a:ea typeface="Cambria Math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ru-RU" sz="2000" b="0" i="1" dirty="0" smtClean="0">
                                        <a:latin typeface="Cambria Math"/>
                                        <a:ea typeface="Cambria Math"/>
                                      </a:rPr>
                                      <m:t>д.пр</m:t>
                                    </m:r>
                                  </m:sub>
                                  <m:sup>
                                    <m:r>
                                      <a:rPr lang="en-US" sz="2000" b="0" i="1" dirty="0" smtClean="0">
                                        <a:latin typeface="Cambria Math"/>
                                        <a:ea typeface="Cambria Math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sz="2000" dirty="0">
                            <a:latin typeface="Lato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6331086"/>
                  </p:ext>
                </p:extLst>
              </p:nvPr>
            </p:nvGraphicFramePr>
            <p:xfrm>
              <a:off x="2135560" y="898873"/>
              <a:ext cx="8477631" cy="172764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945505"/>
                    <a:gridCol w="2532126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b="1" dirty="0" smtClean="0">
                              <a:latin typeface="Lato"/>
                            </a:rPr>
                            <a:t>Режим работы</a:t>
                          </a:r>
                          <a:endParaRPr lang="ru-RU" sz="2000" b="1" dirty="0">
                            <a:latin typeface="Lato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b="1" dirty="0" smtClean="0">
                              <a:latin typeface="Lato"/>
                            </a:rPr>
                            <a:t>Условия </a:t>
                          </a:r>
                          <a:endParaRPr lang="ru-RU" sz="2000" b="1" dirty="0">
                            <a:latin typeface="Lato"/>
                          </a:endParaRPr>
                        </a:p>
                      </a:txBody>
                      <a:tcPr/>
                    </a:tc>
                  </a:tr>
                  <a:tr h="90792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2000" dirty="0" smtClean="0">
                              <a:latin typeface="Lato"/>
                            </a:rPr>
                            <a:t>Кратковременный</a:t>
                          </a:r>
                          <a:r>
                            <a:rPr lang="ru-RU" sz="2000" baseline="0" dirty="0" smtClean="0">
                              <a:latin typeface="Lato"/>
                            </a:rPr>
                            <a:t> и повторно-кратковременный</a:t>
                          </a:r>
                          <a:endParaRPr lang="ru-RU" sz="2000" dirty="0">
                            <a:latin typeface="Lato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235181" t="-46309" r="-241" b="-58389"/>
                          </a:stretch>
                        </a:blipFill>
                      </a:tcPr>
                    </a:tc>
                  </a:tr>
                  <a:tr h="42348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2000" dirty="0" smtClean="0">
                              <a:latin typeface="Lato"/>
                            </a:rPr>
                            <a:t>Частые пуски и реверсы</a:t>
                          </a:r>
                          <a:endParaRPr lang="ru-RU" sz="2000" dirty="0">
                            <a:latin typeface="Lato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235181" t="-311429" r="-241" b="-2428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5864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Текст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11424" y="836712"/>
                <a:ext cx="10945216" cy="4735513"/>
              </a:xfrm>
            </p:spPr>
            <p:txBody>
              <a:bodyPr/>
              <a:lstStyle/>
              <a:p>
                <a:pPr fontAlgn="auto">
                  <a:spcAft>
                    <a:spcPts val="1200"/>
                  </a:spcAft>
                  <a:buClr>
                    <a:srgbClr val="677480"/>
                  </a:buClr>
                  <a:buSzPct val="100000"/>
                  <a:defRPr/>
                </a:pPr>
                <a:r>
                  <a:rPr lang="ru-RU" sz="2200" i="1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Время разгона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𝑡</m:t>
                        </m:r>
                      </m:e>
                      <m:sub>
                        <m:r>
                          <a:rPr lang="ru-RU" sz="2200" b="0" i="1" smtClean="0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р</m:t>
                        </m:r>
                      </m:sub>
                    </m:sSub>
                    <m:r>
                      <a:rPr lang="ru-RU" sz="2200" b="0" i="1" smtClean="0">
                        <a:solidFill>
                          <a:srgbClr val="677480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677480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3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𝑇</m:t>
                        </m:r>
                      </m:e>
                      <m:sub>
                        <m:r>
                          <a:rPr lang="ru-RU" sz="2200" b="0" i="1" smtClean="0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ЭМ</m:t>
                        </m:r>
                      </m:sub>
                    </m:sSub>
                    <m:r>
                      <a:rPr lang="ru-RU" sz="2200" b="0" i="1" smtClean="0">
                        <a:solidFill>
                          <a:srgbClr val="677480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 (</m:t>
                    </m:r>
                    <m:r>
                      <a:rPr lang="en-US" sz="2200" b="0" i="1" smtClean="0">
                        <a:solidFill>
                          <a:srgbClr val="677480"/>
                        </a:solidFill>
                        <a:latin typeface="Cambria Math"/>
                        <a:ea typeface="Cambria Math"/>
                        <a:cs typeface="Lato"/>
                        <a:sym typeface="Lato"/>
                      </a:rPr>
                      <m:t>𝜔</m:t>
                    </m:r>
                    <m:r>
                      <a:rPr lang="en-US" sz="2200" b="0" i="1" smtClean="0">
                        <a:solidFill>
                          <a:srgbClr val="677480"/>
                        </a:solidFill>
                        <a:latin typeface="Cambria Math"/>
                        <a:ea typeface="Cambria Math"/>
                        <a:cs typeface="Lato"/>
                        <a:sym typeface="Lato"/>
                      </a:rPr>
                      <m:t>=0,95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677480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677480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  <m:t>𝜔</m:t>
                        </m:r>
                      </m:e>
                      <m:sub>
                        <m:r>
                          <a:rPr lang="ru-RU" sz="2200" b="0" i="1" smtClean="0">
                            <a:solidFill>
                              <a:srgbClr val="677480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  <m:t>ном</m:t>
                        </m:r>
                      </m:sub>
                    </m:sSub>
                    <m:r>
                      <a:rPr lang="ru-RU" sz="2200" b="0" i="1" smtClean="0">
                        <a:solidFill>
                          <a:srgbClr val="677480"/>
                        </a:solidFill>
                        <a:latin typeface="Cambria Math"/>
                        <a:ea typeface="Cambria Math"/>
                        <a:cs typeface="Lato"/>
                        <a:sym typeface="Lato"/>
                      </a:rPr>
                      <m:t>)</m:t>
                    </m:r>
                  </m:oMath>
                </a14:m>
                <a:r>
                  <a:rPr lang="ru-RU" sz="2200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 характеризует готовность ЭМП к работе</a:t>
                </a:r>
              </a:p>
              <a:p>
                <a:pPr fontAlgn="auto">
                  <a:spcAft>
                    <a:spcPts val="0"/>
                  </a:spcAft>
                  <a:buClr>
                    <a:srgbClr val="677480"/>
                  </a:buClr>
                  <a:buSzPct val="100000"/>
                  <a:defRPr/>
                </a:pPr>
                <a:r>
                  <a:rPr lang="ru-RU" sz="2200" i="1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Время выбега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𝑡</m:t>
                        </m:r>
                      </m:e>
                      <m:sub>
                        <m:r>
                          <a:rPr lang="ru-RU" sz="2200" b="0" i="1" smtClean="0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в</m:t>
                        </m:r>
                      </m:sub>
                    </m:sSub>
                  </m:oMath>
                </a14:m>
                <a:r>
                  <a:rPr lang="ru-RU" sz="2200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 – время до полной остановки двигателя при снятии напряжения питания</a:t>
                </a:r>
              </a:p>
              <a:p>
                <a:pPr fontAlgn="auto">
                  <a:spcAft>
                    <a:spcPts val="0"/>
                  </a:spcAft>
                  <a:buClr>
                    <a:srgbClr val="677480"/>
                  </a:buClr>
                  <a:buSzPct val="100000"/>
                  <a:defRPr/>
                </a:pPr>
                <a:endParaRPr lang="ru-RU" sz="2200" dirty="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fontAlgn="auto">
                  <a:spcAft>
                    <a:spcPts val="0"/>
                  </a:spcAft>
                  <a:buClr>
                    <a:srgbClr val="677480"/>
                  </a:buClr>
                  <a:buSzPct val="100000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0" i="1" smtClean="0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𝑇</m:t>
                        </m:r>
                      </m:e>
                      <m:sub>
                        <m:r>
                          <a:rPr lang="ru-RU" sz="2800" b="0" i="1" smtClean="0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ЭМ</m:t>
                        </m:r>
                      </m:sub>
                    </m:sSub>
                    <m:r>
                      <a:rPr lang="ru-RU" sz="2800" b="0" i="1" smtClean="0">
                        <a:solidFill>
                          <a:srgbClr val="677480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=</m:t>
                    </m:r>
                    <m:f>
                      <m:fPr>
                        <m:ctrlPr>
                          <a:rPr lang="ru-RU" sz="2800" b="0" i="1" smtClean="0">
                            <a:solidFill>
                              <a:srgbClr val="677480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677480"/>
                                </a:solidFill>
                                <a:latin typeface="Cambria Math"/>
                                <a:ea typeface="Lato"/>
                                <a:cs typeface="Lato"/>
                                <a:sym typeface="Lato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677480"/>
                                </a:solidFill>
                                <a:latin typeface="Cambria Math"/>
                                <a:ea typeface="Lato"/>
                                <a:cs typeface="Lato"/>
                                <a:sym typeface="Lato"/>
                              </a:rPr>
                              <m:t>𝐽</m:t>
                            </m:r>
                          </m:e>
                          <m:sub>
                            <m:r>
                              <a:rPr lang="ru-RU" sz="2800" b="0" i="1" smtClean="0">
                                <a:solidFill>
                                  <a:srgbClr val="677480"/>
                                </a:solidFill>
                                <a:latin typeface="Cambria Math"/>
                                <a:ea typeface="Lato"/>
                                <a:cs typeface="Lato"/>
                                <a:sym typeface="Lato"/>
                              </a:rPr>
                              <m:t>пр</m:t>
                            </m:r>
                          </m:sub>
                        </m:sSub>
                        <m:sSub>
                          <m:sSubPr>
                            <m:ctrlPr>
                              <a:rPr lang="ru-RU" sz="2800" b="0" i="1" smtClean="0">
                                <a:solidFill>
                                  <a:srgbClr val="677480"/>
                                </a:solidFill>
                                <a:latin typeface="Cambria Math"/>
                                <a:ea typeface="Cambria Math"/>
                                <a:cs typeface="Lato"/>
                                <a:sym typeface="Lato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677480"/>
                                </a:solidFill>
                                <a:latin typeface="Cambria Math"/>
                                <a:ea typeface="Cambria Math"/>
                                <a:cs typeface="Lato"/>
                                <a:sym typeface="Lato"/>
                              </a:rPr>
                              <m:t>𝜔</m:t>
                            </m:r>
                          </m:e>
                          <m:sub>
                            <m:r>
                              <a:rPr lang="ru-RU" sz="2800" b="0" i="1" smtClean="0">
                                <a:solidFill>
                                  <a:srgbClr val="677480"/>
                                </a:solidFill>
                                <a:latin typeface="Cambria Math"/>
                                <a:ea typeface="Cambria Math"/>
                                <a:cs typeface="Lato"/>
                                <a:sym typeface="Lato"/>
                              </a:rPr>
                              <m:t>ном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677480"/>
                                </a:solidFill>
                                <a:latin typeface="Cambria Math"/>
                                <a:ea typeface="Cambria Math"/>
                                <a:cs typeface="Lato"/>
                                <a:sym typeface="Lato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677480"/>
                                </a:solidFill>
                                <a:latin typeface="Cambria Math"/>
                                <a:ea typeface="Cambria Math"/>
                                <a:cs typeface="Lato"/>
                                <a:sym typeface="Lato"/>
                              </a:rPr>
                              <m:t>𝑀</m:t>
                            </m:r>
                          </m:e>
                          <m:sub>
                            <m:r>
                              <a:rPr lang="ru-RU" sz="2800" b="0" i="1" smtClean="0">
                                <a:solidFill>
                                  <a:srgbClr val="677480"/>
                                </a:solidFill>
                                <a:latin typeface="Cambria Math"/>
                                <a:ea typeface="Cambria Math"/>
                                <a:cs typeface="Lato"/>
                                <a:sym typeface="Lato"/>
                              </a:rPr>
                              <m:t>п</m:t>
                            </m:r>
                          </m:sub>
                        </m:sSub>
                        <m:r>
                          <a:rPr lang="ru-RU" sz="2800" b="0" i="1" smtClean="0">
                            <a:solidFill>
                              <a:srgbClr val="677480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rgbClr val="677480"/>
                                </a:solidFill>
                                <a:latin typeface="Cambria Math"/>
                                <a:ea typeface="Cambria Math"/>
                                <a:cs typeface="Lato"/>
                                <a:sym typeface="Lato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rgbClr val="677480"/>
                                </a:solidFill>
                                <a:latin typeface="Cambria Math"/>
                                <a:ea typeface="Cambria Math"/>
                                <a:cs typeface="Lato"/>
                                <a:sym typeface="Lato"/>
                              </a:rPr>
                              <m:t>𝑀</m:t>
                            </m:r>
                          </m:e>
                          <m:sub>
                            <m:r>
                              <a:rPr lang="ru-RU" sz="2800" b="0" i="1" smtClean="0">
                                <a:solidFill>
                                  <a:srgbClr val="677480"/>
                                </a:solidFill>
                                <a:latin typeface="Cambria Math"/>
                                <a:ea typeface="Cambria Math"/>
                                <a:cs typeface="Lato"/>
                                <a:sym typeface="Lato"/>
                              </a:rPr>
                              <m:t>с.пр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rgbClr val="677480"/>
                                </a:solidFill>
                                <a:latin typeface="Cambria Math"/>
                                <a:ea typeface="Cambria Math"/>
                                <a:cs typeface="Lato"/>
                                <a:sym typeface="Lato"/>
                              </a:rPr>
                              <m:t>∗</m:t>
                            </m:r>
                          </m:sup>
                        </m:sSubSup>
                      </m:den>
                    </m:f>
                    <m:r>
                      <a:rPr lang="ru-RU" sz="2800" b="0" i="1" smtClean="0">
                        <a:solidFill>
                          <a:srgbClr val="677480"/>
                        </a:solidFill>
                        <a:latin typeface="Cambria Math"/>
                        <a:ea typeface="Cambria Math"/>
                        <a:cs typeface="Lato"/>
                        <a:sym typeface="Lato"/>
                      </a:rPr>
                      <m:t> </m:t>
                    </m:r>
                  </m:oMath>
                </a14:m>
                <a:r>
                  <a:rPr lang="ru-RU" sz="2400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 - электромеханическая постоянная</a:t>
                </a:r>
              </a:p>
              <a:p>
                <a:pPr fontAlgn="auto">
                  <a:spcAft>
                    <a:spcPts val="0"/>
                  </a:spcAft>
                  <a:buClr>
                    <a:srgbClr val="677480"/>
                  </a:buClr>
                  <a:buSzPct val="100000"/>
                  <a:defRPr/>
                </a:pPr>
                <a:endParaRPr lang="ru-RU" sz="2400" dirty="0" smtClean="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fontAlgn="auto">
                  <a:spcAft>
                    <a:spcPts val="0"/>
                  </a:spcAft>
                  <a:buClr>
                    <a:srgbClr val="677480"/>
                  </a:buClr>
                  <a:buSzPct val="100000"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677480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677480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  <m:t>𝑡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677480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  <m:t>в</m:t>
                          </m:r>
                        </m:sub>
                      </m:sSub>
                      <m:r>
                        <a:rPr lang="ru-RU" sz="2400" b="0" i="1" smtClean="0">
                          <a:solidFill>
                            <a:srgbClr val="677480"/>
                          </a:solidFill>
                          <a:latin typeface="Cambria Math"/>
                          <a:ea typeface="Lato"/>
                          <a:cs typeface="Lato"/>
                          <a:sym typeface="Lato"/>
                        </a:rPr>
                        <m:t>=</m:t>
                      </m:r>
                      <m:f>
                        <m:fPr>
                          <m:ctrlPr>
                            <a:rPr lang="ru-RU" sz="2400" b="0" i="1" smtClean="0">
                              <a:solidFill>
                                <a:srgbClr val="677480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677480"/>
                                  </a:solidFill>
                                  <a:latin typeface="Cambria Math"/>
                                  <a:ea typeface="Lato"/>
                                  <a:cs typeface="Lato"/>
                                  <a:sym typeface="Lato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677480"/>
                                  </a:solidFill>
                                  <a:latin typeface="Cambria Math"/>
                                  <a:ea typeface="Lato"/>
                                  <a:cs typeface="Lato"/>
                                  <a:sym typeface="Lato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2400" b="0" i="1" smtClean="0">
                                  <a:solidFill>
                                    <a:srgbClr val="677480"/>
                                  </a:solidFill>
                                  <a:latin typeface="Cambria Math"/>
                                  <a:ea typeface="Lato"/>
                                  <a:cs typeface="Lato"/>
                                  <a:sym typeface="Lato"/>
                                </a:rPr>
                                <m:t>пр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677480"/>
                                  </a:solidFill>
                                  <a:latin typeface="Cambria Math"/>
                                  <a:ea typeface="Cambria Math"/>
                                  <a:cs typeface="Lato"/>
                                  <a:sym typeface="Lato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677480"/>
                                  </a:solidFill>
                                  <a:latin typeface="Cambria Math"/>
                                  <a:ea typeface="Cambria Math"/>
                                  <a:cs typeface="Lato"/>
                                  <a:sym typeface="Lato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ru-RU" sz="2400" b="0" i="1" smtClean="0">
                                  <a:solidFill>
                                    <a:srgbClr val="677480"/>
                                  </a:solidFill>
                                  <a:latin typeface="Cambria Math"/>
                                  <a:ea typeface="Cambria Math"/>
                                  <a:cs typeface="Lato"/>
                                  <a:sym typeface="Lato"/>
                                </a:rPr>
                                <m:t>ном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rgbClr val="677480"/>
                                  </a:solidFill>
                                  <a:latin typeface="Cambria Math"/>
                                  <a:ea typeface="Cambria Math"/>
                                  <a:cs typeface="Lato"/>
                                  <a:sym typeface="Lato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rgbClr val="677480"/>
                                  </a:solidFill>
                                  <a:latin typeface="Cambria Math"/>
                                  <a:ea typeface="Cambria Math"/>
                                  <a:cs typeface="Lato"/>
                                  <a:sym typeface="Lato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400" b="0" i="1" smtClean="0">
                                  <a:solidFill>
                                    <a:srgbClr val="677480"/>
                                  </a:solidFill>
                                  <a:latin typeface="Cambria Math"/>
                                  <a:ea typeface="Cambria Math"/>
                                  <a:cs typeface="Lato"/>
                                  <a:sym typeface="Lato"/>
                                </a:rPr>
                                <m:t>с.пр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677480"/>
                                  </a:solidFill>
                                  <a:latin typeface="Cambria Math"/>
                                  <a:ea typeface="Cambria Math"/>
                                  <a:cs typeface="Lato"/>
                                  <a:sym typeface="Lato"/>
                                </a:rPr>
                                <m:t>∗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ru-RU" sz="2400" dirty="0" smtClean="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6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11424" y="836712"/>
                <a:ext cx="10945216" cy="4735513"/>
              </a:xfrm>
              <a:blipFill rotWithShape="1">
                <a:blip r:embed="rId3"/>
                <a:stretch>
                  <a:fillRect l="-724" r="-3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hape 307"/>
          <p:cNvSpPr txBox="1">
            <a:spLocks/>
          </p:cNvSpPr>
          <p:nvPr/>
        </p:nvSpPr>
        <p:spPr bwMode="auto">
          <a:xfrm>
            <a:off x="911424" y="53752"/>
            <a:ext cx="10657184" cy="78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40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Время разгона и время выбега</a:t>
            </a:r>
            <a:endParaRPr lang="ru-RU" altLang="ru-RU" sz="40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42763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2"/>
          <p:cNvSpPr>
            <a:spLocks noGrp="1"/>
          </p:cNvSpPr>
          <p:nvPr>
            <p:ph type="body" idx="1"/>
          </p:nvPr>
        </p:nvSpPr>
        <p:spPr>
          <a:xfrm>
            <a:off x="911424" y="836712"/>
            <a:ext cx="10945216" cy="4735513"/>
          </a:xfrm>
        </p:spPr>
        <p:txBody>
          <a:bodyPr/>
          <a:lstStyle/>
          <a:p>
            <a:pPr marL="342900" indent="-342900" fontAlgn="auto">
              <a:spcAft>
                <a:spcPts val="120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24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закон, вид и характер движения выходного звена</a:t>
            </a:r>
          </a:p>
          <a:p>
            <a:pPr marL="342900" indent="-342900" fontAlgn="auto">
              <a:spcAft>
                <a:spcPts val="120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24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общие передаточные отношения цепей ЭМП</a:t>
            </a:r>
          </a:p>
          <a:p>
            <a:pPr marL="342900" indent="-342900" fontAlgn="auto">
              <a:spcAft>
                <a:spcPts val="120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24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параметры нагрузки</a:t>
            </a:r>
          </a:p>
          <a:p>
            <a:pPr marL="342900" indent="-342900" fontAlgn="auto">
              <a:spcAft>
                <a:spcPts val="120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24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требуемая точность</a:t>
            </a:r>
          </a:p>
          <a:p>
            <a:pPr marL="342900" indent="-342900" fontAlgn="auto">
              <a:spcAft>
                <a:spcPts val="120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24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заданная компоновочная схема ЭМП</a:t>
            </a:r>
          </a:p>
          <a:p>
            <a:pPr marL="342900" indent="-342900" fontAlgn="auto">
              <a:spcAft>
                <a:spcPts val="120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24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условия эксплуатации и долговечности</a:t>
            </a:r>
          </a:p>
          <a:p>
            <a:pPr marL="342900" indent="-342900" fontAlgn="auto">
              <a:spcAft>
                <a:spcPts val="120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24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технологичность и экономические факторы</a:t>
            </a:r>
          </a:p>
        </p:txBody>
      </p:sp>
      <p:sp>
        <p:nvSpPr>
          <p:cNvPr id="4" name="Shape 307"/>
          <p:cNvSpPr txBox="1">
            <a:spLocks/>
          </p:cNvSpPr>
          <p:nvPr/>
        </p:nvSpPr>
        <p:spPr bwMode="auto">
          <a:xfrm>
            <a:off x="911424" y="53752"/>
            <a:ext cx="10657184" cy="78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40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Выбор схемотехнического состава ЭМП</a:t>
            </a:r>
            <a:endParaRPr lang="ru-RU" altLang="ru-RU" sz="40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72553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1424" y="836712"/>
            <a:ext cx="9649072" cy="4735513"/>
          </a:xfrm>
        </p:spPr>
        <p:txBody>
          <a:bodyPr/>
          <a:lstStyle/>
          <a:p>
            <a:pPr fontAlgn="auto">
              <a:spcAft>
                <a:spcPts val="0"/>
              </a:spcAft>
              <a:buClr>
                <a:srgbClr val="677480"/>
              </a:buClr>
              <a:buSzPct val="100000"/>
              <a:defRPr/>
            </a:pPr>
            <a:r>
              <a:rPr lang="ru-RU" sz="28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Состоят из:</a:t>
            </a:r>
            <a:endParaRPr lang="ru-RU" sz="28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457200" fontAlgn="auto">
              <a:lnSpc>
                <a:spcPct val="150000"/>
              </a:lnSpc>
              <a:spcAft>
                <a:spcPts val="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28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источника энергии (двигателя)</a:t>
            </a:r>
            <a:endParaRPr lang="ru-RU" sz="28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457200" fontAlgn="auto">
              <a:lnSpc>
                <a:spcPct val="150000"/>
              </a:lnSpc>
              <a:spcAft>
                <a:spcPts val="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28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редуктора</a:t>
            </a:r>
            <a:endParaRPr lang="ru-RU" sz="28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457200" fontAlgn="auto">
              <a:lnSpc>
                <a:spcPct val="150000"/>
              </a:lnSpc>
              <a:spcAft>
                <a:spcPts val="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28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аппарата управления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rgbClr val="677480"/>
              </a:buClr>
              <a:buSzPct val="100000"/>
              <a:defRPr/>
            </a:pPr>
            <a:endParaRPr lang="ru-RU" sz="28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fontAlgn="auto">
              <a:spcAft>
                <a:spcPts val="0"/>
              </a:spcAft>
              <a:buClr>
                <a:srgbClr val="677480"/>
              </a:buClr>
              <a:buSzPct val="100000"/>
              <a:defRPr/>
            </a:pPr>
            <a:r>
              <a:rPr lang="ru-RU" sz="28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Предназначены для передачи энергии источника через редуктор к исполнительному устройству (ИУ), осуществляющего либо технологический, либо измерительный процесс</a:t>
            </a:r>
            <a:endParaRPr lang="ru-RU" sz="28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Shape 307"/>
          <p:cNvSpPr txBox="1">
            <a:spLocks/>
          </p:cNvSpPr>
          <p:nvPr/>
        </p:nvSpPr>
        <p:spPr bwMode="auto">
          <a:xfrm>
            <a:off x="911424" y="53752"/>
            <a:ext cx="993710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40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Приводы</a:t>
            </a:r>
            <a:endParaRPr lang="ru-RU" altLang="ru-RU" sz="40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464" y="1484784"/>
            <a:ext cx="10297144" cy="5082705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400" dirty="0" smtClean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ЭД. Основные характеристики. Конструкция.</a:t>
            </a:r>
            <a:r>
              <a:rPr lang="ru-RU" altLang="ru-RU" sz="2400" dirty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 </a:t>
            </a:r>
            <a:r>
              <a:rPr lang="ru-RU" altLang="ru-RU" sz="2400" dirty="0" smtClean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Применение в ОЭП (1-4)</a:t>
            </a:r>
            <a:endParaRPr lang="ru-RU" altLang="ru-RU" sz="2400" dirty="0">
              <a:solidFill>
                <a:srgbClr val="677480"/>
              </a:solidFill>
              <a:latin typeface="Lato"/>
              <a:ea typeface="Lato"/>
              <a:cs typeface="Times New Roman" pitchFamily="18" charset="0"/>
              <a:sym typeface="Lato"/>
            </a:endParaRPr>
          </a:p>
          <a:p>
            <a:pPr marL="342900" indent="-342900">
              <a:spcBef>
                <a:spcPct val="0"/>
              </a:spcBef>
              <a:buClr>
                <a:srgbClr val="677480"/>
              </a:buClr>
              <a:buFontTx/>
              <a:buAutoNum type="arabicPeriod"/>
            </a:pPr>
            <a:r>
              <a:rPr lang="ru-RU" altLang="ru-RU" sz="2400" dirty="0" smtClean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Двигатели постоянного тока</a:t>
            </a:r>
            <a:endParaRPr lang="ru-RU" altLang="ru-RU" sz="2400" dirty="0">
              <a:solidFill>
                <a:srgbClr val="677480"/>
              </a:solidFill>
              <a:latin typeface="Lato"/>
              <a:ea typeface="Lato"/>
              <a:cs typeface="Times New Roman" pitchFamily="18" charset="0"/>
              <a:sym typeface="Lato"/>
            </a:endParaRPr>
          </a:p>
          <a:p>
            <a:pPr marL="342900" indent="-342900">
              <a:spcBef>
                <a:spcPct val="0"/>
              </a:spcBef>
              <a:buClr>
                <a:srgbClr val="677480"/>
              </a:buClr>
              <a:buFontTx/>
              <a:buAutoNum type="arabicPeriod"/>
            </a:pPr>
            <a:r>
              <a:rPr lang="ru-RU" altLang="ru-RU" sz="2400" dirty="0" smtClean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Синхронные двигатели</a:t>
            </a:r>
          </a:p>
          <a:p>
            <a:pPr marL="342900" indent="-342900">
              <a:spcBef>
                <a:spcPct val="0"/>
              </a:spcBef>
              <a:buClr>
                <a:srgbClr val="677480"/>
              </a:buClr>
              <a:buFontTx/>
              <a:buAutoNum type="arabicPeriod"/>
            </a:pPr>
            <a:r>
              <a:rPr lang="ru-RU" altLang="ru-RU" sz="2400" dirty="0" smtClean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Асинхронные двигатели</a:t>
            </a:r>
            <a:endParaRPr lang="ru-RU" altLang="ru-RU" sz="2400" dirty="0">
              <a:solidFill>
                <a:srgbClr val="677480"/>
              </a:solidFill>
              <a:latin typeface="Lato"/>
              <a:ea typeface="Lato"/>
              <a:cs typeface="Times New Roman" pitchFamily="18" charset="0"/>
              <a:sym typeface="Lato"/>
            </a:endParaRPr>
          </a:p>
          <a:p>
            <a:pPr marL="342900" indent="-342900">
              <a:spcBef>
                <a:spcPct val="0"/>
              </a:spcBef>
              <a:buClr>
                <a:srgbClr val="677480"/>
              </a:buClr>
              <a:buFontTx/>
              <a:buAutoNum type="arabicPeriod"/>
            </a:pPr>
            <a:r>
              <a:rPr lang="ru-RU" altLang="ru-RU" sz="2400" dirty="0" smtClean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Шаговые двигатели</a:t>
            </a:r>
          </a:p>
          <a:p>
            <a:pPr marL="342900" indent="-342900">
              <a:spcBef>
                <a:spcPct val="0"/>
              </a:spcBef>
              <a:buClr>
                <a:srgbClr val="677480"/>
              </a:buClr>
              <a:buFontTx/>
              <a:buAutoNum type="arabicPeriod"/>
            </a:pPr>
            <a:r>
              <a:rPr lang="ru-RU" sz="2400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Системы управления </a:t>
            </a:r>
            <a:r>
              <a:rPr lang="ru-RU" sz="24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двигателями</a:t>
            </a:r>
          </a:p>
          <a:p>
            <a:pPr marL="342900" indent="-342900">
              <a:spcBef>
                <a:spcPct val="0"/>
              </a:spcBef>
              <a:buClr>
                <a:srgbClr val="677480"/>
              </a:buClr>
              <a:buFontTx/>
              <a:buAutoNum type="arabicPeriod"/>
            </a:pPr>
            <a:endParaRPr lang="ru-RU" sz="24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spcBef>
                <a:spcPct val="0"/>
              </a:spcBef>
              <a:buClr>
                <a:srgbClr val="677480"/>
              </a:buClr>
              <a:buFontTx/>
              <a:buAutoNum type="arabicPeriod"/>
            </a:pPr>
            <a:endParaRPr lang="ru-RU" altLang="ru-RU" sz="2400" dirty="0">
              <a:solidFill>
                <a:srgbClr val="677480"/>
              </a:solidFill>
              <a:latin typeface="Lato"/>
              <a:ea typeface="Lato"/>
              <a:cs typeface="Times New Roman" pitchFamily="18" charset="0"/>
              <a:sym typeface="Lato"/>
            </a:endParaRPr>
          </a:p>
          <a:p>
            <a:pPr fontAlgn="auto">
              <a:spcAft>
                <a:spcPts val="0"/>
              </a:spcAft>
              <a:buClr>
                <a:srgbClr val="677480"/>
              </a:buClr>
              <a:buSzPct val="100000"/>
              <a:defRPr/>
            </a:pPr>
            <a:endParaRPr lang="ru-RU" sz="24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fontAlgn="auto">
              <a:spcAft>
                <a:spcPts val="0"/>
              </a:spcAft>
              <a:buClr>
                <a:srgbClr val="677480"/>
              </a:buClr>
              <a:buSzPct val="100000"/>
              <a:defRPr/>
            </a:pPr>
            <a:endParaRPr lang="ru-RU" sz="24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fontAlgn="auto">
              <a:spcAft>
                <a:spcPts val="0"/>
              </a:spcAft>
              <a:buClr>
                <a:srgbClr val="677480"/>
              </a:buClr>
              <a:buSzPct val="100000"/>
              <a:defRPr/>
            </a:pPr>
            <a:endParaRPr lang="ru-RU" sz="30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ru-RU" sz="30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Shape 307"/>
          <p:cNvSpPr txBox="1">
            <a:spLocks/>
          </p:cNvSpPr>
          <p:nvPr/>
        </p:nvSpPr>
        <p:spPr bwMode="auto">
          <a:xfrm>
            <a:off x="1127448" y="274638"/>
            <a:ext cx="993710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3600" kern="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Темы рефератов</a:t>
            </a:r>
          </a:p>
        </p:txBody>
      </p:sp>
    </p:spTree>
    <p:extLst>
      <p:ext uri="{BB962C8B-B14F-4D97-AF65-F5344CB8AC3E}">
        <p14:creationId xmlns:p14="http://schemas.microsoft.com/office/powerpoint/2010/main" val="38999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464" y="1484784"/>
            <a:ext cx="10297144" cy="5082705"/>
          </a:xfrm>
        </p:spPr>
        <p:txBody>
          <a:bodyPr/>
          <a:lstStyle/>
          <a:p>
            <a:pPr marL="342900" indent="-342900">
              <a:spcBef>
                <a:spcPct val="0"/>
              </a:spcBef>
              <a:buClr>
                <a:srgbClr val="677480"/>
              </a:buClr>
              <a:buFontTx/>
              <a:buAutoNum type="arabicPeriod"/>
            </a:pPr>
            <a:r>
              <a:rPr lang="ru-RU" altLang="ru-RU" sz="2400" dirty="0" smtClean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ЭМП. Электродвигатели</a:t>
            </a:r>
            <a:endParaRPr lang="ru-RU" altLang="ru-RU" sz="2400" dirty="0">
              <a:solidFill>
                <a:srgbClr val="677480"/>
              </a:solidFill>
              <a:latin typeface="Lato"/>
              <a:ea typeface="Lato"/>
              <a:cs typeface="Times New Roman" pitchFamily="18" charset="0"/>
              <a:sym typeface="Lato"/>
            </a:endParaRPr>
          </a:p>
          <a:p>
            <a:pPr fontAlgn="auto">
              <a:spcAft>
                <a:spcPts val="0"/>
              </a:spcAft>
              <a:buClr>
                <a:srgbClr val="677480"/>
              </a:buClr>
              <a:buSzPct val="100000"/>
              <a:defRPr/>
            </a:pPr>
            <a:endParaRPr lang="ru-RU" sz="24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ru-RU" sz="30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ru-RU" sz="30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Shape 307"/>
          <p:cNvSpPr txBox="1">
            <a:spLocks/>
          </p:cNvSpPr>
          <p:nvPr/>
        </p:nvSpPr>
        <p:spPr bwMode="auto">
          <a:xfrm>
            <a:off x="1127448" y="274638"/>
            <a:ext cx="993710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3600" kern="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Вопросы</a:t>
            </a:r>
          </a:p>
        </p:txBody>
      </p:sp>
    </p:spTree>
    <p:extLst>
      <p:ext uri="{BB962C8B-B14F-4D97-AF65-F5344CB8AC3E}">
        <p14:creationId xmlns:p14="http://schemas.microsoft.com/office/powerpoint/2010/main" val="144405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1424" y="836712"/>
            <a:ext cx="9649072" cy="4735513"/>
          </a:xfrm>
        </p:spPr>
        <p:txBody>
          <a:bodyPr/>
          <a:lstStyle/>
          <a:p>
            <a:pPr fontAlgn="auto">
              <a:spcAft>
                <a:spcPts val="0"/>
              </a:spcAft>
              <a:buClr>
                <a:srgbClr val="677480"/>
              </a:buClr>
              <a:buSzPct val="100000"/>
              <a:defRPr/>
            </a:pPr>
            <a:r>
              <a:rPr lang="ru-RU" sz="28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Источник энергии – двигатель:</a:t>
            </a:r>
          </a:p>
          <a:p>
            <a:pPr marL="457200" indent="-457200" fontAlgn="auto">
              <a:lnSpc>
                <a:spcPct val="130000"/>
              </a:lnSpc>
              <a:spcAft>
                <a:spcPts val="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28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тепловой</a:t>
            </a:r>
          </a:p>
          <a:p>
            <a:pPr marL="457200" indent="-457200" fontAlgn="auto">
              <a:lnSpc>
                <a:spcPct val="130000"/>
              </a:lnSpc>
              <a:spcAft>
                <a:spcPts val="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28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электрический</a:t>
            </a:r>
          </a:p>
          <a:p>
            <a:pPr marL="457200" indent="-457200" fontAlgn="auto">
              <a:lnSpc>
                <a:spcPct val="130000"/>
              </a:lnSpc>
              <a:spcAft>
                <a:spcPts val="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28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пневматический</a:t>
            </a:r>
          </a:p>
          <a:p>
            <a:pPr marL="457200" indent="-457200" fontAlgn="auto">
              <a:lnSpc>
                <a:spcPct val="130000"/>
              </a:lnSpc>
              <a:spcAft>
                <a:spcPts val="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28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гидравлический</a:t>
            </a:r>
          </a:p>
          <a:p>
            <a:pPr marL="457200" indent="-457200" fontAlgn="auto">
              <a:lnSpc>
                <a:spcPct val="130000"/>
              </a:lnSpc>
              <a:spcAft>
                <a:spcPts val="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28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пружинный</a:t>
            </a:r>
          </a:p>
          <a:p>
            <a:pPr marL="457200" indent="-457200" fontAlgn="auto">
              <a:lnSpc>
                <a:spcPct val="130000"/>
              </a:lnSpc>
              <a:spcAft>
                <a:spcPts val="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28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инерционный</a:t>
            </a:r>
          </a:p>
          <a:p>
            <a:pPr fontAlgn="auto">
              <a:spcAft>
                <a:spcPts val="0"/>
              </a:spcAft>
              <a:buClr>
                <a:srgbClr val="677480"/>
              </a:buClr>
              <a:buSzPct val="100000"/>
              <a:defRPr/>
            </a:pPr>
            <a:r>
              <a:rPr lang="ru-RU" sz="28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Наибольшее распространение в приборостроении получил электромеханический привод – двигатель электрический малой мощности (доли Вт … сотни Вт).</a:t>
            </a:r>
          </a:p>
          <a:p>
            <a:pPr fontAlgn="auto">
              <a:spcAft>
                <a:spcPts val="0"/>
              </a:spcAft>
              <a:buClr>
                <a:srgbClr val="677480"/>
              </a:buClr>
              <a:buSzPct val="100000"/>
              <a:defRPr/>
            </a:pPr>
            <a:endParaRPr lang="ru-RU" sz="28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fontAlgn="auto">
              <a:spcAft>
                <a:spcPts val="0"/>
              </a:spcAft>
              <a:buClr>
                <a:srgbClr val="677480"/>
              </a:buClr>
              <a:buSzPct val="100000"/>
              <a:defRPr/>
            </a:pPr>
            <a:endParaRPr lang="ru-RU" sz="28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Shape 307"/>
          <p:cNvSpPr txBox="1">
            <a:spLocks/>
          </p:cNvSpPr>
          <p:nvPr/>
        </p:nvSpPr>
        <p:spPr bwMode="auto">
          <a:xfrm>
            <a:off x="911424" y="53752"/>
            <a:ext cx="993710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40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Приводы</a:t>
            </a:r>
            <a:endParaRPr lang="ru-RU" altLang="ru-RU" sz="40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19395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ropbox\Аспирантура\ПОЭП\img\ЭМП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2132856"/>
            <a:ext cx="7200800" cy="178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hape 307"/>
          <p:cNvSpPr txBox="1">
            <a:spLocks/>
          </p:cNvSpPr>
          <p:nvPr/>
        </p:nvSpPr>
        <p:spPr bwMode="auto">
          <a:xfrm>
            <a:off x="911424" y="53752"/>
            <a:ext cx="993710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40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ЭМП</a:t>
            </a:r>
            <a:endParaRPr lang="ru-RU" altLang="ru-RU" sz="40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" name="Текст 2"/>
          <p:cNvSpPr>
            <a:spLocks noGrp="1"/>
          </p:cNvSpPr>
          <p:nvPr>
            <p:ph type="body" idx="1"/>
          </p:nvPr>
        </p:nvSpPr>
        <p:spPr>
          <a:xfrm>
            <a:off x="911424" y="836712"/>
            <a:ext cx="9649072" cy="4735513"/>
          </a:xfrm>
        </p:spPr>
        <p:txBody>
          <a:bodyPr/>
          <a:lstStyle/>
          <a:p>
            <a:pPr fontAlgn="auto">
              <a:spcAft>
                <a:spcPts val="0"/>
              </a:spcAft>
              <a:buClr>
                <a:srgbClr val="677480"/>
              </a:buClr>
              <a:buSzPct val="100000"/>
              <a:defRPr/>
            </a:pPr>
            <a:r>
              <a:rPr lang="ru-RU" sz="24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Нагрузка – исполнительное устройство (ИУ)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rgbClr val="677480"/>
              </a:buClr>
              <a:buSzPct val="100000"/>
              <a:defRPr/>
            </a:pPr>
            <a:r>
              <a:rPr lang="ru-RU" sz="24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Отсчетные устройства – шкальные и цифровые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rgbClr val="677480"/>
              </a:buClr>
              <a:buSzPct val="100000"/>
              <a:defRPr/>
            </a:pPr>
            <a:endParaRPr lang="ru-RU" sz="24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rgbClr val="677480"/>
              </a:buClr>
              <a:buSzPct val="100000"/>
              <a:defRPr/>
            </a:pPr>
            <a:endParaRPr lang="ru-RU" sz="24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rgbClr val="677480"/>
              </a:buClr>
              <a:buSzPct val="100000"/>
              <a:defRPr/>
            </a:pPr>
            <a:endParaRPr lang="ru-RU" sz="24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rgbClr val="677480"/>
              </a:buClr>
              <a:buSzPct val="100000"/>
              <a:defRPr/>
            </a:pPr>
            <a:r>
              <a:rPr lang="ru-RU" sz="24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Назначение:</a:t>
            </a:r>
          </a:p>
          <a:p>
            <a:pPr marL="457200" indent="-457200" fontAlgn="auto">
              <a:lnSpc>
                <a:spcPct val="150000"/>
              </a:lnSpc>
              <a:spcAft>
                <a:spcPts val="0"/>
              </a:spcAft>
              <a:buClr>
                <a:srgbClr val="677480"/>
              </a:buClr>
              <a:buSzPct val="100000"/>
              <a:buAutoNum type="arabicParenR"/>
              <a:defRPr/>
            </a:pPr>
            <a:r>
              <a:rPr lang="ru-RU" sz="24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Отсчетные </a:t>
            </a:r>
            <a:r>
              <a:rPr lang="en-US" sz="24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– </a:t>
            </a:r>
            <a:r>
              <a:rPr lang="ru-RU" sz="24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высокая точность движения выходных звеньев</a:t>
            </a:r>
          </a:p>
          <a:p>
            <a:pPr marL="457200" indent="-457200" fontAlgn="auto">
              <a:lnSpc>
                <a:spcPct val="150000"/>
              </a:lnSpc>
              <a:spcAft>
                <a:spcPts val="0"/>
              </a:spcAft>
              <a:buClr>
                <a:srgbClr val="677480"/>
              </a:buClr>
              <a:buSzPct val="100000"/>
              <a:buAutoNum type="arabicParenR"/>
              <a:defRPr/>
            </a:pPr>
            <a:r>
              <a:rPr lang="ru-RU" sz="24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Силовые (для приведения в движение вспомогательных элементов и ИУ: главное – факт срабатывания</a:t>
            </a:r>
          </a:p>
          <a:p>
            <a:pPr marL="457200" indent="-457200" fontAlgn="auto">
              <a:lnSpc>
                <a:spcPct val="150000"/>
              </a:lnSpc>
              <a:spcAft>
                <a:spcPts val="0"/>
              </a:spcAft>
              <a:buClr>
                <a:srgbClr val="677480"/>
              </a:buClr>
              <a:buSzPct val="100000"/>
              <a:buAutoNum type="arabicParenR"/>
              <a:defRPr/>
            </a:pPr>
            <a:r>
              <a:rPr lang="ru-RU" sz="24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Отсчетно-силовые (высокая точность, КПД)</a:t>
            </a:r>
          </a:p>
          <a:p>
            <a:pPr fontAlgn="auto">
              <a:spcAft>
                <a:spcPts val="0"/>
              </a:spcAft>
              <a:buClr>
                <a:srgbClr val="677480"/>
              </a:buClr>
              <a:buSzPct val="100000"/>
              <a:defRPr/>
            </a:pPr>
            <a:endParaRPr lang="ru-RU" sz="24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fontAlgn="auto">
              <a:spcAft>
                <a:spcPts val="0"/>
              </a:spcAft>
              <a:buClr>
                <a:srgbClr val="677480"/>
              </a:buClr>
              <a:buSzPct val="100000"/>
              <a:defRPr/>
            </a:pPr>
            <a:endParaRPr lang="ru-RU" sz="24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70422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911424" y="53752"/>
            <a:ext cx="993710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40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ЭМП</a:t>
            </a:r>
            <a:endParaRPr lang="ru-RU" altLang="ru-RU" sz="40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" name="Текст 2"/>
          <p:cNvSpPr>
            <a:spLocks noGrp="1"/>
          </p:cNvSpPr>
          <p:nvPr>
            <p:ph type="body" idx="1"/>
          </p:nvPr>
        </p:nvSpPr>
        <p:spPr>
          <a:xfrm>
            <a:off x="911424" y="836712"/>
            <a:ext cx="9649072" cy="4735513"/>
          </a:xfrm>
        </p:spPr>
        <p:txBody>
          <a:bodyPr/>
          <a:lstStyle/>
          <a:p>
            <a:pPr fontAlgn="auto">
              <a:spcAft>
                <a:spcPts val="0"/>
              </a:spcAft>
              <a:buClr>
                <a:srgbClr val="677480"/>
              </a:buClr>
              <a:buSzPct val="100000"/>
              <a:defRPr/>
            </a:pPr>
            <a:r>
              <a:rPr lang="ru-RU" sz="28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Порядок расчета:</a:t>
            </a:r>
          </a:p>
          <a:p>
            <a:pPr marL="514350" indent="-514350" fontAlgn="auto">
              <a:lnSpc>
                <a:spcPct val="150000"/>
              </a:lnSpc>
              <a:spcAft>
                <a:spcPts val="0"/>
              </a:spcAft>
              <a:buClr>
                <a:srgbClr val="677480"/>
              </a:buClr>
              <a:buSzPct val="100000"/>
              <a:buAutoNum type="arabicParenR"/>
              <a:defRPr/>
            </a:pPr>
            <a:r>
              <a:rPr lang="ru-RU" sz="28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выбор электродвигателя (ЭД)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rgbClr val="677480"/>
              </a:buClr>
              <a:buSzPct val="100000"/>
              <a:defRPr/>
            </a:pPr>
            <a:r>
              <a:rPr lang="ru-RU" sz="20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1.1) Возможные для применения типы двигателей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rgbClr val="677480"/>
              </a:buClr>
              <a:buSzPct val="100000"/>
              <a:defRPr/>
            </a:pPr>
            <a:r>
              <a:rPr lang="ru-RU" sz="20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1.2) Выбор конкретного двигателя для ЭМП</a:t>
            </a:r>
          </a:p>
          <a:p>
            <a:pPr marL="514350" indent="-514350" fontAlgn="auto">
              <a:lnSpc>
                <a:spcPct val="150000"/>
              </a:lnSpc>
              <a:spcAft>
                <a:spcPts val="0"/>
              </a:spcAft>
              <a:buClr>
                <a:srgbClr val="677480"/>
              </a:buClr>
              <a:buSzPct val="100000"/>
              <a:buFont typeface="+mj-lt"/>
              <a:buAutoNum type="arabicParenR" startAt="2"/>
              <a:defRPr/>
            </a:pPr>
            <a:r>
              <a:rPr lang="ru-RU" sz="28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кинематический расчет</a:t>
            </a:r>
          </a:p>
          <a:p>
            <a:pPr marL="514350" indent="-514350" fontAlgn="auto">
              <a:lnSpc>
                <a:spcPct val="150000"/>
              </a:lnSpc>
              <a:spcAft>
                <a:spcPts val="0"/>
              </a:spcAft>
              <a:buClr>
                <a:srgbClr val="677480"/>
              </a:buClr>
              <a:buSzPct val="100000"/>
              <a:buAutoNum type="arabicParenR" startAt="2"/>
              <a:defRPr/>
            </a:pPr>
            <a:r>
              <a:rPr lang="ru-RU" sz="28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силовой расчет</a:t>
            </a:r>
          </a:p>
          <a:p>
            <a:pPr marL="514350" indent="-514350" fontAlgn="auto">
              <a:lnSpc>
                <a:spcPct val="150000"/>
              </a:lnSpc>
              <a:spcAft>
                <a:spcPts val="0"/>
              </a:spcAft>
              <a:buClr>
                <a:srgbClr val="677480"/>
              </a:buClr>
              <a:buSzPct val="100000"/>
              <a:buAutoNum type="arabicParenR" startAt="2"/>
              <a:defRPr/>
            </a:pPr>
            <a:r>
              <a:rPr lang="ru-RU" sz="28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расчет на прочность</a:t>
            </a:r>
          </a:p>
          <a:p>
            <a:pPr marL="514350" indent="-514350" fontAlgn="auto">
              <a:lnSpc>
                <a:spcPct val="150000"/>
              </a:lnSpc>
              <a:spcAft>
                <a:spcPts val="0"/>
              </a:spcAft>
              <a:buClr>
                <a:srgbClr val="677480"/>
              </a:buClr>
              <a:buSzPct val="100000"/>
              <a:buAutoNum type="arabicParenR" startAt="2"/>
              <a:defRPr/>
            </a:pPr>
            <a:r>
              <a:rPr lang="ru-RU" sz="28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геометрический расчет и конструирование ЭМП</a:t>
            </a:r>
          </a:p>
          <a:p>
            <a:pPr fontAlgn="auto">
              <a:spcAft>
                <a:spcPts val="0"/>
              </a:spcAft>
              <a:buClr>
                <a:srgbClr val="677480"/>
              </a:buClr>
              <a:buSzPct val="100000"/>
              <a:defRPr/>
            </a:pPr>
            <a:endParaRPr lang="ru-RU" sz="28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fontAlgn="auto">
              <a:spcAft>
                <a:spcPts val="0"/>
              </a:spcAft>
              <a:buClr>
                <a:srgbClr val="677480"/>
              </a:buClr>
              <a:buSzPct val="100000"/>
              <a:defRPr/>
            </a:pPr>
            <a:endParaRPr lang="ru-RU" sz="28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19556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911424" y="53752"/>
            <a:ext cx="993710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40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Выбор электродвигателя</a:t>
            </a:r>
            <a:endParaRPr lang="ru-RU" altLang="ru-RU" sz="40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161858"/>
            <a:ext cx="11809312" cy="453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0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2"/>
          <p:cNvSpPr>
            <a:spLocks noGrp="1"/>
          </p:cNvSpPr>
          <p:nvPr>
            <p:ph type="body" idx="1"/>
          </p:nvPr>
        </p:nvSpPr>
        <p:spPr>
          <a:xfrm>
            <a:off x="911424" y="836712"/>
            <a:ext cx="10945216" cy="5760640"/>
          </a:xfrm>
        </p:spPr>
        <p:txBody>
          <a:bodyPr numCol="2"/>
          <a:lstStyle/>
          <a:p>
            <a:pPr marL="457200" indent="-457200" fontAlgn="auto">
              <a:spcAft>
                <a:spcPts val="1200"/>
              </a:spcAft>
              <a:buClr>
                <a:srgbClr val="677480"/>
              </a:buClr>
              <a:buSzPct val="100000"/>
              <a:buFont typeface="Courier New" panose="02070309020205020404" pitchFamily="49" charset="0"/>
              <a:buChar char="o"/>
              <a:defRPr/>
            </a:pPr>
            <a:r>
              <a:rPr lang="ru-RU" sz="2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 назначению:</a:t>
            </a:r>
          </a:p>
          <a:p>
            <a:pPr marL="457200" indent="-457200" fontAlgn="auto">
              <a:spcAft>
                <a:spcPts val="120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2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общего назначения</a:t>
            </a:r>
          </a:p>
          <a:p>
            <a:pPr marL="457200" indent="-457200" fontAlgn="auto">
              <a:spcAft>
                <a:spcPts val="120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2200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у</a:t>
            </a:r>
            <a:r>
              <a:rPr lang="ru-RU" sz="2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правляемые</a:t>
            </a:r>
          </a:p>
          <a:p>
            <a:pPr fontAlgn="auto">
              <a:spcAft>
                <a:spcPts val="1200"/>
              </a:spcAft>
              <a:buClr>
                <a:srgbClr val="677480"/>
              </a:buClr>
              <a:buSzPct val="100000"/>
              <a:defRPr/>
            </a:pPr>
            <a:endParaRPr lang="ru-RU" sz="2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fontAlgn="auto">
              <a:spcAft>
                <a:spcPts val="1200"/>
              </a:spcAft>
              <a:buClr>
                <a:srgbClr val="677480"/>
              </a:buClr>
              <a:buSzPct val="100000"/>
              <a:defRPr/>
            </a:pPr>
            <a:endParaRPr lang="ru-RU" sz="2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457200" fontAlgn="auto">
              <a:spcAft>
                <a:spcPts val="1200"/>
              </a:spcAft>
              <a:buClr>
                <a:srgbClr val="677480"/>
              </a:buClr>
              <a:buSzPct val="100000"/>
              <a:buFont typeface="Courier New" panose="02070309020205020404" pitchFamily="49" charset="0"/>
              <a:buChar char="o"/>
              <a:defRPr/>
            </a:pPr>
            <a:r>
              <a:rPr lang="ru-RU" sz="2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 роду тока:</a:t>
            </a:r>
          </a:p>
          <a:p>
            <a:pPr marL="457200" indent="-457200" fontAlgn="auto">
              <a:spcAft>
                <a:spcPts val="120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2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постоянного тока</a:t>
            </a:r>
          </a:p>
          <a:p>
            <a:pPr marL="457200" indent="-457200" fontAlgn="auto">
              <a:spcAft>
                <a:spcPts val="120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2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переменного тока</a:t>
            </a:r>
          </a:p>
          <a:p>
            <a:pPr marL="457200" indent="-457200" fontAlgn="auto">
              <a:spcAft>
                <a:spcPts val="120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2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универсальные</a:t>
            </a:r>
          </a:p>
          <a:p>
            <a:pPr marL="457200" indent="-457200" fontAlgn="auto">
              <a:spcAft>
                <a:spcPts val="120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ru-RU" sz="22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457200" fontAlgn="auto">
              <a:spcAft>
                <a:spcPts val="120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ru-RU" sz="2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457200" fontAlgn="auto">
              <a:spcAft>
                <a:spcPts val="1200"/>
              </a:spcAft>
              <a:buClr>
                <a:srgbClr val="677480"/>
              </a:buClr>
              <a:buSzPct val="100000"/>
              <a:buFont typeface="Courier New" panose="02070309020205020404" pitchFamily="49" charset="0"/>
              <a:buChar char="o"/>
              <a:defRPr/>
            </a:pPr>
            <a:r>
              <a:rPr lang="ru-RU" sz="2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 изменению скорости:</a:t>
            </a:r>
          </a:p>
          <a:p>
            <a:pPr marL="457200" indent="-457200" fontAlgn="auto">
              <a:spcAft>
                <a:spcPts val="120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2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постоянная (синхронные ЭД)</a:t>
            </a:r>
          </a:p>
          <a:p>
            <a:pPr marL="457200" indent="-457200" fontAlgn="auto">
              <a:spcAft>
                <a:spcPts val="120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2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регулируемая</a:t>
            </a:r>
          </a:p>
          <a:p>
            <a:pPr marL="457200" indent="-457200" fontAlgn="auto">
              <a:spcAft>
                <a:spcPts val="120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2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изменяемая</a:t>
            </a:r>
          </a:p>
          <a:p>
            <a:pPr fontAlgn="auto">
              <a:spcAft>
                <a:spcPts val="1200"/>
              </a:spcAft>
              <a:buClr>
                <a:srgbClr val="677480"/>
              </a:buClr>
              <a:buSzPct val="100000"/>
              <a:defRPr/>
            </a:pPr>
            <a:endParaRPr lang="ru-RU" sz="2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457200" fontAlgn="auto">
              <a:spcAft>
                <a:spcPts val="1200"/>
              </a:spcAft>
              <a:buClr>
                <a:srgbClr val="677480"/>
              </a:buClr>
              <a:buSzPct val="100000"/>
              <a:buFont typeface="Courier New" panose="02070309020205020404" pitchFamily="49" charset="0"/>
              <a:buChar char="o"/>
              <a:defRPr/>
            </a:pPr>
            <a:r>
              <a:rPr lang="ru-RU" sz="2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 характеру работы:</a:t>
            </a:r>
          </a:p>
          <a:p>
            <a:pPr marL="457200" indent="-457200" fontAlgn="auto">
              <a:spcAft>
                <a:spcPts val="120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2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постоянно вращающийся ротор</a:t>
            </a:r>
          </a:p>
          <a:p>
            <a:pPr marL="457200" indent="-457200" fontAlgn="auto">
              <a:spcAft>
                <a:spcPts val="120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2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дискретно-вращающийся ротор</a:t>
            </a:r>
          </a:p>
          <a:p>
            <a:pPr marL="457200" indent="-457200" fontAlgn="auto">
              <a:spcAft>
                <a:spcPts val="120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2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поступательно-перемещающийся ротор</a:t>
            </a:r>
            <a:endParaRPr lang="ru-RU" sz="22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Shape 307"/>
          <p:cNvSpPr txBox="1">
            <a:spLocks/>
          </p:cNvSpPr>
          <p:nvPr/>
        </p:nvSpPr>
        <p:spPr bwMode="auto">
          <a:xfrm>
            <a:off x="911424" y="53752"/>
            <a:ext cx="9937104" cy="78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40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Классификация электродвигателей</a:t>
            </a:r>
            <a:endParaRPr lang="ru-RU" altLang="ru-RU" sz="40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37359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2"/>
          <p:cNvSpPr>
            <a:spLocks noGrp="1"/>
          </p:cNvSpPr>
          <p:nvPr>
            <p:ph type="body" idx="1"/>
          </p:nvPr>
        </p:nvSpPr>
        <p:spPr>
          <a:xfrm>
            <a:off x="911424" y="836712"/>
            <a:ext cx="10945216" cy="5760640"/>
          </a:xfrm>
        </p:spPr>
        <p:txBody>
          <a:bodyPr numCol="1"/>
          <a:lstStyle/>
          <a:p>
            <a:pPr marL="342900" indent="-342900" fontAlgn="auto">
              <a:spcAft>
                <a:spcPts val="120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2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ЭД постоянного тока: приводы механических (растровых) модуляторов, сканирующих оптических систем, блоков позиционирования, переключения элементов, в системах фокусировки и т.п.</a:t>
            </a:r>
          </a:p>
          <a:p>
            <a:pPr marL="342900" indent="-342900" fontAlgn="auto">
              <a:spcAft>
                <a:spcPts val="120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2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Асинхронные двухфазные ЭД (отсутствие вращения при снятии напряжения): исполнительные элементы фотоэлектрических следящих систем</a:t>
            </a:r>
          </a:p>
          <a:p>
            <a:pPr marL="342900" indent="-342900" fontAlgn="auto">
              <a:spcAft>
                <a:spcPts val="120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2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ЭД переменного тока: модуляторы и сканирующие системы. Асинхронные ЭД обладают меньшей стабильностью частоты вращения, чем синхронные</a:t>
            </a:r>
          </a:p>
          <a:p>
            <a:pPr fontAlgn="auto">
              <a:spcAft>
                <a:spcPts val="1200"/>
              </a:spcAft>
              <a:buClr>
                <a:srgbClr val="677480"/>
              </a:buClr>
              <a:buSzPct val="100000"/>
              <a:defRPr/>
            </a:pPr>
            <a:endParaRPr lang="ru-RU" sz="22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Shape 307"/>
          <p:cNvSpPr txBox="1">
            <a:spLocks/>
          </p:cNvSpPr>
          <p:nvPr/>
        </p:nvSpPr>
        <p:spPr bwMode="auto">
          <a:xfrm>
            <a:off x="911424" y="53752"/>
            <a:ext cx="9937104" cy="78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40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Применение в ОЭП</a:t>
            </a:r>
            <a:endParaRPr lang="ru-RU" altLang="ru-RU" sz="40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98356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Текст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11424" y="836712"/>
                <a:ext cx="10945216" cy="4735513"/>
              </a:xfrm>
            </p:spPr>
            <p:txBody>
              <a:bodyPr/>
              <a:lstStyle/>
              <a:p>
                <a:pPr marL="342900" indent="-342900" fontAlgn="auto">
                  <a:spcAft>
                    <a:spcPts val="1200"/>
                  </a:spcAft>
                  <a:buClr>
                    <a:srgbClr val="677480"/>
                  </a:buClr>
                  <a:buSzPct val="100000"/>
                  <a:buFont typeface="Arial" panose="020B0604020202020204" pitchFamily="34" charset="0"/>
                  <a:buChar char="•"/>
                  <a:defRPr/>
                </a:pPr>
                <a:r>
                  <a:rPr lang="ru-RU" sz="2200" i="1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Механическая </a:t>
                </a:r>
                <a:r>
                  <a:rPr lang="ru-RU" sz="2200" i="1" dirty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характеристика</a:t>
                </a:r>
                <a:r>
                  <a:rPr lang="ru-RU" sz="2200" dirty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14:m>
                  <m:oMath xmlns:m="http://schemas.openxmlformats.org/officeDocument/2006/math">
                    <m:r>
                      <a:rPr lang="ru-RU" sz="2200" i="1" smtClean="0">
                        <a:solidFill>
                          <a:srgbClr val="677480"/>
                        </a:solidFill>
                        <a:latin typeface="Cambria Math"/>
                        <a:ea typeface="Cambria Math"/>
                        <a:cs typeface="Lato"/>
                        <a:sym typeface="Lato"/>
                      </a:rPr>
                      <m:t>𝜔</m:t>
                    </m:r>
                    <m:r>
                      <a:rPr lang="ru-RU" sz="2200" b="0" i="1" smtClean="0">
                        <a:solidFill>
                          <a:srgbClr val="677480"/>
                        </a:solidFill>
                        <a:latin typeface="Cambria Math"/>
                        <a:ea typeface="Cambria Math"/>
                        <a:cs typeface="Lato"/>
                        <a:sym typeface="Lato"/>
                      </a:rPr>
                      <m:t>=</m:t>
                    </m:r>
                    <m:r>
                      <a:rPr lang="ru-RU" sz="2200" b="0" i="1" smtClean="0">
                        <a:solidFill>
                          <a:srgbClr val="677480"/>
                        </a:solidFill>
                        <a:latin typeface="Cambria Math"/>
                        <a:ea typeface="Cambria Math"/>
                        <a:cs typeface="Lato"/>
                        <a:sym typeface="Lato"/>
                      </a:rPr>
                      <m:t>𝜔</m:t>
                    </m:r>
                    <m:r>
                      <a:rPr lang="ru-RU" sz="2200" b="0" i="1" smtClean="0">
                        <a:solidFill>
                          <a:srgbClr val="677480"/>
                        </a:solidFill>
                        <a:latin typeface="Cambria Math"/>
                        <a:ea typeface="Cambria Math"/>
                        <a:cs typeface="Lato"/>
                        <a:sym typeface="Lato"/>
                      </a:rPr>
                      <m:t>(</m:t>
                    </m:r>
                    <m:r>
                      <a:rPr lang="en-US" sz="2200" b="0" i="1" smtClean="0">
                        <a:solidFill>
                          <a:srgbClr val="677480"/>
                        </a:solidFill>
                        <a:latin typeface="Cambria Math"/>
                        <a:ea typeface="Cambria Math"/>
                        <a:cs typeface="Lato"/>
                        <a:sym typeface="Lato"/>
                      </a:rPr>
                      <m:t>𝑀</m:t>
                    </m:r>
                    <m:r>
                      <a:rPr lang="en-US" sz="2200" b="0" i="1" smtClean="0">
                        <a:solidFill>
                          <a:srgbClr val="677480"/>
                        </a:solidFill>
                        <a:latin typeface="Cambria Math"/>
                        <a:ea typeface="Cambria Math"/>
                        <a:cs typeface="Lato"/>
                        <a:sym typeface="Lato"/>
                      </a:rPr>
                      <m:t>)</m:t>
                    </m:r>
                  </m:oMath>
                </a14:m>
                <a:r>
                  <a:rPr lang="en-US" sz="2200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 – </a:t>
                </a:r>
                <a:r>
                  <a:rPr lang="ru-RU" sz="2200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показывает степень изменения скорости вращения при изменении нагрузки</a:t>
                </a:r>
              </a:p>
              <a:p>
                <a:pPr fontAlgn="auto">
                  <a:spcAft>
                    <a:spcPts val="0"/>
                  </a:spcAft>
                  <a:buClr>
                    <a:srgbClr val="677480"/>
                  </a:buClr>
                  <a:buSzPct val="100000"/>
                  <a:defRPr/>
                </a:pPr>
                <a:r>
                  <a:rPr lang="ru-RU" sz="2200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Качество оценивается жесткостью </a:t>
                </a:r>
                <a14:m>
                  <m:oMath xmlns:m="http://schemas.openxmlformats.org/officeDocument/2006/math">
                    <m:r>
                      <a:rPr lang="ru-RU" sz="2200" i="1" smtClean="0">
                        <a:solidFill>
                          <a:srgbClr val="677480"/>
                        </a:solidFill>
                        <a:latin typeface="Cambria Math"/>
                        <a:ea typeface="Cambria Math"/>
                        <a:cs typeface="Lato"/>
                        <a:sym typeface="Lato"/>
                      </a:rPr>
                      <m:t>𝛼</m:t>
                    </m:r>
                    <m:r>
                      <a:rPr lang="ru-RU" sz="2200" b="0" i="1" smtClean="0">
                        <a:solidFill>
                          <a:srgbClr val="677480"/>
                        </a:solidFill>
                        <a:latin typeface="Cambria Math"/>
                        <a:ea typeface="Cambria Math"/>
                        <a:cs typeface="Lato"/>
                        <a:sym typeface="Lato"/>
                      </a:rPr>
                      <m:t>=−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677480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</m:ctrlPr>
                      </m:fPr>
                      <m:num>
                        <m:r>
                          <a:rPr lang="ru-RU" sz="2200" b="0" i="1" smtClean="0">
                            <a:solidFill>
                              <a:srgbClr val="677480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  <m:t>∆</m:t>
                        </m:r>
                        <m:r>
                          <a:rPr lang="en-US" sz="2200" b="0" i="1" smtClean="0">
                            <a:solidFill>
                              <a:srgbClr val="677480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  <m:t>𝑀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677480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  <m:t>∆</m:t>
                        </m:r>
                        <m:r>
                          <a:rPr lang="en-US" sz="2200" b="0" i="1" smtClean="0">
                            <a:solidFill>
                              <a:srgbClr val="677480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  <m:t>𝜔</m:t>
                        </m:r>
                      </m:den>
                    </m:f>
                  </m:oMath>
                </a14:m>
                <a:r>
                  <a:rPr lang="ru-RU" sz="2200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:</a:t>
                </a:r>
              </a:p>
              <a:p>
                <a:pPr marL="457200" indent="-457200" fontAlgn="auto">
                  <a:spcAft>
                    <a:spcPts val="0"/>
                  </a:spcAft>
                  <a:buClr>
                    <a:srgbClr val="677480"/>
                  </a:buClr>
                  <a:buSzPct val="100000"/>
                  <a:buAutoNum type="arabicParenR"/>
                  <a:defRPr/>
                </a:pPr>
                <a:r>
                  <a:rPr lang="ru-RU" sz="2200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Абсолютно жесткая характеристика (</a:t>
                </a:r>
                <a14:m>
                  <m:oMath xmlns:m="http://schemas.openxmlformats.org/officeDocument/2006/math">
                    <m:r>
                      <a:rPr lang="ru-RU" sz="2200" i="1" smtClean="0">
                        <a:solidFill>
                          <a:srgbClr val="677480"/>
                        </a:solidFill>
                        <a:latin typeface="Cambria Math"/>
                        <a:ea typeface="Cambria Math"/>
                        <a:cs typeface="Lato"/>
                        <a:sym typeface="Lato"/>
                      </a:rPr>
                      <m:t>𝛼</m:t>
                    </m:r>
                    <m:r>
                      <a:rPr lang="ru-RU" sz="2200" b="0" i="1" smtClean="0">
                        <a:solidFill>
                          <a:srgbClr val="677480"/>
                        </a:solidFill>
                        <a:latin typeface="Cambria Math"/>
                        <a:ea typeface="Cambria Math"/>
                        <a:cs typeface="Lato"/>
                        <a:sym typeface="Lato"/>
                      </a:rPr>
                      <m:t>=∞</m:t>
                    </m:r>
                  </m:oMath>
                </a14:m>
                <a:r>
                  <a:rPr lang="ru-RU" sz="2200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ru-RU" sz="2200" dirty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–</a:t>
                </a:r>
                <a:r>
                  <a:rPr lang="ru-RU" sz="2200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 угловая скорость не зависит от момента нагрузки на валу)</a:t>
                </a:r>
              </a:p>
              <a:p>
                <a:pPr marL="457200" indent="-457200" fontAlgn="auto">
                  <a:spcAft>
                    <a:spcPts val="0"/>
                  </a:spcAft>
                  <a:buClr>
                    <a:srgbClr val="677480"/>
                  </a:buClr>
                  <a:buSzPct val="100000"/>
                  <a:buAutoNum type="arabicParenR"/>
                  <a:defRPr/>
                </a:pPr>
                <a:r>
                  <a:rPr lang="ru-RU" sz="2200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Жесткая характеристика (угловая скорость меняется незначительно)</a:t>
                </a:r>
              </a:p>
              <a:p>
                <a:pPr marL="457200" indent="-457200" fontAlgn="auto">
                  <a:spcAft>
                    <a:spcPts val="0"/>
                  </a:spcAft>
                  <a:buClr>
                    <a:srgbClr val="677480"/>
                  </a:buClr>
                  <a:buSzPct val="100000"/>
                  <a:buAutoNum type="arabicParenR"/>
                  <a:defRPr/>
                </a:pPr>
                <a:r>
                  <a:rPr lang="ru-RU" sz="2200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Мягкая </a:t>
                </a:r>
                <a:r>
                  <a:rPr lang="ru-RU" sz="2200" dirty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характеристика (угловая скорость меняется </a:t>
                </a:r>
                <a:r>
                  <a:rPr lang="ru-RU" sz="2200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значительно)</a:t>
                </a:r>
                <a:endParaRPr lang="en-US" sz="2200" dirty="0" smtClean="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fontAlgn="auto">
                  <a:spcAft>
                    <a:spcPts val="0"/>
                  </a:spcAft>
                  <a:buClr>
                    <a:srgbClr val="677480"/>
                  </a:buClr>
                  <a:buSzPct val="100000"/>
                  <a:defRPr/>
                </a:pPr>
                <a:endParaRPr lang="en-US" sz="2200" dirty="0" smtClean="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fontAlgn="auto">
                  <a:spcAft>
                    <a:spcPts val="0"/>
                  </a:spcAft>
                  <a:buClr>
                    <a:srgbClr val="677480"/>
                  </a:buClr>
                  <a:buSzPct val="100000"/>
                  <a:defRPr/>
                </a:pPr>
                <a:r>
                  <a:rPr lang="ru-RU" sz="2200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Свойство саморегулирования – двигатель всегда</a:t>
                </a:r>
              </a:p>
              <a:p>
                <a:pPr fontAlgn="auto">
                  <a:spcAft>
                    <a:spcPts val="0"/>
                  </a:spcAft>
                  <a:buClr>
                    <a:srgbClr val="677480"/>
                  </a:buClr>
                  <a:buSzPct val="100000"/>
                  <a:defRPr/>
                </a:pPr>
                <a:r>
                  <a:rPr lang="ru-RU" sz="2200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развивает момент, соответствующий моменту нагрузки.</a:t>
                </a:r>
              </a:p>
              <a:p>
                <a:pPr fontAlgn="auto">
                  <a:spcAft>
                    <a:spcPts val="0"/>
                  </a:spcAft>
                  <a:buClr>
                    <a:srgbClr val="677480"/>
                  </a:buClr>
                  <a:buSzPct val="100000"/>
                  <a:defRPr/>
                </a:pPr>
                <a:endParaRPr lang="ru-RU" sz="2200" dirty="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marL="342900" indent="-342900" fontAlgn="auto">
                  <a:spcAft>
                    <a:spcPts val="0"/>
                  </a:spcAft>
                  <a:buClr>
                    <a:srgbClr val="677480"/>
                  </a:buClr>
                  <a:buSzPct val="100000"/>
                  <a:buFont typeface="Arial" panose="020B0604020202020204" pitchFamily="34" charset="0"/>
                  <a:buChar char="•"/>
                  <a:defRPr/>
                </a:pPr>
                <a:r>
                  <a:rPr lang="ru-RU" sz="2200" i="1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Кратность пускового момента</a:t>
                </a:r>
                <a:r>
                  <a:rPr lang="ru-RU" sz="2200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800" b="0" i="1" smtClean="0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677480"/>
                                </a:solidFill>
                                <a:latin typeface="Cambria Math"/>
                                <a:ea typeface="Lato"/>
                                <a:cs typeface="Lato"/>
                                <a:sym typeface="Lato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677480"/>
                                </a:solidFill>
                                <a:latin typeface="Cambria Math"/>
                                <a:ea typeface="Lato"/>
                                <a:cs typeface="Lato"/>
                                <a:sym typeface="Lato"/>
                              </a:rPr>
                              <m:t>𝑀</m:t>
                            </m:r>
                          </m:e>
                          <m:sub>
                            <m:r>
                              <a:rPr lang="ru-RU" sz="2800" b="0" i="1" smtClean="0">
                                <a:solidFill>
                                  <a:srgbClr val="677480"/>
                                </a:solidFill>
                                <a:latin typeface="Cambria Math"/>
                                <a:ea typeface="Lato"/>
                                <a:cs typeface="Lato"/>
                                <a:sym typeface="Lato"/>
                              </a:rPr>
                              <m:t>п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677480"/>
                                </a:solidFill>
                                <a:latin typeface="Cambria Math"/>
                                <a:ea typeface="Lato"/>
                                <a:cs typeface="Lato"/>
                                <a:sym typeface="Lato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677480"/>
                                </a:solidFill>
                                <a:latin typeface="Cambria Math"/>
                                <a:ea typeface="Lato"/>
                                <a:cs typeface="Lato"/>
                                <a:sym typeface="Lato"/>
                              </a:rPr>
                              <m:t>𝑀</m:t>
                            </m:r>
                          </m:e>
                          <m:sub>
                            <m:r>
                              <a:rPr lang="ru-RU" sz="2800" b="0" i="1" smtClean="0">
                                <a:solidFill>
                                  <a:srgbClr val="677480"/>
                                </a:solidFill>
                                <a:latin typeface="Cambria Math"/>
                                <a:ea typeface="Lato"/>
                                <a:cs typeface="Lato"/>
                                <a:sym typeface="Lato"/>
                              </a:rPr>
                              <m:t>ном</m:t>
                            </m:r>
                          </m:sub>
                        </m:sSub>
                      </m:den>
                    </m:f>
                    <m:r>
                      <a:rPr lang="ru-RU" sz="2800" b="0" i="1" smtClean="0">
                        <a:solidFill>
                          <a:srgbClr val="677480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,</m:t>
                    </m:r>
                    <m:f>
                      <m:fPr>
                        <m:ctrlPr>
                          <a:rPr lang="ru-RU" sz="2800" i="1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677480"/>
                                </a:solidFill>
                                <a:latin typeface="Cambria Math"/>
                                <a:ea typeface="Lato"/>
                                <a:cs typeface="Lato"/>
                                <a:sym typeface="Lato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677480"/>
                                </a:solidFill>
                                <a:latin typeface="Cambria Math"/>
                                <a:ea typeface="Lato"/>
                                <a:cs typeface="Lato"/>
                                <a:sym typeface="Lato"/>
                              </a:rPr>
                              <m:t>𝑀</m:t>
                            </m:r>
                          </m:e>
                          <m:sub>
                            <m:r>
                              <a:rPr lang="ru-RU" sz="2800" i="1">
                                <a:solidFill>
                                  <a:srgbClr val="677480"/>
                                </a:solidFill>
                                <a:latin typeface="Cambria Math"/>
                                <a:ea typeface="Lato"/>
                                <a:cs typeface="Lato"/>
                                <a:sym typeface="Lato"/>
                              </a:rPr>
                              <m:t>п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solidFill>
                                  <a:srgbClr val="677480"/>
                                </a:solidFill>
                                <a:latin typeface="Cambria Math"/>
                                <a:ea typeface="Lato"/>
                                <a:cs typeface="Lato"/>
                                <a:sym typeface="Lato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677480"/>
                                </a:solidFill>
                                <a:latin typeface="Cambria Math"/>
                                <a:ea typeface="Lato"/>
                                <a:cs typeface="Lato"/>
                                <a:sym typeface="Lato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677480"/>
                                </a:solidFill>
                                <a:latin typeface="Cambria Math"/>
                                <a:ea typeface="Lato"/>
                                <a:cs typeface="Lato"/>
                                <a:sym typeface="Lato"/>
                              </a:rPr>
                              <m:t>𝑚𝑎𝑥</m:t>
                            </m:r>
                          </m:sub>
                        </m:sSub>
                      </m:den>
                    </m:f>
                  </m:oMath>
                </a14:m>
                <a:endParaRPr lang="ru-RU" sz="2200" dirty="0" smtClean="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marL="342900" indent="-342900" fontAlgn="auto">
                  <a:spcAft>
                    <a:spcPts val="0"/>
                  </a:spcAft>
                  <a:buClr>
                    <a:srgbClr val="677480"/>
                  </a:buClr>
                  <a:buSzPct val="100000"/>
                  <a:buFont typeface="Arial" panose="020B0604020202020204" pitchFamily="34" charset="0"/>
                  <a:buChar char="•"/>
                  <a:defRPr/>
                </a:pPr>
                <a:endParaRPr lang="en-US" sz="2200" dirty="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marL="342900" indent="-342900" fontAlgn="auto">
                  <a:spcAft>
                    <a:spcPts val="0"/>
                  </a:spcAft>
                  <a:buClr>
                    <a:srgbClr val="677480"/>
                  </a:buClr>
                  <a:buSzPct val="100000"/>
                  <a:buFont typeface="Arial" panose="020B0604020202020204" pitchFamily="34" charset="0"/>
                  <a:buChar char="•"/>
                  <a:defRPr/>
                </a:pPr>
                <a:endParaRPr lang="ru-RU" sz="2200" dirty="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6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11424" y="836712"/>
                <a:ext cx="10945216" cy="4735513"/>
              </a:xfrm>
              <a:blipFill rotWithShape="1">
                <a:blip r:embed="rId3"/>
                <a:stretch>
                  <a:fillRect l="-724" b="-1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hape 307"/>
          <p:cNvSpPr txBox="1">
            <a:spLocks/>
          </p:cNvSpPr>
          <p:nvPr/>
        </p:nvSpPr>
        <p:spPr bwMode="auto">
          <a:xfrm>
            <a:off x="911424" y="53752"/>
            <a:ext cx="9937104" cy="78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40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Основные характеристики ЭД</a:t>
            </a:r>
            <a:endParaRPr lang="ru-RU" altLang="ru-RU" sz="40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56" y="3716775"/>
            <a:ext cx="3249938" cy="2926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007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Theme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1_Office Theme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D8D8D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timeline-engineering-powerpoint-template</Template>
  <TotalTime>5101</TotalTime>
  <Words>2254</Words>
  <Application>Microsoft Office PowerPoint</Application>
  <PresentationFormat>Произвольный</PresentationFormat>
  <Paragraphs>273</Paragraphs>
  <Slides>21</Slides>
  <Notes>21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21</vt:i4>
      </vt:variant>
    </vt:vector>
  </HeadingPairs>
  <TitlesOfParts>
    <vt:vector size="24" baseType="lpstr">
      <vt:lpstr>4_Office Theme</vt:lpstr>
      <vt:lpstr>11_Office Theme</vt:lpstr>
      <vt:lpstr>Antonio template</vt:lpstr>
      <vt:lpstr>ЭМП. Электродвигатели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xxx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ОПТИКО-ЭЛЕКТРОННЫХ ПРИБОРОВ</dc:title>
  <dc:creator>Городничев</dc:creator>
  <cp:lastModifiedBy>FunnyJingl</cp:lastModifiedBy>
  <cp:revision>472</cp:revision>
  <cp:lastPrinted>2015-02-25T10:22:56Z</cp:lastPrinted>
  <dcterms:created xsi:type="dcterms:W3CDTF">2011-01-18T06:29:45Z</dcterms:created>
  <dcterms:modified xsi:type="dcterms:W3CDTF">2017-02-24T17:46:16Z</dcterms:modified>
</cp:coreProperties>
</file>