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15"/>
  </p:notesMasterIdLst>
  <p:sldIdLst>
    <p:sldId id="265" r:id="rId4"/>
    <p:sldId id="523" r:id="rId5"/>
    <p:sldId id="527" r:id="rId6"/>
    <p:sldId id="528" r:id="rId7"/>
    <p:sldId id="525" r:id="rId8"/>
    <p:sldId id="526" r:id="rId9"/>
    <p:sldId id="529" r:id="rId10"/>
    <p:sldId id="530" r:id="rId11"/>
    <p:sldId id="531" r:id="rId12"/>
    <p:sldId id="502" r:id="rId13"/>
    <p:sldId id="503" r:id="rId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9180" autoAdjust="0"/>
  </p:normalViewPr>
  <p:slideViewPr>
    <p:cSldViewPr>
      <p:cViewPr varScale="1">
        <p:scale>
          <a:sx n="105" d="100"/>
          <a:sy n="105" d="100"/>
        </p:scale>
        <p:origin x="54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084514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9507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60867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45440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60271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9623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14875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52015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10132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9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2209800" y="2314576"/>
            <a:ext cx="7772400" cy="1546225"/>
          </a:xfrm>
        </p:spPr>
        <p:txBody>
          <a:bodyPr anchor="t"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dirty="0" smtClean="0">
                <a:latin typeface="Raleway"/>
                <a:ea typeface="Raleway"/>
                <a:cs typeface="Raleway"/>
                <a:sym typeface="Raleway"/>
              </a:rPr>
              <a:t>Конические передачи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Конические передачи. Основные характеристики. Примеры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использования в ОЭП и характеристики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Темы рефератов</a:t>
            </a:r>
          </a:p>
        </p:txBody>
      </p:sp>
    </p:spTree>
    <p:extLst>
      <p:ext uri="{BB962C8B-B14F-4D97-AF65-F5344CB8AC3E}">
        <p14:creationId xmlns:p14="http://schemas.microsoft.com/office/powerpoint/2010/main" val="36787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Конические передачи. Назначение. Параметры конических колёс и передачи. Основы расчёта на прочность. Показатели точности зубчатых колёс и передач.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4398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Конические передачи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692696"/>
            <a:ext cx="4851040" cy="45522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735696"/>
            <a:ext cx="5211942" cy="44662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912" y="4149080"/>
            <a:ext cx="3990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Используются для передачи движения между двумя пересекающимися осями (валами). Угол пересечения между осями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Σ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составляет, как правило, </a:t>
                </a:r>
                <a14:m>
                  <m:oMath xmlns:m="http://schemas.openxmlformats.org/officeDocument/2006/math">
                    <m:r>
                      <a:rPr lang="ru-RU" alt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90</m:t>
                    </m:r>
                    <m:r>
                      <a:rPr lang="ru-RU" altLang="ru-R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°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 В общем случае он лежит в пределах </a:t>
                </a:r>
                <a14:m>
                  <m:oMath xmlns:m="http://schemas.openxmlformats.org/officeDocument/2006/math">
                    <m:r>
                      <a:rPr lang="ru-RU" alt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10…130</m:t>
                    </m:r>
                    <m:r>
                      <a:rPr lang="ru-RU" alt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°</m:t>
                    </m:r>
                    <m:r>
                      <a:rPr lang="ru-RU" altLang="ru-R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.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Боковые поверхности конического колеса образованы перекатывающейся без скольжения плоскости, касающейся основания конуса. При перекатывании любая точка лежит на образующей конуса.</a:t>
                </a: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Делительная окружность конического колеса – окружность, получаемая в пересечении делительного конуса и внешнего дополнительного конуса; к этой делительной окружности относится и выбираемый СТ СЭВ 310-76 внешний окружной делительный модуль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𝑚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Индекс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𝑒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к внешнему диаметру,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𝑖</m:t>
                    </m:r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 внутреннему,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𝑚</m:t>
                    </m:r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для параметров, относящихся к профилю зуба в нормальной к его направлению плоскости, проходящей через середину зуба,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𝑎</m:t>
                    </m:r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к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вершине зуба,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𝑓</m:t>
                    </m:r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 впадине зуба.</a:t>
                </a: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0">
                <a:blip r:embed="rId3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Конические передачи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Конические передачи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2" y="836712"/>
            <a:ext cx="5400820" cy="545812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6" y="160337"/>
            <a:ext cx="3571542" cy="35147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769" y="3812650"/>
            <a:ext cx="3076550" cy="28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Σ</m:t>
                    </m:r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межосевой угол</a:t>
                </a: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𝑤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, </m:t>
                    </m:r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𝑤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углы начальных конусов:</a:t>
                </a: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𝛿</m:t>
                          </m:r>
                        </m:e>
                        <m: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𝑤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1</m:t>
                          </m:r>
                        </m:sub>
                      </m:sSub>
                      <m:r>
                        <a:rPr lang="ru-RU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m:t>=</m:t>
                      </m:r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m:t>𝑎𝑟𝑐𝑡𝑔</m:t>
                      </m:r>
                      <m:d>
                        <m:d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Σ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Σ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m:t>,</m:t>
                      </m:r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𝛿</m:t>
                          </m:r>
                        </m:e>
                        <m: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𝑤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2</m:t>
                          </m:r>
                        </m:sub>
                      </m:sSub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m:t>Σ</m:t>
                      </m:r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m:t>−</m:t>
                      </m:r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𝛿</m:t>
                          </m:r>
                        </m:e>
                        <m: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𝑤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Σ</m:t>
                    </m:r>
                    <m:r>
                      <a:rPr lang="ru-RU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=90°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𝑤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ru-RU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𝑎𝑟𝑐𝑡𝑔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 </m:t>
                    </m:r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𝑖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12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, </m:t>
                    </m:r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𝑤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r>
                      <m:rPr>
                        <m:sty m:val="p"/>
                      </m:rPr>
                      <a:rPr lang="el-GR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Σ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−</m:t>
                    </m:r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𝑤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0">
                <a:blip r:embed="rId3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Конические передачи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ru-RU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𝑎𝑟𝑐𝑡𝑔</m:t>
                    </m:r>
                    <m:f>
                      <m:f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угол делительного конуса для шестерни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𝑎𝑟𝑐𝑡𝑔</m:t>
                    </m:r>
                    <m:f>
                      <m:f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𝑧</m:t>
                            </m:r>
                          </m:e>
                          <m:sub>
                            <m:r>
                              <a:rPr lang="ru-RU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𝑧</m:t>
                            </m:r>
                          </m:e>
                          <m:sub>
                            <m:r>
                              <a:rPr lang="ru-RU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угол делительного конуса для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колеса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𝑒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1,2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𝑚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𝑡𝑒</m:t>
                        </m:r>
                      </m:sub>
                    </m:sSub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𝑧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внешний делительный диаметр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𝑎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𝑒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1,2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𝑒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1,2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+2</m:t>
                    </m:r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𝑚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𝑡𝑒</m:t>
                        </m:r>
                      </m:sub>
                    </m:sSub>
                    <m:func>
                      <m:func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1,2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диаметр вершин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𝜃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𝑎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𝜃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𝑓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,</m:t>
                    </m:r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𝜃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𝑎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𝜃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𝑓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угол головки зуба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𝑏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d>
                      <m:d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d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5…10</m:t>
                        </m:r>
                      </m:e>
                    </m:d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𝑚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 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𝑏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≤0,3 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𝑅𝑒</m:t>
                    </m:r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длина зуба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h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=2,25</m:t>
                    </m:r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𝑚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𝑡𝑒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высота зуба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𝑅𝑒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=0,5</m:t>
                    </m:r>
                    <m:d>
                      <m:d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</m:ctrlPr>
                              </m:sSubSupPr>
                              <m:e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</m:ctrlPr>
                              </m:sSubSupPr>
                              <m:e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𝑚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𝑡𝑒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внешнее конусное расстояние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h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𝑎𝑒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d>
                      <m:d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SupPr>
                          <m:e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+</m:t>
                        </m:r>
                        <m:sSub>
                          <m:sSub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𝑚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𝑡𝑒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внешняя высота головки зуба шестерни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h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𝑎𝑒</m:t>
                        </m:r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2</m:t>
                    </m:r>
                    <m:sSubSup>
                      <m:sSubSup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Sup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h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𝑎</m:t>
                        </m:r>
                      </m:sub>
                      <m:sup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𝑚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𝑡𝑒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−</m:t>
                    </m:r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h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𝑎𝑒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-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внешняя высота головки зуба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колеса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𝜃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𝑓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1,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𝑎𝑟𝑐𝑡𝑔</m:t>
                    </m:r>
                    <m:d>
                      <m:d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𝑓𝑒</m:t>
                                </m:r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1,2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𝑅𝑒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угол ножки зуба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𝑎</m:t>
                        </m:r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,2</m:t>
                        </m:r>
                      </m:sub>
                    </m:sSub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,2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+</m:t>
                    </m:r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𝜃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𝑎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угол конуса вершин</a:t>
                </a: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𝑓</m:t>
                        </m:r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,2</m:t>
                        </m:r>
                      </m:sub>
                    </m:sSub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,2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+</m:t>
                    </m:r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𝜃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𝑓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угол конуса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впадин</a:t>
                </a: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1506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6" y="836712"/>
                <a:ext cx="9937104" cy="4735513"/>
              </a:xfrm>
              <a:blipFill rotWithShape="0">
                <a:blip r:embed="rId3"/>
                <a:stretch>
                  <a:fillRect b="-220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307"/>
              <p:cNvSpPr txBox="1">
                <a:spLocks/>
              </p:cNvSpPr>
              <p:nvPr/>
            </p:nvSpPr>
            <p:spPr bwMode="auto">
              <a:xfrm>
                <a:off x="839416" y="22746"/>
                <a:ext cx="9937104" cy="922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5" tIns="91425" rIns="91425" bIns="91425" numCol="1" anchor="t" anchorCtr="0" compatLnSpc="1">
                <a:prstTxWarp prst="textNoShape">
                  <a:avLst/>
                </a:prstTxWarp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lvl="0" algn="l" rtl="0" fontAlgn="base">
                  <a:spcBef>
                    <a:spcPts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 pitchFamily="34" charset="0"/>
                  </a:defRPr>
                </a:lvl1pPr>
                <a:lvl2pPr lvl="1" algn="l" rtl="0" fontAlgn="base">
                  <a:spcBef>
                    <a:spcPts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  <a:sym typeface="Arial" pitchFamily="34" charset="0"/>
                  </a:defRPr>
                </a:lvl2pPr>
                <a:lvl3pPr lvl="2" algn="l" rtl="0" fontAlgn="base">
                  <a:spcBef>
                    <a:spcPts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  <a:sym typeface="Arial" pitchFamily="34" charset="0"/>
                  </a:defRPr>
                </a:lvl3pPr>
                <a:lvl4pPr lvl="3" algn="l" rtl="0" fontAlgn="base">
                  <a:spcBef>
                    <a:spcPts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  <a:sym typeface="Arial" pitchFamily="34" charset="0"/>
                  </a:defRPr>
                </a:lvl4pPr>
                <a:lvl5pPr lvl="4" algn="l" rtl="0" fontAlgn="base">
                  <a:spcBef>
                    <a:spcPts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  <a:sym typeface="Arial" pitchFamily="34" charset="0"/>
                  </a:defRPr>
                </a:lvl5pPr>
                <a:lvl6pPr marL="457200" lvl="5" algn="l" rtl="0" fontAlgn="base">
                  <a:spcBef>
                    <a:spcPts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  <a:sym typeface="Arial" pitchFamily="34" charset="0"/>
                  </a:defRPr>
                </a:lvl6pPr>
                <a:lvl7pPr marL="914400" lvl="6" algn="l" rtl="0" fontAlgn="base">
                  <a:spcBef>
                    <a:spcPts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  <a:sym typeface="Arial" pitchFamily="34" charset="0"/>
                  </a:defRPr>
                </a:lvl7pPr>
                <a:lvl8pPr marL="1371600" lvl="7" algn="l" rtl="0" fontAlgn="base">
                  <a:spcBef>
                    <a:spcPts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  <a:sym typeface="Arial" pitchFamily="34" charset="0"/>
                  </a:defRPr>
                </a:lvl8pPr>
                <a:lvl9pPr marL="1828800" lvl="8" algn="l" rtl="0" fontAlgn="base">
                  <a:spcBef>
                    <a:spcPts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  <a:sym typeface="Arial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97ABBC"/>
                  </a:buClr>
                  <a:buFont typeface="Raleway"/>
                  <a:buNone/>
                </a:pPr>
                <a:r>
                  <a:rPr lang="ru-RU" altLang="ru-RU" sz="3200" kern="0" dirty="0" smtClean="0">
                    <a:solidFill>
                      <a:srgbClr val="2185C5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Расчет геометрических параметров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3200" i="1" kern="0" smtClean="0">
                        <a:solidFill>
                          <a:srgbClr val="2185C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aleway"/>
                        <a:sym typeface="Raleway"/>
                      </a:rPr>
                      <m:t>Σ</m:t>
                    </m:r>
                    <m:r>
                      <a:rPr lang="ru-RU" altLang="ru-RU" sz="3200" b="0" i="1" kern="0" smtClean="0">
                        <a:solidFill>
                          <a:srgbClr val="2185C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aleway"/>
                        <a:sym typeface="Raleway"/>
                      </a:rPr>
                      <m:t>=90°</m:t>
                    </m:r>
                  </m:oMath>
                </a14:m>
                <a:endParaRPr lang="ru-RU" altLang="ru-RU" sz="3200" kern="0" dirty="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5" name="Shape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416" y="22746"/>
                <a:ext cx="9937104" cy="922114"/>
              </a:xfrm>
              <a:prstGeom prst="rect">
                <a:avLst/>
              </a:prstGeom>
              <a:blipFill rotWithShape="0">
                <a:blip r:embed="rId4"/>
                <a:stretch>
                  <a:fillRect l="-1595" t="-39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77313"/>
            <a:ext cx="7032276" cy="6351492"/>
          </a:xfrm>
          <a:prstGeom prst="rect">
            <a:avLst/>
          </a:prstGeom>
        </p:spPr>
      </p:pic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28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Расчет </a:t>
            </a:r>
            <a:r>
              <a:rPr lang="ru-RU" altLang="ru-RU" sz="28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на контактную прочность</a:t>
            </a:r>
            <a:endParaRPr lang="ru-RU" altLang="ru-RU" sz="28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5" y="836712"/>
                <a:ext cx="4670301" cy="5688632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𝑧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𝑣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,  </m:t>
                    </m:r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𝑧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𝑣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ru-RU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число зубьев эквивалентных зубчатого колеса и шестерни</a:t>
                </a:r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𝑚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нормальный модуль в среднем сечении</a:t>
                </a:r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ru-RU" alt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</m:ctrlPr>
                        </m:borderBoxPr>
                        <m:e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𝜎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  <m:t>𝐹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0,85</m:t>
                                  </m:r>
                                  <m:sSub>
                                    <m:sSub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≤[</m:t>
                          </m:r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ru-RU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и</m:t>
                              </m:r>
                            </m:sub>
                          </m:s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]</m:t>
                          </m:r>
                        </m:e>
                      </m:borderBox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2,35</m:t>
                                  </m:r>
                                  <m:sSub>
                                    <m:sSub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𝐾𝑀</m:t>
                                  </m:r>
                                </m:num>
                                <m:den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𝑧</m:t>
                                  </m:r>
                                  <m:sSub>
                                    <m:sSub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alt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ru-RU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  <m:t>н</m:t>
                                      </m:r>
                                    </m:sub>
                                  </m:s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ato"/>
                                      <a:sym typeface="Lato"/>
                                    </a:rPr>
                                    <m:t>]</m:t>
                                  </m:r>
                                </m:den>
                              </m:f>
                            </m:e>
                          </m:rad>
                        </m:e>
                      </m:borderBox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𝜓</m:t>
                          </m:r>
                        </m:e>
                        <m: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𝑚</m:t>
                          </m:r>
                        </m:sub>
                      </m:sSub>
                      <m:r>
                        <a:rPr lang="ru-RU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</m:ctrlPr>
                        </m:fPr>
                        <m:num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ato"/>
                        </a:rPr>
                        <m:t>=3…10</m:t>
                      </m:r>
                    </m:oMath>
                  </m:oMathPara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𝑚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𝑒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𝑚𝑛</m:t>
                            </m:r>
                          </m:sub>
                        </m:sSub>
                      </m:num>
                      <m:den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1−</m:t>
                        </m:r>
                        <m:f>
                          <m:f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fPr>
                          <m:num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ru-R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по нему выбирают из стандартного ряда</a:t>
                </a: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9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5" y="836712"/>
                <a:ext cx="4670301" cy="5688632"/>
              </a:xfrm>
              <a:blipFill rotWithShape="0">
                <a:blip r:embed="rId4"/>
                <a:stretch>
                  <a:fillRect l="-1304" r="-20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7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Расчет </a:t>
            </a: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на прочность по контактным напряжениям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5" y="836712"/>
                <a:ext cx="10718973" cy="5688632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ru-RU" alt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ru-RU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Н</m:t>
                              </m:r>
                            </m:sub>
                          </m:s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М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</m:ctrlPr>
                                </m:fPr>
                                <m:num>
                                  <m:r>
                                    <a:rPr lang="ru-RU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8</m:t>
                                  </m:r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0,85</m:t>
                                  </m:r>
                                  <m:d>
                                    <m:d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1−0,5</m:t>
                                      </m:r>
                                      <m:sSub>
                                        <m:sSubPr>
                                          <m:ctrlPr>
                                            <a:rPr lang="en-US" altLang="ru-R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Lato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Lato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ru-R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Lato"/>
                                            </a:rPr>
                                            <m:t>𝑏𝑒</m:t>
                                          </m:r>
                                        </m:sub>
                                      </m:sSub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𝑒</m:t>
                                      </m:r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𝑏𝑒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𝑣</m:t>
                                      </m:r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=3275</m:t>
                          </m:r>
                          <m:rad>
                            <m:radPr>
                              <m:degHide m:val="on"/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𝑖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ru-R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Lato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Lato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ru-R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Lato"/>
                                            </a:rPr>
                                            <m:t>𝑏𝑒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𝑏𝑒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𝑒</m:t>
                                      </m:r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≤[</m:t>
                          </m:r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ru-RU" alt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н</m:t>
                              </m:r>
                            </m:sub>
                          </m:s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]</m:t>
                          </m:r>
                        </m:e>
                      </m:borderBox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𝑒</m:t>
                              </m:r>
                              <m: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m:t>=220</m:t>
                          </m:r>
                          <m:rad>
                            <m:radPr>
                              <m:ctrl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Lato"/>
                                </a:rPr>
                                <m:t>3</m:t>
                              </m:r>
                            </m:deg>
                            <m:e>
                              <m:f>
                                <m:fPr>
                                  <m:ctrlP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Lato"/>
                                    </a:rPr>
                                    <m:t>𝑖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ru-R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Lato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Lato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ru-R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Lato"/>
                                            </a:rPr>
                                            <m:t>𝑏𝑒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Lato"/>
                                        </a:rPr>
                                        <m:t>𝑏𝑒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Lato"/>
                                              <a:sym typeface="Lato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Lato"/>
                                                  <a:sym typeface="Lato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alt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Lato"/>
                                                  <a:sym typeface="Lato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alt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Lato"/>
                                                  <a:sym typeface="Lato"/>
                                                </a:rPr>
                                                <m:t>н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ru-R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ato"/>
                                          <a:sym typeface="Lato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e>
                      </m:borderBox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𝐾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𝑏𝑒</m:t>
                        </m:r>
                      </m:sub>
                    </m:sSub>
                    <m:r>
                      <a:rPr lang="ru-RU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Lato"/>
                      </a:rPr>
                      <m:t>=0,285</m:t>
                    </m:r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рекомендуемое значение: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𝑒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2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=</m:t>
                    </m:r>
                    <m:r>
                      <a:rPr lang="ru-RU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375</m:t>
                    </m:r>
                    <m:rad>
                      <m:rad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</m:ctrlPr>
                          </m:fPr>
                          <m:num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𝐾</m:t>
                            </m:r>
                            <m:sSub>
                              <m:sSubPr>
                                <m:ctrlPr>
                                  <a:rPr lang="en-US" alt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"/>
                              </a:rPr>
                              <m:t>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ru-RU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ato"/>
                                        <a:sym typeface="Lato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ru-RU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Lato"/>
                                            <a:sym typeface="Lato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altLang="ru-RU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Lato"/>
                                            <a:sym typeface="Lato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ru-RU" altLang="ru-RU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Lato"/>
                                            <a:sym typeface="Lato"/>
                                          </a:rPr>
                                          <m:t>н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9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5" y="836712"/>
                <a:ext cx="10718973" cy="568863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3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2492896"/>
            <a:ext cx="6232202" cy="3381444"/>
          </a:xfrm>
          <a:prstGeom prst="rect">
            <a:avLst/>
          </a:prstGeom>
        </p:spPr>
      </p:pic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Силы в конической передаче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9635" y="836712"/>
                <a:ext cx="10718973" cy="568863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𝐹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𝑡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2</m:t>
                        </m:r>
                        <m:sSub>
                          <m:sSubPr>
                            <m:ctrlP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ru-R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0,85</m:t>
                        </m:r>
                        <m:sSub>
                          <m:sSubPr>
                            <m:ctrlP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𝑒</m:t>
                            </m:r>
                            <m:r>
                              <a:rPr lang="en-US" altLang="ru-R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окружная сила на среднем диаметре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𝑚</m:t>
                        </m:r>
                      </m:sub>
                    </m:sSub>
                  </m:oMath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𝐹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𝑎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𝐹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𝑡</m:t>
                        </m:r>
                      </m:sub>
                    </m:sSub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𝑡𝑔</m:t>
                    </m:r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𝛼</m:t>
                    </m:r>
                    <m:func>
                      <m:func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ru-R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осевая сила на шестерне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𝐹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𝑟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=</m:t>
                    </m:r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𝐹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𝑡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𝑡𝑔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𝛼</m:t>
                    </m:r>
                    <m:func>
                      <m:func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ato"/>
                                <a:sym typeface="Lato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-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радиальная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сила на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шестерне</a:t>
                </a:r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2</m:t>
                          </m:r>
                        </m:sub>
                      </m:sSub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=−</m:t>
                      </m:r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𝑟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𝑟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2</m:t>
                          </m:r>
                        </m:sub>
                      </m:sSub>
                      <m:r>
                        <a:rPr lang="en-US" alt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=−</m:t>
                      </m:r>
                      <m:sSub>
                        <m:sSubPr>
                          <m:ctrlP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  <m:r>
                            <a:rPr lang="en-US" alt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9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5" y="836712"/>
                <a:ext cx="10718973" cy="568863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8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7019</TotalTime>
  <Words>170</Words>
  <Application>Microsoft Office PowerPoint</Application>
  <PresentationFormat>Широкоэкранный</PresentationFormat>
  <Paragraphs>64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Cambria Math</vt:lpstr>
      <vt:lpstr>Lato</vt:lpstr>
      <vt:lpstr>Raleway</vt:lpstr>
      <vt:lpstr>Times New Roman</vt:lpstr>
      <vt:lpstr>4_Office Theme</vt:lpstr>
      <vt:lpstr>11_Office Theme</vt:lpstr>
      <vt:lpstr>Antonio template</vt:lpstr>
      <vt:lpstr>Конические передачи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709</cp:revision>
  <cp:lastPrinted>2015-02-25T10:22:56Z</cp:lastPrinted>
  <dcterms:created xsi:type="dcterms:W3CDTF">2011-01-18T06:29:45Z</dcterms:created>
  <dcterms:modified xsi:type="dcterms:W3CDTF">2017-02-21T15:26:47Z</dcterms:modified>
</cp:coreProperties>
</file>