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</p:sldMasterIdLst>
  <p:notesMasterIdLst>
    <p:notesMasterId r:id="rId16"/>
  </p:notesMasterIdLst>
  <p:sldIdLst>
    <p:sldId id="265" r:id="rId4"/>
    <p:sldId id="517" r:id="rId5"/>
    <p:sldId id="546" r:id="rId6"/>
    <p:sldId id="543" r:id="rId7"/>
    <p:sldId id="545" r:id="rId8"/>
    <p:sldId id="548" r:id="rId9"/>
    <p:sldId id="551" r:id="rId10"/>
    <p:sldId id="549" r:id="rId11"/>
    <p:sldId id="553" r:id="rId12"/>
    <p:sldId id="547" r:id="rId13"/>
    <p:sldId id="502" r:id="rId14"/>
    <p:sldId id="503" r:id="rId15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89180" autoAdjust="0"/>
  </p:normalViewPr>
  <p:slideViewPr>
    <p:cSldViewPr>
      <p:cViewPr varScale="1">
        <p:scale>
          <a:sx n="65" d="100"/>
          <a:sy n="65" d="100"/>
        </p:scale>
        <p:origin x="78" y="32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3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18DB6E7-2E72-40A4-8DD2-2A70E752E7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597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7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3668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1040DF0-1F71-463D-9295-4405A9D0912C}" type="slidenum">
              <a:rPr lang="ru-RU" altLang="ru-RU" sz="1200" smtClean="0"/>
              <a:pPr eaLnBrk="1" hangingPunct="1"/>
              <a:t>1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1084514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10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2380143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7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8862B1-7D86-428A-99A0-253C2D357250}" type="slidenum">
              <a:rPr lang="ru-RU" altLang="ru-RU" sz="1200" smtClean="0"/>
              <a:pPr eaLnBrk="1" hangingPunct="1"/>
              <a:t>11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2390642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7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8862B1-7D86-428A-99A0-253C2D357250}" type="slidenum">
              <a:rPr lang="ru-RU" altLang="ru-RU" sz="1200" smtClean="0"/>
              <a:pPr eaLnBrk="1" hangingPunct="1"/>
              <a:t>12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2390642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ru-RU" altLang="ru-RU" dirty="0" smtClean="0"/>
              <a:t>Кинематическую</a:t>
            </a:r>
            <a:r>
              <a:rPr lang="ru-RU" altLang="ru-RU" baseline="0" dirty="0" smtClean="0"/>
              <a:t> основу механизмов составляют звенья и кинематические пары. </a:t>
            </a:r>
          </a:p>
          <a:p>
            <a:r>
              <a:rPr lang="ru-RU" altLang="ru-RU" baseline="0" dirty="0" smtClean="0"/>
              <a:t>Неподвижное звено называют стойкой. </a:t>
            </a:r>
          </a:p>
          <a:p>
            <a:r>
              <a:rPr lang="ru-RU" altLang="ru-RU" baseline="0" dirty="0" smtClean="0"/>
              <a:t>Из подвижных звеньев выделяют ведущее (входное) и ведомое (выходное). </a:t>
            </a:r>
          </a:p>
          <a:p>
            <a:r>
              <a:rPr lang="ru-RU" altLang="ru-RU" baseline="0" dirty="0" smtClean="0"/>
              <a:t>При проектировании закон движения входного звена считается известным, а закон движения выходного звена подчиняется закону движения механизмов.</a:t>
            </a:r>
            <a:endParaRPr lang="ru-RU" altLang="ru-RU" dirty="0" smtClean="0"/>
          </a:p>
        </p:txBody>
      </p:sp>
      <p:sp>
        <p:nvSpPr>
          <p:cNvPr id="13107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C0DBFCD-02B0-4D40-ABDE-40924880E8BB}" type="slidenum">
              <a:rPr lang="ru-RU" altLang="ru-RU" sz="1200" smtClean="0"/>
              <a:pPr eaLnBrk="1" hangingPunct="1"/>
              <a:t>2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1423462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3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4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304679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5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2354273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6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2428506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7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3790884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8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701793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9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2954272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B4C2D-33D9-493B-A1E8-B8711E9DE4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46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D99CA-F4DB-40A3-BCE2-481BC4051D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90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44490-BCE7-4FD1-AAF2-3182868998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657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6DA42-1EA2-47ED-BC25-85447A75EE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17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0EB1C-48FA-4498-B7A8-A3C18F15E6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84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EE711-2BC4-4F5B-8087-41E24E46E3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65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E2BBC-5732-4C1E-8C48-E073F7D5AE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81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2DE41-5C26-4DA3-B301-6F0910765F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168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931C5-1269-46AD-AE55-77CEE3F7F6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287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C986E-B288-4C4A-BEEF-14E1A8033D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75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C410F-4C08-45BE-962A-C064C28142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0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07853-FC3B-4BBE-BEA3-97ADE5113B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418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D8148-B1C1-4DBE-B39E-5ECA806653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7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BB0D2-ED6A-4352-A3FE-C98E1EDC99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633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9F0AA-7F2A-499E-B55D-AD37400019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3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"/>
          <p:cNvSpPr>
            <a:spLocks noChangeArrowheads="1"/>
          </p:cNvSpPr>
          <p:nvPr/>
        </p:nvSpPr>
        <p:spPr bwMode="auto">
          <a:xfrm>
            <a:off x="0" y="1"/>
            <a:ext cx="12192000" cy="5324475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18"/>
          <p:cNvSpPr>
            <a:spLocks noChangeArrowheads="1"/>
          </p:cNvSpPr>
          <p:nvPr/>
        </p:nvSpPr>
        <p:spPr bwMode="auto">
          <a:xfrm>
            <a:off x="4064000" y="5324475"/>
            <a:ext cx="4064000" cy="101600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19"/>
          <p:cNvSpPr>
            <a:spLocks noChangeArrowheads="1"/>
          </p:cNvSpPr>
          <p:nvPr/>
        </p:nvSpPr>
        <p:spPr bwMode="auto">
          <a:xfrm>
            <a:off x="8128000" y="5324475"/>
            <a:ext cx="4064000" cy="101600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7" name="Shape 20"/>
          <p:cNvSpPr>
            <a:spLocks noChangeArrowheads="1"/>
          </p:cNvSpPr>
          <p:nvPr/>
        </p:nvSpPr>
        <p:spPr bwMode="auto">
          <a:xfrm>
            <a:off x="0" y="5324475"/>
            <a:ext cx="4064000" cy="101600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</p:spPr>
        <p:txBody>
          <a:bodyPr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</p:spPr>
        <p:txBody>
          <a:bodyPr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83641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3"/>
          <p:cNvSpPr txBox="1">
            <a:spLocks noChangeArrowheads="1"/>
          </p:cNvSpPr>
          <p:nvPr/>
        </p:nvSpPr>
        <p:spPr bwMode="auto">
          <a:xfrm>
            <a:off x="4792134" y="1574800"/>
            <a:ext cx="2607733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ru-RU" altLang="ru-RU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4" name="Shape 24"/>
          <p:cNvSpPr>
            <a:spLocks noChangeArrowheads="1"/>
          </p:cNvSpPr>
          <p:nvPr/>
        </p:nvSpPr>
        <p:spPr bwMode="auto">
          <a:xfrm>
            <a:off x="7630585" y="2133600"/>
            <a:ext cx="2281767" cy="101600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25"/>
          <p:cNvSpPr>
            <a:spLocks noChangeArrowheads="1"/>
          </p:cNvSpPr>
          <p:nvPr/>
        </p:nvSpPr>
        <p:spPr bwMode="auto">
          <a:xfrm>
            <a:off x="9912352" y="2133600"/>
            <a:ext cx="2279649" cy="101600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26"/>
          <p:cNvSpPr>
            <a:spLocks noChangeArrowheads="1"/>
          </p:cNvSpPr>
          <p:nvPr/>
        </p:nvSpPr>
        <p:spPr bwMode="auto">
          <a:xfrm>
            <a:off x="0" y="2133600"/>
            <a:ext cx="2279651" cy="101600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7" name="Shape 27"/>
          <p:cNvSpPr>
            <a:spLocks noChangeArrowheads="1"/>
          </p:cNvSpPr>
          <p:nvPr/>
        </p:nvSpPr>
        <p:spPr bwMode="auto">
          <a:xfrm>
            <a:off x="2279651" y="2133600"/>
            <a:ext cx="2281767" cy="101600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280567" y="2882401"/>
            <a:ext cx="7631599" cy="1093199"/>
          </a:xfrm>
          <a:prstGeom prst="rect">
            <a:avLst/>
          </a:prstGeom>
        </p:spPr>
        <p:txBody>
          <a:bodyPr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85720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1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32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33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7" name="Shape 34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399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565757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8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7" name="Shape 49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8" name="Shape 50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9" name="Shape 51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191600" y="1600200"/>
            <a:ext cx="3161600" cy="49677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15204" y="1600200"/>
            <a:ext cx="3161600" cy="49677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7838809" y="1600200"/>
            <a:ext cx="3161600" cy="49677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83330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54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" name="Shape 55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56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57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81580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0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" name="Shape 61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62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63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191600" y="6199950"/>
            <a:ext cx="8616800" cy="467700"/>
          </a:xfrm>
          <a:prstGeom prst="rect">
            <a:avLst/>
          </a:prstGeom>
        </p:spPr>
        <p:txBody>
          <a:bodyPr anchor="b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381939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0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3" name="Shape 71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" name="Shape 72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73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</p:spTree>
    <p:extLst>
      <p:ext uri="{BB962C8B-B14F-4D97-AF65-F5344CB8AC3E}">
        <p14:creationId xmlns:p14="http://schemas.microsoft.com/office/powerpoint/2010/main" val="93185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437A0-C26F-460E-A897-84136F210CA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65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9E889-3473-43CA-A9B9-3837066061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9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D3AB1-0894-4901-8C9B-2E27106A82B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98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11956-DAF6-473A-ABEE-E1704773A4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84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55B2D-63DC-426B-8839-080EED71F8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7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51C57-50DA-47AF-9533-15B94318A1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21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7C6D8-0A5F-47AF-9D50-88381F7E3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24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E42370A-8F83-4953-9584-28E2BFC4C5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prstClr val="black">
                    <a:tint val="75000"/>
                  </a:prst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prstClr val="black">
                    <a:tint val="75000"/>
                  </a:prst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prstClr val="black">
                    <a:tint val="75000"/>
                  </a:prstClr>
                </a:solidFill>
                <a:cs typeface="+mn-cs"/>
              </a:defRPr>
            </a:lvl1pPr>
          </a:lstStyle>
          <a:p>
            <a:pPr>
              <a:defRPr/>
            </a:pPr>
            <a:fld id="{CCD692A5-89B9-489C-ADAB-F5DBAEC617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6"/>
          <p:cNvSpPr txBox="1">
            <a:spLocks noGrp="1"/>
          </p:cNvSpPr>
          <p:nvPr>
            <p:ph type="title"/>
          </p:nvPr>
        </p:nvSpPr>
        <p:spPr bwMode="auto">
          <a:xfrm>
            <a:off x="1191684" y="274638"/>
            <a:ext cx="86169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ru-RU" altLang="ru-RU" smtClean="0">
              <a:sym typeface="Arial" pitchFamily="34" charset="0"/>
            </a:endParaRPr>
          </a:p>
        </p:txBody>
      </p:sp>
      <p:sp>
        <p:nvSpPr>
          <p:cNvPr id="3075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1191684" y="1831976"/>
            <a:ext cx="8616949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smtClean="0">
              <a:sym typeface="Arial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1" r:id="rId4"/>
    <p:sldLayoutId id="2147483732" r:id="rId5"/>
    <p:sldLayoutId id="2147483733" r:id="rId6"/>
    <p:sldLayoutId id="214748373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1pPr>
      <a:lvl2pPr lvl="1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2pPr>
      <a:lvl3pPr lvl="2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3pPr>
      <a:lvl4pPr lvl="3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4pPr>
      <a:lvl5pPr lvl="4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2"/>
          <p:cNvSpPr txBox="1">
            <a:spLocks noGrp="1"/>
          </p:cNvSpPr>
          <p:nvPr>
            <p:ph type="ctrTitle"/>
          </p:nvPr>
        </p:nvSpPr>
        <p:spPr>
          <a:xfrm>
            <a:off x="2209800" y="2314576"/>
            <a:ext cx="7772400" cy="1546225"/>
          </a:xfrm>
        </p:spPr>
        <p:txBody>
          <a:bodyPr anchor="t"/>
          <a:lstStyle/>
          <a:p>
            <a:pPr>
              <a:spcBef>
                <a:spcPct val="0"/>
              </a:spcBef>
              <a:buSzTx/>
              <a:buFont typeface="Raleway"/>
              <a:buNone/>
            </a:pPr>
            <a:r>
              <a:rPr lang="ru-RU" altLang="ru-RU" dirty="0" smtClean="0">
                <a:latin typeface="Raleway"/>
                <a:ea typeface="Raleway"/>
                <a:cs typeface="Raleway"/>
                <a:sym typeface="Raleway"/>
              </a:rPr>
              <a:t>Червячные передачи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506" name="Текст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49636" y="836712"/>
                <a:ext cx="9937104" cy="4735513"/>
              </a:xfrm>
            </p:spPr>
            <p:txBody>
              <a:bodyPr/>
              <a:lstStyle/>
              <a:p>
                <a:pPr>
                  <a:spcBef>
                    <a:spcPct val="0"/>
                  </a:spcBef>
                  <a:spcAft>
                    <a:spcPts val="1200"/>
                  </a:spcAft>
                  <a:buClr>
                    <a:srgbClr val="677480"/>
                  </a:buClr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Свойство, при </a:t>
                </a:r>
                <a:r>
                  <a:rPr lang="ru-RU" altLang="ru-RU" sz="200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котором </a:t>
                </a:r>
                <a:r>
                  <a:rPr lang="ru-RU" altLang="ru-RU" sz="200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червячное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колесо при отсутствии вращения червяка ведомый вал затормаживается, таким образом его невозможно повернуть. </a:t>
                </a:r>
              </a:p>
              <a:p>
                <a:pPr marL="342900" indent="-342900">
                  <a:spcBef>
                    <a:spcPct val="0"/>
                  </a:spcBef>
                  <a:spcAft>
                    <a:spcPts val="12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самоторможение начинается проявляться при передаточном отношении 35</a:t>
                </a:r>
              </a:p>
              <a:p>
                <a:pPr marL="342900" indent="-342900">
                  <a:spcBef>
                    <a:spcPct val="0"/>
                  </a:spcBef>
                  <a:spcAft>
                    <a:spcPts val="12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самоторможение: статическое и динамическое</a:t>
                </a:r>
              </a:p>
              <a:p>
                <a:pPr marL="342900" indent="-342900">
                  <a:spcBef>
                    <a:spcPct val="0"/>
                  </a:spcBef>
                  <a:spcAft>
                    <a:spcPts val="12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статическое самоторможение может быть нейтрализовано ударными нагрузками</a:t>
                </a:r>
              </a:p>
              <a:p>
                <a:pPr marL="342900" indent="-342900">
                  <a:spcBef>
                    <a:spcPct val="0"/>
                  </a:spcBef>
                  <a:spcAft>
                    <a:spcPts val="12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динамическое самоторможение оценивается временем торможения привода после отключения питания двигателя</a:t>
                </a:r>
              </a:p>
              <a:p>
                <a:pPr marL="342900" indent="-342900">
                  <a:spcBef>
                    <a:spcPct val="0"/>
                  </a:spcBef>
                  <a:spcAft>
                    <a:spcPts val="12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полное самоторможение при угле менее </a:t>
                </a:r>
                <a14:m>
                  <m:oMath xmlns:m="http://schemas.openxmlformats.org/officeDocument/2006/math">
                    <m:r>
                      <a:rPr lang="ru-RU" altLang="ru-RU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3,5</m:t>
                    </m:r>
                    <m:r>
                      <a:rPr lang="ru-RU" altLang="ru-RU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°</m:t>
                    </m:r>
                  </m:oMath>
                </a14:m>
                <a:endParaRPr lang="ru-RU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marL="342900" indent="-342900">
                  <a:spcBef>
                    <a:spcPct val="0"/>
                  </a:spcBef>
                  <a:spcAft>
                    <a:spcPts val="12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свойство самоторможения в случае отсутствия ударных нагрузок может быть использовано в качестве тормозящего устройства</a:t>
                </a:r>
              </a:p>
            </p:txBody>
          </p:sp>
        </mc:Choice>
        <mc:Fallback>
          <p:sp>
            <p:nvSpPr>
              <p:cNvPr id="21506" name="Текс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49636" y="836712"/>
                <a:ext cx="9937104" cy="4735513"/>
              </a:xfrm>
              <a:blipFill rotWithShape="0">
                <a:blip r:embed="rId3"/>
                <a:stretch>
                  <a:fillRect l="-6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9937104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32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Свойство самоторможения передачи</a:t>
            </a:r>
            <a:endParaRPr lang="ru-RU" altLang="ru-RU" sz="32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84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464" y="1484784"/>
            <a:ext cx="10297144" cy="5082705"/>
          </a:xfrm>
        </p:spPr>
        <p:txBody>
          <a:bodyPr/>
          <a:lstStyle/>
          <a:p>
            <a:pPr marL="342900" indent="-342900">
              <a:spcBef>
                <a:spcPct val="0"/>
              </a:spcBef>
              <a:buFontTx/>
              <a:buAutoNum type="arabicPeriod"/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Червячные передачи. Основные характеристики. Примеры использования в ОЭП и характеристики</a:t>
            </a: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Times New Roman" pitchFamily="18" charset="0"/>
              <a:sym typeface="Lato"/>
            </a:endParaRPr>
          </a:p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endParaRPr lang="ru-RU" sz="24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ru-RU" sz="30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ru-RU" sz="3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307"/>
          <p:cNvSpPr txBox="1">
            <a:spLocks/>
          </p:cNvSpPr>
          <p:nvPr/>
        </p:nvSpPr>
        <p:spPr bwMode="auto">
          <a:xfrm>
            <a:off x="1127448" y="274638"/>
            <a:ext cx="99371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3600" kern="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Темы рефератов</a:t>
            </a:r>
          </a:p>
        </p:txBody>
      </p:sp>
    </p:spTree>
    <p:extLst>
      <p:ext uri="{BB962C8B-B14F-4D97-AF65-F5344CB8AC3E}">
        <p14:creationId xmlns:p14="http://schemas.microsoft.com/office/powerpoint/2010/main" val="367875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464" y="1484784"/>
            <a:ext cx="10297144" cy="5082705"/>
          </a:xfrm>
        </p:spPr>
        <p:txBody>
          <a:bodyPr/>
          <a:lstStyle/>
          <a:p>
            <a:pPr marL="342900" indent="-342900">
              <a:spcBef>
                <a:spcPct val="0"/>
              </a:spcBef>
              <a:buFontTx/>
              <a:buAutoNum type="arabicPeriod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Механизмы и кинематические пары. Классификация и основные 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показатели. Зубчатая элементарная передача. Достоинства и недостатки. Параметры передачи. Типовые схемы. Основная теорема зацепления. </a:t>
            </a:r>
            <a:r>
              <a:rPr lang="ru-RU" altLang="ru-RU" sz="2400" dirty="0" err="1" smtClean="0">
                <a:solidFill>
                  <a:schemeClr val="tx1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Эвольвентный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 профиль.</a:t>
            </a:r>
            <a:r>
              <a:rPr lang="en-US" altLang="ru-RU" sz="2400" dirty="0" smtClean="0">
                <a:solidFill>
                  <a:schemeClr val="tx1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Основные параметры 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ЗК</a:t>
            </a:r>
          </a:p>
          <a:p>
            <a:pPr marL="342900" indent="-342900">
              <a:spcBef>
                <a:spcPct val="0"/>
              </a:spcBef>
              <a:buFontTx/>
              <a:buAutoNum type="arabicPeriod"/>
            </a:pPr>
            <a:endParaRPr lang="ru-RU" altLang="ru-RU" sz="2400" dirty="0" smtClean="0">
              <a:solidFill>
                <a:schemeClr val="tx1"/>
              </a:solidFill>
              <a:latin typeface="Lato"/>
              <a:ea typeface="Lato"/>
              <a:cs typeface="Times New Roman" pitchFamily="18" charset="0"/>
              <a:sym typeface="Lato"/>
            </a:endParaRPr>
          </a:p>
          <a:p>
            <a:pPr marL="342900" indent="-342900">
              <a:spcBef>
                <a:spcPct val="0"/>
              </a:spcBef>
              <a:buFontTx/>
              <a:buAutoNum type="arabicPeriod"/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Силы и моменты в зубчатой передаче. КПД. Минимальное число зубьев. Методы нарезания зубьев. Корригированные зубчатые передачи. Высотная и угловая коррекция. Расчет параметров ЗК. Точность ЗК и передач. Показатели точности и их выбор. Рекомендации по применению. Типовые конструкции ЗК</a:t>
            </a: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Times New Roman" pitchFamily="18" charset="0"/>
              <a:sym typeface="Lato"/>
            </a:endParaRPr>
          </a:p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endParaRPr lang="ru-RU" sz="24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ru-RU" sz="30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ru-RU" sz="3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307"/>
          <p:cNvSpPr txBox="1">
            <a:spLocks/>
          </p:cNvSpPr>
          <p:nvPr/>
        </p:nvSpPr>
        <p:spPr bwMode="auto">
          <a:xfrm>
            <a:off x="1127448" y="274638"/>
            <a:ext cx="99371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3600" kern="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243985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Текст 2"/>
          <p:cNvSpPr txBox="1">
            <a:spLocks noGrp="1"/>
          </p:cNvSpPr>
          <p:nvPr>
            <p:ph type="body" idx="1"/>
          </p:nvPr>
        </p:nvSpPr>
        <p:spPr>
          <a:xfrm>
            <a:off x="1127448" y="2882901"/>
            <a:ext cx="10081120" cy="2994025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28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Передача вращательного движения между скрещивающимися осями вращения</a:t>
            </a:r>
            <a:r>
              <a:rPr lang="en-US" altLang="ru-RU" sz="28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ru-RU" altLang="ru-RU" sz="28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Состоит из червяка и червячного колеса.</a:t>
            </a:r>
            <a:endParaRPr lang="en-US" altLang="ru-RU" sz="28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8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Червяк </a:t>
            </a:r>
            <a:r>
              <a:rPr lang="ru-RU" altLang="ru-RU" sz="28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– одно- или многовитковый винт, боковые поверхности витков которого являются винтовыми</a:t>
            </a:r>
            <a:r>
              <a:rPr lang="ru-RU" altLang="ru-RU" sz="28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8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Червячное колесо – косозубое зубчатое колесо, угол наклона зубьев которого равен углу подъема витков червяка.</a:t>
            </a:r>
          </a:p>
        </p:txBody>
      </p:sp>
      <p:sp>
        <p:nvSpPr>
          <p:cNvPr id="4" name="Shape 307"/>
          <p:cNvSpPr txBox="1">
            <a:spLocks/>
          </p:cNvSpPr>
          <p:nvPr/>
        </p:nvSpPr>
        <p:spPr bwMode="auto">
          <a:xfrm>
            <a:off x="1127448" y="274638"/>
            <a:ext cx="99371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44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Назначение</a:t>
            </a:r>
            <a:endParaRPr lang="ru-RU" altLang="ru-RU" sz="44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53918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Текст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49636" y="836712"/>
                <a:ext cx="9937104" cy="4735513"/>
              </a:xfrm>
            </p:spPr>
            <p:txBody>
              <a:bodyPr/>
              <a:lstStyle/>
              <a:p>
                <a:pPr marL="342900" indent="-342900"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большое передаточное отношение в одной паре (от 7 до 200 (</a:t>
                </a:r>
                <a:r>
                  <a:rPr lang="ru-RU" altLang="ru-RU" sz="2000" dirty="0" err="1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теор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. 500) )</a:t>
                </a:r>
              </a:p>
              <a:p>
                <a:pPr marL="342900" indent="-342900"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малые габариты</a:t>
                </a:r>
              </a:p>
              <a:p>
                <a:pPr marL="342900" indent="-342900"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эффект самоторможения ведомого червячного колеса</a:t>
                </a:r>
              </a:p>
              <a:p>
                <a:pPr marL="342900" indent="-342900"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плавность хода</a:t>
                </a:r>
              </a:p>
              <a:p>
                <a:pPr marL="342900" indent="-342900"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бесшумность работы</a:t>
                </a:r>
              </a:p>
              <a:p>
                <a:pPr marL="342900" indent="-342900"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marL="342900" indent="-342900"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меньший по сравнению с зубчатыми КПД </a:t>
                </a:r>
                <a14:m>
                  <m:oMath xmlns:m="http://schemas.openxmlformats.org/officeDocument/2006/math">
                    <m:r>
                      <a:rPr lang="ru-RU" altLang="ru-RU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𝜂</m:t>
                    </m:r>
                    <m:r>
                      <a:rPr lang="ru-RU" alt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=0,6…0,9</m:t>
                    </m:r>
                  </m:oMath>
                </a14:m>
                <a:endParaRPr lang="ru-RU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marL="342900" indent="-342900"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необходимость применения для выполнения колёс дорогих антифрикционных материалов (бронз)</a:t>
                </a:r>
              </a:p>
              <a:p>
                <a:pPr marL="342900" indent="-342900"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повышенные требования к точности изготовления и монтажа</a:t>
                </a:r>
              </a:p>
              <a:p>
                <a:pPr marL="342900" indent="-342900"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значительные осевые силы, действующие на опоры червяка и усложняющие конструкцию опор</a:t>
                </a:r>
              </a:p>
            </p:txBody>
          </p:sp>
        </mc:Choice>
        <mc:Fallback xmlns="">
          <p:sp>
            <p:nvSpPr>
              <p:cNvPr id="21506" name="Текс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49636" y="836712"/>
                <a:ext cx="9937104" cy="4735513"/>
              </a:xfrm>
              <a:blipFill rotWithShape="0">
                <a:blip r:embed="rId3"/>
                <a:stretch>
                  <a:fillRect l="-552" r="-3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9937104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32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Достоинства и недостатки</a:t>
            </a:r>
            <a:endParaRPr lang="ru-RU" altLang="ru-RU" sz="32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31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84476"/>
            <a:ext cx="4908146" cy="332998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r="6692"/>
          <a:stretch/>
        </p:blipFill>
        <p:spPr>
          <a:xfrm>
            <a:off x="765175" y="1146777"/>
            <a:ext cx="5184576" cy="47595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344" y="301337"/>
            <a:ext cx="2276066" cy="2887972"/>
          </a:xfrm>
          <a:prstGeom prst="rect">
            <a:avLst/>
          </a:prstGeom>
        </p:spPr>
      </p:pic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9937104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32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Конструктивная схема</a:t>
            </a:r>
            <a:endParaRPr lang="ru-RU" altLang="ru-RU" sz="32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71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44" y="3619883"/>
            <a:ext cx="6500672" cy="2748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Текст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49636" y="836712"/>
                <a:ext cx="9937104" cy="4735513"/>
              </a:xfrm>
            </p:spPr>
            <p:txBody>
              <a:bodyPr/>
              <a:lstStyle/>
              <a:p>
                <a:pPr>
                  <a:spcBef>
                    <a:spcPct val="0"/>
                  </a:spcBef>
                  <a:spcAft>
                    <a:spcPts val="300"/>
                  </a:spcAft>
                  <a:buClr>
                    <a:srgbClr val="677480"/>
                  </a:buClr>
                </a:pPr>
                <a14:m>
                  <m:oMath xmlns:m="http://schemas.openxmlformats.org/officeDocument/2006/math">
                    <m:r>
                      <a:rPr lang="en-US" altLang="ru-RU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𝑚</m:t>
                    </m:r>
                    <m:r>
                      <a:rPr lang="en-US" altLang="ru-RU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=</m:t>
                    </m:r>
                    <m:f>
                      <m:f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fPr>
                      <m:num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𝑝</m:t>
                        </m:r>
                      </m:num>
                      <m:den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altLang="ru-RU" sz="1800" i="1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ru-RU" altLang="ru-RU" sz="18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–</a:t>
                </a:r>
                <a:r>
                  <a:rPr lang="en-US" altLang="ru-RU" sz="18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ru-RU" altLang="ru-RU" sz="18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осевой модуль (ГОСТ 2144-76</a:t>
                </a:r>
                <a:r>
                  <a:rPr lang="ru-RU" altLang="ru-RU" sz="18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)</a:t>
                </a:r>
                <a:endParaRPr lang="en-US" altLang="ru-RU" sz="18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300"/>
                  </a:spcAft>
                  <a:buClr>
                    <a:srgbClr val="677480"/>
                  </a:buClr>
                </a:pPr>
                <a14:m>
                  <m:oMath xmlns:m="http://schemas.openxmlformats.org/officeDocument/2006/math">
                    <m:r>
                      <a:rPr lang="en-US" altLang="ru-RU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𝑞</m:t>
                    </m:r>
                    <m:r>
                      <a:rPr lang="en-US" altLang="ru-RU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=</m:t>
                    </m:r>
                    <m:f>
                      <m:f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ru-RU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altLang="ru-RU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ru-RU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ru-RU" sz="18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- </a:t>
                </a:r>
                <a:r>
                  <a:rPr lang="ru-RU" altLang="ru-RU" sz="18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коэффициент диаметра </a:t>
                </a:r>
                <a:r>
                  <a:rPr lang="ru-RU" altLang="ru-RU" sz="18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червяка (СТ СЭВ 267-76)</a:t>
                </a:r>
                <a:endParaRPr lang="ru-RU" altLang="ru-RU" sz="18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300"/>
                  </a:spcAft>
                  <a:buClr>
                    <a:srgbClr val="677480"/>
                  </a:buClr>
                </a:pPr>
                <a14:m>
                  <m:oMath xmlns:m="http://schemas.openxmlformats.org/officeDocument/2006/math">
                    <m:r>
                      <a:rPr lang="ru-RU" altLang="ru-RU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𝛼</m:t>
                    </m:r>
                    <m:r>
                      <a:rPr lang="en-US" altLang="ru-RU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=20°</m:t>
                    </m:r>
                  </m:oMath>
                </a14:m>
                <a:r>
                  <a:rPr lang="en-US" altLang="ru-RU" sz="18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ru-RU" altLang="ru-RU" sz="18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–</a:t>
                </a:r>
                <a:r>
                  <a:rPr lang="en-US" altLang="ru-RU" sz="18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ru-RU" altLang="ru-RU" sz="18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стандартный угол профиля</a:t>
                </a:r>
                <a:endParaRPr lang="en-US" altLang="ru-RU" sz="18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300"/>
                  </a:spcAft>
                  <a:buClr>
                    <a:srgbClr val="6774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𝑧</m:t>
                        </m:r>
                      </m:e>
                      <m:sub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ru-RU" sz="18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ru-RU" altLang="ru-RU" sz="18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–</a:t>
                </a:r>
                <a:r>
                  <a:rPr lang="en-US" altLang="ru-RU" sz="18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ru-RU" altLang="ru-RU" sz="18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число заходов </a:t>
                </a:r>
                <a:r>
                  <a:rPr lang="ru-RU" altLang="ru-RU" sz="18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червяка (1, 2 или 4)</a:t>
                </a:r>
                <a:endParaRPr lang="ru-RU" altLang="ru-RU" sz="18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300"/>
                  </a:spcAft>
                  <a:buClr>
                    <a:srgbClr val="677480"/>
                  </a:buClr>
                </a:pPr>
                <a14:m>
                  <m:oMath xmlns:m="http://schemas.openxmlformats.org/officeDocument/2006/math">
                    <m:r>
                      <a:rPr lang="en-US" altLang="ru-RU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𝑠</m:t>
                    </m:r>
                  </m:oMath>
                </a14:m>
                <a:r>
                  <a:rPr lang="ru-RU" altLang="ru-RU" sz="18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–</a:t>
                </a:r>
                <a:r>
                  <a:rPr lang="en-US" altLang="ru-RU" sz="18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ru-RU" altLang="ru-RU" sz="18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ход витка червяка</a:t>
                </a:r>
              </a:p>
              <a:p>
                <a:pPr>
                  <a:spcBef>
                    <a:spcPct val="0"/>
                  </a:spcBef>
                  <a:spcAft>
                    <a:spcPts val="300"/>
                  </a:spcAft>
                  <a:buClr>
                    <a:srgbClr val="677480"/>
                  </a:buClr>
                </a:pPr>
                <a14:m>
                  <m:oMath xmlns:m="http://schemas.openxmlformats.org/officeDocument/2006/math">
                    <m:r>
                      <a:rPr lang="en-US" altLang="ru-RU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𝑝</m:t>
                    </m:r>
                  </m:oMath>
                </a14:m>
                <a:r>
                  <a:rPr lang="ru-RU" altLang="ru-RU" sz="18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–</a:t>
                </a:r>
                <a:r>
                  <a:rPr lang="en-US" altLang="ru-RU" sz="18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ru-RU" altLang="ru-RU" sz="18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делительный шаг червяка</a:t>
                </a:r>
              </a:p>
              <a:p>
                <a:pPr>
                  <a:spcBef>
                    <a:spcPct val="0"/>
                  </a:spcBef>
                  <a:spcAft>
                    <a:spcPts val="300"/>
                  </a:spcAft>
                  <a:buClr>
                    <a:srgbClr val="677480"/>
                  </a:buClr>
                </a:pPr>
                <a14:m>
                  <m:oMath xmlns:m="http://schemas.openxmlformats.org/officeDocument/2006/math">
                    <m:r>
                      <a:rPr lang="ru-RU" altLang="ru-RU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𝛾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=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𝑎𝑟𝑐𝑡𝑔</m:t>
                    </m:r>
                    <m:d>
                      <m:dPr>
                        <m:ctrlP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ru-RU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ato"/>
                                <a:sym typeface="Lato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ru-RU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Lato"/>
                                    <a:sym typeface="Lato"/>
                                  </a:rPr>
                                </m:ctrlPr>
                              </m:sSubPr>
                              <m:e>
                                <m:r>
                                  <a:rPr lang="en-US" altLang="ru-RU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Lato"/>
                                    <a:sym typeface="Lato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ru-RU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Lato"/>
                                    <a:sym typeface="Lato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ru-RU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ato"/>
                                <a:sym typeface="Lato"/>
                              </a:rPr>
                              <m:t>𝑞</m:t>
                            </m:r>
                          </m:den>
                        </m:f>
                      </m:e>
                    </m:d>
                  </m:oMath>
                </a14:m>
                <a:r>
                  <a:rPr lang="ru-RU" altLang="ru-RU" sz="18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– угол подъема линии </a:t>
                </a:r>
                <a:r>
                  <a:rPr lang="ru-RU" altLang="ru-RU" sz="18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червяка</a:t>
                </a:r>
                <a:endParaRPr lang="en-US" altLang="ru-RU" sz="18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300"/>
                  </a:spcAft>
                  <a:buClr>
                    <a:srgbClr val="6774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𝑑</m:t>
                        </m:r>
                      </m:e>
                      <m:sub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𝑎</m:t>
                        </m:r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1</m:t>
                        </m:r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,2</m:t>
                        </m:r>
                      </m:sub>
                    </m:sSub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=</m:t>
                    </m:r>
                    <m:sSub>
                      <m:sSubPr>
                        <m:ctrlP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𝑑</m:t>
                        </m:r>
                      </m:e>
                      <m:sub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1,2</m:t>
                        </m:r>
                      </m:sub>
                    </m:sSub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+2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𝑚</m:t>
                    </m:r>
                  </m:oMath>
                </a14:m>
                <a:r>
                  <a:rPr lang="en-US" altLang="ru-RU" sz="18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– </a:t>
                </a:r>
                <a:r>
                  <a:rPr lang="ru-RU" altLang="ru-RU" sz="18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диаметр вершин</a:t>
                </a:r>
              </a:p>
              <a:p>
                <a:pPr>
                  <a:spcBef>
                    <a:spcPct val="0"/>
                  </a:spcBef>
                  <a:spcAft>
                    <a:spcPts val="300"/>
                  </a:spcAft>
                  <a:buClr>
                    <a:srgbClr val="6774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𝑑</m:t>
                        </m:r>
                      </m:e>
                      <m:sub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𝑓</m:t>
                        </m:r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1</m:t>
                        </m:r>
                      </m:sub>
                    </m:sSub>
                    <m:r>
                      <a:rPr lang="en-US" altLang="ru-RU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=</m:t>
                    </m:r>
                    <m:r>
                      <a:rPr lang="en-US" altLang="ru-RU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𝑚</m:t>
                    </m:r>
                    <m:r>
                      <a:rPr lang="en-US" altLang="ru-RU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(</m:t>
                    </m:r>
                    <m:r>
                      <a:rPr lang="en-US" altLang="ru-RU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𝑞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−</m:t>
                    </m:r>
                    <m:r>
                      <a:rPr lang="en-US" altLang="ru-RU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2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,4</m:t>
                    </m:r>
                    <m:r>
                      <a:rPr lang="en-US" altLang="ru-RU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)</m:t>
                    </m:r>
                  </m:oMath>
                </a14:m>
                <a:r>
                  <a:rPr lang="en-US" altLang="ru-RU" sz="18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– </a:t>
                </a:r>
                <a:r>
                  <a:rPr lang="ru-RU" altLang="ru-RU" sz="18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диаметр </a:t>
                </a:r>
                <a:r>
                  <a:rPr lang="ru-RU" altLang="ru-RU" sz="18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впадин</a:t>
                </a:r>
                <a:endParaRPr lang="en-US" altLang="ru-RU" sz="18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300"/>
                  </a:spcAft>
                  <a:buClr>
                    <a:srgbClr val="6774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𝑏</m:t>
                        </m:r>
                      </m:e>
                      <m:sub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1</m:t>
                        </m:r>
                      </m:sub>
                    </m:sSub>
                    <m:r>
                      <a:rPr lang="en-US" altLang="ru-RU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=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2</m:t>
                    </m:r>
                    <m:r>
                      <a:rPr lang="en-US" altLang="ru-RU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𝑚</m:t>
                    </m:r>
                    <m:rad>
                      <m:radPr>
                        <m:degHide m:val="on"/>
                        <m:ctrlPr>
                          <a:rPr lang="en-US" altLang="ru-RU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Lato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ru-RU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altLang="ru-RU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Lato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ru-RU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Lato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Lato"/>
                      </a:rPr>
                      <m:t>+1</m:t>
                    </m:r>
                  </m:oMath>
                </a14:m>
                <a:r>
                  <a:rPr lang="en-US" altLang="ru-RU" sz="18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– </a:t>
                </a:r>
                <a:r>
                  <a:rPr lang="ru-RU" altLang="ru-RU" sz="18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длина нарезаемого червяка</a:t>
                </a:r>
                <a:endParaRPr lang="en-US" altLang="ru-RU" sz="18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300"/>
                  </a:spcAft>
                  <a:buClr>
                    <a:srgbClr val="677480"/>
                  </a:buClr>
                </a:pPr>
                <a14:m>
                  <m:oMath xmlns:m="http://schemas.openxmlformats.org/officeDocument/2006/math"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𝑎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=0,5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𝑚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(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𝑞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+</m:t>
                    </m:r>
                    <m:sSub>
                      <m:sSubPr>
                        <m:ctrlP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𝑧</m:t>
                        </m:r>
                      </m:e>
                      <m:sub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2</m:t>
                        </m:r>
                      </m:sub>
                    </m:sSub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)</m:t>
                    </m:r>
                  </m:oMath>
                </a14:m>
                <a:r>
                  <a:rPr lang="en-US" altLang="ru-RU" sz="18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en-US" altLang="ru-RU" sz="18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– </a:t>
                </a:r>
                <a:r>
                  <a:rPr lang="ru-RU" altLang="ru-RU" sz="18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межосевое расстояние</a:t>
                </a:r>
                <a:endParaRPr lang="ru-RU" altLang="ru-RU" sz="18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300"/>
                  </a:spcAft>
                  <a:buClr>
                    <a:srgbClr val="677480"/>
                  </a:buClr>
                </a:pPr>
                <a:endParaRPr lang="ru-RU" altLang="ru-RU" sz="18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300"/>
                  </a:spcAft>
                  <a:buClr>
                    <a:srgbClr val="677480"/>
                  </a:buClr>
                </a:pPr>
                <a:endParaRPr lang="en-US" altLang="ru-RU" sz="18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300"/>
                  </a:spcAft>
                  <a:buClr>
                    <a:srgbClr val="677480"/>
                  </a:buClr>
                </a:pPr>
                <a:r>
                  <a:rPr lang="en-US" altLang="ru-RU" sz="18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endParaRPr lang="ru-RU" altLang="ru-RU" sz="18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21506" name="Текс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49636" y="836712"/>
                <a:ext cx="9937104" cy="4735513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9937104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32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Параметры червячных передач и её элементов</a:t>
            </a:r>
            <a:endParaRPr lang="ru-RU" altLang="ru-RU" sz="32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7999321"/>
                  </p:ext>
                </p:extLst>
              </p:nvPr>
            </p:nvGraphicFramePr>
            <p:xfrm>
              <a:off x="5375920" y="2060848"/>
              <a:ext cx="6665976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8216"/>
                    <a:gridCol w="3103880"/>
                    <a:gridCol w="310388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ru-RU" sz="1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ru-RU" sz="1800" dirty="0" smtClean="0"/>
                            <a:t> ряд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ru-RU" sz="1800" dirty="0" smtClean="0"/>
                                  <m:t> ряд</m:t>
                                </m:r>
                              </m:oMath>
                            </m:oMathPara>
                          </a14:m>
                          <a:endParaRPr lang="ru-RU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ru-RU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dirty="0" smtClean="0"/>
                            <a:t>6,3; 8; 10; 12,5;</a:t>
                          </a:r>
                          <a:r>
                            <a:rPr lang="ru-RU" sz="1800" baseline="0" dirty="0" smtClean="0"/>
                            <a:t> 16; 20,0; 25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dirty="0" smtClean="0"/>
                            <a:t>7,1;</a:t>
                          </a:r>
                          <a:r>
                            <a:rPr lang="ru-RU" sz="1800" baseline="0" dirty="0" smtClean="0"/>
                            <a:t> 9; 11,2; 14,0; 18,0; 22,4</a:t>
                          </a:r>
                          <a:endParaRPr lang="ru-RU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7999321"/>
                  </p:ext>
                </p:extLst>
              </p:nvPr>
            </p:nvGraphicFramePr>
            <p:xfrm>
              <a:off x="5375920" y="2060848"/>
              <a:ext cx="6665976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8216"/>
                    <a:gridCol w="3103880"/>
                    <a:gridCol w="310388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706" t="-8197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4706" t="-8197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t="-108197" r="-136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ru-RU" sz="1800" dirty="0" smtClean="0"/>
                            <a:t>6,3; 8; 10; 12,5;</a:t>
                          </a:r>
                          <a:r>
                            <a:rPr lang="ru-RU" sz="1800" baseline="0" dirty="0" smtClean="0"/>
                            <a:t> 16; 20,0; 25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ru-RU" sz="1800" dirty="0" smtClean="0"/>
                            <a:t>7,1;</a:t>
                          </a:r>
                          <a:r>
                            <a:rPr lang="ru-RU" sz="1800" baseline="0" dirty="0" smtClean="0"/>
                            <a:t> 9; 11,2; 14,0; 18,0; 22,4</a:t>
                          </a:r>
                          <a:endParaRPr lang="ru-RU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5021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Текст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49636" y="836712"/>
                <a:ext cx="9937104" cy="4735513"/>
              </a:xfrm>
            </p:spPr>
            <p:txBody>
              <a:bodyPr/>
              <a:lstStyle/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Расчет на изгиб – только для червячного колеса!</a:t>
                </a: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ru-RU" altLang="ru-R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Lato"/>
                            </a:rPr>
                          </m:ctrlPr>
                        </m:borderBoxPr>
                        <m:e>
                          <m:r>
                            <a:rPr lang="ru-RU" alt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m:t>𝜎</m:t>
                          </m:r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</m:ctrlPr>
                            </m:fPr>
                            <m:num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1,5</m:t>
                              </m:r>
                              <m:sSub>
                                <m:sSubPr>
                                  <m:ctrlP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ato"/>
                                      <a:sym typeface="Lato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ato"/>
                                      <a:sym typeface="Lato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ato"/>
                                      <a:sym typeface="Lato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ato"/>
                                      <a:sym typeface="Lato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ato"/>
                                      <a:sym typeface="Lato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ato"/>
                                      <a:sym typeface="Lato"/>
                                    </a:rPr>
                                    <m:t>𝐹</m:t>
                                  </m:r>
                                  <m: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ato"/>
                                      <a:sym typeface="Lato"/>
                                    </a:rPr>
                                    <m:t>𝛽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ato"/>
                                      <a:sym typeface="Lato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ru-RU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ato"/>
                                      <a:sym typeface="Lato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ato"/>
                                      <a:sym typeface="Lato"/>
                                    </a:rPr>
                                    <m:t>𝛾</m:t>
                                  </m:r>
                                </m:e>
                              </m:func>
                              <m:sSub>
                                <m:sSubPr>
                                  <m:ctrlP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ato"/>
                                      <a:sym typeface="Lato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ato"/>
                                      <a:sym typeface="Lato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ato"/>
                                      <a:sym typeface="Lato"/>
                                    </a:rPr>
                                    <m:t>𝐹</m:t>
                                  </m:r>
                                  <m: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ato"/>
                                      <a:sym typeface="Lato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ato"/>
                                      <a:sym typeface="Lato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ato"/>
                                      <a:sym typeface="Lato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ato"/>
                                      <a:sym typeface="Lato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ato"/>
                                      <a:sym typeface="Lato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ato"/>
                                      <a:sym typeface="Lato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ato"/>
                                      <a:sym typeface="Lato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m:t>≤[</m:t>
                          </m:r>
                          <m:sSub>
                            <m:sSub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ru-RU" alt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ru-RU" altLang="ru-RU" sz="2000" dirty="0">
                              <a:solidFill>
                                <a:schemeClr val="tx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m:t> </m:t>
                          </m:r>
                        </m:e>
                      </m:borderBox>
                    </m:oMath>
                  </m:oMathPara>
                </a14:m>
                <a:endParaRPr lang="en-US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𝐾</m:t>
                        </m:r>
                      </m:e>
                      <m:sub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𝐹</m:t>
                        </m:r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𝛽</m:t>
                        </m:r>
                      </m:sub>
                    </m:sSub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=</m:t>
                    </m:r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𝐾</m:t>
                        </m:r>
                      </m:e>
                      <m:sub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𝐻</m:t>
                        </m:r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-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коэффициент неравномерности распределения нагрузки по линии контакта</a:t>
                </a:r>
              </a:p>
            </p:txBody>
          </p:sp>
        </mc:Choice>
        <mc:Fallback xmlns="">
          <p:sp>
            <p:nvSpPr>
              <p:cNvPr id="21506" name="Текс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49636" y="836712"/>
                <a:ext cx="9937104" cy="4735513"/>
              </a:xfrm>
              <a:blipFill rotWithShape="0">
                <a:blip r:embed="rId3"/>
                <a:stretch>
                  <a:fillRect l="-6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9937104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32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Расчёт на изгиб</a:t>
            </a:r>
            <a:endParaRPr lang="ru-RU" altLang="ru-RU" sz="32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71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Текст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49636" y="836712"/>
                <a:ext cx="9937104" cy="4735513"/>
              </a:xfrm>
            </p:spPr>
            <p:txBody>
              <a:bodyPr/>
              <a:lstStyle/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ru-RU" altLang="ru-R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Lato"/>
                            </a:rPr>
                          </m:ctrlPr>
                        </m:borderBoxPr>
                        <m:e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Lato"/>
                            </a:rPr>
                            <m:t>𝑎</m:t>
                          </m:r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Lato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Lato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Lato"/>
                                </a:rPr>
                                <m:t>𝑎</m:t>
                              </m:r>
                            </m:sub>
                          </m:sSub>
                          <m:rad>
                            <m:rad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Lato"/>
                                </a:rPr>
                              </m:ctrlPr>
                            </m:radPr>
                            <m:deg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Lato"/>
                                </a:rPr>
                                <m:t>3</m:t>
                              </m:r>
                            </m:deg>
                            <m:e>
                              <m:f>
                                <m:fPr>
                                  <m:ctrlP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Lato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Lato"/>
                                    </a:rPr>
                                    <m:t>𝐾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Lato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Lato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Lato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alt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Lato"/>
                                                </a:rPr>
                                                <m:t>Н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e>
                      </m:borderBox>
                    </m:oMath>
                  </m:oMathPara>
                </a14:m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  <m:t>𝐾</m:t>
                        </m:r>
                      </m:e>
                      <m:sub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  <m:t>𝑎</m:t>
                        </m:r>
                      </m:sub>
                    </m:sSub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Lato"/>
                      </a:rPr>
                      <m:t>=610</m:t>
                    </m:r>
                  </m:oMath>
                </a14:m>
                <a:r>
                  <a:rPr lang="en-US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–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для передач с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архимедовым</a:t>
                </a:r>
                <a:r>
                  <a:rPr lang="en-US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ru-RU" altLang="ru-RU" sz="200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червяком</a:t>
                </a:r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 xmlns:m="http://schemas.openxmlformats.org/officeDocument/2006/math"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𝐾</m:t>
                    </m:r>
                  </m:oMath>
                </a14:m>
                <a:r>
                  <a:rPr lang="en-US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–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коэффициент нагрузки, </a:t>
                </a:r>
                <a14:m>
                  <m:oMath xmlns:m="http://schemas.openxmlformats.org/officeDocument/2006/math"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Lato"/>
                      </a:rPr>
                      <m:t>𝐾</m:t>
                    </m:r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Lato"/>
                      </a:rPr>
                      <m:t>=1, </m:t>
                    </m:r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Lato"/>
                      </a:rPr>
                      <m:t>𝑣</m:t>
                    </m:r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Lato"/>
                      </a:rPr>
                      <m:t>≤3</m:t>
                    </m:r>
                    <m:f>
                      <m:fPr>
                        <m:ctrlP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</m:ctrlPr>
                      </m:fPr>
                      <m:num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  <m:t>м</m:t>
                        </m:r>
                      </m:num>
                      <m:den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  <m:t>с</m:t>
                        </m:r>
                      </m:den>
                    </m:f>
                    <m:r>
                      <a:rPr lang="ru-RU" alt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Lato"/>
                      </a:rPr>
                      <m:t>, </m:t>
                    </m:r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Lato"/>
                      </a:rPr>
                      <m:t>𝐾</m:t>
                    </m:r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Lato"/>
                      </a:rPr>
                      <m:t>=1,1…1,3 при </m:t>
                    </m:r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Lato"/>
                      </a:rPr>
                      <m:t>𝑣</m:t>
                    </m:r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Lato"/>
                      </a:rPr>
                      <m:t>&gt;3</m:t>
                    </m:r>
                    <m:f>
                      <m:fPr>
                        <m:ctrlP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</m:ctrlPr>
                      </m:fPr>
                      <m:num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  <m:t>м</m:t>
                        </m:r>
                      </m:num>
                      <m:den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  <m:t>с</m:t>
                        </m:r>
                      </m:den>
                    </m:f>
                  </m:oMath>
                </a14:m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Lato"/>
                            </a:rPr>
                          </m:ctrlPr>
                        </m:borderBoxPr>
                        <m:e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Lato"/>
                            </a:rPr>
                            <m:t>𝑚</m:t>
                          </m:r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Lato"/>
                            </a:rPr>
                            <m:t>≥</m:t>
                          </m:r>
                          <m:rad>
                            <m:rad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Lato"/>
                                </a:rPr>
                              </m:ctrlPr>
                            </m:radPr>
                            <m:deg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Lato"/>
                                </a:rPr>
                                <m:t>3</m:t>
                              </m:r>
                            </m:deg>
                            <m:e>
                              <m:f>
                                <m:fPr>
                                  <m:ctrlP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Lato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Lato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𝛽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𝐹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Lato"/>
                                    </a:rPr>
                                    <m:t>𝑞</m:t>
                                  </m:r>
                                  <m:func>
                                    <m:funcPr>
                                      <m:ctrlPr>
                                        <a:rPr lang="en-US" alt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ru-RU" sz="2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𝛾</m:t>
                                      </m:r>
                                    </m:e>
                                  </m:func>
                                  <m: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Lato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en-US" alt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𝐹</m:t>
                                      </m:r>
                                    </m:sub>
                                  </m:sSub>
                                  <m: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Lato"/>
                                    </a:rPr>
                                    <m:t>]</m:t>
                                  </m:r>
                                </m:den>
                              </m:f>
                            </m:e>
                          </m:rad>
                        </m:e>
                      </m:borderBox>
                    </m:oMath>
                  </m:oMathPara>
                </a14:m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  <m:t>𝐾</m:t>
                        </m:r>
                      </m:e>
                      <m:sub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  <m:t>𝛽</m:t>
                        </m:r>
                      </m:sub>
                    </m:sSub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Lato"/>
                      </a:rPr>
                      <m:t>=1…1,5</m:t>
                    </m:r>
                  </m:oMath>
                </a14:m>
                <a:r>
                  <a:rPr lang="en-US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–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коэффициент неравномерности нагрузки по ширине колеса</a:t>
                </a: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  <m:t>𝐾</m:t>
                        </m:r>
                      </m:e>
                      <m:sub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  <m:t>𝑣</m:t>
                        </m:r>
                      </m:sub>
                    </m:sSub>
                    <m:r>
                      <a:rPr lang="ru-RU" alt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Lato"/>
                      </a:rPr>
                      <m:t>=1…1,3</m:t>
                    </m:r>
                  </m:oMath>
                </a14:m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– коэффициент динамической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нагрузки</a:t>
                </a: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Lato"/>
                            </a:rPr>
                          </m:ctrlPr>
                        </m:sSubPr>
                        <m:e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Lato"/>
                            </a:rPr>
                            <m:t>𝑌</m:t>
                          </m:r>
                        </m:e>
                        <m:sub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Lato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ru-RU" altLang="ru-R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Lato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Lato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Lato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Lato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Lato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ru-RU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Lato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Lato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ru-RU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Lato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altLang="ru-RU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Lato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ru-RU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3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ru-RU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Lato"/>
                                    </a:rPr>
                                    <m:t>𝛾</m:t>
                                  </m:r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:endParaRPr lang="ru-RU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21506" name="Текс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49636" y="836712"/>
                <a:ext cx="9937104" cy="4735513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9937104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32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Расчёт на контактную прочность</a:t>
            </a:r>
            <a:endParaRPr lang="ru-RU" altLang="ru-RU" sz="32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Текст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49636" y="836712"/>
                <a:ext cx="9937104" cy="4735513"/>
              </a:xfrm>
            </p:spPr>
            <p:txBody>
              <a:bodyPr/>
              <a:lstStyle/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en-US" altLang="ru-R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𝐹</m:t>
                          </m:r>
                        </m:e>
                        <m:sub>
                          <m:r>
                            <a:rPr lang="en-US" altLang="ru-R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𝑎</m:t>
                          </m:r>
                          <m:r>
                            <a:rPr lang="en-US" altLang="ru-R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1</m:t>
                          </m:r>
                        </m:sub>
                      </m:sSub>
                      <m:r>
                        <a:rPr lang="en-US" altLang="ru-R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=</m:t>
                      </m:r>
                      <m:sSub>
                        <m:sSubPr>
                          <m:ctrlPr>
                            <a:rPr lang="en-US" altLang="ru-R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en-US" altLang="ru-R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𝐹</m:t>
                          </m:r>
                        </m:e>
                        <m:sub>
                          <m:r>
                            <a:rPr lang="en-US" altLang="ru-R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ru-RU" sz="2400" b="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en-US" alt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𝐹</m:t>
                          </m:r>
                        </m:e>
                        <m:sub>
                          <m:r>
                            <a:rPr lang="en-US" alt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1</m:t>
                          </m:r>
                        </m:sub>
                      </m:sSub>
                      <m:r>
                        <a:rPr lang="en-US" altLang="ru-R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=</m:t>
                      </m:r>
                      <m:sSub>
                        <m:sSubPr>
                          <m:ctrlPr>
                            <a:rPr lang="en-US" alt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en-US" alt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𝐹</m:t>
                          </m:r>
                        </m:e>
                        <m:sub>
                          <m:r>
                            <a:rPr lang="en-US" altLang="ru-R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𝑎</m:t>
                          </m:r>
                          <m:r>
                            <a:rPr lang="en-US" alt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ru-RU" sz="24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en-US" alt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𝐹</m:t>
                          </m:r>
                        </m:e>
                        <m:sub>
                          <m:r>
                            <a:rPr lang="en-US" altLang="ru-R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𝑟</m:t>
                          </m:r>
                          <m:r>
                            <a:rPr lang="en-US" alt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1</m:t>
                          </m:r>
                        </m:sub>
                      </m:sSub>
                      <m:r>
                        <a:rPr lang="en-US" altLang="ru-R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=</m:t>
                      </m:r>
                      <m:sSub>
                        <m:sSubPr>
                          <m:ctrlPr>
                            <a:rPr lang="en-US" alt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en-US" alt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𝐹</m:t>
                          </m:r>
                        </m:e>
                        <m:sub>
                          <m:r>
                            <a:rPr lang="en-US" altLang="ru-R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𝑟</m:t>
                          </m:r>
                          <m:r>
                            <a:rPr lang="en-US" alt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ru-RU" sz="24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:r>
                  <a:rPr lang="ru-RU" altLang="ru-RU" sz="24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Силы через моменты:</a:t>
                </a: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en-US" altLang="ru-R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𝐹</m:t>
                          </m:r>
                        </m:e>
                        <m:sub>
                          <m:r>
                            <a:rPr lang="en-US" altLang="ru-R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1,2</m:t>
                          </m:r>
                        </m:sub>
                      </m:sSub>
                      <m:r>
                        <a:rPr lang="en-US" altLang="ru-R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=</m:t>
                      </m:r>
                      <m:f>
                        <m:fPr>
                          <m:ctrlPr>
                            <a:rPr lang="en-US" altLang="ru-R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fPr>
                        <m:num>
                          <m:r>
                            <a:rPr lang="en-US" altLang="ru-R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ru-R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Lato"/>
                                  <a:cs typeface="Lato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Lato"/>
                                  <a:cs typeface="Lato"/>
                                  <a:sym typeface="Lato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ru-R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Lato"/>
                                  <a:cs typeface="Lato"/>
                                  <a:sym typeface="Lato"/>
                                </a:rPr>
                                <m:t>1,2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ru-R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Lato"/>
                                  <a:cs typeface="Lato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Lato"/>
                                  <a:cs typeface="Lato"/>
                                  <a:sym typeface="Lato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ru-R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Lato"/>
                                  <a:cs typeface="Lato"/>
                                  <a:sym typeface="Lato"/>
                                </a:rPr>
                                <m:t>1,2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ru-RU" sz="2400" b="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𝑀</m:t>
                          </m:r>
                        </m:e>
                        <m:sub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1</m:t>
                          </m:r>
                        </m:sub>
                      </m:sSub>
                      <m:r>
                        <a:rPr lang="en-US" altLang="ru-R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=</m:t>
                      </m:r>
                      <m:f>
                        <m:fPr>
                          <m:ctrlPr>
                            <a:rPr lang="en-US" altLang="ru-R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Lato"/>
                                  <a:cs typeface="Lato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Lato"/>
                                  <a:cs typeface="Lato"/>
                                  <a:sym typeface="Lato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Lato"/>
                                  <a:cs typeface="Lato"/>
                                  <a:sym typeface="Lato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𝑡𝑔</m:t>
                          </m:r>
                          <m:d>
                            <m:dPr>
                              <m:ctrlP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Lato"/>
                                  <a:cs typeface="Lato"/>
                                  <a:sym typeface="Lato"/>
                                </a:rPr>
                              </m:ctrlPr>
                            </m:dPr>
                            <m:e>
                              <m: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𝛾</m:t>
                              </m:r>
                              <m: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ru-RU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ato"/>
                                      <a:sym typeface="Lato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Lato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en-US" alt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Lato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ru-R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Lato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ru-R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Lato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altLang="ru-R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Lato"/>
                            </a:rPr>
                            <m:t>𝑡𝑔</m:t>
                          </m:r>
                          <m:r>
                            <a:rPr lang="en-US" altLang="ru-R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Lato"/>
                            </a:rPr>
                            <m:t> </m:t>
                          </m:r>
                          <m:r>
                            <a:rPr lang="en-US" altLang="ru-R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Lato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US" altLang="ru-RU" sz="2400" b="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:endParaRPr lang="ru-RU" altLang="ru-RU" sz="24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21506" name="Текс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49636" y="836712"/>
                <a:ext cx="9937104" cy="4735513"/>
              </a:xfrm>
              <a:blipFill rotWithShape="0">
                <a:blip r:embed="rId3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9937104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32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Силы и моменты в передаче</a:t>
            </a:r>
            <a:endParaRPr lang="ru-RU" altLang="ru-RU" sz="32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232" y="337110"/>
            <a:ext cx="3906682" cy="573471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6004" y="3140968"/>
            <a:ext cx="4569270" cy="309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7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Текст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49636" y="836712"/>
                <a:ext cx="9937104" cy="4735513"/>
              </a:xfrm>
            </p:spPr>
            <p:txBody>
              <a:bodyPr/>
              <a:lstStyle/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ru-RU" altLang="ru-RU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ru-RU" altLang="ru-RU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ru-RU" altLang="ru-RU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ato"/>
                                <a:sym typeface="Lato"/>
                              </a:rPr>
                              <m:t>𝜂</m:t>
                            </m:r>
                          </m:e>
                          <m:sub>
                            <m:r>
                              <a:rPr lang="ru-RU" altLang="ru-RU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ato"/>
                                <a:sym typeface="Lato"/>
                              </a:rPr>
                              <m:t>1−2</m:t>
                            </m:r>
                          </m:sub>
                        </m:sSub>
                        <m:r>
                          <a:rPr lang="ru-RU" altLang="ru-R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=</m:t>
                        </m:r>
                        <m:f>
                          <m:fPr>
                            <m:ctrlPr>
                              <a:rPr lang="en-US" altLang="ru-RU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ato"/>
                                <a:sym typeface="Lato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ru-RU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Lato"/>
                                    <a:sym typeface="Lato"/>
                                  </a:rPr>
                                </m:ctrlPr>
                              </m:sSubPr>
                              <m:e>
                                <m:r>
                                  <a:rPr lang="en-US" altLang="ru-RU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Lato"/>
                                    <a:sym typeface="Lato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ru-RU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Lato"/>
                                    <a:sym typeface="Lato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ru-RU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Lato"/>
                                    <a:sym typeface="Lato"/>
                                  </a:rPr>
                                </m:ctrlPr>
                              </m:sSubPr>
                              <m:e>
                                <m:r>
                                  <a:rPr lang="en-US" altLang="ru-RU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Lato"/>
                                    <a:sym typeface="Lato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ru-RU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Lato"/>
                                    <a:sym typeface="Lato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ru-RU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Lato"/>
                                    <a:sym typeface="Lato"/>
                                  </a:rPr>
                                </m:ctrlPr>
                              </m:sSubPr>
                              <m:e>
                                <m:r>
                                  <a:rPr lang="en-US" altLang="ru-RU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Lato"/>
                                    <a:sym typeface="Lato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ru-RU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Lato"/>
                                    <a:sym typeface="Lato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ru-RU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Lato"/>
                                    <a:sym typeface="Lato"/>
                                  </a:rPr>
                                </m:ctrlPr>
                              </m:sSubPr>
                              <m:e>
                                <m:r>
                                  <a:rPr lang="en-US" altLang="ru-RU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Lato"/>
                                    <a:sym typeface="Lato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ru-RU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Lato"/>
                                    <a:sym typeface="Lato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ru-R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=</m:t>
                        </m:r>
                        <m:f>
                          <m:fPr>
                            <m:ctrlPr>
                              <a:rPr lang="en-US" altLang="ru-RU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Lato"/>
                              </a:rPr>
                            </m:ctrlPr>
                          </m:fPr>
                          <m:num>
                            <m:r>
                              <a:rPr lang="en-US" altLang="ru-RU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Lato"/>
                              </a:rPr>
                              <m:t>𝑡𝑔</m:t>
                            </m:r>
                            <m:r>
                              <a:rPr lang="en-US" altLang="ru-RU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Lato"/>
                              </a:rPr>
                              <m:t> </m:t>
                            </m:r>
                            <m:r>
                              <a:rPr lang="en-US" altLang="ru-RU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Lato"/>
                              </a:rPr>
                              <m:t>𝛾</m:t>
                            </m:r>
                          </m:num>
                          <m:den>
                            <m:r>
                              <a:rPr lang="en-US" altLang="ru-RU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Lato"/>
                              </a:rPr>
                              <m:t>𝑡𝑔</m:t>
                            </m:r>
                            <m:r>
                              <a:rPr lang="en-US" altLang="ru-RU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Lato"/>
                              </a:rPr>
                              <m:t> (</m:t>
                            </m:r>
                            <m:r>
                              <a:rPr lang="en-US" altLang="ru-RU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Lato"/>
                              </a:rPr>
                              <m:t>𝛾</m:t>
                            </m:r>
                            <m:r>
                              <a:rPr lang="en-US" altLang="ru-RU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Lato"/>
                              </a:rPr>
                              <m:t>+</m:t>
                            </m:r>
                            <m:r>
                              <a:rPr lang="en-US" altLang="ru-RU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Lato"/>
                              </a:rPr>
                              <m:t>𝑎𝑟𝑐𝑡𝑔</m:t>
                            </m:r>
                            <m:r>
                              <a:rPr lang="en-US" altLang="ru-RU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Lato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Lato"/>
                                  </a:rPr>
                                </m:ctrlPr>
                              </m:sSupPr>
                              <m:e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Lato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Lato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ru-RU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Lato"/>
                              </a:rPr>
                              <m:t>)</m:t>
                            </m:r>
                          </m:den>
                        </m:f>
                        <m:r>
                          <a:rPr lang="en-US" altLang="ru-R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  <m:t>=</m:t>
                        </m:r>
                        <m:f>
                          <m:fPr>
                            <m:ctrlPr>
                              <a:rPr lang="en-US" altLang="ru-RU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Lato"/>
                              </a:rPr>
                            </m:ctrlPr>
                          </m:fPr>
                          <m:num>
                            <m:r>
                              <a:rPr lang="en-US" altLang="ru-RU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Lato"/>
                              </a:rPr>
                              <m:t>𝑡𝑔</m:t>
                            </m:r>
                            <m:r>
                              <a:rPr lang="en-US" altLang="ru-RU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Lato"/>
                              </a:rPr>
                              <m:t> </m:t>
                            </m:r>
                            <m:r>
                              <a:rPr lang="en-US" altLang="ru-RU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Lato"/>
                              </a:rPr>
                              <m:t>𝛾</m:t>
                            </m:r>
                          </m:num>
                          <m:den>
                            <m:r>
                              <a:rPr lang="en-US" altLang="ru-RU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Lato"/>
                              </a:rPr>
                              <m:t>𝑡𝑔</m:t>
                            </m:r>
                            <m:r>
                              <a:rPr lang="en-US" altLang="ru-RU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Lato"/>
                              </a:rPr>
                              <m:t> (</m:t>
                            </m:r>
                            <m:r>
                              <a:rPr lang="en-US" altLang="ru-RU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Lato"/>
                              </a:rPr>
                              <m:t>𝛾</m:t>
                            </m:r>
                            <m:r>
                              <a:rPr lang="en-US" altLang="ru-RU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Lato"/>
                              </a:rPr>
                              <m:t>+</m:t>
                            </m:r>
                            <m:r>
                              <a:rPr lang="en-US" altLang="ru-RU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Lato"/>
                              </a:rPr>
                              <m:t>𝜑</m:t>
                            </m:r>
                            <m:r>
                              <a:rPr lang="en-US" altLang="ru-RU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Lato"/>
                              </a:rPr>
                              <m:t>′)</m:t>
                            </m:r>
                          </m:den>
                        </m:f>
                      </m:e>
                    </m:borderBox>
                  </m:oMath>
                </a14:m>
                <a:r>
                  <a:rPr lang="ru-RU" altLang="ru-RU" sz="24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– при ведущем </a:t>
                </a:r>
                <a:r>
                  <a:rPr lang="ru-RU" altLang="ru-RU" sz="24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червяке</a:t>
                </a: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ru-RU" altLang="ru-R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𝜂</m:t>
                        </m:r>
                      </m:e>
                      <m:sub>
                        <m:r>
                          <a:rPr lang="ru-RU" altLang="ru-R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2−1</m:t>
                        </m:r>
                      </m:sub>
                    </m:sSub>
                    <m:r>
                      <a:rPr lang="ru-RU" altLang="ru-R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=</m:t>
                    </m:r>
                    <m:f>
                      <m:fPr>
                        <m:ctrlPr>
                          <a:rPr lang="en-US" altLang="ru-R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</m:ctrlPr>
                      </m:fPr>
                      <m:num>
                        <m:r>
                          <a:rPr lang="en-US" altLang="ru-R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  <m:t>𝑡𝑔</m:t>
                        </m:r>
                        <m:r>
                          <a:rPr lang="en-US" altLang="ru-R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  <m:t> (</m:t>
                        </m:r>
                        <m:r>
                          <a:rPr lang="en-US" altLang="ru-R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  <m:t>𝛾</m:t>
                        </m:r>
                        <m:r>
                          <a:rPr lang="ru-RU" altLang="ru-R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  <m:t>−</m:t>
                        </m:r>
                        <m:r>
                          <a:rPr lang="en-US" altLang="ru-R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  <m:t>𝜑</m:t>
                        </m:r>
                        <m:r>
                          <a:rPr lang="en-US" altLang="ru-R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  <m:t>′)</m:t>
                        </m:r>
                      </m:num>
                      <m:den>
                        <m:r>
                          <a:rPr lang="en-US" altLang="ru-R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  <m:t>𝑡𝑔</m:t>
                        </m:r>
                        <m:r>
                          <a:rPr lang="en-US" altLang="ru-R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  <m:t> </m:t>
                        </m:r>
                        <m:r>
                          <a:rPr lang="en-US" altLang="ru-R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  <m:t>𝛾</m:t>
                        </m:r>
                      </m:den>
                    </m:f>
                  </m:oMath>
                </a14:m>
                <a:r>
                  <a:rPr lang="ru-RU" altLang="ru-RU" sz="24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– при ведущем колесе</a:t>
                </a:r>
                <a:endParaRPr lang="en-US" altLang="ru-RU" sz="24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 xmlns:m="http://schemas.openxmlformats.org/officeDocument/2006/math">
                    <m:r>
                      <a:rPr lang="en-US" altLang="ru-R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Lato"/>
                      </a:rPr>
                      <m:t>𝜑</m:t>
                    </m:r>
                    <m:r>
                      <a:rPr lang="en-US" altLang="ru-R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Lato"/>
                      </a:rPr>
                      <m:t>′</m:t>
                    </m:r>
                  </m:oMath>
                </a14:m>
                <a:r>
                  <a:rPr lang="en-US" altLang="ru-RU" sz="24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ru-RU" altLang="ru-RU" sz="24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–</a:t>
                </a:r>
                <a:r>
                  <a:rPr lang="en-US" altLang="ru-RU" sz="24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ru-RU" altLang="ru-RU" sz="24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угол трения</a:t>
                </a: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:r>
                  <a:rPr lang="ru-RU" altLang="ru-RU" sz="24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При </a:t>
                </a:r>
                <a14:m>
                  <m:oMath xmlns:m="http://schemas.openxmlformats.org/officeDocument/2006/math">
                    <m:r>
                      <a:rPr lang="en-US" altLang="ru-RU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Lato"/>
                      </a:rPr>
                      <m:t>𝛾</m:t>
                    </m:r>
                    <m:r>
                      <a:rPr lang="en-US" altLang="ru-RU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Lato"/>
                      </a:rPr>
                      <m:t>≤</m:t>
                    </m:r>
                    <m:sSup>
                      <m:sSup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</m:ctrlPr>
                      </m:sSup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  <m:t>𝜑</m:t>
                        </m:r>
                      </m:e>
                      <m:sup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  <m:t>′</m:t>
                        </m:r>
                      </m:sup>
                    </m:sSup>
                    <m:r>
                      <a:rPr lang="en-US" altLang="ru-RU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Lato"/>
                      </a:rPr>
                      <m:t>→</m:t>
                    </m:r>
                    <m:sSub>
                      <m:sSubPr>
                        <m:ctrlPr>
                          <a:rPr lang="ru-RU" alt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ru-RU" alt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𝜂</m:t>
                        </m:r>
                      </m:e>
                      <m:sub>
                        <m:r>
                          <a:rPr lang="ru-RU" alt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2−1</m:t>
                        </m:r>
                      </m:sub>
                    </m:sSub>
                    <m:r>
                      <a:rPr lang="ru-RU" altLang="ru-R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=0</m:t>
                    </m:r>
                  </m:oMath>
                </a14:m>
                <a:r>
                  <a:rPr lang="ru-RU" altLang="ru-RU" sz="24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и возникает эффект самоторможения передачи</a:t>
                </a:r>
              </a:p>
            </p:txBody>
          </p:sp>
        </mc:Choice>
        <mc:Fallback xmlns="">
          <p:sp>
            <p:nvSpPr>
              <p:cNvPr id="21506" name="Текс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49636" y="836712"/>
                <a:ext cx="9937104" cy="4735513"/>
              </a:xfrm>
              <a:blipFill rotWithShape="0">
                <a:blip r:embed="rId3"/>
                <a:stretch>
                  <a:fillRect l="-920" r="-7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9937104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32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КПД</a:t>
            </a:r>
            <a:endParaRPr lang="ru-RU" altLang="ru-RU" sz="32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83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D8D8D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timeline-engineering-powerpoint-template</Template>
  <TotalTime>7090</TotalTime>
  <Words>410</Words>
  <Application>Microsoft Office PowerPoint</Application>
  <PresentationFormat>Широкоэкранный</PresentationFormat>
  <Paragraphs>94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12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Cambria Math</vt:lpstr>
      <vt:lpstr>Lato</vt:lpstr>
      <vt:lpstr>Raleway</vt:lpstr>
      <vt:lpstr>Times New Roman</vt:lpstr>
      <vt:lpstr>4_Office Theme</vt:lpstr>
      <vt:lpstr>11_Office Theme</vt:lpstr>
      <vt:lpstr>Antonio template</vt:lpstr>
      <vt:lpstr>Червячные передачи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xxx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ОПТИКО-ЭЛЕКТРОННЫХ ПРИБОРОВ</dc:title>
  <dc:creator>Городничев</dc:creator>
  <cp:lastModifiedBy>FunnyJingl</cp:lastModifiedBy>
  <cp:revision>732</cp:revision>
  <cp:lastPrinted>2015-02-25T10:22:56Z</cp:lastPrinted>
  <dcterms:created xsi:type="dcterms:W3CDTF">2011-01-18T06:29:45Z</dcterms:created>
  <dcterms:modified xsi:type="dcterms:W3CDTF">2017-03-31T20:41:45Z</dcterms:modified>
</cp:coreProperties>
</file>