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11"/>
  </p:notesMasterIdLst>
  <p:sldIdLst>
    <p:sldId id="265" r:id="rId4"/>
    <p:sldId id="517" r:id="rId5"/>
    <p:sldId id="545" r:id="rId6"/>
    <p:sldId id="543" r:id="rId7"/>
    <p:sldId id="544" r:id="rId8"/>
    <p:sldId id="502" r:id="rId9"/>
    <p:sldId id="503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9180" autoAdjust="0"/>
  </p:normalViewPr>
  <p:slideViewPr>
    <p:cSldViewPr>
      <p:cViewPr varScale="1">
        <p:scale>
          <a:sx n="101" d="100"/>
          <a:sy n="101" d="100"/>
        </p:scale>
        <p:origin x="-63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dirty="0" smtClean="0"/>
              <a:t>Кинематическую</a:t>
            </a:r>
            <a:r>
              <a:rPr lang="ru-RU" altLang="ru-RU" baseline="0" dirty="0" smtClean="0"/>
              <a:t> основу механизмов составляют звенья и кинематические пары. </a:t>
            </a:r>
          </a:p>
          <a:p>
            <a:r>
              <a:rPr lang="ru-RU" altLang="ru-RU" baseline="0" dirty="0" smtClean="0"/>
              <a:t>Неподвижное звено называют стойкой. </a:t>
            </a:r>
          </a:p>
          <a:p>
            <a:r>
              <a:rPr lang="ru-RU" altLang="ru-RU" baseline="0" dirty="0" smtClean="0"/>
              <a:t>Из подвижных звеньев выделяют ведущее (входное) и ведомое (выходное). </a:t>
            </a:r>
          </a:p>
          <a:p>
            <a:r>
              <a:rPr lang="ru-RU" altLang="ru-RU" baseline="0" dirty="0" smtClean="0"/>
              <a:t>При проектировании закон движения входного звена считается известным, а закон движения выходного звена подчиняется закону движения механизмов.</a:t>
            </a:r>
            <a:endParaRPr lang="ru-RU" altLang="ru-RU" dirty="0" smtClean="0"/>
          </a:p>
        </p:txBody>
      </p:sp>
      <p:sp>
        <p:nvSpPr>
          <p:cNvPr id="13107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0DBFCD-02B0-4D40-ABDE-40924880E8BB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42346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"/>
          <p:cNvSpPr txBox="1">
            <a:spLocks noChangeArrowheads="1"/>
          </p:cNvSpPr>
          <p:nvPr/>
        </p:nvSpPr>
        <p:spPr bwMode="auto">
          <a:xfrm>
            <a:off x="4792134" y="1574800"/>
            <a:ext cx="260773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4" name="Shape 24"/>
          <p:cNvSpPr>
            <a:spLocks noChangeArrowheads="1"/>
          </p:cNvSpPr>
          <p:nvPr/>
        </p:nvSpPr>
        <p:spPr bwMode="auto">
          <a:xfrm>
            <a:off x="7630585" y="2133600"/>
            <a:ext cx="2281767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25"/>
          <p:cNvSpPr>
            <a:spLocks noChangeArrowheads="1"/>
          </p:cNvSpPr>
          <p:nvPr/>
        </p:nvSpPr>
        <p:spPr bwMode="auto">
          <a:xfrm>
            <a:off x="9912352" y="2133600"/>
            <a:ext cx="2279649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26"/>
          <p:cNvSpPr>
            <a:spLocks noChangeArrowheads="1"/>
          </p:cNvSpPr>
          <p:nvPr/>
        </p:nvSpPr>
        <p:spPr bwMode="auto">
          <a:xfrm>
            <a:off x="0" y="2133600"/>
            <a:ext cx="2279651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7"/>
          <p:cNvSpPr>
            <a:spLocks noChangeArrowheads="1"/>
          </p:cNvSpPr>
          <p:nvPr/>
        </p:nvSpPr>
        <p:spPr bwMode="auto">
          <a:xfrm>
            <a:off x="2279651" y="2133600"/>
            <a:ext cx="2281767" cy="101600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80567" y="2882401"/>
            <a:ext cx="7631599" cy="1093199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572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1" r:id="rId4"/>
    <p:sldLayoutId id="2147483732" r:id="rId5"/>
    <p:sldLayoutId id="2147483733" r:id="rId6"/>
    <p:sldLayoutId id="214748373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2209800" y="2314576"/>
            <a:ext cx="7772400" cy="1546225"/>
          </a:xfrm>
        </p:spPr>
        <p:txBody>
          <a:bodyPr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 smtClean="0">
                <a:latin typeface="Raleway"/>
                <a:ea typeface="Raleway"/>
                <a:cs typeface="Raleway"/>
                <a:sym typeface="Raleway"/>
              </a:rPr>
              <a:t>Дифференциальные и планетарные механизмы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Текст 2"/>
          <p:cNvSpPr txBox="1">
            <a:spLocks noGrp="1"/>
          </p:cNvSpPr>
          <p:nvPr>
            <p:ph type="body" idx="1"/>
          </p:nvPr>
        </p:nvSpPr>
        <p:spPr>
          <a:xfrm>
            <a:off x="1127448" y="2882901"/>
            <a:ext cx="10081120" cy="29940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Сложный зубчатый механизм − это зубчатый механизм,  образованный числом зубчатых колес больше двух.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Сложные зубчатые 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механизмы, 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которых ось хотя 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бы одного 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колеса подвижна, называются планетарными 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механизмами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Назначение – сложение или вычитание движения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Дифференциальные и планетарные механизмы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391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зубчатое колесо с внешними зубьями,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расположенное в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центре механизма, называется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солнечным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колесо с внутренними зубьями называют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короной или эпициклом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колеса, оси которых подвижны, называют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сателлитами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подвижное звено, на котором установлены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сателлиты, называют </a:t>
                </a:r>
                <a:r>
                  <a:rPr lang="ru-RU" altLang="ru-RU" sz="2000" dirty="0" err="1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водилом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;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звено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водила принято обозначать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буквой </a:t>
                </a:r>
                <a14:m>
                  <m:oMath xmlns:m="http://schemas.openxmlformats.org/officeDocument/2006/math">
                    <m:r>
                      <a:rPr lang="ru-RU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h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или </a:t>
                </a:r>
                <a14:m>
                  <m:oMath xmlns:m="http://schemas.openxmlformats.org/officeDocument/2006/math"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𝐻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1">
                <a:blip r:embed="rId3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Элементы планетарного механизма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6" y="3717032"/>
            <a:ext cx="3418308" cy="23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3648764"/>
            <a:ext cx="3655150" cy="241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14" y="2693730"/>
            <a:ext cx="2969548" cy="18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12" y="4609346"/>
            <a:ext cx="3313952" cy="200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8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Текст 2"/>
          <p:cNvSpPr txBox="1">
            <a:spLocks noGrp="1"/>
          </p:cNvSpPr>
          <p:nvPr>
            <p:ph type="body" idx="1"/>
          </p:nvPr>
        </p:nvSpPr>
        <p:spPr>
          <a:xfrm>
            <a:off x="849636" y="836712"/>
            <a:ext cx="9937104" cy="4735513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ведущий и выходной валы расположены соосно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большое передаточное число в одной ступени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малые габариты и масса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повышенная нагрузочная способность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малая нагрузка на опоры в случае симметричного расположения сателлитов 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передаточное отношение – от 3 до 1000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КПД – от 0,98 до 0,01 соответственно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повышенные требования к точности изготовления и монтажа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резкое уменьшение КПД при увеличении передаточного отношения за счет увеличения трущихся поверхностей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Достоинства и недостатки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Придаём скорость элементам вращения в противоположном от водила направлении. Таким образом: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𝑖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1,4</m:t>
                          </m:r>
                        </m:sub>
                        <m:sup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(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𝐻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)</m:t>
                          </m:r>
                        </m:sup>
                      </m:sSubSup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Для планетарного механизма при неподвижном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𝑧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: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𝑖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1,4</m:t>
                          </m:r>
                        </m:sub>
                        <m:sup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(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𝐻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)</m:t>
                          </m:r>
                        </m:sup>
                      </m:sSubSup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sym typeface="Lato"/>
                        </a:rPr>
                        <m:t>=1−</m:t>
                      </m:r>
                      <m:f>
                        <m:f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sym typeface="Lato"/>
                        </a:rPr>
                        <m:t>=1−</m:t>
                      </m:r>
                      <m:sSubSup>
                        <m:sSubSup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𝑖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1,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𝐻</m:t>
                          </m:r>
                        </m:sub>
                        <m:sup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Для двухступенчатого механизма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Lato"/>
                          </a:rPr>
                          <m:t>𝜔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Lato"/>
                          </a:rPr>
                          <m:t>𝐻</m:t>
                        </m:r>
                      </m:sub>
                    </m:sSub>
                    <m:r>
                      <a:rPr lang="ru-RU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Lato"/>
                      </a:rPr>
                      <m:t>=0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можно записать: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𝑖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1,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𝐻</m:t>
                          </m:r>
                        </m:sub>
                        <m:sup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(4)</m:t>
                          </m:r>
                        </m:sup>
                      </m:sSubSup>
                      <m:r>
                        <a:rPr lang="ru-RU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ru-RU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ru-RU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ru-RU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Таким образом: 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ru-RU" sz="200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borderBoxPr>
                        <m:e>
                          <m:sSubSup>
                            <m:sSubSup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Sup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1,4</m:t>
                              </m:r>
                            </m:sub>
                            <m:sup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(</m:t>
                              </m:r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𝐻</m:t>
                              </m:r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)</m:t>
                              </m:r>
                            </m:sup>
                          </m:sSubSup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=1−</m:t>
                          </m:r>
                          <m:f>
                            <m:fPr>
                              <m:ctrlPr>
                                <a:rPr lang="ru-RU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sym typeface="Lato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=1−</m:t>
                          </m:r>
                          <m:sSubSup>
                            <m:sSubSup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Sup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1,</m:t>
                              </m:r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(4)</m:t>
                              </m:r>
                            </m:sup>
                          </m:sSubSup>
                        </m:e>
                      </m:borderBox>
                    </m:oMath>
                  </m:oMathPara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ru-RU" sz="200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borderBoxPr>
                        <m:e>
                          <m:sSubSup>
                            <m:sSubSup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Sup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𝐻</m:t>
                              </m:r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(4)</m:t>
                              </m:r>
                            </m:sup>
                          </m:sSubSup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fPr>
                            <m:num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Lato"/>
                                      <a:cs typeface="Lato"/>
                                      <a:sym typeface="Lato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Lato"/>
                                      <a:cs typeface="Lato"/>
                                      <a:sym typeface="Lato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Lato"/>
                                      <a:cs typeface="Lato"/>
                                      <a:sym typeface="Lato"/>
                                    </a:rPr>
                                    <m:t>1,4</m:t>
                                  </m:r>
                                </m:sub>
                                <m:sup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Lato"/>
                                      <a:cs typeface="Lato"/>
                                      <a:sym typeface="Lato"/>
                                    </a:rPr>
                                    <m:t>(</m:t>
                                  </m:r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Lato"/>
                                      <a:cs typeface="Lato"/>
                                      <a:sym typeface="Lato"/>
                                    </a:rPr>
                                    <m:t>𝐻</m:t>
                                  </m:r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Lato"/>
                                      <a:cs typeface="Lato"/>
                                      <a:sym typeface="Lato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Lato"/>
                                      <a:cs typeface="Lato"/>
                                      <a:sym typeface="Lato"/>
                                    </a:rPr>
                                  </m:ctrlPr>
                                </m:dPr>
                                <m:e>
                                  <m:r>
                                    <a:rPr lang="ru-RU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Lato"/>
                                      <a:cs typeface="Lato"/>
                                      <a:sym typeface="Lato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ru-RU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sym typeface="Lato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ru-RU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Lato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1">
                <a:blip r:embed="rId3"/>
                <a:stretch>
                  <a:fillRect l="-613" b="-18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Формула Виллиса</a:t>
            </a:r>
            <a:endParaRPr lang="ru-RU" altLang="ru-RU" sz="36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9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ru-RU" altLang="ru-RU" sz="2400" dirty="0">
                <a:latin typeface="Raleway"/>
                <a:ea typeface="Raleway"/>
                <a:cs typeface="Raleway"/>
                <a:sym typeface="Raleway"/>
              </a:rPr>
              <a:t>Дифференциальные и планетарные механизмы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Примеры использования в ОЭП и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характеристики.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Темы рефератов</a:t>
            </a:r>
          </a:p>
        </p:txBody>
      </p:sp>
    </p:spTree>
    <p:extLst>
      <p:ext uri="{BB962C8B-B14F-4D97-AF65-F5344CB8AC3E}">
        <p14:creationId xmlns:p14="http://schemas.microsoft.com/office/powerpoint/2010/main" val="36787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4398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6721</TotalTime>
  <Words>468</Words>
  <Application>Microsoft Office PowerPoint</Application>
  <PresentationFormat>Произвольный</PresentationFormat>
  <Paragraphs>50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4_Office Theme</vt:lpstr>
      <vt:lpstr>11_Office Theme</vt:lpstr>
      <vt:lpstr>Antonio template</vt:lpstr>
      <vt:lpstr>Дифференциальные и планетарные механизмы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679</cp:revision>
  <cp:lastPrinted>2015-02-25T10:22:56Z</cp:lastPrinted>
  <dcterms:created xsi:type="dcterms:W3CDTF">2011-01-18T06:29:45Z</dcterms:created>
  <dcterms:modified xsi:type="dcterms:W3CDTF">2017-02-22T10:43:06Z</dcterms:modified>
</cp:coreProperties>
</file>