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</p:sldMasterIdLst>
  <p:notesMasterIdLst>
    <p:notesMasterId r:id="rId35"/>
  </p:notesMasterIdLst>
  <p:sldIdLst>
    <p:sldId id="1275" r:id="rId4"/>
    <p:sldId id="1679" r:id="rId5"/>
    <p:sldId id="1681" r:id="rId6"/>
    <p:sldId id="1716" r:id="rId7"/>
    <p:sldId id="1684" r:id="rId8"/>
    <p:sldId id="1685" r:id="rId9"/>
    <p:sldId id="1688" r:id="rId10"/>
    <p:sldId id="1691" r:id="rId11"/>
    <p:sldId id="1690" r:id="rId12"/>
    <p:sldId id="1693" r:id="rId13"/>
    <p:sldId id="1696" r:id="rId14"/>
    <p:sldId id="1740" r:id="rId15"/>
    <p:sldId id="1741" r:id="rId16"/>
    <p:sldId id="1742" r:id="rId17"/>
    <p:sldId id="1743" r:id="rId18"/>
    <p:sldId id="1744" r:id="rId19"/>
    <p:sldId id="1745" r:id="rId20"/>
    <p:sldId id="1746" r:id="rId21"/>
    <p:sldId id="1747" r:id="rId22"/>
    <p:sldId id="1748" r:id="rId23"/>
    <p:sldId id="1749" r:id="rId24"/>
    <p:sldId id="1750" r:id="rId25"/>
    <p:sldId id="1751" r:id="rId26"/>
    <p:sldId id="1729" r:id="rId27"/>
    <p:sldId id="1752" r:id="rId28"/>
    <p:sldId id="1753" r:id="rId29"/>
    <p:sldId id="1754" r:id="rId30"/>
    <p:sldId id="1755" r:id="rId31"/>
    <p:sldId id="1756" r:id="rId32"/>
    <p:sldId id="1758" r:id="rId33"/>
    <p:sldId id="1617" r:id="rId34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0395" autoAdjust="0"/>
  </p:normalViewPr>
  <p:slideViewPr>
    <p:cSldViewPr>
      <p:cViewPr varScale="1">
        <p:scale>
          <a:sx n="115" d="100"/>
          <a:sy n="115" d="100"/>
        </p:scale>
        <p:origin x="-10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18DB6E7-2E72-40A4-8DD2-2A70E752E7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597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7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smtClean="0"/>
          </a:p>
        </p:txBody>
      </p:sp>
      <p:sp>
        <p:nvSpPr>
          <p:cNvPr id="113668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1040DF0-1F71-463D-9295-4405A9D0912C}" type="slidenum">
              <a:rPr lang="ru-RU" altLang="ru-RU" sz="1200" smtClean="0"/>
              <a:pPr eaLnBrk="1" hangingPunct="1"/>
              <a:t>1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334768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r>
              <a:rPr lang="ru-RU" altLang="ru-RU" smtClean="0"/>
              <a:t>	Среди приборов, основанных на использовании электромагнитного излучения, особое место занимают ОЭП, которым свойственны высокая точность, быстродействие, возможность обработки многомерных сигналов и другие ценные для практики свойства. </a:t>
            </a:r>
          </a:p>
        </p:txBody>
      </p:sp>
      <p:sp>
        <p:nvSpPr>
          <p:cNvPr id="1423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6C9A27-F96E-4BDA-9268-B8D9672CE7F6}" type="slidenum">
              <a:rPr lang="ru-RU" altLang="ru-RU" sz="1200" smtClean="0"/>
              <a:pPr eaLnBrk="1" hangingPunct="1"/>
              <a:t>10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677976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r>
              <a:rPr lang="ru-RU" altLang="ru-RU" smtClean="0"/>
              <a:t>	Среди приборов, основанных на использовании электромагнитного излучения, особое место занимают ОЭП, которым свойственны высокая точность, быстродействие, возможность обработки многомерных сигналов и другие ценные для практики свойства. </a:t>
            </a:r>
          </a:p>
        </p:txBody>
      </p:sp>
      <p:sp>
        <p:nvSpPr>
          <p:cNvPr id="1423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6C9A27-F96E-4BDA-9268-B8D9672CE7F6}" type="slidenum">
              <a:rPr lang="ru-RU" altLang="ru-RU" sz="1200" smtClean="0"/>
              <a:pPr eaLnBrk="1" hangingPunct="1"/>
              <a:t>11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677976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r>
              <a:rPr lang="ru-RU" altLang="ru-RU" smtClean="0"/>
              <a:t>	Среди приборов, основанных на использовании электромагнитного излучения, особое место занимают ОЭП, которым свойственны высокая точность, быстродействие, возможность обработки многомерных сигналов и другие ценные для практики свойства. </a:t>
            </a:r>
          </a:p>
        </p:txBody>
      </p:sp>
      <p:sp>
        <p:nvSpPr>
          <p:cNvPr id="1423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6C9A27-F96E-4BDA-9268-B8D9672CE7F6}" type="slidenum">
              <a:rPr lang="ru-RU" altLang="ru-RU" sz="1200" smtClean="0"/>
              <a:pPr eaLnBrk="1" hangingPunct="1"/>
              <a:t>12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677976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r>
              <a:rPr lang="ru-RU" altLang="ru-RU" smtClean="0"/>
              <a:t>	Среди приборов, основанных на использовании электромагнитного излучения, особое место занимают ОЭП, которым свойственны высокая точность, быстродействие, возможность обработки многомерных сигналов и другие ценные для практики свойства. </a:t>
            </a:r>
          </a:p>
        </p:txBody>
      </p:sp>
      <p:sp>
        <p:nvSpPr>
          <p:cNvPr id="1423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6C9A27-F96E-4BDA-9268-B8D9672CE7F6}" type="slidenum">
              <a:rPr lang="ru-RU" altLang="ru-RU" sz="1200" smtClean="0"/>
              <a:pPr eaLnBrk="1" hangingPunct="1"/>
              <a:t>13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677976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r>
              <a:rPr lang="ru-RU" altLang="ru-RU" smtClean="0"/>
              <a:t>	Среди приборов, основанных на использовании электромагнитного излучения, особое место занимают ОЭП, которым свойственны высокая точность, быстродействие, возможность обработки многомерных сигналов и другие ценные для практики свойства. </a:t>
            </a:r>
          </a:p>
        </p:txBody>
      </p:sp>
      <p:sp>
        <p:nvSpPr>
          <p:cNvPr id="1423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6C9A27-F96E-4BDA-9268-B8D9672CE7F6}" type="slidenum">
              <a:rPr lang="ru-RU" altLang="ru-RU" sz="1200" smtClean="0"/>
              <a:pPr eaLnBrk="1" hangingPunct="1"/>
              <a:t>14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677976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r>
              <a:rPr lang="ru-RU" altLang="ru-RU" smtClean="0"/>
              <a:t>	Среди приборов, основанных на использовании электромагнитного излучения, особое место занимают ОЭП, которым свойственны высокая точность, быстродействие, возможность обработки многомерных сигналов и другие ценные для практики свойства. </a:t>
            </a:r>
          </a:p>
        </p:txBody>
      </p:sp>
      <p:sp>
        <p:nvSpPr>
          <p:cNvPr id="1423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6C9A27-F96E-4BDA-9268-B8D9672CE7F6}" type="slidenum">
              <a:rPr lang="ru-RU" altLang="ru-RU" sz="1200" smtClean="0"/>
              <a:pPr eaLnBrk="1" hangingPunct="1"/>
              <a:t>15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677976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r>
              <a:rPr lang="ru-RU" altLang="ru-RU" smtClean="0"/>
              <a:t>	Среди приборов, основанных на использовании электромагнитного излучения, особое место занимают ОЭП, которым свойственны высокая точность, быстродействие, возможность обработки многомерных сигналов и другие ценные для практики свойства. </a:t>
            </a:r>
          </a:p>
        </p:txBody>
      </p:sp>
      <p:sp>
        <p:nvSpPr>
          <p:cNvPr id="1423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6C9A27-F96E-4BDA-9268-B8D9672CE7F6}" type="slidenum">
              <a:rPr lang="ru-RU" altLang="ru-RU" sz="1200" smtClean="0"/>
              <a:pPr eaLnBrk="1" hangingPunct="1"/>
              <a:t>16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677976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r>
              <a:rPr lang="ru-RU" altLang="ru-RU" smtClean="0"/>
              <a:t>	Среди приборов, основанных на использовании электромагнитного излучения, особое место занимают ОЭП, которым свойственны высокая точность, быстродействие, возможность обработки многомерных сигналов и другие ценные для практики свойства. </a:t>
            </a:r>
          </a:p>
        </p:txBody>
      </p:sp>
      <p:sp>
        <p:nvSpPr>
          <p:cNvPr id="1423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6C9A27-F96E-4BDA-9268-B8D9672CE7F6}" type="slidenum">
              <a:rPr lang="ru-RU" altLang="ru-RU" sz="1200" smtClean="0"/>
              <a:pPr eaLnBrk="1" hangingPunct="1"/>
              <a:t>17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677976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r>
              <a:rPr lang="ru-RU" altLang="ru-RU" smtClean="0"/>
              <a:t>	Среди приборов, основанных на использовании электромагнитного излучения, особое место занимают ОЭП, которым свойственны высокая точность, быстродействие, возможность обработки многомерных сигналов и другие ценные для практики свойства. </a:t>
            </a:r>
          </a:p>
        </p:txBody>
      </p:sp>
      <p:sp>
        <p:nvSpPr>
          <p:cNvPr id="1423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6C9A27-F96E-4BDA-9268-B8D9672CE7F6}" type="slidenum">
              <a:rPr lang="ru-RU" altLang="ru-RU" sz="1200" smtClean="0"/>
              <a:pPr eaLnBrk="1" hangingPunct="1"/>
              <a:t>18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677976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r>
              <a:rPr lang="ru-RU" altLang="ru-RU" smtClean="0"/>
              <a:t>	Среди приборов, основанных на использовании электромагнитного излучения, особое место занимают ОЭП, которым свойственны высокая точность, быстродействие, возможность обработки многомерных сигналов и другие ценные для практики свойства. </a:t>
            </a:r>
          </a:p>
        </p:txBody>
      </p:sp>
      <p:sp>
        <p:nvSpPr>
          <p:cNvPr id="1423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6C9A27-F96E-4BDA-9268-B8D9672CE7F6}" type="slidenum">
              <a:rPr lang="ru-RU" altLang="ru-RU" sz="1200" smtClean="0"/>
              <a:pPr eaLnBrk="1" hangingPunct="1"/>
              <a:t>19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677976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r>
              <a:rPr lang="ru-RU" altLang="ru-RU" smtClean="0"/>
              <a:t>	Среди приборов, основанных на использовании электромагнитного излучения, особое место занимают ОЭП, которым свойственны высокая точность, быстродействие, возможность обработки многомерных сигналов и другие ценные для практики свойства. </a:t>
            </a:r>
          </a:p>
        </p:txBody>
      </p:sp>
      <p:sp>
        <p:nvSpPr>
          <p:cNvPr id="1167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38528A0-CF11-4601-BF34-6363348E7C03}" type="slidenum">
              <a:rPr lang="ru-RU" altLang="ru-RU" sz="1200" smtClean="0"/>
              <a:pPr eaLnBrk="1" hangingPunct="1"/>
              <a:t>2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959634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r>
              <a:rPr lang="ru-RU" altLang="ru-RU" smtClean="0"/>
              <a:t>	Среди приборов, основанных на использовании электромагнитного излучения, особое место занимают ОЭП, которым свойственны высокая точность, быстродействие, возможность обработки многомерных сигналов и другие ценные для практики свойства. </a:t>
            </a:r>
          </a:p>
        </p:txBody>
      </p:sp>
      <p:sp>
        <p:nvSpPr>
          <p:cNvPr id="1423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6C9A27-F96E-4BDA-9268-B8D9672CE7F6}" type="slidenum">
              <a:rPr lang="ru-RU" altLang="ru-RU" sz="1200" smtClean="0"/>
              <a:pPr eaLnBrk="1" hangingPunct="1"/>
              <a:t>20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677976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r>
              <a:rPr lang="ru-RU" altLang="ru-RU" smtClean="0"/>
              <a:t>	Среди приборов, основанных на использовании электромагнитного излучения, особое место занимают ОЭП, которым свойственны высокая точность, быстродействие, возможность обработки многомерных сигналов и другие ценные для практики свойства. </a:t>
            </a:r>
          </a:p>
        </p:txBody>
      </p:sp>
      <p:sp>
        <p:nvSpPr>
          <p:cNvPr id="1423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6C9A27-F96E-4BDA-9268-B8D9672CE7F6}" type="slidenum">
              <a:rPr lang="ru-RU" altLang="ru-RU" sz="1200" smtClean="0"/>
              <a:pPr eaLnBrk="1" hangingPunct="1"/>
              <a:t>21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6779765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r>
              <a:rPr lang="ru-RU" altLang="ru-RU" smtClean="0"/>
              <a:t>	Среди приборов, основанных на использовании электромагнитного излучения, особое место занимают ОЭП, которым свойственны высокая точность, быстродействие, возможность обработки многомерных сигналов и другие ценные для практики свойства. </a:t>
            </a:r>
          </a:p>
        </p:txBody>
      </p:sp>
      <p:sp>
        <p:nvSpPr>
          <p:cNvPr id="1423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6C9A27-F96E-4BDA-9268-B8D9672CE7F6}" type="slidenum">
              <a:rPr lang="ru-RU" altLang="ru-RU" sz="1200" smtClean="0"/>
              <a:pPr eaLnBrk="1" hangingPunct="1"/>
              <a:t>22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677976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r>
              <a:rPr lang="ru-RU" altLang="ru-RU" smtClean="0"/>
              <a:t>	Среди приборов, основанных на использовании электромагнитного излучения, особое место занимают ОЭП, которым свойственны высокая точность, быстродействие, возможность обработки многомерных сигналов и другие ценные для практики свойства. </a:t>
            </a:r>
          </a:p>
        </p:txBody>
      </p:sp>
      <p:sp>
        <p:nvSpPr>
          <p:cNvPr id="1423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6C9A27-F96E-4BDA-9268-B8D9672CE7F6}" type="slidenum">
              <a:rPr lang="ru-RU" altLang="ru-RU" sz="1200" smtClean="0"/>
              <a:pPr eaLnBrk="1" hangingPunct="1"/>
              <a:t>23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6779765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r>
              <a:rPr lang="ru-RU" altLang="ru-RU" smtClean="0"/>
              <a:t>	Среди приборов, основанных на использовании электромагнитного излучения, особое место занимают ОЭП, которым свойственны высокая точность, быстродействие, возможность обработки многомерных сигналов и другие ценные для практики свойства. </a:t>
            </a:r>
          </a:p>
        </p:txBody>
      </p:sp>
      <p:sp>
        <p:nvSpPr>
          <p:cNvPr id="1423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6C9A27-F96E-4BDA-9268-B8D9672CE7F6}" type="slidenum">
              <a:rPr lang="ru-RU" altLang="ru-RU" sz="1200" smtClean="0"/>
              <a:pPr eaLnBrk="1" hangingPunct="1"/>
              <a:t>24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677976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r>
              <a:rPr lang="ru-RU" altLang="ru-RU" smtClean="0"/>
              <a:t>	Среди приборов, основанных на использовании электромагнитного излучения, особое место занимают ОЭП, которым свойственны высокая точность, быстродействие, возможность обработки многомерных сигналов и другие ценные для практики свойства. </a:t>
            </a:r>
          </a:p>
        </p:txBody>
      </p:sp>
      <p:sp>
        <p:nvSpPr>
          <p:cNvPr id="1423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6C9A27-F96E-4BDA-9268-B8D9672CE7F6}" type="slidenum">
              <a:rPr lang="ru-RU" altLang="ru-RU" sz="1200" smtClean="0"/>
              <a:pPr eaLnBrk="1" hangingPunct="1"/>
              <a:t>25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677976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r>
              <a:rPr lang="ru-RU" altLang="ru-RU" smtClean="0"/>
              <a:t>	Среди приборов, основанных на использовании электромагнитного излучения, особое место занимают ОЭП, которым свойственны высокая точность, быстродействие, возможность обработки многомерных сигналов и другие ценные для практики свойства. </a:t>
            </a:r>
          </a:p>
        </p:txBody>
      </p:sp>
      <p:sp>
        <p:nvSpPr>
          <p:cNvPr id="1423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6C9A27-F96E-4BDA-9268-B8D9672CE7F6}" type="slidenum">
              <a:rPr lang="ru-RU" altLang="ru-RU" sz="1200" smtClean="0"/>
              <a:pPr eaLnBrk="1" hangingPunct="1"/>
              <a:t>26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6779765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r>
              <a:rPr lang="ru-RU" altLang="ru-RU" smtClean="0"/>
              <a:t>	Среди приборов, основанных на использовании электромагнитного излучения, особое место занимают ОЭП, которым свойственны высокая точность, быстродействие, возможность обработки многомерных сигналов и другие ценные для практики свойства. </a:t>
            </a:r>
          </a:p>
        </p:txBody>
      </p:sp>
      <p:sp>
        <p:nvSpPr>
          <p:cNvPr id="1423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6C9A27-F96E-4BDA-9268-B8D9672CE7F6}" type="slidenum">
              <a:rPr lang="ru-RU" altLang="ru-RU" sz="1200" smtClean="0"/>
              <a:pPr eaLnBrk="1" hangingPunct="1"/>
              <a:t>27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6779765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r>
              <a:rPr lang="ru-RU" altLang="ru-RU" smtClean="0"/>
              <a:t>	Среди приборов, основанных на использовании электромагнитного излучения, особое место занимают ОЭП, которым свойственны высокая точность, быстродействие, возможность обработки многомерных сигналов и другие ценные для практики свойства. </a:t>
            </a:r>
          </a:p>
        </p:txBody>
      </p:sp>
      <p:sp>
        <p:nvSpPr>
          <p:cNvPr id="1423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6C9A27-F96E-4BDA-9268-B8D9672CE7F6}" type="slidenum">
              <a:rPr lang="ru-RU" altLang="ru-RU" sz="1200" smtClean="0"/>
              <a:pPr eaLnBrk="1" hangingPunct="1"/>
              <a:t>28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6779765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r>
              <a:rPr lang="ru-RU" altLang="ru-RU" smtClean="0"/>
              <a:t>	Среди приборов, основанных на использовании электромагнитного излучения, особое место занимают ОЭП, которым свойственны высокая точность, быстродействие, возможность обработки многомерных сигналов и другие ценные для практики свойства. </a:t>
            </a:r>
          </a:p>
        </p:txBody>
      </p:sp>
      <p:sp>
        <p:nvSpPr>
          <p:cNvPr id="1423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6C9A27-F96E-4BDA-9268-B8D9672CE7F6}" type="slidenum">
              <a:rPr lang="ru-RU" altLang="ru-RU" sz="1200" smtClean="0"/>
              <a:pPr eaLnBrk="1" hangingPunct="1"/>
              <a:t>29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677976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r>
              <a:rPr lang="ru-RU" altLang="ru-RU" smtClean="0"/>
              <a:t>	Среди приборов, основанных на использовании электромагнитного излучения, особое место занимают ОЭП, которым свойственны высокая точность, быстродействие, возможность обработки многомерных сигналов и другие ценные для практики свойства. </a:t>
            </a:r>
          </a:p>
        </p:txBody>
      </p:sp>
      <p:sp>
        <p:nvSpPr>
          <p:cNvPr id="1423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6C9A27-F96E-4BDA-9268-B8D9672CE7F6}" type="slidenum">
              <a:rPr lang="ru-RU" altLang="ru-RU" sz="1200" smtClean="0"/>
              <a:pPr eaLnBrk="1" hangingPunct="1"/>
              <a:t>3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6779765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r>
              <a:rPr lang="ru-RU" altLang="ru-RU" smtClean="0"/>
              <a:t>	Среди приборов, основанных на использовании электромагнитного излучения, особое место занимают ОЭП, которым свойственны высокая точность, быстродействие, возможность обработки многомерных сигналов и другие ценные для практики свойства. </a:t>
            </a:r>
          </a:p>
        </p:txBody>
      </p:sp>
      <p:sp>
        <p:nvSpPr>
          <p:cNvPr id="1423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6C9A27-F96E-4BDA-9268-B8D9672CE7F6}" type="slidenum">
              <a:rPr lang="ru-RU" altLang="ru-RU" sz="1200" smtClean="0"/>
              <a:pPr eaLnBrk="1" hangingPunct="1"/>
              <a:t>30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6779765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r>
              <a:rPr lang="ru-RU" altLang="ru-RU" smtClean="0"/>
              <a:t>	Среди приборов, основанных на использовании электромагнитного излучения, особое место занимают ОЭП, которым свойственны высокая точность, быстродействие, возможность обработки многомерных сигналов и другие ценные для практики свойства. </a:t>
            </a:r>
          </a:p>
        </p:txBody>
      </p:sp>
      <p:sp>
        <p:nvSpPr>
          <p:cNvPr id="1423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6C9A27-F96E-4BDA-9268-B8D9672CE7F6}" type="slidenum">
              <a:rPr lang="ru-RU" altLang="ru-RU" sz="1200" smtClean="0"/>
              <a:pPr eaLnBrk="1" hangingPunct="1"/>
              <a:t>31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07860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r>
              <a:rPr lang="ru-RU" altLang="ru-RU" smtClean="0"/>
              <a:t>	Среди приборов, основанных на использовании электромагнитного излучения, особое место занимают ОЭП, которым свойственны высокая точность, быстродействие, возможность обработки многомерных сигналов и другие ценные для практики свойства. </a:t>
            </a:r>
          </a:p>
        </p:txBody>
      </p:sp>
      <p:sp>
        <p:nvSpPr>
          <p:cNvPr id="1423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6C9A27-F96E-4BDA-9268-B8D9672CE7F6}" type="slidenum">
              <a:rPr lang="ru-RU" altLang="ru-RU" sz="1200" smtClean="0"/>
              <a:pPr eaLnBrk="1" hangingPunct="1"/>
              <a:t>4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677976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r>
              <a:rPr lang="ru-RU" altLang="ru-RU" smtClean="0"/>
              <a:t>	Среди приборов, основанных на использовании электромагнитного излучения, особое место занимают ОЭП, которым свойственны высокая точность, быстродействие, возможность обработки многомерных сигналов и другие ценные для практики свойства. </a:t>
            </a:r>
          </a:p>
        </p:txBody>
      </p:sp>
      <p:sp>
        <p:nvSpPr>
          <p:cNvPr id="1423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6C9A27-F96E-4BDA-9268-B8D9672CE7F6}" type="slidenum">
              <a:rPr lang="ru-RU" altLang="ru-RU" sz="1200" smtClean="0"/>
              <a:pPr eaLnBrk="1" hangingPunct="1"/>
              <a:t>5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677976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r>
              <a:rPr lang="ru-RU" altLang="ru-RU" smtClean="0"/>
              <a:t>	Среди приборов, основанных на использовании электромагнитного излучения, особое место занимают ОЭП, которым свойственны высокая точность, быстродействие, возможность обработки многомерных сигналов и другие ценные для практики свойства. </a:t>
            </a:r>
          </a:p>
        </p:txBody>
      </p:sp>
      <p:sp>
        <p:nvSpPr>
          <p:cNvPr id="1423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6C9A27-F96E-4BDA-9268-B8D9672CE7F6}" type="slidenum">
              <a:rPr lang="ru-RU" altLang="ru-RU" sz="1200" smtClean="0"/>
              <a:pPr eaLnBrk="1" hangingPunct="1"/>
              <a:t>6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677976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r>
              <a:rPr lang="ru-RU" altLang="ru-RU" smtClean="0"/>
              <a:t>	Среди приборов, основанных на использовании электромагнитного излучения, особое место занимают ОЭП, которым свойственны высокая точность, быстродействие, возможность обработки многомерных сигналов и другие ценные для практики свойства. </a:t>
            </a:r>
          </a:p>
        </p:txBody>
      </p:sp>
      <p:sp>
        <p:nvSpPr>
          <p:cNvPr id="1423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6C9A27-F96E-4BDA-9268-B8D9672CE7F6}" type="slidenum">
              <a:rPr lang="ru-RU" altLang="ru-RU" sz="1200" smtClean="0"/>
              <a:pPr eaLnBrk="1" hangingPunct="1"/>
              <a:t>7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677976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r>
              <a:rPr lang="ru-RU" altLang="ru-RU" smtClean="0"/>
              <a:t>	Среди приборов, основанных на использовании электромагнитного излучения, особое место занимают ОЭП, которым свойственны высокая точность, быстродействие, возможность обработки многомерных сигналов и другие ценные для практики свойства. </a:t>
            </a:r>
          </a:p>
        </p:txBody>
      </p:sp>
      <p:sp>
        <p:nvSpPr>
          <p:cNvPr id="1423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6C9A27-F96E-4BDA-9268-B8D9672CE7F6}" type="slidenum">
              <a:rPr lang="ru-RU" altLang="ru-RU" sz="1200" smtClean="0"/>
              <a:pPr eaLnBrk="1" hangingPunct="1"/>
              <a:t>8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67797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r>
              <a:rPr lang="ru-RU" altLang="ru-RU" smtClean="0"/>
              <a:t>	Среди приборов, основанных на использовании электромагнитного излучения, особое место занимают ОЭП, которым свойственны высокая точность, быстродействие, возможность обработки многомерных сигналов и другие ценные для практики свойства. </a:t>
            </a:r>
          </a:p>
        </p:txBody>
      </p:sp>
      <p:sp>
        <p:nvSpPr>
          <p:cNvPr id="1423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6C9A27-F96E-4BDA-9268-B8D9672CE7F6}" type="slidenum">
              <a:rPr lang="ru-RU" altLang="ru-RU" sz="1200" smtClean="0"/>
              <a:pPr eaLnBrk="1" hangingPunct="1"/>
              <a:t>9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67797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B4C2D-33D9-493B-A1E8-B8711E9DE4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46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D99CA-F4DB-40A3-BCE2-481BC4051D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90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44490-BCE7-4FD1-AAF2-3182868998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657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6DA42-1EA2-47ED-BC25-85447A75EE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17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0EB1C-48FA-4498-B7A8-A3C18F15E6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84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EE711-2BC4-4F5B-8087-41E24E46E3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65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E2BBC-5732-4C1E-8C48-E073F7D5AE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81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2DE41-5C26-4DA3-B301-6F0910765F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6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931C5-1269-46AD-AE55-77CEE3F7F6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28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C986E-B288-4C4A-BEEF-14E1A8033D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75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C410F-4C08-45BE-962A-C064C28142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0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07853-FC3B-4BBE-BEA3-97ADE5113B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418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D8148-B1C1-4DBE-B39E-5ECA806653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7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BB0D2-ED6A-4352-A3FE-C98E1EDC99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63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9F0AA-7F2A-499E-B55D-AD37400019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3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"/>
          <p:cNvSpPr>
            <a:spLocks noChangeArrowheads="1"/>
          </p:cNvSpPr>
          <p:nvPr/>
        </p:nvSpPr>
        <p:spPr bwMode="auto">
          <a:xfrm>
            <a:off x="0" y="1"/>
            <a:ext cx="12192000" cy="5324475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18"/>
          <p:cNvSpPr>
            <a:spLocks noChangeArrowheads="1"/>
          </p:cNvSpPr>
          <p:nvPr/>
        </p:nvSpPr>
        <p:spPr bwMode="auto">
          <a:xfrm>
            <a:off x="4064000" y="5324475"/>
            <a:ext cx="4064000" cy="101600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19"/>
          <p:cNvSpPr>
            <a:spLocks noChangeArrowheads="1"/>
          </p:cNvSpPr>
          <p:nvPr/>
        </p:nvSpPr>
        <p:spPr bwMode="auto">
          <a:xfrm>
            <a:off x="8128000" y="5324475"/>
            <a:ext cx="4064000" cy="101600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20"/>
          <p:cNvSpPr>
            <a:spLocks noChangeArrowheads="1"/>
          </p:cNvSpPr>
          <p:nvPr/>
        </p:nvSpPr>
        <p:spPr bwMode="auto">
          <a:xfrm>
            <a:off x="0" y="5324475"/>
            <a:ext cx="4064000" cy="101600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83641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3"/>
          <p:cNvSpPr txBox="1">
            <a:spLocks noChangeArrowheads="1"/>
          </p:cNvSpPr>
          <p:nvPr/>
        </p:nvSpPr>
        <p:spPr bwMode="auto">
          <a:xfrm>
            <a:off x="4792134" y="1574800"/>
            <a:ext cx="2607733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altLang="ru-RU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4" name="Shape 24"/>
          <p:cNvSpPr>
            <a:spLocks noChangeArrowheads="1"/>
          </p:cNvSpPr>
          <p:nvPr/>
        </p:nvSpPr>
        <p:spPr bwMode="auto">
          <a:xfrm>
            <a:off x="7630585" y="2133600"/>
            <a:ext cx="2281767" cy="101600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25"/>
          <p:cNvSpPr>
            <a:spLocks noChangeArrowheads="1"/>
          </p:cNvSpPr>
          <p:nvPr/>
        </p:nvSpPr>
        <p:spPr bwMode="auto">
          <a:xfrm>
            <a:off x="9912352" y="2133600"/>
            <a:ext cx="2279649" cy="101600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26"/>
          <p:cNvSpPr>
            <a:spLocks noChangeArrowheads="1"/>
          </p:cNvSpPr>
          <p:nvPr/>
        </p:nvSpPr>
        <p:spPr bwMode="auto">
          <a:xfrm>
            <a:off x="0" y="2133600"/>
            <a:ext cx="2279651" cy="101600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27"/>
          <p:cNvSpPr>
            <a:spLocks noChangeArrowheads="1"/>
          </p:cNvSpPr>
          <p:nvPr/>
        </p:nvSpPr>
        <p:spPr bwMode="auto">
          <a:xfrm>
            <a:off x="2279651" y="2133600"/>
            <a:ext cx="2281767" cy="101600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280567" y="2882401"/>
            <a:ext cx="7631599" cy="1093199"/>
          </a:xfrm>
          <a:prstGeom prst="rect">
            <a:avLst/>
          </a:prstGeom>
        </p:spPr>
        <p:txBody>
          <a:bodyPr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85720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1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32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33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34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399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565757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8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49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8" name="Shape 50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9" name="Shape 51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15204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83330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0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61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62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63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91600" y="6199950"/>
            <a:ext cx="8616800" cy="467700"/>
          </a:xfrm>
          <a:prstGeom prst="rect">
            <a:avLst/>
          </a:prstGeom>
        </p:spPr>
        <p:txBody>
          <a:bodyPr anchor="b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381939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0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3" name="Shape 71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72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73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</p:spTree>
    <p:extLst>
      <p:ext uri="{BB962C8B-B14F-4D97-AF65-F5344CB8AC3E}">
        <p14:creationId xmlns:p14="http://schemas.microsoft.com/office/powerpoint/2010/main" val="93185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437A0-C26F-460E-A897-84136F210CA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65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9E889-3473-43CA-A9B9-3837066061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9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D3AB1-0894-4901-8C9B-2E27106A82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98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11956-DAF6-473A-ABEE-E1704773A4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84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55B2D-63DC-426B-8839-080EED71F8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7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51C57-50DA-47AF-9533-15B94318A1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21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7C6D8-0A5F-47AF-9D50-88381F7E3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24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E42370A-8F83-4953-9584-28E2BFC4C5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fld id="{CCD692A5-89B9-489C-ADAB-F5DBAEC617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6"/>
          <p:cNvSpPr txBox="1">
            <a:spLocks noGrp="1"/>
          </p:cNvSpPr>
          <p:nvPr>
            <p:ph type="title"/>
          </p:nvPr>
        </p:nvSpPr>
        <p:spPr bwMode="auto">
          <a:xfrm>
            <a:off x="1191684" y="274638"/>
            <a:ext cx="86169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>
              <a:sym typeface="Arial" pitchFamily="34" charset="0"/>
            </a:endParaRPr>
          </a:p>
        </p:txBody>
      </p:sp>
      <p:sp>
        <p:nvSpPr>
          <p:cNvPr id="3075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1191684" y="1831976"/>
            <a:ext cx="8616949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>
              <a:sym typeface="Arial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1" r:id="rId4"/>
    <p:sldLayoutId id="2147483733" r:id="rId5"/>
    <p:sldLayoutId id="214748373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1pPr>
      <a:lvl2pPr lvl="1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2pPr>
      <a:lvl3pPr lvl="2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3pPr>
      <a:lvl4pPr lvl="3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4pPr>
      <a:lvl5pPr lvl="4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Relationship Id="rId4" Type="http://schemas.openxmlformats.org/officeDocument/2006/relationships/image" Target="http://www.kit-e.ru/assets/images/0605/74p1.png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2"/>
          <p:cNvSpPr txBox="1">
            <a:spLocks noGrp="1"/>
          </p:cNvSpPr>
          <p:nvPr>
            <p:ph type="ctrTitle"/>
          </p:nvPr>
        </p:nvSpPr>
        <p:spPr>
          <a:xfrm>
            <a:off x="1271464" y="2314576"/>
            <a:ext cx="9649072" cy="1546225"/>
          </a:xfrm>
        </p:spPr>
        <p:txBody>
          <a:bodyPr/>
          <a:lstStyle/>
          <a:p>
            <a:pPr>
              <a:spcBef>
                <a:spcPct val="0"/>
              </a:spcBef>
              <a:buSzTx/>
              <a:buFont typeface="Raleway"/>
              <a:buNone/>
            </a:pPr>
            <a:r>
              <a:rPr lang="ru-RU" altLang="ru-RU" sz="4000" smtClean="0">
                <a:latin typeface="Raleway"/>
                <a:ea typeface="Raleway"/>
                <a:cs typeface="Raleway"/>
                <a:sym typeface="Raleway"/>
              </a:rPr>
              <a:t>ПОТЕНЦИОМЕТРЫ</a:t>
            </a:r>
            <a:endParaRPr lang="ru-RU" altLang="ru-RU" sz="40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82810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Текст 2"/>
          <p:cNvSpPr txBox="1">
            <a:spLocks noGrp="1"/>
          </p:cNvSpPr>
          <p:nvPr>
            <p:ph type="body" idx="1"/>
          </p:nvPr>
        </p:nvSpPr>
        <p:spPr>
          <a:xfrm>
            <a:off x="911424" y="980728"/>
            <a:ext cx="10297144" cy="4735512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материалу проволоки для обмотки предъявляют следующие требования: 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большое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удельное электрическое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сопротивление</a:t>
            </a: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малый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температурный коэффициент электрического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сопротивления</a:t>
            </a: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высокая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коррозионная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стойкость</a:t>
            </a: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высокая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прочность и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износостойкость</a:t>
            </a: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хорошая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пластичность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Важным элементом конструкции потенциометра является движок с контактом. Движок должен обладать малой инерционностью и большой жесткостью. 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695400" y="-27384"/>
            <a:ext cx="1029714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400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Потенциометры</a:t>
            </a:r>
            <a:endParaRPr lang="ru-RU" altLang="ru-RU" sz="40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70780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Текст 2"/>
          <p:cNvSpPr txBox="1">
            <a:spLocks noGrp="1"/>
          </p:cNvSpPr>
          <p:nvPr>
            <p:ph type="body" idx="1"/>
          </p:nvPr>
        </p:nvSpPr>
        <p:spPr>
          <a:xfrm>
            <a:off x="479376" y="692696"/>
            <a:ext cx="11377264" cy="4735512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Пленочный 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потенциометр состоит из тонкой резистивной металлической или угольной пленки с выводами выходного напряжения на концах и скользящего контакта. Резистивный элемент металлопленочного потенциометра представляет собой тонкий слой </a:t>
            </a:r>
            <a:r>
              <a:rPr lang="ru-RU" altLang="ru-RU" sz="20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высокоомного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металла, нанесенного на стеклянную пластинку. </a:t>
            </a:r>
            <a:endParaRPr lang="ru-RU" altLang="ru-RU" sz="20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Толщина слоя 2-3 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мкм. </a:t>
            </a:r>
            <a:endParaRPr lang="ru-RU" altLang="ru-RU" sz="20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Он характеризуется бесконечной разрешающей способностью, высокой точностью и надежностью. Чтобы получить требуемую величину, необходима очень малая толщина металлической пленки, что лимитирует срок ее службы и надежность. </a:t>
            </a: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Углеродные 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пленки могут быть намного толще, так как углерод обладает высоким удельным сопротивлением. Кроме того, они характеризуются низким уровнем шумов, автоматической смазкой и устойчивостью против коррозии.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Разработаны потенциометры с металлокерамическим резистивным элементом и с пленками на основе проводящих пластиков.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695400" y="-27384"/>
            <a:ext cx="1029714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400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Плёночные потенциометры</a:t>
            </a:r>
            <a:endParaRPr lang="ru-RU" altLang="ru-RU" sz="40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98931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Текст 2"/>
          <p:cNvSpPr txBox="1">
            <a:spLocks noGrp="1"/>
          </p:cNvSpPr>
          <p:nvPr>
            <p:ph type="body" idx="1"/>
          </p:nvPr>
        </p:nvSpPr>
        <p:spPr>
          <a:xfrm>
            <a:off x="479376" y="692696"/>
            <a:ext cx="11377264" cy="5832648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Сопротивление металлопленочного потенциометра в отличие от проволочного не носит ступенчатого характера, вследствие чего исчезает витковая погрешность, уменьшение которой в проволочных потенциометрах имеет определенные пределы.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Фактически неограниченная разрешающая способность пленочных потенциометров обеспечивает бесконечное число положений контакта на резистивном элементе. Кроме того, момент вращения металлопленочных потенциометров меньше, чем у проволочных. </a:t>
            </a:r>
            <a:endParaRPr lang="en-US" altLang="ru-RU" sz="20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en-US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Общее 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сопротивление таких потенциометров лежит в пределах от 100 Ом до 1 Мом, погрешность характеристики не превышает 0,5 %. </a:t>
            </a:r>
            <a:r>
              <a:rPr lang="ru-RU" altLang="ru-RU" sz="20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Металлоплёночные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потенциометры применяются в приборах с потенциометрическими дистанционными передачами и следящими системами</a:t>
            </a: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en-US" altLang="ru-RU" sz="20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en-US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пластиковых потенциометрах резистивный элемент выполняют из твердых токопроводящих пластмасс. Такие потенциометры отличает большая износостойкость.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695400" y="-27384"/>
            <a:ext cx="1029714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400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Плёночные потенциометры</a:t>
            </a:r>
            <a:endParaRPr lang="ru-RU" altLang="ru-RU" sz="40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82802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Текст 2"/>
          <p:cNvSpPr txBox="1">
            <a:spLocks noGrp="1"/>
          </p:cNvSpPr>
          <p:nvPr>
            <p:ph type="body" idx="1"/>
          </p:nvPr>
        </p:nvSpPr>
        <p:spPr>
          <a:xfrm>
            <a:off x="479376" y="692696"/>
            <a:ext cx="11377264" cy="5832648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</a:t>
            </a:r>
            <a:r>
              <a:rPr lang="ru-RU" altLang="ru-RU" sz="20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фотопотенциометре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(а) роль скользящего контакта выполняет световое пятно 2, перемещающееся по фотопроводнику 1, который соединяет между собой резистивный элемент 4, выполненный в виде тонкой полоски из металла с высоким сопротивлением и токосъемник 3, имеющий малую величину сопротивления. В месте, где световое пятно 2 падает на фотопроводник 1, создается токопроводящий мост между резистивным элементом 4 и токосъемником 3</a:t>
            </a: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На (б) представлена схема использования </a:t>
            </a:r>
            <a:endParaRPr lang="ru-RU" altLang="ru-RU" sz="20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 err="1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фотопотенциометра</a:t>
            </a: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3 с подвижным источником света 1. </a:t>
            </a:r>
            <a:endParaRPr lang="ru-RU" altLang="ru-RU" sz="20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Маска 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2 в этом случае неподвижна. 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Существуют также конструкции, в которых подвижной </a:t>
            </a:r>
            <a:endParaRPr lang="ru-RU" altLang="ru-RU" sz="20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является 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маска, а не источник света. 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695400" y="-27384"/>
            <a:ext cx="1029714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4000" dirty="0" err="1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Фотопотенциометры</a:t>
            </a:r>
            <a:endParaRPr lang="ru-RU" altLang="ru-RU" sz="40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" name="Picture 2" descr="21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2445042"/>
            <a:ext cx="3363756" cy="418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7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7107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79376" y="692696"/>
                <a:ext cx="11377264" cy="5832648"/>
              </a:xfrm>
            </p:spPr>
            <p:txBody>
              <a:bodyPr/>
              <a:lstStyle/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Потенциометр является электромеханическим устройством, и поэтому его характеристики могут быть разделены на:</a:t>
                </a:r>
              </a:p>
              <a:p>
                <a:pPr marL="342900" indent="-342900">
                  <a:spcBef>
                    <a:spcPct val="0"/>
                  </a:spcBef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электрические (полное сопротивление, мощность, предельное рабочее напряжение)</a:t>
                </a:r>
              </a:p>
              <a:p>
                <a:pPr marL="342900" indent="-342900">
                  <a:spcBef>
                    <a:spcPct val="0"/>
                  </a:spcBef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механические (угловое или линейное перемещения движка, момент </a:t>
                </a:r>
                <a:r>
                  <a:rPr lang="ru-RU" altLang="ru-RU" sz="2000" dirty="0" err="1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трогания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)</a:t>
                </a: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Полное сопротивление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0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altLang="ru-RU" sz="20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𝑅</m:t>
                        </m:r>
                      </m:e>
                      <m:sub>
                        <m:r>
                          <a:rPr lang="ru-RU" altLang="ru-RU" sz="20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потенциометра зависит от геометрических размеров и параметров (удельное электрическое сопротивление </a:t>
                </a:r>
                <a14:m>
                  <m:oMath xmlns:m="http://schemas.openxmlformats.org/officeDocument/2006/math">
                    <m:r>
                      <a:rPr lang="ru-RU" altLang="ru-RU" sz="2000" i="1" dirty="0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𝜌</m:t>
                    </m:r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, размеры поперечного сечения) резистивного элемента – обмотки или покрытия. </a:t>
                </a: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𝑅</m:t>
                        </m:r>
                      </m:e>
                      <m:sub>
                        <m:r>
                          <a:rPr lang="en-US" altLang="ru-RU" sz="200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снизу ограничивается допустимым нагревом потенциометра (при заданном напряжении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𝑈</m:t>
                        </m:r>
                      </m:e>
                      <m:sub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), а сверху - технологической возможностью изготовления проводника с малыми размерами поперечного сечения, а также сроком службы, так как тонкий проводник быстрее протирается подвижным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контактом.</a:t>
                </a:r>
                <a:endParaRPr lang="en-US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endParaRPr lang="en-US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Сопротивление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потенциометра зависит от его температуры, которая определяется температурой окружающей среды и нагревом резистивного элемента, протекающим по нему током.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Влияние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температуры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𝑅</m:t>
                        </m:r>
                      </m:e>
                      <m:sub>
                        <m:r>
                          <a:rPr lang="en-US" altLang="ru-RU" sz="200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объясняется зависимостью от температуры удельного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сопротивления</a:t>
                </a:r>
                <a:r>
                  <a:rPr lang="en-US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𝜌</m:t>
                    </m:r>
                  </m:oMath>
                </a14:m>
                <a:r>
                  <a:rPr lang="en-US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материала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резистивного элемента. Изменение геометрических размеров резистивного элемента и корпуса с изменением температуры сказывается значительно меньше. </a:t>
                </a: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47107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9376" y="692696"/>
                <a:ext cx="11377264" cy="5832648"/>
              </a:xfrm>
              <a:blipFill rotWithShape="1">
                <a:blip r:embed="rId3"/>
                <a:stretch>
                  <a:fillRect l="-589" r="-643" b="-3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695400" y="-27384"/>
            <a:ext cx="1029714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40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Основные параметры и характеристики</a:t>
            </a:r>
          </a:p>
        </p:txBody>
      </p:sp>
    </p:spTree>
    <p:extLst>
      <p:ext uri="{BB962C8B-B14F-4D97-AF65-F5344CB8AC3E}">
        <p14:creationId xmlns:p14="http://schemas.microsoft.com/office/powerpoint/2010/main" val="5171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7107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79376" y="692696"/>
                <a:ext cx="11377264" cy="5832648"/>
              </a:xfrm>
            </p:spPr>
            <p:txBody>
              <a:bodyPr/>
              <a:lstStyle/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Температурное изменение сопротивления потенциометра оценивается температурным коэффициентом сопротивления (ТКС) который представляет собой относительное изменение сопротивления потенциометра при изменении его температуры на 1 °С. Среднее значение ТКС может быть определено отношением </a:t>
                </a: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altLang="ru-RU" sz="2000" i="1">
                          <a:solidFill>
                            <a:schemeClr val="tx1"/>
                          </a:solidFill>
                          <a:latin typeface="Cambria Math"/>
                          <a:ea typeface="Lato"/>
                          <a:cs typeface="Lato"/>
                          <a:sym typeface="Lato"/>
                        </a:rPr>
                        <m:t>ТК</m:t>
                      </m:r>
                      <m:sSub>
                        <m:sSubPr>
                          <m:ctrlPr>
                            <a:rPr lang="ru-RU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ru-RU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С</m:t>
                          </m:r>
                        </m:e>
                        <m:sub>
                          <m:r>
                            <a:rPr lang="ru-RU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среднее</m:t>
                          </m:r>
                        </m:sub>
                      </m:sSub>
                      <m:r>
                        <a:rPr lang="ru-RU" altLang="ru-RU" sz="2000" i="1">
                          <a:solidFill>
                            <a:schemeClr val="tx1"/>
                          </a:solidFill>
                          <a:latin typeface="Cambria Math"/>
                          <a:ea typeface="Lato"/>
                          <a:cs typeface="Lato"/>
                          <a:sym typeface="Lato"/>
                        </a:rPr>
                        <m:t>=</m:t>
                      </m:r>
                      <m:f>
                        <m:fPr>
                          <m:ctrlP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sym typeface="Lato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sym typeface="Lato"/>
                            </a:rPr>
                            <m:t>Δ</m:t>
                          </m:r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sym typeface="Lato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sym typeface="Lato"/>
                            </a:rPr>
                            <m:t>Δ</m:t>
                          </m:r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sym typeface="Lato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где</a:t>
                </a:r>
                <a:r>
                  <a:rPr lang="el-GR" altLang="ru-RU" sz="2000" dirty="0">
                    <a:solidFill>
                      <a:schemeClr val="tx1"/>
                    </a:solidFill>
                    <a:ea typeface="Cambria Math"/>
                    <a:sym typeface="Lato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ru-RU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Lato"/>
                      </a:rPr>
                      <m:t>Δ</m:t>
                    </m:r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Lato"/>
                      </a:rPr>
                      <m:t>𝑅</m:t>
                    </m:r>
                  </m:oMath>
                </a14:m>
                <a:r>
                  <a:rPr lang="en-US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–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алгебраическая разность сопротивлений на  границах интервала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температур</a:t>
                </a:r>
                <a:r>
                  <a:rPr lang="en-US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ru-RU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Lato"/>
                      </a:rPr>
                      <m:t>Δ</m:t>
                    </m:r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Lato"/>
                      </a:rPr>
                      <m:t>𝑡</m:t>
                    </m:r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sym typeface="Lato"/>
                          </a:rPr>
                          <m:t>𝑅</m:t>
                        </m:r>
                      </m:e>
                      <m:sub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sym typeface="Lato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–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сопротивление потенциометра при нормальной температуре.</a:t>
                </a: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endParaRPr lang="en-US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У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проволочных потенциометров </a:t>
                </a:r>
                <a14:m>
                  <m:oMath xmlns:m="http://schemas.openxmlformats.org/officeDocument/2006/math">
                    <m:r>
                      <a:rPr lang="ru-RU" altLang="ru-RU" sz="2000" i="1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ТК</m:t>
                    </m:r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С</m:t>
                        </m:r>
                      </m:e>
                      <m:sub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мин</m:t>
                        </m:r>
                      </m:sub>
                    </m:sSub>
                    <m:r>
                      <a:rPr lang="ru-RU" altLang="ru-RU" sz="2000" i="1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=</m:t>
                    </m:r>
                    <m:d>
                      <m:dPr>
                        <m:ctrlP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dPr>
                      <m:e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0,1…2</m:t>
                        </m:r>
                      </m:e>
                    </m:d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∗</m:t>
                    </m:r>
                    <m:sSup>
                      <m:sSup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pPr>
                      <m:e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10</m:t>
                        </m:r>
                      </m:e>
                      <m:sup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−4</m:t>
                        </m:r>
                      </m:sup>
                    </m:sSup>
                    <m:f>
                      <m:fPr>
                        <m:ctrlP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fPr>
                      <m:num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1</m:t>
                        </m:r>
                      </m:num>
                      <m:den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°</m:t>
                        </m:r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𝐶</m:t>
                        </m:r>
                      </m:den>
                    </m:f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,  у пленочных и пластиковых он больше.</a:t>
                </a: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47107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9376" y="692696"/>
                <a:ext cx="11377264" cy="5832648"/>
              </a:xfrm>
              <a:blipFill rotWithShape="1">
                <a:blip r:embed="rId3"/>
                <a:stretch>
                  <a:fillRect l="-5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695400" y="-27384"/>
            <a:ext cx="1029714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40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Основные параметры и характеристики</a:t>
            </a:r>
          </a:p>
        </p:txBody>
      </p:sp>
    </p:spTree>
    <p:extLst>
      <p:ext uri="{BB962C8B-B14F-4D97-AF65-F5344CB8AC3E}">
        <p14:creationId xmlns:p14="http://schemas.microsoft.com/office/powerpoint/2010/main" val="10503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7107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79376" y="692696"/>
                <a:ext cx="11377264" cy="5832648"/>
              </a:xfrm>
            </p:spPr>
            <p:txBody>
              <a:bodyPr/>
              <a:lstStyle/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Важной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характеристикой потенциометра является разрешающая способность. В проволочных потенциометрах равномерное перемещение подвижного контакта приводит к дискретному изменению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𝑈</m:t>
                        </m:r>
                      </m:e>
                      <m:sub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вых</m:t>
                        </m:r>
                      </m:sub>
                    </m:sSub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,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так как контакт перемещается не по длине провода, а переходит с одного витка на другой. Значение скачков напряжения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ru-RU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Δ</m:t>
                    </m:r>
                    <m:r>
                      <a:rPr lang="ru-RU" altLang="ru-RU" sz="2000" i="1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𝑈</m:t>
                    </m:r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, характеризующее разрешающую способность, обратно пропорционально числу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витков обмотки</a:t>
                </a:r>
                <a:r>
                  <a:rPr lang="en-US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𝜔</m:t>
                    </m:r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: </a:t>
                </a:r>
                <a:endParaRPr lang="en-US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ru-RU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Lato"/>
                          <a:sym typeface="Lato"/>
                        </a:rPr>
                        <m:t>Δ</m:t>
                      </m:r>
                      <m:r>
                        <a:rPr lang="ru-RU" altLang="ru-RU" sz="2000" i="1">
                          <a:solidFill>
                            <a:schemeClr val="tx1"/>
                          </a:solidFill>
                          <a:latin typeface="Cambria Math"/>
                          <a:ea typeface="Lato"/>
                          <a:cs typeface="Lato"/>
                          <a:sym typeface="Lato"/>
                        </a:rPr>
                        <m:t>𝑈</m:t>
                      </m:r>
                      <m:r>
                        <a:rPr lang="en-US" altLang="ru-RU" sz="2000" i="1">
                          <a:solidFill>
                            <a:schemeClr val="tx1"/>
                          </a:solidFill>
                          <a:latin typeface="Cambria Math"/>
                          <a:ea typeface="Lato"/>
                          <a:cs typeface="Lato"/>
                          <a:sym typeface="Lato"/>
                        </a:rPr>
                        <m:t>=</m:t>
                      </m:r>
                      <m:f>
                        <m:fPr>
                          <m:ctrlP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Обратная 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ru-RU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Δ</m:t>
                    </m:r>
                    <m:r>
                      <a:rPr lang="ru-RU" altLang="ru-RU" sz="2000" i="1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𝑈</m:t>
                    </m:r>
                    <m:r>
                      <a:rPr lang="ru-RU" altLang="ru-RU" sz="2000" i="1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 </m:t>
                    </m:r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величина –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количественная мера разрешающей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способности</a:t>
                </a:r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.</a:t>
                </a: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47107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9376" y="692696"/>
                <a:ext cx="11377264" cy="5832648"/>
              </a:xfrm>
              <a:blipFill rotWithShape="1">
                <a:blip r:embed="rId3"/>
                <a:stretch>
                  <a:fillRect l="-5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695400" y="-27384"/>
            <a:ext cx="1029714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40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Основные параметры и характеристики</a:t>
            </a:r>
          </a:p>
        </p:txBody>
      </p:sp>
      <p:pic>
        <p:nvPicPr>
          <p:cNvPr id="4" name="Picture 2" descr="21_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3356992"/>
            <a:ext cx="5328590" cy="326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11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7107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07368" y="692696"/>
                <a:ext cx="11521280" cy="5832648"/>
              </a:xfrm>
            </p:spPr>
            <p:txBody>
              <a:bodyPr/>
              <a:lstStyle/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Разрешающая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способность связана с так называемой витковой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погрешностью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𝛿</m:t>
                        </m:r>
                      </m:e>
                      <m:sub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в</m:t>
                        </m:r>
                      </m:sub>
                    </m:sSub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,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определяемой как наибольшее отклонение, вызванное дискретностью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изменения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𝑈</m:t>
                        </m:r>
                      </m:e>
                      <m:sub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вых</m:t>
                        </m:r>
                      </m:sub>
                    </m:sSub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,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от теоретической характеристики. Так как это  отклонение равно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Δ</m:t>
                        </m:r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𝑈</m:t>
                        </m:r>
                      </m:num>
                      <m:den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,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то витковая погрешность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(%)</a:t>
                </a:r>
                <a:r>
                  <a:rPr lang="en-US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:</a:t>
                </a: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ru-RU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𝛿</m:t>
                          </m:r>
                        </m:e>
                        <m:sub>
                          <m:r>
                            <a:rPr lang="ru-RU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в</m:t>
                          </m:r>
                        </m:sub>
                      </m:sSub>
                      <m:r>
                        <a:rPr lang="en-US" altLang="ru-RU"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Lato"/>
                          <a:sym typeface="Lato"/>
                        </a:rPr>
                        <m:t>=</m:t>
                      </m:r>
                      <m:d>
                        <m:dPr>
                          <m:ctrlP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  <m:t>Δ</m:t>
                              </m:r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Lato"/>
                                      <a:sym typeface="Lato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Lato"/>
                                      <a:sym typeface="Lato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Lato"/>
                                      <a:sym typeface="Lato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ru-RU"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Lato"/>
                          <a:sym typeface="Lato"/>
                        </a:rPr>
                        <m:t>∗100=</m:t>
                      </m:r>
                      <m:f>
                        <m:fPr>
                          <m:ctrlP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</m:ctrlPr>
                        </m:fPr>
                        <m:num>
                          <m:r>
                            <a:rPr lang="en-US" altLang="ru-RU"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100</m:t>
                          </m:r>
                        </m:num>
                        <m:den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2</m:t>
                          </m:r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𝜔</m:t>
                          </m:r>
                        </m:den>
                      </m:f>
                      <m:r>
                        <a:rPr lang="ru-RU" altLang="ru-RU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Lato"/>
                          <a:sym typeface="Lato"/>
                        </a:rPr>
                        <m:t>.</m:t>
                      </m:r>
                    </m:oMath>
                  </m:oMathPara>
                </a14:m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Уменьшить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витковую погрешность можно увеличением числа витков.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Разрешающая способность пластиковых потенциометров, объясняющаяся зернистостью материала, несравненно больше, чем у проволочных, а у металлопленочных потенциометров разрешающая способность бесконечна. </a:t>
                </a:r>
                <a:endParaRPr lang="en-US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endParaRPr lang="en-US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Под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механической разрешающей способностью понимается наименьшее изменение положения движка, которое приводит к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изменению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𝑈</m:t>
                        </m:r>
                      </m:e>
                      <m:sub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вых</m:t>
                        </m:r>
                      </m:sub>
                    </m:sSub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.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Наибольшее его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значение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(без учета промежуточных скачков)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ru-RU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Δ</m:t>
                    </m:r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𝑙</m:t>
                    </m:r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=</m:t>
                    </m:r>
                    <m:f>
                      <m:f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𝜔</m:t>
                        </m:r>
                      </m:den>
                    </m:f>
                  </m:oMath>
                </a14:m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.</a:t>
                </a:r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На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характеристику потенциометра большое влияние оказывает сопротивление нагрузки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𝑅</m:t>
                        </m:r>
                      </m:e>
                      <m:sub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н</m:t>
                        </m:r>
                      </m:sub>
                    </m:sSub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.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Выражение</a:t>
                </a: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𝑈</m:t>
                          </m:r>
                        </m:e>
                        <m:sub>
                          <m:r>
                            <a:rPr lang="ru-RU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вых</m:t>
                          </m:r>
                        </m:sub>
                      </m:sSub>
                      <m:r>
                        <a:rPr lang="ru-RU" altLang="ru-RU" sz="2000" i="1">
                          <a:solidFill>
                            <a:schemeClr val="tx1"/>
                          </a:solidFill>
                          <a:latin typeface="Cambria Math"/>
                          <a:ea typeface="Lato"/>
                          <a:cs typeface="Lato"/>
                          <a:sym typeface="Lato"/>
                        </a:rPr>
                        <m:t>=</m:t>
                      </m:r>
                      <m:f>
                        <m:fPr>
                          <m:ctrlP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ru-RU" sz="2000" i="1">
                          <a:solidFill>
                            <a:schemeClr val="tx1"/>
                          </a:solidFill>
                          <a:latin typeface="Cambria Math"/>
                          <a:ea typeface="Lato"/>
                          <a:cs typeface="Lato"/>
                          <a:sym typeface="Lato"/>
                        </a:rPr>
                        <m:t>=</m:t>
                      </m:r>
                      <m:f>
                        <m:fPr>
                          <m:ctrlP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sym typeface="Lato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справедливо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только при бесконечно большом сопротивлении нагрузки (при разрыве выходной цепи, т.е. 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𝑅</m:t>
                        </m:r>
                      </m:e>
                      <m:sub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н</m:t>
                        </m:r>
                      </m:sub>
                    </m:sSub>
                    <m:r>
                      <a:rPr lang="ru-RU" altLang="ru-RU" sz="2000" i="1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=</m:t>
                    </m:r>
                    <m:r>
                      <a:rPr lang="ru-RU" altLang="ru-RU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∞</m:t>
                    </m:r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). </a:t>
                </a: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47107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7368" y="692696"/>
                <a:ext cx="11521280" cy="5832648"/>
              </a:xfrm>
              <a:blipFill rotWithShape="1">
                <a:blip r:embed="rId3"/>
                <a:stretch>
                  <a:fillRect l="-582" r="-635" b="-46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695400" y="-27384"/>
            <a:ext cx="1029714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40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Основные параметры и характеристики</a:t>
            </a:r>
          </a:p>
        </p:txBody>
      </p:sp>
    </p:spTree>
    <p:extLst>
      <p:ext uri="{BB962C8B-B14F-4D97-AF65-F5344CB8AC3E}">
        <p14:creationId xmlns:p14="http://schemas.microsoft.com/office/powerpoint/2010/main" val="106486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7107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07368" y="692696"/>
                <a:ext cx="11521280" cy="5832648"/>
              </a:xfrm>
            </p:spPr>
            <p:txBody>
              <a:bodyPr/>
              <a:lstStyle/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В общем случае:</a:t>
                </a:r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𝑈</m:t>
                          </m:r>
                        </m:e>
                        <m:sub>
                          <m:r>
                            <a:rPr lang="ru-RU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вых</m:t>
                          </m:r>
                        </m:sub>
                      </m:sSub>
                      <m:r>
                        <a:rPr lang="ru-RU" altLang="ru-RU" sz="2000" i="1">
                          <a:solidFill>
                            <a:schemeClr val="tx1"/>
                          </a:solidFill>
                          <a:latin typeface="Cambria Math"/>
                          <a:ea typeface="Lato"/>
                          <a:cs typeface="Lato"/>
                          <a:sym typeface="Lato"/>
                        </a:rPr>
                        <m:t>=</m:t>
                      </m:r>
                      <m:f>
                        <m:fPr>
                          <m:ctrlPr>
                            <a:rPr lang="ru-RU" altLang="ru-RU" sz="2000" i="1">
                              <a:solidFill>
                                <a:schemeClr val="tx1"/>
                              </a:solidFill>
                              <a:latin typeface="Cambria Math"/>
                              <a:sym typeface="Lato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sym typeface="Lato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Lato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Lato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Lato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Lato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Lato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Lato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Lato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Lato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u-RU" altLang="ru-RU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Lato"/>
                                    </a:rPr>
                                    <m:t>н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Обозначим: коэффициент нагрузки </a:t>
                </a:r>
                <a14:m>
                  <m:oMath xmlns:m="http://schemas.openxmlformats.org/officeDocument/2006/math"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𝑘</m:t>
                    </m:r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=</m:t>
                    </m:r>
                    <m:f>
                      <m:fPr>
                        <m:ctrlP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𝑅</m:t>
                            </m:r>
                          </m:e>
                          <m:sub>
                            <m:r>
                              <a:rPr lang="ru-RU" alt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н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и передаточный коэффициент </a:t>
                </a:r>
                <a14:m>
                  <m:oMath xmlns:m="http://schemas.openxmlformats.org/officeDocument/2006/math">
                    <m:r>
                      <a:rPr lang="ru-RU" altLang="ru-RU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𝛼</m:t>
                    </m:r>
                    <m:r>
                      <a:rPr lang="ru-RU" altLang="ru-RU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=</m:t>
                    </m:r>
                    <m:f>
                      <m:f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.</a:t>
                </a: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</m:ctrlPr>
                        </m:sSubSupPr>
                        <m:e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𝑈</m:t>
                          </m:r>
                        </m:e>
                        <m:sub>
                          <m:r>
                            <a:rPr lang="ru-RU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вых</m:t>
                          </m:r>
                        </m:sub>
                        <m:sup>
                          <m:r>
                            <a:rPr lang="ru-RU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д</m:t>
                          </m:r>
                        </m:sup>
                      </m:sSubSup>
                      <m:r>
                        <a:rPr lang="ru-RU" altLang="ru-RU" sz="2000" i="1">
                          <a:solidFill>
                            <a:schemeClr val="tx1"/>
                          </a:solidFill>
                          <a:latin typeface="Cambria Math"/>
                          <a:ea typeface="Lato"/>
                          <a:cs typeface="Lato"/>
                          <a:sym typeface="Lato"/>
                        </a:rPr>
                        <m:t>=</m:t>
                      </m:r>
                      <m:f>
                        <m:fPr>
                          <m:ctrlPr>
                            <a:rPr lang="ru-RU" altLang="ru-RU" sz="2000" i="1">
                              <a:solidFill>
                                <a:schemeClr val="tx1"/>
                              </a:solidFill>
                              <a:latin typeface="Cambria Math"/>
                              <a:sym typeface="Lato"/>
                            </a:rPr>
                          </m:ctrlPr>
                        </m:fPr>
                        <m:num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sym typeface="Lato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sym typeface="Lato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</m:ctrlPr>
                            </m:fPr>
                            <m:num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𝛼</m:t>
                              </m:r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(1−</m:t>
                              </m:r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𝛼</m:t>
                              </m:r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  <m:t>𝑘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Из этого выражения следует, что чем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меньше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𝑅</m:t>
                        </m:r>
                      </m:e>
                      <m:sub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н</m:t>
                        </m:r>
                      </m:sub>
                    </m:sSub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,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тем больше </a:t>
                </a:r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действительная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характеристика отличается от </a:t>
                </a:r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идеальной</a:t>
                </a:r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Sup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𝑈</m:t>
                        </m:r>
                      </m:e>
                      <m:sub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вых</m:t>
                        </m:r>
                      </m:sub>
                      <m:sup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и</m:t>
                        </m:r>
                      </m:sup>
                    </m:sSubSup>
                    <m:r>
                      <a:rPr lang="ru-RU" altLang="ru-RU" sz="2000" i="1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=</m:t>
                    </m:r>
                    <m:r>
                      <a:rPr lang="ru-RU" altLang="ru-RU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𝛼</m:t>
                    </m:r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𝑈</m:t>
                        </m:r>
                      </m:e>
                      <m:sub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, которая получается при</a:t>
                </a:r>
                <a:r>
                  <a:rPr lang="en-US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sym typeface="Lato"/>
                          </a:rPr>
                          <m:t>𝑅</m:t>
                        </m:r>
                      </m:e>
                      <m:sub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sym typeface="Lato"/>
                          </a:rPr>
                          <m:t>н</m:t>
                        </m:r>
                      </m:sub>
                    </m:sSub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/>
                        <a:sym typeface="Lato"/>
                      </a:rPr>
                      <m:t>=</m:t>
                    </m:r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Lato"/>
                      </a:rPr>
                      <m:t>∞</m:t>
                    </m:r>
                  </m:oMath>
                </a14:m>
                <a:r>
                  <a:rPr lang="en-US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/>
                        <a:sym typeface="Lato"/>
                      </a:rPr>
                      <m:t>𝑘</m:t>
                    </m:r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/>
                        <a:sym typeface="Lato"/>
                      </a:rPr>
                      <m:t>=</m:t>
                    </m:r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Lato"/>
                      </a:rPr>
                      <m:t>∞</m:t>
                    </m:r>
                  </m:oMath>
                </a14:m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).</a:t>
                </a:r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Абсолютное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значение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отклонения</a:t>
                </a:r>
                <a:r>
                  <a:rPr lang="en-US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:</a:t>
                </a: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ru-RU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Lato"/>
                          <a:sym typeface="Lato"/>
                        </a:rPr>
                        <m:t>Δ</m:t>
                      </m:r>
                      <m:sSub>
                        <m:sSubPr>
                          <m:ctrlP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𝑈</m:t>
                          </m:r>
                        </m:e>
                        <m:sub>
                          <m:r>
                            <a:rPr lang="ru-RU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вых</m:t>
                          </m:r>
                        </m:sub>
                      </m:sSub>
                      <m:r>
                        <a:rPr lang="ru-RU" altLang="ru-RU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Lato"/>
                          <a:sym typeface="Lato"/>
                        </a:rPr>
                        <m:t>=</m:t>
                      </m:r>
                      <m:sSubSup>
                        <m:sSubSupPr>
                          <m:ctrlPr>
                            <a:rPr lang="ru-RU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</m:ctrlPr>
                        </m:sSubSupPr>
                        <m:e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𝑈</m:t>
                          </m:r>
                        </m:e>
                        <m:sub>
                          <m:r>
                            <a:rPr lang="ru-RU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вых</m:t>
                          </m:r>
                        </m:sub>
                        <m:sup>
                          <m:r>
                            <a:rPr lang="ru-RU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и</m:t>
                          </m:r>
                        </m:sup>
                      </m:sSubSup>
                      <m:r>
                        <a:rPr lang="ru-RU" altLang="ru-RU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Lato"/>
                          <a:sym typeface="Lato"/>
                        </a:rPr>
                        <m:t>−</m:t>
                      </m:r>
                      <m:sSubSup>
                        <m:sSubSupPr>
                          <m:ctrlPr>
                            <a:rPr lang="ru-RU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</m:ctrlPr>
                        </m:sSubSupPr>
                        <m:e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𝑈</m:t>
                          </m:r>
                        </m:e>
                        <m:sub>
                          <m:r>
                            <a:rPr lang="ru-RU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вых</m:t>
                          </m:r>
                        </m:sub>
                        <m:sup>
                          <m:r>
                            <a:rPr lang="ru-RU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д</m:t>
                          </m:r>
                        </m:sup>
                      </m:sSubSup>
                      <m:r>
                        <a:rPr lang="ru-RU" altLang="ru-RU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Lato"/>
                          <a:sym typeface="Lato"/>
                        </a:rPr>
                        <m:t>=</m:t>
                      </m:r>
                      <m:f>
                        <m:fPr>
                          <m:ctrlPr>
                            <a:rPr lang="ru-RU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</m:ctrlPr>
                            </m:sSupPr>
                            <m:e>
                              <m:r>
                                <a:rPr lang="ru-RU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</m:ctrlPr>
                            </m:d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  <m:t>1−</m:t>
                              </m:r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  <m:t>𝛼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Lato"/>
                                  <a:sym typeface="Lato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𝑘</m:t>
                          </m:r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+</m:t>
                          </m:r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𝛼</m:t>
                          </m:r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(1−</m:t>
                          </m:r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𝛼</m:t>
                          </m:r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На рис.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показаны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зависимости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относительной</a:t>
                </a:r>
                <a:r>
                  <a:rPr lang="en-US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погрешности</a:t>
                </a:r>
                <a14:m>
                  <m:oMath xmlns:m="http://schemas.openxmlformats.org/officeDocument/2006/math">
                    <m:r>
                      <a:rPr lang="en-US" altLang="ru-RU" sz="200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 </m:t>
                    </m:r>
                    <m:f>
                      <m:f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Δ</m:t>
                        </m:r>
                        <m:sSub>
                          <m:sSubPr>
                            <m:ctrlP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  <m:t>𝑈</m:t>
                            </m:r>
                          </m:e>
                          <m:sub>
                            <m:r>
                              <a:rPr lang="ru-RU" alt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  <m:t>вых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ru-RU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Lato"/>
                                <a:sym typeface="Lato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от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передаточного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коэффициента</a:t>
                </a:r>
                <a:r>
                  <a:rPr lang="en-US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𝛼</m:t>
                    </m:r>
                  </m:oMath>
                </a14:m>
                <a:r>
                  <a:rPr lang="en-US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при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различных значениях k. </a:t>
                </a:r>
              </a:p>
            </p:txBody>
          </p:sp>
        </mc:Choice>
        <mc:Fallback>
          <p:sp>
            <p:nvSpPr>
              <p:cNvPr id="47107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7368" y="692696"/>
                <a:ext cx="11521280" cy="5832648"/>
              </a:xfrm>
              <a:blipFill rotWithShape="1">
                <a:blip r:embed="rId3"/>
                <a:stretch>
                  <a:fillRect l="-5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695400" y="-27384"/>
            <a:ext cx="1029714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40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Основные параметры и характеристики</a:t>
            </a:r>
          </a:p>
        </p:txBody>
      </p:sp>
      <p:pic>
        <p:nvPicPr>
          <p:cNvPr id="4" name="Picture 2" descr="21_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12" y="2492896"/>
            <a:ext cx="3078774" cy="424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23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7107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07368" y="692696"/>
                <a:ext cx="11521280" cy="5832648"/>
              </a:xfrm>
            </p:spPr>
            <p:txBody>
              <a:bodyPr/>
              <a:lstStyle/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Номинальная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мощность рассеяния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–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это мощность, которая может длительное время рассеиваться потенциометром в заданных условиях эксплуатации при сохранении параметров в установленных пределах.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Мощность рассеяния потенциометра определяется его конструкцией и свойствами используемых материалов. В режиме холостого хода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𝑅</m:t>
                        </m:r>
                      </m:e>
                      <m:sub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н</m:t>
                        </m:r>
                      </m:sub>
                    </m:sSub>
                    <m:r>
                      <a:rPr lang="ru-RU" altLang="ru-RU" sz="2000" i="1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=</m:t>
                    </m:r>
                    <m:r>
                      <a:rPr lang="ru-RU" altLang="ru-RU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∞</m:t>
                    </m:r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):</a:t>
                </a:r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𝑃</m:t>
                          </m:r>
                        </m:e>
                        <m:sub>
                          <m:r>
                            <a:rPr lang="ru-RU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ном</m:t>
                          </m:r>
                        </m:sub>
                      </m:sSub>
                      <m:r>
                        <a:rPr lang="ru-RU" altLang="ru-RU" sz="2000" i="1">
                          <a:solidFill>
                            <a:schemeClr val="tx1"/>
                          </a:solidFill>
                          <a:latin typeface="Cambria Math"/>
                          <a:ea typeface="Lato"/>
                          <a:cs typeface="Lato"/>
                          <a:sym typeface="Lato"/>
                        </a:rPr>
                        <m:t>=</m:t>
                      </m:r>
                      <m:sSup>
                        <m:sSupPr>
                          <m:ctrlP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</m:ctrlPr>
                        </m:sSupPr>
                        <m:e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𝐼</m:t>
                          </m:r>
                        </m:e>
                        <m:sup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𝑅</m:t>
                          </m:r>
                        </m:e>
                        <m:sub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0</m:t>
                          </m:r>
                        </m:sub>
                      </m:sSub>
                      <m:r>
                        <a:rPr lang="en-US" altLang="ru-RU" sz="2000" i="1">
                          <a:solidFill>
                            <a:schemeClr val="tx1"/>
                          </a:solidFill>
                          <a:latin typeface="Cambria Math"/>
                          <a:ea typeface="Lato"/>
                          <a:cs typeface="Lato"/>
                          <a:sym typeface="Lato"/>
                        </a:rPr>
                        <m:t>=</m:t>
                      </m:r>
                      <m:f>
                        <m:fPr>
                          <m:ctrlP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</m:ctrlPr>
                            </m:sSubSup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Lato"/>
                                  <a:cs typeface="Lato"/>
                                  <a:sym typeface="Lato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𝑅</m:t>
                        </m:r>
                      </m:e>
                      <m:sub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н</m:t>
                        </m:r>
                      </m:sub>
                    </m:sSub>
                    <m:r>
                      <a:rPr lang="ru-RU" altLang="ru-RU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≠</m:t>
                    </m:r>
                    <m:r>
                      <a:rPr lang="ru-RU" altLang="ru-RU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∞ </m:t>
                    </m:r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мощность рассеяния (ее называют действительной) зависит от коэффициента нагрузки и схемы включения потенциометра. </a:t>
                </a:r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При известных значениях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𝑃</m:t>
                        </m:r>
                      </m:e>
                      <m:sub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ном</m:t>
                        </m:r>
                      </m:sub>
                    </m:sSub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𝑅</m:t>
                        </m:r>
                      </m:e>
                      <m:sub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из выражения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для</a:t>
                </a:r>
                <a:r>
                  <a:rPr lang="en-US" altLang="ru-RU" sz="2000" dirty="0">
                    <a:solidFill>
                      <a:schemeClr val="tx1"/>
                    </a:solidFill>
                    <a:ea typeface="Lato"/>
                    <a:cs typeface="Lato"/>
                    <a:sym typeface="Lato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𝑃</m:t>
                        </m:r>
                      </m:e>
                      <m:sub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ном</m:t>
                        </m:r>
                      </m:sub>
                    </m:sSub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определяем значение рабочего напряжения питания</a:t>
                </a: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𝑈</m:t>
                          </m:r>
                        </m:e>
                        <m:sub>
                          <m:r>
                            <a:rPr lang="ru-RU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раб</m:t>
                          </m:r>
                        </m:sub>
                      </m:sSub>
                      <m:r>
                        <a:rPr lang="en-US" altLang="ru-RU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Lato"/>
                          <a:sym typeface="Lato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sym typeface="Lato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sym typeface="Lato"/>
                                </a:rPr>
                                <m:t>ном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Это выражение ограничивает напряжение питания из условия предупреждения перегрева при использовании потенциометра в рабочем диапазоне температур. При повышении    температуры    окружающей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среды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𝑈</m:t>
                        </m:r>
                      </m:e>
                      <m:sub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раб</m:t>
                        </m:r>
                      </m:sub>
                    </m:sSub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должно быть уменьшено. </a:t>
                </a:r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Одновременно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следует отметить,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𝑈</m:t>
                        </m:r>
                      </m:e>
                      <m:sub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раб</m:t>
                        </m:r>
                      </m:sub>
                    </m:sSub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должно быть меньше значения пробивного напряжения между резистивным элементом (а также его выводами) и корпусом.</a:t>
                </a: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47107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7368" y="692696"/>
                <a:ext cx="11521280" cy="5832648"/>
              </a:xfrm>
              <a:blipFill rotWithShape="1">
                <a:blip r:embed="rId3"/>
                <a:stretch>
                  <a:fillRect l="-582" r="-1111" b="-15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695400" y="-27384"/>
            <a:ext cx="1029714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40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Основные параметры и характеристики</a:t>
            </a:r>
          </a:p>
        </p:txBody>
      </p:sp>
    </p:spTree>
    <p:extLst>
      <p:ext uri="{BB962C8B-B14F-4D97-AF65-F5344CB8AC3E}">
        <p14:creationId xmlns:p14="http://schemas.microsoft.com/office/powerpoint/2010/main" val="132182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Текст 2"/>
          <p:cNvSpPr txBox="1">
            <a:spLocks noGrp="1"/>
          </p:cNvSpPr>
          <p:nvPr>
            <p:ph type="body" idx="1"/>
          </p:nvPr>
        </p:nvSpPr>
        <p:spPr>
          <a:xfrm>
            <a:off x="551384" y="2564904"/>
            <a:ext cx="11233248" cy="3498850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2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Потенциометр </a:t>
            </a:r>
            <a:r>
              <a:rPr lang="ru-RU" altLang="ru-RU" sz="28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– </a:t>
            </a:r>
            <a:r>
              <a:rPr lang="ru-RU" altLang="ru-RU" sz="2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регулируемый делитель напряжения, представляющий собой, как правило, резистор с подвижным отводным контактом (движком</a:t>
            </a:r>
            <a:r>
              <a:rPr lang="ru-RU" altLang="ru-RU" sz="28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en-US" altLang="ru-RU" sz="28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en-US" altLang="ru-RU" sz="28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8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Он </a:t>
            </a:r>
            <a:r>
              <a:rPr lang="ru-RU" altLang="ru-RU" sz="2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предназначен для получения электрического сигнала, функционально зависящего от углового или поступательного перемещения токосъемного элемента (движка с контактами). </a:t>
            </a:r>
            <a:r>
              <a:rPr lang="ru-RU" altLang="ru-RU" sz="28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При </a:t>
            </a:r>
            <a:r>
              <a:rPr lang="ru-RU" altLang="ru-RU" sz="2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соответствующем включении он может быть использован и как резистор с переменным сопротивлением</a:t>
            </a:r>
            <a:r>
              <a:rPr lang="ru-RU" altLang="ru-RU" sz="28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ru-RU" altLang="ru-RU" sz="28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911424" y="-27384"/>
            <a:ext cx="1029714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40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Основные понятия и определения</a:t>
            </a:r>
          </a:p>
        </p:txBody>
      </p:sp>
    </p:spTree>
    <p:extLst>
      <p:ext uri="{BB962C8B-B14F-4D97-AF65-F5344CB8AC3E}">
        <p14:creationId xmlns:p14="http://schemas.microsoft.com/office/powerpoint/2010/main" val="403338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Текст 2"/>
          <p:cNvSpPr txBox="1">
            <a:spLocks noGrp="1"/>
          </p:cNvSpPr>
          <p:nvPr>
            <p:ph type="body" idx="1"/>
          </p:nvPr>
        </p:nvSpPr>
        <p:spPr>
          <a:xfrm>
            <a:off x="407368" y="692696"/>
            <a:ext cx="11521280" cy="5832648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Наиболее важными механическими характеристиками потенциометра являются допустимая скорость перемещения движка и момент </a:t>
            </a:r>
            <a:r>
              <a:rPr lang="ru-RU" altLang="ru-RU" sz="20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трогания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Допустимая скорость движка определяется возможностью отрыва подвижного контакта от резистивного элемента при так называемой критической скорости его перемещения.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Момент </a:t>
            </a:r>
            <a:r>
              <a:rPr lang="ru-RU" altLang="ru-RU" sz="20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трогания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– это минимальный момент, который необходимо приложить к оси движка для ее поворота. </a:t>
            </a:r>
            <a:endParaRPr lang="ru-RU" altLang="ru-RU" sz="20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Износоустойчивость потенциометра оценивается наибольшим числом полных перемещений движка, при котором параметры потенциометра не выходят за установленные пределы. Износоустойчивость зависит от скорости перемещения движка, режимов и условий эксплуатации, конструкции подвижной системы, но наиболее значительное влияние оказывают контактное давление и механические свойства материалов контакта и резистивного элемента. </a:t>
            </a: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Износоустойчивость 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можно существенно увеличить уменьшением значения контактного усилия. Это одновременно приводит к снижению момента </a:t>
            </a:r>
            <a:r>
              <a:rPr lang="ru-RU" altLang="ru-RU" sz="20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трогания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 Но в то же время уменьшаются стойкость контакта к вибрациям и ударам, допустимая скорость перемещения движка и надежность потенциометра. 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695400" y="-27384"/>
            <a:ext cx="1029714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40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Основные параметры и характеристики</a:t>
            </a:r>
          </a:p>
        </p:txBody>
      </p:sp>
    </p:spTree>
    <p:extLst>
      <p:ext uri="{BB962C8B-B14F-4D97-AF65-F5344CB8AC3E}">
        <p14:creationId xmlns:p14="http://schemas.microsoft.com/office/powerpoint/2010/main" val="414735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Текст 2"/>
          <p:cNvSpPr txBox="1">
            <a:spLocks noGrp="1"/>
          </p:cNvSpPr>
          <p:nvPr>
            <p:ph type="body" idx="1"/>
          </p:nvPr>
        </p:nvSpPr>
        <p:spPr>
          <a:xfrm>
            <a:off x="407368" y="692696"/>
            <a:ext cx="11521280" cy="5832648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Потенциометры являются одной из наименее надежных частей устройств, в которых их применяют. Если же учесть большую применяемость потенциометров, то становится ясным, сколь большое внимание при проектировании следует обращать на вопросы повышения их надежности. 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Основными причинами отказов потенциометров являются износ, ненадежность контакта, механическое разрушение резистивного элемента. Особую опасность представляют временные отказы в виде кратковременного разрыва цепи. 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Это может произойти вследствие отскакивания контакта или попадания грязи, пыли и окисленных продуктов износа между контактом и резистивным элементом. 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695400" y="-27384"/>
            <a:ext cx="1029714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40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Основные параметры и характеристики</a:t>
            </a:r>
          </a:p>
        </p:txBody>
      </p:sp>
    </p:spTree>
    <p:extLst>
      <p:ext uri="{BB962C8B-B14F-4D97-AF65-F5344CB8AC3E}">
        <p14:creationId xmlns:p14="http://schemas.microsoft.com/office/powerpoint/2010/main" val="296654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Текст 2"/>
          <p:cNvSpPr txBox="1">
            <a:spLocks noGrp="1"/>
          </p:cNvSpPr>
          <p:nvPr>
            <p:ph type="body" idx="1"/>
          </p:nvPr>
        </p:nvSpPr>
        <p:spPr>
          <a:xfrm>
            <a:off x="407368" y="692696"/>
            <a:ext cx="11521280" cy="5832648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микроэлектронике в основном применяются цифровые потенциометры (ЦП). 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Большая часть регулировок в процессе производства и при обслуживании микроэлектронной аппаратуры возлагается на микропроцессоры. Такой подход имеет очевидные преимущества, а реализовать его помогают цифровые потенциометры (ЦП). В микроэлектронной аппаратуре стараются не устанавливать какие-либо механические </a:t>
            </a:r>
            <a:r>
              <a:rPr lang="ru-RU" altLang="ru-RU" sz="20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подстроечные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элементы.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Причин этому несколько: большие затраты на реализацию ручного процесса регулировки, низкая точность регулировки, невысокая надежность </a:t>
            </a:r>
            <a:r>
              <a:rPr lang="ru-RU" altLang="ru-RU" sz="20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подстроечных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элементов. </a:t>
            </a:r>
            <a:endParaRPr lang="ru-RU" altLang="ru-RU" sz="20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Цифровые потенциометры – альтернатива электромеханическим переменным резисторам. 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Их применение позволяет придать новые свойства электронным устройствам при одновременном уменьшении массогабаритных показателей и повышении надежности. 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Практически каждая электронная схема содержит элементы, предназначенные для заводской подстройки характеристик или для оперативного управления ими пользователем аппаратуры. В подавляющем большинстве случаев для этих целей предназначены переменные резисторы, номенклатура которых весьма велика. 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695400" y="-27384"/>
            <a:ext cx="1029714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400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Цифровые </a:t>
            </a:r>
            <a:r>
              <a:rPr lang="ru-RU" altLang="ru-RU" sz="40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потенциометры</a:t>
            </a:r>
          </a:p>
        </p:txBody>
      </p:sp>
    </p:spTree>
    <p:extLst>
      <p:ext uri="{BB962C8B-B14F-4D97-AF65-F5344CB8AC3E}">
        <p14:creationId xmlns:p14="http://schemas.microsoft.com/office/powerpoint/2010/main" val="22319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Текст 2"/>
          <p:cNvSpPr txBox="1">
            <a:spLocks noGrp="1"/>
          </p:cNvSpPr>
          <p:nvPr>
            <p:ph type="body" idx="1"/>
          </p:nvPr>
        </p:nvSpPr>
        <p:spPr>
          <a:xfrm>
            <a:off x="407368" y="692696"/>
            <a:ext cx="11521280" cy="5832648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Цифровые потенциометры (ЦП) становятся заменой электромеханическим резисторам с подвижным контактом, имеющим ограниченный ресурс, относительно большие габариты, требующим ручной установки в необходимое </a:t>
            </a: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положение. Они 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тоже имеют свои ограничения по применению, однако при грамотном использовании способны заменить электромеханические устройства в подавляющем большинстве </a:t>
            </a: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применений. Цифровые 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потенциометры широко используются в персональных компьютерах, аппаратуре телекоммуникации, контроллерах, изделиях промышленного, бытового и автомобильного назначения. </a:t>
            </a:r>
            <a:endParaRPr lang="ru-RU" altLang="ru-RU" sz="20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Цифровыми потенциометрами регулируется яркость и контрастность ЖКИ дисплеев, организуется автоматическое регулирование усиления. Они представляют собой линейку из последовательно соединенных резисторов с управляемым положением токосъема посредством внешнего интерфейса. Закон зависимости значения сопротивления от положения «движка» может быть линейным, логарифмическим, а также программируемым </a:t>
            </a: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пользователем. Монолитное исполнение с цифровым регулированием позволяет уменьшить мощность потребления, улучшить массогабаритные и эксплуатационные характеристики. Цифровые потенциометры позволяют осуществлять регулировку и подстройку электронных схем подобно обычным регулируемым резисторам, реостатам и механическим потенциометрам.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695400" y="-27384"/>
            <a:ext cx="1029714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400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Цифровые </a:t>
            </a:r>
            <a:r>
              <a:rPr lang="ru-RU" altLang="ru-RU" sz="40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потенциометры</a:t>
            </a:r>
          </a:p>
        </p:txBody>
      </p:sp>
    </p:spTree>
    <p:extLst>
      <p:ext uri="{BB962C8B-B14F-4D97-AF65-F5344CB8AC3E}">
        <p14:creationId xmlns:p14="http://schemas.microsoft.com/office/powerpoint/2010/main" val="202895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Текст 2"/>
          <p:cNvSpPr txBox="1">
            <a:spLocks noGrp="1"/>
          </p:cNvSpPr>
          <p:nvPr>
            <p:ph type="body" idx="1"/>
          </p:nvPr>
        </p:nvSpPr>
        <p:spPr>
          <a:xfrm>
            <a:off x="911424" y="6093296"/>
            <a:ext cx="10297144" cy="631056"/>
          </a:xfrm>
        </p:spPr>
        <p:txBody>
          <a:bodyPr/>
          <a:lstStyle/>
          <a:p>
            <a:pPr algn="ctr">
              <a:spcBef>
                <a:spcPct val="0"/>
              </a:spcBef>
              <a:buClr>
                <a:srgbClr val="677480"/>
              </a:buClr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Структурная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схема типичного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цифрового потенциометра </a:t>
            </a:r>
          </a:p>
          <a:p>
            <a:pPr algn="ctr">
              <a:spcBef>
                <a:spcPct val="0"/>
              </a:spcBef>
              <a:buClr>
                <a:srgbClr val="677480"/>
              </a:buClr>
            </a:pPr>
            <a:endParaRPr lang="ru-RU" alt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911424" y="-27384"/>
            <a:ext cx="1029714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40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Основные параметры и характеристики</a:t>
            </a:r>
            <a:endParaRPr lang="ru-RU" altLang="ru-RU" sz="40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" name="Picture 2" descr="Рис. 1. Структурная схема цифрового потенциометра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717" y="1340768"/>
            <a:ext cx="5240557" cy="4677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1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7107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07368" y="692696"/>
                <a:ext cx="11521280" cy="5832648"/>
              </a:xfrm>
            </p:spPr>
            <p:txBody>
              <a:bodyPr/>
              <a:lstStyle/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Цепочка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резисторов с отводами, коммутируемыми ключами, представляет собой собственно потенциометр с тремя выводами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000" i="1" dirty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altLang="ru-RU" sz="2000" i="1" dirty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𝑅</m:t>
                        </m:r>
                      </m:e>
                      <m:sub>
                        <m:r>
                          <a:rPr lang="ru-RU" altLang="ru-RU" sz="2000" i="1" dirty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н</m:t>
                        </m:r>
                      </m:sub>
                    </m:sSub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000" i="1" dirty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altLang="ru-RU" sz="2000" i="1" dirty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𝑅</m:t>
                        </m:r>
                      </m:e>
                      <m:sub>
                        <m:r>
                          <a:rPr lang="ru-RU" altLang="ru-RU" sz="2000" i="1" dirty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000" i="1" dirty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altLang="ru-RU" sz="2000" i="1" dirty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𝑅</m:t>
                        </m:r>
                      </m:e>
                      <m:sub>
                        <m:r>
                          <a:rPr lang="ru-RU" altLang="ru-RU" sz="2000" i="1" dirty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.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Положение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движка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000" i="1" dirty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altLang="ru-RU" sz="2000" i="1" dirty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𝑅</m:t>
                        </m:r>
                      </m:e>
                      <m:sub>
                        <m:r>
                          <a:rPr lang="ru-RU" altLang="ru-RU" sz="2000" i="1" dirty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. определяется позицией замкнутого ключа. Ключи управляются регистром (счетчиком) через дешифратор. Состояние счетчика изменяется через интерфейс входными логическими сигналами либо непосредственно, либо считыванием установленной в энергонезависимой памяти позиции. Управляющая логика обеспечивает заданный режим работы. </a:t>
                </a:r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Конкретный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тип ЦП в зависимости от своих функциональных возможностей может иметь как более простую, так и более сложную схему.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В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ЦП отсутствует подвижный контакт к резистивному элементу, его функции выполняет набор электронных ключей, коммутирующий отводы от цепочки резисторов на вывод RW. В качестве ключей используются МОП-транзисторы, а сопротивление канала выступает в роли контактного сопротивления (сопротивления движка). </a:t>
                </a: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Следующее отличие ЦП от электромеханических резисторов в дискретном характере изменения сопротивления. Поскольку резистивный элемент представляет собой цепочку резисторов с отводами, сопротивление изменяется скачками от ступени к ступени, а разрешающая способность зависит от количества ступеней, которых в различных моделях ЦП может быть от 8 до 1024. </a:t>
                </a: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47107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7368" y="692696"/>
                <a:ext cx="11521280" cy="5832648"/>
              </a:xfrm>
              <a:blipFill rotWithShape="1">
                <a:blip r:embed="rId3"/>
                <a:stretch>
                  <a:fillRect l="-582" r="-635" b="-3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695400" y="-27384"/>
            <a:ext cx="1029714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400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Цифровые </a:t>
            </a:r>
            <a:r>
              <a:rPr lang="ru-RU" altLang="ru-RU" sz="40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потенциометры</a:t>
            </a:r>
          </a:p>
        </p:txBody>
      </p:sp>
    </p:spTree>
    <p:extLst>
      <p:ext uri="{BB962C8B-B14F-4D97-AF65-F5344CB8AC3E}">
        <p14:creationId xmlns:p14="http://schemas.microsoft.com/office/powerpoint/2010/main" val="31697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Текст 2"/>
          <p:cNvSpPr txBox="1">
            <a:spLocks noGrp="1"/>
          </p:cNvSpPr>
          <p:nvPr>
            <p:ph type="body" idx="1"/>
          </p:nvPr>
        </p:nvSpPr>
        <p:spPr>
          <a:xfrm>
            <a:off x="407368" y="692696"/>
            <a:ext cx="11521280" cy="5832648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Принципиальное отличие ЦП от переменных резисторов в том, что напряжение на выводах ЦП не может быть больше регламентированного. Для большинства моделей это напряжение не может превышать напряжения питания. </a:t>
            </a: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Подавляющее 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большинство ЦП предназначены для работы с однополярным источником питания напряжением 3-5 В, соответственно и потенциалы на выводах должны находиться в пределах 0–3(5) В. </a:t>
            </a: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Это 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ограничивает область применения ЦП, но с учетом тенденции снижения питающего напряжения аппаратуры мест, в которых переменные резисторы не могут быть заменены ЦП, остается все </a:t>
            </a: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меньше. Обычные 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переменные резисторы после регулировки сохраняют свое положение. </a:t>
            </a:r>
            <a:endParaRPr lang="ru-RU" altLang="ru-RU" sz="20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 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ЦП все сложнее: достаточно выключить питание, как он «забывает» свое положение. При следующем включении питания ЦП устанавливается в определенное начальное положение, которое зависит от типа ЦП. Если в системе есть микропроцессор, то после включения питания он сразу может загрузить нужные коды, восстановив положение ЦП, найденное при регулировке. </a:t>
            </a: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А 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если ЦП установлен в изделии, не имеющем микропроцессора или его вмешательство нежелательно? Для таких целей выпускается ряд типов ЦП со встроенной энергонезависимой памятью. Достаточно один раз настроить такой ЦП (кнопками или с помощью микропроцессора), как он запоминает положение и восстанавливает его при включении питания. 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695400" y="-27384"/>
            <a:ext cx="1029714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400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Цифровые </a:t>
            </a:r>
            <a:r>
              <a:rPr lang="ru-RU" altLang="ru-RU" sz="40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потенциометры</a:t>
            </a:r>
          </a:p>
        </p:txBody>
      </p:sp>
    </p:spTree>
    <p:extLst>
      <p:ext uri="{BB962C8B-B14F-4D97-AF65-F5344CB8AC3E}">
        <p14:creationId xmlns:p14="http://schemas.microsoft.com/office/powerpoint/2010/main" val="205157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Текст 2"/>
          <p:cNvSpPr txBox="1">
            <a:spLocks noGrp="1"/>
          </p:cNvSpPr>
          <p:nvPr>
            <p:ph type="body" idx="1"/>
          </p:nvPr>
        </p:nvSpPr>
        <p:spPr>
          <a:xfrm>
            <a:off x="407368" y="692696"/>
            <a:ext cx="11521280" cy="583264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Clr>
                <a:srgbClr val="677480"/>
              </a:buClr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По сравнению с обычными переменными резисторами, ЦП имеют ряд преимуществ: 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отсутствие подвижных механических частей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высокая надежность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нечувствительность к вибрациям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нет проблем с контактом при работе на малых токах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не требуется регулировочных отверстий для отвертки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быстрый процесс настройки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высокая точность регулировки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корпуса микросхем более компактны, чем корпуса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подстроечных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резисторов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стоимость цифровых потенциометров меньше стоимости качественных переменных резисторов</a:t>
            </a:r>
          </a:p>
          <a:p>
            <a:pPr>
              <a:lnSpc>
                <a:spcPct val="130000"/>
              </a:lnSpc>
              <a:spcBef>
                <a:spcPct val="0"/>
              </a:spcBef>
              <a:buClr>
                <a:srgbClr val="677480"/>
              </a:buClr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695400" y="-27384"/>
            <a:ext cx="1029714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400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Цифровые </a:t>
            </a:r>
            <a:r>
              <a:rPr lang="ru-RU" altLang="ru-RU" sz="40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потенциометры</a:t>
            </a:r>
          </a:p>
        </p:txBody>
      </p:sp>
    </p:spTree>
    <p:extLst>
      <p:ext uri="{BB962C8B-B14F-4D97-AF65-F5344CB8AC3E}">
        <p14:creationId xmlns:p14="http://schemas.microsoft.com/office/powerpoint/2010/main" val="29577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Текст 2"/>
          <p:cNvSpPr txBox="1">
            <a:spLocks noGrp="1"/>
          </p:cNvSpPr>
          <p:nvPr>
            <p:ph type="body" idx="1"/>
          </p:nvPr>
        </p:nvSpPr>
        <p:spPr>
          <a:xfrm>
            <a:off x="407368" y="692696"/>
            <a:ext cx="11521280" cy="5832648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Недостатки: существуют некоторые отличия цифровых потенциометров от обычных механических переменных резисторов, которые накладывают ограничения на их применение и в большинстве случаев являются недостатками. Далее при перечислении параметров ЦП – видны их недостатки.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Важнейшим параметром ЦП является количество ком-мутируемых отводов переменного резистора (количество шагов). Этот параметр определяет дискретность регулировки. Обычно количество шагов является степенью числа 2, но бывают ЦП и с другим количеством шагов, например 100. Наиболее распространены ЦП с количеством шагов от 32 до 256. </a:t>
            </a:r>
            <a:endParaRPr lang="ru-RU" altLang="ru-RU" sz="20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Еще одним важным параметром ЦП, впрочем, как и обычного переменного резистора, является полное сопротивление. Наиболее распространены ЦП с полным сопротивлением 10, 50 и 100 кОм. 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Среди других параметров ЦП – максимальное напряжение на выводах переменного резистора, максимальный допустимый ток, максимальную рассеиваемую мощность, шум, нелинейность и температурный коэффициент. Значения этих параметров у разных типов ЦП могут существенно отличаться.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695400" y="-27384"/>
            <a:ext cx="1029714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400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Цифровые </a:t>
            </a:r>
            <a:r>
              <a:rPr lang="ru-RU" altLang="ru-RU" sz="40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потенциометры</a:t>
            </a:r>
          </a:p>
        </p:txBody>
      </p:sp>
    </p:spTree>
    <p:extLst>
      <p:ext uri="{BB962C8B-B14F-4D97-AF65-F5344CB8AC3E}">
        <p14:creationId xmlns:p14="http://schemas.microsoft.com/office/powerpoint/2010/main" val="264845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Текст 2"/>
          <p:cNvSpPr txBox="1">
            <a:spLocks noGrp="1"/>
          </p:cNvSpPr>
          <p:nvPr>
            <p:ph type="body" idx="1"/>
          </p:nvPr>
        </p:nvSpPr>
        <p:spPr>
          <a:xfrm>
            <a:off x="407368" y="692696"/>
            <a:ext cx="11521280" cy="5832648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Диапазон допустимых напряжений на выводах: пожалуй, самое главное отличие от переменных резисторов заключается в том, что ЦП нельзя включать в цепь, потенциал которой выходит за пределы допустимого напряжения на выводах переменного резистора. 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Чаще 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всего это напряжение не должно выходить за пределы напряжения питания ЦП. Для многих ЦП допустимый диапазон напряжений питания равен 0…5 В, поэтому и использоваться они могут лишь в цепях с такими потенциалами. </a:t>
            </a:r>
            <a:endParaRPr lang="ru-RU" altLang="ru-RU" sz="20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Некоторые типы ЦП допускают напряжение на выводах переменного резистора большее, чем напряжение питания. В то же время в измерительной аппаратуре часто используется напряжение питания ±15 В, что затрудняет применение там большинства ЦП. Дело в том, что производство ЦП подчиняется общей тенденции перехода на низкое напряжение питания ±5 В или даже ±3 В. 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Области применения ЦП: 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цифровая регулировка усиления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реализация регулируемых источников опорного напряжения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регулировка громкости в аудиосистемах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регулировка смещения нуля в усилителях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регулировка выходного напряжения стабилизаторов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настройка измерительных мостов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695400" y="-27384"/>
            <a:ext cx="1029714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400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Цифровые </a:t>
            </a:r>
            <a:r>
              <a:rPr lang="ru-RU" altLang="ru-RU" sz="40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потенциометры</a:t>
            </a:r>
          </a:p>
        </p:txBody>
      </p:sp>
    </p:spTree>
    <p:extLst>
      <p:ext uri="{BB962C8B-B14F-4D97-AF65-F5344CB8AC3E}">
        <p14:creationId xmlns:p14="http://schemas.microsoft.com/office/powerpoint/2010/main" val="38150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Текст 2"/>
          <p:cNvSpPr txBox="1">
            <a:spLocks noGrp="1"/>
          </p:cNvSpPr>
          <p:nvPr>
            <p:ph type="body" idx="1"/>
          </p:nvPr>
        </p:nvSpPr>
        <p:spPr>
          <a:xfrm>
            <a:off x="911424" y="1340768"/>
            <a:ext cx="10297144" cy="4735512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Вследствие 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относительной простоты конструкции и широты реализуемых функций потенциометры получили значительное распространение в приборостроении: </a:t>
            </a:r>
          </a:p>
          <a:p>
            <a:pPr marL="457200" indent="-4572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измерительных системах их используют как первичные преобразователи механического перемещения в электрическое </a:t>
            </a: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напряжение</a:t>
            </a: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автоматических системах потенциометры часто применяют как элементы обратной </a:t>
            </a: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связи</a:t>
            </a: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вычислительной технике </a:t>
            </a: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– 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для реализации функциональных аналоговых </a:t>
            </a: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зависимостей</a:t>
            </a:r>
            <a:endParaRPr lang="en-US" altLang="ru-RU" sz="20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en-US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материала резистивного элемента и конструкции потенциометра различают следующие их типы: проволочные, пленочные, пластиковые, фотоэлектрические и жидкостные потенциометры. </a:t>
            </a: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Существуют 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также цифровые потенциометры, которые являются альтернативой электромеханическим переменным резисторам.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695400" y="-27384"/>
            <a:ext cx="1029714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400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Потенциометры</a:t>
            </a:r>
            <a:endParaRPr lang="ru-RU" altLang="ru-RU" sz="40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20047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Текст 2"/>
          <p:cNvSpPr txBox="1">
            <a:spLocks noGrp="1"/>
          </p:cNvSpPr>
          <p:nvPr>
            <p:ph type="body" idx="1"/>
          </p:nvPr>
        </p:nvSpPr>
        <p:spPr>
          <a:xfrm>
            <a:off x="407368" y="692696"/>
            <a:ext cx="11521280" cy="5832648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Области 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применения ЦП: 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цифровая регулировка усиления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реализация регулируемых источников опорного напряжения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регулировка громкости в аудиосистемах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регулировка смещения нуля в усилителях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регулировка выходного напряжения стабилизаторов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настройка измерительных мостов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регулировка усиления, частоты настройки и добротности фильтров 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регулировка полной шкалы и смещения в усилителях датчиков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регулировка частоты и скважности генераторов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регулировка смещения </a:t>
            </a:r>
            <a:r>
              <a:rPr lang="ru-RU" altLang="ru-RU" sz="20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pin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-диодов в ВЧ-аттенюаторах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регулировка контрастности ЖК-индикаторов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ЦП получили широкое применение в качестве регуляторов громкости и тембра в аудиоаппаратуре. Однако обычные ЦП имеют для этого слишком маленький динамический диапазон и большие искажения. Для цифровых потенциометров остается лишь узкая ниша </a:t>
            </a:r>
            <a:r>
              <a:rPr lang="ru-RU" altLang="ru-RU" sz="20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low-end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применений, таких как регулировка громкости в сотовых телефонах, переносной аппаратуре и устройствах </a:t>
            </a:r>
            <a:r>
              <a:rPr lang="ru-RU" altLang="ru-RU" sz="20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multimedia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 Для построения высококачественных регуляторов громкости выпускается ряд специализированных микросхем. 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695400" y="-27384"/>
            <a:ext cx="1029714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400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Цифровые </a:t>
            </a:r>
            <a:r>
              <a:rPr lang="ru-RU" altLang="ru-RU" sz="40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потенциометры</a:t>
            </a:r>
          </a:p>
        </p:txBody>
      </p:sp>
    </p:spTree>
    <p:extLst>
      <p:ext uri="{BB962C8B-B14F-4D97-AF65-F5344CB8AC3E}">
        <p14:creationId xmlns:p14="http://schemas.microsoft.com/office/powerpoint/2010/main" val="425232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Текст 2"/>
          <p:cNvSpPr txBox="1">
            <a:spLocks noGrp="1"/>
          </p:cNvSpPr>
          <p:nvPr>
            <p:ph type="body" idx="1"/>
          </p:nvPr>
        </p:nvSpPr>
        <p:spPr>
          <a:xfrm>
            <a:off x="911424" y="1340768"/>
            <a:ext cx="10297144" cy="4735512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1. Потенциометры. Типы потенциометров. Основные параметры и характеристики потенциометров. Цифровые потенциометры</a:t>
            </a:r>
            <a:r>
              <a:rPr lang="ru-RU" altLang="ru-RU" sz="28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ru-RU" altLang="ru-RU" sz="28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911424" y="-27384"/>
            <a:ext cx="1029714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400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Вопросы к экзаменам</a:t>
            </a:r>
            <a:endParaRPr lang="ru-RU" altLang="ru-RU" sz="40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499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www.trimmer.ru/pic/trimmer/max_r16k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556792"/>
            <a:ext cx="38100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gametrix.ru/useruploads/files/publications/091023/3pub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1977853"/>
            <a:ext cx="6130712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695400" y="-27384"/>
            <a:ext cx="1029714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400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Потенциометры</a:t>
            </a:r>
            <a:endParaRPr lang="ru-RU" altLang="ru-RU" sz="40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2365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Текст 2"/>
          <p:cNvSpPr txBox="1">
            <a:spLocks noGrp="1"/>
          </p:cNvSpPr>
          <p:nvPr>
            <p:ph type="body" idx="1"/>
          </p:nvPr>
        </p:nvSpPr>
        <p:spPr>
          <a:xfrm>
            <a:off x="911424" y="1340768"/>
            <a:ext cx="10297144" cy="4735512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Простейший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по конструкции проволочный потенциометр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(а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) представляет собой каркас 1 постоянного или переменного поперечного сечения, выполненный из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токонепроводящего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материала или из алюминиевого сплава с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электроизоляцией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pic>
        <p:nvPicPr>
          <p:cNvPr id="4" name="Picture 2" descr="21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66" y="2996952"/>
            <a:ext cx="10084060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695400" y="-27384"/>
            <a:ext cx="1029714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400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Потенциометры</a:t>
            </a:r>
            <a:endParaRPr lang="ru-RU" altLang="ru-RU" sz="40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20791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7107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5400" y="661162"/>
                <a:ext cx="11233248" cy="4735512"/>
              </a:xfrm>
            </p:spPr>
            <p:txBody>
              <a:bodyPr/>
              <a:lstStyle/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На каркас намотана проволока 5 (резистивный элемент), от которой в точках А и В сделаны два отвода 6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.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По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зачищенной от изоляции поверхности проволоки (контактной дорожке) перемещается подвижный контакт 4, связанный с движком 2 (токосъемник). </a:t>
                </a:r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От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подвижного контакта 4 сделан отвод 3. Полная рабочая длина потенциометра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altLang="ru-RU" sz="2000" i="1" smtClean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𝑙</m:t>
                        </m:r>
                      </m:e>
                      <m:sub>
                        <m:r>
                          <a:rPr lang="ru-RU" altLang="ru-RU" sz="2000" i="1" smtClean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меньше длины намотки </a:t>
                </a:r>
                <a14:m>
                  <m:oMath xmlns:m="http://schemas.openxmlformats.org/officeDocument/2006/math">
                    <m:r>
                      <a:rPr lang="ru-RU" altLang="ru-RU" sz="2000" i="1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𝑙</m:t>
                    </m:r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.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Это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делают для того, чтобы не происходило размыкания цепи и повреждения контакта 4 при выходе движка за расчетные пределы его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перемещения. </a:t>
                </a: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Входное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напряжение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𝑈</m:t>
                        </m:r>
                      </m:e>
                      <m:sub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(напряжение питания) подводится к точкам А и В, а выходное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𝑈</m:t>
                        </m:r>
                      </m:e>
                      <m:sub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в</m:t>
                        </m:r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ы</m:t>
                        </m:r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х</m:t>
                        </m:r>
                      </m:sub>
                    </m:sSub>
                    <m:r>
                      <a:rPr lang="ru-RU" altLang="ru-RU" sz="2000" i="1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 </m:t>
                    </m:r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снимается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с участка между точками А (или В) и С (скользящий контакт). Сопротивление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𝑅</m:t>
                        </m:r>
                      </m:e>
                      <m:sub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потенциометра   связано с перемещением движка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𝑙</m:t>
                        </m:r>
                      </m:e>
                      <m:sub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зависимостью</a:t>
                </a:r>
                <a:r>
                  <a:rPr lang="en-US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:</a:t>
                </a: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𝑅</m:t>
                          </m:r>
                        </m:e>
                        <m:sub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𝑥</m:t>
                          </m:r>
                        </m:sub>
                      </m:sSub>
                      <m:r>
                        <a:rPr lang="en-US" altLang="ru-RU" sz="2000" i="1">
                          <a:solidFill>
                            <a:schemeClr val="tx1"/>
                          </a:solidFill>
                          <a:latin typeface="Cambria Math"/>
                          <a:ea typeface="Lato"/>
                          <a:cs typeface="Lato"/>
                          <a:sym typeface="Lato"/>
                        </a:rPr>
                        <m:t>=</m:t>
                      </m:r>
                      <m:f>
                        <m:fPr>
                          <m:ctrlP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sym typeface="Lato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ru-RU" sz="2000" i="1">
                          <a:solidFill>
                            <a:schemeClr val="tx1"/>
                          </a:solidFill>
                          <a:latin typeface="Cambria Math"/>
                          <a:sym typeface="Lato"/>
                        </a:rPr>
                        <m:t>,</m:t>
                      </m:r>
                    </m:oMath>
                  </m:oMathPara>
                </a14:m>
                <a:endParaRPr lang="ru-RU" altLang="ru-RU" sz="2000" i="1" dirty="0" smtClean="0">
                  <a:solidFill>
                    <a:schemeClr val="tx1"/>
                  </a:solidFill>
                  <a:latin typeface="Cambria Math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sym typeface="Lato"/>
                          </a:rPr>
                          <m:t>𝑅</m:t>
                        </m:r>
                      </m:e>
                      <m:sub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sym typeface="Lato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–</a:t>
                </a:r>
                <a:r>
                  <a:rPr lang="en-US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полное сопротивление</a:t>
                </a:r>
                <a:r>
                  <a:rPr lang="en-US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потенциометра</a:t>
                </a:r>
                <a:r>
                  <a:rPr lang="en-US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. 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Тогда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при ненагруженном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потенциометре</a:t>
                </a:r>
                <a:r>
                  <a:rPr lang="en-US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:</a:t>
                </a:r>
                <a:endParaRPr lang="ru-RU" altLang="ru-RU" sz="2000" i="1" dirty="0" smtClean="0">
                  <a:solidFill>
                    <a:schemeClr val="tx1"/>
                  </a:solidFill>
                  <a:latin typeface="Cambria Math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𝑈</m:t>
                          </m:r>
                        </m:e>
                        <m:sub>
                          <m:r>
                            <a:rPr lang="ru-RU" altLang="ru-RU" sz="20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вых</m:t>
                          </m:r>
                        </m:sub>
                      </m:sSub>
                      <m:r>
                        <a:rPr lang="ru-RU" altLang="ru-RU" sz="2000" i="1">
                          <a:solidFill>
                            <a:schemeClr val="tx1"/>
                          </a:solidFill>
                          <a:latin typeface="Cambria Math"/>
                          <a:ea typeface="Lato"/>
                          <a:cs typeface="Lato"/>
                          <a:sym typeface="Lato"/>
                        </a:rPr>
                        <m:t>=</m:t>
                      </m:r>
                      <m:f>
                        <m:fPr>
                          <m:ctrlP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sym typeface="Lato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ru-RU" sz="2000" i="1">
                          <a:solidFill>
                            <a:schemeClr val="tx1"/>
                          </a:solidFill>
                          <a:latin typeface="Cambria Math"/>
                          <a:sym typeface="Lato"/>
                        </a:rPr>
                        <m:t>=</m:t>
                      </m:r>
                      <m:f>
                        <m:fPr>
                          <m:ctrlPr>
                            <a:rPr lang="en-US" altLang="ru-RU" sz="2000" i="1">
                              <a:solidFill>
                                <a:schemeClr val="tx1"/>
                              </a:solidFill>
                              <a:latin typeface="Cambria Math"/>
                              <a:sym typeface="Lato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</m:ctrlPr>
                            </m:sSubPr>
                            <m:e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ru-RU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Lato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ru-RU" sz="2000" i="1">
                          <a:solidFill>
                            <a:schemeClr val="tx1"/>
                          </a:solidFill>
                          <a:latin typeface="Cambria Math"/>
                          <a:sym typeface="Lato"/>
                        </a:rPr>
                        <m:t>.</m:t>
                      </m:r>
                    </m:oMath>
                  </m:oMathPara>
                </a14:m>
                <a:endParaRPr lang="en-US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Зависимость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𝑈</m:t>
                        </m:r>
                      </m:e>
                      <m:sub>
                        <m:r>
                          <a:rPr lang="ru-RU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вых</m:t>
                        </m:r>
                      </m:sub>
                    </m:sSub>
                    <m:r>
                      <a:rPr lang="ru-RU" altLang="ru-RU" sz="2000" i="1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=</m:t>
                    </m:r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𝑓</m:t>
                    </m:r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(</m:t>
                    </m:r>
                    <m:sSub>
                      <m:sSubPr>
                        <m:ctrlP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𝑙</m:t>
                        </m:r>
                      </m:e>
                      <m:sub>
                        <m:r>
                          <a:rPr lang="en-US" altLang="ru-RU" sz="20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𝑥</m:t>
                        </m:r>
                      </m:sub>
                    </m:sSub>
                    <m:r>
                      <a:rPr lang="en-US" altLang="ru-RU" sz="2000" i="1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)</m:t>
                    </m:r>
                  </m:oMath>
                </a14:m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называется характеристикой </a:t>
                </a:r>
                <a:r>
                  <a:rPr lang="ru-RU" altLang="ru-RU" sz="20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потенциометра.</a:t>
                </a:r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47107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5400" y="661162"/>
                <a:ext cx="11233248" cy="4735512"/>
              </a:xfrm>
              <a:blipFill rotWithShape="1">
                <a:blip r:embed="rId3"/>
                <a:stretch>
                  <a:fillRect l="-543" r="-543" b="-155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695400" y="-27384"/>
            <a:ext cx="1029714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400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Потенциометры</a:t>
            </a:r>
            <a:endParaRPr lang="ru-RU" altLang="ru-RU" sz="40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867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Текст 2"/>
          <p:cNvSpPr txBox="1">
            <a:spLocks noGrp="1"/>
          </p:cNvSpPr>
          <p:nvPr>
            <p:ph type="body" idx="1"/>
          </p:nvPr>
        </p:nvSpPr>
        <p:spPr>
          <a:xfrm>
            <a:off x="911424" y="1340768"/>
            <a:ext cx="10297144" cy="4735512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По типу перемещения движка потенциометры разделяют на потенциометры с поступательным </a:t>
            </a: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и 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вращательным </a:t>
            </a: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перемещением 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движка. </a:t>
            </a:r>
            <a:endParaRPr lang="en-US" altLang="ru-RU" sz="20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en-US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многооборотных потенциометрах </a:t>
            </a: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подвижный контакт, 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имеющий форму ролика, совершает винтовое перемещение по </a:t>
            </a: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каркасу, 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выполненному в виде спирали из медного стержня диаметром 1...2 мм</a:t>
            </a: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 На </a:t>
            </a: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каркас намотан тонкий резистивный провод. Существуют и другие схемы многооборотных потенциометров. Многооборотные потенциометры позволяют получить при небольших габаритах большую рабочую длину резистивного элемента.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695400" y="-27384"/>
            <a:ext cx="1029714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400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Потенциометры</a:t>
            </a:r>
            <a:endParaRPr lang="ru-RU" altLang="ru-RU" sz="40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1104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21_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340" y="1106555"/>
            <a:ext cx="8277311" cy="496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695400" y="-27384"/>
            <a:ext cx="1029714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400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Потенциометры</a:t>
            </a:r>
            <a:endParaRPr lang="ru-RU" altLang="ru-RU" sz="40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74869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Текст 2"/>
          <p:cNvSpPr txBox="1">
            <a:spLocks noGrp="1"/>
          </p:cNvSpPr>
          <p:nvPr>
            <p:ph type="body" idx="1"/>
          </p:nvPr>
        </p:nvSpPr>
        <p:spPr>
          <a:xfrm>
            <a:off x="911424" y="1340768"/>
            <a:ext cx="10297144" cy="4735512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Каркасы проволочных потенциометров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делятся на: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кольцевые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(а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), пластинчатые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(б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), стержневые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(в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), дуговые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(г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) и многооборотные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(д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). </a:t>
            </a:r>
            <a:endParaRPr lang="en-US" alt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en-US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Потенциометры с кольцевыми каркасами используют либо для ограниченного поворота движка на 30...358° (перемещение движка в этом случае ограничивается упорами), либо для кругового движения с периодическим повторением одной и той же функции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Дуговые каркасы применяют для поворота движка на 40...90°, а пластинчатые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–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на 15...40° (с большой длиной движка) или для поступательного перемещения движка.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Каркасы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изготовляют из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гетинакса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, текстолита, термореактивных пресс-порошков, а также из алюминиевых сплавов соответствующих марок.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695400" y="-27384"/>
            <a:ext cx="1029714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altLang="ru-RU" sz="400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Потенциометры</a:t>
            </a:r>
            <a:endParaRPr lang="ru-RU" altLang="ru-RU" sz="40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62686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D8D8D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timeline-engineering-powerpoint-template</Template>
  <TotalTime>6123</TotalTime>
  <Words>4367</Words>
  <Application>Microsoft Office PowerPoint</Application>
  <PresentationFormat>Произвольный</PresentationFormat>
  <Paragraphs>303</Paragraphs>
  <Slides>31</Slides>
  <Notes>31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31</vt:i4>
      </vt:variant>
    </vt:vector>
  </HeadingPairs>
  <TitlesOfParts>
    <vt:vector size="34" baseType="lpstr">
      <vt:lpstr>4_Office Theme</vt:lpstr>
      <vt:lpstr>11_Office Theme</vt:lpstr>
      <vt:lpstr>Antonio template</vt:lpstr>
      <vt:lpstr>ПОТЕНЦИОМЕТРЫ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xxx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ОПТИКО-ЭЛЕКТРОННЫХ ПРИБОРОВ</dc:title>
  <dc:creator>Городничев</dc:creator>
  <cp:lastModifiedBy>FunnyJingl</cp:lastModifiedBy>
  <cp:revision>760</cp:revision>
  <cp:lastPrinted>2015-02-25T10:22:56Z</cp:lastPrinted>
  <dcterms:created xsi:type="dcterms:W3CDTF">2011-01-18T06:29:45Z</dcterms:created>
  <dcterms:modified xsi:type="dcterms:W3CDTF">2017-03-13T12:13:23Z</dcterms:modified>
</cp:coreProperties>
</file>