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23"/>
  </p:notesMasterIdLst>
  <p:sldIdLst>
    <p:sldId id="1275" r:id="rId4"/>
    <p:sldId id="1800" r:id="rId5"/>
    <p:sldId id="1802" r:id="rId6"/>
    <p:sldId id="1854" r:id="rId7"/>
    <p:sldId id="1855" r:id="rId8"/>
    <p:sldId id="1856" r:id="rId9"/>
    <p:sldId id="1857" r:id="rId10"/>
    <p:sldId id="1820" r:id="rId11"/>
    <p:sldId id="1858" r:id="rId12"/>
    <p:sldId id="1859" r:id="rId13"/>
    <p:sldId id="1860" r:id="rId14"/>
    <p:sldId id="1861" r:id="rId15"/>
    <p:sldId id="1862" r:id="rId16"/>
    <p:sldId id="1863" r:id="rId17"/>
    <p:sldId id="1864" r:id="rId18"/>
    <p:sldId id="1865" r:id="rId19"/>
    <p:sldId id="1866" r:id="rId20"/>
    <p:sldId id="1867" r:id="rId21"/>
    <p:sldId id="1617" r:id="rId22"/>
  </p:sldIdLst>
  <p:sldSz cx="12192000" cy="6858000"/>
  <p:notesSz cx="6858000" cy="9144000"/>
  <p:defaultTextStyle>
    <a:defPPr>
      <a:defRPr lang="ru-RU"/>
    </a:defPPr>
    <a:lvl1pPr algn="l" rtl="0" fontAlgn="base">
      <a:spcBef>
        <a:spcPct val="0"/>
      </a:spcBef>
      <a:spcAft>
        <a:spcPct val="0"/>
      </a:spcAft>
      <a:defRPr sz="20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0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0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0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000" kern="1200">
        <a:solidFill>
          <a:schemeClr val="tx1"/>
        </a:solidFill>
        <a:latin typeface="Times New Roman" pitchFamily="18" charset="0"/>
        <a:ea typeface="+mn-ea"/>
        <a:cs typeface="Arial" pitchFamily="34" charset="0"/>
      </a:defRPr>
    </a:lvl5pPr>
    <a:lvl6pPr marL="2286000" algn="l" defTabSz="914400" rtl="0" eaLnBrk="1" latinLnBrk="0" hangingPunct="1">
      <a:defRPr sz="2000" kern="1200">
        <a:solidFill>
          <a:schemeClr val="tx1"/>
        </a:solidFill>
        <a:latin typeface="Times New Roman" pitchFamily="18" charset="0"/>
        <a:ea typeface="+mn-ea"/>
        <a:cs typeface="Arial" pitchFamily="34" charset="0"/>
      </a:defRPr>
    </a:lvl6pPr>
    <a:lvl7pPr marL="2743200" algn="l" defTabSz="914400" rtl="0" eaLnBrk="1" latinLnBrk="0" hangingPunct="1">
      <a:defRPr sz="2000" kern="1200">
        <a:solidFill>
          <a:schemeClr val="tx1"/>
        </a:solidFill>
        <a:latin typeface="Times New Roman" pitchFamily="18" charset="0"/>
        <a:ea typeface="+mn-ea"/>
        <a:cs typeface="Arial" pitchFamily="34" charset="0"/>
      </a:defRPr>
    </a:lvl7pPr>
    <a:lvl8pPr marL="3200400" algn="l" defTabSz="914400" rtl="0" eaLnBrk="1" latinLnBrk="0" hangingPunct="1">
      <a:defRPr sz="2000" kern="1200">
        <a:solidFill>
          <a:schemeClr val="tx1"/>
        </a:solidFill>
        <a:latin typeface="Times New Roman" pitchFamily="18" charset="0"/>
        <a:ea typeface="+mn-ea"/>
        <a:cs typeface="Arial" pitchFamily="34" charset="0"/>
      </a:defRPr>
    </a:lvl8pPr>
    <a:lvl9pPr marL="3657600" algn="l" defTabSz="914400" rtl="0" eaLnBrk="1" latinLnBrk="0" hangingPunct="1">
      <a:defRPr sz="20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0395" autoAdjust="0"/>
  </p:normalViewPr>
  <p:slideViewPr>
    <p:cSldViewPr>
      <p:cViewPr varScale="1">
        <p:scale>
          <a:sx n="115" d="100"/>
          <a:sy n="115" d="100"/>
        </p:scale>
        <p:origin x="-330" y="-96"/>
      </p:cViewPr>
      <p:guideLst>
        <p:guide orient="horz" pos="2160"/>
        <p:guide pos="3840"/>
      </p:guideLst>
    </p:cSldViewPr>
  </p:slideViewPr>
  <p:outlineViewPr>
    <p:cViewPr>
      <p:scale>
        <a:sx n="33" d="100"/>
        <a:sy n="33" d="100"/>
      </p:scale>
      <p:origin x="0" y="76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ru-RU"/>
          </a:p>
        </p:txBody>
      </p:sp>
      <p:sp>
        <p:nvSpPr>
          <p:cNvPr id="2253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ru-RU"/>
          </a:p>
        </p:txBody>
      </p:sp>
      <p:sp>
        <p:nvSpPr>
          <p:cNvPr id="1095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ru-RU"/>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518DB6E7-2E72-40A4-8DD2-2A70E752E70F}" type="slidenum">
              <a:rPr lang="ru-RU"/>
              <a:pPr>
                <a:defRPr/>
              </a:pPr>
              <a:t>‹#›</a:t>
            </a:fld>
            <a:endParaRPr lang="ru-RU"/>
          </a:p>
        </p:txBody>
      </p:sp>
    </p:spTree>
    <p:extLst>
      <p:ext uri="{BB962C8B-B14F-4D97-AF65-F5344CB8AC3E}">
        <p14:creationId xmlns:p14="http://schemas.microsoft.com/office/powerpoint/2010/main" val="630597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Образ слайда 1"/>
          <p:cNvSpPr>
            <a:spLocks noGrp="1" noRot="1" noChangeAspect="1" noTextEdit="1"/>
          </p:cNvSpPr>
          <p:nvPr>
            <p:ph type="sldImg"/>
          </p:nvPr>
        </p:nvSpPr>
        <p:spPr>
          <a:xfrm>
            <a:off x="381000" y="685800"/>
            <a:ext cx="6096000" cy="3429000"/>
          </a:xfrm>
          <a:ln/>
        </p:spPr>
      </p:sp>
      <p:sp>
        <p:nvSpPr>
          <p:cNvPr id="113667" name="Заметки 2"/>
          <p:cNvSpPr>
            <a:spLocks noGrp="1"/>
          </p:cNvSpPr>
          <p:nvPr>
            <p:ph type="body" idx="1"/>
          </p:nvPr>
        </p:nvSpPr>
        <p:spPr>
          <a:noFill/>
        </p:spPr>
        <p:txBody>
          <a:bodyPr/>
          <a:lstStyle/>
          <a:p>
            <a:endParaRPr lang="ru-RU" altLang="ru-RU" smtClean="0"/>
          </a:p>
        </p:txBody>
      </p:sp>
      <p:sp>
        <p:nvSpPr>
          <p:cNvPr id="113668"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1040DF0-1F71-463D-9295-4405A9D0912C}" type="slidenum">
              <a:rPr lang="ru-RU" altLang="ru-RU" sz="1200" smtClean="0"/>
              <a:pPr eaLnBrk="1" hangingPunct="1"/>
              <a:t>1</a:t>
            </a:fld>
            <a:endParaRPr lang="ru-RU" altLang="ru-RU" sz="1200" smtClean="0"/>
          </a:p>
        </p:txBody>
      </p:sp>
    </p:spTree>
    <p:extLst>
      <p:ext uri="{BB962C8B-B14F-4D97-AF65-F5344CB8AC3E}">
        <p14:creationId xmlns:p14="http://schemas.microsoft.com/office/powerpoint/2010/main" val="3334768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10</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11</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12</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13</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14</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15</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16</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17</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18</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19</a:t>
            </a:fld>
            <a:endParaRPr lang="ru-RU" altLang="ru-RU" sz="1200" smtClean="0"/>
          </a:p>
        </p:txBody>
      </p:sp>
    </p:spTree>
    <p:extLst>
      <p:ext uri="{BB962C8B-B14F-4D97-AF65-F5344CB8AC3E}">
        <p14:creationId xmlns:p14="http://schemas.microsoft.com/office/powerpoint/2010/main" val="20786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2</a:t>
            </a:fld>
            <a:endParaRPr lang="ru-RU" altLang="ru-RU" sz="1200" smtClean="0"/>
          </a:p>
        </p:txBody>
      </p:sp>
    </p:spTree>
    <p:extLst>
      <p:ext uri="{BB962C8B-B14F-4D97-AF65-F5344CB8AC3E}">
        <p14:creationId xmlns:p14="http://schemas.microsoft.com/office/powerpoint/2010/main" val="179841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3</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4</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5</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6</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7</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раз слайда 1"/>
          <p:cNvSpPr>
            <a:spLocks noGrp="1" noRot="1" noChangeAspect="1" noTextEdit="1"/>
          </p:cNvSpPr>
          <p:nvPr>
            <p:ph type="sldImg"/>
          </p:nvPr>
        </p:nvSpPr>
        <p:spPr>
          <a:xfrm>
            <a:off x="381000" y="685800"/>
            <a:ext cx="6096000" cy="3429000"/>
          </a:xfrm>
          <a:ln/>
        </p:spPr>
      </p:sp>
      <p:sp>
        <p:nvSpPr>
          <p:cNvPr id="1167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167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8528A0-CF11-4601-BF34-6363348E7C03}" type="slidenum">
              <a:rPr lang="ru-RU" altLang="ru-RU" sz="1200" smtClean="0"/>
              <a:pPr eaLnBrk="1" hangingPunct="1"/>
              <a:t>8</a:t>
            </a:fld>
            <a:endParaRPr lang="ru-RU" altLang="ru-RU" sz="1200" smtClean="0"/>
          </a:p>
        </p:txBody>
      </p:sp>
    </p:spTree>
    <p:extLst>
      <p:ext uri="{BB962C8B-B14F-4D97-AF65-F5344CB8AC3E}">
        <p14:creationId xmlns:p14="http://schemas.microsoft.com/office/powerpoint/2010/main" val="21203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Образ слайда 1"/>
          <p:cNvSpPr>
            <a:spLocks noGrp="1" noRot="1" noChangeAspect="1" noTextEdit="1"/>
          </p:cNvSpPr>
          <p:nvPr>
            <p:ph type="sldImg"/>
          </p:nvPr>
        </p:nvSpPr>
        <p:spPr>
          <a:xfrm>
            <a:off x="381000" y="685800"/>
            <a:ext cx="6096000" cy="3429000"/>
          </a:xfrm>
          <a:ln/>
        </p:spPr>
      </p:sp>
      <p:sp>
        <p:nvSpPr>
          <p:cNvPr id="142339" name="Заметки 2"/>
          <p:cNvSpPr>
            <a:spLocks noGrp="1"/>
          </p:cNvSpPr>
          <p:nvPr>
            <p:ph type="body" idx="1"/>
          </p:nvPr>
        </p:nvSpPr>
        <p:spPr>
          <a:noFill/>
        </p:spPr>
        <p:txBody>
          <a:bodyPr/>
          <a:lstStyle/>
          <a:p>
            <a:r>
              <a:rPr lang="ru-RU" altLang="ru-RU" smtClean="0"/>
              <a:t>Свойства электромагнитного излучения широко используются в современной науке и технике, особенно в бесконтактных, дистанционных устройствах контроля, измерения, передачи и преобразования информации, сбора и передачи энергии и др. </a:t>
            </a:r>
          </a:p>
          <a:p>
            <a:r>
              <a:rPr lang="ru-RU" altLang="ru-RU" smtClean="0"/>
              <a:t>	Среди приборов, основанных на использовании электромагнитного излучения, особое место занимают ОЭП, которым свойственны высокая точность, быстродействие, возможность обработки многомерных сигналов и другие ценные для практики свойства. </a:t>
            </a:r>
          </a:p>
        </p:txBody>
      </p:sp>
      <p:sp>
        <p:nvSpPr>
          <p:cNvPr id="142340" name="Номер слайда 3"/>
          <p:cNvSpPr>
            <a:spLocks noGrp="1"/>
          </p:cNvSpPr>
          <p:nvPr>
            <p:ph type="sldNum" sz="quarter" idx="5"/>
          </p:nvPr>
        </p:nvSpPr>
        <p:spPr>
          <a:noFill/>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F6C9A27-F96E-4BDA-9268-B8D9672CE7F6}" type="slidenum">
              <a:rPr lang="ru-RU" altLang="ru-RU" sz="1200" smtClean="0"/>
              <a:pPr eaLnBrk="1" hangingPunct="1"/>
              <a:t>9</a:t>
            </a:fld>
            <a:endParaRPr lang="ru-RU" altLang="ru-RU" sz="1200" smtClean="0"/>
          </a:p>
        </p:txBody>
      </p:sp>
    </p:spTree>
    <p:extLst>
      <p:ext uri="{BB962C8B-B14F-4D97-AF65-F5344CB8AC3E}">
        <p14:creationId xmlns:p14="http://schemas.microsoft.com/office/powerpoint/2010/main" val="113999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C02B4C2D-33D9-493B-A1E8-B8711E9DE479}" type="slidenum">
              <a:rPr lang="ru-RU"/>
              <a:pPr>
                <a:defRPr/>
              </a:pPr>
              <a:t>‹#›</a:t>
            </a:fld>
            <a:endParaRPr lang="ru-RU"/>
          </a:p>
        </p:txBody>
      </p:sp>
    </p:spTree>
    <p:extLst>
      <p:ext uri="{BB962C8B-B14F-4D97-AF65-F5344CB8AC3E}">
        <p14:creationId xmlns:p14="http://schemas.microsoft.com/office/powerpoint/2010/main" val="233346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71CD99CA-F4DB-40A3-BCE2-481BC4051DD9}" type="slidenum">
              <a:rPr lang="ru-RU"/>
              <a:pPr>
                <a:defRPr/>
              </a:pPr>
              <a:t>‹#›</a:t>
            </a:fld>
            <a:endParaRPr lang="ru-RU"/>
          </a:p>
        </p:txBody>
      </p:sp>
    </p:spTree>
    <p:extLst>
      <p:ext uri="{BB962C8B-B14F-4D97-AF65-F5344CB8AC3E}">
        <p14:creationId xmlns:p14="http://schemas.microsoft.com/office/powerpoint/2010/main" val="121990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47144490-BCE7-4FD1-AAF2-3182868998E4}" type="slidenum">
              <a:rPr lang="ru-RU"/>
              <a:pPr>
                <a:defRPr/>
              </a:pPr>
              <a:t>‹#›</a:t>
            </a:fld>
            <a:endParaRPr lang="ru-RU"/>
          </a:p>
        </p:txBody>
      </p:sp>
    </p:spTree>
    <p:extLst>
      <p:ext uri="{BB962C8B-B14F-4D97-AF65-F5344CB8AC3E}">
        <p14:creationId xmlns:p14="http://schemas.microsoft.com/office/powerpoint/2010/main" val="96065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ru-RU" smtClean="0"/>
              <a:t>Образец заголовка</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96DA42-1EA2-47ED-BC25-85447A75EE2A}" type="slidenum">
              <a:rPr lang="en-US"/>
              <a:pPr>
                <a:defRPr/>
              </a:pPr>
              <a:t>‹#›</a:t>
            </a:fld>
            <a:endParaRPr lang="en-US" dirty="0"/>
          </a:p>
        </p:txBody>
      </p:sp>
    </p:spTree>
    <p:extLst>
      <p:ext uri="{BB962C8B-B14F-4D97-AF65-F5344CB8AC3E}">
        <p14:creationId xmlns:p14="http://schemas.microsoft.com/office/powerpoint/2010/main" val="3777117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E80EB1C-48FA-4498-B7A8-A3C18F15E642}" type="slidenum">
              <a:rPr lang="en-US"/>
              <a:pPr>
                <a:defRPr/>
              </a:pPr>
              <a:t>‹#›</a:t>
            </a:fld>
            <a:endParaRPr lang="en-US" dirty="0"/>
          </a:p>
        </p:txBody>
      </p:sp>
    </p:spTree>
    <p:extLst>
      <p:ext uri="{BB962C8B-B14F-4D97-AF65-F5344CB8AC3E}">
        <p14:creationId xmlns:p14="http://schemas.microsoft.com/office/powerpoint/2010/main" val="293348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EEE711-2BC4-4F5B-8087-41E24E46E304}" type="slidenum">
              <a:rPr lang="en-US"/>
              <a:pPr>
                <a:defRPr/>
              </a:pPr>
              <a:t>‹#›</a:t>
            </a:fld>
            <a:endParaRPr lang="en-US" dirty="0"/>
          </a:p>
        </p:txBody>
      </p:sp>
    </p:spTree>
    <p:extLst>
      <p:ext uri="{BB962C8B-B14F-4D97-AF65-F5344CB8AC3E}">
        <p14:creationId xmlns:p14="http://schemas.microsoft.com/office/powerpoint/2010/main" val="1507965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5E2BBC-5732-4C1E-8C48-E073F7D5AEDB}" type="slidenum">
              <a:rPr lang="en-US"/>
              <a:pPr>
                <a:defRPr/>
              </a:pPr>
              <a:t>‹#›</a:t>
            </a:fld>
            <a:endParaRPr lang="en-US" dirty="0"/>
          </a:p>
        </p:txBody>
      </p:sp>
    </p:spTree>
    <p:extLst>
      <p:ext uri="{BB962C8B-B14F-4D97-AF65-F5344CB8AC3E}">
        <p14:creationId xmlns:p14="http://schemas.microsoft.com/office/powerpoint/2010/main" val="75708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9C2DE41-5C26-4DA3-B301-6F0910765FF3}" type="slidenum">
              <a:rPr lang="en-US"/>
              <a:pPr>
                <a:defRPr/>
              </a:pPr>
              <a:t>‹#›</a:t>
            </a:fld>
            <a:endParaRPr lang="en-US" dirty="0"/>
          </a:p>
        </p:txBody>
      </p:sp>
    </p:spTree>
    <p:extLst>
      <p:ext uri="{BB962C8B-B14F-4D97-AF65-F5344CB8AC3E}">
        <p14:creationId xmlns:p14="http://schemas.microsoft.com/office/powerpoint/2010/main" val="3459168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80931C5-1269-46AD-AE55-77CEE3F7F660}" type="slidenum">
              <a:rPr lang="en-US"/>
              <a:pPr>
                <a:defRPr/>
              </a:pPr>
              <a:t>‹#›</a:t>
            </a:fld>
            <a:endParaRPr lang="en-US" dirty="0"/>
          </a:p>
        </p:txBody>
      </p:sp>
    </p:spTree>
    <p:extLst>
      <p:ext uri="{BB962C8B-B14F-4D97-AF65-F5344CB8AC3E}">
        <p14:creationId xmlns:p14="http://schemas.microsoft.com/office/powerpoint/2010/main" val="2869728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29C986E-B288-4C4A-BEEF-14E1A8033D73}" type="slidenum">
              <a:rPr lang="en-US"/>
              <a:pPr>
                <a:defRPr/>
              </a:pPr>
              <a:t>‹#›</a:t>
            </a:fld>
            <a:endParaRPr lang="en-US" dirty="0"/>
          </a:p>
        </p:txBody>
      </p:sp>
    </p:spTree>
    <p:extLst>
      <p:ext uri="{BB962C8B-B14F-4D97-AF65-F5344CB8AC3E}">
        <p14:creationId xmlns:p14="http://schemas.microsoft.com/office/powerpoint/2010/main" val="1777975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4C410F-4C08-45BE-962A-C064C28142D8}" type="slidenum">
              <a:rPr lang="en-US"/>
              <a:pPr>
                <a:defRPr/>
              </a:pPr>
              <a:t>‹#›</a:t>
            </a:fld>
            <a:endParaRPr lang="en-US" dirty="0"/>
          </a:p>
        </p:txBody>
      </p:sp>
    </p:spTree>
    <p:extLst>
      <p:ext uri="{BB962C8B-B14F-4D97-AF65-F5344CB8AC3E}">
        <p14:creationId xmlns:p14="http://schemas.microsoft.com/office/powerpoint/2010/main" val="415650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6EF07853-FC3B-4BBE-BEA3-97ADE5113B7E}" type="slidenum">
              <a:rPr lang="ru-RU"/>
              <a:pPr>
                <a:defRPr/>
              </a:pPr>
              <a:t>‹#›</a:t>
            </a:fld>
            <a:endParaRPr lang="ru-RU"/>
          </a:p>
        </p:txBody>
      </p:sp>
    </p:spTree>
    <p:extLst>
      <p:ext uri="{BB962C8B-B14F-4D97-AF65-F5344CB8AC3E}">
        <p14:creationId xmlns:p14="http://schemas.microsoft.com/office/powerpoint/2010/main" val="3897418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FD8148-B1C1-4DBE-B39E-5ECA8066538F}" type="slidenum">
              <a:rPr lang="en-US"/>
              <a:pPr>
                <a:defRPr/>
              </a:pPr>
              <a:t>‹#›</a:t>
            </a:fld>
            <a:endParaRPr lang="en-US" dirty="0"/>
          </a:p>
        </p:txBody>
      </p:sp>
    </p:spTree>
    <p:extLst>
      <p:ext uri="{BB962C8B-B14F-4D97-AF65-F5344CB8AC3E}">
        <p14:creationId xmlns:p14="http://schemas.microsoft.com/office/powerpoint/2010/main" val="3172678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2BB0D2-ED6A-4352-A3FE-C98E1EDC9957}" type="slidenum">
              <a:rPr lang="en-US"/>
              <a:pPr>
                <a:defRPr/>
              </a:pPr>
              <a:t>‹#›</a:t>
            </a:fld>
            <a:endParaRPr lang="en-US" dirty="0"/>
          </a:p>
        </p:txBody>
      </p:sp>
    </p:spTree>
    <p:extLst>
      <p:ext uri="{BB962C8B-B14F-4D97-AF65-F5344CB8AC3E}">
        <p14:creationId xmlns:p14="http://schemas.microsoft.com/office/powerpoint/2010/main" val="1718663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D9F0AA-7F2A-499E-B55D-AD3740001920}" type="slidenum">
              <a:rPr lang="en-US"/>
              <a:pPr>
                <a:defRPr/>
              </a:pPr>
              <a:t>‹#›</a:t>
            </a:fld>
            <a:endParaRPr lang="en-US" dirty="0"/>
          </a:p>
        </p:txBody>
      </p:sp>
    </p:spTree>
    <p:extLst>
      <p:ext uri="{BB962C8B-B14F-4D97-AF65-F5344CB8AC3E}">
        <p14:creationId xmlns:p14="http://schemas.microsoft.com/office/powerpoint/2010/main" val="310303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4" name="Shape 15"/>
          <p:cNvSpPr>
            <a:spLocks noChangeArrowheads="1"/>
          </p:cNvSpPr>
          <p:nvPr/>
        </p:nvSpPr>
        <p:spPr bwMode="auto">
          <a:xfrm>
            <a:off x="0" y="1"/>
            <a:ext cx="12192000" cy="5324475"/>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18"/>
          <p:cNvSpPr>
            <a:spLocks noChangeArrowheads="1"/>
          </p:cNvSpPr>
          <p:nvPr/>
        </p:nvSpPr>
        <p:spPr bwMode="auto">
          <a:xfrm>
            <a:off x="4064000" y="5324475"/>
            <a:ext cx="4064000" cy="101600"/>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19"/>
          <p:cNvSpPr>
            <a:spLocks noChangeArrowheads="1"/>
          </p:cNvSpPr>
          <p:nvPr/>
        </p:nvSpPr>
        <p:spPr bwMode="auto">
          <a:xfrm>
            <a:off x="8128000" y="5324475"/>
            <a:ext cx="4064000" cy="101600"/>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20"/>
          <p:cNvSpPr>
            <a:spLocks noChangeArrowheads="1"/>
          </p:cNvSpPr>
          <p:nvPr/>
        </p:nvSpPr>
        <p:spPr bwMode="auto">
          <a:xfrm>
            <a:off x="0" y="5324475"/>
            <a:ext cx="4064000" cy="101600"/>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16" name="Shape 16"/>
          <p:cNvSpPr txBox="1">
            <a:spLocks noGrp="1"/>
          </p:cNvSpPr>
          <p:nvPr>
            <p:ph type="ctrTitle"/>
          </p:nvPr>
        </p:nvSpPr>
        <p:spPr>
          <a:xfrm>
            <a:off x="914400" y="2111123"/>
            <a:ext cx="10363200" cy="1546500"/>
          </a:xfrm>
          <a:prstGeom prst="rect">
            <a:avLst/>
          </a:prstGeom>
        </p:spPr>
        <p:txBody>
          <a:bodyPr/>
          <a:lstStyle>
            <a:lvl1pPr lvl="0" algn="ctr" rtl="0">
              <a:spcBef>
                <a:spcPts val="0"/>
              </a:spcBef>
              <a:buClr>
                <a:srgbClr val="FFFFFF"/>
              </a:buClr>
              <a:buSzPct val="100000"/>
              <a:defRPr sz="4800">
                <a:solidFill>
                  <a:srgbClr val="FFFFFF"/>
                </a:solidFill>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r>
              <a:rPr lang="ru-RU" smtClean="0"/>
              <a:t>Образец заголовка</a:t>
            </a:r>
            <a:endParaRPr/>
          </a:p>
        </p:txBody>
      </p:sp>
      <p:sp>
        <p:nvSpPr>
          <p:cNvPr id="17" name="Shape 17"/>
          <p:cNvSpPr txBox="1">
            <a:spLocks noGrp="1"/>
          </p:cNvSpPr>
          <p:nvPr>
            <p:ph type="subTitle" idx="1"/>
          </p:nvPr>
        </p:nvSpPr>
        <p:spPr>
          <a:xfrm>
            <a:off x="914400" y="3786737"/>
            <a:ext cx="10363200" cy="1046400"/>
          </a:xfrm>
          <a:prstGeom prst="rect">
            <a:avLst/>
          </a:prstGeom>
        </p:spPr>
        <p:txBody>
          <a:bodyPr/>
          <a:lstStyle>
            <a:lvl1pPr lvl="0" algn="ctr"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r>
              <a:rPr lang="ru-RU" smtClean="0"/>
              <a:t>Образец подзаголовка</a:t>
            </a:r>
            <a:endParaRPr/>
          </a:p>
        </p:txBody>
      </p:sp>
    </p:spTree>
    <p:extLst>
      <p:ext uri="{BB962C8B-B14F-4D97-AF65-F5344CB8AC3E}">
        <p14:creationId xmlns:p14="http://schemas.microsoft.com/office/powerpoint/2010/main" val="898364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3" name="Shape 23"/>
          <p:cNvSpPr txBox="1">
            <a:spLocks noChangeArrowheads="1"/>
          </p:cNvSpPr>
          <p:nvPr/>
        </p:nvSpPr>
        <p:spPr bwMode="auto">
          <a:xfrm>
            <a:off x="4792134" y="1574800"/>
            <a:ext cx="260773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ru-RU" altLang="ru-RU" sz="9600" b="1">
                <a:solidFill>
                  <a:srgbClr val="97ABBC"/>
                </a:solidFill>
              </a:rPr>
              <a:t>“</a:t>
            </a:r>
          </a:p>
        </p:txBody>
      </p:sp>
      <p:sp>
        <p:nvSpPr>
          <p:cNvPr id="4" name="Shape 24"/>
          <p:cNvSpPr>
            <a:spLocks noChangeArrowheads="1"/>
          </p:cNvSpPr>
          <p:nvPr/>
        </p:nvSpPr>
        <p:spPr bwMode="auto">
          <a:xfrm>
            <a:off x="7630585" y="2133600"/>
            <a:ext cx="2281767" cy="101600"/>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25"/>
          <p:cNvSpPr>
            <a:spLocks noChangeArrowheads="1"/>
          </p:cNvSpPr>
          <p:nvPr/>
        </p:nvSpPr>
        <p:spPr bwMode="auto">
          <a:xfrm>
            <a:off x="9912352" y="2133600"/>
            <a:ext cx="2279649" cy="101600"/>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26"/>
          <p:cNvSpPr>
            <a:spLocks noChangeArrowheads="1"/>
          </p:cNvSpPr>
          <p:nvPr/>
        </p:nvSpPr>
        <p:spPr bwMode="auto">
          <a:xfrm>
            <a:off x="0" y="2133600"/>
            <a:ext cx="2279651" cy="101600"/>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27"/>
          <p:cNvSpPr>
            <a:spLocks noChangeArrowheads="1"/>
          </p:cNvSpPr>
          <p:nvPr/>
        </p:nvSpPr>
        <p:spPr bwMode="auto">
          <a:xfrm>
            <a:off x="2279651" y="2133600"/>
            <a:ext cx="2281767" cy="101600"/>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22" name="Shape 22"/>
          <p:cNvSpPr txBox="1">
            <a:spLocks noGrp="1"/>
          </p:cNvSpPr>
          <p:nvPr>
            <p:ph type="body" idx="1"/>
          </p:nvPr>
        </p:nvSpPr>
        <p:spPr>
          <a:xfrm>
            <a:off x="2280567" y="2882401"/>
            <a:ext cx="7631599" cy="1093199"/>
          </a:xfrm>
          <a:prstGeom prst="rect">
            <a:avLst/>
          </a:prstGeom>
        </p:spPr>
        <p:txBody>
          <a:bodyPr/>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pPr lvl="0"/>
            <a:r>
              <a:rPr lang="ru-RU" smtClean="0"/>
              <a:t>Образец текста</a:t>
            </a:r>
          </a:p>
        </p:txBody>
      </p:sp>
    </p:spTree>
    <p:extLst>
      <p:ext uri="{BB962C8B-B14F-4D97-AF65-F5344CB8AC3E}">
        <p14:creationId xmlns:p14="http://schemas.microsoft.com/office/powerpoint/2010/main" val="168572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4" name="Shape 31"/>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32"/>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33"/>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34"/>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29" name="Shape 29"/>
          <p:cNvSpPr txBox="1">
            <a:spLocks noGrp="1"/>
          </p:cNvSpPr>
          <p:nvPr>
            <p:ph type="title"/>
          </p:nvPr>
        </p:nvSpPr>
        <p:spPr>
          <a:xfrm>
            <a:off x="1191600" y="274650"/>
            <a:ext cx="8616800" cy="1143000"/>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ru-RU" smtClean="0"/>
              <a:t>Образец заголовка</a:t>
            </a:r>
            <a:endParaRPr/>
          </a:p>
        </p:txBody>
      </p:sp>
      <p:sp>
        <p:nvSpPr>
          <p:cNvPr id="30" name="Shape 30"/>
          <p:cNvSpPr txBox="1">
            <a:spLocks noGrp="1"/>
          </p:cNvSpPr>
          <p:nvPr>
            <p:ph type="body" idx="1"/>
          </p:nvPr>
        </p:nvSpPr>
        <p:spPr>
          <a:xfrm>
            <a:off x="1191600" y="1831451"/>
            <a:ext cx="8616800" cy="4736399"/>
          </a:xfrm>
          <a:prstGeom prst="rect">
            <a:avLst/>
          </a:prstGeom>
        </p:spPr>
        <p:txBody>
          <a:bodyPr/>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ru-RU" smtClean="0"/>
              <a:t>Образец текста</a:t>
            </a:r>
          </a:p>
        </p:txBody>
      </p:sp>
    </p:spTree>
    <p:extLst>
      <p:ext uri="{BB962C8B-B14F-4D97-AF65-F5344CB8AC3E}">
        <p14:creationId xmlns:p14="http://schemas.microsoft.com/office/powerpoint/2010/main" val="1056575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3"/>
        <p:cNvGrpSpPr/>
        <p:nvPr/>
      </p:nvGrpSpPr>
      <p:grpSpPr>
        <a:xfrm>
          <a:off x="0" y="0"/>
          <a:ext cx="0" cy="0"/>
          <a:chOff x="0" y="0"/>
          <a:chExt cx="0" cy="0"/>
        </a:xfrm>
      </p:grpSpPr>
      <p:sp>
        <p:nvSpPr>
          <p:cNvPr id="6" name="Shape 48"/>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7" name="Shape 49"/>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8" name="Shape 50"/>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9" name="Shape 51"/>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4" name="Shape 44"/>
          <p:cNvSpPr txBox="1">
            <a:spLocks noGrp="1"/>
          </p:cNvSpPr>
          <p:nvPr>
            <p:ph type="title"/>
          </p:nvPr>
        </p:nvSpPr>
        <p:spPr>
          <a:xfrm>
            <a:off x="1191600" y="274650"/>
            <a:ext cx="8616800" cy="1143000"/>
          </a:xfrm>
          <a:prstGeom prst="rect">
            <a:avLst/>
          </a:prstGeom>
        </p:spPr>
        <p:txBody>
          <a:bodyPr/>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ru-RU" smtClean="0"/>
              <a:t>Образец заголовка</a:t>
            </a:r>
            <a:endParaRPr/>
          </a:p>
        </p:txBody>
      </p:sp>
      <p:sp>
        <p:nvSpPr>
          <p:cNvPr id="45" name="Shape 45"/>
          <p:cNvSpPr txBox="1">
            <a:spLocks noGrp="1"/>
          </p:cNvSpPr>
          <p:nvPr>
            <p:ph type="body" idx="1"/>
          </p:nvPr>
        </p:nvSpPr>
        <p:spPr>
          <a:xfrm>
            <a:off x="1191600"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
        <p:nvSpPr>
          <p:cNvPr id="46" name="Shape 46"/>
          <p:cNvSpPr txBox="1">
            <a:spLocks noGrp="1"/>
          </p:cNvSpPr>
          <p:nvPr>
            <p:ph type="body" idx="2"/>
          </p:nvPr>
        </p:nvSpPr>
        <p:spPr>
          <a:xfrm>
            <a:off x="4515204"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
        <p:nvSpPr>
          <p:cNvPr id="47" name="Shape 47"/>
          <p:cNvSpPr txBox="1">
            <a:spLocks noGrp="1"/>
          </p:cNvSpPr>
          <p:nvPr>
            <p:ph type="body" idx="3"/>
          </p:nvPr>
        </p:nvSpPr>
        <p:spPr>
          <a:xfrm>
            <a:off x="7838809" y="1600200"/>
            <a:ext cx="3161600" cy="4967700"/>
          </a:xfrm>
          <a:prstGeom prst="rect">
            <a:avLst/>
          </a:prstGeom>
        </p:spPr>
        <p:txBody>
          <a:bodyPr/>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pPr lvl="0"/>
            <a:r>
              <a:rPr lang="ru-RU" smtClean="0"/>
              <a:t>Образец текста</a:t>
            </a:r>
          </a:p>
        </p:txBody>
      </p:sp>
    </p:spTree>
    <p:extLst>
      <p:ext uri="{BB962C8B-B14F-4D97-AF65-F5344CB8AC3E}">
        <p14:creationId xmlns:p14="http://schemas.microsoft.com/office/powerpoint/2010/main" val="358333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58"/>
        <p:cNvGrpSpPr/>
        <p:nvPr/>
      </p:nvGrpSpPr>
      <p:grpSpPr>
        <a:xfrm>
          <a:off x="0" y="0"/>
          <a:ext cx="0" cy="0"/>
          <a:chOff x="0" y="0"/>
          <a:chExt cx="0" cy="0"/>
        </a:xfrm>
      </p:grpSpPr>
      <p:sp>
        <p:nvSpPr>
          <p:cNvPr id="3" name="Shape 60"/>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 name="Shape 61"/>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62"/>
          <p:cNvSpPr>
            <a:spLocks noChangeArrowheads="1"/>
          </p:cNvSpPr>
          <p:nvPr/>
        </p:nvSpPr>
        <p:spPr bwMode="auto">
          <a:xfrm>
            <a:off x="1" y="6754814"/>
            <a:ext cx="1191684"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6" name="Shape 63"/>
          <p:cNvSpPr>
            <a:spLocks noChangeArrowheads="1"/>
          </p:cNvSpPr>
          <p:nvPr/>
        </p:nvSpPr>
        <p:spPr bwMode="auto">
          <a:xfrm>
            <a:off x="1191684" y="6754814"/>
            <a:ext cx="8616949" cy="103187"/>
          </a:xfrm>
          <a:prstGeom prst="rect">
            <a:avLst/>
          </a:prstGeom>
          <a:solidFill>
            <a:srgbClr val="2185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9" name="Shape 59"/>
          <p:cNvSpPr txBox="1">
            <a:spLocks noGrp="1"/>
          </p:cNvSpPr>
          <p:nvPr>
            <p:ph type="body" idx="1"/>
          </p:nvPr>
        </p:nvSpPr>
        <p:spPr>
          <a:xfrm>
            <a:off x="1191600" y="6199950"/>
            <a:ext cx="8616800" cy="467700"/>
          </a:xfrm>
          <a:prstGeom prst="rect">
            <a:avLst/>
          </a:prstGeom>
        </p:spPr>
        <p:txBody>
          <a:bodyPr anchor="b"/>
          <a:lstStyle>
            <a:lvl1pPr lvl="0">
              <a:spcBef>
                <a:spcPts val="360"/>
              </a:spcBef>
              <a:buClr>
                <a:srgbClr val="2185C5"/>
              </a:buClr>
              <a:buSzPct val="100000"/>
              <a:buNone/>
              <a:defRPr sz="1400">
                <a:solidFill>
                  <a:srgbClr val="2185C5"/>
                </a:solidFill>
              </a:defRPr>
            </a:lvl1pPr>
          </a:lstStyle>
          <a:p>
            <a:pPr lvl="0"/>
            <a:r>
              <a:rPr lang="ru-RU" smtClean="0"/>
              <a:t>Образец текста</a:t>
            </a:r>
          </a:p>
        </p:txBody>
      </p:sp>
    </p:spTree>
    <p:extLst>
      <p:ext uri="{BB962C8B-B14F-4D97-AF65-F5344CB8AC3E}">
        <p14:creationId xmlns:p14="http://schemas.microsoft.com/office/powerpoint/2010/main" val="2638193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color background">
    <p:bg>
      <p:bgPr>
        <a:solidFill>
          <a:srgbClr val="2185C5"/>
        </a:solidFill>
        <a:effectLst/>
      </p:bgPr>
    </p:bg>
    <p:spTree>
      <p:nvGrpSpPr>
        <p:cNvPr id="1" name="Shape 69"/>
        <p:cNvGrpSpPr/>
        <p:nvPr/>
      </p:nvGrpSpPr>
      <p:grpSpPr>
        <a:xfrm>
          <a:off x="0" y="0"/>
          <a:ext cx="0" cy="0"/>
          <a:chOff x="0" y="0"/>
          <a:chExt cx="0" cy="0"/>
        </a:xfrm>
      </p:grpSpPr>
      <p:sp>
        <p:nvSpPr>
          <p:cNvPr id="2" name="Shape 70"/>
          <p:cNvSpPr>
            <a:spLocks noChangeArrowheads="1"/>
          </p:cNvSpPr>
          <p:nvPr/>
        </p:nvSpPr>
        <p:spPr bwMode="auto">
          <a:xfrm>
            <a:off x="9808634" y="6754814"/>
            <a:ext cx="1191684" cy="103187"/>
          </a:xfrm>
          <a:prstGeom prst="rect">
            <a:avLst/>
          </a:prstGeom>
          <a:solidFill>
            <a:srgbClr val="FF97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3" name="Shape 71"/>
          <p:cNvSpPr>
            <a:spLocks noChangeArrowheads="1"/>
          </p:cNvSpPr>
          <p:nvPr/>
        </p:nvSpPr>
        <p:spPr bwMode="auto">
          <a:xfrm>
            <a:off x="11000317" y="6754814"/>
            <a:ext cx="1191683" cy="103187"/>
          </a:xfrm>
          <a:prstGeom prst="rect">
            <a:avLst/>
          </a:prstGeom>
          <a:solidFill>
            <a:srgbClr val="F202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4" name="Shape 72"/>
          <p:cNvSpPr>
            <a:spLocks noChangeArrowheads="1"/>
          </p:cNvSpPr>
          <p:nvPr/>
        </p:nvSpPr>
        <p:spPr bwMode="auto">
          <a:xfrm>
            <a:off x="1" y="6754814"/>
            <a:ext cx="1191684" cy="103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
        <p:nvSpPr>
          <p:cNvPr id="5" name="Shape 73"/>
          <p:cNvSpPr>
            <a:spLocks noChangeArrowheads="1"/>
          </p:cNvSpPr>
          <p:nvPr/>
        </p:nvSpPr>
        <p:spPr bwMode="auto">
          <a:xfrm>
            <a:off x="1191684" y="6754814"/>
            <a:ext cx="8616949" cy="103187"/>
          </a:xfrm>
          <a:prstGeom prst="rect">
            <a:avLst/>
          </a:prstGeom>
          <a:solidFill>
            <a:srgbClr val="7ECEF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endParaRPr lang="ru-RU" altLang="ru-RU" sz="2000"/>
          </a:p>
        </p:txBody>
      </p:sp>
    </p:spTree>
    <p:extLst>
      <p:ext uri="{BB962C8B-B14F-4D97-AF65-F5344CB8AC3E}">
        <p14:creationId xmlns:p14="http://schemas.microsoft.com/office/powerpoint/2010/main" val="93185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lvl1pPr>
          </a:lstStyle>
          <a:p>
            <a:pPr>
              <a:defRPr/>
            </a:pPr>
            <a:fld id="{A8B437A0-C26F-460E-A897-84136F210CAA}" type="slidenum">
              <a:rPr lang="ru-RU"/>
              <a:pPr>
                <a:defRPr/>
              </a:pPr>
              <a:t>‹#›</a:t>
            </a:fld>
            <a:endParaRPr lang="ru-RU"/>
          </a:p>
        </p:txBody>
      </p:sp>
    </p:spTree>
    <p:extLst>
      <p:ext uri="{BB962C8B-B14F-4D97-AF65-F5344CB8AC3E}">
        <p14:creationId xmlns:p14="http://schemas.microsoft.com/office/powerpoint/2010/main" val="150165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4F59E889-3473-43CA-A9B9-38370660611B}" type="slidenum">
              <a:rPr lang="ru-RU"/>
              <a:pPr>
                <a:defRPr/>
              </a:pPr>
              <a:t>‹#›</a:t>
            </a:fld>
            <a:endParaRPr lang="ru-RU"/>
          </a:p>
        </p:txBody>
      </p:sp>
    </p:spTree>
    <p:extLst>
      <p:ext uri="{BB962C8B-B14F-4D97-AF65-F5344CB8AC3E}">
        <p14:creationId xmlns:p14="http://schemas.microsoft.com/office/powerpoint/2010/main" val="36779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9"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1"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lvl1pPr>
              <a:defRPr/>
            </a:lvl1pPr>
          </a:lstStyle>
          <a:p>
            <a:pPr>
              <a:defRPr/>
            </a:pPr>
            <a:endParaRPr lang="ru-RU"/>
          </a:p>
        </p:txBody>
      </p:sp>
      <p:sp>
        <p:nvSpPr>
          <p:cNvPr id="8" name="Footer Placeholder 4"/>
          <p:cNvSpPr>
            <a:spLocks noGrp="1"/>
          </p:cNvSpPr>
          <p:nvPr>
            <p:ph type="ftr" sz="quarter" idx="11"/>
          </p:nvPr>
        </p:nvSpPr>
        <p:spPr/>
        <p:txBody>
          <a:bodyPr/>
          <a:lstStyle>
            <a:lvl1pPr>
              <a:defRPr/>
            </a:lvl1pPr>
          </a:lstStyle>
          <a:p>
            <a:pPr>
              <a:defRPr/>
            </a:pPr>
            <a:endParaRPr lang="ru-RU"/>
          </a:p>
        </p:txBody>
      </p:sp>
      <p:sp>
        <p:nvSpPr>
          <p:cNvPr id="9" name="Slide Number Placeholder 5"/>
          <p:cNvSpPr>
            <a:spLocks noGrp="1"/>
          </p:cNvSpPr>
          <p:nvPr>
            <p:ph type="sldNum" sz="quarter" idx="12"/>
          </p:nvPr>
        </p:nvSpPr>
        <p:spPr/>
        <p:txBody>
          <a:bodyPr/>
          <a:lstStyle>
            <a:lvl1pPr>
              <a:defRPr/>
            </a:lvl1pPr>
          </a:lstStyle>
          <a:p>
            <a:pPr>
              <a:defRPr/>
            </a:pPr>
            <a:fld id="{BC5D3AB1-0894-4901-8C9B-2E27106A82B9}" type="slidenum">
              <a:rPr lang="ru-RU"/>
              <a:pPr>
                <a:defRPr/>
              </a:pPr>
              <a:t>‹#›</a:t>
            </a:fld>
            <a:endParaRPr lang="ru-RU"/>
          </a:p>
        </p:txBody>
      </p:sp>
    </p:spTree>
    <p:extLst>
      <p:ext uri="{BB962C8B-B14F-4D97-AF65-F5344CB8AC3E}">
        <p14:creationId xmlns:p14="http://schemas.microsoft.com/office/powerpoint/2010/main" val="4939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endParaRPr lang="ru-RU"/>
          </a:p>
        </p:txBody>
      </p:sp>
      <p:sp>
        <p:nvSpPr>
          <p:cNvPr id="4" name="Footer Placeholder 4"/>
          <p:cNvSpPr>
            <a:spLocks noGrp="1"/>
          </p:cNvSpPr>
          <p:nvPr>
            <p:ph type="ftr" sz="quarter" idx="11"/>
          </p:nvPr>
        </p:nvSpPr>
        <p:spPr/>
        <p:txBody>
          <a:bodyPr/>
          <a:lstStyle>
            <a:lvl1pPr>
              <a:defRPr/>
            </a:lvl1pPr>
          </a:lstStyle>
          <a:p>
            <a:pPr>
              <a:defRPr/>
            </a:pPr>
            <a:endParaRPr lang="ru-RU"/>
          </a:p>
        </p:txBody>
      </p:sp>
      <p:sp>
        <p:nvSpPr>
          <p:cNvPr id="5" name="Slide Number Placeholder 5"/>
          <p:cNvSpPr>
            <a:spLocks noGrp="1"/>
          </p:cNvSpPr>
          <p:nvPr>
            <p:ph type="sldNum" sz="quarter" idx="12"/>
          </p:nvPr>
        </p:nvSpPr>
        <p:spPr/>
        <p:txBody>
          <a:bodyPr/>
          <a:lstStyle>
            <a:lvl1pPr>
              <a:defRPr/>
            </a:lvl1pPr>
          </a:lstStyle>
          <a:p>
            <a:pPr>
              <a:defRPr/>
            </a:pPr>
            <a:fld id="{CA211956-DAF6-473A-ABEE-E1704773A49D}" type="slidenum">
              <a:rPr lang="ru-RU"/>
              <a:pPr>
                <a:defRPr/>
              </a:pPr>
              <a:t>‹#›</a:t>
            </a:fld>
            <a:endParaRPr lang="ru-RU"/>
          </a:p>
        </p:txBody>
      </p:sp>
    </p:spTree>
    <p:extLst>
      <p:ext uri="{BB962C8B-B14F-4D97-AF65-F5344CB8AC3E}">
        <p14:creationId xmlns:p14="http://schemas.microsoft.com/office/powerpoint/2010/main" val="242684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ru-RU"/>
          </a:p>
        </p:txBody>
      </p:sp>
      <p:sp>
        <p:nvSpPr>
          <p:cNvPr id="3" name="Footer Placeholder 4"/>
          <p:cNvSpPr>
            <a:spLocks noGrp="1"/>
          </p:cNvSpPr>
          <p:nvPr>
            <p:ph type="ftr" sz="quarter" idx="11"/>
          </p:nvPr>
        </p:nvSpPr>
        <p:spPr/>
        <p:txBody>
          <a:bodyPr/>
          <a:lstStyle>
            <a:lvl1pPr>
              <a:defRPr/>
            </a:lvl1pPr>
          </a:lstStyle>
          <a:p>
            <a:pPr>
              <a:defRPr/>
            </a:pPr>
            <a:endParaRPr lang="ru-RU"/>
          </a:p>
        </p:txBody>
      </p:sp>
      <p:sp>
        <p:nvSpPr>
          <p:cNvPr id="4" name="Slide Number Placeholder 5"/>
          <p:cNvSpPr>
            <a:spLocks noGrp="1"/>
          </p:cNvSpPr>
          <p:nvPr>
            <p:ph type="sldNum" sz="quarter" idx="12"/>
          </p:nvPr>
        </p:nvSpPr>
        <p:spPr/>
        <p:txBody>
          <a:bodyPr/>
          <a:lstStyle>
            <a:lvl1pPr>
              <a:defRPr/>
            </a:lvl1pPr>
          </a:lstStyle>
          <a:p>
            <a:pPr>
              <a:defRPr/>
            </a:pPr>
            <a:fld id="{A5455B2D-63DC-426B-8839-080EED71F87A}" type="slidenum">
              <a:rPr lang="ru-RU"/>
              <a:pPr>
                <a:defRPr/>
              </a:pPr>
              <a:t>‹#›</a:t>
            </a:fld>
            <a:endParaRPr lang="ru-RU"/>
          </a:p>
        </p:txBody>
      </p:sp>
    </p:spTree>
    <p:extLst>
      <p:ext uri="{BB962C8B-B14F-4D97-AF65-F5344CB8AC3E}">
        <p14:creationId xmlns:p14="http://schemas.microsoft.com/office/powerpoint/2010/main" val="36587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57451C57-50DA-47AF-9533-15B94318A1AE}" type="slidenum">
              <a:rPr lang="ru-RU"/>
              <a:pPr>
                <a:defRPr/>
              </a:pPr>
              <a:t>‹#›</a:t>
            </a:fld>
            <a:endParaRPr lang="ru-RU"/>
          </a:p>
        </p:txBody>
      </p:sp>
    </p:spTree>
    <p:extLst>
      <p:ext uri="{BB962C8B-B14F-4D97-AF65-F5344CB8AC3E}">
        <p14:creationId xmlns:p14="http://schemas.microsoft.com/office/powerpoint/2010/main" val="192921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smtClean="0"/>
              <a:t>Вставка рисунка</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3"/>
          <p:cNvSpPr>
            <a:spLocks noGrp="1"/>
          </p:cNvSpPr>
          <p:nvPr>
            <p:ph type="dt" sz="half" idx="10"/>
          </p:nvPr>
        </p:nvSpPr>
        <p:spPr/>
        <p:txBody>
          <a:bodyPr/>
          <a:lstStyle>
            <a:lvl1pPr>
              <a:defRPr/>
            </a:lvl1pPr>
          </a:lstStyle>
          <a:p>
            <a:pPr>
              <a:defRPr/>
            </a:pPr>
            <a:endParaRPr lang="ru-RU"/>
          </a:p>
        </p:txBody>
      </p:sp>
      <p:sp>
        <p:nvSpPr>
          <p:cNvPr id="6" name="Footer Placeholder 4"/>
          <p:cNvSpPr>
            <a:spLocks noGrp="1"/>
          </p:cNvSpPr>
          <p:nvPr>
            <p:ph type="ftr" sz="quarter" idx="11"/>
          </p:nvPr>
        </p:nvSpPr>
        <p:spPr/>
        <p:txBody>
          <a:bodyPr/>
          <a:lstStyle>
            <a:lvl1pPr>
              <a:defRPr/>
            </a:lvl1pPr>
          </a:lstStyle>
          <a:p>
            <a:pPr>
              <a:defRPr/>
            </a:pPr>
            <a:endParaRPr lang="ru-RU"/>
          </a:p>
        </p:txBody>
      </p:sp>
      <p:sp>
        <p:nvSpPr>
          <p:cNvPr id="7" name="Slide Number Placeholder 5"/>
          <p:cNvSpPr>
            <a:spLocks noGrp="1"/>
          </p:cNvSpPr>
          <p:nvPr>
            <p:ph type="sldNum" sz="quarter" idx="12"/>
          </p:nvPr>
        </p:nvSpPr>
        <p:spPr/>
        <p:txBody>
          <a:bodyPr/>
          <a:lstStyle>
            <a:lvl1pPr>
              <a:defRPr/>
            </a:lvl1pPr>
          </a:lstStyle>
          <a:p>
            <a:pPr>
              <a:defRPr/>
            </a:pPr>
            <a:fld id="{8417C6D8-0A5F-47AF-9D50-88381F7E362C}" type="slidenum">
              <a:rPr lang="ru-RU"/>
              <a:pPr>
                <a:defRPr/>
              </a:pPr>
              <a:t>‹#›</a:t>
            </a:fld>
            <a:endParaRPr lang="ru-RU"/>
          </a:p>
        </p:txBody>
      </p:sp>
    </p:spTree>
    <p:extLst>
      <p:ext uri="{BB962C8B-B14F-4D97-AF65-F5344CB8AC3E}">
        <p14:creationId xmlns:p14="http://schemas.microsoft.com/office/powerpoint/2010/main" val="330124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endParaRPr lang="en-US" altLang="ru-RU"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ru-RU"/>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ru-RU"/>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smtClean="0">
                <a:solidFill>
                  <a:schemeClr val="tx1">
                    <a:tint val="75000"/>
                  </a:schemeClr>
                </a:solidFill>
                <a:cs typeface="+mn-cs"/>
              </a:defRPr>
            </a:lvl1pPr>
          </a:lstStyle>
          <a:p>
            <a:pPr>
              <a:defRPr/>
            </a:pPr>
            <a:fld id="{DE42370A-8F83-4953-9584-28E2BFC4C5E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endParaRPr lang="en-US" altLang="ru-RU" smtClean="0"/>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dirty="0">
                <a:solidFill>
                  <a:prstClr val="black">
                    <a:tint val="75000"/>
                  </a:prstClr>
                </a:solidFill>
                <a:cs typeface="+mn-cs"/>
              </a:defRPr>
            </a:lvl1pPr>
          </a:lstStyle>
          <a:p>
            <a:pPr>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dirty="0">
                <a:solidFill>
                  <a:prstClr val="black">
                    <a:tint val="75000"/>
                  </a:prstClr>
                </a:solidFill>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prstClr val="black">
                    <a:tint val="75000"/>
                  </a:prstClr>
                </a:solidFill>
                <a:cs typeface="+mn-cs"/>
              </a:defRPr>
            </a:lvl1pPr>
          </a:lstStyle>
          <a:p>
            <a:pPr>
              <a:defRPr/>
            </a:pPr>
            <a:fld id="{CCD692A5-89B9-489C-ADAB-F5DBAEC617F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mbria" pitchFamily="18" charset="0"/>
        </a:defRPr>
      </a:lvl2pPr>
      <a:lvl3pPr algn="ctr" rtl="0" fontAlgn="base">
        <a:spcBef>
          <a:spcPct val="0"/>
        </a:spcBef>
        <a:spcAft>
          <a:spcPct val="0"/>
        </a:spcAft>
        <a:defRPr sz="4400">
          <a:solidFill>
            <a:schemeClr val="tx1"/>
          </a:solidFill>
          <a:latin typeface="Cambria" pitchFamily="18" charset="0"/>
        </a:defRPr>
      </a:lvl3pPr>
      <a:lvl4pPr algn="ctr" rtl="0" fontAlgn="base">
        <a:spcBef>
          <a:spcPct val="0"/>
        </a:spcBef>
        <a:spcAft>
          <a:spcPct val="0"/>
        </a:spcAft>
        <a:defRPr sz="4400">
          <a:solidFill>
            <a:schemeClr val="tx1"/>
          </a:solidFill>
          <a:latin typeface="Cambria" pitchFamily="18" charset="0"/>
        </a:defRPr>
      </a:lvl4pPr>
      <a:lvl5pPr algn="ctr" rtl="0" fontAlgn="base">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6"/>
          <p:cNvSpPr txBox="1">
            <a:spLocks noGrp="1"/>
          </p:cNvSpPr>
          <p:nvPr>
            <p:ph type="title"/>
          </p:nvPr>
        </p:nvSpPr>
        <p:spPr bwMode="auto">
          <a:xfrm>
            <a:off x="1191684" y="274638"/>
            <a:ext cx="861694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ru-RU" altLang="ru-RU" smtClean="0">
              <a:sym typeface="Arial" pitchFamily="34" charset="0"/>
            </a:endParaRPr>
          </a:p>
        </p:txBody>
      </p:sp>
      <p:sp>
        <p:nvSpPr>
          <p:cNvPr id="3075" name="Shape 7"/>
          <p:cNvSpPr txBox="1">
            <a:spLocks noGrp="1"/>
          </p:cNvSpPr>
          <p:nvPr>
            <p:ph type="body" idx="1"/>
          </p:nvPr>
        </p:nvSpPr>
        <p:spPr bwMode="auto">
          <a:xfrm>
            <a:off x="1191684" y="1831976"/>
            <a:ext cx="8616949"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ru-RU" altLang="ru-RU" smtClean="0">
              <a:sym typeface="Arial" pitchFamily="34" charset="0"/>
            </a:endParaRPr>
          </a:p>
        </p:txBody>
      </p:sp>
    </p:spTree>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1" r:id="rId4"/>
    <p:sldLayoutId id="2147483733" r:id="rId5"/>
    <p:sldLayoutId id="2147483734" r:id="rId6"/>
  </p:sldLayoutIdLst>
  <p:hf hdr="0" ftr="0" dt="0"/>
  <p:txStyles>
    <p:titleStyle>
      <a:defPPr marR="0" lvl="0" algn="l" rtl="0">
        <a:lnSpc>
          <a:spcPct val="100000"/>
        </a:lnSpc>
        <a:spcBef>
          <a:spcPts val="0"/>
        </a:spcBef>
        <a:spcAft>
          <a:spcPts val="0"/>
        </a:spcAft>
      </a:defPPr>
      <a:lvl1pPr algn="l" rtl="0" fontAlgn="base">
        <a:spcBef>
          <a:spcPct val="0"/>
        </a:spcBef>
        <a:spcAft>
          <a:spcPct val="0"/>
        </a:spcAft>
        <a:defRPr sz="1400">
          <a:solidFill>
            <a:srgbClr val="000000"/>
          </a:solidFill>
          <a:latin typeface="Arial"/>
          <a:ea typeface="Arial"/>
          <a:cs typeface="Arial"/>
          <a:sym typeface="Arial" pitchFamily="34" charset="0"/>
        </a:defRPr>
      </a:lvl1pPr>
      <a:lvl2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2pPr>
      <a:lvl3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3pPr>
      <a:lvl4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4pPr>
      <a:lvl5pPr algn="l" rtl="0" fontAlgn="base">
        <a:spcBef>
          <a:spcPct val="0"/>
        </a:spcBef>
        <a:spcAft>
          <a:spcPct val="0"/>
        </a:spcAft>
        <a:defRPr sz="1400">
          <a:solidFill>
            <a:srgbClr val="000000"/>
          </a:solidFill>
          <a:latin typeface="Arial" pitchFamily="34" charset="0"/>
          <a:cs typeface="Arial" pitchFamily="34" charset="0"/>
          <a:sym typeface="Arial" pitchFamily="34" charset="0"/>
        </a:defRPr>
      </a:lvl5pPr>
      <a:lvl6pPr marL="4572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6pPr>
      <a:lvl7pPr marL="9144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7pPr>
      <a:lvl8pPr marL="13716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8pPr>
      <a:lvl9pPr marL="1828800" algn="l" rtl="0" fontAlgn="base">
        <a:spcBef>
          <a:spcPct val="0"/>
        </a:spcBef>
        <a:spcAft>
          <a:spcPct val="0"/>
        </a:spcAft>
        <a:defRPr sz="1400">
          <a:solidFill>
            <a:srgbClr val="000000"/>
          </a:solidFill>
          <a:latin typeface="Arial" pitchFamily="34" charset="0"/>
          <a:cs typeface="Arial" pitchFamily="34" charset="0"/>
          <a:sym typeface="Arial" pitchFamily="34" charset="0"/>
        </a:defRPr>
      </a:lvl9pPr>
    </p:titleStyle>
    <p:bodyStyle>
      <a:defPPr marR="0" lvl="0" algn="l" rtl="0">
        <a:lnSpc>
          <a:spcPct val="100000"/>
        </a:lnSpc>
        <a:spcBef>
          <a:spcPts val="0"/>
        </a:spcBef>
        <a:spcAft>
          <a:spcPts val="0"/>
        </a:spcAft>
      </a:defPPr>
      <a:lvl1pPr algn="l" rtl="0" fontAlgn="base">
        <a:spcBef>
          <a:spcPct val="0"/>
        </a:spcBef>
        <a:spcAft>
          <a:spcPct val="0"/>
        </a:spcAft>
        <a:defRPr sz="1400">
          <a:solidFill>
            <a:srgbClr val="000000"/>
          </a:solidFill>
          <a:latin typeface="Arial"/>
          <a:ea typeface="Arial"/>
          <a:cs typeface="Arial"/>
          <a:sym typeface="Arial" pitchFamily="34" charset="0"/>
        </a:defRPr>
      </a:lvl1pPr>
      <a:lvl2pPr lvl="1" algn="l" rtl="0" fontAlgn="base">
        <a:spcBef>
          <a:spcPct val="0"/>
        </a:spcBef>
        <a:spcAft>
          <a:spcPct val="0"/>
        </a:spcAft>
        <a:defRPr sz="1400">
          <a:solidFill>
            <a:srgbClr val="000000"/>
          </a:solidFill>
          <a:latin typeface="Arial"/>
          <a:ea typeface="Arial"/>
          <a:cs typeface="Arial"/>
          <a:sym typeface="Arial" pitchFamily="34" charset="0"/>
        </a:defRPr>
      </a:lvl2pPr>
      <a:lvl3pPr lvl="2" algn="l" rtl="0" fontAlgn="base">
        <a:spcBef>
          <a:spcPct val="0"/>
        </a:spcBef>
        <a:spcAft>
          <a:spcPct val="0"/>
        </a:spcAft>
        <a:defRPr sz="1400">
          <a:solidFill>
            <a:srgbClr val="000000"/>
          </a:solidFill>
          <a:latin typeface="Arial"/>
          <a:ea typeface="Arial"/>
          <a:cs typeface="Arial"/>
          <a:sym typeface="Arial" pitchFamily="34" charset="0"/>
        </a:defRPr>
      </a:lvl3pPr>
      <a:lvl4pPr lvl="3" algn="l" rtl="0" fontAlgn="base">
        <a:spcBef>
          <a:spcPct val="0"/>
        </a:spcBef>
        <a:spcAft>
          <a:spcPct val="0"/>
        </a:spcAft>
        <a:defRPr sz="1400">
          <a:solidFill>
            <a:srgbClr val="000000"/>
          </a:solidFill>
          <a:latin typeface="Arial"/>
          <a:ea typeface="Arial"/>
          <a:cs typeface="Arial"/>
          <a:sym typeface="Arial" pitchFamily="34" charset="0"/>
        </a:defRPr>
      </a:lvl4pPr>
      <a:lvl5pPr lvl="4" algn="l" rtl="0" fontAlgn="base">
        <a:spcBef>
          <a:spcPct val="0"/>
        </a:spcBef>
        <a:spcAft>
          <a:spcPct val="0"/>
        </a:spcAft>
        <a:defRPr sz="1400">
          <a:solidFill>
            <a:srgbClr val="000000"/>
          </a:solidFill>
          <a:latin typeface="Arial"/>
          <a:ea typeface="Arial"/>
          <a:cs typeface="Arial"/>
          <a:sym typeface="Arial"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2"/>
          <p:cNvSpPr txBox="1">
            <a:spLocks noGrp="1"/>
          </p:cNvSpPr>
          <p:nvPr>
            <p:ph type="ctrTitle"/>
          </p:nvPr>
        </p:nvSpPr>
        <p:spPr>
          <a:xfrm>
            <a:off x="1271464" y="2314576"/>
            <a:ext cx="9649072" cy="1546225"/>
          </a:xfrm>
        </p:spPr>
        <p:txBody>
          <a:bodyPr/>
          <a:lstStyle/>
          <a:p>
            <a:pPr>
              <a:spcBef>
                <a:spcPct val="0"/>
              </a:spcBef>
              <a:buSzTx/>
              <a:buFont typeface="Raleway"/>
              <a:buNone/>
            </a:pPr>
            <a:r>
              <a:rPr lang="ru-RU" altLang="ru-RU" sz="4000" dirty="0">
                <a:latin typeface="Raleway"/>
                <a:ea typeface="Raleway"/>
                <a:cs typeface="Raleway"/>
                <a:sym typeface="Raleway"/>
              </a:rPr>
              <a:t>ИСПОЛНИТЕЛЬНЫЕ ЭЛЕКТРОМАГНИТНЫЕ МЕХАНИЗМЫ</a:t>
            </a:r>
          </a:p>
        </p:txBody>
      </p:sp>
    </p:spTree>
    <p:extLst>
      <p:ext uri="{BB962C8B-B14F-4D97-AF65-F5344CB8AC3E}">
        <p14:creationId xmlns:p14="http://schemas.microsoft.com/office/powerpoint/2010/main" val="382810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377264"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Паразитные </a:t>
                </a:r>
                <a:r>
                  <a:rPr lang="ru-RU" altLang="ru-RU" sz="2000" dirty="0">
                    <a:solidFill>
                      <a:schemeClr val="tx1"/>
                    </a:solidFill>
                    <a:latin typeface="Lato"/>
                    <a:ea typeface="Lato"/>
                    <a:cs typeface="Lato"/>
                    <a:sym typeface="Lato"/>
                  </a:rPr>
                  <a:t>зазоры обусловлены технологическими факторами, а также необходимостью исключения залипания якоря от остаточной намагниченности при отключении ЭМ. Их размер колеблется от сотых до десятых долей миллиметра. </a:t>
                </a:r>
                <a:endParaRPr lang="en-US" altLang="ru-RU" sz="2000" dirty="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Часть </a:t>
                </a:r>
                <a:r>
                  <a:rPr lang="ru-RU" altLang="ru-RU" sz="2000" dirty="0">
                    <a:solidFill>
                      <a:schemeClr val="tx1"/>
                    </a:solidFill>
                    <a:latin typeface="Lato"/>
                    <a:ea typeface="Lato"/>
                    <a:cs typeface="Lato"/>
                    <a:sym typeface="Lato"/>
                  </a:rPr>
                  <a:t>полного магнитного потока </a:t>
                </a:r>
                <a14:m>
                  <m:oMath xmlns:m="http://schemas.openxmlformats.org/officeDocument/2006/math">
                    <m:r>
                      <a:rPr lang="ru-RU" altLang="ru-RU" sz="2000" i="1" dirty="0">
                        <a:solidFill>
                          <a:schemeClr val="tx1"/>
                        </a:solidFill>
                        <a:latin typeface="Cambria Math" panose="02040503050406030204" pitchFamily="18" charset="0"/>
                        <a:ea typeface="Lato"/>
                        <a:cs typeface="Lato"/>
                        <a:sym typeface="Lato"/>
                      </a:rPr>
                      <m:t>Ф</m:t>
                    </m:r>
                  </m:oMath>
                </a14:m>
                <a:r>
                  <a:rPr lang="ru-RU" altLang="ru-RU" sz="2000" dirty="0">
                    <a:solidFill>
                      <a:schemeClr val="tx1"/>
                    </a:solidFill>
                    <a:latin typeface="Lato"/>
                    <a:ea typeface="Lato"/>
                    <a:cs typeface="Lato"/>
                    <a:sym typeface="Lato"/>
                  </a:rPr>
                  <a:t>, которая проходит через рабочий </a:t>
                </a:r>
                <a:r>
                  <a:rPr lang="ru-RU" altLang="ru-RU" sz="2000" dirty="0">
                    <a:solidFill>
                      <a:schemeClr val="tx1"/>
                    </a:solidFill>
                    <a:latin typeface="Lato"/>
                    <a:ea typeface="Lato"/>
                    <a:cs typeface="Lato"/>
                    <a:sym typeface="Lato"/>
                  </a:rPr>
                  <a:t>зазор </a:t>
                </a:r>
                <a14:m>
                  <m:oMath xmlns:m="http://schemas.openxmlformats.org/officeDocument/2006/math">
                    <m:r>
                      <a:rPr lang="ru-RU" altLang="ru-RU" sz="2000" i="1">
                        <a:solidFill>
                          <a:schemeClr val="tx1"/>
                        </a:solidFill>
                        <a:latin typeface="Cambria Math" panose="02040503050406030204" pitchFamily="18" charset="0"/>
                        <a:ea typeface="Cambria Math" panose="02040503050406030204" pitchFamily="18" charset="0"/>
                        <a:cs typeface="Lato"/>
                        <a:sym typeface="Lato"/>
                      </a:rPr>
                      <m:t>𝛿</m:t>
                    </m:r>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называется рабочим магнитным потоком и </a:t>
                </a:r>
                <a:r>
                  <a:rPr lang="ru-RU" altLang="ru-RU" sz="2000" dirty="0">
                    <a:solidFill>
                      <a:schemeClr val="tx1"/>
                    </a:solidFill>
                    <a:latin typeface="Lato"/>
                    <a:ea typeface="Lato"/>
                    <a:cs typeface="Lato"/>
                    <a:sym typeface="Lato"/>
                  </a:rPr>
                  <a:t>обозначается </a:t>
                </a:r>
                <a14:m>
                  <m:oMath xmlns:m="http://schemas.openxmlformats.org/officeDocument/2006/math">
                    <m:sSub>
                      <m:sSubPr>
                        <m:ctrlPr>
                          <a:rPr lang="ru-RU" altLang="ru-RU" sz="2000" i="1">
                            <a:solidFill>
                              <a:schemeClr val="tx1"/>
                            </a:solidFill>
                            <a:latin typeface="Cambria Math"/>
                            <a:ea typeface="Cambria Math" panose="02040503050406030204" pitchFamily="18" charset="0"/>
                            <a:cs typeface="Lato"/>
                            <a:sym typeface="Lato"/>
                          </a:rPr>
                        </m:ctrlPr>
                      </m:sSubPr>
                      <m:e>
                        <m:r>
                          <m:rPr>
                            <m:sty m:val="p"/>
                          </m:rPr>
                          <a:rPr lang="el-GR" altLang="ru-RU" sz="2000" i="1">
                            <a:solidFill>
                              <a:schemeClr val="tx1"/>
                            </a:solidFill>
                            <a:latin typeface="Cambria Math" panose="02040503050406030204" pitchFamily="18" charset="0"/>
                            <a:ea typeface="Cambria Math" panose="02040503050406030204" pitchFamily="18" charset="0"/>
                            <a:cs typeface="Lato"/>
                            <a:sym typeface="Lato"/>
                          </a:rPr>
                          <m:t>Φ</m:t>
                        </m:r>
                      </m:e>
                      <m:sub>
                        <m:r>
                          <a:rPr lang="en-US" altLang="ru-RU" sz="2000" i="1">
                            <a:solidFill>
                              <a:schemeClr val="tx1"/>
                            </a:solidFill>
                            <a:latin typeface="Cambria Math" panose="02040503050406030204" pitchFamily="18" charset="0"/>
                            <a:ea typeface="Cambria Math" panose="02040503050406030204" pitchFamily="18" charset="0"/>
                            <a:cs typeface="Lato"/>
                            <a:sym typeface="Lato"/>
                          </a:rPr>
                          <m:t>𝛿</m:t>
                        </m:r>
                      </m:sub>
                    </m:sSub>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Часть потока </a:t>
                </a:r>
                <a14:m>
                  <m:oMath xmlns:m="http://schemas.openxmlformats.org/officeDocument/2006/math">
                    <m:r>
                      <a:rPr lang="ru-RU" altLang="ru-RU" sz="2000" i="1" dirty="0">
                        <a:solidFill>
                          <a:schemeClr val="tx1"/>
                        </a:solidFill>
                        <a:latin typeface="Cambria Math" panose="02040503050406030204" pitchFamily="18" charset="0"/>
                        <a:ea typeface="Lato"/>
                        <a:cs typeface="Lato"/>
                        <a:sym typeface="Lato"/>
                      </a:rPr>
                      <m:t>Ф</m:t>
                    </m:r>
                  </m:oMath>
                </a14:m>
                <a:r>
                  <a:rPr lang="ru-RU" altLang="ru-RU" sz="2000" dirty="0">
                    <a:solidFill>
                      <a:schemeClr val="tx1"/>
                    </a:solidFill>
                    <a:latin typeface="Lato"/>
                    <a:ea typeface="Lato"/>
                    <a:cs typeface="Lato"/>
                    <a:sym typeface="Lato"/>
                  </a:rPr>
                  <a:t>, которая не замыкается через рабочий зазор, называется потоком рассеяния или потоком утечки и обозначается </a:t>
                </a:r>
                <a14:m>
                  <m:oMath xmlns:m="http://schemas.openxmlformats.org/officeDocument/2006/math">
                    <m:sSub>
                      <m:sSubPr>
                        <m:ctrlPr>
                          <a:rPr lang="en-US" altLang="ru-RU" sz="2000" i="1" dirty="0">
                            <a:solidFill>
                              <a:schemeClr val="tx1"/>
                            </a:solidFill>
                            <a:latin typeface="Cambria Math"/>
                            <a:ea typeface="Lato"/>
                            <a:cs typeface="Lato"/>
                            <a:sym typeface="Lato"/>
                          </a:rPr>
                        </m:ctrlPr>
                      </m:sSubPr>
                      <m:e>
                        <m:r>
                          <a:rPr lang="ru-RU" altLang="ru-RU" sz="2000" i="1" dirty="0">
                            <a:solidFill>
                              <a:schemeClr val="tx1"/>
                            </a:solidFill>
                            <a:latin typeface="Cambria Math" panose="02040503050406030204" pitchFamily="18" charset="0"/>
                            <a:ea typeface="Lato"/>
                            <a:cs typeface="Lato"/>
                            <a:sym typeface="Lato"/>
                          </a:rPr>
                          <m:t>Ф</m:t>
                        </m:r>
                      </m:e>
                      <m:sub>
                        <m:r>
                          <a:rPr lang="ru-RU" altLang="ru-RU" sz="2000" i="1" dirty="0">
                            <a:solidFill>
                              <a:schemeClr val="tx1"/>
                            </a:solidFill>
                            <a:latin typeface="Cambria Math" panose="02040503050406030204" pitchFamily="18" charset="0"/>
                            <a:ea typeface="Lato"/>
                            <a:cs typeface="Lato"/>
                            <a:sym typeface="Lato"/>
                          </a:rPr>
                          <m:t>𝑠</m:t>
                        </m:r>
                      </m:sub>
                    </m:sSub>
                  </m:oMath>
                </a14:m>
                <a:r>
                  <a:rPr lang="ru-RU" altLang="ru-RU" sz="2000" dirty="0">
                    <a:solidFill>
                      <a:schemeClr val="tx1"/>
                    </a:solidFill>
                    <a:latin typeface="Lato"/>
                    <a:ea typeface="Lato"/>
                    <a:cs typeface="Lato"/>
                    <a:sym typeface="Lato"/>
                  </a:rPr>
                  <a:t> или </a:t>
                </a:r>
                <a14:m>
                  <m:oMath xmlns:m="http://schemas.openxmlformats.org/officeDocument/2006/math">
                    <m:sSub>
                      <m:sSubPr>
                        <m:ctrlPr>
                          <a:rPr lang="en-US" altLang="ru-RU" sz="2000" i="1" dirty="0">
                            <a:solidFill>
                              <a:schemeClr val="tx1"/>
                            </a:solidFill>
                            <a:latin typeface="Cambria Math"/>
                            <a:ea typeface="Lato"/>
                            <a:cs typeface="Lato"/>
                            <a:sym typeface="Lato"/>
                          </a:rPr>
                        </m:ctrlPr>
                      </m:sSubPr>
                      <m:e>
                        <m:r>
                          <a:rPr lang="ru-RU" altLang="ru-RU" sz="2000" i="1" dirty="0">
                            <a:solidFill>
                              <a:schemeClr val="tx1"/>
                            </a:solidFill>
                            <a:latin typeface="Cambria Math" panose="02040503050406030204" pitchFamily="18" charset="0"/>
                            <a:ea typeface="Lato"/>
                            <a:cs typeface="Lato"/>
                            <a:sym typeface="Lato"/>
                          </a:rPr>
                          <m:t>Ф</m:t>
                        </m:r>
                      </m:e>
                      <m:sub>
                        <m:r>
                          <a:rPr lang="ru-RU" altLang="ru-RU" sz="2000" i="1" dirty="0">
                            <a:solidFill>
                              <a:schemeClr val="tx1"/>
                            </a:solidFill>
                            <a:latin typeface="Cambria Math" panose="02040503050406030204" pitchFamily="18" charset="0"/>
                            <a:ea typeface="Lato"/>
                            <a:cs typeface="Lato"/>
                            <a:sym typeface="Lato"/>
                          </a:rPr>
                          <m:t>у</m:t>
                        </m:r>
                      </m:sub>
                    </m:sSub>
                  </m:oMath>
                </a14:m>
                <a:r>
                  <a:rPr lang="ru-RU" altLang="ru-RU" sz="2000" dirty="0">
                    <a:solidFill>
                      <a:schemeClr val="tx1"/>
                    </a:solidFill>
                    <a:latin typeface="Lato"/>
                    <a:ea typeface="Lato"/>
                    <a:cs typeface="Lato"/>
                    <a:sym typeface="Lato"/>
                  </a:rPr>
                  <a:t>. </a:t>
                </a:r>
                <a:endParaRPr lang="en-US"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Поверхности </a:t>
                </a:r>
                <a:r>
                  <a:rPr lang="ru-RU" altLang="ru-RU" sz="2000" dirty="0" err="1">
                    <a:solidFill>
                      <a:schemeClr val="tx1"/>
                    </a:solidFill>
                    <a:latin typeface="Lato"/>
                    <a:ea typeface="Lato"/>
                    <a:cs typeface="Lato"/>
                    <a:sym typeface="Lato"/>
                  </a:rPr>
                  <a:t>магнитопровода</a:t>
                </a:r>
                <a:r>
                  <a:rPr lang="ru-RU" altLang="ru-RU" sz="2000" dirty="0">
                    <a:solidFill>
                      <a:schemeClr val="tx1"/>
                    </a:solidFill>
                    <a:latin typeface="Lato"/>
                    <a:ea typeface="Lato"/>
                    <a:cs typeface="Lato"/>
                    <a:sym typeface="Lato"/>
                  </a:rPr>
                  <a:t>, ограничивающие рабочий зазор, называют </a:t>
                </a:r>
                <a:r>
                  <a:rPr lang="ru-RU" altLang="ru-RU" sz="2000" dirty="0" smtClean="0">
                    <a:solidFill>
                      <a:schemeClr val="tx1"/>
                    </a:solidFill>
                    <a:latin typeface="Lato"/>
                    <a:ea typeface="Lato"/>
                    <a:cs typeface="Lato"/>
                    <a:sym typeface="Lato"/>
                  </a:rPr>
                  <a:t>полюсами.</a:t>
                </a:r>
                <a:endParaRPr lang="en-US" altLang="ru-RU" sz="2000" dirty="0" smtClean="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Механическая характеристика</a:t>
                </a:r>
                <a:r>
                  <a:rPr lang="ru-RU" altLang="ru-RU" sz="2000" dirty="0">
                    <a:solidFill>
                      <a:schemeClr val="tx1"/>
                    </a:solidFill>
                    <a:latin typeface="Lato"/>
                    <a:ea typeface="Lato"/>
                    <a:cs typeface="Lato"/>
                    <a:sym typeface="Lato"/>
                  </a:rPr>
                  <a:t>, или характеристика противодействующих сил (нагрузки</a:t>
                </a:r>
                <a:r>
                  <a:rPr lang="ru-RU" altLang="ru-RU" sz="2000" dirty="0">
                    <a:solidFill>
                      <a:schemeClr val="tx1"/>
                    </a:solidFill>
                    <a:latin typeface="Lato"/>
                    <a:ea typeface="Lato"/>
                    <a:cs typeface="Lato"/>
                    <a:sym typeface="Lato"/>
                  </a:rPr>
                  <a:t>)</a:t>
                </a:r>
                <a:r>
                  <a:rPr lang="en-US"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зависимость </a:t>
                </a:r>
                <a:r>
                  <a:rPr lang="ru-RU" altLang="ru-RU" sz="2000" dirty="0">
                    <a:solidFill>
                      <a:schemeClr val="tx1"/>
                    </a:solidFill>
                    <a:latin typeface="Lato"/>
                    <a:ea typeface="Lato"/>
                    <a:cs typeface="Lato"/>
                    <a:sym typeface="Lato"/>
                  </a:rPr>
                  <a:t>полной силы (момента) сопротивления, приведенной к якорю, от его положения или размера рабочего зазора: </a:t>
                </a:r>
                <a14:m>
                  <m:oMath xmlns:m="http://schemas.openxmlformats.org/officeDocument/2006/math">
                    <m:sSub>
                      <m:sSubPr>
                        <m:ctrlPr>
                          <a:rPr lang="en-US" altLang="ru-RU" sz="2000" i="1" dirty="0">
                            <a:solidFill>
                              <a:schemeClr val="tx1"/>
                            </a:solidFill>
                            <a:latin typeface="Cambria Math"/>
                            <a:ea typeface="Lato"/>
                            <a:cs typeface="Lato"/>
                            <a:sym typeface="Lato"/>
                          </a:rPr>
                        </m:ctrlPr>
                      </m:sSubPr>
                      <m:e>
                        <m:r>
                          <a:rPr lang="ru-RU" altLang="ru-RU" sz="2000" i="1" dirty="0">
                            <a:solidFill>
                              <a:schemeClr val="tx1"/>
                            </a:solidFill>
                            <a:latin typeface="Cambria Math" panose="02040503050406030204" pitchFamily="18" charset="0"/>
                            <a:ea typeface="Lato"/>
                            <a:cs typeface="Lato"/>
                            <a:sym typeface="Lato"/>
                          </a:rPr>
                          <m:t>𝐹</m:t>
                        </m:r>
                      </m:e>
                      <m:sub>
                        <m:r>
                          <a:rPr lang="ru-RU" altLang="ru-RU" sz="2000" i="1" dirty="0">
                            <a:solidFill>
                              <a:schemeClr val="tx1"/>
                            </a:solidFill>
                            <a:latin typeface="Cambria Math" panose="02040503050406030204" pitchFamily="18" charset="0"/>
                            <a:ea typeface="Lato"/>
                            <a:cs typeface="Lato"/>
                            <a:sym typeface="Lato"/>
                          </a:rPr>
                          <m:t>п</m:t>
                        </m:r>
                      </m:sub>
                    </m:sSub>
                    <m:r>
                      <a:rPr lang="en-US" altLang="ru-RU" sz="2000" i="1" dirty="0">
                        <a:solidFill>
                          <a:schemeClr val="tx1"/>
                        </a:solidFill>
                        <a:latin typeface="Cambria Math" panose="02040503050406030204" pitchFamily="18" charset="0"/>
                        <a:ea typeface="Lato"/>
                        <a:cs typeface="Lato"/>
                        <a:sym typeface="Lato"/>
                      </a:rPr>
                      <m:t>=</m:t>
                    </m:r>
                    <m:sSub>
                      <m:sSubPr>
                        <m:ctrlPr>
                          <a:rPr lang="en-US" altLang="ru-RU" sz="2000" i="1" dirty="0">
                            <a:solidFill>
                              <a:schemeClr val="tx1"/>
                            </a:solidFill>
                            <a:latin typeface="Cambria Math"/>
                            <a:ea typeface="Lato"/>
                            <a:cs typeface="Lato"/>
                            <a:sym typeface="Lato"/>
                          </a:rPr>
                        </m:ctrlPr>
                      </m:sSubPr>
                      <m:e>
                        <m:r>
                          <a:rPr lang="ru-RU" altLang="ru-RU" sz="2000" i="1" dirty="0" err="1">
                            <a:solidFill>
                              <a:schemeClr val="tx1"/>
                            </a:solidFill>
                            <a:latin typeface="Cambria Math" panose="02040503050406030204" pitchFamily="18" charset="0"/>
                            <a:ea typeface="Lato"/>
                            <a:cs typeface="Lato"/>
                            <a:sym typeface="Lato"/>
                          </a:rPr>
                          <m:t>𝐹</m:t>
                        </m:r>
                      </m:e>
                      <m:sub>
                        <m:r>
                          <a:rPr lang="ru-RU" altLang="ru-RU" sz="2000" i="1" dirty="0" err="1">
                            <a:solidFill>
                              <a:schemeClr val="tx1"/>
                            </a:solidFill>
                            <a:latin typeface="Cambria Math" panose="02040503050406030204" pitchFamily="18" charset="0"/>
                            <a:ea typeface="Lato"/>
                            <a:cs typeface="Lato"/>
                            <a:sym typeface="Lato"/>
                          </a:rPr>
                          <m:t>п</m:t>
                        </m:r>
                      </m:sub>
                    </m:sSub>
                    <m:r>
                      <a:rPr lang="ru-RU" altLang="ru-RU" sz="2000" i="1" dirty="0">
                        <a:solidFill>
                          <a:schemeClr val="tx1"/>
                        </a:solidFill>
                        <a:latin typeface="Cambria Math" panose="02040503050406030204" pitchFamily="18" charset="0"/>
                        <a:ea typeface="Lato"/>
                        <a:cs typeface="Lato"/>
                        <a:sym typeface="Lato"/>
                      </a:rPr>
                      <m:t>(</m:t>
                    </m:r>
                    <m:r>
                      <a:rPr lang="ru-RU" altLang="ru-RU" sz="2000" i="1" dirty="0">
                        <a:solidFill>
                          <a:schemeClr val="tx1"/>
                        </a:solidFill>
                        <a:latin typeface="Cambria Math" panose="02040503050406030204" pitchFamily="18" charset="0"/>
                        <a:ea typeface="Cambria Math" panose="02040503050406030204" pitchFamily="18" charset="0"/>
                        <a:cs typeface="Lato"/>
                        <a:sym typeface="Lato"/>
                      </a:rPr>
                      <m:t>𝛿</m:t>
                    </m:r>
                    <m:r>
                      <a:rPr lang="ru-RU" altLang="ru-RU" sz="2000" i="1" dirty="0">
                        <a:solidFill>
                          <a:schemeClr val="tx1"/>
                        </a:solidFill>
                        <a:latin typeface="Cambria Math" panose="02040503050406030204" pitchFamily="18" charset="0"/>
                        <a:ea typeface="Lato"/>
                        <a:cs typeface="Lato"/>
                        <a:sym typeface="Lato"/>
                      </a:rPr>
                      <m:t>)</m:t>
                    </m:r>
                  </m:oMath>
                </a14:m>
                <a:r>
                  <a:rPr lang="ru-RU" altLang="ru-RU" sz="2000" dirty="0">
                    <a:solidFill>
                      <a:schemeClr val="tx1"/>
                    </a:solidFill>
                    <a:latin typeface="Lato"/>
                    <a:ea typeface="Lato"/>
                    <a:cs typeface="Lato"/>
                    <a:sym typeface="Lato"/>
                  </a:rPr>
                  <a:t>. </a:t>
                </a:r>
                <a:endParaRPr lang="en-US"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Силы </a:t>
                </a:r>
                <a:r>
                  <a:rPr lang="ru-RU" altLang="ru-RU" sz="2000" dirty="0">
                    <a:solidFill>
                      <a:schemeClr val="tx1"/>
                    </a:solidFill>
                    <a:latin typeface="Lato"/>
                    <a:ea typeface="Lato"/>
                    <a:cs typeface="Lato"/>
                    <a:sym typeface="Lato"/>
                  </a:rPr>
                  <a:t>сопротивления включают силы полезного сопротивления (полезной нагрузки), приложенные к </a:t>
                </a:r>
                <a:r>
                  <a:rPr lang="ru-RU" altLang="ru-RU" sz="2000" dirty="0">
                    <a:solidFill>
                      <a:schemeClr val="tx1"/>
                    </a:solidFill>
                    <a:latin typeface="Lato"/>
                    <a:ea typeface="Lato"/>
                    <a:cs typeface="Lato"/>
                    <a:sym typeface="Lato"/>
                  </a:rPr>
                  <a:t>КЭ ПМ </a:t>
                </a:r>
                <a:r>
                  <a:rPr lang="ru-RU" altLang="ru-RU" sz="2000" dirty="0">
                    <a:solidFill>
                      <a:schemeClr val="tx1"/>
                    </a:solidFill>
                    <a:latin typeface="Lato"/>
                    <a:ea typeface="Lato"/>
                    <a:cs typeface="Lato"/>
                    <a:sym typeface="Lato"/>
                  </a:rPr>
                  <a:t>(с ними связано выполнение полезной работы), а также силы вредного сопротивления, к которым относятся силы трения, действующие на подвижные элементы ПМ (передаточный механизм), и сила возвратной пружины</a:t>
                </a:r>
                <a:r>
                  <a:rPr lang="ru-RU" altLang="ru-RU" sz="2000" dirty="0">
                    <a:solidFill>
                      <a:schemeClr val="tx1"/>
                    </a:solidFill>
                    <a:latin typeface="Lato"/>
                    <a:ea typeface="Lato"/>
                    <a:cs typeface="Lato"/>
                    <a:sym typeface="Lato"/>
                  </a:rPr>
                  <a:t>.</a:t>
                </a:r>
              </a:p>
              <a:p>
                <a:pPr>
                  <a:spcBef>
                    <a:spcPct val="0"/>
                  </a:spcBef>
                  <a:buClr>
                    <a:srgbClr val="677480"/>
                  </a:buClr>
                </a:pPr>
                <a:endParaRPr lang="ru-RU" altLang="ru-RU" sz="20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377264" cy="6048672"/>
              </a:xfrm>
              <a:blipFill rotWithShape="1">
                <a:blip r:embed="rId3"/>
                <a:stretch>
                  <a:fillRect l="-536" r="-1125" b="-302"/>
                </a:stretch>
              </a:blipFill>
            </p:spPr>
            <p:txBody>
              <a:bodyPr/>
              <a:lstStyle/>
              <a:p>
                <a:r>
                  <a:rPr lang="ru-RU">
                    <a:noFill/>
                  </a:rPr>
                  <a:t> </a:t>
                </a:r>
              </a:p>
            </p:txBody>
          </p:sp>
        </mc:Fallback>
      </mc:AlternateContent>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2607652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6048672"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Типичные характеристики нагрузок:</a:t>
                </a:r>
                <a:endParaRPr lang="en-US" altLang="ru-RU" sz="2000" dirty="0" smtClean="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Тяговая характеристика: зависимость электромагнитной </a:t>
                </a:r>
                <a:r>
                  <a:rPr lang="ru-RU" altLang="ru-RU" sz="2000" dirty="0">
                    <a:solidFill>
                      <a:schemeClr val="tx1"/>
                    </a:solidFill>
                    <a:latin typeface="Lato"/>
                    <a:ea typeface="Lato"/>
                    <a:cs typeface="Lato"/>
                    <a:sym typeface="Lato"/>
                  </a:rPr>
                  <a:t>силы притяжения, действующей на якорь, от его положения или размера рабочего зазора </a:t>
                </a:r>
                <a14:m>
                  <m:oMath xmlns:m="http://schemas.openxmlformats.org/officeDocument/2006/math">
                    <m:sSub>
                      <m:sSubPr>
                        <m:ctrlPr>
                          <a:rPr lang="ru-RU" altLang="ru-RU" sz="2000" i="1" dirty="0">
                            <a:solidFill>
                              <a:schemeClr val="tx1"/>
                            </a:solidFill>
                            <a:latin typeface="Cambria Math"/>
                            <a:ea typeface="Lato"/>
                            <a:cs typeface="Lato"/>
                            <a:sym typeface="Lato"/>
                          </a:rPr>
                        </m:ctrlPr>
                      </m:sSubPr>
                      <m:e>
                        <m:r>
                          <a:rPr lang="ru-RU" altLang="ru-RU" sz="2000" i="1" dirty="0">
                            <a:solidFill>
                              <a:schemeClr val="tx1"/>
                            </a:solidFill>
                            <a:latin typeface="Cambria Math" panose="02040503050406030204" pitchFamily="18" charset="0"/>
                            <a:ea typeface="Lato"/>
                            <a:cs typeface="Lato"/>
                            <a:sym typeface="Lato"/>
                          </a:rPr>
                          <m:t>𝐹</m:t>
                        </m:r>
                      </m:e>
                      <m:sub>
                        <m:r>
                          <a:rPr lang="ru-RU" altLang="ru-RU" sz="2000" i="1" dirty="0">
                            <a:solidFill>
                              <a:schemeClr val="tx1"/>
                            </a:solidFill>
                            <a:latin typeface="Cambria Math" panose="02040503050406030204" pitchFamily="18" charset="0"/>
                            <a:ea typeface="Lato"/>
                            <a:cs typeface="Lato"/>
                            <a:sym typeface="Lato"/>
                          </a:rPr>
                          <m:t>э</m:t>
                        </m:r>
                      </m:sub>
                    </m:sSub>
                    <m:r>
                      <a:rPr lang="ru-RU" altLang="ru-RU" sz="2000" i="1" dirty="0">
                        <a:solidFill>
                          <a:schemeClr val="tx1"/>
                        </a:solidFill>
                        <a:latin typeface="Cambria Math" panose="02040503050406030204" pitchFamily="18" charset="0"/>
                        <a:ea typeface="Lato"/>
                        <a:cs typeface="Lato"/>
                        <a:sym typeface="Lato"/>
                      </a:rPr>
                      <m:t> = </m:t>
                    </m:r>
                    <m:sSub>
                      <m:sSubPr>
                        <m:ctrlPr>
                          <a:rPr lang="ru-RU" altLang="ru-RU" sz="2000" i="1" dirty="0">
                            <a:solidFill>
                              <a:schemeClr val="tx1"/>
                            </a:solidFill>
                            <a:latin typeface="Cambria Math"/>
                            <a:ea typeface="Lato"/>
                            <a:cs typeface="Lato"/>
                            <a:sym typeface="Lato"/>
                          </a:rPr>
                        </m:ctrlPr>
                      </m:sSubPr>
                      <m:e>
                        <m:r>
                          <a:rPr lang="ru-RU" altLang="ru-RU" sz="2000" i="1" dirty="0" err="1">
                            <a:solidFill>
                              <a:schemeClr val="tx1"/>
                            </a:solidFill>
                            <a:latin typeface="Cambria Math" panose="02040503050406030204" pitchFamily="18" charset="0"/>
                            <a:ea typeface="Lato"/>
                            <a:cs typeface="Lato"/>
                            <a:sym typeface="Lato"/>
                          </a:rPr>
                          <m:t>𝐹</m:t>
                        </m:r>
                      </m:e>
                      <m:sub>
                        <m:r>
                          <a:rPr lang="ru-RU" altLang="ru-RU" sz="2000" i="1" dirty="0" err="1">
                            <a:solidFill>
                              <a:schemeClr val="tx1"/>
                            </a:solidFill>
                            <a:latin typeface="Cambria Math" panose="02040503050406030204" pitchFamily="18" charset="0"/>
                            <a:ea typeface="Lato"/>
                            <a:cs typeface="Lato"/>
                            <a:sym typeface="Lato"/>
                          </a:rPr>
                          <m:t>э</m:t>
                        </m:r>
                      </m:sub>
                    </m:sSub>
                    <m:r>
                      <a:rPr lang="ru-RU" altLang="ru-RU" sz="2000" i="1" dirty="0">
                        <a:solidFill>
                          <a:schemeClr val="tx1"/>
                        </a:solidFill>
                        <a:latin typeface="Cambria Math" panose="02040503050406030204" pitchFamily="18" charset="0"/>
                        <a:ea typeface="Lato"/>
                        <a:cs typeface="Lato"/>
                        <a:sym typeface="Lato"/>
                      </a:rPr>
                      <m:t>(</m:t>
                    </m:r>
                    <m:r>
                      <a:rPr lang="ru-RU" altLang="ru-RU" sz="2000" i="1" dirty="0">
                        <a:solidFill>
                          <a:schemeClr val="tx1"/>
                        </a:solidFill>
                        <a:latin typeface="Cambria Math" panose="02040503050406030204" pitchFamily="18" charset="0"/>
                        <a:ea typeface="Cambria Math" panose="02040503050406030204" pitchFamily="18" charset="0"/>
                        <a:cs typeface="Lato"/>
                        <a:sym typeface="Lato"/>
                      </a:rPr>
                      <m:t>𝛿</m:t>
                    </m:r>
                    <m:r>
                      <a:rPr lang="ru-RU" altLang="ru-RU" sz="2000" i="1" dirty="0">
                        <a:solidFill>
                          <a:schemeClr val="tx1"/>
                        </a:solidFill>
                        <a:latin typeface="Cambria Math" panose="02040503050406030204" pitchFamily="18" charset="0"/>
                        <a:ea typeface="Lato"/>
                        <a:cs typeface="Lato"/>
                        <a:sym typeface="Lato"/>
                      </a:rPr>
                      <m:t>)</m:t>
                    </m:r>
                  </m:oMath>
                </a14:m>
                <a:r>
                  <a:rPr lang="ru-RU" altLang="ru-RU" sz="2000" dirty="0">
                    <a:solidFill>
                      <a:schemeClr val="tx1"/>
                    </a:solidFill>
                    <a:latin typeface="Lato"/>
                    <a:ea typeface="Lato"/>
                    <a:cs typeface="Lato"/>
                    <a:sym typeface="Lato"/>
                  </a:rPr>
                  <a:t>. </a:t>
                </a:r>
                <a:endParaRPr lang="ru-RU" altLang="ru-RU" sz="2000" dirty="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Различают </a:t>
                </a:r>
                <a:r>
                  <a:rPr lang="ru-RU" altLang="ru-RU" sz="2000" dirty="0">
                    <a:solidFill>
                      <a:schemeClr val="tx1"/>
                    </a:solidFill>
                    <a:latin typeface="Lato"/>
                    <a:ea typeface="Lato"/>
                    <a:cs typeface="Lato"/>
                    <a:sym typeface="Lato"/>
                  </a:rPr>
                  <a:t>статическую тяговую характеристику, если она рассматривается при постоянных значениях питающего тока (или напряжения), </a:t>
                </a:r>
                <a:r>
                  <a:rPr lang="ru-RU" altLang="ru-RU" sz="2000" dirty="0">
                    <a:solidFill>
                      <a:schemeClr val="tx1"/>
                    </a:solidFill>
                    <a:latin typeface="Lato"/>
                    <a:ea typeface="Lato"/>
                    <a:cs typeface="Lato"/>
                    <a:sym typeface="Lato"/>
                  </a:rPr>
                  <a:t>т.е</a:t>
                </a:r>
                <a:r>
                  <a:rPr lang="ru-RU" altLang="ru-RU" sz="2000" dirty="0">
                    <a:solidFill>
                      <a:schemeClr val="tx1"/>
                    </a:solidFill>
                    <a:latin typeface="Lato"/>
                    <a:ea typeface="Lato"/>
                    <a:cs typeface="Lato"/>
                    <a:sym typeface="Lato"/>
                  </a:rPr>
                  <a:t>. при </a:t>
                </a:r>
                <a14:m>
                  <m:oMath xmlns:m="http://schemas.openxmlformats.org/officeDocument/2006/math">
                    <m:r>
                      <a:rPr lang="ru-RU" altLang="ru-RU" sz="2000" i="1" dirty="0">
                        <a:solidFill>
                          <a:schemeClr val="tx1"/>
                        </a:solidFill>
                        <a:latin typeface="Cambria Math" panose="02040503050406030204" pitchFamily="18" charset="0"/>
                        <a:ea typeface="Lato"/>
                        <a:cs typeface="Lato"/>
                        <a:sym typeface="Lato"/>
                      </a:rPr>
                      <m:t>𝐼</m:t>
                    </m:r>
                    <m:r>
                      <a:rPr lang="ru-RU" altLang="ru-RU" sz="2000" i="1" dirty="0">
                        <a:solidFill>
                          <a:schemeClr val="tx1"/>
                        </a:solidFill>
                        <a:latin typeface="Cambria Math" panose="02040503050406030204" pitchFamily="18" charset="0"/>
                        <a:ea typeface="Lato"/>
                        <a:cs typeface="Lato"/>
                        <a:sym typeface="Lato"/>
                      </a:rPr>
                      <m:t> = </m:t>
                    </m:r>
                    <m:r>
                      <a:rPr lang="ru-RU" altLang="ru-RU" sz="2000" i="1" dirty="0" err="1">
                        <a:solidFill>
                          <a:schemeClr val="tx1"/>
                        </a:solidFill>
                        <a:latin typeface="Cambria Math" panose="02040503050406030204" pitchFamily="18" charset="0"/>
                        <a:ea typeface="Lato"/>
                        <a:cs typeface="Lato"/>
                        <a:sym typeface="Lato"/>
                      </a:rPr>
                      <m:t>𝑐𝑜𝑛𝑠𝑡</m:t>
                    </m:r>
                  </m:oMath>
                </a14:m>
                <a:r>
                  <a:rPr lang="ru-RU" altLang="ru-RU" sz="2000" dirty="0">
                    <a:solidFill>
                      <a:schemeClr val="tx1"/>
                    </a:solidFill>
                    <a:latin typeface="Lato"/>
                    <a:ea typeface="Lato"/>
                    <a:cs typeface="Lato"/>
                    <a:sym typeface="Lato"/>
                  </a:rPr>
                  <a:t> (или </a:t>
                </a:r>
                <a14:m>
                  <m:oMath xmlns:m="http://schemas.openxmlformats.org/officeDocument/2006/math">
                    <m:r>
                      <a:rPr lang="ru-RU" altLang="ru-RU" sz="2000" i="1" dirty="0">
                        <a:solidFill>
                          <a:schemeClr val="tx1"/>
                        </a:solidFill>
                        <a:latin typeface="Cambria Math" panose="02040503050406030204" pitchFamily="18" charset="0"/>
                        <a:ea typeface="Lato"/>
                        <a:cs typeface="Lato"/>
                        <a:sym typeface="Lato"/>
                      </a:rPr>
                      <m:t>𝑈</m:t>
                    </m:r>
                    <m:r>
                      <a:rPr lang="ru-RU" altLang="ru-RU" sz="2000" i="1" dirty="0">
                        <a:solidFill>
                          <a:schemeClr val="tx1"/>
                        </a:solidFill>
                        <a:latin typeface="Cambria Math" panose="02040503050406030204" pitchFamily="18" charset="0"/>
                        <a:ea typeface="Lato"/>
                        <a:cs typeface="Lato"/>
                        <a:sym typeface="Lato"/>
                      </a:rPr>
                      <m:t> = </m:t>
                    </m:r>
                    <m:r>
                      <a:rPr lang="ru-RU" altLang="ru-RU" sz="2000" i="1" dirty="0" err="1">
                        <a:solidFill>
                          <a:schemeClr val="tx1"/>
                        </a:solidFill>
                        <a:latin typeface="Cambria Math" panose="02040503050406030204" pitchFamily="18" charset="0"/>
                        <a:ea typeface="Lato"/>
                        <a:cs typeface="Lato"/>
                        <a:sym typeface="Lato"/>
                      </a:rPr>
                      <m:t>𝑐𝑜𝑛𝑠𝑡</m:t>
                    </m:r>
                  </m:oMath>
                </a14:m>
                <a:r>
                  <a:rPr lang="ru-RU" altLang="ru-RU" sz="2000" dirty="0">
                    <a:solidFill>
                      <a:schemeClr val="tx1"/>
                    </a:solidFill>
                    <a:latin typeface="Lato"/>
                    <a:ea typeface="Lato"/>
                    <a:cs typeface="Lato"/>
                    <a:sym typeface="Lato"/>
                  </a:rPr>
                  <a:t>), и динамическую тяговую характеристику, учитывающую в отличие от статической изменение тока в обмотке ЭМ при движении якоря. </a:t>
                </a:r>
                <a:r>
                  <a:rPr lang="ru-RU" altLang="ru-RU" sz="2000" dirty="0" smtClean="0">
                    <a:solidFill>
                      <a:schemeClr val="tx1"/>
                    </a:solidFill>
                    <a:latin typeface="Lato"/>
                    <a:ea typeface="Lato"/>
                    <a:cs typeface="Lato"/>
                    <a:sym typeface="Lato"/>
                  </a:rPr>
                  <a:t>В </a:t>
                </a:r>
                <a:r>
                  <a:rPr lang="ru-RU" altLang="ru-RU" sz="2000" dirty="0">
                    <a:solidFill>
                      <a:schemeClr val="tx1"/>
                    </a:solidFill>
                    <a:latin typeface="Lato"/>
                    <a:ea typeface="Lato"/>
                    <a:cs typeface="Lato"/>
                    <a:sym typeface="Lato"/>
                  </a:rPr>
                  <a:t>силу разного характера изменения тока в режиме включения и отключения ИЭММ динамические тяговые характеристики для этих режимов также различны</a:t>
                </a:r>
                <a:r>
                  <a:rPr lang="ru-RU" altLang="ru-RU" sz="2000" dirty="0">
                    <a:solidFill>
                      <a:schemeClr val="tx1"/>
                    </a:solidFill>
                    <a:latin typeface="Lato"/>
                    <a:ea typeface="Lato"/>
                    <a:cs typeface="Lato"/>
                    <a:sym typeface="Lato"/>
                  </a:rPr>
                  <a:t>.</a:t>
                </a:r>
              </a:p>
              <a:p>
                <a:pPr>
                  <a:spcBef>
                    <a:spcPct val="0"/>
                  </a:spcBef>
                  <a:buClr>
                    <a:srgbClr val="677480"/>
                  </a:buClr>
                </a:pPr>
                <a:endParaRPr lang="ru-RU" altLang="ru-RU" sz="2000" dirty="0" smtClean="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6048672" cy="6048672"/>
              </a:xfrm>
              <a:blipFill rotWithShape="1">
                <a:blip r:embed="rId3"/>
                <a:stretch>
                  <a:fillRect l="-1007" r="-1208"/>
                </a:stretch>
              </a:blipFill>
            </p:spPr>
            <p:txBody>
              <a:bodyPr/>
              <a:lstStyle/>
              <a:p>
                <a:r>
                  <a:rPr lang="ru-RU">
                    <a:noFill/>
                  </a:rPr>
                  <a:t> </a:t>
                </a:r>
              </a:p>
            </p:txBody>
          </p:sp>
        </mc:Fallback>
      </mc:AlternateContent>
      <p:sp>
        <p:nvSpPr>
          <p:cNvPr id="5"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pic>
        <p:nvPicPr>
          <p:cNvPr id="4" name="Picture 2" descr="23_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040" y="731132"/>
            <a:ext cx="5649349" cy="558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37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551384" y="620688"/>
            <a:ext cx="7704856" cy="6048672"/>
          </a:xfrm>
        </p:spPr>
        <p:txBody>
          <a:bodyPr/>
          <a:lstStyle/>
          <a:p>
            <a:pPr>
              <a:spcBef>
                <a:spcPct val="0"/>
              </a:spcBef>
              <a:buClr>
                <a:srgbClr val="677480"/>
              </a:buClr>
            </a:pPr>
            <a:r>
              <a:rPr lang="ru-RU" altLang="ru-RU" sz="2000" dirty="0">
                <a:solidFill>
                  <a:schemeClr val="tx1"/>
                </a:solidFill>
                <a:latin typeface="Lato"/>
                <a:ea typeface="Lato"/>
                <a:cs typeface="Lato"/>
                <a:sym typeface="Lato"/>
              </a:rPr>
              <a:t>Взаимное расположение тяговых и механических характеристик</a:t>
            </a:r>
            <a:r>
              <a:rPr lang="ru-RU" altLang="ru-RU" sz="2000" dirty="0" smtClean="0">
                <a:solidFill>
                  <a:schemeClr val="tx1"/>
                </a:solidFill>
                <a:latin typeface="Lato"/>
                <a:ea typeface="Lato"/>
                <a:cs typeface="Lato"/>
                <a:sym typeface="Lato"/>
              </a:rPr>
              <a:t>:</a:t>
            </a:r>
            <a:endParaRPr lang="en-US" altLang="ru-RU" sz="2000" dirty="0" smtClean="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Для надежного срабатывания ИЭММ при включении необходимо, чтобы динамическая тяговая характеристика 2 во всем диапазоне изменения зазора  проходила выше механической характеристики 3, а для четкого срабатывания ИЭММ при отключении, наоборот, динамическая характеристика 4 должна проходить ниже механической. </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Обеспечение при расчете ИЭММ необходимого взаимного расположения тяговой и механической характеристик называют их согласованием. Обычно ограничиваются согласованием статической тяговой 1 и механической 3 характеристик, поскольку построение динамической тяговой характеристики связано с определенными трудностями. При этом учитывают то обстоятельство, что динамическая тяговая характеристика 4 лежит ниже статической 1.</a:t>
            </a:r>
          </a:p>
          <a:p>
            <a:pPr>
              <a:spcBef>
                <a:spcPct val="0"/>
              </a:spcBef>
              <a:buClr>
                <a:srgbClr val="677480"/>
              </a:buClr>
            </a:pPr>
            <a:endParaRPr lang="ru-RU" altLang="ru-RU" sz="2000" dirty="0">
              <a:solidFill>
                <a:schemeClr val="tx1"/>
              </a:solidFill>
              <a:latin typeface="Lato"/>
              <a:ea typeface="Lato"/>
              <a:cs typeface="Lato"/>
              <a:sym typeface="Lato"/>
            </a:endParaRPr>
          </a:p>
        </p:txBody>
      </p:sp>
      <p:pic>
        <p:nvPicPr>
          <p:cNvPr id="6" name="Picture 9" descr="23_8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224" y="633478"/>
            <a:ext cx="3960440" cy="287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4021696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089232" cy="6048672"/>
              </a:xfrm>
            </p:spPr>
            <p:txBody>
              <a:bodyPr/>
              <a:lstStyle/>
              <a:p>
                <a:pPr>
                  <a:spcBef>
                    <a:spcPct val="0"/>
                  </a:spcBef>
                  <a:buClr>
                    <a:srgbClr val="677480"/>
                  </a:buClr>
                </a:pPr>
                <a:r>
                  <a:rPr lang="ru-RU" altLang="ru-RU" sz="2400" dirty="0" smtClean="0">
                    <a:solidFill>
                      <a:schemeClr val="tx1"/>
                    </a:solidFill>
                    <a:latin typeface="Lato"/>
                    <a:ea typeface="Lato"/>
                    <a:cs typeface="Lato"/>
                    <a:sym typeface="Lato"/>
                  </a:rPr>
                  <a:t>Нагрузочная </a:t>
                </a:r>
                <a:r>
                  <a:rPr lang="ru-RU" altLang="ru-RU" sz="2400" dirty="0">
                    <a:solidFill>
                      <a:schemeClr val="tx1"/>
                    </a:solidFill>
                    <a:latin typeface="Lato"/>
                    <a:ea typeface="Lato"/>
                    <a:cs typeface="Lato"/>
                    <a:sym typeface="Lato"/>
                  </a:rPr>
                  <a:t>характеристика </a:t>
                </a:r>
                <a:r>
                  <a:rPr lang="ru-RU" altLang="ru-RU" sz="2400" dirty="0">
                    <a:solidFill>
                      <a:schemeClr val="tx1"/>
                    </a:solidFill>
                    <a:latin typeface="Lato"/>
                    <a:ea typeface="Lato"/>
                    <a:cs typeface="Lato"/>
                    <a:sym typeface="Lato"/>
                  </a:rPr>
                  <a:t>электромагнита: зависимость  </a:t>
                </a:r>
                <a:r>
                  <a:rPr lang="ru-RU" altLang="ru-RU" sz="2400" dirty="0">
                    <a:solidFill>
                      <a:schemeClr val="tx1"/>
                    </a:solidFill>
                    <a:latin typeface="Lato"/>
                    <a:ea typeface="Lato"/>
                    <a:cs typeface="Lato"/>
                    <a:sym typeface="Lato"/>
                  </a:rPr>
                  <a:t>электромагнитной силы от величины напряжения, подведенного к обмотке, или тока в ней при фиксированном положении якоря</a:t>
                </a:r>
                <a:r>
                  <a:rPr lang="ru-RU" altLang="ru-RU" sz="2400" dirty="0">
                    <a:solidFill>
                      <a:schemeClr val="tx1"/>
                    </a:solidFill>
                    <a:latin typeface="Lato"/>
                    <a:ea typeface="Lato"/>
                    <a:cs typeface="Lato"/>
                    <a:sym typeface="Lato"/>
                  </a:rPr>
                  <a:t>:</a:t>
                </a:r>
              </a:p>
              <a:p>
                <a:pPr>
                  <a:spcBef>
                    <a:spcPct val="0"/>
                  </a:spcBef>
                  <a:buClr>
                    <a:srgbClr val="677480"/>
                  </a:buClr>
                </a:pPr>
                <a14:m>
                  <m:oMathPara xmlns:m="http://schemas.openxmlformats.org/officeDocument/2006/math">
                    <m:oMathParaPr>
                      <m:jc m:val="centerGroup"/>
                    </m:oMathParaPr>
                    <m:oMath xmlns:m="http://schemas.openxmlformats.org/officeDocument/2006/math">
                      <m:sSub>
                        <m:sSubPr>
                          <m:ctrlPr>
                            <a:rPr lang="en-US" altLang="ru-RU" sz="2400" i="1">
                              <a:solidFill>
                                <a:schemeClr val="tx1"/>
                              </a:solidFill>
                              <a:latin typeface="Cambria Math"/>
                              <a:ea typeface="Lato"/>
                              <a:cs typeface="Lato"/>
                              <a:sym typeface="Lato"/>
                            </a:rPr>
                          </m:ctrlPr>
                        </m:sSubPr>
                        <m:e>
                          <m:r>
                            <a:rPr lang="en-US" altLang="ru-RU" sz="2400" i="1">
                              <a:solidFill>
                                <a:schemeClr val="tx1"/>
                              </a:solidFill>
                              <a:latin typeface="Cambria Math" panose="02040503050406030204" pitchFamily="18" charset="0"/>
                              <a:ea typeface="Lato"/>
                              <a:cs typeface="Lato"/>
                              <a:sym typeface="Lato"/>
                            </a:rPr>
                            <m:t>𝐹</m:t>
                          </m:r>
                        </m:e>
                        <m:sub>
                          <m:r>
                            <a:rPr lang="ru-RU" altLang="ru-RU" sz="2400" i="1">
                              <a:solidFill>
                                <a:schemeClr val="tx1"/>
                              </a:solidFill>
                              <a:latin typeface="Cambria Math" panose="02040503050406030204" pitchFamily="18" charset="0"/>
                              <a:ea typeface="Lato"/>
                              <a:cs typeface="Lato"/>
                              <a:sym typeface="Lato"/>
                            </a:rPr>
                            <m:t>э</m:t>
                          </m:r>
                        </m:sub>
                      </m:sSub>
                      <m:r>
                        <a:rPr lang="ru-RU" altLang="ru-RU" sz="2400" i="1">
                          <a:solidFill>
                            <a:schemeClr val="tx1"/>
                          </a:solidFill>
                          <a:latin typeface="Cambria Math" panose="02040503050406030204" pitchFamily="18" charset="0"/>
                          <a:ea typeface="Lato"/>
                          <a:cs typeface="Lato"/>
                          <a:sym typeface="Lato"/>
                        </a:rPr>
                        <m:t>=</m:t>
                      </m:r>
                      <m:r>
                        <a:rPr lang="en-US" altLang="ru-RU" sz="2400" i="1">
                          <a:solidFill>
                            <a:schemeClr val="tx1"/>
                          </a:solidFill>
                          <a:latin typeface="Cambria Math" panose="02040503050406030204" pitchFamily="18" charset="0"/>
                          <a:ea typeface="Lato"/>
                          <a:cs typeface="Lato"/>
                          <a:sym typeface="Lato"/>
                        </a:rPr>
                        <m:t>𝑓</m:t>
                      </m:r>
                      <m:d>
                        <m:dPr>
                          <m:ctrlPr>
                            <a:rPr lang="en-US" altLang="ru-RU" sz="2400" i="1">
                              <a:solidFill>
                                <a:schemeClr val="tx1"/>
                              </a:solidFill>
                              <a:latin typeface="Cambria Math"/>
                              <a:ea typeface="Lato"/>
                              <a:cs typeface="Lato"/>
                              <a:sym typeface="Lato"/>
                            </a:rPr>
                          </m:ctrlPr>
                        </m:dPr>
                        <m:e>
                          <m:r>
                            <a:rPr lang="en-US" altLang="ru-RU" sz="2400" i="1">
                              <a:solidFill>
                                <a:schemeClr val="tx1"/>
                              </a:solidFill>
                              <a:latin typeface="Cambria Math" panose="02040503050406030204" pitchFamily="18" charset="0"/>
                              <a:ea typeface="Lato"/>
                              <a:cs typeface="Lato"/>
                              <a:sym typeface="Lato"/>
                            </a:rPr>
                            <m:t>𝑢</m:t>
                          </m:r>
                        </m:e>
                      </m:d>
                      <m:r>
                        <a:rPr lang="en-US" altLang="ru-RU" sz="2400" i="1">
                          <a:solidFill>
                            <a:schemeClr val="tx1"/>
                          </a:solidFill>
                          <a:latin typeface="Cambria Math" panose="02040503050406030204" pitchFamily="18" charset="0"/>
                          <a:ea typeface="Lato"/>
                          <a:cs typeface="Lato"/>
                          <a:sym typeface="Lato"/>
                        </a:rPr>
                        <m:t>;</m:t>
                      </m:r>
                      <m:sSub>
                        <m:sSubPr>
                          <m:ctrlPr>
                            <a:rPr lang="en-US" altLang="ru-RU" sz="2400" i="1">
                              <a:solidFill>
                                <a:schemeClr val="tx1"/>
                              </a:solidFill>
                              <a:latin typeface="Cambria Math"/>
                              <a:ea typeface="Lato"/>
                              <a:cs typeface="Lato"/>
                              <a:sym typeface="Lato"/>
                            </a:rPr>
                          </m:ctrlPr>
                        </m:sSubPr>
                        <m:e>
                          <m:r>
                            <a:rPr lang="en-US" altLang="ru-RU" sz="2400" i="1">
                              <a:solidFill>
                                <a:schemeClr val="tx1"/>
                              </a:solidFill>
                              <a:latin typeface="Cambria Math" panose="02040503050406030204" pitchFamily="18" charset="0"/>
                              <a:ea typeface="Lato"/>
                              <a:cs typeface="Lato"/>
                              <a:sym typeface="Lato"/>
                            </a:rPr>
                            <m:t>𝐹</m:t>
                          </m:r>
                        </m:e>
                        <m:sub>
                          <m:r>
                            <a:rPr lang="ru-RU" altLang="ru-RU" sz="2400" i="1">
                              <a:solidFill>
                                <a:schemeClr val="tx1"/>
                              </a:solidFill>
                              <a:latin typeface="Cambria Math" panose="02040503050406030204" pitchFamily="18" charset="0"/>
                              <a:ea typeface="Lato"/>
                              <a:cs typeface="Lato"/>
                              <a:sym typeface="Lato"/>
                            </a:rPr>
                            <m:t>э</m:t>
                          </m:r>
                        </m:sub>
                      </m:sSub>
                      <m:r>
                        <a:rPr lang="ru-RU" altLang="ru-RU" sz="2400" i="1">
                          <a:solidFill>
                            <a:schemeClr val="tx1"/>
                          </a:solidFill>
                          <a:latin typeface="Cambria Math" panose="02040503050406030204" pitchFamily="18" charset="0"/>
                          <a:ea typeface="Lato"/>
                          <a:cs typeface="Lato"/>
                          <a:sym typeface="Lato"/>
                        </a:rPr>
                        <m:t>=</m:t>
                      </m:r>
                      <m:r>
                        <a:rPr lang="en-US" altLang="ru-RU" sz="2400" i="1">
                          <a:solidFill>
                            <a:schemeClr val="tx1"/>
                          </a:solidFill>
                          <a:latin typeface="Cambria Math" panose="02040503050406030204" pitchFamily="18" charset="0"/>
                          <a:ea typeface="Lato"/>
                          <a:cs typeface="Lato"/>
                          <a:sym typeface="Lato"/>
                        </a:rPr>
                        <m:t>𝑓</m:t>
                      </m:r>
                      <m:d>
                        <m:dPr>
                          <m:ctrlPr>
                            <a:rPr lang="en-US" altLang="ru-RU" sz="2400" i="1">
                              <a:solidFill>
                                <a:schemeClr val="tx1"/>
                              </a:solidFill>
                              <a:latin typeface="Cambria Math"/>
                              <a:ea typeface="Lato"/>
                              <a:cs typeface="Lato"/>
                              <a:sym typeface="Lato"/>
                            </a:rPr>
                          </m:ctrlPr>
                        </m:dPr>
                        <m:e>
                          <m:r>
                            <a:rPr lang="en-US" altLang="ru-RU" sz="2400" i="1">
                              <a:solidFill>
                                <a:schemeClr val="tx1"/>
                              </a:solidFill>
                              <a:latin typeface="Cambria Math" panose="02040503050406030204" pitchFamily="18" charset="0"/>
                              <a:ea typeface="Lato"/>
                              <a:cs typeface="Lato"/>
                              <a:sym typeface="Lato"/>
                            </a:rPr>
                            <m:t>𝑖</m:t>
                          </m:r>
                        </m:e>
                      </m:d>
                      <m:r>
                        <a:rPr lang="ru-RU" altLang="ru-RU" sz="2400" i="1">
                          <a:solidFill>
                            <a:schemeClr val="tx1"/>
                          </a:solidFill>
                          <a:latin typeface="Cambria Math" panose="02040503050406030204" pitchFamily="18" charset="0"/>
                          <a:ea typeface="Lato"/>
                          <a:cs typeface="Lato"/>
                          <a:sym typeface="Lato"/>
                        </a:rPr>
                        <m:t> при </m:t>
                      </m:r>
                      <m:r>
                        <a:rPr lang="ru-RU" altLang="ru-RU" sz="2400" i="1">
                          <a:solidFill>
                            <a:schemeClr val="tx1"/>
                          </a:solidFill>
                          <a:latin typeface="Cambria Math" panose="02040503050406030204" pitchFamily="18" charset="0"/>
                          <a:ea typeface="Cambria Math" panose="02040503050406030204" pitchFamily="18" charset="0"/>
                          <a:cs typeface="Lato"/>
                          <a:sym typeface="Lato"/>
                        </a:rPr>
                        <m:t>𝛿</m:t>
                      </m:r>
                      <m:r>
                        <a:rPr lang="ru-RU" altLang="ru-RU" sz="2400" i="1">
                          <a:solidFill>
                            <a:schemeClr val="tx1"/>
                          </a:solidFill>
                          <a:latin typeface="Cambria Math" panose="02040503050406030204" pitchFamily="18" charset="0"/>
                          <a:ea typeface="Cambria Math" panose="02040503050406030204" pitchFamily="18" charset="0"/>
                          <a:cs typeface="Lato"/>
                          <a:sym typeface="Lato"/>
                        </a:rPr>
                        <m:t>=</m:t>
                      </m:r>
                      <m:r>
                        <a:rPr lang="en-US" altLang="ru-RU" sz="2400" i="1">
                          <a:solidFill>
                            <a:schemeClr val="tx1"/>
                          </a:solidFill>
                          <a:latin typeface="Cambria Math" panose="02040503050406030204" pitchFamily="18" charset="0"/>
                          <a:ea typeface="Cambria Math" panose="02040503050406030204" pitchFamily="18" charset="0"/>
                          <a:cs typeface="Lato"/>
                          <a:sym typeface="Lato"/>
                        </a:rPr>
                        <m:t>𝑐𝑜𝑛𝑠𝑡</m:t>
                      </m:r>
                      <m:r>
                        <a:rPr lang="ru-RU" altLang="ru-RU" sz="2400" i="1">
                          <a:solidFill>
                            <a:schemeClr val="tx1"/>
                          </a:solidFill>
                          <a:latin typeface="Cambria Math" panose="02040503050406030204" pitchFamily="18" charset="0"/>
                          <a:ea typeface="Cambria Math" panose="02040503050406030204" pitchFamily="18" charset="0"/>
                          <a:cs typeface="Lato"/>
                          <a:sym typeface="Lato"/>
                        </a:rPr>
                        <m:t>.</m:t>
                      </m:r>
                    </m:oMath>
                  </m:oMathPara>
                </a14:m>
                <a:endParaRPr lang="en-US" altLang="ru-RU" sz="2400" dirty="0">
                  <a:solidFill>
                    <a:schemeClr val="tx1"/>
                  </a:solidFill>
                  <a:latin typeface="Lato"/>
                  <a:ea typeface="Lato"/>
                  <a:cs typeface="Lato"/>
                  <a:sym typeface="Lato"/>
                </a:endParaRPr>
              </a:p>
              <a:p>
                <a:pPr>
                  <a:spcBef>
                    <a:spcPct val="0"/>
                  </a:spcBef>
                  <a:buClr>
                    <a:srgbClr val="677480"/>
                  </a:buClr>
                </a:pPr>
                <a:r>
                  <a:rPr lang="ru-RU" altLang="ru-RU" sz="2400" dirty="0">
                    <a:solidFill>
                      <a:schemeClr val="tx1"/>
                    </a:solidFill>
                    <a:latin typeface="Lato"/>
                    <a:ea typeface="Lato"/>
                    <a:cs typeface="Lato"/>
                    <a:sym typeface="Lato"/>
                  </a:rPr>
                  <a:t>Характеристика нагрева</a:t>
                </a:r>
                <a:r>
                  <a:rPr lang="en-US" altLang="ru-RU" sz="2400" dirty="0">
                    <a:solidFill>
                      <a:schemeClr val="tx1"/>
                    </a:solidFill>
                    <a:latin typeface="Lato"/>
                    <a:ea typeface="Lato"/>
                    <a:cs typeface="Lato"/>
                    <a:sym typeface="Lato"/>
                  </a:rPr>
                  <a:t>: </a:t>
                </a:r>
                <a:r>
                  <a:rPr lang="ru-RU" altLang="ru-RU" sz="2400" dirty="0">
                    <a:solidFill>
                      <a:schemeClr val="tx1"/>
                    </a:solidFill>
                    <a:latin typeface="Lato"/>
                    <a:ea typeface="Lato"/>
                    <a:cs typeface="Lato"/>
                    <a:sym typeface="Lato"/>
                  </a:rPr>
                  <a:t>зависимость </a:t>
                </a:r>
                <a:r>
                  <a:rPr lang="ru-RU" altLang="ru-RU" sz="2400" dirty="0">
                    <a:solidFill>
                      <a:schemeClr val="tx1"/>
                    </a:solidFill>
                    <a:latin typeface="Lato"/>
                    <a:ea typeface="Lato"/>
                    <a:cs typeface="Lato"/>
                    <a:sym typeface="Lato"/>
                  </a:rPr>
                  <a:t>температуры нагрева обмотки ЭМ от продолжительности включенного </a:t>
                </a:r>
                <a:r>
                  <a:rPr lang="ru-RU" altLang="ru-RU" sz="2400" dirty="0">
                    <a:solidFill>
                      <a:schemeClr val="tx1"/>
                    </a:solidFill>
                    <a:latin typeface="Lato"/>
                    <a:ea typeface="Lato"/>
                    <a:cs typeface="Lato"/>
                    <a:sym typeface="Lato"/>
                  </a:rPr>
                  <a:t>состояния:</a:t>
                </a:r>
                <a:r>
                  <a:rPr lang="en-US" altLang="ru-RU" sz="2400" dirty="0">
                    <a:solidFill>
                      <a:schemeClr val="tx1"/>
                    </a:solidFill>
                    <a:latin typeface="Lato"/>
                    <a:ea typeface="Lato"/>
                    <a:cs typeface="Lato"/>
                    <a:sym typeface="Lato"/>
                  </a:rPr>
                  <a:t> </a:t>
                </a:r>
                <a14:m>
                  <m:oMath xmlns:m="http://schemas.openxmlformats.org/officeDocument/2006/math">
                    <m:r>
                      <a:rPr lang="en-US" altLang="ru-RU" sz="2400" i="1">
                        <a:solidFill>
                          <a:schemeClr val="tx1"/>
                        </a:solidFill>
                        <a:latin typeface="Cambria Math" panose="02040503050406030204" pitchFamily="18" charset="0"/>
                        <a:ea typeface="Cambria Math" panose="02040503050406030204" pitchFamily="18" charset="0"/>
                        <a:cs typeface="Lato"/>
                        <a:sym typeface="Lato"/>
                      </a:rPr>
                      <m:t>𝜈</m:t>
                    </m:r>
                    <m:r>
                      <a:rPr lang="en-US" altLang="ru-RU" sz="2400" i="1">
                        <a:solidFill>
                          <a:schemeClr val="tx1"/>
                        </a:solidFill>
                        <a:latin typeface="Cambria Math" panose="02040503050406030204" pitchFamily="18" charset="0"/>
                        <a:ea typeface="Cambria Math" panose="02040503050406030204" pitchFamily="18" charset="0"/>
                        <a:cs typeface="Lato"/>
                        <a:sym typeface="Lato"/>
                      </a:rPr>
                      <m:t>=</m:t>
                    </m:r>
                    <m:r>
                      <a:rPr lang="en-US" altLang="ru-RU" sz="2400" i="1">
                        <a:solidFill>
                          <a:schemeClr val="tx1"/>
                        </a:solidFill>
                        <a:latin typeface="Cambria Math" panose="02040503050406030204" pitchFamily="18" charset="0"/>
                        <a:ea typeface="Cambria Math" panose="02040503050406030204" pitchFamily="18" charset="0"/>
                        <a:cs typeface="Lato"/>
                        <a:sym typeface="Lato"/>
                      </a:rPr>
                      <m:t>𝜈</m:t>
                    </m:r>
                    <m:r>
                      <a:rPr lang="en-US" altLang="ru-RU" sz="2400" i="1">
                        <a:solidFill>
                          <a:schemeClr val="tx1"/>
                        </a:solidFill>
                        <a:latin typeface="Cambria Math" panose="02040503050406030204" pitchFamily="18" charset="0"/>
                        <a:ea typeface="Cambria Math" panose="02040503050406030204" pitchFamily="18" charset="0"/>
                        <a:cs typeface="Lato"/>
                        <a:sym typeface="Lato"/>
                      </a:rPr>
                      <m:t>(</m:t>
                    </m:r>
                    <m:r>
                      <a:rPr lang="en-US" altLang="ru-RU" sz="2400" i="1">
                        <a:solidFill>
                          <a:schemeClr val="tx1"/>
                        </a:solidFill>
                        <a:latin typeface="Cambria Math" panose="02040503050406030204" pitchFamily="18" charset="0"/>
                        <a:ea typeface="Cambria Math" panose="02040503050406030204" pitchFamily="18" charset="0"/>
                        <a:cs typeface="Lato"/>
                        <a:sym typeface="Lato"/>
                      </a:rPr>
                      <m:t>𝑡</m:t>
                    </m:r>
                    <m:r>
                      <a:rPr lang="en-US" altLang="ru-RU" sz="2400" i="1">
                        <a:solidFill>
                          <a:schemeClr val="tx1"/>
                        </a:solidFill>
                        <a:latin typeface="Cambria Math" panose="02040503050406030204" pitchFamily="18" charset="0"/>
                        <a:ea typeface="Cambria Math" panose="02040503050406030204" pitchFamily="18" charset="0"/>
                        <a:cs typeface="Lato"/>
                        <a:sym typeface="Lato"/>
                      </a:rPr>
                      <m:t>)</m:t>
                    </m:r>
                  </m:oMath>
                </a14:m>
                <a:r>
                  <a:rPr lang="ru-RU" altLang="ru-RU" sz="2400" dirty="0">
                    <a:solidFill>
                      <a:schemeClr val="tx1"/>
                    </a:solidFill>
                    <a:latin typeface="Lato"/>
                    <a:ea typeface="Lato"/>
                    <a:cs typeface="Lato"/>
                    <a:sym typeface="Lato"/>
                  </a:rPr>
                  <a:t>.</a:t>
                </a:r>
                <a:endParaRPr lang="en-US" altLang="ru-RU" sz="2400" dirty="0">
                  <a:solidFill>
                    <a:schemeClr val="tx1"/>
                  </a:solidFill>
                  <a:latin typeface="Lato"/>
                  <a:ea typeface="Lato"/>
                  <a:cs typeface="Lato"/>
                  <a:sym typeface="Lato"/>
                </a:endParaRPr>
              </a:p>
              <a:p>
                <a:pPr>
                  <a:spcBef>
                    <a:spcPct val="0"/>
                  </a:spcBef>
                  <a:buClr>
                    <a:srgbClr val="677480"/>
                  </a:buClr>
                </a:pPr>
                <a:r>
                  <a:rPr lang="ru-RU" altLang="ru-RU" sz="2400" dirty="0">
                    <a:solidFill>
                      <a:schemeClr val="tx1"/>
                    </a:solidFill>
                    <a:latin typeface="Lato"/>
                    <a:ea typeface="Lato"/>
                    <a:cs typeface="Lato"/>
                    <a:sym typeface="Lato"/>
                  </a:rPr>
                  <a:t>Коэффициент запаса</a:t>
                </a:r>
                <a:r>
                  <a:rPr lang="en-US" altLang="ru-RU" sz="2400" dirty="0">
                    <a:solidFill>
                      <a:schemeClr val="tx1"/>
                    </a:solidFill>
                    <a:latin typeface="Lato"/>
                    <a:ea typeface="Lato"/>
                    <a:cs typeface="Lato"/>
                    <a:sym typeface="Lato"/>
                  </a:rPr>
                  <a:t>: </a:t>
                </a:r>
                <a:r>
                  <a:rPr lang="ru-RU" altLang="ru-RU" sz="2400" dirty="0">
                    <a:solidFill>
                      <a:schemeClr val="tx1"/>
                    </a:solidFill>
                    <a:latin typeface="Lato"/>
                    <a:ea typeface="Lato"/>
                    <a:cs typeface="Lato"/>
                    <a:sym typeface="Lato"/>
                  </a:rPr>
                  <a:t>отношение </a:t>
                </a:r>
                <a:r>
                  <a:rPr lang="ru-RU" altLang="ru-RU" sz="2400" dirty="0">
                    <a:solidFill>
                      <a:schemeClr val="tx1"/>
                    </a:solidFill>
                    <a:latin typeface="Lato"/>
                    <a:ea typeface="Lato"/>
                    <a:cs typeface="Lato"/>
                    <a:sym typeface="Lato"/>
                  </a:rPr>
                  <a:t>установившегося значения силы тока, к  силе тока срабатывания (при которой происходит срабатывание </a:t>
                </a:r>
                <a:r>
                  <a:rPr lang="ru-RU" altLang="ru-RU" sz="2400" dirty="0">
                    <a:solidFill>
                      <a:schemeClr val="tx1"/>
                    </a:solidFill>
                    <a:latin typeface="Lato"/>
                    <a:ea typeface="Lato"/>
                    <a:cs typeface="Lato"/>
                    <a:sym typeface="Lato"/>
                  </a:rPr>
                  <a:t>электромагнита): </a:t>
                </a:r>
                <a14:m>
                  <m:oMath xmlns:m="http://schemas.openxmlformats.org/officeDocument/2006/math">
                    <m:sSub>
                      <m:sSubPr>
                        <m:ctrlPr>
                          <a:rPr lang="en-US" altLang="ru-RU" sz="2400" i="1">
                            <a:solidFill>
                              <a:schemeClr val="tx1"/>
                            </a:solidFill>
                            <a:latin typeface="Cambria Math"/>
                            <a:ea typeface="Lato"/>
                            <a:cs typeface="Lato"/>
                            <a:sym typeface="Lato"/>
                          </a:rPr>
                        </m:ctrlPr>
                      </m:sSubPr>
                      <m:e>
                        <m:r>
                          <a:rPr lang="en-US" altLang="ru-RU" sz="2400" i="1">
                            <a:solidFill>
                              <a:schemeClr val="tx1"/>
                            </a:solidFill>
                            <a:latin typeface="Cambria Math" panose="02040503050406030204" pitchFamily="18" charset="0"/>
                            <a:ea typeface="Lato"/>
                            <a:cs typeface="Lato"/>
                            <a:sym typeface="Lato"/>
                          </a:rPr>
                          <m:t>𝑘</m:t>
                        </m:r>
                      </m:e>
                      <m:sub>
                        <m:r>
                          <a:rPr lang="ru-RU" altLang="ru-RU" sz="2400" i="1">
                            <a:solidFill>
                              <a:schemeClr val="tx1"/>
                            </a:solidFill>
                            <a:latin typeface="Cambria Math" panose="02040503050406030204" pitchFamily="18" charset="0"/>
                            <a:ea typeface="Lato"/>
                            <a:cs typeface="Lato"/>
                            <a:sym typeface="Lato"/>
                          </a:rPr>
                          <m:t>з</m:t>
                        </m:r>
                      </m:sub>
                    </m:sSub>
                    <m:r>
                      <a:rPr lang="ru-RU" altLang="ru-RU" sz="2400" i="1">
                        <a:solidFill>
                          <a:schemeClr val="tx1"/>
                        </a:solidFill>
                        <a:latin typeface="Cambria Math" panose="02040503050406030204" pitchFamily="18" charset="0"/>
                        <a:ea typeface="Lato"/>
                        <a:cs typeface="Lato"/>
                        <a:sym typeface="Lato"/>
                      </a:rPr>
                      <m:t>=</m:t>
                    </m:r>
                    <m:f>
                      <m:fPr>
                        <m:ctrlPr>
                          <a:rPr lang="en-US" altLang="ru-RU" sz="2400" i="1">
                            <a:solidFill>
                              <a:schemeClr val="tx1"/>
                            </a:solidFill>
                            <a:latin typeface="Cambria Math"/>
                            <a:ea typeface="Lato"/>
                            <a:cs typeface="Lato"/>
                            <a:sym typeface="Lato"/>
                          </a:rPr>
                        </m:ctrlPr>
                      </m:fPr>
                      <m:num>
                        <m:sSub>
                          <m:sSubPr>
                            <m:ctrlPr>
                              <a:rPr lang="en-US" altLang="ru-RU" sz="2400" i="1">
                                <a:solidFill>
                                  <a:schemeClr val="tx1"/>
                                </a:solidFill>
                                <a:latin typeface="Cambria Math"/>
                                <a:ea typeface="Lato"/>
                                <a:cs typeface="Lato"/>
                                <a:sym typeface="Lato"/>
                              </a:rPr>
                            </m:ctrlPr>
                          </m:sSubPr>
                          <m:e>
                            <m:r>
                              <a:rPr lang="en-US" altLang="ru-RU" sz="2400" i="1">
                                <a:solidFill>
                                  <a:schemeClr val="tx1"/>
                                </a:solidFill>
                                <a:latin typeface="Cambria Math" panose="02040503050406030204" pitchFamily="18" charset="0"/>
                                <a:ea typeface="Lato"/>
                                <a:cs typeface="Lato"/>
                                <a:sym typeface="Lato"/>
                              </a:rPr>
                              <m:t>𝐼</m:t>
                            </m:r>
                          </m:e>
                          <m:sub>
                            <m:r>
                              <a:rPr lang="en-US" altLang="ru-RU" sz="2400" i="1">
                                <a:solidFill>
                                  <a:schemeClr val="tx1"/>
                                </a:solidFill>
                                <a:latin typeface="Cambria Math" panose="02040503050406030204" pitchFamily="18" charset="0"/>
                                <a:ea typeface="Lato"/>
                                <a:cs typeface="Lato"/>
                                <a:sym typeface="Lato"/>
                              </a:rPr>
                              <m:t>𝑦</m:t>
                            </m:r>
                          </m:sub>
                        </m:sSub>
                      </m:num>
                      <m:den>
                        <m:sSub>
                          <m:sSubPr>
                            <m:ctrlPr>
                              <a:rPr lang="en-US" altLang="ru-RU" sz="2400" i="1">
                                <a:solidFill>
                                  <a:schemeClr val="tx1"/>
                                </a:solidFill>
                                <a:latin typeface="Cambria Math"/>
                                <a:ea typeface="Lato"/>
                                <a:cs typeface="Lato"/>
                                <a:sym typeface="Lato"/>
                              </a:rPr>
                            </m:ctrlPr>
                          </m:sSubPr>
                          <m:e>
                            <m:r>
                              <a:rPr lang="en-US" altLang="ru-RU" sz="2400" i="1">
                                <a:solidFill>
                                  <a:schemeClr val="tx1"/>
                                </a:solidFill>
                                <a:latin typeface="Cambria Math" panose="02040503050406030204" pitchFamily="18" charset="0"/>
                                <a:ea typeface="Lato"/>
                                <a:cs typeface="Lato"/>
                                <a:sym typeface="Lato"/>
                              </a:rPr>
                              <m:t>𝐼</m:t>
                            </m:r>
                          </m:e>
                          <m:sub>
                            <m:r>
                              <a:rPr lang="ru-RU" altLang="ru-RU" sz="2400" i="1">
                                <a:solidFill>
                                  <a:schemeClr val="tx1"/>
                                </a:solidFill>
                                <a:latin typeface="Cambria Math" panose="02040503050406030204" pitchFamily="18" charset="0"/>
                                <a:ea typeface="Lato"/>
                                <a:cs typeface="Lato"/>
                                <a:sym typeface="Lato"/>
                              </a:rPr>
                              <m:t>ср</m:t>
                            </m:r>
                          </m:sub>
                        </m:sSub>
                      </m:den>
                    </m:f>
                  </m:oMath>
                </a14:m>
                <a:r>
                  <a:rPr lang="ru-RU" altLang="ru-RU" sz="2400" dirty="0">
                    <a:solidFill>
                      <a:schemeClr val="tx1"/>
                    </a:solidFill>
                    <a:latin typeface="Lato"/>
                    <a:ea typeface="Lato"/>
                    <a:cs typeface="Lato"/>
                    <a:sym typeface="Lato"/>
                  </a:rPr>
                  <a:t>. Коэффициент запаса электромагнита по условиям надежности всегда выбирается больше единицы.</a:t>
                </a:r>
              </a:p>
              <a:p>
                <a:pPr>
                  <a:spcBef>
                    <a:spcPct val="0"/>
                  </a:spcBef>
                  <a:buClr>
                    <a:srgbClr val="677480"/>
                  </a:buClr>
                </a:pPr>
                <a:r>
                  <a:rPr lang="ru-RU" altLang="ru-RU" sz="2400" dirty="0">
                    <a:solidFill>
                      <a:schemeClr val="tx1"/>
                    </a:solidFill>
                    <a:latin typeface="Lato"/>
                    <a:ea typeface="Lato"/>
                    <a:cs typeface="Lato"/>
                    <a:sym typeface="Lato"/>
                  </a:rPr>
                  <a:t>Прочие характеристики и параметры: масса, габариты, потребляемая мощность, показатели эффективности и т. д.</a:t>
                </a:r>
              </a:p>
              <a:p>
                <a:pPr>
                  <a:spcBef>
                    <a:spcPct val="0"/>
                  </a:spcBef>
                  <a:buClr>
                    <a:srgbClr val="677480"/>
                  </a:buClr>
                </a:pPr>
                <a:endParaRPr lang="ru-RU" altLang="ru-RU" sz="24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089232" cy="6048672"/>
              </a:xfrm>
              <a:blipFill rotWithShape="1">
                <a:blip r:embed="rId3"/>
                <a:stretch>
                  <a:fillRect l="-824" r="-1429"/>
                </a:stretch>
              </a:blipFill>
            </p:spPr>
            <p:txBody>
              <a:bodyPr/>
              <a:lstStyle/>
              <a:p>
                <a:r>
                  <a:rPr lang="ru-RU">
                    <a:noFill/>
                  </a:rPr>
                  <a:t> </a:t>
                </a:r>
              </a:p>
            </p:txBody>
          </p:sp>
        </mc:Fallback>
      </mc:AlternateContent>
      <p:sp>
        <p:nvSpPr>
          <p:cNvPr id="7"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3557056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089232"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Существующие </a:t>
                </a:r>
                <a:r>
                  <a:rPr lang="ru-RU" altLang="ru-RU" sz="2000" dirty="0">
                    <a:solidFill>
                      <a:schemeClr val="tx1"/>
                    </a:solidFill>
                    <a:latin typeface="Lato"/>
                    <a:ea typeface="Lato"/>
                    <a:cs typeface="Lato"/>
                    <a:sym typeface="Lato"/>
                  </a:rPr>
                  <a:t>ЭМ классифицируют по следующим наиболее важным признакам: </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по </a:t>
                </a:r>
                <a:r>
                  <a:rPr lang="ru-RU" altLang="ru-RU" sz="2000" dirty="0">
                    <a:solidFill>
                      <a:schemeClr val="tx1"/>
                    </a:solidFill>
                    <a:latin typeface="Lato"/>
                    <a:ea typeface="Lato"/>
                    <a:cs typeface="Lato"/>
                    <a:sym typeface="Lato"/>
                  </a:rPr>
                  <a:t>характеру движения </a:t>
                </a:r>
                <a:r>
                  <a:rPr lang="ru-RU" altLang="ru-RU" sz="2000" dirty="0">
                    <a:solidFill>
                      <a:schemeClr val="tx1"/>
                    </a:solidFill>
                    <a:latin typeface="Lato"/>
                    <a:ea typeface="Lato"/>
                    <a:cs typeface="Lato"/>
                    <a:sym typeface="Lato"/>
                  </a:rPr>
                  <a:t>якоря: с </a:t>
                </a:r>
                <a:r>
                  <a:rPr lang="ru-RU" altLang="ru-RU" sz="2000" dirty="0" err="1">
                    <a:solidFill>
                      <a:schemeClr val="tx1"/>
                    </a:solidFill>
                    <a:latin typeface="Lato"/>
                    <a:ea typeface="Lato"/>
                    <a:cs typeface="Lato"/>
                    <a:sym typeface="Lato"/>
                  </a:rPr>
                  <a:t>прямоходовым</a:t>
                </a:r>
                <a:r>
                  <a:rPr lang="ru-RU" altLang="ru-RU" sz="2000" dirty="0">
                    <a:solidFill>
                      <a:schemeClr val="tx1"/>
                    </a:solidFill>
                    <a:latin typeface="Lato"/>
                    <a:ea typeface="Lato"/>
                    <a:cs typeface="Lato"/>
                    <a:sym typeface="Lato"/>
                  </a:rPr>
                  <a:t> и </a:t>
                </a:r>
                <a:r>
                  <a:rPr lang="ru-RU" altLang="ru-RU" sz="2000" dirty="0">
                    <a:solidFill>
                      <a:schemeClr val="tx1"/>
                    </a:solidFill>
                    <a:latin typeface="Lato"/>
                    <a:ea typeface="Lato"/>
                    <a:cs typeface="Lato"/>
                    <a:sym typeface="Lato"/>
                  </a:rPr>
                  <a:t>с </a:t>
                </a:r>
                <a:r>
                  <a:rPr lang="ru-RU" altLang="ru-RU" sz="2000" dirty="0">
                    <a:solidFill>
                      <a:schemeClr val="tx1"/>
                    </a:solidFill>
                    <a:latin typeface="Lato"/>
                    <a:ea typeface="Lato"/>
                    <a:cs typeface="Lato"/>
                    <a:sym typeface="Lato"/>
                  </a:rPr>
                  <a:t>поворотным </a:t>
                </a:r>
                <a:r>
                  <a:rPr lang="ru-RU" altLang="ru-RU" sz="2000" dirty="0">
                    <a:solidFill>
                      <a:schemeClr val="tx1"/>
                    </a:solidFill>
                    <a:latin typeface="Lato"/>
                    <a:ea typeface="Lato"/>
                    <a:cs typeface="Lato"/>
                    <a:sym typeface="Lato"/>
                  </a:rPr>
                  <a:t>якорем</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по </a:t>
                </a:r>
                <a:r>
                  <a:rPr lang="ru-RU" altLang="ru-RU" sz="2000" dirty="0">
                    <a:solidFill>
                      <a:schemeClr val="tx1"/>
                    </a:solidFill>
                    <a:latin typeface="Lato"/>
                    <a:ea typeface="Lato"/>
                    <a:cs typeface="Lato"/>
                    <a:sym typeface="Lato"/>
                  </a:rPr>
                  <a:t>форме </a:t>
                </a:r>
                <a:r>
                  <a:rPr lang="ru-RU" altLang="ru-RU" sz="2000" dirty="0" err="1">
                    <a:solidFill>
                      <a:schemeClr val="tx1"/>
                    </a:solidFill>
                    <a:latin typeface="Lato"/>
                    <a:ea typeface="Lato"/>
                    <a:cs typeface="Lato"/>
                    <a:sym typeface="Lato"/>
                  </a:rPr>
                  <a:t>магнитопровода</a:t>
                </a:r>
                <a:r>
                  <a:rPr lang="ru-RU" altLang="ru-RU" sz="2000" dirty="0">
                    <a:solidFill>
                      <a:schemeClr val="tx1"/>
                    </a:solidFill>
                    <a:latin typeface="Lato"/>
                    <a:ea typeface="Lato"/>
                    <a:cs typeface="Lato"/>
                    <a:sym typeface="Lato"/>
                  </a:rPr>
                  <a:t>: Ш-образным, U-образным, подковообразным, цилиндрическим и др.</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по расположению якоря относительно намагничивающей обмотки:</a:t>
                </a:r>
              </a:p>
              <a:p>
                <a:pPr marL="342900" indent="-342900">
                  <a:spcBef>
                    <a:spcPct val="0"/>
                  </a:spcBef>
                  <a:buClr>
                    <a:srgbClr val="677480"/>
                  </a:buClr>
                  <a:buFont typeface="Courier New" panose="02070309020205020404" pitchFamily="49" charset="0"/>
                  <a:buChar char="o"/>
                </a:pPr>
                <a:r>
                  <a:rPr lang="ru-RU" altLang="ru-RU" sz="2000" dirty="0">
                    <a:solidFill>
                      <a:schemeClr val="tx1"/>
                    </a:solidFill>
                    <a:latin typeface="Lato"/>
                    <a:ea typeface="Lato"/>
                    <a:cs typeface="Lato"/>
                    <a:sym typeface="Lato"/>
                  </a:rPr>
                  <a:t>с   внутренним, или втягивающимся, якорем, который в этом </a:t>
                </a:r>
                <a:r>
                  <a:rPr lang="ru-RU" altLang="ru-RU" sz="2000" dirty="0">
                    <a:solidFill>
                      <a:schemeClr val="tx1"/>
                    </a:solidFill>
                    <a:latin typeface="Lato"/>
                    <a:ea typeface="Lato"/>
                    <a:cs typeface="Lato"/>
                    <a:sym typeface="Lato"/>
                  </a:rPr>
                  <a:t>случае иногда называют </a:t>
                </a:r>
                <a:r>
                  <a:rPr lang="ru-RU" altLang="ru-RU" sz="2000" dirty="0">
                    <a:solidFill>
                      <a:schemeClr val="tx1"/>
                    </a:solidFill>
                    <a:latin typeface="Lato"/>
                    <a:ea typeface="Lato"/>
                    <a:cs typeface="Lato"/>
                    <a:sym typeface="Lato"/>
                  </a:rPr>
                  <a:t>плунжером</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Courier New" panose="02070309020205020404" pitchFamily="49" charset="0"/>
                  <a:buChar char="o"/>
                </a:pPr>
                <a:r>
                  <a:rPr lang="ru-RU" altLang="ru-RU" sz="2000" dirty="0">
                    <a:solidFill>
                      <a:schemeClr val="tx1"/>
                    </a:solidFill>
                    <a:latin typeface="Lato"/>
                    <a:ea typeface="Lato"/>
                    <a:cs typeface="Lato"/>
                    <a:sym typeface="Lato"/>
                  </a:rPr>
                  <a:t>и </a:t>
                </a:r>
                <a:r>
                  <a:rPr lang="ru-RU" altLang="ru-RU" sz="2000" dirty="0">
                    <a:solidFill>
                      <a:schemeClr val="tx1"/>
                    </a:solidFill>
                    <a:latin typeface="Lato"/>
                    <a:ea typeface="Lato"/>
                    <a:cs typeface="Lato"/>
                    <a:sym typeface="Lato"/>
                  </a:rPr>
                  <a:t>с внешним, или притягивающимся, </a:t>
                </a:r>
                <a:r>
                  <a:rPr lang="ru-RU" altLang="ru-RU" sz="2000" dirty="0">
                    <a:solidFill>
                      <a:schemeClr val="tx1"/>
                    </a:solidFill>
                    <a:latin typeface="Lato"/>
                    <a:ea typeface="Lato"/>
                    <a:cs typeface="Lato"/>
                    <a:sym typeface="Lato"/>
                  </a:rPr>
                  <a:t>якорем, которые могут быть:</a:t>
                </a:r>
              </a:p>
              <a:p>
                <a:pPr marL="342900" indent="-342900">
                  <a:spcBef>
                    <a:spcPct val="0"/>
                  </a:spcBef>
                  <a:buClr>
                    <a:srgbClr val="677480"/>
                  </a:buClr>
                  <a:buFont typeface="Wingdings" panose="05000000000000000000" pitchFamily="2" charset="2"/>
                  <a:buChar char="§"/>
                </a:pPr>
                <a:r>
                  <a:rPr lang="ru-RU" altLang="ru-RU" sz="2000" dirty="0">
                    <a:solidFill>
                      <a:schemeClr val="tx1"/>
                    </a:solidFill>
                    <a:latin typeface="Lato"/>
                    <a:ea typeface="Lato"/>
                    <a:cs typeface="Lato"/>
                    <a:sym typeface="Lato"/>
                  </a:rPr>
                  <a:t>ЭМ с внешним притягивающимся якорем, у которых якорь движется в направлении магнитного </a:t>
                </a:r>
                <a:r>
                  <a:rPr lang="ru-RU" altLang="ru-RU" sz="2000" dirty="0">
                    <a:solidFill>
                      <a:schemeClr val="tx1"/>
                    </a:solidFill>
                    <a:latin typeface="Lato"/>
                    <a:ea typeface="Lato"/>
                    <a:cs typeface="Lato"/>
                    <a:sym typeface="Lato"/>
                  </a:rPr>
                  <a:t>потока </a:t>
                </a:r>
                <a14:m>
                  <m:oMath xmlns:m="http://schemas.openxmlformats.org/officeDocument/2006/math">
                    <m:sSub>
                      <m:sSubPr>
                        <m:ctrlPr>
                          <a:rPr lang="ru-RU" altLang="ru-RU" sz="2000" i="1">
                            <a:solidFill>
                              <a:schemeClr val="tx1"/>
                            </a:solidFill>
                            <a:latin typeface="Cambria Math"/>
                            <a:ea typeface="Lato"/>
                            <a:cs typeface="Lato"/>
                            <a:sym typeface="Lato"/>
                          </a:rPr>
                        </m:ctrlPr>
                      </m:sSubPr>
                      <m:e>
                        <m:r>
                          <a:rPr lang="ru-RU" altLang="ru-RU" sz="2000" i="1">
                            <a:solidFill>
                              <a:schemeClr val="tx1"/>
                            </a:solidFill>
                            <a:latin typeface="Cambria Math"/>
                            <a:ea typeface="Lato"/>
                            <a:cs typeface="Lato"/>
                            <a:sym typeface="Lato"/>
                          </a:rPr>
                          <m:t>Ф</m:t>
                        </m:r>
                      </m:e>
                      <m:sub>
                        <m:r>
                          <a:rPr lang="ru-RU" altLang="ru-RU" sz="2000" i="1">
                            <a:solidFill>
                              <a:schemeClr val="tx1"/>
                            </a:solidFill>
                            <a:latin typeface="Cambria Math"/>
                            <a:ea typeface="Cambria Math"/>
                            <a:cs typeface="Lato"/>
                            <a:sym typeface="Lato"/>
                          </a:rPr>
                          <m:t>𝛿</m:t>
                        </m:r>
                      </m:sub>
                    </m:sSub>
                  </m:oMath>
                </a14:m>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Wingdings" panose="05000000000000000000" pitchFamily="2" charset="2"/>
                  <a:buChar char="§"/>
                </a:pPr>
                <a:r>
                  <a:rPr lang="ru-RU" altLang="ru-RU" sz="2000" dirty="0">
                    <a:solidFill>
                      <a:schemeClr val="tx1"/>
                    </a:solidFill>
                    <a:latin typeface="Lato"/>
                    <a:ea typeface="Lato"/>
                    <a:cs typeface="Lato"/>
                    <a:sym typeface="Lato"/>
                  </a:rPr>
                  <a:t>ЭМ с якорем, движущимся поперек направления </a:t>
                </a:r>
                <a:r>
                  <a:rPr lang="ru-RU" altLang="ru-RU" sz="2000" dirty="0">
                    <a:solidFill>
                      <a:schemeClr val="tx1"/>
                    </a:solidFill>
                    <a:latin typeface="Lato"/>
                    <a:ea typeface="Lato"/>
                    <a:cs typeface="Lato"/>
                    <a:sym typeface="Lato"/>
                  </a:rPr>
                  <a:t>потока </a:t>
                </a:r>
                <a14:m>
                  <m:oMath xmlns:m="http://schemas.openxmlformats.org/officeDocument/2006/math">
                    <m:sSub>
                      <m:sSubPr>
                        <m:ctrlPr>
                          <a:rPr lang="ru-RU" altLang="ru-RU" sz="2000" i="1">
                            <a:solidFill>
                              <a:schemeClr val="tx1"/>
                            </a:solidFill>
                            <a:latin typeface="Cambria Math"/>
                            <a:ea typeface="Lato"/>
                            <a:cs typeface="Lato"/>
                            <a:sym typeface="Lato"/>
                          </a:rPr>
                        </m:ctrlPr>
                      </m:sSubPr>
                      <m:e>
                        <m:r>
                          <a:rPr lang="ru-RU" altLang="ru-RU" sz="2000" i="1">
                            <a:solidFill>
                              <a:schemeClr val="tx1"/>
                            </a:solidFill>
                            <a:latin typeface="Cambria Math"/>
                            <a:ea typeface="Lato"/>
                            <a:cs typeface="Lato"/>
                            <a:sym typeface="Lato"/>
                          </a:rPr>
                          <m:t>Ф</m:t>
                        </m:r>
                      </m:e>
                      <m:sub>
                        <m:r>
                          <a:rPr lang="ru-RU" altLang="ru-RU" sz="2000" i="1">
                            <a:solidFill>
                              <a:schemeClr val="tx1"/>
                            </a:solidFill>
                            <a:latin typeface="Cambria Math"/>
                            <a:ea typeface="Cambria Math"/>
                            <a:cs typeface="Lato"/>
                            <a:sym typeface="Lato"/>
                          </a:rPr>
                          <m:t>𝛿</m:t>
                        </m:r>
                      </m:sub>
                    </m:sSub>
                  </m:oMath>
                </a14:m>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ЭМ с втягивающимся якорем называют иногда </a:t>
                </a:r>
                <a:r>
                  <a:rPr lang="ru-RU" altLang="ru-RU" sz="2000" dirty="0" err="1">
                    <a:solidFill>
                      <a:schemeClr val="tx1"/>
                    </a:solidFill>
                    <a:latin typeface="Lato"/>
                    <a:ea typeface="Lato"/>
                    <a:cs typeface="Lato"/>
                    <a:sym typeface="Lato"/>
                  </a:rPr>
                  <a:t>соленоидными</a:t>
                </a:r>
                <a:r>
                  <a:rPr lang="ru-RU" altLang="ru-RU" sz="2000" dirty="0">
                    <a:solidFill>
                      <a:schemeClr val="tx1"/>
                    </a:solidFill>
                    <a:latin typeface="Lato"/>
                    <a:ea typeface="Lato"/>
                    <a:cs typeface="Lato"/>
                    <a:sym typeface="Lato"/>
                  </a:rPr>
                  <a:t> или плунжерными, а ЭМ с внешним притягивающимся якорем – ЭМ клапанного типа. </a:t>
                </a:r>
                <a:endParaRPr lang="en-US" altLang="ru-RU" sz="2000" dirty="0" smtClean="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089232" cy="6048672"/>
              </a:xfrm>
              <a:blipFill rotWithShape="1">
                <a:blip r:embed="rId3"/>
                <a:stretch>
                  <a:fillRect l="-549"/>
                </a:stretch>
              </a:blipFill>
            </p:spPr>
            <p:txBody>
              <a:bodyPr/>
              <a:lstStyle/>
              <a:p>
                <a:r>
                  <a:rPr lang="ru-RU">
                    <a:noFill/>
                  </a:rPr>
                  <a:t> </a:t>
                </a:r>
              </a:p>
            </p:txBody>
          </p:sp>
        </mc:Fallback>
      </mc:AlternateContent>
      <p:sp>
        <p:nvSpPr>
          <p:cNvPr id="6"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844886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089232"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При </a:t>
                </a:r>
                <a:r>
                  <a:rPr lang="ru-RU" altLang="ru-RU" sz="2000" dirty="0">
                    <a:solidFill>
                      <a:schemeClr val="tx1"/>
                    </a:solidFill>
                    <a:latin typeface="Lato"/>
                    <a:ea typeface="Lato"/>
                    <a:cs typeface="Lato"/>
                    <a:sym typeface="Lato"/>
                  </a:rPr>
                  <a:t>описании работы ИЭММ удобно расчленить его на три физически отличные друг от друга, но связанные между собой подсистемы: </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электрическую</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магнитную</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механическую</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Электрическая подсистема включает в себя электрическую цепь намагничивающей обмотки, магнитная – </a:t>
                </a:r>
                <a:r>
                  <a:rPr lang="ru-RU" altLang="ru-RU" sz="2000" dirty="0" err="1">
                    <a:solidFill>
                      <a:schemeClr val="tx1"/>
                    </a:solidFill>
                    <a:latin typeface="Lato"/>
                    <a:ea typeface="Lato"/>
                    <a:cs typeface="Lato"/>
                    <a:sym typeface="Lato"/>
                  </a:rPr>
                  <a:t>магнитопровод</a:t>
                </a:r>
                <a:r>
                  <a:rPr lang="ru-RU" altLang="ru-RU" sz="2000" dirty="0">
                    <a:solidFill>
                      <a:schemeClr val="tx1"/>
                    </a:solidFill>
                    <a:latin typeface="Lato"/>
                    <a:ea typeface="Lato"/>
                    <a:cs typeface="Lato"/>
                    <a:sym typeface="Lato"/>
                  </a:rPr>
                  <a:t>, а механическая – передаточный механизм вместе с якорем ЭМ –  ведущим элементом этого механизма. </a:t>
                </a:r>
                <a:endParaRPr lang="en-US" altLang="ru-RU" sz="2000" dirty="0" smtClean="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Динамические характеристики срабатывания, определяющие быстродействие ИЭММ, являются важнейшими характеристиками приборных ИЭММ. К ним относятся время срабатывания при включении </a:t>
                </a: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и время срабатывания при отключении </a:t>
                </a: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ИЭММ.</a:t>
                </a: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В </a:t>
                </a:r>
                <a:r>
                  <a:rPr lang="ru-RU" altLang="ru-RU" sz="2000" dirty="0">
                    <a:solidFill>
                      <a:schemeClr val="tx1"/>
                    </a:solidFill>
                    <a:latin typeface="Lato"/>
                    <a:ea typeface="Lato"/>
                    <a:cs typeface="Lato"/>
                    <a:sym typeface="Lato"/>
                  </a:rPr>
                  <a:t>зависимости от значений времени срабатывания ИЭММ условно делят на:</a:t>
                </a:r>
              </a:p>
              <a:p>
                <a:pPr marL="342900" indent="-342900">
                  <a:spcBef>
                    <a:spcPct val="0"/>
                  </a:spcBef>
                  <a:buClr>
                    <a:srgbClr val="677480"/>
                  </a:buClr>
                  <a:buFont typeface="Arial" panose="020B0604020202020204" pitchFamily="34" charset="0"/>
                  <a:buChar char="•"/>
                </a:pP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&lt; 50 </a:t>
                </a:r>
                <a:r>
                  <a:rPr lang="ru-RU" altLang="ru-RU" sz="2000" dirty="0" err="1">
                    <a:solidFill>
                      <a:schemeClr val="tx1"/>
                    </a:solidFill>
                    <a:latin typeface="Lato"/>
                    <a:ea typeface="Lato"/>
                    <a:cs typeface="Lato"/>
                    <a:sym typeface="Lato"/>
                  </a:rPr>
                  <a:t>мс</a:t>
                </a:r>
                <a:r>
                  <a:rPr lang="en-US" altLang="ru-RU" sz="2000" dirty="0">
                    <a:solidFill>
                      <a:schemeClr val="tx1"/>
                    </a:solidFill>
                    <a:latin typeface="Lato"/>
                    <a:ea typeface="Lato"/>
                    <a:cs typeface="Lato"/>
                    <a:sym typeface="Lato"/>
                  </a:rPr>
                  <a:t> – </a:t>
                </a:r>
                <a:r>
                  <a:rPr lang="ru-RU" altLang="ru-RU" sz="2000" dirty="0">
                    <a:solidFill>
                      <a:schemeClr val="tx1"/>
                    </a:solidFill>
                    <a:latin typeface="Lato"/>
                    <a:ea typeface="Lato"/>
                    <a:cs typeface="Lato"/>
                    <a:sym typeface="Lato"/>
                  </a:rPr>
                  <a:t>быстродействующие</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en-US"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 50...150 </a:t>
                </a:r>
                <a:r>
                  <a:rPr lang="ru-RU" altLang="ru-RU" sz="2000" dirty="0" err="1">
                    <a:solidFill>
                      <a:schemeClr val="tx1"/>
                    </a:solidFill>
                    <a:latin typeface="Lato"/>
                    <a:ea typeface="Lato"/>
                    <a:cs typeface="Lato"/>
                    <a:sym typeface="Lato"/>
                  </a:rPr>
                  <a:t>мс</a:t>
                </a:r>
                <a:r>
                  <a:rPr lang="ru-RU" altLang="ru-RU" sz="2000" dirty="0">
                    <a:solidFill>
                      <a:schemeClr val="tx1"/>
                    </a:solidFill>
                    <a:latin typeface="Lato"/>
                    <a:ea typeface="Lato"/>
                    <a:cs typeface="Lato"/>
                    <a:sym typeface="Lato"/>
                  </a:rPr>
                  <a:t> </a:t>
                </a:r>
                <a:r>
                  <a:rPr lang="en-US" altLang="ru-RU" sz="2000" dirty="0">
                    <a:solidFill>
                      <a:schemeClr val="tx1"/>
                    </a:solidFill>
                    <a:latin typeface="Lato"/>
                    <a:ea typeface="Lato"/>
                    <a:cs typeface="Lato"/>
                    <a:sym typeface="Lato"/>
                  </a:rPr>
                  <a:t>–</a:t>
                </a:r>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ИЭММ с нормальным временем </a:t>
                </a:r>
                <a:r>
                  <a:rPr lang="ru-RU" altLang="ru-RU" sz="2000" dirty="0">
                    <a:solidFill>
                      <a:schemeClr val="tx1"/>
                    </a:solidFill>
                    <a:latin typeface="Lato"/>
                    <a:ea typeface="Lato"/>
                    <a:cs typeface="Lato"/>
                    <a:sym typeface="Lato"/>
                  </a:rPr>
                  <a:t>действия</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&gt; 150 </a:t>
                </a:r>
                <a:r>
                  <a:rPr lang="ru-RU" altLang="ru-RU" sz="2000" dirty="0" err="1">
                    <a:solidFill>
                      <a:schemeClr val="tx1"/>
                    </a:solidFill>
                    <a:latin typeface="Lato"/>
                    <a:ea typeface="Lato"/>
                    <a:cs typeface="Lato"/>
                    <a:sym typeface="Lato"/>
                  </a:rPr>
                  <a:t>мс</a:t>
                </a:r>
                <a:r>
                  <a:rPr lang="ru-RU" altLang="ru-RU" sz="2000" dirty="0">
                    <a:solidFill>
                      <a:schemeClr val="tx1"/>
                    </a:solidFill>
                    <a:latin typeface="Lato"/>
                    <a:ea typeface="Lato"/>
                    <a:cs typeface="Lato"/>
                    <a:sym typeface="Lato"/>
                  </a:rPr>
                  <a:t> </a:t>
                </a:r>
                <a:r>
                  <a:rPr lang="en-US" altLang="ru-RU" sz="2000" dirty="0">
                    <a:solidFill>
                      <a:schemeClr val="tx1"/>
                    </a:solidFill>
                    <a:latin typeface="Lato"/>
                    <a:ea typeface="Lato"/>
                    <a:cs typeface="Lato"/>
                    <a:sym typeface="Lato"/>
                  </a:rPr>
                  <a:t>–</a:t>
                </a:r>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ИЭММ замедленного </a:t>
                </a:r>
                <a:r>
                  <a:rPr lang="ru-RU" altLang="ru-RU" sz="2000" dirty="0">
                    <a:solidFill>
                      <a:schemeClr val="tx1"/>
                    </a:solidFill>
                    <a:latin typeface="Lato"/>
                    <a:ea typeface="Lato"/>
                    <a:cs typeface="Lato"/>
                    <a:sym typeface="Lato"/>
                  </a:rPr>
                  <a:t>действия</a:t>
                </a: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Быстродействие </a:t>
                </a:r>
                <a:r>
                  <a:rPr lang="ru-RU" altLang="ru-RU" sz="2000" dirty="0">
                    <a:solidFill>
                      <a:schemeClr val="tx1"/>
                    </a:solidFill>
                    <a:latin typeface="Lato"/>
                    <a:ea typeface="Lato"/>
                    <a:cs typeface="Lato"/>
                    <a:sym typeface="Lato"/>
                  </a:rPr>
                  <a:t>специальных ИЭММ может достигать значения порядка 1 </a:t>
                </a:r>
                <a:r>
                  <a:rPr lang="ru-RU" altLang="ru-RU" sz="2000" dirty="0" err="1">
                    <a:solidFill>
                      <a:schemeClr val="tx1"/>
                    </a:solidFill>
                    <a:latin typeface="Lato"/>
                    <a:ea typeface="Lato"/>
                    <a:cs typeface="Lato"/>
                    <a:sym typeface="Lato"/>
                  </a:rPr>
                  <a:t>мс</a:t>
                </a:r>
                <a:r>
                  <a:rPr lang="ru-RU" altLang="ru-RU" sz="2000" dirty="0">
                    <a:solidFill>
                      <a:schemeClr val="tx1"/>
                    </a:solidFill>
                    <a:latin typeface="Lato"/>
                    <a:ea typeface="Lato"/>
                    <a:cs typeface="Lato"/>
                    <a:sym typeface="Lato"/>
                  </a:rPr>
                  <a:t>. </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089232" cy="6048672"/>
              </a:xfrm>
              <a:blipFill rotWithShape="1">
                <a:blip r:embed="rId3"/>
                <a:stretch>
                  <a:fillRect l="-549" b="-1613"/>
                </a:stretch>
              </a:blipFill>
            </p:spPr>
            <p:txBody>
              <a:bodyPr/>
              <a:lstStyle/>
              <a:p>
                <a:r>
                  <a:rPr lang="ru-RU">
                    <a:noFill/>
                  </a:rPr>
                  <a:t> </a:t>
                </a:r>
              </a:p>
            </p:txBody>
          </p:sp>
        </mc:Fallback>
      </mc:AlternateContent>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19624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089232"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При </a:t>
                </a:r>
                <a:r>
                  <a:rPr lang="ru-RU" altLang="ru-RU" sz="2000" dirty="0">
                    <a:solidFill>
                      <a:schemeClr val="tx1"/>
                    </a:solidFill>
                    <a:latin typeface="Lato"/>
                    <a:ea typeface="Lato"/>
                    <a:cs typeface="Lato"/>
                    <a:sym typeface="Lato"/>
                  </a:rPr>
                  <a:t>описании работы ИЭММ удобно расчленить его на три физически отличные друг от друга, но связанные между собой подсистемы: </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электрическую</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магнитную</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механическую</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Электрическая подсистема включает в себя электрическую цепь намагничивающей обмотки, магнитная – </a:t>
                </a:r>
                <a:r>
                  <a:rPr lang="ru-RU" altLang="ru-RU" sz="2000" dirty="0" err="1">
                    <a:solidFill>
                      <a:schemeClr val="tx1"/>
                    </a:solidFill>
                    <a:latin typeface="Lato"/>
                    <a:ea typeface="Lato"/>
                    <a:cs typeface="Lato"/>
                    <a:sym typeface="Lato"/>
                  </a:rPr>
                  <a:t>магнитопровод</a:t>
                </a:r>
                <a:r>
                  <a:rPr lang="ru-RU" altLang="ru-RU" sz="2000" dirty="0">
                    <a:solidFill>
                      <a:schemeClr val="tx1"/>
                    </a:solidFill>
                    <a:latin typeface="Lato"/>
                    <a:ea typeface="Lato"/>
                    <a:cs typeface="Lato"/>
                    <a:sym typeface="Lato"/>
                  </a:rPr>
                  <a:t>, а механическая – передаточный механизм вместе с якорем ЭМ –  ведущим элементом этого механизма. </a:t>
                </a:r>
                <a:endParaRPr lang="en-US" altLang="ru-RU" sz="2000" dirty="0" smtClean="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Динамические характеристики срабатывания, определяющие быстродействие ИЭММ, являются важнейшими характеристиками приборных ИЭММ. К ним относятся время срабатывания при включении </a:t>
                </a: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и время срабатывания при отключении </a:t>
                </a: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ИЭММ.</a:t>
                </a: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В </a:t>
                </a:r>
                <a:r>
                  <a:rPr lang="ru-RU" altLang="ru-RU" sz="2000" dirty="0">
                    <a:solidFill>
                      <a:schemeClr val="tx1"/>
                    </a:solidFill>
                    <a:latin typeface="Lato"/>
                    <a:ea typeface="Lato"/>
                    <a:cs typeface="Lato"/>
                    <a:sym typeface="Lato"/>
                  </a:rPr>
                  <a:t>зависимости от значений времени срабатывания ИЭММ условно делят на:</a:t>
                </a:r>
              </a:p>
              <a:p>
                <a:pPr marL="342900" indent="-342900">
                  <a:spcBef>
                    <a:spcPct val="0"/>
                  </a:spcBef>
                  <a:buClr>
                    <a:srgbClr val="677480"/>
                  </a:buClr>
                  <a:buFont typeface="Arial" panose="020B0604020202020204" pitchFamily="34" charset="0"/>
                  <a:buChar char="•"/>
                </a:pP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&lt; 50 </a:t>
                </a:r>
                <a:r>
                  <a:rPr lang="ru-RU" altLang="ru-RU" sz="2000" dirty="0" err="1">
                    <a:solidFill>
                      <a:schemeClr val="tx1"/>
                    </a:solidFill>
                    <a:latin typeface="Lato"/>
                    <a:ea typeface="Lato"/>
                    <a:cs typeface="Lato"/>
                    <a:sym typeface="Lato"/>
                  </a:rPr>
                  <a:t>мс</a:t>
                </a:r>
                <a:r>
                  <a:rPr lang="en-US" altLang="ru-RU" sz="2000" dirty="0">
                    <a:solidFill>
                      <a:schemeClr val="tx1"/>
                    </a:solidFill>
                    <a:latin typeface="Lato"/>
                    <a:ea typeface="Lato"/>
                    <a:cs typeface="Lato"/>
                    <a:sym typeface="Lato"/>
                  </a:rPr>
                  <a:t> – </a:t>
                </a:r>
                <a:r>
                  <a:rPr lang="ru-RU" altLang="ru-RU" sz="2000" dirty="0">
                    <a:solidFill>
                      <a:schemeClr val="tx1"/>
                    </a:solidFill>
                    <a:latin typeface="Lato"/>
                    <a:ea typeface="Lato"/>
                    <a:cs typeface="Lato"/>
                    <a:sym typeface="Lato"/>
                  </a:rPr>
                  <a:t>быстродействующие</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en-US"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 50...150 </a:t>
                </a:r>
                <a:r>
                  <a:rPr lang="ru-RU" altLang="ru-RU" sz="2000" dirty="0" err="1">
                    <a:solidFill>
                      <a:schemeClr val="tx1"/>
                    </a:solidFill>
                    <a:latin typeface="Lato"/>
                    <a:ea typeface="Lato"/>
                    <a:cs typeface="Lato"/>
                    <a:sym typeface="Lato"/>
                  </a:rPr>
                  <a:t>мс</a:t>
                </a:r>
                <a:r>
                  <a:rPr lang="ru-RU" altLang="ru-RU" sz="2000" dirty="0">
                    <a:solidFill>
                      <a:schemeClr val="tx1"/>
                    </a:solidFill>
                    <a:latin typeface="Lato"/>
                    <a:ea typeface="Lato"/>
                    <a:cs typeface="Lato"/>
                    <a:sym typeface="Lato"/>
                  </a:rPr>
                  <a:t> </a:t>
                </a:r>
                <a:r>
                  <a:rPr lang="en-US" altLang="ru-RU" sz="2000" dirty="0">
                    <a:solidFill>
                      <a:schemeClr val="tx1"/>
                    </a:solidFill>
                    <a:latin typeface="Lato"/>
                    <a:ea typeface="Lato"/>
                    <a:cs typeface="Lato"/>
                    <a:sym typeface="Lato"/>
                  </a:rPr>
                  <a:t>–</a:t>
                </a:r>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ИЭММ с нормальным временем </a:t>
                </a:r>
                <a:r>
                  <a:rPr lang="ru-RU" altLang="ru-RU" sz="2000" dirty="0">
                    <a:solidFill>
                      <a:schemeClr val="tx1"/>
                    </a:solidFill>
                    <a:latin typeface="Lato"/>
                    <a:ea typeface="Lato"/>
                    <a:cs typeface="Lato"/>
                    <a:sym typeface="Lato"/>
                  </a:rPr>
                  <a:t>действия</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a:solidFill>
                              <a:schemeClr val="tx1"/>
                            </a:solidFill>
                            <a:latin typeface="Cambria Math" panose="02040503050406030204" pitchFamily="18" charset="0"/>
                            <a:ea typeface="Lato"/>
                            <a:cs typeface="Lato"/>
                            <a:sym typeface="Lato"/>
                          </a:rPr>
                          <m:t>ср</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&gt; 150 </a:t>
                </a:r>
                <a:r>
                  <a:rPr lang="ru-RU" altLang="ru-RU" sz="2000" dirty="0" err="1">
                    <a:solidFill>
                      <a:schemeClr val="tx1"/>
                    </a:solidFill>
                    <a:latin typeface="Lato"/>
                    <a:ea typeface="Lato"/>
                    <a:cs typeface="Lato"/>
                    <a:sym typeface="Lato"/>
                  </a:rPr>
                  <a:t>мс</a:t>
                </a:r>
                <a:r>
                  <a:rPr lang="ru-RU" altLang="ru-RU" sz="2000" dirty="0">
                    <a:solidFill>
                      <a:schemeClr val="tx1"/>
                    </a:solidFill>
                    <a:latin typeface="Lato"/>
                    <a:ea typeface="Lato"/>
                    <a:cs typeface="Lato"/>
                    <a:sym typeface="Lato"/>
                  </a:rPr>
                  <a:t> </a:t>
                </a:r>
                <a:r>
                  <a:rPr lang="en-US" altLang="ru-RU" sz="2000" dirty="0">
                    <a:solidFill>
                      <a:schemeClr val="tx1"/>
                    </a:solidFill>
                    <a:latin typeface="Lato"/>
                    <a:ea typeface="Lato"/>
                    <a:cs typeface="Lato"/>
                    <a:sym typeface="Lato"/>
                  </a:rPr>
                  <a:t>–</a:t>
                </a:r>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ИЭММ замедленного </a:t>
                </a:r>
                <a:r>
                  <a:rPr lang="ru-RU" altLang="ru-RU" sz="2000" dirty="0">
                    <a:solidFill>
                      <a:schemeClr val="tx1"/>
                    </a:solidFill>
                    <a:latin typeface="Lato"/>
                    <a:ea typeface="Lato"/>
                    <a:cs typeface="Lato"/>
                    <a:sym typeface="Lato"/>
                  </a:rPr>
                  <a:t>действия</a:t>
                </a: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Быстродействие </a:t>
                </a:r>
                <a:r>
                  <a:rPr lang="ru-RU" altLang="ru-RU" sz="2000" dirty="0">
                    <a:solidFill>
                      <a:schemeClr val="tx1"/>
                    </a:solidFill>
                    <a:latin typeface="Lato"/>
                    <a:ea typeface="Lato"/>
                    <a:cs typeface="Lato"/>
                    <a:sym typeface="Lato"/>
                  </a:rPr>
                  <a:t>специальных ИЭММ может достигать значения порядка 1 </a:t>
                </a:r>
                <a:r>
                  <a:rPr lang="ru-RU" altLang="ru-RU" sz="2000" dirty="0" err="1">
                    <a:solidFill>
                      <a:schemeClr val="tx1"/>
                    </a:solidFill>
                    <a:latin typeface="Lato"/>
                    <a:ea typeface="Lato"/>
                    <a:cs typeface="Lato"/>
                    <a:sym typeface="Lato"/>
                  </a:rPr>
                  <a:t>мс</a:t>
                </a:r>
                <a:r>
                  <a:rPr lang="ru-RU" altLang="ru-RU" sz="2000" dirty="0">
                    <a:solidFill>
                      <a:schemeClr val="tx1"/>
                    </a:solidFill>
                    <a:latin typeface="Lato"/>
                    <a:ea typeface="Lato"/>
                    <a:cs typeface="Lato"/>
                    <a:sym typeface="Lato"/>
                  </a:rPr>
                  <a:t>. </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089232" cy="6048672"/>
              </a:xfrm>
              <a:blipFill rotWithShape="1">
                <a:blip r:embed="rId3"/>
                <a:stretch>
                  <a:fillRect l="-549" b="-1613"/>
                </a:stretch>
              </a:blipFill>
            </p:spPr>
            <p:txBody>
              <a:bodyPr/>
              <a:lstStyle/>
              <a:p>
                <a:r>
                  <a:rPr lang="ru-RU">
                    <a:noFill/>
                  </a:rPr>
                  <a:t> </a:t>
                </a:r>
              </a:p>
            </p:txBody>
          </p:sp>
        </mc:Fallback>
      </mc:AlternateContent>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2066851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089232"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Временем срабатывания при включении называется время с момента включения обмотки до момента полной остановки якоря (будем отождествлять в дальнейшем время срабатывания ИЭММ с временем срабатывания ЭМ).</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Временем срабатывания при отключении называется время с момента отключения обмотки до момента возврата якоря в начальное положение</a:t>
                </a:r>
                <a:r>
                  <a:rPr lang="ru-RU" altLang="ru-RU" sz="2000" dirty="0" smtClean="0">
                    <a:solidFill>
                      <a:schemeClr val="tx1"/>
                    </a:solidFill>
                    <a:latin typeface="Lato"/>
                    <a:ea typeface="Lato"/>
                    <a:cs typeface="Lato"/>
                    <a:sym typeface="Lato"/>
                  </a:rPr>
                  <a:t>.</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Допуская</a:t>
                </a:r>
                <a:r>
                  <a:rPr lang="ru-RU" altLang="ru-RU" sz="2000" dirty="0">
                    <a:solidFill>
                      <a:schemeClr val="tx1"/>
                    </a:solidFill>
                    <a:latin typeface="Lato"/>
                    <a:ea typeface="Lato"/>
                    <a:cs typeface="Lato"/>
                    <a:sym typeface="Lato"/>
                  </a:rPr>
                  <a:t>, что результирующая </a:t>
                </a:r>
                <a:r>
                  <a:rPr lang="ru-RU" altLang="ru-RU" sz="2000" dirty="0">
                    <a:solidFill>
                      <a:schemeClr val="tx1"/>
                    </a:solidFill>
                    <a:latin typeface="Lato"/>
                    <a:ea typeface="Lato"/>
                    <a:cs typeface="Lato"/>
                    <a:sym typeface="Lato"/>
                  </a:rPr>
                  <a:t>сила </a:t>
                </a:r>
                <a14:m>
                  <m:oMath xmlns:m="http://schemas.openxmlformats.org/officeDocument/2006/math">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э</m:t>
                        </m:r>
                      </m:sub>
                    </m:sSub>
                    <m:r>
                      <a:rPr lang="ru-RU" altLang="ru-RU" sz="2000" i="1">
                        <a:solidFill>
                          <a:schemeClr val="tx1"/>
                        </a:solidFill>
                        <a:latin typeface="Cambria Math" panose="02040503050406030204" pitchFamily="18" charset="0"/>
                        <a:sym typeface="Lato"/>
                      </a:rPr>
                      <m:t>−</m:t>
                    </m:r>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п</m:t>
                        </m:r>
                      </m:sub>
                    </m:sSub>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действующая </a:t>
                </a:r>
                <a:r>
                  <a:rPr lang="ru-RU" altLang="ru-RU" sz="2000" dirty="0" smtClean="0">
                    <a:solidFill>
                      <a:schemeClr val="tx1"/>
                    </a:solidFill>
                    <a:latin typeface="Lato"/>
                    <a:ea typeface="Lato"/>
                    <a:cs typeface="Lato"/>
                    <a:sym typeface="Lato"/>
                  </a:rPr>
                  <a:t>на</a:t>
                </a:r>
              </a:p>
              <a:p>
                <a:pPr>
                  <a:spcBef>
                    <a:spcPct val="0"/>
                  </a:spcBef>
                  <a:buClr>
                    <a:srgbClr val="677480"/>
                  </a:buClr>
                </a:pPr>
                <a:r>
                  <a:rPr lang="ru-RU" altLang="ru-RU" sz="2000" dirty="0" smtClean="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якорь при срабатывании ИЭММ, сохраняется постоянной </a:t>
                </a:r>
                <a:r>
                  <a:rPr lang="ru-RU" altLang="ru-RU" sz="2000" dirty="0" smtClean="0">
                    <a:solidFill>
                      <a:schemeClr val="tx1"/>
                    </a:solidFill>
                    <a:latin typeface="Lato"/>
                    <a:ea typeface="Lato"/>
                    <a:cs typeface="Lato"/>
                    <a:sym typeface="Lato"/>
                  </a:rPr>
                  <a:t>и</a:t>
                </a:r>
              </a:p>
              <a:p>
                <a:pPr>
                  <a:spcBef>
                    <a:spcPct val="0"/>
                  </a:spcBef>
                  <a:buClr>
                    <a:srgbClr val="677480"/>
                  </a:buClr>
                </a:pPr>
                <a:r>
                  <a:rPr lang="ru-RU" altLang="ru-RU" sz="2000" dirty="0" smtClean="0">
                    <a:solidFill>
                      <a:schemeClr val="tx1"/>
                    </a:solidFill>
                    <a:latin typeface="Lato"/>
                    <a:ea typeface="Lato"/>
                    <a:cs typeface="Lato"/>
                    <a:sym typeface="Lato"/>
                  </a:rPr>
                  <a:t>независимой </a:t>
                </a:r>
                <a:r>
                  <a:rPr lang="ru-RU" altLang="ru-RU" sz="2000" dirty="0">
                    <a:solidFill>
                      <a:schemeClr val="tx1"/>
                    </a:solidFill>
                    <a:latin typeface="Lato"/>
                    <a:ea typeface="Lato"/>
                    <a:cs typeface="Lato"/>
                    <a:sym typeface="Lato"/>
                  </a:rPr>
                  <a:t>от перемещения якоря, путем </a:t>
                </a:r>
                <a:r>
                  <a:rPr lang="ru-RU" altLang="ru-RU" sz="2000" dirty="0" smtClean="0">
                    <a:solidFill>
                      <a:schemeClr val="tx1"/>
                    </a:solidFill>
                    <a:latin typeface="Lato"/>
                    <a:ea typeface="Lato"/>
                    <a:cs typeface="Lato"/>
                    <a:sym typeface="Lato"/>
                  </a:rPr>
                  <a:t>соответствующих</a:t>
                </a:r>
              </a:p>
              <a:p>
                <a:pPr>
                  <a:spcBef>
                    <a:spcPct val="0"/>
                  </a:spcBef>
                  <a:buClr>
                    <a:srgbClr val="677480"/>
                  </a:buClr>
                </a:pPr>
                <a:r>
                  <a:rPr lang="ru-RU" altLang="ru-RU" sz="2000" dirty="0" smtClean="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расчетов можно получить следующее соотношение: </a:t>
                </a:r>
              </a:p>
              <a:p>
                <a:pPr>
                  <a:spcBef>
                    <a:spcPct val="0"/>
                  </a:spcBef>
                  <a:buClr>
                    <a:srgbClr val="677480"/>
                  </a:buClr>
                </a:pPr>
                <a14:m>
                  <m:oMathPara xmlns:m="http://schemas.openxmlformats.org/officeDocument/2006/math">
                    <m:oMathParaPr>
                      <m:jc m:val="centerGroup"/>
                    </m:oMathParaPr>
                    <m:oMath xmlns:m="http://schemas.openxmlformats.org/officeDocument/2006/math">
                      <m:sSubSup>
                        <m:sSubSupPr>
                          <m:ctrlPr>
                            <a:rPr lang="en-US" altLang="ru-RU" sz="2000" i="1">
                              <a:solidFill>
                                <a:schemeClr val="tx1"/>
                              </a:solidFill>
                              <a:latin typeface="Cambria Math"/>
                              <a:ea typeface="Lato"/>
                              <a:cs typeface="Lato"/>
                              <a:sym typeface="Lato"/>
                            </a:rPr>
                          </m:ctrlPr>
                        </m:sSubSupPr>
                        <m:e>
                          <m:r>
                            <a:rPr lang="en-US" altLang="ru-RU" sz="2000" i="1">
                              <a:solidFill>
                                <a:schemeClr val="tx1"/>
                              </a:solidFill>
                              <a:latin typeface="Cambria Math" panose="02040503050406030204" pitchFamily="18" charset="0"/>
                              <a:ea typeface="Lato"/>
                              <a:cs typeface="Lato"/>
                              <a:sym typeface="Lato"/>
                            </a:rPr>
                            <m:t>𝑡</m:t>
                          </m:r>
                        </m:e>
                        <m:sub>
                          <m:r>
                            <a:rPr lang="ru-RU" altLang="ru-RU" sz="2000" i="1">
                              <a:solidFill>
                                <a:schemeClr val="tx1"/>
                              </a:solidFill>
                              <a:latin typeface="Cambria Math" panose="02040503050406030204" pitchFamily="18" charset="0"/>
                              <a:ea typeface="Lato"/>
                              <a:cs typeface="Lato"/>
                              <a:sym typeface="Lato"/>
                            </a:rPr>
                            <m:t>дв</m:t>
                          </m:r>
                        </m:sub>
                        <m:sup>
                          <m:r>
                            <a:rPr lang="en-US" altLang="ru-RU" sz="2000" i="1">
                              <a:solidFill>
                                <a:schemeClr val="tx1"/>
                              </a:solidFill>
                              <a:latin typeface="Cambria Math" panose="02040503050406030204" pitchFamily="18" charset="0"/>
                              <a:ea typeface="Lato"/>
                              <a:cs typeface="Lato"/>
                              <a:sym typeface="Lato"/>
                            </a:rPr>
                            <m:t>′</m:t>
                          </m:r>
                        </m:sup>
                      </m:sSubSup>
                      <m:r>
                        <a:rPr lang="ru-RU" altLang="ru-RU" sz="2000" i="1">
                          <a:solidFill>
                            <a:schemeClr val="tx1"/>
                          </a:solidFill>
                          <a:latin typeface="Cambria Math" panose="02040503050406030204" pitchFamily="18" charset="0"/>
                          <a:ea typeface="Lato"/>
                          <a:cs typeface="Lato"/>
                          <a:sym typeface="Lato"/>
                        </a:rPr>
                        <m:t>=</m:t>
                      </m:r>
                      <m:rad>
                        <m:radPr>
                          <m:degHide m:val="on"/>
                          <m:ctrlPr>
                            <a:rPr lang="ru-RU" altLang="ru-RU" sz="2000" i="1">
                              <a:solidFill>
                                <a:schemeClr val="tx1"/>
                              </a:solidFill>
                              <a:latin typeface="Cambria Math"/>
                              <a:sym typeface="Lato"/>
                            </a:rPr>
                          </m:ctrlPr>
                        </m:radPr>
                        <m:deg/>
                        <m:e>
                          <m:r>
                            <a:rPr lang="ru-RU" altLang="ru-RU" sz="2000" i="1">
                              <a:solidFill>
                                <a:schemeClr val="tx1"/>
                              </a:solidFill>
                              <a:latin typeface="Cambria Math" panose="02040503050406030204" pitchFamily="18" charset="0"/>
                              <a:sym typeface="Lato"/>
                            </a:rPr>
                            <m:t>2</m:t>
                          </m:r>
                          <m:r>
                            <a:rPr lang="en-US" altLang="ru-RU" sz="2000" i="1">
                              <a:solidFill>
                                <a:schemeClr val="tx1"/>
                              </a:solidFill>
                              <a:latin typeface="Cambria Math" panose="02040503050406030204" pitchFamily="18" charset="0"/>
                              <a:sym typeface="Lato"/>
                            </a:rPr>
                            <m:t>𝑚</m:t>
                          </m:r>
                          <m:f>
                            <m:fPr>
                              <m:ctrlPr>
                                <a:rPr lang="ru-RU" altLang="ru-RU" sz="2000" i="1">
                                  <a:solidFill>
                                    <a:schemeClr val="tx1"/>
                                  </a:solidFill>
                                  <a:latin typeface="Cambria Math"/>
                                  <a:sym typeface="Lato"/>
                                </a:rPr>
                              </m:ctrlPr>
                            </m:fPr>
                            <m:num>
                              <m:sSub>
                                <m:sSubPr>
                                  <m:ctrlPr>
                                    <a:rPr lang="en-US" altLang="ru-RU" sz="2000" i="1">
                                      <a:solidFill>
                                        <a:schemeClr val="tx1"/>
                                      </a:solidFill>
                                      <a:latin typeface="Cambria Math"/>
                                      <a:ea typeface="Cambria Math" panose="02040503050406030204" pitchFamily="18" charset="0"/>
                                      <a:sym typeface="Lato"/>
                                    </a:rPr>
                                  </m:ctrlPr>
                                </m:sSubPr>
                                <m:e>
                                  <m:r>
                                    <a:rPr lang="ru-RU" altLang="ru-RU" sz="2000" i="1">
                                      <a:solidFill>
                                        <a:schemeClr val="tx1"/>
                                      </a:solidFill>
                                      <a:latin typeface="Cambria Math" panose="02040503050406030204" pitchFamily="18" charset="0"/>
                                      <a:ea typeface="Cambria Math" panose="02040503050406030204" pitchFamily="18" charset="0"/>
                                      <a:sym typeface="Lato"/>
                                    </a:rPr>
                                    <m:t>𝛿</m:t>
                                  </m:r>
                                </m:e>
                                <m:sub>
                                  <m:r>
                                    <a:rPr lang="ru-RU" altLang="ru-RU" sz="2000" i="1">
                                      <a:solidFill>
                                        <a:schemeClr val="tx1"/>
                                      </a:solidFill>
                                      <a:latin typeface="Cambria Math" panose="02040503050406030204" pitchFamily="18" charset="0"/>
                                      <a:ea typeface="Cambria Math" panose="02040503050406030204" pitchFamily="18" charset="0"/>
                                      <a:sym typeface="Lato"/>
                                    </a:rPr>
                                    <m:t>н</m:t>
                                  </m:r>
                                </m:sub>
                              </m:sSub>
                              <m:r>
                                <a:rPr lang="ru-RU" altLang="ru-RU" sz="2000" i="1">
                                  <a:solidFill>
                                    <a:schemeClr val="tx1"/>
                                  </a:solidFill>
                                  <a:latin typeface="Cambria Math" panose="02040503050406030204" pitchFamily="18" charset="0"/>
                                  <a:ea typeface="Cambria Math" panose="02040503050406030204" pitchFamily="18" charset="0"/>
                                  <a:sym typeface="Lato"/>
                                </a:rPr>
                                <m:t>−</m:t>
                              </m:r>
                              <m:sSub>
                                <m:sSubPr>
                                  <m:ctrlPr>
                                    <a:rPr lang="ru-RU" altLang="ru-RU" sz="2000" i="1">
                                      <a:solidFill>
                                        <a:schemeClr val="tx1"/>
                                      </a:solidFill>
                                      <a:latin typeface="Cambria Math"/>
                                      <a:ea typeface="Cambria Math" panose="02040503050406030204" pitchFamily="18" charset="0"/>
                                      <a:sym typeface="Lato"/>
                                    </a:rPr>
                                  </m:ctrlPr>
                                </m:sSubPr>
                                <m:e>
                                  <m:r>
                                    <a:rPr lang="ru-RU" altLang="ru-RU" sz="2000" i="1">
                                      <a:solidFill>
                                        <a:schemeClr val="tx1"/>
                                      </a:solidFill>
                                      <a:latin typeface="Cambria Math" panose="02040503050406030204" pitchFamily="18" charset="0"/>
                                      <a:ea typeface="Cambria Math" panose="02040503050406030204" pitchFamily="18" charset="0"/>
                                      <a:sym typeface="Lato"/>
                                    </a:rPr>
                                    <m:t>𝛿</m:t>
                                  </m:r>
                                </m:e>
                                <m:sub>
                                  <m:r>
                                    <a:rPr lang="ru-RU" altLang="ru-RU" sz="2000" i="1">
                                      <a:solidFill>
                                        <a:schemeClr val="tx1"/>
                                      </a:solidFill>
                                      <a:latin typeface="Cambria Math" panose="02040503050406030204" pitchFamily="18" charset="0"/>
                                      <a:ea typeface="Cambria Math" panose="02040503050406030204" pitchFamily="18" charset="0"/>
                                      <a:sym typeface="Lato"/>
                                    </a:rPr>
                                    <m:t>к</m:t>
                                  </m:r>
                                </m:sub>
                              </m:sSub>
                            </m:num>
                            <m:den>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э</m:t>
                                  </m:r>
                                </m:sub>
                              </m:sSub>
                              <m:r>
                                <a:rPr lang="ru-RU" altLang="ru-RU" sz="2000" i="1">
                                  <a:solidFill>
                                    <a:schemeClr val="tx1"/>
                                  </a:solidFill>
                                  <a:latin typeface="Cambria Math" panose="02040503050406030204" pitchFamily="18" charset="0"/>
                                  <a:sym typeface="Lato"/>
                                </a:rPr>
                                <m:t>−</m:t>
                              </m:r>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п</m:t>
                                  </m:r>
                                </m:sub>
                              </m:sSub>
                            </m:den>
                          </m:f>
                        </m:e>
                      </m:rad>
                    </m:oMath>
                  </m:oMathPara>
                </a14:m>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Построив на рисунке </a:t>
                </a:r>
                <a:r>
                  <a:rPr lang="ru-RU" altLang="ru-RU" sz="2000" dirty="0">
                    <a:solidFill>
                      <a:schemeClr val="tx1"/>
                    </a:solidFill>
                    <a:latin typeface="Lato"/>
                    <a:ea typeface="Lato"/>
                    <a:cs typeface="Lato"/>
                    <a:sym typeface="Lato"/>
                  </a:rPr>
                  <a:t>характеристики </a:t>
                </a:r>
                <a14:m>
                  <m:oMath xmlns:m="http://schemas.openxmlformats.org/officeDocument/2006/math">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э</m:t>
                        </m:r>
                      </m:sub>
                    </m:sSub>
                    <m:r>
                      <a:rPr lang="ru-RU" altLang="ru-RU" sz="2000" i="1">
                        <a:solidFill>
                          <a:schemeClr val="tx1"/>
                        </a:solidFill>
                        <a:latin typeface="Cambria Math" panose="02040503050406030204" pitchFamily="18" charset="0"/>
                        <a:sym typeface="Lato"/>
                      </a:rPr>
                      <m:t>=</m:t>
                    </m:r>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э</m:t>
                        </m:r>
                      </m:sub>
                    </m:sSub>
                    <m:r>
                      <a:rPr lang="ru-RU" altLang="ru-RU" sz="2000" i="1">
                        <a:solidFill>
                          <a:schemeClr val="tx1"/>
                        </a:solidFill>
                        <a:latin typeface="Cambria Math" panose="02040503050406030204" pitchFamily="18" charset="0"/>
                        <a:sym typeface="Lato"/>
                      </a:rPr>
                      <m:t>(</m:t>
                    </m:r>
                    <m:r>
                      <a:rPr lang="ru-RU" altLang="ru-RU" sz="2000" i="1">
                        <a:solidFill>
                          <a:schemeClr val="tx1"/>
                        </a:solidFill>
                        <a:latin typeface="Cambria Math" panose="02040503050406030204" pitchFamily="18" charset="0"/>
                        <a:ea typeface="Cambria Math" panose="02040503050406030204" pitchFamily="18" charset="0"/>
                        <a:sym typeface="Lato"/>
                      </a:rPr>
                      <m:t>𝛿</m:t>
                    </m:r>
                    <m:r>
                      <a:rPr lang="ru-RU" altLang="ru-RU" sz="2000" i="1">
                        <a:solidFill>
                          <a:schemeClr val="tx1"/>
                        </a:solidFill>
                        <a:latin typeface="Cambria Math" panose="02040503050406030204" pitchFamily="18" charset="0"/>
                        <a:ea typeface="Cambria Math" panose="02040503050406030204" pitchFamily="18" charset="0"/>
                        <a:sym typeface="Lato"/>
                      </a:rPr>
                      <m:t>)</m:t>
                    </m:r>
                  </m:oMath>
                </a14:m>
                <a:r>
                  <a:rPr lang="ru-RU" altLang="ru-RU" sz="2000" dirty="0">
                    <a:solidFill>
                      <a:schemeClr val="tx1"/>
                    </a:solidFill>
                    <a:latin typeface="Lato"/>
                    <a:ea typeface="Lato"/>
                    <a:cs typeface="Lato"/>
                    <a:sym typeface="Lato"/>
                  </a:rPr>
                  <a:t> и </a:t>
                </a:r>
                <a14:m>
                  <m:oMath xmlns:m="http://schemas.openxmlformats.org/officeDocument/2006/math">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п</m:t>
                        </m:r>
                      </m:sub>
                    </m:sSub>
                    <m:r>
                      <a:rPr lang="ru-RU" altLang="ru-RU" sz="2000" i="1">
                        <a:solidFill>
                          <a:schemeClr val="tx1"/>
                        </a:solidFill>
                        <a:latin typeface="Cambria Math" panose="02040503050406030204" pitchFamily="18" charset="0"/>
                        <a:sym typeface="Lato"/>
                      </a:rPr>
                      <m:t>=</m:t>
                    </m:r>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п</m:t>
                        </m:r>
                      </m:sub>
                    </m:sSub>
                    <m:r>
                      <a:rPr lang="ru-RU" altLang="ru-RU" sz="2000" i="1">
                        <a:solidFill>
                          <a:schemeClr val="tx1"/>
                        </a:solidFill>
                        <a:latin typeface="Cambria Math" panose="02040503050406030204" pitchFamily="18" charset="0"/>
                        <a:sym typeface="Lato"/>
                      </a:rPr>
                      <m:t>(</m:t>
                    </m:r>
                    <m:r>
                      <a:rPr lang="ru-RU" altLang="ru-RU" sz="2000" i="1">
                        <a:solidFill>
                          <a:schemeClr val="tx1"/>
                        </a:solidFill>
                        <a:latin typeface="Cambria Math" panose="02040503050406030204" pitchFamily="18" charset="0"/>
                        <a:ea typeface="Cambria Math" panose="02040503050406030204" pitchFamily="18" charset="0"/>
                        <a:sym typeface="Lato"/>
                      </a:rPr>
                      <m:t>𝛿</m:t>
                    </m:r>
                    <m:r>
                      <a:rPr lang="ru-RU" altLang="ru-RU" sz="2000" i="1">
                        <a:solidFill>
                          <a:schemeClr val="tx1"/>
                        </a:solidFill>
                        <a:latin typeface="Cambria Math" panose="02040503050406030204" pitchFamily="18" charset="0"/>
                        <a:ea typeface="Cambria Math" panose="02040503050406030204" pitchFamily="18" charset="0"/>
                        <a:sym typeface="Lato"/>
                      </a:rPr>
                      <m:t>)</m:t>
                    </m:r>
                  </m:oMath>
                </a14:m>
                <a:r>
                  <a:rPr lang="ru-RU" altLang="ru-RU" sz="2000" dirty="0">
                    <a:solidFill>
                      <a:schemeClr val="tx1"/>
                    </a:solidFill>
                    <a:latin typeface="Lato"/>
                    <a:ea typeface="Lato"/>
                    <a:cs typeface="Lato"/>
                    <a:sym typeface="Lato"/>
                  </a:rPr>
                  <a:t>, </a:t>
                </a:r>
                <a:endParaRPr lang="ru-RU" altLang="ru-RU" sz="2000" dirty="0" smtClean="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найдем </a:t>
                </a:r>
                <a:r>
                  <a:rPr lang="ru-RU" altLang="ru-RU" sz="2000" dirty="0">
                    <a:solidFill>
                      <a:schemeClr val="tx1"/>
                    </a:solidFill>
                    <a:latin typeface="Lato"/>
                    <a:ea typeface="Lato"/>
                    <a:cs typeface="Lato"/>
                    <a:sym typeface="Lato"/>
                  </a:rPr>
                  <a:t>площадь </a:t>
                </a:r>
                <a14:m>
                  <m:oMath xmlns:m="http://schemas.openxmlformats.org/officeDocument/2006/math">
                    <m:sSup>
                      <m:sSupPr>
                        <m:ctrlPr>
                          <a:rPr lang="en-US" altLang="ru-RU" sz="2000" i="1" dirty="0">
                            <a:solidFill>
                              <a:schemeClr val="tx1"/>
                            </a:solidFill>
                            <a:latin typeface="Cambria Math"/>
                            <a:ea typeface="Lato"/>
                            <a:cs typeface="Lato"/>
                            <a:sym typeface="Lato"/>
                          </a:rPr>
                        </m:ctrlPr>
                      </m:sSupPr>
                      <m:e>
                        <m:r>
                          <a:rPr lang="ru-RU" altLang="ru-RU" sz="2000" i="1" dirty="0">
                            <a:solidFill>
                              <a:schemeClr val="tx1"/>
                            </a:solidFill>
                            <a:latin typeface="Cambria Math" panose="02040503050406030204" pitchFamily="18" charset="0"/>
                            <a:ea typeface="Lato"/>
                            <a:cs typeface="Lato"/>
                            <a:sym typeface="Lato"/>
                          </a:rPr>
                          <m:t>А</m:t>
                        </m:r>
                      </m:e>
                      <m:sup>
                        <m:r>
                          <a:rPr lang="en-US" altLang="ru-RU" sz="2000" i="1" dirty="0">
                            <a:solidFill>
                              <a:schemeClr val="tx1"/>
                            </a:solidFill>
                            <a:latin typeface="Cambria Math" panose="02040503050406030204" pitchFamily="18" charset="0"/>
                            <a:ea typeface="Lato"/>
                            <a:cs typeface="Lato"/>
                            <a:sym typeface="Lato"/>
                          </a:rPr>
                          <m:t>∗</m:t>
                        </m:r>
                      </m:sup>
                    </m:sSup>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ограниченную этими   характеристиками </a:t>
                </a:r>
                <a:endParaRPr lang="ru-RU" altLang="ru-RU" sz="2000" dirty="0" smtClean="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при </a:t>
                </a:r>
                <a:r>
                  <a:rPr lang="ru-RU" altLang="ru-RU" sz="2000" dirty="0">
                    <a:solidFill>
                      <a:schemeClr val="tx1"/>
                    </a:solidFill>
                    <a:latin typeface="Lato"/>
                    <a:ea typeface="Lato"/>
                    <a:cs typeface="Lato"/>
                    <a:sym typeface="Lato"/>
                  </a:rPr>
                  <a:t>изменении</a:t>
                </a:r>
                <a:r>
                  <a:rPr lang="en-US" altLang="ru-RU" sz="2000" dirty="0">
                    <a:solidFill>
                      <a:schemeClr val="tx1"/>
                    </a:solidFill>
                    <a:latin typeface="Lato"/>
                    <a:ea typeface="Lato"/>
                    <a:cs typeface="Lato"/>
                    <a:sym typeface="Lato"/>
                  </a:rPr>
                  <a:t> </a:t>
                </a:r>
                <a14:m>
                  <m:oMath xmlns:m="http://schemas.openxmlformats.org/officeDocument/2006/math">
                    <m:r>
                      <a:rPr lang="en-US" altLang="ru-RU" sz="2000" i="1">
                        <a:solidFill>
                          <a:schemeClr val="tx1"/>
                        </a:solidFill>
                        <a:latin typeface="Cambria Math" panose="02040503050406030204" pitchFamily="18" charset="0"/>
                        <a:ea typeface="Cambria Math" panose="02040503050406030204" pitchFamily="18" charset="0"/>
                        <a:cs typeface="Lato"/>
                        <a:sym typeface="Lato"/>
                      </a:rPr>
                      <m:t>𝛿</m:t>
                    </m:r>
                  </m:oMath>
                </a14:m>
                <a:r>
                  <a:rPr lang="ru-RU" altLang="ru-RU" sz="2000" dirty="0">
                    <a:solidFill>
                      <a:schemeClr val="tx1"/>
                    </a:solidFill>
                    <a:latin typeface="Lato"/>
                    <a:ea typeface="Lato"/>
                    <a:cs typeface="Lato"/>
                    <a:sym typeface="Lato"/>
                  </a:rPr>
                  <a:t> от </a:t>
                </a:r>
                <a14:m>
                  <m:oMath xmlns:m="http://schemas.openxmlformats.org/officeDocument/2006/math">
                    <m:sSub>
                      <m:sSubPr>
                        <m:ctrlPr>
                          <a:rPr lang="ru-RU" altLang="ru-RU" sz="2000" i="1">
                            <a:solidFill>
                              <a:schemeClr val="tx1"/>
                            </a:solidFill>
                            <a:latin typeface="Cambria Math"/>
                            <a:ea typeface="Cambria Math" panose="02040503050406030204" pitchFamily="18" charset="0"/>
                            <a:cs typeface="Lato"/>
                            <a:sym typeface="Lato"/>
                          </a:rPr>
                        </m:ctrlPr>
                      </m:sSubPr>
                      <m:e>
                        <m:r>
                          <a:rPr lang="en-US" altLang="ru-RU" sz="2000" i="1">
                            <a:solidFill>
                              <a:schemeClr val="tx1"/>
                            </a:solidFill>
                            <a:latin typeface="Cambria Math" panose="02040503050406030204" pitchFamily="18" charset="0"/>
                            <a:ea typeface="Cambria Math" panose="02040503050406030204" pitchFamily="18" charset="0"/>
                            <a:cs typeface="Lato"/>
                            <a:sym typeface="Lato"/>
                          </a:rPr>
                          <m:t>𝛿</m:t>
                        </m:r>
                      </m:e>
                      <m:sub>
                        <m:r>
                          <a:rPr lang="ru-RU" altLang="ru-RU" sz="2000" i="1">
                            <a:solidFill>
                              <a:schemeClr val="tx1"/>
                            </a:solidFill>
                            <a:latin typeface="Cambria Math" panose="02040503050406030204" pitchFamily="18" charset="0"/>
                            <a:ea typeface="Cambria Math" panose="02040503050406030204" pitchFamily="18" charset="0"/>
                            <a:cs typeface="Lato"/>
                            <a:sym typeface="Lato"/>
                          </a:rPr>
                          <m:t>н</m:t>
                        </m:r>
                      </m:sub>
                    </m:sSub>
                  </m:oMath>
                </a14:m>
                <a:r>
                  <a:rPr lang="ru-RU" altLang="ru-RU" sz="2000" dirty="0">
                    <a:solidFill>
                      <a:schemeClr val="tx1"/>
                    </a:solidFill>
                    <a:latin typeface="Lato"/>
                    <a:ea typeface="Lato"/>
                    <a:cs typeface="Lato"/>
                    <a:sym typeface="Lato"/>
                  </a:rPr>
                  <a:t> до </a:t>
                </a:r>
                <a14:m>
                  <m:oMath xmlns:m="http://schemas.openxmlformats.org/officeDocument/2006/math">
                    <m:sSub>
                      <m:sSubPr>
                        <m:ctrlPr>
                          <a:rPr lang="ru-RU" altLang="ru-RU" sz="2000" i="1">
                            <a:solidFill>
                              <a:schemeClr val="tx1"/>
                            </a:solidFill>
                            <a:latin typeface="Cambria Math"/>
                            <a:ea typeface="Cambria Math" panose="02040503050406030204" pitchFamily="18" charset="0"/>
                            <a:cs typeface="Lato"/>
                            <a:sym typeface="Lato"/>
                          </a:rPr>
                        </m:ctrlPr>
                      </m:sSubPr>
                      <m:e>
                        <m:r>
                          <a:rPr lang="en-US" altLang="ru-RU" sz="2000" i="1">
                            <a:solidFill>
                              <a:schemeClr val="tx1"/>
                            </a:solidFill>
                            <a:latin typeface="Cambria Math" panose="02040503050406030204" pitchFamily="18" charset="0"/>
                            <a:ea typeface="Cambria Math" panose="02040503050406030204" pitchFamily="18" charset="0"/>
                            <a:cs typeface="Lato"/>
                            <a:sym typeface="Lato"/>
                          </a:rPr>
                          <m:t>𝛿</m:t>
                        </m:r>
                      </m:e>
                      <m:sub>
                        <m:r>
                          <a:rPr lang="ru-RU" altLang="ru-RU" sz="2000" i="1">
                            <a:solidFill>
                              <a:schemeClr val="tx1"/>
                            </a:solidFill>
                            <a:latin typeface="Cambria Math" panose="02040503050406030204" pitchFamily="18" charset="0"/>
                            <a:ea typeface="Cambria Math" panose="02040503050406030204" pitchFamily="18" charset="0"/>
                            <a:cs typeface="Lato"/>
                            <a:sym typeface="Lato"/>
                          </a:rPr>
                          <m:t>к</m:t>
                        </m:r>
                      </m:sub>
                    </m:sSub>
                  </m:oMath>
                </a14:m>
                <a:r>
                  <a:rPr lang="ru-RU" altLang="ru-RU" sz="2000" dirty="0">
                    <a:solidFill>
                      <a:schemeClr val="tx1"/>
                    </a:solidFill>
                    <a:latin typeface="Lato"/>
                    <a:ea typeface="Lato"/>
                    <a:cs typeface="Lato"/>
                    <a:sym typeface="Lato"/>
                  </a:rPr>
                  <a:t>.</a:t>
                </a:r>
              </a:p>
              <a:p>
                <a:pPr>
                  <a:spcBef>
                    <a:spcPct val="0"/>
                  </a:spcBef>
                  <a:buClr>
                    <a:srgbClr val="677480"/>
                  </a:buClr>
                </a:pPr>
                <a:endParaRPr lang="ru-RU" altLang="ru-RU" sz="20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089232" cy="6048672"/>
              </a:xfrm>
              <a:blipFill rotWithShape="1">
                <a:blip r:embed="rId3"/>
                <a:stretch>
                  <a:fillRect l="-549"/>
                </a:stretch>
              </a:blipFill>
            </p:spPr>
            <p:txBody>
              <a:bodyPr/>
              <a:lstStyle/>
              <a:p>
                <a:r>
                  <a:rPr lang="ru-RU">
                    <a:noFill/>
                  </a:rPr>
                  <a:t> </a:t>
                </a:r>
              </a:p>
            </p:txBody>
          </p:sp>
        </mc:Fallback>
      </mc:AlternateContent>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pic>
        <p:nvPicPr>
          <p:cNvPr id="6" name="Picture 6" descr="23_15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2232" y="2946270"/>
            <a:ext cx="4229768" cy="354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638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089232"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Тогда </a:t>
                </a:r>
                <a:r>
                  <a:rPr lang="ru-RU" altLang="ru-RU" sz="2000" dirty="0">
                    <a:solidFill>
                      <a:schemeClr val="tx1"/>
                    </a:solidFill>
                    <a:latin typeface="Lato"/>
                    <a:ea typeface="Lato"/>
                    <a:cs typeface="Lato"/>
                    <a:sym typeface="Lato"/>
                  </a:rPr>
                  <a:t>с учетом масштабов сил </a:t>
                </a:r>
                <a14:m>
                  <m:oMath xmlns:m="http://schemas.openxmlformats.org/officeDocument/2006/math">
                    <m:sSub>
                      <m:sSubPr>
                        <m:ctrlPr>
                          <a:rPr lang="en-US" altLang="ru-RU" sz="2000" i="1">
                            <a:solidFill>
                              <a:schemeClr val="tx1"/>
                            </a:solidFill>
                            <a:latin typeface="Cambria Math"/>
                            <a:ea typeface="Cambria Math" panose="02040503050406030204" pitchFamily="18" charset="0"/>
                            <a:cs typeface="Lato"/>
                            <a:sym typeface="Lato"/>
                          </a:rPr>
                        </m:ctrlPr>
                      </m:sSubPr>
                      <m:e>
                        <m:r>
                          <a:rPr lang="ru-RU" altLang="ru-RU" sz="2000" i="1">
                            <a:solidFill>
                              <a:schemeClr val="tx1"/>
                            </a:solidFill>
                            <a:latin typeface="Cambria Math" panose="02040503050406030204" pitchFamily="18" charset="0"/>
                            <a:ea typeface="Cambria Math" panose="02040503050406030204" pitchFamily="18" charset="0"/>
                            <a:cs typeface="Lato"/>
                            <a:sym typeface="Lato"/>
                          </a:rPr>
                          <m:t>𝜇</m:t>
                        </m:r>
                      </m:e>
                      <m:sub>
                        <m:r>
                          <a:rPr lang="en-US" altLang="ru-RU" sz="2000" i="1">
                            <a:solidFill>
                              <a:schemeClr val="tx1"/>
                            </a:solidFill>
                            <a:latin typeface="Cambria Math" panose="02040503050406030204" pitchFamily="18" charset="0"/>
                            <a:ea typeface="Cambria Math" panose="02040503050406030204" pitchFamily="18" charset="0"/>
                            <a:cs typeface="Lato"/>
                            <a:sym typeface="Lato"/>
                          </a:rPr>
                          <m:t>𝐹</m:t>
                        </m:r>
                      </m:sub>
                    </m:sSub>
                  </m:oMath>
                </a14:m>
                <a:r>
                  <a:rPr lang="en-US"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и перемещений</a:t>
                </a:r>
                <a:r>
                  <a:rPr lang="en-US" altLang="ru-RU" sz="2000" dirty="0">
                    <a:solidFill>
                      <a:schemeClr val="tx1"/>
                    </a:solidFill>
                    <a:latin typeface="Lato"/>
                    <a:ea typeface="Lato"/>
                    <a:cs typeface="Lato"/>
                    <a:sym typeface="Lato"/>
                  </a:rPr>
                  <a:t> </a:t>
                </a:r>
                <a14:m>
                  <m:oMath xmlns:m="http://schemas.openxmlformats.org/officeDocument/2006/math">
                    <m:sSub>
                      <m:sSubPr>
                        <m:ctrlPr>
                          <a:rPr lang="en-US" altLang="ru-RU" sz="2000" i="1">
                            <a:solidFill>
                              <a:schemeClr val="tx1"/>
                            </a:solidFill>
                            <a:latin typeface="Cambria Math"/>
                            <a:ea typeface="Cambria Math" panose="02040503050406030204" pitchFamily="18" charset="0"/>
                            <a:cs typeface="Lato"/>
                            <a:sym typeface="Lato"/>
                          </a:rPr>
                        </m:ctrlPr>
                      </m:sSubPr>
                      <m:e>
                        <m:r>
                          <a:rPr lang="ru-RU" altLang="ru-RU" sz="2000" i="1">
                            <a:solidFill>
                              <a:schemeClr val="tx1"/>
                            </a:solidFill>
                            <a:latin typeface="Cambria Math" panose="02040503050406030204" pitchFamily="18" charset="0"/>
                            <a:ea typeface="Cambria Math" panose="02040503050406030204" pitchFamily="18" charset="0"/>
                            <a:cs typeface="Lato"/>
                            <a:sym typeface="Lato"/>
                          </a:rPr>
                          <m:t>𝜇</m:t>
                        </m:r>
                      </m:e>
                      <m:sub>
                        <m:r>
                          <a:rPr lang="ru-RU" altLang="ru-RU" sz="2000" i="1">
                            <a:solidFill>
                              <a:schemeClr val="tx1"/>
                            </a:solidFill>
                            <a:latin typeface="Cambria Math" panose="02040503050406030204" pitchFamily="18" charset="0"/>
                            <a:ea typeface="Cambria Math" panose="02040503050406030204" pitchFamily="18" charset="0"/>
                            <a:cs typeface="Lato"/>
                            <a:sym typeface="Lato"/>
                          </a:rPr>
                          <m:t>𝛿</m:t>
                        </m:r>
                      </m:sub>
                    </m:sSub>
                  </m:oMath>
                </a14:m>
                <a:r>
                  <a:rPr lang="en-US"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среднее </a:t>
                </a:r>
                <a:r>
                  <a:rPr lang="ru-RU" altLang="ru-RU" sz="2000" dirty="0">
                    <a:solidFill>
                      <a:schemeClr val="tx1"/>
                    </a:solidFill>
                    <a:latin typeface="Lato"/>
                    <a:ea typeface="Lato"/>
                    <a:cs typeface="Lato"/>
                    <a:sym typeface="Lato"/>
                  </a:rPr>
                  <a:t>по ходу якоря </a:t>
                </a:r>
                <a:r>
                  <a:rPr lang="ru-RU" altLang="ru-RU" sz="2000" dirty="0">
                    <a:solidFill>
                      <a:schemeClr val="tx1"/>
                    </a:solidFill>
                    <a:latin typeface="Lato"/>
                    <a:ea typeface="Lato"/>
                    <a:cs typeface="Lato"/>
                    <a:sym typeface="Lato"/>
                  </a:rPr>
                  <a:t>значение</a:t>
                </a:r>
                <a:r>
                  <a:rPr lang="en-US" altLang="ru-RU" sz="2000" dirty="0">
                    <a:solidFill>
                      <a:schemeClr val="tx1"/>
                    </a:solidFill>
                    <a:latin typeface="Lato"/>
                    <a:ea typeface="Lato"/>
                    <a:cs typeface="Lato"/>
                    <a:sym typeface="Lato"/>
                  </a:rPr>
                  <a:t> </a:t>
                </a:r>
                <a14:m>
                  <m:oMath xmlns:m="http://schemas.openxmlformats.org/officeDocument/2006/math">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э</m:t>
                        </m:r>
                      </m:sub>
                    </m:sSub>
                    <m:r>
                      <a:rPr lang="ru-RU" altLang="ru-RU" sz="2000" i="1">
                        <a:solidFill>
                          <a:schemeClr val="tx1"/>
                        </a:solidFill>
                        <a:latin typeface="Cambria Math" panose="02040503050406030204" pitchFamily="18" charset="0"/>
                        <a:sym typeface="Lato"/>
                      </a:rPr>
                      <m:t>−</m:t>
                    </m:r>
                    <m:sSub>
                      <m:sSubPr>
                        <m:ctrlPr>
                          <a:rPr lang="en-US" altLang="ru-RU" sz="2000" i="1">
                            <a:solidFill>
                              <a:schemeClr val="tx1"/>
                            </a:solidFill>
                            <a:latin typeface="Cambria Math"/>
                            <a:sym typeface="Lato"/>
                          </a:rPr>
                        </m:ctrlPr>
                      </m:sSubPr>
                      <m:e>
                        <m:r>
                          <a:rPr lang="en-US" altLang="ru-RU" sz="2000" i="1">
                            <a:solidFill>
                              <a:schemeClr val="tx1"/>
                            </a:solidFill>
                            <a:latin typeface="Cambria Math" panose="02040503050406030204" pitchFamily="18" charset="0"/>
                            <a:sym typeface="Lato"/>
                          </a:rPr>
                          <m:t>𝐹</m:t>
                        </m:r>
                      </m:e>
                      <m:sub>
                        <m:r>
                          <a:rPr lang="ru-RU" altLang="ru-RU" sz="2000" i="1">
                            <a:solidFill>
                              <a:schemeClr val="tx1"/>
                            </a:solidFill>
                            <a:latin typeface="Cambria Math" panose="02040503050406030204" pitchFamily="18" charset="0"/>
                            <a:sym typeface="Lato"/>
                          </a:rPr>
                          <m:t>п</m:t>
                        </m:r>
                      </m:sub>
                    </m:sSub>
                    <m:r>
                      <a:rPr lang="en-US" altLang="ru-RU" sz="2000" i="1">
                        <a:solidFill>
                          <a:schemeClr val="tx1"/>
                        </a:solidFill>
                        <a:latin typeface="Cambria Math" panose="02040503050406030204" pitchFamily="18" charset="0"/>
                        <a:sym typeface="Lato"/>
                      </a:rPr>
                      <m:t>=</m:t>
                    </m:r>
                    <m:sSup>
                      <m:sSupPr>
                        <m:ctrlPr>
                          <a:rPr lang="en-US" altLang="ru-RU" sz="2000" i="1">
                            <a:solidFill>
                              <a:schemeClr val="tx1"/>
                            </a:solidFill>
                            <a:latin typeface="Cambria Math"/>
                            <a:sym typeface="Lato"/>
                          </a:rPr>
                        </m:ctrlPr>
                      </m:sSupPr>
                      <m:e>
                        <m:r>
                          <a:rPr lang="en-US" altLang="ru-RU" sz="2000" i="1">
                            <a:solidFill>
                              <a:schemeClr val="tx1"/>
                            </a:solidFill>
                            <a:latin typeface="Cambria Math" panose="02040503050406030204" pitchFamily="18" charset="0"/>
                            <a:sym typeface="Lato"/>
                          </a:rPr>
                          <m:t>𝐴</m:t>
                        </m:r>
                      </m:e>
                      <m:sup>
                        <m:r>
                          <a:rPr lang="en-US" altLang="ru-RU" sz="2000" i="1">
                            <a:solidFill>
                              <a:schemeClr val="tx1"/>
                            </a:solidFill>
                            <a:latin typeface="Cambria Math" panose="02040503050406030204" pitchFamily="18" charset="0"/>
                            <a:sym typeface="Lato"/>
                          </a:rPr>
                          <m:t>∗</m:t>
                        </m:r>
                      </m:sup>
                    </m:sSup>
                    <m:f>
                      <m:fPr>
                        <m:ctrlPr>
                          <a:rPr lang="en-US" altLang="ru-RU" sz="2000" i="1">
                            <a:solidFill>
                              <a:schemeClr val="tx1"/>
                            </a:solidFill>
                            <a:latin typeface="Cambria Math"/>
                            <a:sym typeface="Lato"/>
                          </a:rPr>
                        </m:ctrlPr>
                      </m:fPr>
                      <m:num>
                        <m:sSub>
                          <m:sSubPr>
                            <m:ctrlPr>
                              <a:rPr lang="en-US" altLang="ru-RU" sz="2000" i="1">
                                <a:solidFill>
                                  <a:schemeClr val="tx1"/>
                                </a:solidFill>
                                <a:latin typeface="Cambria Math"/>
                                <a:ea typeface="Cambria Math" panose="02040503050406030204" pitchFamily="18" charset="0"/>
                                <a:cs typeface="Lato"/>
                                <a:sym typeface="Lato"/>
                              </a:rPr>
                            </m:ctrlPr>
                          </m:sSubPr>
                          <m:e>
                            <m:r>
                              <a:rPr lang="ru-RU" altLang="ru-RU" sz="2000" i="1">
                                <a:solidFill>
                                  <a:schemeClr val="tx1"/>
                                </a:solidFill>
                                <a:latin typeface="Cambria Math" panose="02040503050406030204" pitchFamily="18" charset="0"/>
                                <a:ea typeface="Cambria Math" panose="02040503050406030204" pitchFamily="18" charset="0"/>
                                <a:cs typeface="Lato"/>
                                <a:sym typeface="Lato"/>
                              </a:rPr>
                              <m:t>𝜇</m:t>
                            </m:r>
                          </m:e>
                          <m:sub>
                            <m:r>
                              <a:rPr lang="en-US" altLang="ru-RU" sz="2000" i="1">
                                <a:solidFill>
                                  <a:schemeClr val="tx1"/>
                                </a:solidFill>
                                <a:latin typeface="Cambria Math" panose="02040503050406030204" pitchFamily="18" charset="0"/>
                                <a:ea typeface="Cambria Math" panose="02040503050406030204" pitchFamily="18" charset="0"/>
                                <a:cs typeface="Lato"/>
                                <a:sym typeface="Lato"/>
                              </a:rPr>
                              <m:t>𝐹</m:t>
                            </m:r>
                          </m:sub>
                        </m:sSub>
                        <m:sSub>
                          <m:sSubPr>
                            <m:ctrlPr>
                              <a:rPr lang="en-US" altLang="ru-RU" sz="2000" i="1">
                                <a:solidFill>
                                  <a:schemeClr val="tx1"/>
                                </a:solidFill>
                                <a:latin typeface="Cambria Math"/>
                                <a:ea typeface="Cambria Math" panose="02040503050406030204" pitchFamily="18" charset="0"/>
                                <a:cs typeface="Lato"/>
                                <a:sym typeface="Lato"/>
                              </a:rPr>
                            </m:ctrlPr>
                          </m:sSubPr>
                          <m:e>
                            <m:r>
                              <a:rPr lang="ru-RU" altLang="ru-RU" sz="2000" i="1">
                                <a:solidFill>
                                  <a:schemeClr val="tx1"/>
                                </a:solidFill>
                                <a:latin typeface="Cambria Math" panose="02040503050406030204" pitchFamily="18" charset="0"/>
                                <a:ea typeface="Cambria Math" panose="02040503050406030204" pitchFamily="18" charset="0"/>
                                <a:cs typeface="Lato"/>
                                <a:sym typeface="Lato"/>
                              </a:rPr>
                              <m:t>𝜇</m:t>
                            </m:r>
                          </m:e>
                          <m:sub>
                            <m:r>
                              <a:rPr lang="ru-RU" altLang="ru-RU" sz="2000" i="1">
                                <a:solidFill>
                                  <a:schemeClr val="tx1"/>
                                </a:solidFill>
                                <a:latin typeface="Cambria Math" panose="02040503050406030204" pitchFamily="18" charset="0"/>
                                <a:ea typeface="Cambria Math" panose="02040503050406030204" pitchFamily="18" charset="0"/>
                                <a:cs typeface="Lato"/>
                                <a:sym typeface="Lato"/>
                              </a:rPr>
                              <m:t>𝛿</m:t>
                            </m:r>
                          </m:sub>
                        </m:sSub>
                      </m:num>
                      <m:den>
                        <m:sSub>
                          <m:sSubPr>
                            <m:ctrlPr>
                              <a:rPr lang="ru-RU" altLang="ru-RU" sz="2000" i="1">
                                <a:solidFill>
                                  <a:schemeClr val="tx1"/>
                                </a:solidFill>
                                <a:latin typeface="Cambria Math"/>
                                <a:ea typeface="Cambria Math" panose="02040503050406030204" pitchFamily="18" charset="0"/>
                                <a:sym typeface="Lato"/>
                              </a:rPr>
                            </m:ctrlPr>
                          </m:sSubPr>
                          <m:e>
                            <m:r>
                              <a:rPr lang="en-US" altLang="ru-RU" sz="2000" i="1">
                                <a:solidFill>
                                  <a:schemeClr val="tx1"/>
                                </a:solidFill>
                                <a:latin typeface="Cambria Math" panose="02040503050406030204" pitchFamily="18" charset="0"/>
                                <a:ea typeface="Cambria Math" panose="02040503050406030204" pitchFamily="18" charset="0"/>
                                <a:sym typeface="Lato"/>
                              </a:rPr>
                              <m:t>𝛿</m:t>
                            </m:r>
                          </m:e>
                          <m:sub>
                            <m:r>
                              <a:rPr lang="ru-RU" altLang="ru-RU" sz="2000" i="1">
                                <a:solidFill>
                                  <a:schemeClr val="tx1"/>
                                </a:solidFill>
                                <a:latin typeface="Cambria Math" panose="02040503050406030204" pitchFamily="18" charset="0"/>
                                <a:ea typeface="Cambria Math" panose="02040503050406030204" pitchFamily="18" charset="0"/>
                                <a:sym typeface="Lato"/>
                              </a:rPr>
                              <m:t>н</m:t>
                            </m:r>
                          </m:sub>
                        </m:sSub>
                        <m:r>
                          <a:rPr lang="ru-RU" altLang="ru-RU" sz="2000" i="1">
                            <a:solidFill>
                              <a:schemeClr val="tx1"/>
                            </a:solidFill>
                            <a:latin typeface="Cambria Math" panose="02040503050406030204" pitchFamily="18" charset="0"/>
                            <a:ea typeface="Cambria Math" panose="02040503050406030204" pitchFamily="18" charset="0"/>
                            <a:sym typeface="Lato"/>
                          </a:rPr>
                          <m:t>−</m:t>
                        </m:r>
                        <m:sSub>
                          <m:sSubPr>
                            <m:ctrlPr>
                              <a:rPr lang="ru-RU" altLang="ru-RU" sz="2000" i="1">
                                <a:solidFill>
                                  <a:schemeClr val="tx1"/>
                                </a:solidFill>
                                <a:latin typeface="Cambria Math"/>
                                <a:ea typeface="Cambria Math" panose="02040503050406030204" pitchFamily="18" charset="0"/>
                                <a:sym typeface="Lato"/>
                              </a:rPr>
                            </m:ctrlPr>
                          </m:sSubPr>
                          <m:e>
                            <m:r>
                              <a:rPr lang="en-US" altLang="ru-RU" sz="2000" i="1">
                                <a:solidFill>
                                  <a:schemeClr val="tx1"/>
                                </a:solidFill>
                                <a:latin typeface="Cambria Math" panose="02040503050406030204" pitchFamily="18" charset="0"/>
                                <a:ea typeface="Cambria Math" panose="02040503050406030204" pitchFamily="18" charset="0"/>
                                <a:sym typeface="Lato"/>
                              </a:rPr>
                              <m:t>𝛿</m:t>
                            </m:r>
                          </m:e>
                          <m:sub>
                            <m:r>
                              <a:rPr lang="ru-RU" altLang="ru-RU" sz="2000" i="1">
                                <a:solidFill>
                                  <a:schemeClr val="tx1"/>
                                </a:solidFill>
                                <a:latin typeface="Cambria Math" panose="02040503050406030204" pitchFamily="18" charset="0"/>
                                <a:ea typeface="Cambria Math" panose="02040503050406030204" pitchFamily="18" charset="0"/>
                                <a:sym typeface="Lato"/>
                              </a:rPr>
                              <m:t>к</m:t>
                            </m:r>
                          </m:sub>
                        </m:sSub>
                      </m:den>
                    </m:f>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Подставляя его в </a:t>
                </a:r>
                <a:r>
                  <a:rPr lang="ru-RU" altLang="ru-RU" sz="2000" dirty="0">
                    <a:solidFill>
                      <a:schemeClr val="tx1"/>
                    </a:solidFill>
                    <a:latin typeface="Lato"/>
                    <a:ea typeface="Lato"/>
                    <a:cs typeface="Lato"/>
                    <a:sym typeface="Lato"/>
                  </a:rPr>
                  <a:t>предыдущее уравнение для </a:t>
                </a: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err="1">
                            <a:solidFill>
                              <a:schemeClr val="tx1"/>
                            </a:solidFill>
                            <a:latin typeface="Cambria Math" panose="02040503050406030204" pitchFamily="18" charset="0"/>
                            <a:ea typeface="Lato"/>
                            <a:cs typeface="Lato"/>
                            <a:sym typeface="Lato"/>
                          </a:rPr>
                          <m:t>дв</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окончательно получим</a:t>
                </a:r>
              </a:p>
              <a:p>
                <a:pPr>
                  <a:spcBef>
                    <a:spcPct val="0"/>
                  </a:spcBef>
                  <a:buClr>
                    <a:srgbClr val="677480"/>
                  </a:buClr>
                </a:pPr>
                <a14:m>
                  <m:oMathPara xmlns:m="http://schemas.openxmlformats.org/officeDocument/2006/math">
                    <m:oMathParaPr>
                      <m:jc m:val="centerGroup"/>
                    </m:oMathParaPr>
                    <m:oMath xmlns:m="http://schemas.openxmlformats.org/officeDocument/2006/math">
                      <m:sSubSup>
                        <m:sSubSupPr>
                          <m:ctrlPr>
                            <a:rPr lang="en-US" altLang="ru-RU" sz="2000" i="1">
                              <a:solidFill>
                                <a:schemeClr val="tx1"/>
                              </a:solidFill>
                              <a:latin typeface="Cambria Math"/>
                              <a:ea typeface="Lato"/>
                              <a:cs typeface="Lato"/>
                              <a:sym typeface="Lato"/>
                            </a:rPr>
                          </m:ctrlPr>
                        </m:sSubSupPr>
                        <m:e>
                          <m:r>
                            <a:rPr lang="en-US" altLang="ru-RU" sz="2000" i="1">
                              <a:solidFill>
                                <a:schemeClr val="tx1"/>
                              </a:solidFill>
                              <a:latin typeface="Cambria Math" panose="02040503050406030204" pitchFamily="18" charset="0"/>
                              <a:ea typeface="Lato"/>
                              <a:cs typeface="Lato"/>
                              <a:sym typeface="Lato"/>
                            </a:rPr>
                            <m:t>𝑡</m:t>
                          </m:r>
                        </m:e>
                        <m:sub>
                          <m:r>
                            <a:rPr lang="ru-RU" altLang="ru-RU" sz="2000" i="1">
                              <a:solidFill>
                                <a:schemeClr val="tx1"/>
                              </a:solidFill>
                              <a:latin typeface="Cambria Math" panose="02040503050406030204" pitchFamily="18" charset="0"/>
                              <a:ea typeface="Lato"/>
                              <a:cs typeface="Lato"/>
                              <a:sym typeface="Lato"/>
                            </a:rPr>
                            <m:t>дв</m:t>
                          </m:r>
                        </m:sub>
                        <m:sup>
                          <m:r>
                            <a:rPr lang="en-US" altLang="ru-RU" sz="2000" i="1">
                              <a:solidFill>
                                <a:schemeClr val="tx1"/>
                              </a:solidFill>
                              <a:latin typeface="Cambria Math" panose="02040503050406030204" pitchFamily="18" charset="0"/>
                              <a:ea typeface="Lato"/>
                              <a:cs typeface="Lato"/>
                              <a:sym typeface="Lato"/>
                            </a:rPr>
                            <m:t>′</m:t>
                          </m:r>
                        </m:sup>
                      </m:sSubSup>
                      <m:r>
                        <a:rPr lang="ru-RU" altLang="ru-RU" sz="2000" i="1">
                          <a:solidFill>
                            <a:schemeClr val="tx1"/>
                          </a:solidFill>
                          <a:latin typeface="Cambria Math" panose="02040503050406030204" pitchFamily="18" charset="0"/>
                          <a:ea typeface="Lato"/>
                          <a:cs typeface="Lato"/>
                          <a:sym typeface="Lato"/>
                        </a:rPr>
                        <m:t>=(</m:t>
                      </m:r>
                      <m:sSub>
                        <m:sSubPr>
                          <m:ctrlPr>
                            <a:rPr lang="ru-RU" altLang="ru-RU" sz="2000" i="1">
                              <a:solidFill>
                                <a:schemeClr val="tx1"/>
                              </a:solidFill>
                              <a:latin typeface="Cambria Math"/>
                              <a:ea typeface="Cambria Math" panose="02040503050406030204" pitchFamily="18" charset="0"/>
                              <a:sym typeface="Lato"/>
                            </a:rPr>
                          </m:ctrlPr>
                        </m:sSubPr>
                        <m:e>
                          <m:r>
                            <a:rPr lang="en-US" altLang="ru-RU" sz="2000" i="1">
                              <a:solidFill>
                                <a:schemeClr val="tx1"/>
                              </a:solidFill>
                              <a:latin typeface="Cambria Math" panose="02040503050406030204" pitchFamily="18" charset="0"/>
                              <a:ea typeface="Cambria Math" panose="02040503050406030204" pitchFamily="18" charset="0"/>
                              <a:sym typeface="Lato"/>
                            </a:rPr>
                            <m:t>𝛿</m:t>
                          </m:r>
                        </m:e>
                        <m:sub>
                          <m:r>
                            <a:rPr lang="ru-RU" altLang="ru-RU" sz="2000" i="1">
                              <a:solidFill>
                                <a:schemeClr val="tx1"/>
                              </a:solidFill>
                              <a:latin typeface="Cambria Math" panose="02040503050406030204" pitchFamily="18" charset="0"/>
                              <a:ea typeface="Cambria Math" panose="02040503050406030204" pitchFamily="18" charset="0"/>
                              <a:sym typeface="Lato"/>
                            </a:rPr>
                            <m:t>н</m:t>
                          </m:r>
                        </m:sub>
                      </m:sSub>
                      <m:r>
                        <a:rPr lang="ru-RU" altLang="ru-RU" sz="2000" i="1">
                          <a:solidFill>
                            <a:schemeClr val="tx1"/>
                          </a:solidFill>
                          <a:latin typeface="Cambria Math" panose="02040503050406030204" pitchFamily="18" charset="0"/>
                          <a:ea typeface="Cambria Math" panose="02040503050406030204" pitchFamily="18" charset="0"/>
                          <a:sym typeface="Lato"/>
                        </a:rPr>
                        <m:t>−</m:t>
                      </m:r>
                      <m:sSub>
                        <m:sSubPr>
                          <m:ctrlPr>
                            <a:rPr lang="ru-RU" altLang="ru-RU" sz="2000" i="1">
                              <a:solidFill>
                                <a:schemeClr val="tx1"/>
                              </a:solidFill>
                              <a:latin typeface="Cambria Math"/>
                              <a:ea typeface="Cambria Math" panose="02040503050406030204" pitchFamily="18" charset="0"/>
                              <a:sym typeface="Lato"/>
                            </a:rPr>
                          </m:ctrlPr>
                        </m:sSubPr>
                        <m:e>
                          <m:r>
                            <a:rPr lang="en-US" altLang="ru-RU" sz="2000" i="1">
                              <a:solidFill>
                                <a:schemeClr val="tx1"/>
                              </a:solidFill>
                              <a:latin typeface="Cambria Math" panose="02040503050406030204" pitchFamily="18" charset="0"/>
                              <a:ea typeface="Cambria Math" panose="02040503050406030204" pitchFamily="18" charset="0"/>
                              <a:sym typeface="Lato"/>
                            </a:rPr>
                            <m:t>𝛿</m:t>
                          </m:r>
                        </m:e>
                        <m:sub>
                          <m:r>
                            <a:rPr lang="ru-RU" altLang="ru-RU" sz="2000" i="1">
                              <a:solidFill>
                                <a:schemeClr val="tx1"/>
                              </a:solidFill>
                              <a:latin typeface="Cambria Math" panose="02040503050406030204" pitchFamily="18" charset="0"/>
                              <a:ea typeface="Cambria Math" panose="02040503050406030204" pitchFamily="18" charset="0"/>
                              <a:sym typeface="Lato"/>
                            </a:rPr>
                            <m:t>к</m:t>
                          </m:r>
                        </m:sub>
                      </m:sSub>
                      <m:r>
                        <a:rPr lang="ru-RU" altLang="ru-RU" sz="2000" i="1">
                          <a:solidFill>
                            <a:schemeClr val="tx1"/>
                          </a:solidFill>
                          <a:latin typeface="Cambria Math" panose="02040503050406030204" pitchFamily="18" charset="0"/>
                          <a:ea typeface="Cambria Math" panose="02040503050406030204" pitchFamily="18" charset="0"/>
                          <a:sym typeface="Lato"/>
                        </a:rPr>
                        <m:t>)</m:t>
                      </m:r>
                      <m:rad>
                        <m:radPr>
                          <m:degHide m:val="on"/>
                          <m:ctrlPr>
                            <a:rPr lang="ru-RU" altLang="ru-RU" sz="2000" i="1">
                              <a:solidFill>
                                <a:schemeClr val="tx1"/>
                              </a:solidFill>
                              <a:latin typeface="Cambria Math"/>
                              <a:ea typeface="Cambria Math" panose="02040503050406030204" pitchFamily="18" charset="0"/>
                              <a:sym typeface="Lato"/>
                            </a:rPr>
                          </m:ctrlPr>
                        </m:radPr>
                        <m:deg/>
                        <m:e>
                          <m:f>
                            <m:fPr>
                              <m:ctrlPr>
                                <a:rPr lang="ru-RU" altLang="ru-RU" sz="2000" i="1">
                                  <a:solidFill>
                                    <a:schemeClr val="tx1"/>
                                  </a:solidFill>
                                  <a:latin typeface="Cambria Math"/>
                                  <a:ea typeface="Cambria Math" panose="02040503050406030204" pitchFamily="18" charset="0"/>
                                  <a:sym typeface="Lato"/>
                                </a:rPr>
                              </m:ctrlPr>
                            </m:fPr>
                            <m:num>
                              <m:r>
                                <a:rPr lang="ru-RU" altLang="ru-RU" sz="2000" i="1">
                                  <a:solidFill>
                                    <a:schemeClr val="tx1"/>
                                  </a:solidFill>
                                  <a:latin typeface="Cambria Math" panose="02040503050406030204" pitchFamily="18" charset="0"/>
                                  <a:ea typeface="Cambria Math" panose="02040503050406030204" pitchFamily="18" charset="0"/>
                                  <a:sym typeface="Lato"/>
                                </a:rPr>
                                <m:t>2</m:t>
                              </m:r>
                              <m:r>
                                <a:rPr lang="en-US" altLang="ru-RU" sz="2000" i="1">
                                  <a:solidFill>
                                    <a:schemeClr val="tx1"/>
                                  </a:solidFill>
                                  <a:latin typeface="Cambria Math" panose="02040503050406030204" pitchFamily="18" charset="0"/>
                                  <a:ea typeface="Cambria Math" panose="02040503050406030204" pitchFamily="18" charset="0"/>
                                  <a:sym typeface="Lato"/>
                                </a:rPr>
                                <m:t>𝑚</m:t>
                              </m:r>
                            </m:num>
                            <m:den>
                              <m:sSup>
                                <m:sSupPr>
                                  <m:ctrlPr>
                                    <a:rPr lang="en-US" altLang="ru-RU" sz="2000" i="1">
                                      <a:solidFill>
                                        <a:schemeClr val="tx1"/>
                                      </a:solidFill>
                                      <a:latin typeface="Cambria Math"/>
                                      <a:sym typeface="Lato"/>
                                    </a:rPr>
                                  </m:ctrlPr>
                                </m:sSupPr>
                                <m:e>
                                  <m:r>
                                    <a:rPr lang="en-US" altLang="ru-RU" sz="2000" i="1">
                                      <a:solidFill>
                                        <a:schemeClr val="tx1"/>
                                      </a:solidFill>
                                      <a:latin typeface="Cambria Math" panose="02040503050406030204" pitchFamily="18" charset="0"/>
                                      <a:sym typeface="Lato"/>
                                    </a:rPr>
                                    <m:t>𝐴</m:t>
                                  </m:r>
                                </m:e>
                                <m:sup>
                                  <m:r>
                                    <a:rPr lang="en-US" altLang="ru-RU" sz="2000" i="1">
                                      <a:solidFill>
                                        <a:schemeClr val="tx1"/>
                                      </a:solidFill>
                                      <a:latin typeface="Cambria Math" panose="02040503050406030204" pitchFamily="18" charset="0"/>
                                      <a:sym typeface="Lato"/>
                                    </a:rPr>
                                    <m:t>∗</m:t>
                                  </m:r>
                                </m:sup>
                              </m:sSup>
                              <m:sSub>
                                <m:sSubPr>
                                  <m:ctrlPr>
                                    <a:rPr lang="en-US" altLang="ru-RU" sz="2000" i="1">
                                      <a:solidFill>
                                        <a:schemeClr val="tx1"/>
                                      </a:solidFill>
                                      <a:latin typeface="Cambria Math"/>
                                      <a:ea typeface="Cambria Math" panose="02040503050406030204" pitchFamily="18" charset="0"/>
                                      <a:cs typeface="Lato"/>
                                      <a:sym typeface="Lato"/>
                                    </a:rPr>
                                  </m:ctrlPr>
                                </m:sSubPr>
                                <m:e>
                                  <m:r>
                                    <a:rPr lang="ru-RU" altLang="ru-RU" sz="2000" i="1">
                                      <a:solidFill>
                                        <a:schemeClr val="tx1"/>
                                      </a:solidFill>
                                      <a:latin typeface="Cambria Math" panose="02040503050406030204" pitchFamily="18" charset="0"/>
                                      <a:ea typeface="Cambria Math" panose="02040503050406030204" pitchFamily="18" charset="0"/>
                                      <a:cs typeface="Lato"/>
                                      <a:sym typeface="Lato"/>
                                    </a:rPr>
                                    <m:t>𝜇</m:t>
                                  </m:r>
                                </m:e>
                                <m:sub>
                                  <m:r>
                                    <a:rPr lang="en-US" altLang="ru-RU" sz="2000" i="1">
                                      <a:solidFill>
                                        <a:schemeClr val="tx1"/>
                                      </a:solidFill>
                                      <a:latin typeface="Cambria Math" panose="02040503050406030204" pitchFamily="18" charset="0"/>
                                      <a:ea typeface="Cambria Math" panose="02040503050406030204" pitchFamily="18" charset="0"/>
                                      <a:cs typeface="Lato"/>
                                      <a:sym typeface="Lato"/>
                                    </a:rPr>
                                    <m:t>𝐹</m:t>
                                  </m:r>
                                </m:sub>
                              </m:sSub>
                              <m:sSub>
                                <m:sSubPr>
                                  <m:ctrlPr>
                                    <a:rPr lang="en-US" altLang="ru-RU" sz="2000" i="1">
                                      <a:solidFill>
                                        <a:schemeClr val="tx1"/>
                                      </a:solidFill>
                                      <a:latin typeface="Cambria Math"/>
                                      <a:ea typeface="Cambria Math" panose="02040503050406030204" pitchFamily="18" charset="0"/>
                                      <a:cs typeface="Lato"/>
                                      <a:sym typeface="Lato"/>
                                    </a:rPr>
                                  </m:ctrlPr>
                                </m:sSubPr>
                                <m:e>
                                  <m:r>
                                    <a:rPr lang="ru-RU" altLang="ru-RU" sz="2000" i="1">
                                      <a:solidFill>
                                        <a:schemeClr val="tx1"/>
                                      </a:solidFill>
                                      <a:latin typeface="Cambria Math" panose="02040503050406030204" pitchFamily="18" charset="0"/>
                                      <a:ea typeface="Cambria Math" panose="02040503050406030204" pitchFamily="18" charset="0"/>
                                      <a:cs typeface="Lato"/>
                                      <a:sym typeface="Lato"/>
                                    </a:rPr>
                                    <m:t>𝜇</m:t>
                                  </m:r>
                                </m:e>
                                <m:sub>
                                  <m:r>
                                    <a:rPr lang="ru-RU" altLang="ru-RU" sz="2000" i="1">
                                      <a:solidFill>
                                        <a:schemeClr val="tx1"/>
                                      </a:solidFill>
                                      <a:latin typeface="Cambria Math" panose="02040503050406030204" pitchFamily="18" charset="0"/>
                                      <a:ea typeface="Cambria Math" panose="02040503050406030204" pitchFamily="18" charset="0"/>
                                      <a:cs typeface="Lato"/>
                                      <a:sym typeface="Lato"/>
                                    </a:rPr>
                                    <m:t>𝛿</m:t>
                                  </m:r>
                                </m:sub>
                              </m:sSub>
                            </m:den>
                          </m:f>
                        </m:e>
                      </m:rad>
                    </m:oMath>
                  </m:oMathPara>
                </a14:m>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Поскольку </a:t>
                </a:r>
                <a:r>
                  <a:rPr lang="ru-RU" altLang="ru-RU" sz="2000" dirty="0">
                    <a:solidFill>
                      <a:schemeClr val="tx1"/>
                    </a:solidFill>
                    <a:latin typeface="Lato"/>
                    <a:ea typeface="Lato"/>
                    <a:cs typeface="Lato"/>
                    <a:sym typeface="Lato"/>
                  </a:rPr>
                  <a:t>эта формула не учитывает динамику процесса движения якоря, то расчет по ней </a:t>
                </a:r>
                <a14:m>
                  <m:oMath xmlns:m="http://schemas.openxmlformats.org/officeDocument/2006/math">
                    <m:sSubSup>
                      <m:sSubSupPr>
                        <m:ctrlPr>
                          <a:rPr lang="en-US" altLang="ru-RU" sz="2000" i="1">
                            <a:solidFill>
                              <a:schemeClr val="tx1"/>
                            </a:solidFill>
                            <a:latin typeface="Cambria Math"/>
                            <a:ea typeface="Lato"/>
                            <a:cs typeface="Lato"/>
                            <a:sym typeface="Lato"/>
                          </a:rPr>
                        </m:ctrlPr>
                      </m:sSubSupPr>
                      <m:e>
                        <m:r>
                          <a:rPr lang="en-US" altLang="ru-RU" sz="2000" i="1">
                            <a:solidFill>
                              <a:schemeClr val="tx1"/>
                            </a:solidFill>
                            <a:latin typeface="Cambria Math" panose="02040503050406030204" pitchFamily="18" charset="0"/>
                            <a:ea typeface="Lato"/>
                            <a:cs typeface="Lato"/>
                            <a:sym typeface="Lato"/>
                          </a:rPr>
                          <m:t>𝑡</m:t>
                        </m:r>
                      </m:e>
                      <m:sub>
                        <m:r>
                          <a:rPr lang="ru-RU" altLang="ru-RU" sz="2000" i="1">
                            <a:solidFill>
                              <a:schemeClr val="tx1"/>
                            </a:solidFill>
                            <a:latin typeface="Cambria Math" panose="02040503050406030204" pitchFamily="18" charset="0"/>
                            <a:ea typeface="Lato"/>
                            <a:cs typeface="Lato"/>
                            <a:sym typeface="Lato"/>
                          </a:rPr>
                          <m:t>дв</m:t>
                        </m:r>
                      </m:sub>
                      <m:sup>
                        <m:r>
                          <a:rPr lang="en-US" altLang="ru-RU" sz="2000" i="1">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дает ошибку в несколько десятков процентов.      </a:t>
                </a: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Расчет </a:t>
                </a:r>
                <a:r>
                  <a:rPr lang="ru-RU" altLang="ru-RU" sz="2000" dirty="0">
                    <a:solidFill>
                      <a:schemeClr val="tx1"/>
                    </a:solidFill>
                    <a:latin typeface="Lato"/>
                    <a:ea typeface="Lato"/>
                    <a:cs typeface="Lato"/>
                    <a:sym typeface="Lato"/>
                  </a:rPr>
                  <a:t>времени срабатывания ЭМ при отключении </a:t>
                </a:r>
                <a:r>
                  <a:rPr lang="ru-RU" altLang="ru-RU" sz="2000" dirty="0">
                    <a:solidFill>
                      <a:schemeClr val="tx1"/>
                    </a:solidFill>
                    <a:latin typeface="Lato"/>
                    <a:ea typeface="Lato"/>
                    <a:cs typeface="Lato"/>
                    <a:sym typeface="Lato"/>
                  </a:rPr>
                  <a:t>выполняется </a:t>
                </a:r>
                <a:r>
                  <a:rPr lang="ru-RU" altLang="ru-RU" sz="2000" dirty="0">
                    <a:solidFill>
                      <a:schemeClr val="tx1"/>
                    </a:solidFill>
                    <a:latin typeface="Lato"/>
                    <a:ea typeface="Lato"/>
                    <a:cs typeface="Lato"/>
                    <a:sym typeface="Lato"/>
                  </a:rPr>
                  <a:t>в принципе теми же методами, что и расчет времени </a:t>
                </a: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err="1">
                            <a:solidFill>
                              <a:schemeClr val="tx1"/>
                            </a:solidFill>
                            <a:latin typeface="Cambria Math" panose="02040503050406030204" pitchFamily="18" charset="0"/>
                            <a:ea typeface="Lato"/>
                            <a:cs typeface="Lato"/>
                            <a:sym typeface="Lato"/>
                          </a:rPr>
                          <m:t>𝑐𝑝</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en-US"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срабатывания при включении </a:t>
                </a:r>
                <a14:m>
                  <m:oMath xmlns:m="http://schemas.openxmlformats.org/officeDocument/2006/math">
                    <m:sSubSup>
                      <m:sSubSupPr>
                        <m:ctrlPr>
                          <a:rPr lang="en-US" altLang="ru-RU" sz="2000" i="1" dirty="0">
                            <a:solidFill>
                              <a:schemeClr val="tx1"/>
                            </a:solidFill>
                            <a:latin typeface="Cambria Math"/>
                            <a:ea typeface="Lato"/>
                            <a:cs typeface="Lato"/>
                            <a:sym typeface="Lato"/>
                          </a:rPr>
                        </m:ctrlPr>
                      </m:sSubSupPr>
                      <m:e>
                        <m:r>
                          <a:rPr lang="ru-RU" altLang="ru-RU" sz="2000" i="1" dirty="0">
                            <a:solidFill>
                              <a:schemeClr val="tx1"/>
                            </a:solidFill>
                            <a:latin typeface="Cambria Math" panose="02040503050406030204" pitchFamily="18" charset="0"/>
                            <a:ea typeface="Lato"/>
                            <a:cs typeface="Lato"/>
                            <a:sym typeface="Lato"/>
                          </a:rPr>
                          <m:t>𝑡</m:t>
                        </m:r>
                      </m:e>
                      <m:sub>
                        <m:r>
                          <a:rPr lang="ru-RU" altLang="ru-RU" sz="2000" i="1" dirty="0" err="1">
                            <a:solidFill>
                              <a:schemeClr val="tx1"/>
                            </a:solidFill>
                            <a:latin typeface="Cambria Math" panose="02040503050406030204" pitchFamily="18" charset="0"/>
                            <a:ea typeface="Lato"/>
                            <a:cs typeface="Lato"/>
                            <a:sym typeface="Lato"/>
                          </a:rPr>
                          <m:t>𝑐𝑝</m:t>
                        </m:r>
                      </m:sub>
                      <m:sup>
                        <m:r>
                          <a:rPr lang="en-US" altLang="ru-RU" sz="2000" i="1" dirty="0">
                            <a:solidFill>
                              <a:schemeClr val="tx1"/>
                            </a:solidFill>
                            <a:latin typeface="Cambria Math" panose="02040503050406030204" pitchFamily="18" charset="0"/>
                            <a:ea typeface="Lato"/>
                            <a:cs typeface="Lato"/>
                            <a:sym typeface="Lato"/>
                          </a:rPr>
                          <m:t>′</m:t>
                        </m:r>
                      </m:sup>
                    </m:sSubSup>
                  </m:oMath>
                </a14:m>
                <a:r>
                  <a:rPr lang="ru-RU" altLang="ru-RU" sz="2000" dirty="0">
                    <a:solidFill>
                      <a:schemeClr val="tx1"/>
                    </a:solidFill>
                    <a:latin typeface="Lato"/>
                    <a:ea typeface="Lato"/>
                    <a:cs typeface="Lato"/>
                    <a:sym typeface="Lato"/>
                  </a:rPr>
                  <a:t>. </a:t>
                </a:r>
                <a:endParaRPr lang="ru-RU" altLang="ru-RU" sz="20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089232" cy="6048672"/>
              </a:xfrm>
              <a:blipFill rotWithShape="1">
                <a:blip r:embed="rId3"/>
                <a:stretch>
                  <a:fillRect l="-549"/>
                </a:stretch>
              </a:blipFill>
            </p:spPr>
            <p:txBody>
              <a:bodyPr/>
              <a:lstStyle/>
              <a:p>
                <a:r>
                  <a:rPr lang="ru-RU">
                    <a:noFill/>
                  </a:rPr>
                  <a:t> </a:t>
                </a:r>
              </a:p>
            </p:txBody>
          </p:sp>
        </mc:Fallback>
      </mc:AlternateContent>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529039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911424" y="1340768"/>
            <a:ext cx="10297144" cy="4735512"/>
          </a:xfrm>
        </p:spPr>
        <p:txBody>
          <a:bodyPr/>
          <a:lstStyle/>
          <a:p>
            <a:pPr>
              <a:spcBef>
                <a:spcPct val="0"/>
              </a:spcBef>
              <a:buClr>
                <a:srgbClr val="677480"/>
              </a:buClr>
            </a:pPr>
            <a:r>
              <a:rPr lang="ru-RU" altLang="ru-RU" sz="2800" dirty="0">
                <a:solidFill>
                  <a:schemeClr val="tx1"/>
                </a:solidFill>
                <a:latin typeface="Lato"/>
                <a:ea typeface="Lato"/>
                <a:cs typeface="Lato"/>
                <a:sym typeface="Lato"/>
              </a:rPr>
              <a:t>1. Исполнительные электромагнитные механизмы (ИЭММ). Классификация, структура ИЭММ</a:t>
            </a:r>
            <a:r>
              <a:rPr lang="ru-RU" altLang="ru-RU" sz="2800" dirty="0" smtClean="0">
                <a:solidFill>
                  <a:schemeClr val="tx1"/>
                </a:solidFill>
                <a:latin typeface="Lato"/>
                <a:ea typeface="Lato"/>
                <a:cs typeface="Lato"/>
                <a:sym typeface="Lato"/>
              </a:rPr>
              <a:t>.</a:t>
            </a:r>
            <a:endParaRPr lang="ru-RU" altLang="ru-RU" sz="2800" dirty="0">
              <a:solidFill>
                <a:schemeClr val="tx1"/>
              </a:solidFill>
              <a:latin typeface="Lato"/>
              <a:ea typeface="Lato"/>
              <a:cs typeface="Lato"/>
              <a:sym typeface="Lato"/>
            </a:endParaRPr>
          </a:p>
        </p:txBody>
      </p:sp>
      <p:sp>
        <p:nvSpPr>
          <p:cNvPr id="5" name="Заголовок 1"/>
          <p:cNvSpPr txBox="1">
            <a:spLocks/>
          </p:cNvSpPr>
          <p:nvPr/>
        </p:nvSpPr>
        <p:spPr bwMode="auto">
          <a:xfrm>
            <a:off x="911424" y="-27384"/>
            <a:ext cx="102971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4000" dirty="0" smtClean="0">
                <a:solidFill>
                  <a:srgbClr val="2185C5"/>
                </a:solidFill>
                <a:latin typeface="Raleway"/>
                <a:ea typeface="Raleway"/>
                <a:cs typeface="Raleway"/>
                <a:sym typeface="Raleway"/>
              </a:rPr>
              <a:t>Вопросы к экзаменам</a:t>
            </a:r>
            <a:endParaRPr lang="ru-RU" altLang="ru-RU" sz="40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2949967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564904"/>
            <a:ext cx="10585176" cy="3498850"/>
          </a:xfrm>
        </p:spPr>
        <p:txBody>
          <a:bodyPr/>
          <a:lstStyle/>
          <a:p>
            <a:pPr>
              <a:spcBef>
                <a:spcPct val="0"/>
              </a:spcBef>
              <a:buClr>
                <a:srgbClr val="677480"/>
              </a:buClr>
              <a:buFont typeface="Lato"/>
              <a:buNone/>
            </a:pPr>
            <a:r>
              <a:rPr lang="ru-RU" altLang="ru-RU" sz="2400" dirty="0">
                <a:solidFill>
                  <a:schemeClr val="tx1"/>
                </a:solidFill>
                <a:latin typeface="Lato"/>
                <a:ea typeface="Lato"/>
                <a:cs typeface="Lato"/>
                <a:sym typeface="Lato"/>
              </a:rPr>
              <a:t>Исполнительным электромагнитным механизмом (ИЭММ) называется устройство, предназначенное для перемещения рабочего органа в соответствии с сигналами, поступающими от управляющего устройства, и приводимое в движение электромагнитом (ЭМ) с подвижным </a:t>
            </a:r>
            <a:r>
              <a:rPr lang="ru-RU" altLang="ru-RU" sz="2400" dirty="0" err="1">
                <a:solidFill>
                  <a:schemeClr val="tx1"/>
                </a:solidFill>
                <a:latin typeface="Lato"/>
                <a:ea typeface="Lato"/>
                <a:cs typeface="Lato"/>
                <a:sym typeface="Lato"/>
              </a:rPr>
              <a:t>ферромагнитным</a:t>
            </a:r>
            <a:r>
              <a:rPr lang="ru-RU" altLang="ru-RU" sz="2400" dirty="0">
                <a:solidFill>
                  <a:schemeClr val="tx1"/>
                </a:solidFill>
                <a:latin typeface="Lato"/>
                <a:ea typeface="Lato"/>
                <a:cs typeface="Lato"/>
                <a:sym typeface="Lato"/>
              </a:rPr>
              <a:t> </a:t>
            </a:r>
            <a:r>
              <a:rPr lang="ru-RU" altLang="ru-RU" sz="2400" dirty="0" smtClean="0">
                <a:solidFill>
                  <a:schemeClr val="tx1"/>
                </a:solidFill>
                <a:latin typeface="Lato"/>
                <a:ea typeface="Lato"/>
                <a:cs typeface="Lato"/>
                <a:sym typeface="Lato"/>
              </a:rPr>
              <a:t>элементом.</a:t>
            </a:r>
          </a:p>
          <a:p>
            <a:pPr>
              <a:spcBef>
                <a:spcPct val="0"/>
              </a:spcBef>
              <a:buClr>
                <a:srgbClr val="677480"/>
              </a:buClr>
            </a:pPr>
            <a:endParaRPr lang="ru-RU" altLang="ru-RU" sz="2400" dirty="0" smtClean="0">
              <a:solidFill>
                <a:schemeClr val="tx1"/>
              </a:solidFill>
              <a:latin typeface="Lato"/>
              <a:ea typeface="Lato"/>
              <a:cs typeface="Lato"/>
              <a:sym typeface="Lato"/>
            </a:endParaRPr>
          </a:p>
          <a:p>
            <a:pPr>
              <a:spcBef>
                <a:spcPct val="0"/>
              </a:spcBef>
              <a:buClr>
                <a:srgbClr val="677480"/>
              </a:buClr>
            </a:pPr>
            <a:r>
              <a:rPr lang="ru-RU" altLang="ru-RU" sz="2400" dirty="0" smtClean="0">
                <a:solidFill>
                  <a:schemeClr val="tx1"/>
                </a:solidFill>
                <a:latin typeface="Lato"/>
                <a:ea typeface="Lato"/>
                <a:cs typeface="Lato"/>
                <a:sym typeface="Lato"/>
              </a:rPr>
              <a:t>Таким </a:t>
            </a:r>
            <a:r>
              <a:rPr lang="ru-RU" altLang="ru-RU" sz="2400" dirty="0">
                <a:solidFill>
                  <a:schemeClr val="tx1"/>
                </a:solidFill>
                <a:latin typeface="Lato"/>
                <a:ea typeface="Lato"/>
                <a:cs typeface="Lato"/>
                <a:sym typeface="Lato"/>
              </a:rPr>
              <a:t>образом, ИЭММ служат для преобразования электрического тока в механическое перемещение с целью воздействия на регулирующий орган объекта управления. Они являются наиболее распространенными преобразователями электрического сигнала в механическое перемещение. </a:t>
            </a:r>
            <a:endParaRPr lang="en-US" altLang="ru-RU" sz="2400" dirty="0">
              <a:solidFill>
                <a:schemeClr val="tx1"/>
              </a:solidFill>
              <a:latin typeface="Lato"/>
              <a:ea typeface="Lato"/>
              <a:cs typeface="Lato"/>
              <a:sym typeface="Lato"/>
            </a:endParaRPr>
          </a:p>
          <a:p>
            <a:pPr>
              <a:spcBef>
                <a:spcPct val="0"/>
              </a:spcBef>
              <a:buClr>
                <a:srgbClr val="677480"/>
              </a:buClr>
              <a:buFont typeface="Lato"/>
              <a:buNone/>
            </a:pPr>
            <a:endParaRPr lang="ru-RU" altLang="ru-RU" sz="2400" dirty="0">
              <a:solidFill>
                <a:schemeClr val="tx1"/>
              </a:solidFill>
              <a:latin typeface="Lato"/>
              <a:ea typeface="Lato"/>
              <a:cs typeface="Lato"/>
              <a:sym typeface="Lato"/>
            </a:endParaRPr>
          </a:p>
        </p:txBody>
      </p:sp>
      <p:sp>
        <p:nvSpPr>
          <p:cNvPr id="5"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388792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551384" y="620688"/>
            <a:ext cx="11233248" cy="5976664"/>
          </a:xfrm>
        </p:spPr>
        <p:txBody>
          <a:bodyPr/>
          <a:lstStyle/>
          <a:p>
            <a:pPr>
              <a:spcBef>
                <a:spcPct val="0"/>
              </a:spcBef>
              <a:buClr>
                <a:srgbClr val="677480"/>
              </a:buClr>
            </a:pPr>
            <a:r>
              <a:rPr lang="ru-RU" altLang="ru-RU" sz="2000" dirty="0">
                <a:solidFill>
                  <a:schemeClr val="tx1"/>
                </a:solidFill>
                <a:latin typeface="Lato"/>
                <a:ea typeface="Lato"/>
                <a:cs typeface="Lato"/>
                <a:sym typeface="Lato"/>
              </a:rPr>
              <a:t>Можно выделить следующие устройства, построенные на ИЭММ:</a:t>
            </a:r>
          </a:p>
          <a:p>
            <a:pPr marL="342900" indent="-342900">
              <a:spcBef>
                <a:spcPct val="0"/>
              </a:spcBef>
              <a:buClr>
                <a:srgbClr val="677480"/>
              </a:buClr>
              <a:buFont typeface="Arial" panose="020B0604020202020204" pitchFamily="34" charset="0"/>
              <a:buChar char="•"/>
            </a:pPr>
            <a:r>
              <a:rPr lang="ru-RU" altLang="ru-RU" sz="2000" dirty="0" smtClean="0">
                <a:solidFill>
                  <a:schemeClr val="tx1"/>
                </a:solidFill>
                <a:latin typeface="Lato"/>
                <a:ea typeface="Lato"/>
                <a:cs typeface="Lato"/>
                <a:sym typeface="Lato"/>
              </a:rPr>
              <a:t>устройства </a:t>
            </a:r>
            <a:r>
              <a:rPr lang="ru-RU" altLang="ru-RU" sz="2000" dirty="0">
                <a:solidFill>
                  <a:schemeClr val="tx1"/>
                </a:solidFill>
                <a:latin typeface="Lato"/>
                <a:ea typeface="Lato"/>
                <a:cs typeface="Lato"/>
                <a:sym typeface="Lato"/>
              </a:rPr>
              <a:t>для управления клапанами, вентилями, </a:t>
            </a:r>
            <a:r>
              <a:rPr lang="ru-RU" altLang="ru-RU" sz="2000" dirty="0" smtClean="0">
                <a:solidFill>
                  <a:schemeClr val="tx1"/>
                </a:solidFill>
                <a:latin typeface="Lato"/>
                <a:ea typeface="Lato"/>
                <a:cs typeface="Lato"/>
                <a:sym typeface="Lato"/>
              </a:rPr>
              <a:t>задвижками</a:t>
            </a:r>
            <a:endParaRPr lang="en-US"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устройства для создания удерживающей или тормозящей </a:t>
            </a:r>
            <a:r>
              <a:rPr lang="ru-RU" altLang="ru-RU" sz="2000" dirty="0" smtClean="0">
                <a:solidFill>
                  <a:schemeClr val="tx1"/>
                </a:solidFill>
                <a:latin typeface="Lato"/>
                <a:ea typeface="Lato"/>
                <a:cs typeface="Lato"/>
                <a:sym typeface="Lato"/>
              </a:rPr>
              <a:t>сил</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коммутационные устройства </a:t>
            </a:r>
            <a:r>
              <a:rPr lang="ru-RU" altLang="ru-RU" sz="2000" dirty="0" err="1">
                <a:solidFill>
                  <a:schemeClr val="tx1"/>
                </a:solidFill>
                <a:latin typeface="Lato"/>
                <a:ea typeface="Lato"/>
                <a:cs typeface="Lato"/>
                <a:sym typeface="Lato"/>
              </a:rPr>
              <a:t>электроавтоматики</a:t>
            </a:r>
            <a:r>
              <a:rPr lang="ru-RU" altLang="ru-RU" sz="2000" dirty="0">
                <a:solidFill>
                  <a:schemeClr val="tx1"/>
                </a:solidFill>
                <a:latin typeface="Lato"/>
                <a:ea typeface="Lato"/>
                <a:cs typeface="Lato"/>
                <a:sym typeface="Lato"/>
              </a:rPr>
              <a:t>, телефонии, </a:t>
            </a:r>
            <a:r>
              <a:rPr lang="ru-RU" altLang="ru-RU" sz="2000" dirty="0" smtClean="0">
                <a:solidFill>
                  <a:schemeClr val="tx1"/>
                </a:solidFill>
                <a:latin typeface="Lato"/>
                <a:ea typeface="Lato"/>
                <a:cs typeface="Lato"/>
                <a:sym typeface="Lato"/>
              </a:rPr>
              <a:t>телеметрии</a:t>
            </a: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управляемые электромагнитные муфты, служащие для включения и отключения </a:t>
            </a:r>
            <a:r>
              <a:rPr lang="ru-RU" altLang="ru-RU" sz="2000" dirty="0" smtClean="0">
                <a:solidFill>
                  <a:schemeClr val="tx1"/>
                </a:solidFill>
                <a:latin typeface="Lato"/>
                <a:ea typeface="Lato"/>
                <a:cs typeface="Lato"/>
                <a:sym typeface="Lato"/>
              </a:rPr>
              <a:t>исполнительных </a:t>
            </a:r>
            <a:r>
              <a:rPr lang="ru-RU" altLang="ru-RU" sz="2000" dirty="0">
                <a:solidFill>
                  <a:schemeClr val="tx1"/>
                </a:solidFill>
                <a:latin typeface="Lato"/>
                <a:ea typeface="Lato"/>
                <a:cs typeface="Lato"/>
                <a:sym typeface="Lato"/>
              </a:rPr>
              <a:t>механизмов, их реверса, регулирования скорости, ограничения </a:t>
            </a:r>
            <a:r>
              <a:rPr lang="ru-RU" altLang="ru-RU" sz="2000" dirty="0" smtClean="0">
                <a:solidFill>
                  <a:schemeClr val="tx1"/>
                </a:solidFill>
                <a:latin typeface="Lato"/>
                <a:ea typeface="Lato"/>
                <a:cs typeface="Lato"/>
                <a:sym typeface="Lato"/>
              </a:rPr>
              <a:t>момента</a:t>
            </a:r>
            <a:endParaRPr lang="en-US" altLang="ru-RU" sz="2000" dirty="0" smtClean="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электромагнитные шаговые приводы, электромагнитные устройства вибрационного и ударного </a:t>
            </a:r>
            <a:r>
              <a:rPr lang="ru-RU" altLang="ru-RU" sz="2000" dirty="0" smtClean="0">
                <a:solidFill>
                  <a:schemeClr val="tx1"/>
                </a:solidFill>
                <a:latin typeface="Lato"/>
                <a:ea typeface="Lato"/>
                <a:cs typeface="Lato"/>
                <a:sym typeface="Lato"/>
              </a:rPr>
              <a:t>действия</a:t>
            </a:r>
          </a:p>
          <a:p>
            <a:pPr marL="342900" indent="-342900">
              <a:spcBef>
                <a:spcPct val="0"/>
              </a:spcBef>
              <a:buClr>
                <a:srgbClr val="677480"/>
              </a:buClr>
              <a:buFont typeface="Arial" panose="020B0604020202020204" pitchFamily="34" charset="0"/>
              <a:buChar cha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ИЭММ классифицируют по назначению, особенностям конструкции, роду тока и другим признакам. </a:t>
            </a:r>
            <a:endParaRPr lang="ru-RU" altLang="ru-RU" sz="2000" dirty="0" smtClean="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В </a:t>
            </a:r>
            <a:r>
              <a:rPr lang="ru-RU" altLang="ru-RU" sz="2000" dirty="0">
                <a:solidFill>
                  <a:schemeClr val="tx1"/>
                </a:solidFill>
                <a:latin typeface="Lato"/>
                <a:ea typeface="Lato"/>
                <a:cs typeface="Lato"/>
                <a:sym typeface="Lato"/>
              </a:rPr>
              <a:t>зависимости от рода питающего тока различают три основные группы ИЭММ:</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ИЭММ постоянного тока нейтральные, они питаются постоянным током, а их действие не зависит от направления тока</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ИЭММ постоянного тока поляризованные, их действие зависит от направления тока</a:t>
            </a:r>
          </a:p>
          <a:p>
            <a:pPr marL="342900" indent="-342900">
              <a:spcBef>
                <a:spcPct val="0"/>
              </a:spcBef>
              <a:buClr>
                <a:srgbClr val="677480"/>
              </a:buClr>
              <a:buFont typeface="Arial" panose="020B0604020202020204" pitchFamily="34" charset="0"/>
              <a:buChar char="•"/>
            </a:pPr>
            <a:r>
              <a:rPr lang="ru-RU" altLang="ru-RU" sz="2000" dirty="0">
                <a:solidFill>
                  <a:schemeClr val="tx1"/>
                </a:solidFill>
                <a:latin typeface="Lato"/>
                <a:ea typeface="Lato"/>
                <a:cs typeface="Lato"/>
                <a:sym typeface="Lato"/>
              </a:rPr>
              <a:t>ИЭММ переменного тока, питающиеся переменным током</a:t>
            </a:r>
          </a:p>
          <a:p>
            <a:pPr>
              <a:spcBef>
                <a:spcPct val="0"/>
              </a:spcBef>
              <a:buClr>
                <a:srgbClr val="677480"/>
              </a:buClr>
            </a:pPr>
            <a:endParaRPr lang="ru-RU" altLang="ru-RU" sz="2000" dirty="0">
              <a:solidFill>
                <a:schemeClr val="tx1"/>
              </a:solidFill>
              <a:latin typeface="Lato"/>
              <a:ea typeface="Lato"/>
              <a:cs typeface="Lato"/>
              <a:sym typeface="Lato"/>
            </a:endParaRPr>
          </a:p>
          <a:p>
            <a:pPr marL="342900" indent="-342900">
              <a:spcBef>
                <a:spcPct val="0"/>
              </a:spcBef>
              <a:buClr>
                <a:srgbClr val="677480"/>
              </a:buClr>
              <a:buFont typeface="Arial" panose="020B0604020202020204" pitchFamily="34" charset="0"/>
              <a:buChar char="•"/>
            </a:pPr>
            <a:endParaRPr lang="ru-RU" altLang="ru-RU" sz="2000" dirty="0">
              <a:solidFill>
                <a:schemeClr val="tx1"/>
              </a:solidFill>
              <a:latin typeface="Lato"/>
              <a:ea typeface="Lato"/>
              <a:cs typeface="Lato"/>
              <a:sym typeface="Lato"/>
            </a:endParaRPr>
          </a:p>
        </p:txBody>
      </p:sp>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4168950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551384" y="620688"/>
            <a:ext cx="11377264" cy="6048672"/>
          </a:xfrm>
        </p:spPr>
        <p:txBody>
          <a:bodyPr/>
          <a:lstStyle/>
          <a:p>
            <a:pPr>
              <a:spcBef>
                <a:spcPct val="0"/>
              </a:spcBef>
              <a:buClr>
                <a:srgbClr val="677480"/>
              </a:buClr>
            </a:pPr>
            <a:r>
              <a:rPr lang="ru-RU" altLang="ru-RU" sz="2000" dirty="0">
                <a:solidFill>
                  <a:schemeClr val="tx1"/>
                </a:solidFill>
                <a:latin typeface="Lato"/>
                <a:ea typeface="Lato"/>
                <a:cs typeface="Lato"/>
                <a:sym typeface="Lato"/>
              </a:rPr>
              <a:t>В приборах чаще всего находят применение ИЭММ постоянного тока нейтральные. </a:t>
            </a:r>
            <a:endParaRPr lang="en-US"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ИЭММ постоянного тока в сравнении с ИЭММ переменного тока при прочих равных условиях имеют значительно меньшие массу, габариты, потребляемую мощность, больший коэффициент полезного действия, способны развивать большие тяговые усилия или движущие моменты, имеют более высокую стабильность параметров, конструктивно проще и дешевле. </a:t>
            </a:r>
            <a:endParaRPr lang="ru-RU" altLang="ru-RU" sz="2000" dirty="0" smtClean="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Кроме того, в ИЭММ переменного тока тяговые усилия имеют импульсный характер, что нежелательно и может привести к нарушению нормальной работы устройства; они менее технологичны в производстве в сравнении с ИЭММ постоянного тока и обычно используются в стационарных промышленных установках, питающихся от сети переменного тока (частотой 50 Гц) достаточной мощности, когда многие их недостатки не являются особым препятствием для применения. </a:t>
            </a:r>
            <a:endParaRPr lang="en-US"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Даже в тех приборных устройствах, в которых имеется лишь питающая сеть переменного тока, чаще бывает выгоднее установить специальный выпрямитель, чем использовать ИЭММ переменного тока.</a:t>
            </a:r>
          </a:p>
          <a:p>
            <a:pPr>
              <a:spcBef>
                <a:spcPct val="0"/>
              </a:spcBef>
              <a:buClr>
                <a:srgbClr val="677480"/>
              </a:buClr>
            </a:pPr>
            <a:endParaRPr lang="ru-RU" altLang="ru-RU" sz="2000" dirty="0">
              <a:solidFill>
                <a:schemeClr val="tx1"/>
              </a:solidFill>
              <a:latin typeface="Lato"/>
              <a:ea typeface="Lato"/>
              <a:cs typeface="Lato"/>
              <a:sym typeface="Lato"/>
            </a:endParaRPr>
          </a:p>
        </p:txBody>
      </p:sp>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4199837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551384" y="620688"/>
            <a:ext cx="11377264" cy="6048672"/>
          </a:xfrm>
        </p:spPr>
        <p:txBody>
          <a:bodyPr/>
          <a:lstStyle/>
          <a:p>
            <a:pPr>
              <a:spcBef>
                <a:spcPct val="0"/>
              </a:spcBef>
              <a:buClr>
                <a:srgbClr val="677480"/>
              </a:buClr>
            </a:pPr>
            <a:r>
              <a:rPr lang="ru-RU" altLang="ru-RU" sz="2000" dirty="0">
                <a:solidFill>
                  <a:schemeClr val="tx1"/>
                </a:solidFill>
                <a:latin typeface="Lato"/>
                <a:ea typeface="Lato"/>
                <a:cs typeface="Lato"/>
                <a:sym typeface="Lato"/>
              </a:rPr>
              <a:t>В электромагнитах переменного тока питание обмотки осуществляется от источника переменного тока. </a:t>
            </a:r>
            <a:endParaRPr lang="en-US"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Магнитный поток, создаваемый обмоткой, по которой проходит переменный ток, периодически изменяется по величине и направлению (переменный магнитный поток), в результате чего сила электромагнитного притяжения пульсирует от нуля до максимума с удвоенной частотой по отношению к частоте питающего тока. Поэтому ИЭММ переменного тока применяются в различных приборах и системах, использующих данный эффект. </a:t>
            </a:r>
            <a:endParaRPr lang="en-US" altLang="ru-RU" sz="2000" dirty="0">
              <a:solidFill>
                <a:schemeClr val="tx1"/>
              </a:solidFill>
              <a:latin typeface="Lato"/>
              <a:ea typeface="Lato"/>
              <a:cs typeface="Lato"/>
              <a:sym typeface="Lato"/>
            </a:endParaRPr>
          </a:p>
          <a:p>
            <a:pPr>
              <a:spcBef>
                <a:spcPct val="0"/>
              </a:spcBef>
              <a:buClr>
                <a:srgbClr val="677480"/>
              </a:buClr>
            </a:pPr>
            <a:endParaRPr lang="en-US" altLang="ru-RU" sz="2000" dirty="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Например, на применении ИЭММ переменного тока построены все </a:t>
            </a:r>
            <a:r>
              <a:rPr lang="ru-RU" altLang="ru-RU" sz="2000" dirty="0" err="1" smtClean="0">
                <a:solidFill>
                  <a:schemeClr val="tx1"/>
                </a:solidFill>
                <a:latin typeface="Lato"/>
                <a:ea typeface="Lato"/>
                <a:cs typeface="Lato"/>
                <a:sym typeface="Lato"/>
              </a:rPr>
              <a:t>виброустройства</a:t>
            </a:r>
            <a:r>
              <a:rPr lang="ru-RU" altLang="ru-RU" sz="2000" dirty="0" smtClean="0">
                <a:solidFill>
                  <a:schemeClr val="tx1"/>
                </a:solidFill>
                <a:latin typeface="Lato"/>
                <a:ea typeface="Lato"/>
                <a:cs typeface="Lato"/>
                <a:sym typeface="Lato"/>
              </a:rPr>
              <a:t>, некоторые электробытовые приборы (например, электробритвы). </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Рассматривая работу электромагнитных </a:t>
            </a:r>
            <a:r>
              <a:rPr lang="ru-RU" altLang="ru-RU" sz="2000" dirty="0" err="1">
                <a:solidFill>
                  <a:schemeClr val="tx1"/>
                </a:solidFill>
                <a:latin typeface="Lato"/>
                <a:ea typeface="Lato"/>
                <a:cs typeface="Lato"/>
                <a:sym typeface="Lato"/>
              </a:rPr>
              <a:t>виброустройств</a:t>
            </a:r>
            <a:r>
              <a:rPr lang="ru-RU" altLang="ru-RU" sz="2000" dirty="0">
                <a:solidFill>
                  <a:schemeClr val="tx1"/>
                </a:solidFill>
                <a:latin typeface="Lato"/>
                <a:ea typeface="Lato"/>
                <a:cs typeface="Lato"/>
                <a:sym typeface="Lato"/>
              </a:rPr>
              <a:t>, можно выделить их главное преимущество – плавное регулирование колебаний, которое происходит за счет изменения электрического тока в обмотке.</a:t>
            </a:r>
          </a:p>
          <a:p>
            <a:pPr>
              <a:spcBef>
                <a:spcPct val="0"/>
              </a:spcBef>
              <a:buClr>
                <a:srgbClr val="677480"/>
              </a:buClr>
            </a:pPr>
            <a:endParaRPr lang="ru-RU" altLang="ru-RU" sz="2000" dirty="0">
              <a:solidFill>
                <a:schemeClr val="tx1"/>
              </a:solidFill>
              <a:latin typeface="Lato"/>
              <a:ea typeface="Lato"/>
              <a:cs typeface="Lato"/>
              <a:sym typeface="Lato"/>
            </a:endParaRPr>
          </a:p>
        </p:txBody>
      </p:sp>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560765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ecy;&amp;lcy;&amp;iecy;&amp;kcy;&amp;tcy;&amp;rcy;&amp;ocy;&amp;mcy;&amp;acy;&amp;gcy;&amp;ncy;&amp;icy;&amp;tcy;&amp;ncy;&amp;ocy;&amp;iecy; &amp;rcy;&amp;iecy;&amp;lcy;&amp;iecy; &amp;kcy;&amp;ocy;&amp;ncy;&amp;scy;&amp;tcy;&amp;rcy;&amp;ucy;&amp;kcy;&amp;tscy;&amp;icy;&amp;ya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1628800"/>
            <a:ext cx="6093464" cy="39774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p;Kcy;&amp;acy;&amp;rcy;&amp;tcy;&amp;icy;&amp;ncy;&amp;kcy;&amp;icy; &amp;pcy;&amp;ocy; &amp;zcy;&amp;acy;&amp;pcy;&amp;rcy;&amp;ocy;&amp;scy;&amp;ucy; &amp;ecy;&amp;lcy;&amp;iecy;&amp;kcy;&amp;tcy;&amp;rcy;&amp;ocy;&amp;mcy;&amp;acy;&amp;gcy;&amp;ncy;&amp;icy;&amp;tcy;&amp;ncy;&amp;ocy;&amp;iecy; &amp;rcy;&amp;iecy;&amp;lcy;&amp;iecy; &amp;kcy;&amp;ocy;&amp;ncy;&amp;scy;&amp;tcy;&amp;rcy;&amp;ucy;&amp;kcy;&amp;tscy;&amp;icy;&amp;ya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8049" y="1052736"/>
            <a:ext cx="3865612" cy="4690276"/>
          </a:xfrm>
          <a:prstGeom prst="rect">
            <a:avLst/>
          </a:prstGeom>
          <a:noFill/>
          <a:extLst>
            <a:ext uri="{909E8E84-426E-40DD-AFC4-6F175D3DCCD1}">
              <a14:hiddenFill xmlns:a14="http://schemas.microsoft.com/office/drawing/2010/main">
                <a:solidFill>
                  <a:srgbClr val="FFFFFF"/>
                </a:solidFill>
              </a14:hiddenFill>
            </a:ext>
          </a:extLst>
        </p:spPr>
      </p:pic>
      <p:sp>
        <p:nvSpPr>
          <p:cNvPr id="7"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3698090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7107" name="Текст 2"/>
              <p:cNvSpPr txBox="1">
                <a:spLocks noGrp="1"/>
              </p:cNvSpPr>
              <p:nvPr>
                <p:ph type="body" idx="1"/>
              </p:nvPr>
            </p:nvSpPr>
            <p:spPr>
              <a:xfrm>
                <a:off x="551384" y="620688"/>
                <a:ext cx="11377264" cy="6048672"/>
              </a:xfrm>
            </p:spPr>
            <p:txBody>
              <a:bodyPr/>
              <a:lstStyle/>
              <a:p>
                <a:pPr>
                  <a:spcBef>
                    <a:spcPct val="0"/>
                  </a:spcBef>
                  <a:buClr>
                    <a:srgbClr val="677480"/>
                  </a:buClr>
                </a:pPr>
                <a:r>
                  <a:rPr lang="ru-RU" altLang="ru-RU" sz="2000" dirty="0" smtClean="0">
                    <a:solidFill>
                      <a:schemeClr val="tx1"/>
                    </a:solidFill>
                    <a:latin typeface="Lato"/>
                    <a:ea typeface="Lato"/>
                    <a:cs typeface="Lato"/>
                    <a:sym typeface="Lato"/>
                  </a:rPr>
                  <a:t>Несмотря на многообразие выполняемых функций и конструктивных решений, в любом ИЭММ можно выделить две основные части: электромагнит (ЭМ), который играет роль двигателя, и передаточный механизм (ПМ). Обязательный </a:t>
                </a:r>
                <a:r>
                  <a:rPr lang="ru-RU" altLang="ru-RU" sz="2000" dirty="0">
                    <a:solidFill>
                      <a:schemeClr val="tx1"/>
                    </a:solidFill>
                    <a:latin typeface="Lato"/>
                    <a:ea typeface="Lato"/>
                    <a:cs typeface="Lato"/>
                    <a:sym typeface="Lato"/>
                  </a:rPr>
                  <a:t>элемент любого ИЭММ с нейтральным ЭМ </a:t>
                </a:r>
                <a:r>
                  <a:rPr lang="ru-RU" altLang="ru-RU" sz="2000" dirty="0" smtClean="0">
                    <a:solidFill>
                      <a:schemeClr val="tx1"/>
                    </a:solidFill>
                    <a:latin typeface="Lato"/>
                    <a:ea typeface="Lato"/>
                    <a:cs typeface="Lato"/>
                    <a:sym typeface="Lato"/>
                  </a:rPr>
                  <a:t>– возвратная </a:t>
                </a:r>
                <a:r>
                  <a:rPr lang="ru-RU" altLang="ru-RU" sz="2000" dirty="0">
                    <a:solidFill>
                      <a:schemeClr val="tx1"/>
                    </a:solidFill>
                    <a:latin typeface="Lato"/>
                    <a:ea typeface="Lato"/>
                    <a:cs typeface="Lato"/>
                    <a:sym typeface="Lato"/>
                  </a:rPr>
                  <a:t>пружина. При включении ИЭММ она создает сопротивление в дополнение к силам нагрузки, а при отключении работает как движущий элемент. </a:t>
                </a:r>
                <a:endParaRPr lang="ru-RU" altLang="ru-RU" sz="2000" dirty="0" smtClean="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Структурная </a:t>
                </a:r>
                <a:r>
                  <a:rPr lang="ru-RU" altLang="ru-RU" sz="2000" dirty="0">
                    <a:solidFill>
                      <a:schemeClr val="tx1"/>
                    </a:solidFill>
                    <a:latin typeface="Lato"/>
                    <a:ea typeface="Lato"/>
                    <a:cs typeface="Lato"/>
                    <a:sym typeface="Lato"/>
                  </a:rPr>
                  <a:t>схема любого ИЭММ может быть представлена, как показано на рис. 4. Входной ток </a:t>
                </a:r>
                <a14:m>
                  <m:oMath xmlns:m="http://schemas.openxmlformats.org/officeDocument/2006/math">
                    <m:r>
                      <a:rPr lang="ru-RU" altLang="ru-RU" sz="2000" i="1" dirty="0" smtClean="0">
                        <a:solidFill>
                          <a:schemeClr val="tx1"/>
                        </a:solidFill>
                        <a:latin typeface="Cambria Math"/>
                        <a:ea typeface="Lato"/>
                        <a:cs typeface="Lato"/>
                        <a:sym typeface="Lato"/>
                      </a:rPr>
                      <m:t>𝑖</m:t>
                    </m:r>
                  </m:oMath>
                </a14:m>
                <a:r>
                  <a:rPr lang="ru-RU" altLang="ru-RU" sz="2000" dirty="0">
                    <a:solidFill>
                      <a:schemeClr val="tx1"/>
                    </a:solidFill>
                    <a:latin typeface="Lato"/>
                    <a:ea typeface="Lato"/>
                    <a:cs typeface="Lato"/>
                    <a:sym typeface="Lato"/>
                  </a:rPr>
                  <a:t> ЭМ возбуждает силу электромагнитного притяжения </a:t>
                </a:r>
                <a14:m>
                  <m:oMath xmlns:m="http://schemas.openxmlformats.org/officeDocument/2006/math">
                    <m:sSub>
                      <m:sSubPr>
                        <m:ctrlPr>
                          <a:rPr lang="en-US" altLang="ru-RU" sz="2000" i="1">
                            <a:solidFill>
                              <a:schemeClr val="tx1"/>
                            </a:solidFill>
                            <a:latin typeface="Cambria Math"/>
                            <a:ea typeface="Lato"/>
                            <a:cs typeface="Lato"/>
                            <a:sym typeface="Lato"/>
                          </a:rPr>
                        </m:ctrlPr>
                      </m:sSubPr>
                      <m:e>
                        <m:r>
                          <a:rPr lang="en-US" altLang="ru-RU" sz="2000" i="1">
                            <a:solidFill>
                              <a:schemeClr val="tx1"/>
                            </a:solidFill>
                            <a:latin typeface="Cambria Math" panose="02040503050406030204" pitchFamily="18" charset="0"/>
                            <a:ea typeface="Lato"/>
                            <a:cs typeface="Lato"/>
                            <a:sym typeface="Lato"/>
                          </a:rPr>
                          <m:t>𝐹</m:t>
                        </m:r>
                      </m:e>
                      <m:sub>
                        <m:r>
                          <a:rPr lang="ru-RU" altLang="ru-RU" sz="2000" i="1">
                            <a:solidFill>
                              <a:schemeClr val="tx1"/>
                            </a:solidFill>
                            <a:latin typeface="Cambria Math" panose="02040503050406030204" pitchFamily="18" charset="0"/>
                            <a:ea typeface="Lato"/>
                            <a:cs typeface="Lato"/>
                            <a:sym typeface="Lato"/>
                          </a:rPr>
                          <m:t>э</m:t>
                        </m:r>
                      </m:sub>
                    </m:sSub>
                  </m:oMath>
                </a14:m>
                <a:r>
                  <a:rPr lang="ru-RU" altLang="ru-RU" sz="2000" dirty="0">
                    <a:solidFill>
                      <a:schemeClr val="tx1"/>
                    </a:solidFill>
                    <a:latin typeface="Lato"/>
                    <a:ea typeface="Lato"/>
                    <a:cs typeface="Lato"/>
                    <a:sym typeface="Lato"/>
                  </a:rPr>
                  <a:t>, действующую на ПЭ, движение которого преобразуется в  ПМ </a:t>
                </a:r>
                <a:r>
                  <a:rPr lang="ru-RU" altLang="ru-RU" sz="2000" dirty="0">
                    <a:solidFill>
                      <a:schemeClr val="tx1"/>
                    </a:solidFill>
                    <a:latin typeface="Lato"/>
                    <a:ea typeface="Lato"/>
                    <a:cs typeface="Lato"/>
                    <a:sym typeface="Lato"/>
                  </a:rPr>
                  <a:t>в поступательное </a:t>
                </a:r>
                <a14:m>
                  <m:oMath xmlns:m="http://schemas.openxmlformats.org/officeDocument/2006/math">
                    <m:r>
                      <a:rPr lang="ru-RU" altLang="ru-RU" sz="2000" i="1" dirty="0">
                        <a:solidFill>
                          <a:schemeClr val="tx1"/>
                        </a:solidFill>
                        <a:latin typeface="Cambria Math" panose="02040503050406030204" pitchFamily="18" charset="0"/>
                        <a:ea typeface="Lato"/>
                        <a:cs typeface="Lato"/>
                        <a:sym typeface="Lato"/>
                      </a:rPr>
                      <m:t>х</m:t>
                    </m:r>
                  </m:oMath>
                </a14:m>
                <a:r>
                  <a:rPr lang="ru-RU" altLang="ru-RU" sz="2000" dirty="0">
                    <a:solidFill>
                      <a:schemeClr val="tx1"/>
                    </a:solidFill>
                    <a:latin typeface="Lato"/>
                    <a:ea typeface="Lato"/>
                    <a:cs typeface="Lato"/>
                    <a:sym typeface="Lato"/>
                  </a:rPr>
                  <a:t> </a:t>
                </a:r>
                <a:r>
                  <a:rPr lang="ru-RU" altLang="ru-RU" sz="2000" dirty="0">
                    <a:solidFill>
                      <a:schemeClr val="tx1"/>
                    </a:solidFill>
                    <a:latin typeface="Lato"/>
                    <a:ea typeface="Lato"/>
                    <a:cs typeface="Lato"/>
                    <a:sym typeface="Lato"/>
                  </a:rPr>
                  <a:t>или угловое  </a:t>
                </a:r>
                <a:r>
                  <a:rPr lang="ru-RU" altLang="ru-RU" sz="2000" dirty="0">
                    <a:solidFill>
                      <a:schemeClr val="tx1"/>
                    </a:solidFill>
                    <a:latin typeface="Lato"/>
                    <a:ea typeface="Lato"/>
                    <a:cs typeface="Lato"/>
                    <a:sym typeface="Lato"/>
                  </a:rPr>
                  <a:t>перемещение </a:t>
                </a:r>
                <a14:m>
                  <m:oMath xmlns:m="http://schemas.openxmlformats.org/officeDocument/2006/math">
                    <m:r>
                      <a:rPr lang="ru-RU" altLang="ru-RU" sz="2000" i="1">
                        <a:solidFill>
                          <a:schemeClr val="tx1"/>
                        </a:solidFill>
                        <a:latin typeface="Cambria Math" panose="02040503050406030204" pitchFamily="18" charset="0"/>
                        <a:ea typeface="Cambria Math" panose="02040503050406030204" pitchFamily="18" charset="0"/>
                        <a:cs typeface="Lato"/>
                        <a:sym typeface="Lato"/>
                      </a:rPr>
                      <m:t>𝜑</m:t>
                    </m:r>
                  </m:oMath>
                </a14:m>
                <a:r>
                  <a:rPr lang="ru-RU" altLang="ru-RU" sz="2000" dirty="0">
                    <a:solidFill>
                      <a:schemeClr val="tx1"/>
                    </a:solidFill>
                    <a:latin typeface="Lato"/>
                    <a:ea typeface="Lato"/>
                    <a:cs typeface="Lato"/>
                    <a:sym typeface="Lato"/>
                  </a:rPr>
                  <a:t> его КЭ. Последний совершает механическую работу по преодолению сил </a:t>
                </a:r>
                <a14:m>
                  <m:oMath xmlns:m="http://schemas.openxmlformats.org/officeDocument/2006/math">
                    <m:sSub>
                      <m:sSubPr>
                        <m:ctrlPr>
                          <a:rPr lang="ru-RU" altLang="ru-RU" sz="2000" i="1" dirty="0">
                            <a:solidFill>
                              <a:schemeClr val="tx1"/>
                            </a:solidFill>
                            <a:latin typeface="Cambria Math"/>
                            <a:ea typeface="Lato"/>
                            <a:cs typeface="Lato"/>
                            <a:sym typeface="Lato"/>
                          </a:rPr>
                        </m:ctrlPr>
                      </m:sSubPr>
                      <m:e>
                        <m:r>
                          <a:rPr lang="ru-RU" altLang="ru-RU" sz="2000" i="1" dirty="0">
                            <a:solidFill>
                              <a:schemeClr val="tx1"/>
                            </a:solidFill>
                            <a:latin typeface="Cambria Math" panose="02040503050406030204" pitchFamily="18" charset="0"/>
                            <a:ea typeface="Lato"/>
                            <a:cs typeface="Lato"/>
                            <a:sym typeface="Lato"/>
                          </a:rPr>
                          <m:t>𝐹</m:t>
                        </m:r>
                      </m:e>
                      <m:sub>
                        <m:r>
                          <a:rPr lang="ru-RU" altLang="ru-RU" sz="2000" i="1" dirty="0">
                            <a:solidFill>
                              <a:schemeClr val="tx1"/>
                            </a:solidFill>
                            <a:latin typeface="Cambria Math" panose="02040503050406030204" pitchFamily="18" charset="0"/>
                            <a:ea typeface="Lato"/>
                            <a:cs typeface="Lato"/>
                            <a:sym typeface="Lato"/>
                          </a:rPr>
                          <m:t>пс</m:t>
                        </m:r>
                      </m:sub>
                    </m:sSub>
                  </m:oMath>
                </a14:m>
                <a:r>
                  <a:rPr lang="ru-RU" altLang="ru-RU" sz="2000" dirty="0">
                    <a:solidFill>
                      <a:schemeClr val="tx1"/>
                    </a:solidFill>
                    <a:latin typeface="Lato"/>
                    <a:ea typeface="Lato"/>
                    <a:cs typeface="Lato"/>
                    <a:sym typeface="Lato"/>
                  </a:rPr>
                  <a:t> или моментов </a:t>
                </a:r>
                <a14:m>
                  <m:oMath xmlns:m="http://schemas.openxmlformats.org/officeDocument/2006/math">
                    <m:sSub>
                      <m:sSubPr>
                        <m:ctrlPr>
                          <a:rPr lang="ru-RU" altLang="ru-RU" sz="2000" i="1" dirty="0">
                            <a:solidFill>
                              <a:schemeClr val="tx1"/>
                            </a:solidFill>
                            <a:latin typeface="Cambria Math"/>
                            <a:ea typeface="Lato"/>
                            <a:cs typeface="Lato"/>
                            <a:sym typeface="Lato"/>
                          </a:rPr>
                        </m:ctrlPr>
                      </m:sSubPr>
                      <m:e>
                        <m:r>
                          <a:rPr lang="ru-RU" altLang="ru-RU" sz="2000" i="1" dirty="0">
                            <a:solidFill>
                              <a:schemeClr val="tx1"/>
                            </a:solidFill>
                            <a:latin typeface="Cambria Math" panose="02040503050406030204" pitchFamily="18" charset="0"/>
                            <a:ea typeface="Lato"/>
                            <a:cs typeface="Lato"/>
                            <a:sym typeface="Lato"/>
                          </a:rPr>
                          <m:t>М</m:t>
                        </m:r>
                      </m:e>
                      <m:sub>
                        <m:r>
                          <a:rPr lang="ru-RU" altLang="ru-RU" sz="2000" i="1" dirty="0">
                            <a:solidFill>
                              <a:schemeClr val="tx1"/>
                            </a:solidFill>
                            <a:latin typeface="Cambria Math" panose="02040503050406030204" pitchFamily="18" charset="0"/>
                            <a:ea typeface="Lato"/>
                            <a:cs typeface="Lato"/>
                            <a:sym typeface="Lato"/>
                          </a:rPr>
                          <m:t>пс</m:t>
                        </m:r>
                      </m:sub>
                    </m:sSub>
                  </m:oMath>
                </a14:m>
                <a:r>
                  <a:rPr lang="ru-RU" altLang="ru-RU" sz="2000" dirty="0">
                    <a:solidFill>
                      <a:schemeClr val="tx1"/>
                    </a:solidFill>
                    <a:latin typeface="Lato"/>
                    <a:ea typeface="Lato"/>
                    <a:cs typeface="Lato"/>
                    <a:sym typeface="Lato"/>
                  </a:rPr>
                  <a:t> полезного сопротивления, </a:t>
                </a:r>
                <a:r>
                  <a:rPr lang="ru-RU" altLang="ru-RU" sz="2000" dirty="0">
                    <a:solidFill>
                      <a:schemeClr val="tx1"/>
                    </a:solidFill>
                    <a:latin typeface="Lato"/>
                    <a:ea typeface="Lato"/>
                    <a:cs typeface="Lato"/>
                    <a:sym typeface="Lato"/>
                  </a:rPr>
                  <a:t>т.е</a:t>
                </a:r>
                <a:r>
                  <a:rPr lang="ru-RU" altLang="ru-RU" sz="2000" dirty="0">
                    <a:solidFill>
                      <a:schemeClr val="tx1"/>
                    </a:solidFill>
                    <a:latin typeface="Lato"/>
                    <a:ea typeface="Lato"/>
                    <a:cs typeface="Lato"/>
                    <a:sym typeface="Lato"/>
                  </a:rPr>
                  <a:t>. полезной нагрузки, приложенной к этому элементу. </a:t>
                </a:r>
              </a:p>
              <a:p>
                <a:pPr>
                  <a:spcBef>
                    <a:spcPct val="0"/>
                  </a:spcBef>
                  <a:buClr>
                    <a:srgbClr val="677480"/>
                  </a:buClr>
                </a:pPr>
                <a:r>
                  <a:rPr lang="ru-RU" altLang="ru-RU" sz="2000" dirty="0">
                    <a:solidFill>
                      <a:schemeClr val="tx1"/>
                    </a:solidFill>
                    <a:latin typeface="Lato"/>
                    <a:ea typeface="Lato"/>
                    <a:cs typeface="Lato"/>
                    <a:sym typeface="Lato"/>
                  </a:rPr>
                  <a:t>ИЭММ может также рассматриваться </a:t>
                </a:r>
                <a:endParaRPr lang="ru-RU" altLang="ru-RU" sz="2000" dirty="0" smtClean="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как </a:t>
                </a:r>
                <a:r>
                  <a:rPr lang="ru-RU" altLang="ru-RU" sz="2000" dirty="0">
                    <a:solidFill>
                      <a:schemeClr val="tx1"/>
                    </a:solidFill>
                    <a:latin typeface="Lato"/>
                    <a:ea typeface="Lato"/>
                    <a:cs typeface="Lato"/>
                    <a:sym typeface="Lato"/>
                  </a:rPr>
                  <a:t>некоторый преобразователь энергии, </a:t>
                </a:r>
                <a:endParaRPr lang="ru-RU" altLang="ru-RU" sz="2000" dirty="0" smtClean="0">
                  <a:solidFill>
                    <a:schemeClr val="tx1"/>
                  </a:solidFill>
                  <a:latin typeface="Lato"/>
                  <a:ea typeface="Lato"/>
                  <a:cs typeface="Lato"/>
                  <a:sym typeface="Lato"/>
                </a:endParaRPr>
              </a:p>
              <a:p>
                <a:pPr>
                  <a:spcBef>
                    <a:spcPct val="0"/>
                  </a:spcBef>
                  <a:buClr>
                    <a:srgbClr val="677480"/>
                  </a:buClr>
                </a:pPr>
                <a:r>
                  <a:rPr lang="ru-RU" altLang="ru-RU" sz="2000" dirty="0" smtClean="0">
                    <a:solidFill>
                      <a:schemeClr val="tx1"/>
                    </a:solidFill>
                    <a:latin typeface="Lato"/>
                    <a:ea typeface="Lato"/>
                    <a:cs typeface="Lato"/>
                    <a:sym typeface="Lato"/>
                  </a:rPr>
                  <a:t>что </a:t>
                </a:r>
                <a:r>
                  <a:rPr lang="ru-RU" altLang="ru-RU" sz="2000" dirty="0">
                    <a:solidFill>
                      <a:schemeClr val="tx1"/>
                    </a:solidFill>
                    <a:latin typeface="Lato"/>
                    <a:ea typeface="Lato"/>
                    <a:cs typeface="Lato"/>
                    <a:sym typeface="Lato"/>
                  </a:rPr>
                  <a:t>поясняется схемой на рис.</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endParaRPr lang="ru-RU" altLang="ru-RU" sz="2000" dirty="0">
                  <a:solidFill>
                    <a:schemeClr val="tx1"/>
                  </a:solidFill>
                  <a:latin typeface="Lato"/>
                  <a:ea typeface="Lato"/>
                  <a:cs typeface="Lato"/>
                  <a:sym typeface="Lato"/>
                </a:endParaRPr>
              </a:p>
            </p:txBody>
          </p:sp>
        </mc:Choice>
        <mc:Fallback>
          <p:sp>
            <p:nvSpPr>
              <p:cNvPr id="47107" name="Текст 2"/>
              <p:cNvSpPr txBox="1">
                <a:spLocks noGrp="1" noRot="1" noChangeAspect="1" noMove="1" noResize="1" noEditPoints="1" noAdjustHandles="1" noChangeArrowheads="1" noChangeShapeType="1" noTextEdit="1"/>
              </p:cNvSpPr>
              <p:nvPr>
                <p:ph type="body" idx="1"/>
              </p:nvPr>
            </p:nvSpPr>
            <p:spPr>
              <a:xfrm>
                <a:off x="551384" y="620688"/>
                <a:ext cx="11377264" cy="6048672"/>
              </a:xfrm>
              <a:blipFill rotWithShape="1">
                <a:blip r:embed="rId3"/>
                <a:stretch>
                  <a:fillRect l="-536" r="-696"/>
                </a:stretch>
              </a:blipFill>
            </p:spPr>
            <p:txBody>
              <a:bodyPr/>
              <a:lstStyle/>
              <a:p>
                <a:r>
                  <a:rPr lang="ru-RU">
                    <a:noFill/>
                  </a:rPr>
                  <a:t> </a:t>
                </a:r>
              </a:p>
            </p:txBody>
          </p:sp>
        </mc:Fallback>
      </mc:AlternateContent>
      <p:pic>
        <p:nvPicPr>
          <p:cNvPr id="4" name="Picture 10" descr="23_4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080" y="4293096"/>
            <a:ext cx="5079106" cy="203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23_5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392" y="4971299"/>
            <a:ext cx="3821930" cy="173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1966375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Текст 2"/>
          <p:cNvSpPr txBox="1">
            <a:spLocks noGrp="1"/>
          </p:cNvSpPr>
          <p:nvPr>
            <p:ph type="body" idx="1"/>
          </p:nvPr>
        </p:nvSpPr>
        <p:spPr>
          <a:xfrm>
            <a:off x="839416" y="2882900"/>
            <a:ext cx="10585176" cy="3498850"/>
          </a:xfrm>
        </p:spPr>
        <p:txBody>
          <a:bodyPr/>
          <a:lstStyle/>
          <a:p>
            <a:pPr>
              <a:spcBef>
                <a:spcPct val="0"/>
              </a:spcBef>
              <a:buClr>
                <a:srgbClr val="677480"/>
              </a:buClr>
              <a:buFont typeface="Lato"/>
              <a:buNone/>
            </a:pPr>
            <a:r>
              <a:rPr lang="ru-RU" altLang="ru-RU" sz="2400" dirty="0">
                <a:solidFill>
                  <a:schemeClr val="tx1"/>
                </a:solidFill>
                <a:latin typeface="Lato"/>
                <a:ea typeface="Lato"/>
                <a:cs typeface="Lato"/>
                <a:sym typeface="Lato"/>
              </a:rPr>
              <a:t>ЭМ </a:t>
            </a:r>
            <a:r>
              <a:rPr lang="ru-RU" altLang="ru-RU" sz="2400" dirty="0" smtClean="0">
                <a:solidFill>
                  <a:schemeClr val="tx1"/>
                </a:solidFill>
                <a:latin typeface="Lato"/>
                <a:ea typeface="Lato"/>
                <a:cs typeface="Lato"/>
                <a:sym typeface="Lato"/>
              </a:rPr>
              <a:t>– </a:t>
            </a:r>
            <a:r>
              <a:rPr lang="ru-RU" altLang="ru-RU" sz="2400" dirty="0">
                <a:solidFill>
                  <a:schemeClr val="tx1"/>
                </a:solidFill>
                <a:latin typeface="Lato"/>
                <a:ea typeface="Lato"/>
                <a:cs typeface="Lato"/>
                <a:sym typeface="Lato"/>
              </a:rPr>
              <a:t>это устройство, работа которого основана на взаимодействии подвижного </a:t>
            </a:r>
            <a:r>
              <a:rPr lang="ru-RU" altLang="ru-RU" sz="2400" dirty="0" err="1">
                <a:solidFill>
                  <a:schemeClr val="tx1"/>
                </a:solidFill>
                <a:latin typeface="Lato"/>
                <a:ea typeface="Lato"/>
                <a:cs typeface="Lato"/>
                <a:sym typeface="Lato"/>
              </a:rPr>
              <a:t>ферромагнитного</a:t>
            </a:r>
            <a:r>
              <a:rPr lang="ru-RU" altLang="ru-RU" sz="2400" dirty="0">
                <a:solidFill>
                  <a:schemeClr val="tx1"/>
                </a:solidFill>
                <a:latin typeface="Lato"/>
                <a:ea typeface="Lato"/>
                <a:cs typeface="Lato"/>
                <a:sym typeface="Lato"/>
              </a:rPr>
              <a:t> элемента с магнитным полем намагничивающей </a:t>
            </a:r>
            <a:r>
              <a:rPr lang="ru-RU" altLang="ru-RU" sz="2400" dirty="0" smtClean="0">
                <a:solidFill>
                  <a:schemeClr val="tx1"/>
                </a:solidFill>
                <a:latin typeface="Lato"/>
                <a:ea typeface="Lato"/>
                <a:cs typeface="Lato"/>
                <a:sym typeface="Lato"/>
              </a:rPr>
              <a:t>обмотки</a:t>
            </a:r>
          </a:p>
          <a:p>
            <a:pPr>
              <a:spcBef>
                <a:spcPct val="0"/>
              </a:spcBef>
              <a:buClr>
                <a:srgbClr val="677480"/>
              </a:buClr>
              <a:buFont typeface="Lato"/>
              <a:buNone/>
            </a:pPr>
            <a:endParaRPr lang="ru-RU" altLang="ru-RU" sz="2400" dirty="0">
              <a:solidFill>
                <a:schemeClr val="tx1"/>
              </a:solidFill>
              <a:latin typeface="Lato"/>
              <a:ea typeface="Lato"/>
              <a:cs typeface="Lato"/>
              <a:sym typeface="Lato"/>
            </a:endParaRPr>
          </a:p>
          <a:p>
            <a:pPr>
              <a:spcBef>
                <a:spcPct val="0"/>
              </a:spcBef>
              <a:buClr>
                <a:srgbClr val="677480"/>
              </a:buClr>
              <a:buFont typeface="Lato"/>
              <a:buNone/>
            </a:pPr>
            <a:r>
              <a:rPr lang="ru-RU" altLang="ru-RU" sz="2400" dirty="0">
                <a:solidFill>
                  <a:schemeClr val="tx1"/>
                </a:solidFill>
                <a:latin typeface="Lato"/>
                <a:ea typeface="Lato"/>
                <a:cs typeface="Lato"/>
                <a:sym typeface="Lato"/>
              </a:rPr>
              <a:t>Магнитная цепь </a:t>
            </a:r>
            <a:r>
              <a:rPr lang="ru-RU" altLang="ru-RU" sz="2400" dirty="0" smtClean="0">
                <a:solidFill>
                  <a:schemeClr val="tx1"/>
                </a:solidFill>
                <a:latin typeface="Lato"/>
                <a:ea typeface="Lato"/>
                <a:cs typeface="Lato"/>
                <a:sym typeface="Lato"/>
              </a:rPr>
              <a:t>– </a:t>
            </a:r>
            <a:r>
              <a:rPr lang="ru-RU" altLang="ru-RU" sz="2400" dirty="0">
                <a:solidFill>
                  <a:schemeClr val="tx1"/>
                </a:solidFill>
                <a:latin typeface="Lato"/>
                <a:ea typeface="Lato"/>
                <a:cs typeface="Lato"/>
                <a:sym typeface="Lato"/>
              </a:rPr>
              <a:t>это совокупность всех элементов, через которые замыкается магнитный поток. Она включает участки, выполненные из </a:t>
            </a:r>
            <a:r>
              <a:rPr lang="ru-RU" altLang="ru-RU" sz="2400" dirty="0" err="1">
                <a:solidFill>
                  <a:schemeClr val="tx1"/>
                </a:solidFill>
                <a:latin typeface="Lato"/>
                <a:ea typeface="Lato"/>
                <a:cs typeface="Lato"/>
                <a:sym typeface="Lato"/>
              </a:rPr>
              <a:t>ферромагнитных</a:t>
            </a:r>
            <a:r>
              <a:rPr lang="ru-RU" altLang="ru-RU" sz="2400" dirty="0">
                <a:solidFill>
                  <a:schemeClr val="tx1"/>
                </a:solidFill>
                <a:latin typeface="Lato"/>
                <a:ea typeface="Lato"/>
                <a:cs typeface="Lato"/>
                <a:sym typeface="Lato"/>
              </a:rPr>
              <a:t> материалов, и воздушные </a:t>
            </a:r>
            <a:r>
              <a:rPr lang="ru-RU" altLang="ru-RU" sz="2400" dirty="0" smtClean="0">
                <a:solidFill>
                  <a:schemeClr val="tx1"/>
                </a:solidFill>
                <a:latin typeface="Lato"/>
                <a:ea typeface="Lato"/>
                <a:cs typeface="Lato"/>
                <a:sym typeface="Lato"/>
              </a:rPr>
              <a:t>зазоры</a:t>
            </a:r>
            <a:endParaRPr lang="ru-RU" altLang="ru-RU" sz="2400" dirty="0">
              <a:solidFill>
                <a:schemeClr val="tx1"/>
              </a:solidFill>
              <a:latin typeface="Lato"/>
              <a:ea typeface="Lato"/>
              <a:cs typeface="Lato"/>
              <a:sym typeface="Lato"/>
            </a:endParaRPr>
          </a:p>
        </p:txBody>
      </p:sp>
      <p:sp>
        <p:nvSpPr>
          <p:cNvPr id="4"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3564064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Текст 2"/>
          <p:cNvSpPr txBox="1">
            <a:spLocks noGrp="1"/>
          </p:cNvSpPr>
          <p:nvPr>
            <p:ph type="body" idx="1"/>
          </p:nvPr>
        </p:nvSpPr>
        <p:spPr>
          <a:xfrm>
            <a:off x="551384" y="620688"/>
            <a:ext cx="11377264" cy="6048672"/>
          </a:xfrm>
        </p:spPr>
        <p:txBody>
          <a:bodyPr/>
          <a:lstStyle/>
          <a:p>
            <a:pPr>
              <a:spcBef>
                <a:spcPct val="0"/>
              </a:spcBef>
              <a:buClr>
                <a:srgbClr val="677480"/>
              </a:buClr>
            </a:pPr>
            <a:r>
              <a:rPr lang="ru-RU" altLang="ru-RU" sz="2000" dirty="0">
                <a:solidFill>
                  <a:schemeClr val="tx1"/>
                </a:solidFill>
                <a:latin typeface="Lato"/>
                <a:ea typeface="Lato"/>
                <a:cs typeface="Lato"/>
                <a:sym typeface="Lato"/>
              </a:rPr>
              <a:t>Конструктивно ЭМ состоит из двух основных частей: катушки с расположенной на ней обмоткой (ЭМ может иметь несколько катушек и несколько обмоток) и </a:t>
            </a:r>
            <a:r>
              <a:rPr lang="ru-RU" altLang="ru-RU" sz="2000" dirty="0" err="1">
                <a:solidFill>
                  <a:schemeClr val="tx1"/>
                </a:solidFill>
                <a:latin typeface="Lato"/>
                <a:ea typeface="Lato"/>
                <a:cs typeface="Lato"/>
                <a:sym typeface="Lato"/>
              </a:rPr>
              <a:t>магнитопровода</a:t>
            </a:r>
            <a:r>
              <a:rPr lang="ru-RU" altLang="ru-RU" sz="2000" dirty="0">
                <a:solidFill>
                  <a:schemeClr val="tx1"/>
                </a:solidFill>
                <a:latin typeface="Lato"/>
                <a:ea typeface="Lato"/>
                <a:cs typeface="Lato"/>
                <a:sym typeface="Lato"/>
              </a:rPr>
              <a:t> – элементов из </a:t>
            </a:r>
            <a:r>
              <a:rPr lang="ru-RU" altLang="ru-RU" sz="2000" dirty="0" err="1">
                <a:solidFill>
                  <a:schemeClr val="tx1"/>
                </a:solidFill>
                <a:latin typeface="Lato"/>
                <a:ea typeface="Lato"/>
                <a:cs typeface="Lato"/>
                <a:sym typeface="Lato"/>
              </a:rPr>
              <a:t>ферромагнитных</a:t>
            </a:r>
            <a:r>
              <a:rPr lang="ru-RU" altLang="ru-RU" sz="2000" dirty="0">
                <a:solidFill>
                  <a:schemeClr val="tx1"/>
                </a:solidFill>
                <a:latin typeface="Lato"/>
                <a:ea typeface="Lato"/>
                <a:cs typeface="Lato"/>
                <a:sym typeface="Lato"/>
              </a:rPr>
              <a:t> материалов. </a:t>
            </a:r>
            <a:r>
              <a:rPr lang="ru-RU" altLang="ru-RU" sz="2000" dirty="0" smtClean="0">
                <a:solidFill>
                  <a:schemeClr val="tx1"/>
                </a:solidFill>
                <a:latin typeface="Lato"/>
                <a:ea typeface="Lato"/>
                <a:cs typeface="Lato"/>
                <a:sym typeface="Lato"/>
              </a:rPr>
              <a:t>Обмотка </a:t>
            </a:r>
            <a:r>
              <a:rPr lang="ru-RU" altLang="ru-RU" sz="2000" dirty="0">
                <a:solidFill>
                  <a:schemeClr val="tx1"/>
                </a:solidFill>
                <a:latin typeface="Lato"/>
                <a:ea typeface="Lato"/>
                <a:cs typeface="Lato"/>
                <a:sym typeface="Lato"/>
              </a:rPr>
              <a:t>в ЭМ служит для создания намагничивающего поля, а </a:t>
            </a:r>
            <a:r>
              <a:rPr lang="ru-RU" altLang="ru-RU" sz="2000" dirty="0" err="1">
                <a:solidFill>
                  <a:schemeClr val="tx1"/>
                </a:solidFill>
                <a:latin typeface="Lato"/>
                <a:ea typeface="Lato"/>
                <a:cs typeface="Lato"/>
                <a:sym typeface="Lato"/>
              </a:rPr>
              <a:t>магнитопровод</a:t>
            </a:r>
            <a:r>
              <a:rPr lang="ru-RU" altLang="ru-RU" sz="2000" dirty="0">
                <a:solidFill>
                  <a:schemeClr val="tx1"/>
                </a:solidFill>
                <a:latin typeface="Lato"/>
                <a:ea typeface="Lato"/>
                <a:cs typeface="Lato"/>
                <a:sym typeface="Lato"/>
              </a:rPr>
              <a:t> – для его усиления и проведения результирующего магнитного потока. </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err="1">
                <a:solidFill>
                  <a:schemeClr val="tx1"/>
                </a:solidFill>
                <a:latin typeface="Lato"/>
                <a:ea typeface="Lato"/>
                <a:cs typeface="Lato"/>
                <a:sym typeface="Lato"/>
              </a:rPr>
              <a:t>Магнитопровод</a:t>
            </a:r>
            <a:r>
              <a:rPr lang="ru-RU" altLang="ru-RU" sz="2000" dirty="0">
                <a:solidFill>
                  <a:schemeClr val="tx1"/>
                </a:solidFill>
                <a:latin typeface="Lato"/>
                <a:ea typeface="Lato"/>
                <a:cs typeface="Lato"/>
                <a:sym typeface="Lato"/>
              </a:rPr>
              <a:t> включает подвижный элемент 3, называемый якорем, и неподвижную часть. Неподвижная часть в зависимости от конструктивного исполнения и формы может носить разные названия, причем состоять из нескольких деталей (основания, корпуса, фланцев). </a:t>
            </a:r>
            <a:r>
              <a:rPr lang="en-US" altLang="ru-RU" sz="2000" dirty="0">
                <a:solidFill>
                  <a:schemeClr val="tx1"/>
                </a:solidFill>
                <a:latin typeface="Lato"/>
                <a:ea typeface="Lato"/>
                <a:cs typeface="Lato"/>
                <a:sym typeface="Lato"/>
              </a:rPr>
              <a:t> </a:t>
            </a:r>
            <a:r>
              <a:rPr lang="ru-RU" altLang="ru-RU" sz="2000" dirty="0" smtClean="0">
                <a:solidFill>
                  <a:schemeClr val="tx1"/>
                </a:solidFill>
                <a:latin typeface="Lato"/>
                <a:ea typeface="Lato"/>
                <a:cs typeface="Lato"/>
                <a:sym typeface="Lato"/>
              </a:rPr>
              <a:t>Сердечником </a:t>
            </a:r>
            <a:r>
              <a:rPr lang="ru-RU" altLang="ru-RU" sz="2000" dirty="0">
                <a:solidFill>
                  <a:schemeClr val="tx1"/>
                </a:solidFill>
                <a:latin typeface="Lato"/>
                <a:ea typeface="Lato"/>
                <a:cs typeface="Lato"/>
                <a:sym typeface="Lato"/>
              </a:rPr>
              <a:t>называют часть </a:t>
            </a:r>
            <a:r>
              <a:rPr lang="ru-RU" altLang="ru-RU" sz="2000" dirty="0" err="1">
                <a:solidFill>
                  <a:schemeClr val="tx1"/>
                </a:solidFill>
                <a:latin typeface="Lato"/>
                <a:ea typeface="Lato"/>
                <a:cs typeface="Lato"/>
                <a:sym typeface="Lato"/>
              </a:rPr>
              <a:t>магнитопровода</a:t>
            </a:r>
            <a:r>
              <a:rPr lang="ru-RU" altLang="ru-RU" sz="2000" dirty="0">
                <a:solidFill>
                  <a:schemeClr val="tx1"/>
                </a:solidFill>
                <a:latin typeface="Lato"/>
                <a:ea typeface="Lato"/>
                <a:cs typeface="Lato"/>
                <a:sym typeface="Lato"/>
              </a:rPr>
              <a:t>, находящуюся внутри катушки. Иногда роль сердечника выполняет якорь. </a:t>
            </a:r>
          </a:p>
          <a:p>
            <a:pPr>
              <a:spcBef>
                <a:spcPct val="0"/>
              </a:spcBef>
              <a:buClr>
                <a:srgbClr val="677480"/>
              </a:buClr>
            </a:pPr>
            <a:endParaRPr lang="ru-RU" altLang="ru-RU" sz="2000" dirty="0">
              <a:solidFill>
                <a:schemeClr val="tx1"/>
              </a:solidFill>
              <a:latin typeface="Lato"/>
              <a:ea typeface="Lato"/>
              <a:cs typeface="Lato"/>
              <a:sym typeface="Lato"/>
            </a:endParaRPr>
          </a:p>
          <a:p>
            <a:pPr>
              <a:spcBef>
                <a:spcPct val="0"/>
              </a:spcBef>
              <a:buClr>
                <a:srgbClr val="677480"/>
              </a:buClr>
            </a:pPr>
            <a:r>
              <a:rPr lang="ru-RU" altLang="ru-RU" sz="2000" dirty="0">
                <a:solidFill>
                  <a:schemeClr val="tx1"/>
                </a:solidFill>
                <a:latin typeface="Lato"/>
                <a:ea typeface="Lato"/>
                <a:cs typeface="Lato"/>
                <a:sym typeface="Lato"/>
              </a:rPr>
              <a:t>Якорь отделяется от остальных частей </a:t>
            </a:r>
            <a:r>
              <a:rPr lang="ru-RU" altLang="ru-RU" sz="2000" dirty="0" err="1">
                <a:solidFill>
                  <a:schemeClr val="tx1"/>
                </a:solidFill>
                <a:latin typeface="Lato"/>
                <a:ea typeface="Lato"/>
                <a:cs typeface="Lato"/>
                <a:sym typeface="Lato"/>
              </a:rPr>
              <a:t>магнитопровода</a:t>
            </a:r>
            <a:r>
              <a:rPr lang="ru-RU" altLang="ru-RU" sz="2000" dirty="0">
                <a:solidFill>
                  <a:schemeClr val="tx1"/>
                </a:solidFill>
                <a:latin typeface="Lato"/>
                <a:ea typeface="Lato"/>
                <a:cs typeface="Lato"/>
                <a:sym typeface="Lato"/>
              </a:rPr>
              <a:t> воздушными зазорами и представляет собой элемент ЭМ, который, воспринимая электромагнитную силу, передает ее ведущему элементу ПМ ИЭММ. </a:t>
            </a:r>
            <a:r>
              <a:rPr lang="ru-RU" altLang="ru-RU" sz="2000" dirty="0" smtClean="0">
                <a:solidFill>
                  <a:schemeClr val="tx1"/>
                </a:solidFill>
                <a:latin typeface="Lato"/>
                <a:ea typeface="Lato"/>
                <a:cs typeface="Lato"/>
                <a:sym typeface="Lato"/>
              </a:rPr>
              <a:t>Количество </a:t>
            </a:r>
            <a:r>
              <a:rPr lang="ru-RU" altLang="ru-RU" sz="2000" dirty="0">
                <a:solidFill>
                  <a:schemeClr val="tx1"/>
                </a:solidFill>
                <a:latin typeface="Lato"/>
                <a:ea typeface="Lato"/>
                <a:cs typeface="Lato"/>
                <a:sym typeface="Lato"/>
              </a:rPr>
              <a:t>и форма воздушных зазоров, отделяющих якорь от неподвижной части </a:t>
            </a:r>
            <a:r>
              <a:rPr lang="ru-RU" altLang="ru-RU" sz="2000" dirty="0" err="1">
                <a:solidFill>
                  <a:schemeClr val="tx1"/>
                </a:solidFill>
                <a:latin typeface="Lato"/>
                <a:ea typeface="Lato"/>
                <a:cs typeface="Lato"/>
                <a:sym typeface="Lato"/>
              </a:rPr>
              <a:t>магнитопровода</a:t>
            </a:r>
            <a:r>
              <a:rPr lang="ru-RU" altLang="ru-RU" sz="2000" dirty="0">
                <a:solidFill>
                  <a:schemeClr val="tx1"/>
                </a:solidFill>
                <a:latin typeface="Lato"/>
                <a:ea typeface="Lato"/>
                <a:cs typeface="Lato"/>
                <a:sym typeface="Lato"/>
              </a:rPr>
              <a:t>, зависят от конструкции ЭМ. </a:t>
            </a:r>
            <a:r>
              <a:rPr lang="ru-RU" altLang="ru-RU" sz="2000" dirty="0" smtClean="0">
                <a:solidFill>
                  <a:schemeClr val="tx1"/>
                </a:solidFill>
                <a:latin typeface="Lato"/>
                <a:ea typeface="Lato"/>
                <a:cs typeface="Lato"/>
                <a:sym typeface="Lato"/>
              </a:rPr>
              <a:t>Воздушные </a:t>
            </a:r>
            <a:r>
              <a:rPr lang="ru-RU" altLang="ru-RU" sz="2000" dirty="0">
                <a:solidFill>
                  <a:schemeClr val="tx1"/>
                </a:solidFill>
                <a:latin typeface="Lato"/>
                <a:ea typeface="Lato"/>
                <a:cs typeface="Lato"/>
                <a:sym typeface="Lato"/>
              </a:rPr>
              <a:t>зазоры, в которых возникает полезная сила, называют рабочими; зазоры, в которых не возникают силы в направлении возможного перемещения якоря, называют паразитными. </a:t>
            </a:r>
          </a:p>
          <a:p>
            <a:pPr>
              <a:spcBef>
                <a:spcPct val="0"/>
              </a:spcBef>
              <a:buClr>
                <a:srgbClr val="677480"/>
              </a:buClr>
            </a:pPr>
            <a:endParaRPr lang="ru-RU" altLang="ru-RU" sz="2000" dirty="0">
              <a:solidFill>
                <a:schemeClr val="tx1"/>
              </a:solidFill>
              <a:latin typeface="Lato"/>
              <a:ea typeface="Lato"/>
              <a:cs typeface="Lato"/>
              <a:sym typeface="Lato"/>
            </a:endParaRPr>
          </a:p>
        </p:txBody>
      </p:sp>
      <p:sp>
        <p:nvSpPr>
          <p:cNvPr id="7" name="Заголовок 1"/>
          <p:cNvSpPr txBox="1">
            <a:spLocks/>
          </p:cNvSpPr>
          <p:nvPr/>
        </p:nvSpPr>
        <p:spPr bwMode="auto">
          <a:xfrm>
            <a:off x="479376" y="11052"/>
            <a:ext cx="1141581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ru-RU" altLang="ru-RU" sz="3200" dirty="0" smtClean="0">
                <a:solidFill>
                  <a:srgbClr val="2185C5"/>
                </a:solidFill>
                <a:latin typeface="Raleway"/>
                <a:ea typeface="Raleway"/>
                <a:cs typeface="Raleway"/>
                <a:sym typeface="Raleway"/>
              </a:rPr>
              <a:t>ИЭММ</a:t>
            </a:r>
            <a:endParaRPr lang="ru-RU" altLang="ru-RU" sz="3200" dirty="0">
              <a:solidFill>
                <a:srgbClr val="2185C5"/>
              </a:solidFill>
              <a:latin typeface="Raleway"/>
              <a:ea typeface="Raleway"/>
              <a:cs typeface="Raleway"/>
              <a:sym typeface="Raleway"/>
            </a:endParaRPr>
          </a:p>
        </p:txBody>
      </p:sp>
    </p:spTree>
    <p:extLst>
      <p:ext uri="{BB962C8B-B14F-4D97-AF65-F5344CB8AC3E}">
        <p14:creationId xmlns:p14="http://schemas.microsoft.com/office/powerpoint/2010/main" val="2834480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Them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1_Office Theme">
  <a:themeElements>
    <a:clrScheme name="Custom 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D8D8D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timeline-engineering-powerpoint-template</Template>
  <TotalTime>6311</TotalTime>
  <Words>2695</Words>
  <Application>Microsoft Office PowerPoint</Application>
  <PresentationFormat>Произвольный</PresentationFormat>
  <Paragraphs>201</Paragraphs>
  <Slides>19</Slides>
  <Notes>19</Notes>
  <HiddenSlides>0</HiddenSlides>
  <MMClips>0</MMClips>
  <ScaleCrop>false</ScaleCrop>
  <HeadingPairs>
    <vt:vector size="4" baseType="variant">
      <vt:variant>
        <vt:lpstr>Тема</vt:lpstr>
      </vt:variant>
      <vt:variant>
        <vt:i4>3</vt:i4>
      </vt:variant>
      <vt:variant>
        <vt:lpstr>Заголовки слайдов</vt:lpstr>
      </vt:variant>
      <vt:variant>
        <vt:i4>19</vt:i4>
      </vt:variant>
    </vt:vector>
  </HeadingPairs>
  <TitlesOfParts>
    <vt:vector size="22" baseType="lpstr">
      <vt:lpstr>4_Office Theme</vt:lpstr>
      <vt:lpstr>11_Office Theme</vt:lpstr>
      <vt:lpstr>Antonio template</vt:lpstr>
      <vt:lpstr>ИСПОЛНИТЕЛЬНЫЕ ЭЛЕКТРОМАГНИТНЫЕ МЕХАНИЗМЫ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xxx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ПРОЕКТИРОВАНИЕ ОПТИКО-ЭЛЕКТРОННЫХ ПРИБОРОВ</dc:title>
  <dc:creator>Городничев</dc:creator>
  <cp:lastModifiedBy>FunnyJingl</cp:lastModifiedBy>
  <cp:revision>809</cp:revision>
  <cp:lastPrinted>2015-02-25T10:22:56Z</cp:lastPrinted>
  <dcterms:created xsi:type="dcterms:W3CDTF">2011-01-18T06:29:45Z</dcterms:created>
  <dcterms:modified xsi:type="dcterms:W3CDTF">2017-03-13T13:35:28Z</dcterms:modified>
</cp:coreProperties>
</file>