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14"/>
  </p:notesMasterIdLst>
  <p:sldIdLst>
    <p:sldId id="265" r:id="rId4"/>
    <p:sldId id="532" r:id="rId5"/>
    <p:sldId id="523" r:id="rId6"/>
    <p:sldId id="550" r:id="rId7"/>
    <p:sldId id="551" r:id="rId8"/>
    <p:sldId id="553" r:id="rId9"/>
    <p:sldId id="554" r:id="rId10"/>
    <p:sldId id="552" r:id="rId11"/>
    <p:sldId id="502" r:id="rId12"/>
    <p:sldId id="503" r:id="rId1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9180" autoAdjust="0"/>
  </p:normalViewPr>
  <p:slideViewPr>
    <p:cSldViewPr>
      <p:cViewPr varScale="1">
        <p:scale>
          <a:sx n="93" d="100"/>
          <a:sy n="93" d="100"/>
        </p:scale>
        <p:origin x="-624" y="-9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8DB6E7-2E72-40A4-8DD2-2A70E752E7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97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366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040DF0-1F71-463D-9295-4405A9D0912C}" type="slidenum">
              <a:rPr lang="ru-RU" altLang="ru-RU" sz="1200" smtClean="0"/>
              <a:pPr eaLnBrk="1" hangingPunct="1"/>
              <a:t>1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084514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10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altLang="ru-RU" dirty="0" smtClean="0"/>
              <a:t>Кинематическую</a:t>
            </a:r>
            <a:r>
              <a:rPr lang="ru-RU" altLang="ru-RU" baseline="0" dirty="0" smtClean="0"/>
              <a:t> основу механизмов составляют звенья и кинематические пары. </a:t>
            </a:r>
          </a:p>
          <a:p>
            <a:r>
              <a:rPr lang="ru-RU" altLang="ru-RU" baseline="0" dirty="0" smtClean="0"/>
              <a:t>Неподвижное звено называют стойкой. </a:t>
            </a:r>
          </a:p>
          <a:p>
            <a:r>
              <a:rPr lang="ru-RU" altLang="ru-RU" baseline="0" dirty="0" smtClean="0"/>
              <a:t>Из подвижных звеньев выделяют ведущее (входное) и ведомое (выходное). </a:t>
            </a:r>
          </a:p>
          <a:p>
            <a:r>
              <a:rPr lang="ru-RU" altLang="ru-RU" baseline="0" dirty="0" smtClean="0"/>
              <a:t>При проектировании закон движения входного звена считается известным, а закон движения выходного звена подчиняется закону движения механизмов.</a:t>
            </a:r>
            <a:endParaRPr lang="ru-RU" altLang="ru-RU" dirty="0" smtClean="0"/>
          </a:p>
        </p:txBody>
      </p:sp>
      <p:sp>
        <p:nvSpPr>
          <p:cNvPr id="13107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0DBFCD-02B0-4D40-ABDE-40924880E8BB}" type="slidenum">
              <a:rPr lang="ru-RU" altLang="ru-RU" sz="1200" smtClean="0"/>
              <a:pPr eaLnBrk="1" hangingPunct="1"/>
              <a:t>2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142346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3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9507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4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9507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5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9507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6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9507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7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9507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1177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37D94-FFFD-4177-A6EF-F014FB6673B2}" type="slidenum">
              <a:rPr lang="ru-RU" altLang="ru-RU" sz="1200" smtClean="0"/>
              <a:pPr eaLnBrk="1" hangingPunct="1"/>
              <a:t>8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99507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7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8862B1-7D86-428A-99A0-253C2D357250}" type="slidenum">
              <a:rPr lang="ru-RU" altLang="ru-RU" sz="1200" smtClean="0"/>
              <a:pPr eaLnBrk="1" hangingPunct="1"/>
              <a:t>9</a:t>
            </a:fld>
            <a:endParaRPr lang="ru-RU" altLang="ru-RU" sz="1200" smtClean="0"/>
          </a:p>
        </p:txBody>
      </p:sp>
    </p:spTree>
    <p:extLst>
      <p:ext uri="{BB962C8B-B14F-4D97-AF65-F5344CB8AC3E}">
        <p14:creationId xmlns:p14="http://schemas.microsoft.com/office/powerpoint/2010/main" val="23906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4C2D-33D9-493B-A1E8-B8711E9DE4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D99CA-F4DB-40A3-BCE2-481BC405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4490-BCE7-4FD1-AAF2-3182868998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5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6DA42-1EA2-47ED-BC25-85447A75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17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EB1C-48FA-4498-B7A8-A3C18F15E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EE711-2BC4-4F5B-8087-41E24E46E3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2BBC-5732-4C1E-8C48-E073F7D5AE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2DE41-5C26-4DA3-B301-6F0910765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931C5-1269-46AD-AE55-77CEE3F7F6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986E-B288-4C4A-BEEF-14E1A8033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410F-4C08-45BE-962A-C064C2814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853-FC3B-4BBE-BEA3-97ADE5113B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41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8148-B1C1-4DBE-B39E-5ECA80665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B0D2-ED6A-4352-A3FE-C98E1EDC9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9F0AA-7F2A-499E-B55D-AD3740001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3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"/>
          <p:cNvSpPr>
            <a:spLocks noChangeArrowheads="1"/>
          </p:cNvSpPr>
          <p:nvPr/>
        </p:nvSpPr>
        <p:spPr bwMode="auto">
          <a:xfrm>
            <a:off x="0" y="1"/>
            <a:ext cx="12192000" cy="5324475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18"/>
          <p:cNvSpPr>
            <a:spLocks noChangeArrowheads="1"/>
          </p:cNvSpPr>
          <p:nvPr/>
        </p:nvSpPr>
        <p:spPr bwMode="auto">
          <a:xfrm>
            <a:off x="4064000" y="5324475"/>
            <a:ext cx="4064000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19"/>
          <p:cNvSpPr>
            <a:spLocks noChangeArrowheads="1"/>
          </p:cNvSpPr>
          <p:nvPr/>
        </p:nvSpPr>
        <p:spPr bwMode="auto">
          <a:xfrm>
            <a:off x="8128000" y="5324475"/>
            <a:ext cx="4064000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0"/>
          <p:cNvSpPr>
            <a:spLocks noChangeArrowheads="1"/>
          </p:cNvSpPr>
          <p:nvPr/>
        </p:nvSpPr>
        <p:spPr bwMode="auto">
          <a:xfrm>
            <a:off x="0" y="5324475"/>
            <a:ext cx="4064000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364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32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33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34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399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56575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8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49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8" name="Shape 50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9" name="Shape 51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15204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700"/>
          </a:xfrm>
          <a:prstGeom prst="rect">
            <a:avLst/>
          </a:prstGeom>
        </p:spPr>
        <p:txBody>
          <a:bodyPr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33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4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55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56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57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8158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6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6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6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91600" y="6199950"/>
            <a:ext cx="8616800" cy="467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38193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0"/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3" name="Shape 71"/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4" name="Shape 72"/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73"/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</p:spTree>
    <p:extLst>
      <p:ext uri="{BB962C8B-B14F-4D97-AF65-F5344CB8AC3E}">
        <p14:creationId xmlns:p14="http://schemas.microsoft.com/office/powerpoint/2010/main" val="931854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"/>
          <p:cNvSpPr txBox="1">
            <a:spLocks noChangeArrowheads="1"/>
          </p:cNvSpPr>
          <p:nvPr/>
        </p:nvSpPr>
        <p:spPr bwMode="auto">
          <a:xfrm>
            <a:off x="4792134" y="1574800"/>
            <a:ext cx="2607733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4" name="Shape 24"/>
          <p:cNvSpPr>
            <a:spLocks noChangeArrowheads="1"/>
          </p:cNvSpPr>
          <p:nvPr/>
        </p:nvSpPr>
        <p:spPr bwMode="auto">
          <a:xfrm>
            <a:off x="7630585" y="2133600"/>
            <a:ext cx="2281767" cy="101600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5" name="Shape 25"/>
          <p:cNvSpPr>
            <a:spLocks noChangeArrowheads="1"/>
          </p:cNvSpPr>
          <p:nvPr/>
        </p:nvSpPr>
        <p:spPr bwMode="auto">
          <a:xfrm>
            <a:off x="9912352" y="2133600"/>
            <a:ext cx="2279649" cy="101600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6" name="Shape 26"/>
          <p:cNvSpPr>
            <a:spLocks noChangeArrowheads="1"/>
          </p:cNvSpPr>
          <p:nvPr/>
        </p:nvSpPr>
        <p:spPr bwMode="auto">
          <a:xfrm>
            <a:off x="0" y="2133600"/>
            <a:ext cx="2279651" cy="101600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7" name="Shape 27"/>
          <p:cNvSpPr>
            <a:spLocks noChangeArrowheads="1"/>
          </p:cNvSpPr>
          <p:nvPr/>
        </p:nvSpPr>
        <p:spPr bwMode="auto">
          <a:xfrm>
            <a:off x="2279651" y="2133600"/>
            <a:ext cx="2281767" cy="101600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ru-RU" altLang="ru-RU" sz="20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280567" y="2882401"/>
            <a:ext cx="7631599" cy="1093199"/>
          </a:xfrm>
          <a:prstGeom prst="rect">
            <a:avLst/>
          </a:prstGeom>
        </p:spPr>
        <p:txBody>
          <a:bodyPr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074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37A0-C26F-460E-A897-84136F210C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6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E889-3473-43CA-A9B9-383706606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3AB1-0894-4901-8C9B-2E27106A82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11956-DAF6-473A-ABEE-E1704773A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5B2D-63DC-426B-8839-080EED71F8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51C57-50DA-47AF-9533-15B94318A1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1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7C6D8-0A5F-47AF-9D50-88381F7E3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2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E42370A-8F83-4953-9584-28E2BFC4C5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  <a:cs typeface="+mn-cs"/>
              </a:defRPr>
            </a:lvl1pPr>
          </a:lstStyle>
          <a:p>
            <a:pPr>
              <a:defRPr/>
            </a:pPr>
            <a:fld id="{CCD692A5-89B9-489C-ADAB-F5DBAEC617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1191684" y="274638"/>
            <a:ext cx="86169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1191684" y="1831976"/>
            <a:ext cx="8616949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fontAlgn="base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2"/>
          <p:cNvSpPr txBox="1">
            <a:spLocks noGrp="1"/>
          </p:cNvSpPr>
          <p:nvPr>
            <p:ph type="ctrTitle"/>
          </p:nvPr>
        </p:nvSpPr>
        <p:spPr>
          <a:xfrm>
            <a:off x="2209800" y="2314576"/>
            <a:ext cx="7772400" cy="1546225"/>
          </a:xfrm>
        </p:spPr>
        <p:txBody>
          <a:bodyPr anchor="t"/>
          <a:lstStyle/>
          <a:p>
            <a:pPr>
              <a:spcBef>
                <a:spcPct val="0"/>
              </a:spcBef>
              <a:buSzTx/>
              <a:buFont typeface="Raleway"/>
              <a:buNone/>
            </a:pPr>
            <a:r>
              <a:rPr lang="ru-RU" altLang="ru-RU" dirty="0" smtClean="0">
                <a:latin typeface="Raleway"/>
                <a:ea typeface="Raleway"/>
                <a:cs typeface="Raleway"/>
                <a:sym typeface="Raleway"/>
              </a:rPr>
              <a:t>Упругие элементы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Муфты. Назначение. Классификация. Аспекты применения муфт</a:t>
            </a:r>
          </a:p>
          <a:p>
            <a:pPr>
              <a:spcBef>
                <a:spcPct val="0"/>
              </a:spcBef>
              <a:buClr>
                <a:srgbClr val="677480"/>
              </a:buClr>
            </a:pPr>
            <a:endParaRPr lang="ru-RU" altLang="ru-RU" sz="2400" dirty="0">
              <a:solidFill>
                <a:schemeClr val="tx1"/>
              </a:solidFill>
              <a:latin typeface="Lato"/>
              <a:ea typeface="Lato"/>
              <a:cs typeface="Times New Roman" pitchFamily="18" charset="0"/>
              <a:sym typeface="Lato"/>
            </a:endParaRPr>
          </a:p>
          <a:p>
            <a:pPr fontAlgn="auto">
              <a:spcAft>
                <a:spcPts val="0"/>
              </a:spcAft>
              <a:buClr>
                <a:srgbClr val="677480"/>
              </a:buClr>
              <a:buSzPct val="100000"/>
              <a:defRPr/>
            </a:pPr>
            <a:endParaRPr lang="ru-RU" sz="24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 fontAlgn="auto">
              <a:spcAft>
                <a:spcPts val="0"/>
              </a:spcAft>
              <a:buClr>
                <a:srgbClr val="67748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ru-RU" sz="3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4398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Текст 2"/>
          <p:cNvSpPr txBox="1">
            <a:spLocks noGrp="1"/>
          </p:cNvSpPr>
          <p:nvPr>
            <p:ph type="body" idx="1"/>
          </p:nvPr>
        </p:nvSpPr>
        <p:spPr>
          <a:xfrm>
            <a:off x="479376" y="2636912"/>
            <a:ext cx="11377264" cy="29940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Упругими элементами – пружинами – называют детали, упругие деформации которых полезно используются в работе различных механизмов и устройств приборов, аппаратов, информационных машин.</a:t>
            </a: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ct val="0"/>
              </a:spcBef>
              <a:buClr>
                <a:srgbClr val="677480"/>
              </a:buClr>
              <a:buFont typeface="Lato"/>
              <a:buNone/>
            </a:pPr>
            <a:r>
              <a:rPr lang="ru-RU" altLang="ru-RU" sz="28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Два класса – стержневые пружины (плоские, спиральные и винтовые) и оболочки.</a:t>
            </a:r>
            <a:endParaRPr lang="ru-RU" altLang="ru-RU" sz="2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Упругие </a:t>
            </a: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элементы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983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Текст 2"/>
          <p:cNvSpPr txBox="1">
            <a:spLocks noGrp="1"/>
          </p:cNvSpPr>
          <p:nvPr>
            <p:ph type="body" idx="1"/>
          </p:nvPr>
        </p:nvSpPr>
        <p:spPr>
          <a:xfrm>
            <a:off x="622632" y="917156"/>
            <a:ext cx="11089992" cy="5680196"/>
          </a:xfrm>
        </p:spPr>
        <p:txBody>
          <a:bodyPr numCol="1"/>
          <a:lstStyle/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 назначению: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измерительные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натяжные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заводные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пружины кинематических устройств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пружины амортизаторов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разделители сред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токоведущие упругие элементы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пружины фрикционных и храповых муфт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Упругие </a:t>
            </a: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элементы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019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Текст 2"/>
          <p:cNvSpPr txBox="1">
            <a:spLocks noGrp="1"/>
          </p:cNvSpPr>
          <p:nvPr>
            <p:ph type="body" idx="1"/>
          </p:nvPr>
        </p:nvSpPr>
        <p:spPr>
          <a:xfrm>
            <a:off x="622632" y="917156"/>
            <a:ext cx="11089992" cy="5680196"/>
          </a:xfrm>
        </p:spPr>
        <p:txBody>
          <a:bodyPr numCol="1"/>
          <a:lstStyle/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Характеристики: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упругая характеристика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чувствительность пружин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жёсткость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жёсткость системы соединения пружин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индекс винтовой пружины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материал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упругий гистерезис и упругое последействие</a:t>
            </a: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погрешности</a:t>
            </a:r>
          </a:p>
          <a:p>
            <a:pPr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</a:pP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ct val="0"/>
              </a:spcBef>
              <a:spcAft>
                <a:spcPts val="1200"/>
              </a:spcAft>
              <a:buClr>
                <a:srgbClr val="677480"/>
              </a:buClr>
              <a:buFont typeface="Arial" panose="020B0604020202020204" pitchFamily="34" charset="0"/>
              <a:buChar char="•"/>
            </a:pPr>
            <a:endParaRPr lang="ru-RU" altLang="ru-RU" sz="20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307"/>
          <p:cNvSpPr txBox="1">
            <a:spLocks/>
          </p:cNvSpPr>
          <p:nvPr/>
        </p:nvSpPr>
        <p:spPr bwMode="auto">
          <a:xfrm>
            <a:off x="839416" y="22746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Упругие </a:t>
            </a: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элементы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550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2632" y="917156"/>
                <a:ext cx="11089992" cy="5680196"/>
              </a:xfrm>
            </p:spPr>
            <p:txBody>
              <a:bodyPr numCol="1"/>
              <a:lstStyle/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проектирование: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𝑙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𝑏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 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h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10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632" y="917156"/>
                <a:ext cx="11089992" cy="5680196"/>
              </a:xfrm>
              <a:blipFill rotWithShape="1">
                <a:blip r:embed="rId3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hape 307"/>
          <p:cNvSpPr txBox="1">
            <a:spLocks/>
          </p:cNvSpPr>
          <p:nvPr/>
        </p:nvSpPr>
        <p:spPr bwMode="auto">
          <a:xfrm>
            <a:off x="612775" y="28970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Плоские пружины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SpPr>
            <a:spLocks noChangeAspect="1" noChangeArrowheads="1"/>
          </p:cNvSpPr>
          <p:nvPr/>
        </p:nvSpPr>
        <p:spPr bwMode="auto">
          <a:xfrm>
            <a:off x="155575" y="-1508125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SpPr>
            <a:spLocks noChangeAspect="1" noChangeArrowheads="1"/>
          </p:cNvSpPr>
          <p:nvPr/>
        </p:nvSpPr>
        <p:spPr bwMode="auto">
          <a:xfrm>
            <a:off x="307975" y="-1355725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89" y="312737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42" y="3488405"/>
            <a:ext cx="3977672" cy="291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82" y="2107761"/>
            <a:ext cx="3667118" cy="430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4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2632" y="917156"/>
                <a:ext cx="11089992" cy="5680196"/>
              </a:xfrm>
            </p:spPr>
            <p:txBody>
              <a:bodyPr numCol="1"/>
              <a:lstStyle/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проектирование: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𝑙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𝑏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 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h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10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632" y="917156"/>
                <a:ext cx="11089992" cy="5680196"/>
              </a:xfrm>
              <a:blipFill rotWithShape="1">
                <a:blip r:embed="rId3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hape 307"/>
          <p:cNvSpPr txBox="1">
            <a:spLocks/>
          </p:cNvSpPr>
          <p:nvPr/>
        </p:nvSpPr>
        <p:spPr bwMode="auto">
          <a:xfrm>
            <a:off x="612775" y="28970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Мембраны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SpPr>
            <a:spLocks noChangeAspect="1" noChangeArrowheads="1"/>
          </p:cNvSpPr>
          <p:nvPr/>
        </p:nvSpPr>
        <p:spPr bwMode="auto">
          <a:xfrm>
            <a:off x="155575" y="-1508125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SpPr>
            <a:spLocks noChangeAspect="1" noChangeArrowheads="1"/>
          </p:cNvSpPr>
          <p:nvPr/>
        </p:nvSpPr>
        <p:spPr bwMode="auto">
          <a:xfrm>
            <a:off x="307975" y="-1355725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89" y="312737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42" y="3488405"/>
            <a:ext cx="3977672" cy="291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82" y="2107761"/>
            <a:ext cx="3667118" cy="430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9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2632" y="917156"/>
                <a:ext cx="11089992" cy="5680196"/>
              </a:xfrm>
            </p:spPr>
            <p:txBody>
              <a:bodyPr numCol="1"/>
              <a:lstStyle/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проектирование:</a:t>
                </a:r>
                <a:r>
                  <a:rPr lang="en-US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𝑙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𝑏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, </m:t>
                    </m:r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h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10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632" y="917156"/>
                <a:ext cx="11089992" cy="5680196"/>
              </a:xfrm>
              <a:blipFill rotWithShape="1">
                <a:blip r:embed="rId3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hape 307"/>
          <p:cNvSpPr txBox="1">
            <a:spLocks/>
          </p:cNvSpPr>
          <p:nvPr/>
        </p:nvSpPr>
        <p:spPr bwMode="auto">
          <a:xfrm>
            <a:off x="612775" y="28970"/>
            <a:ext cx="9937104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Сильфоны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SpPr>
            <a:spLocks noChangeAspect="1" noChangeArrowheads="1"/>
          </p:cNvSpPr>
          <p:nvPr/>
        </p:nvSpPr>
        <p:spPr bwMode="auto">
          <a:xfrm>
            <a:off x="155575" y="-1508125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SpPr>
            <a:spLocks noChangeAspect="1" noChangeArrowheads="1"/>
          </p:cNvSpPr>
          <p:nvPr/>
        </p:nvSpPr>
        <p:spPr bwMode="auto">
          <a:xfrm>
            <a:off x="307975" y="-1355725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89" y="312737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42" y="3488405"/>
            <a:ext cx="3977672" cy="291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82" y="2107761"/>
            <a:ext cx="3667118" cy="430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8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Kcy;&amp;acy;&amp;rcy;&amp;tcy;&amp;icy;&amp;ncy;&amp;kcy;&amp;icy; &amp;pcy;&amp;ocy; &amp;zcy;&amp;acy;&amp;pcy;&amp;rcy;&amp;ocy;&amp;scy;&amp;ucy; &amp;vcy;&amp;ycy;&amp;kcy;&amp;rcy;&amp;acy;&amp;shcy;&amp;icy;&amp;vcy;&amp;acy;&amp;ncy;&amp;icy;&amp;iecy; &amp;pcy;&amp;ocy;&amp;vcy;&amp;iecy;&amp;rcy;&amp;khcy;&amp;ncy;&amp;ocy;&amp;scy;&amp;tcy;&amp;ncy;&amp;ycy;&amp;khcy; &amp;scy;&amp;lcy;&amp;ocy;&amp;iecy;&amp;vcy; &amp;zcy;&amp;ucy;&amp;bcy;&amp;softcy;&amp;iecy;&amp;vcy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Текс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2632" y="917156"/>
                <a:ext cx="11089992" cy="5680196"/>
              </a:xfrm>
            </p:spPr>
            <p:txBody>
              <a:bodyPr numCol="2"/>
              <a:lstStyle/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Параметры</a:t>
                </a: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:</a:t>
                </a: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ea typeface="Lato"/>
                    <a:cs typeface="Lato"/>
                    <a:sym typeface="Lato"/>
                  </a:rPr>
                  <a:t>диаметр проволоки </a:t>
                </a:r>
                <a14:m>
                  <m:oMath xmlns:m="http://schemas.openxmlformats.org/officeDocument/2006/math"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𝑑</m:t>
                    </m:r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ea typeface="Lato"/>
                    <a:cs typeface="Lato"/>
                    <a:sym typeface="Lato"/>
                  </a:rPr>
                  <a:t>средний диаметр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ru-RU" altLang="ru-RU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ср</m:t>
                        </m:r>
                      </m:sub>
                    </m:sSub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ea typeface="Cambria Math"/>
                    <a:cs typeface="Lato"/>
                    <a:sym typeface="Lato"/>
                  </a:rPr>
                  <a:t>угол подъема витков </a:t>
                </a:r>
                <a14:m>
                  <m:oMath xmlns:m="http://schemas.openxmlformats.org/officeDocument/2006/math">
                    <m:r>
                      <a:rPr lang="ru-RU" altLang="ru-RU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Lato"/>
                        <a:sym typeface="Lato"/>
                      </a:rPr>
                      <m:t>𝛼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ea typeface="Lato"/>
                    <a:cs typeface="Lato"/>
                    <a:sym typeface="Lato"/>
                  </a:rPr>
                  <a:t>число рабочих витков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𝑖</m:t>
                        </m:r>
                      </m:e>
                      <m:sub>
                        <m:r>
                          <a:rPr lang="ru-RU" altLang="ru-RU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р</m:t>
                        </m:r>
                      </m:sub>
                    </m:sSub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b="0" dirty="0" smtClean="0">
                    <a:solidFill>
                      <a:schemeClr val="tx1"/>
                    </a:solidFill>
                    <a:ea typeface="Lato"/>
                    <a:cs typeface="Lato"/>
                    <a:sym typeface="Lato"/>
                  </a:rPr>
                  <a:t>высота пружины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h</m:t>
                        </m:r>
                      </m:e>
                      <m:sub>
                        <m:r>
                          <a:rPr lang="en-US" altLang="ru-RU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0</m:t>
                        </m:r>
                      </m:sub>
                    </m:sSub>
                  </m:oMath>
                </a14:m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ea typeface="Lato"/>
                    <a:cs typeface="Lato"/>
                    <a:sym typeface="Lato"/>
                  </a:rPr>
                  <a:t>шаг витка </a:t>
                </a:r>
                <a14:m>
                  <m:oMath xmlns:m="http://schemas.openxmlformats.org/officeDocument/2006/math"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𝑡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зазор между витками </a:t>
                </a:r>
                <a14:m>
                  <m:oMath xmlns:m="http://schemas.openxmlformats.org/officeDocument/2006/math">
                    <m:r>
                      <a:rPr lang="en-US" altLang="ru-RU" sz="2000" i="1" dirty="0" smtClean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𝑠</m:t>
                    </m:r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342900" indent="-342900"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  <a:buFont typeface="Arial" panose="020B0604020202020204" pitchFamily="34" charset="0"/>
                  <a:buChar char="•"/>
                </a:pPr>
                <a:endParaRPr lang="ru-RU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spcBef>
                    <a:spcPct val="0"/>
                  </a:spcBef>
                  <a:spcAft>
                    <a:spcPts val="1200"/>
                  </a:spcAft>
                  <a:buClr>
                    <a:srgbClr val="677480"/>
                  </a:buClr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Проектирование:</a:t>
                </a:r>
              </a:p>
              <a:p>
                <a:pPr marL="457200" indent="-457200">
                  <a:spcBef>
                    <a:spcPct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Выбор проволоки</a:t>
                </a:r>
                <a:endParaRPr lang="en-US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457200" indent="-457200">
                  <a:spcBef>
                    <a:spcPct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Расчет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𝑑</m:t>
                        </m:r>
                      </m:e>
                      <m:sub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ср</m:t>
                        </m:r>
                      </m:sub>
                    </m:sSub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2000" i="1" dirty="0">
                        <a:solidFill>
                          <a:schemeClr val="tx1"/>
                        </a:solidFill>
                        <a:latin typeface="Cambria Math"/>
                        <a:ea typeface="Lato"/>
                        <a:cs typeface="Lato"/>
                        <a:sym typeface="Lato"/>
                      </a:rPr>
                      <m:t>𝑑</m:t>
                    </m:r>
                  </m:oMath>
                </a14:m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𝑖</m:t>
                        </m:r>
                      </m:e>
                      <m:sub>
                        <m:r>
                          <a:rPr lang="ru-RU" altLang="ru-RU" sz="2000" i="1" dirty="0">
                            <a:solidFill>
                              <a:schemeClr val="tx1"/>
                            </a:solidFill>
                            <a:latin typeface="Cambria Math"/>
                            <a:ea typeface="Lato"/>
                            <a:cs typeface="Lato"/>
                            <a:sym typeface="Lato"/>
                          </a:rPr>
                          <m:t>р</m:t>
                        </m:r>
                      </m:sub>
                    </m:sSub>
                  </m:oMath>
                </a14:m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457200" indent="-457200">
                  <a:spcBef>
                    <a:spcPct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Расчет на устойчивость</a:t>
                </a:r>
              </a:p>
              <a:p>
                <a:pPr marL="457200" indent="-457200">
                  <a:spcBef>
                    <a:spcPct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ru-RU" altLang="ru-RU" sz="2000" dirty="0" smtClean="0">
                    <a:solidFill>
                      <a:schemeClr val="tx1"/>
                    </a:solidFill>
                    <a:latin typeface="Lato"/>
                    <a:ea typeface="Lato"/>
                    <a:cs typeface="Lato"/>
                    <a:sym typeface="Lato"/>
                  </a:rPr>
                  <a:t>Определение нелинейности</a:t>
                </a:r>
                <a:endParaRPr lang="en-US" altLang="ru-RU" sz="2000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457200" indent="-457200">
                  <a:spcBef>
                    <a:spcPct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endParaRPr lang="ru-RU" altLang="ru-RU" sz="2000" dirty="0" smtClean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10" name="Текс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2632" y="917156"/>
                <a:ext cx="11089992" cy="5680196"/>
              </a:xfrm>
              <a:blipFill rotWithShape="1">
                <a:blip r:embed="rId3"/>
                <a:stretch>
                  <a:fillRect l="-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hape 307"/>
          <p:cNvSpPr txBox="1">
            <a:spLocks/>
          </p:cNvSpPr>
          <p:nvPr/>
        </p:nvSpPr>
        <p:spPr bwMode="auto">
          <a:xfrm>
            <a:off x="612774" y="28970"/>
            <a:ext cx="11171857" cy="9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4400" kern="0" dirty="0" smtClean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Винтовые пружины растяжения-сжатия</a:t>
            </a:r>
            <a:endParaRPr lang="ru-RU" altLang="ru-RU" sz="4400" kern="0" dirty="0">
              <a:solidFill>
                <a:srgbClr val="2185C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AutoShape 2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SpPr>
            <a:spLocks noChangeAspect="1" noChangeArrowheads="1"/>
          </p:cNvSpPr>
          <p:nvPr/>
        </p:nvSpPr>
        <p:spPr bwMode="auto">
          <a:xfrm>
            <a:off x="155575" y="-1508125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Kcy;&amp;acy;&amp;rcy;&amp;tcy;&amp;icy;&amp;ncy;&amp;kcy;&amp;icy; &amp;pcy;&amp;ocy; &amp;zcy;&amp;acy;&amp;pcy;&amp;rcy;&amp;ocy;&amp;scy;&amp;ucy; &amp;pcy;&amp;lcy;&amp;ocy;&amp;scy;&amp;kcy;&amp;icy;&amp;iecy; &amp;pcy;&amp;rcy;&amp;ucy;&amp;zhcy;&amp;icy;&amp;ncy;&amp;ycy;"/>
          <p:cNvSpPr>
            <a:spLocks noChangeAspect="1" noChangeArrowheads="1"/>
          </p:cNvSpPr>
          <p:nvPr/>
        </p:nvSpPr>
        <p:spPr bwMode="auto">
          <a:xfrm>
            <a:off x="307975" y="-1355725"/>
            <a:ext cx="45053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8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464" y="1484784"/>
            <a:ext cx="10297144" cy="5082705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ru-RU" altLang="ru-RU" sz="2400" dirty="0" smtClean="0">
                <a:solidFill>
                  <a:schemeClr val="tx1"/>
                </a:solidFill>
                <a:latin typeface="Lato"/>
                <a:ea typeface="Lato"/>
                <a:cs typeface="Times New Roman" pitchFamily="18" charset="0"/>
                <a:sym typeface="Lato"/>
              </a:rPr>
              <a:t>Муфты в приводах ОЭП. Примеры применения</a:t>
            </a:r>
            <a:endParaRPr lang="ru-RU" sz="3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307"/>
          <p:cNvSpPr txBox="1">
            <a:spLocks/>
          </p:cNvSpPr>
          <p:nvPr/>
        </p:nvSpPr>
        <p:spPr bwMode="auto">
          <a:xfrm>
            <a:off x="1127448" y="274638"/>
            <a:ext cx="99371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itchFamily="34" charset="0"/>
              </a:defRPr>
            </a:lvl1pPr>
            <a:lvl2pPr lvl="1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lvl="2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lvl="3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lvl="4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lvl="5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lvl="6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lvl="7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lvl="8" algn="l" rtl="0" fontAlgn="base">
              <a:spcBef>
                <a:spcPts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97ABBC"/>
              </a:buClr>
              <a:buFont typeface="Raleway"/>
              <a:buNone/>
            </a:pPr>
            <a:r>
              <a:rPr lang="ru-RU" altLang="ru-RU" sz="3600" kern="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Темы рефератов</a:t>
            </a:r>
          </a:p>
        </p:txBody>
      </p:sp>
    </p:spTree>
    <p:extLst>
      <p:ext uri="{BB962C8B-B14F-4D97-AF65-F5344CB8AC3E}">
        <p14:creationId xmlns:p14="http://schemas.microsoft.com/office/powerpoint/2010/main" val="36787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timeline-engineering-powerpoint-template</Template>
  <TotalTime>7703</TotalTime>
  <Words>254</Words>
  <Application>Microsoft Office PowerPoint</Application>
  <PresentationFormat>Произвольный</PresentationFormat>
  <Paragraphs>69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4_Office Theme</vt:lpstr>
      <vt:lpstr>11_Office Theme</vt:lpstr>
      <vt:lpstr>Antonio template</vt:lpstr>
      <vt:lpstr>Упругие элементы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ОПТИКО-ЭЛЕКТРОННЫХ ПРИБОРОВ</dc:title>
  <dc:creator>Городничев</dc:creator>
  <cp:lastModifiedBy>FunnyJingl</cp:lastModifiedBy>
  <cp:revision>744</cp:revision>
  <cp:lastPrinted>2015-02-25T10:22:56Z</cp:lastPrinted>
  <dcterms:created xsi:type="dcterms:W3CDTF">2011-01-18T06:29:45Z</dcterms:created>
  <dcterms:modified xsi:type="dcterms:W3CDTF">2017-03-14T10:49:45Z</dcterms:modified>
</cp:coreProperties>
</file>