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684" r:id="rId3"/>
  </p:sldMasterIdLst>
  <p:notesMasterIdLst>
    <p:notesMasterId r:id="rId102"/>
  </p:notesMasterIdLst>
  <p:sldIdLst>
    <p:sldId id="265" r:id="rId4"/>
    <p:sldId id="592" r:id="rId5"/>
    <p:sldId id="545" r:id="rId6"/>
    <p:sldId id="593" r:id="rId7"/>
    <p:sldId id="595" r:id="rId8"/>
    <p:sldId id="594" r:id="rId9"/>
    <p:sldId id="600" r:id="rId10"/>
    <p:sldId id="596" r:id="rId11"/>
    <p:sldId id="597" r:id="rId12"/>
    <p:sldId id="598" r:id="rId13"/>
    <p:sldId id="599" r:id="rId14"/>
    <p:sldId id="602" r:id="rId15"/>
    <p:sldId id="601" r:id="rId16"/>
    <p:sldId id="603" r:id="rId17"/>
    <p:sldId id="604" r:id="rId18"/>
    <p:sldId id="605" r:id="rId19"/>
    <p:sldId id="606" r:id="rId20"/>
    <p:sldId id="607" r:id="rId21"/>
    <p:sldId id="608" r:id="rId22"/>
    <p:sldId id="609" r:id="rId23"/>
    <p:sldId id="610" r:id="rId24"/>
    <p:sldId id="611" r:id="rId25"/>
    <p:sldId id="612" r:id="rId26"/>
    <p:sldId id="614" r:id="rId27"/>
    <p:sldId id="613" r:id="rId28"/>
    <p:sldId id="615" r:id="rId29"/>
    <p:sldId id="616" r:id="rId30"/>
    <p:sldId id="617" r:id="rId31"/>
    <p:sldId id="618" r:id="rId32"/>
    <p:sldId id="619" r:id="rId33"/>
    <p:sldId id="621" r:id="rId34"/>
    <p:sldId id="622" r:id="rId35"/>
    <p:sldId id="620" r:id="rId36"/>
    <p:sldId id="623" r:id="rId37"/>
    <p:sldId id="624" r:id="rId38"/>
    <p:sldId id="625" r:id="rId39"/>
    <p:sldId id="627" r:id="rId40"/>
    <p:sldId id="626" r:id="rId41"/>
    <p:sldId id="629" r:id="rId42"/>
    <p:sldId id="628" r:id="rId43"/>
    <p:sldId id="630" r:id="rId44"/>
    <p:sldId id="631" r:id="rId45"/>
    <p:sldId id="632" r:id="rId46"/>
    <p:sldId id="633" r:id="rId47"/>
    <p:sldId id="635" r:id="rId48"/>
    <p:sldId id="634" r:id="rId49"/>
    <p:sldId id="636" r:id="rId50"/>
    <p:sldId id="637" r:id="rId51"/>
    <p:sldId id="638" r:id="rId52"/>
    <p:sldId id="639" r:id="rId53"/>
    <p:sldId id="640" r:id="rId54"/>
    <p:sldId id="641" r:id="rId55"/>
    <p:sldId id="642" r:id="rId56"/>
    <p:sldId id="644" r:id="rId57"/>
    <p:sldId id="643" r:id="rId58"/>
    <p:sldId id="645" r:id="rId59"/>
    <p:sldId id="646" r:id="rId60"/>
    <p:sldId id="648" r:id="rId61"/>
    <p:sldId id="647" r:id="rId62"/>
    <p:sldId id="649" r:id="rId63"/>
    <p:sldId id="650" r:id="rId64"/>
    <p:sldId id="651" r:id="rId65"/>
    <p:sldId id="652" r:id="rId66"/>
    <p:sldId id="653" r:id="rId67"/>
    <p:sldId id="654" r:id="rId68"/>
    <p:sldId id="657" r:id="rId69"/>
    <p:sldId id="655" r:id="rId70"/>
    <p:sldId id="656" r:id="rId71"/>
    <p:sldId id="658" r:id="rId72"/>
    <p:sldId id="659" r:id="rId73"/>
    <p:sldId id="660" r:id="rId74"/>
    <p:sldId id="661" r:id="rId75"/>
    <p:sldId id="662" r:id="rId76"/>
    <p:sldId id="663" r:id="rId77"/>
    <p:sldId id="664" r:id="rId78"/>
    <p:sldId id="665" r:id="rId79"/>
    <p:sldId id="666" r:id="rId80"/>
    <p:sldId id="667" r:id="rId81"/>
    <p:sldId id="668" r:id="rId82"/>
    <p:sldId id="669" r:id="rId83"/>
    <p:sldId id="671" r:id="rId84"/>
    <p:sldId id="672" r:id="rId85"/>
    <p:sldId id="673" r:id="rId86"/>
    <p:sldId id="674" r:id="rId87"/>
    <p:sldId id="675" r:id="rId88"/>
    <p:sldId id="676" r:id="rId89"/>
    <p:sldId id="677" r:id="rId90"/>
    <p:sldId id="678" r:id="rId91"/>
    <p:sldId id="679" r:id="rId92"/>
    <p:sldId id="680" r:id="rId93"/>
    <p:sldId id="682" r:id="rId94"/>
    <p:sldId id="683" r:id="rId95"/>
    <p:sldId id="684" r:id="rId96"/>
    <p:sldId id="685" r:id="rId97"/>
    <p:sldId id="686" r:id="rId98"/>
    <p:sldId id="687" r:id="rId99"/>
    <p:sldId id="503" r:id="rId100"/>
    <p:sldId id="681" r:id="rId101"/>
  </p:sldIdLst>
  <p:sldSz cx="12192000" cy="6858000"/>
  <p:notesSz cx="6858000" cy="9144000"/>
  <p:defaultTextStyle>
    <a:defPPr>
      <a:defRPr lang="ru-RU"/>
    </a:defPPr>
    <a:lvl1pPr algn="l" rtl="0" fontAlgn="base">
      <a:spcBef>
        <a:spcPct val="0"/>
      </a:spcBef>
      <a:spcAft>
        <a:spcPct val="0"/>
      </a:spcAft>
      <a:defRPr sz="2000" kern="1200">
        <a:solidFill>
          <a:schemeClr val="tx1"/>
        </a:solidFill>
        <a:latin typeface="Times New Roman" pitchFamily="18" charset="0"/>
        <a:ea typeface="+mn-ea"/>
        <a:cs typeface="Arial" pitchFamily="34" charset="0"/>
      </a:defRPr>
    </a:lvl1pPr>
    <a:lvl2pPr marL="457200" algn="l" rtl="0" fontAlgn="base">
      <a:spcBef>
        <a:spcPct val="0"/>
      </a:spcBef>
      <a:spcAft>
        <a:spcPct val="0"/>
      </a:spcAft>
      <a:defRPr sz="2000" kern="1200">
        <a:solidFill>
          <a:schemeClr val="tx1"/>
        </a:solidFill>
        <a:latin typeface="Times New Roman" pitchFamily="18" charset="0"/>
        <a:ea typeface="+mn-ea"/>
        <a:cs typeface="Arial" pitchFamily="34" charset="0"/>
      </a:defRPr>
    </a:lvl2pPr>
    <a:lvl3pPr marL="914400" algn="l" rtl="0" fontAlgn="base">
      <a:spcBef>
        <a:spcPct val="0"/>
      </a:spcBef>
      <a:spcAft>
        <a:spcPct val="0"/>
      </a:spcAft>
      <a:defRPr sz="2000" kern="1200">
        <a:solidFill>
          <a:schemeClr val="tx1"/>
        </a:solidFill>
        <a:latin typeface="Times New Roman" pitchFamily="18" charset="0"/>
        <a:ea typeface="+mn-ea"/>
        <a:cs typeface="Arial" pitchFamily="34" charset="0"/>
      </a:defRPr>
    </a:lvl3pPr>
    <a:lvl4pPr marL="1371600" algn="l" rtl="0" fontAlgn="base">
      <a:spcBef>
        <a:spcPct val="0"/>
      </a:spcBef>
      <a:spcAft>
        <a:spcPct val="0"/>
      </a:spcAft>
      <a:defRPr sz="2000" kern="1200">
        <a:solidFill>
          <a:schemeClr val="tx1"/>
        </a:solidFill>
        <a:latin typeface="Times New Roman" pitchFamily="18" charset="0"/>
        <a:ea typeface="+mn-ea"/>
        <a:cs typeface="Arial" pitchFamily="34" charset="0"/>
      </a:defRPr>
    </a:lvl4pPr>
    <a:lvl5pPr marL="1828800" algn="l" rtl="0" fontAlgn="base">
      <a:spcBef>
        <a:spcPct val="0"/>
      </a:spcBef>
      <a:spcAft>
        <a:spcPct val="0"/>
      </a:spcAft>
      <a:defRPr sz="2000" kern="1200">
        <a:solidFill>
          <a:schemeClr val="tx1"/>
        </a:solidFill>
        <a:latin typeface="Times New Roman" pitchFamily="18" charset="0"/>
        <a:ea typeface="+mn-ea"/>
        <a:cs typeface="Arial" pitchFamily="34" charset="0"/>
      </a:defRPr>
    </a:lvl5pPr>
    <a:lvl6pPr marL="2286000" algn="l" defTabSz="914400" rtl="0" eaLnBrk="1" latinLnBrk="0" hangingPunct="1">
      <a:defRPr sz="2000" kern="1200">
        <a:solidFill>
          <a:schemeClr val="tx1"/>
        </a:solidFill>
        <a:latin typeface="Times New Roman" pitchFamily="18" charset="0"/>
        <a:ea typeface="+mn-ea"/>
        <a:cs typeface="Arial" pitchFamily="34" charset="0"/>
      </a:defRPr>
    </a:lvl6pPr>
    <a:lvl7pPr marL="2743200" algn="l" defTabSz="914400" rtl="0" eaLnBrk="1" latinLnBrk="0" hangingPunct="1">
      <a:defRPr sz="2000" kern="1200">
        <a:solidFill>
          <a:schemeClr val="tx1"/>
        </a:solidFill>
        <a:latin typeface="Times New Roman" pitchFamily="18" charset="0"/>
        <a:ea typeface="+mn-ea"/>
        <a:cs typeface="Arial" pitchFamily="34" charset="0"/>
      </a:defRPr>
    </a:lvl7pPr>
    <a:lvl8pPr marL="3200400" algn="l" defTabSz="914400" rtl="0" eaLnBrk="1" latinLnBrk="0" hangingPunct="1">
      <a:defRPr sz="2000" kern="1200">
        <a:solidFill>
          <a:schemeClr val="tx1"/>
        </a:solidFill>
        <a:latin typeface="Times New Roman" pitchFamily="18" charset="0"/>
        <a:ea typeface="+mn-ea"/>
        <a:cs typeface="Arial" pitchFamily="34" charset="0"/>
      </a:defRPr>
    </a:lvl8pPr>
    <a:lvl9pPr marL="3657600" algn="l" defTabSz="914400" rtl="0" eaLnBrk="1" latinLnBrk="0" hangingPunct="1">
      <a:defRPr sz="2000" kern="1200">
        <a:solidFill>
          <a:schemeClr val="tx1"/>
        </a:solidFill>
        <a:latin typeface="Times New Roman" pitchFamily="18" charset="0"/>
        <a:ea typeface="+mn-ea"/>
        <a:cs typeface="Arial" pitchFamily="34" charset="0"/>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D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86652" autoAdjust="0"/>
  </p:normalViewPr>
  <p:slideViewPr>
    <p:cSldViewPr>
      <p:cViewPr varScale="1">
        <p:scale>
          <a:sx n="98" d="100"/>
          <a:sy n="98" d="100"/>
        </p:scale>
        <p:origin x="-786" y="-102"/>
      </p:cViewPr>
      <p:guideLst>
        <p:guide orient="horz" pos="2160"/>
        <p:guide pos="3840"/>
      </p:guideLst>
    </p:cSldViewPr>
  </p:slideViewPr>
  <p:outlineViewPr>
    <p:cViewPr>
      <p:scale>
        <a:sx n="33" d="100"/>
        <a:sy n="33" d="100"/>
      </p:scale>
      <p:origin x="0" y="763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notesMaster" Target="notesMasters/notesMaster1.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tableStyles" Target="tableStyle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ru-RU"/>
          </a:p>
        </p:txBody>
      </p:sp>
      <p:sp>
        <p:nvSpPr>
          <p:cNvPr id="2253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ru-RU"/>
          </a:p>
        </p:txBody>
      </p:sp>
      <p:sp>
        <p:nvSpPr>
          <p:cNvPr id="10957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p>
        </p:txBody>
      </p:sp>
      <p:sp>
        <p:nvSpPr>
          <p:cNvPr id="2253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ru-RU"/>
          </a:p>
        </p:txBody>
      </p:sp>
      <p:sp>
        <p:nvSpPr>
          <p:cNvPr id="2253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518DB6E7-2E72-40A4-8DD2-2A70E752E70F}" type="slidenum">
              <a:rPr lang="ru-RU"/>
              <a:pPr>
                <a:defRPr/>
              </a:pPr>
              <a:t>‹#›</a:t>
            </a:fld>
            <a:endParaRPr lang="ru-RU"/>
          </a:p>
        </p:txBody>
      </p:sp>
    </p:spTree>
    <p:extLst>
      <p:ext uri="{BB962C8B-B14F-4D97-AF65-F5344CB8AC3E}">
        <p14:creationId xmlns:p14="http://schemas.microsoft.com/office/powerpoint/2010/main" val="6305970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Образ слайда 1"/>
          <p:cNvSpPr>
            <a:spLocks noGrp="1" noRot="1" noChangeAspect="1" noTextEdit="1"/>
          </p:cNvSpPr>
          <p:nvPr>
            <p:ph type="sldImg"/>
          </p:nvPr>
        </p:nvSpPr>
        <p:spPr>
          <a:xfrm>
            <a:off x="381000" y="685800"/>
            <a:ext cx="6096000" cy="3429000"/>
          </a:xfrm>
          <a:ln/>
        </p:spPr>
      </p:sp>
      <p:sp>
        <p:nvSpPr>
          <p:cNvPr id="113667" name="Заметки 2"/>
          <p:cNvSpPr>
            <a:spLocks noGrp="1"/>
          </p:cNvSpPr>
          <p:nvPr>
            <p:ph type="body" idx="1"/>
          </p:nvPr>
        </p:nvSpPr>
        <p:spPr>
          <a:noFill/>
        </p:spPr>
        <p:txBody>
          <a:bodyPr/>
          <a:lstStyle/>
          <a:p>
            <a:endParaRPr lang="ru-RU" altLang="ru-RU" dirty="0" smtClean="0"/>
          </a:p>
        </p:txBody>
      </p:sp>
      <p:sp>
        <p:nvSpPr>
          <p:cNvPr id="113668"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A1040DF0-1F71-463D-9295-4405A9D0912C}" type="slidenum">
              <a:rPr lang="ru-RU" altLang="ru-RU" sz="1200" smtClean="0"/>
              <a:pPr eaLnBrk="1" hangingPunct="1"/>
              <a:t>1</a:t>
            </a:fld>
            <a:endParaRPr lang="ru-RU" altLang="ru-RU" sz="1200" smtClean="0"/>
          </a:p>
        </p:txBody>
      </p:sp>
    </p:spTree>
    <p:extLst>
      <p:ext uri="{BB962C8B-B14F-4D97-AF65-F5344CB8AC3E}">
        <p14:creationId xmlns:p14="http://schemas.microsoft.com/office/powerpoint/2010/main" val="1084514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buClr>
                <a:srgbClr val="677480"/>
              </a:buClr>
              <a:buFont typeface="Lato"/>
              <a:buNone/>
            </a:pPr>
            <a:endParaRPr lang="ru-RU" altLang="ru-RU" sz="1200" dirty="0">
              <a:solidFill>
                <a:srgbClr val="677480"/>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10</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buClr>
                <a:srgbClr val="677480"/>
              </a:buClr>
              <a:buFont typeface="Lato"/>
              <a:buNone/>
            </a:pPr>
            <a:endParaRPr lang="ru-RU" altLang="ru-RU" sz="1200" dirty="0">
              <a:solidFill>
                <a:srgbClr val="677480"/>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11</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Образ слайда 1"/>
          <p:cNvSpPr>
            <a:spLocks noGrp="1" noRot="1" noChangeAspect="1" noTextEdit="1"/>
          </p:cNvSpPr>
          <p:nvPr>
            <p:ph type="sldImg"/>
          </p:nvPr>
        </p:nvSpPr>
        <p:spPr>
          <a:xfrm>
            <a:off x="381000" y="685800"/>
            <a:ext cx="6096000" cy="3429000"/>
          </a:xfrm>
          <a:ln/>
        </p:spPr>
      </p:sp>
      <p:sp>
        <p:nvSpPr>
          <p:cNvPr id="116739" name="Заметки 2"/>
          <p:cNvSpPr>
            <a:spLocks noGrp="1"/>
          </p:cNvSpPr>
          <p:nvPr>
            <p:ph type="body" idx="1"/>
          </p:nvPr>
        </p:nvSpPr>
        <p:spPr>
          <a:noFill/>
        </p:spPr>
        <p:txBody>
          <a:bodyPr/>
          <a:lstStyle/>
          <a:p>
            <a:pPr>
              <a:spcBef>
                <a:spcPct val="0"/>
              </a:spcBef>
              <a:buClr>
                <a:srgbClr val="677480"/>
              </a:buClr>
              <a:buFont typeface="Lato"/>
              <a:buNone/>
            </a:pPr>
            <a:r>
              <a:rPr lang="ru-RU" altLang="ru-RU" sz="1200" dirty="0" smtClean="0">
                <a:solidFill>
                  <a:srgbClr val="677480"/>
                </a:solidFill>
                <a:latin typeface="Lato"/>
                <a:ea typeface="Lato"/>
                <a:cs typeface="Lato"/>
                <a:sym typeface="Lato"/>
              </a:rPr>
              <a:t>Проектирование любого промышленного изделия, в том числе и ОЭП, ведется на основании ТЗ. ТЗ составляется организацией-заказчиком при возможном участии организации-разработчика с привлечением других заинтересованных организаций. После утверждения и согласования ТЗ принимается к выполнению. </a:t>
            </a:r>
            <a:endParaRPr lang="ru-RU" altLang="ru-RU" sz="1200" dirty="0">
              <a:solidFill>
                <a:srgbClr val="677480"/>
              </a:solidFill>
              <a:latin typeface="Lato"/>
              <a:ea typeface="Lato"/>
              <a:cs typeface="Lato"/>
              <a:sym typeface="Lato"/>
            </a:endParaRPr>
          </a:p>
        </p:txBody>
      </p:sp>
      <p:sp>
        <p:nvSpPr>
          <p:cNvPr id="1167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D38528A0-CF11-4601-BF34-6363348E7C03}" type="slidenum">
              <a:rPr lang="ru-RU" altLang="ru-RU" sz="1200" smtClean="0"/>
              <a:pPr eaLnBrk="1" hangingPunct="1"/>
              <a:t>12</a:t>
            </a:fld>
            <a:endParaRPr lang="ru-RU" altLang="ru-RU" sz="1200" smtClean="0"/>
          </a:p>
        </p:txBody>
      </p:sp>
    </p:spTree>
    <p:extLst>
      <p:ext uri="{BB962C8B-B14F-4D97-AF65-F5344CB8AC3E}">
        <p14:creationId xmlns:p14="http://schemas.microsoft.com/office/powerpoint/2010/main" val="1453574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buClr>
                <a:srgbClr val="677480"/>
              </a:buClr>
              <a:buFont typeface="Lato"/>
              <a:buNone/>
            </a:pPr>
            <a:endParaRPr lang="ru-RU" altLang="ru-RU" sz="1200" dirty="0">
              <a:solidFill>
                <a:srgbClr val="677480"/>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13</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buClr>
                <a:srgbClr val="677480"/>
              </a:buClr>
              <a:buFont typeface="Lato"/>
              <a:buNone/>
            </a:pPr>
            <a:endParaRPr lang="ru-RU" altLang="ru-RU" sz="1200" dirty="0">
              <a:solidFill>
                <a:srgbClr val="677480"/>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14</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buClr>
                <a:srgbClr val="677480"/>
              </a:buClr>
              <a:buFont typeface="Lato"/>
              <a:buNone/>
            </a:pPr>
            <a:endParaRPr lang="ru-RU" altLang="ru-RU" sz="1200" dirty="0">
              <a:solidFill>
                <a:srgbClr val="677480"/>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15</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Образ слайда 1"/>
          <p:cNvSpPr>
            <a:spLocks noGrp="1" noRot="1" noChangeAspect="1" noTextEdit="1"/>
          </p:cNvSpPr>
          <p:nvPr>
            <p:ph type="sldImg"/>
          </p:nvPr>
        </p:nvSpPr>
        <p:spPr>
          <a:xfrm>
            <a:off x="381000" y="685800"/>
            <a:ext cx="6096000" cy="3429000"/>
          </a:xfrm>
          <a:ln/>
        </p:spPr>
      </p:sp>
      <p:sp>
        <p:nvSpPr>
          <p:cNvPr id="116739" name="Заметки 2"/>
          <p:cNvSpPr>
            <a:spLocks noGrp="1"/>
          </p:cNvSpPr>
          <p:nvPr>
            <p:ph type="body" idx="1"/>
          </p:nvPr>
        </p:nvSpPr>
        <p:spPr>
          <a:noFill/>
        </p:spPr>
        <p:txBody>
          <a:bodyPr/>
          <a:lstStyle/>
          <a:p>
            <a:pPr marL="0" marR="0" indent="0" algn="l" defTabSz="914400" rtl="0" eaLnBrk="0" fontAlgn="base" latinLnBrk="0" hangingPunct="0">
              <a:lnSpc>
                <a:spcPct val="100000"/>
              </a:lnSpc>
              <a:spcBef>
                <a:spcPct val="0"/>
              </a:spcBef>
              <a:spcAft>
                <a:spcPct val="0"/>
              </a:spcAft>
              <a:buClr>
                <a:srgbClr val="677480"/>
              </a:buClr>
              <a:buSzTx/>
              <a:buFont typeface="Lato"/>
              <a:buNone/>
              <a:tabLst/>
              <a:defRPr/>
            </a:pPr>
            <a:r>
              <a:rPr lang="ru-RU" altLang="ru-RU" sz="1200" dirty="0" smtClean="0">
                <a:solidFill>
                  <a:srgbClr val="677480"/>
                </a:solidFill>
                <a:latin typeface="Lato"/>
                <a:ea typeface="Lato"/>
                <a:cs typeface="Lato"/>
                <a:sym typeface="Lato"/>
              </a:rPr>
              <a:t>Конструкторская документация, полученная в результате эскизного проектирования, должна давать общее представление об устройстве и принципе работы прибора и особенностях его использования.</a:t>
            </a:r>
          </a:p>
          <a:p>
            <a:pPr>
              <a:spcBef>
                <a:spcPct val="0"/>
              </a:spcBef>
              <a:buClr>
                <a:srgbClr val="677480"/>
              </a:buClr>
              <a:buFont typeface="Lato"/>
              <a:buNone/>
            </a:pPr>
            <a:r>
              <a:rPr lang="ru-RU" altLang="ru-RU" sz="1200" dirty="0" smtClean="0">
                <a:solidFill>
                  <a:srgbClr val="677480"/>
                </a:solidFill>
                <a:latin typeface="Lato"/>
                <a:ea typeface="Lato"/>
                <a:cs typeface="Lato"/>
                <a:sym typeface="Lato"/>
              </a:rPr>
              <a:t>к выполнению. </a:t>
            </a:r>
            <a:endParaRPr lang="ru-RU" altLang="ru-RU" sz="1200" dirty="0">
              <a:solidFill>
                <a:srgbClr val="677480"/>
              </a:solidFill>
              <a:latin typeface="Lato"/>
              <a:ea typeface="Lato"/>
              <a:cs typeface="Lato"/>
              <a:sym typeface="Lato"/>
            </a:endParaRPr>
          </a:p>
        </p:txBody>
      </p:sp>
      <p:sp>
        <p:nvSpPr>
          <p:cNvPr id="1167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D38528A0-CF11-4601-BF34-6363348E7C03}" type="slidenum">
              <a:rPr lang="ru-RU" altLang="ru-RU" sz="1200" smtClean="0"/>
              <a:pPr eaLnBrk="1" hangingPunct="1"/>
              <a:t>16</a:t>
            </a:fld>
            <a:endParaRPr lang="ru-RU" altLang="ru-RU" sz="1200" smtClean="0"/>
          </a:p>
        </p:txBody>
      </p:sp>
    </p:spTree>
    <p:extLst>
      <p:ext uri="{BB962C8B-B14F-4D97-AF65-F5344CB8AC3E}">
        <p14:creationId xmlns:p14="http://schemas.microsoft.com/office/powerpoint/2010/main" val="14535745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buClr>
                <a:srgbClr val="677480"/>
              </a:buClr>
              <a:buFont typeface="Lato"/>
              <a:buNone/>
            </a:pPr>
            <a:endParaRPr lang="ru-RU" altLang="ru-RU" sz="1200" dirty="0">
              <a:solidFill>
                <a:srgbClr val="677480"/>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17</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buClr>
                <a:srgbClr val="677480"/>
              </a:buClr>
              <a:buFont typeface="Lato"/>
              <a:buNone/>
            </a:pPr>
            <a:endParaRPr lang="ru-RU" altLang="ru-RU" sz="1200" dirty="0">
              <a:solidFill>
                <a:srgbClr val="677480"/>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18</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buClr>
                <a:srgbClr val="677480"/>
              </a:buClr>
              <a:buFont typeface="Lato"/>
              <a:buNone/>
            </a:pPr>
            <a:endParaRPr lang="ru-RU" altLang="ru-RU" sz="1200" dirty="0">
              <a:solidFill>
                <a:srgbClr val="677480"/>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19</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Образ слайда 1"/>
          <p:cNvSpPr>
            <a:spLocks noGrp="1" noRot="1" noChangeAspect="1" noTextEdit="1"/>
          </p:cNvSpPr>
          <p:nvPr>
            <p:ph type="sldImg"/>
          </p:nvPr>
        </p:nvSpPr>
        <p:spPr>
          <a:xfrm>
            <a:off x="381000" y="685800"/>
            <a:ext cx="6096000" cy="3429000"/>
          </a:xfrm>
          <a:ln/>
        </p:spPr>
      </p:sp>
      <p:sp>
        <p:nvSpPr>
          <p:cNvPr id="116739" name="Заметки 2"/>
          <p:cNvSpPr>
            <a:spLocks noGrp="1"/>
          </p:cNvSpPr>
          <p:nvPr>
            <p:ph type="body" idx="1"/>
          </p:nvPr>
        </p:nvSpPr>
        <p:spPr>
          <a:noFill/>
        </p:spPr>
        <p:txBody>
          <a:bodyPr/>
          <a:lstStyle/>
          <a:p>
            <a:pPr>
              <a:spcBef>
                <a:spcPct val="0"/>
              </a:spcBef>
              <a:buClr>
                <a:srgbClr val="677480"/>
              </a:buClr>
              <a:buFont typeface="Lato"/>
              <a:buNone/>
            </a:pPr>
            <a:r>
              <a:rPr lang="ru-RU" altLang="ru-RU" sz="1200" dirty="0" smtClean="0">
                <a:solidFill>
                  <a:srgbClr val="677480"/>
                </a:solidFill>
                <a:latin typeface="Lato"/>
                <a:ea typeface="Lato"/>
                <a:cs typeface="Lato"/>
                <a:sym typeface="Lato"/>
              </a:rPr>
              <a:t>Организация процесса проектирования определяется степенью новизны и сложностью решаемой задачи.</a:t>
            </a:r>
            <a:endParaRPr lang="ru-RU" altLang="ru-RU" sz="1200" dirty="0">
              <a:solidFill>
                <a:srgbClr val="677480"/>
              </a:solidFill>
              <a:latin typeface="Lato"/>
              <a:ea typeface="Lato"/>
              <a:cs typeface="Lato"/>
              <a:sym typeface="Lato"/>
            </a:endParaRPr>
          </a:p>
        </p:txBody>
      </p:sp>
      <p:sp>
        <p:nvSpPr>
          <p:cNvPr id="1167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D38528A0-CF11-4601-BF34-6363348E7C03}" type="slidenum">
              <a:rPr lang="ru-RU" altLang="ru-RU" sz="1200" smtClean="0"/>
              <a:pPr eaLnBrk="1" hangingPunct="1"/>
              <a:t>2</a:t>
            </a:fld>
            <a:endParaRPr lang="ru-RU" altLang="ru-RU" sz="1200" smtClean="0"/>
          </a:p>
        </p:txBody>
      </p:sp>
    </p:spTree>
    <p:extLst>
      <p:ext uri="{BB962C8B-B14F-4D97-AF65-F5344CB8AC3E}">
        <p14:creationId xmlns:p14="http://schemas.microsoft.com/office/powerpoint/2010/main" val="14535745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buClr>
                <a:srgbClr val="677480"/>
              </a:buClr>
              <a:buFont typeface="Lato"/>
              <a:buNone/>
            </a:pPr>
            <a:endParaRPr lang="ru-RU" altLang="ru-RU" sz="1200" dirty="0">
              <a:solidFill>
                <a:srgbClr val="677480"/>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20</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buClr>
                <a:srgbClr val="677480"/>
              </a:buClr>
              <a:buFont typeface="Lato"/>
              <a:buNone/>
            </a:pPr>
            <a:endParaRPr lang="ru-RU" altLang="ru-RU" sz="1200" dirty="0">
              <a:solidFill>
                <a:srgbClr val="677480"/>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21</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buClr>
                <a:srgbClr val="677480"/>
              </a:buClr>
              <a:buFont typeface="Lato"/>
              <a:buNone/>
            </a:pPr>
            <a:endParaRPr lang="ru-RU" altLang="ru-RU" sz="1200" dirty="0">
              <a:solidFill>
                <a:srgbClr val="677480"/>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22</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buClr>
                <a:srgbClr val="677480"/>
              </a:buClr>
              <a:buFont typeface="Lato"/>
              <a:buNone/>
            </a:pPr>
            <a:endParaRPr lang="ru-RU" altLang="ru-RU" sz="1200" dirty="0">
              <a:solidFill>
                <a:srgbClr val="677480"/>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23</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Образ слайда 1"/>
          <p:cNvSpPr>
            <a:spLocks noGrp="1" noRot="1" noChangeAspect="1" noTextEdit="1"/>
          </p:cNvSpPr>
          <p:nvPr>
            <p:ph type="sldImg"/>
          </p:nvPr>
        </p:nvSpPr>
        <p:spPr>
          <a:xfrm>
            <a:off x="381000" y="685800"/>
            <a:ext cx="6096000" cy="3429000"/>
          </a:xfrm>
          <a:ln/>
        </p:spPr>
      </p:sp>
      <p:sp>
        <p:nvSpPr>
          <p:cNvPr id="116739" name="Заметки 2"/>
          <p:cNvSpPr>
            <a:spLocks noGrp="1"/>
          </p:cNvSpPr>
          <p:nvPr>
            <p:ph type="body" idx="1"/>
          </p:nvPr>
        </p:nvSpPr>
        <p:spPr>
          <a:noFill/>
        </p:spPr>
        <p:txBody>
          <a:bodyPr/>
          <a:lstStyle/>
          <a:p>
            <a:pPr marL="0" marR="0" indent="0" algn="l" defTabSz="914400" rtl="0" eaLnBrk="0" fontAlgn="base" latinLnBrk="0" hangingPunct="0">
              <a:lnSpc>
                <a:spcPct val="100000"/>
              </a:lnSpc>
              <a:spcBef>
                <a:spcPct val="0"/>
              </a:spcBef>
              <a:spcAft>
                <a:spcPct val="0"/>
              </a:spcAft>
              <a:buClr>
                <a:srgbClr val="677480"/>
              </a:buClr>
              <a:buSzTx/>
              <a:buFont typeface="Lato"/>
              <a:buNone/>
              <a:tabLst/>
              <a:defRPr/>
            </a:pPr>
            <a:endParaRPr lang="ru-RU" altLang="ru-RU" sz="1200" dirty="0">
              <a:solidFill>
                <a:srgbClr val="677480"/>
              </a:solidFill>
              <a:latin typeface="Lato"/>
              <a:ea typeface="Lato"/>
              <a:cs typeface="Lato"/>
              <a:sym typeface="Lato"/>
            </a:endParaRPr>
          </a:p>
        </p:txBody>
      </p:sp>
      <p:sp>
        <p:nvSpPr>
          <p:cNvPr id="1167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D38528A0-CF11-4601-BF34-6363348E7C03}" type="slidenum">
              <a:rPr lang="ru-RU" altLang="ru-RU" sz="1200" smtClean="0"/>
              <a:pPr eaLnBrk="1" hangingPunct="1"/>
              <a:t>24</a:t>
            </a:fld>
            <a:endParaRPr lang="ru-RU" altLang="ru-RU" sz="1200" smtClean="0"/>
          </a:p>
        </p:txBody>
      </p:sp>
    </p:spTree>
    <p:extLst>
      <p:ext uri="{BB962C8B-B14F-4D97-AF65-F5344CB8AC3E}">
        <p14:creationId xmlns:p14="http://schemas.microsoft.com/office/powerpoint/2010/main" val="14535745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buClr>
                <a:srgbClr val="677480"/>
              </a:buClr>
              <a:buFont typeface="Lato"/>
              <a:buNone/>
            </a:pPr>
            <a:endParaRPr lang="ru-RU" altLang="ru-RU" sz="1200" dirty="0">
              <a:solidFill>
                <a:srgbClr val="677480"/>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25</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buClr>
                <a:srgbClr val="677480"/>
              </a:buClr>
              <a:buFont typeface="Lato"/>
              <a:buNone/>
            </a:pPr>
            <a:endParaRPr lang="ru-RU" altLang="ru-RU" sz="1200" dirty="0">
              <a:solidFill>
                <a:srgbClr val="677480"/>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26</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marL="0" marR="0" indent="0" algn="l" defTabSz="914400" rtl="0" eaLnBrk="0" fontAlgn="base" latinLnBrk="0" hangingPunct="0">
              <a:lnSpc>
                <a:spcPct val="100000"/>
              </a:lnSpc>
              <a:spcBef>
                <a:spcPct val="0"/>
              </a:spcBef>
              <a:spcAft>
                <a:spcPct val="0"/>
              </a:spcAft>
              <a:buClr>
                <a:srgbClr val="677480"/>
              </a:buClr>
              <a:buSzTx/>
              <a:buFont typeface="Lato"/>
              <a:buNone/>
              <a:tabLst/>
              <a:defRPr/>
            </a:pPr>
            <a:r>
              <a:rPr lang="ru-RU" altLang="ru-RU" sz="1200" dirty="0" smtClean="0">
                <a:solidFill>
                  <a:schemeClr val="bg2"/>
                </a:solidFill>
                <a:latin typeface="Lato"/>
                <a:ea typeface="Lato"/>
                <a:cs typeface="Lato"/>
                <a:sym typeface="Lato"/>
              </a:rPr>
              <a:t>Выполняемые при техническом проектировании расчеты служат для окончательного установления свойств прибора, выработки требований к узлам и отдельным ответственным деталям.</a:t>
            </a:r>
          </a:p>
          <a:p>
            <a:pPr>
              <a:spcBef>
                <a:spcPct val="0"/>
              </a:spcBef>
              <a:buClr>
                <a:srgbClr val="677480"/>
              </a:buClr>
              <a:buFont typeface="Lato"/>
              <a:buNone/>
            </a:pPr>
            <a:endParaRPr lang="ru-RU" altLang="ru-RU" sz="1200" dirty="0">
              <a:solidFill>
                <a:srgbClr val="677480"/>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27</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Образ слайда 1"/>
          <p:cNvSpPr>
            <a:spLocks noGrp="1" noRot="1" noChangeAspect="1" noTextEdit="1"/>
          </p:cNvSpPr>
          <p:nvPr>
            <p:ph type="sldImg"/>
          </p:nvPr>
        </p:nvSpPr>
        <p:spPr>
          <a:xfrm>
            <a:off x="381000" y="685800"/>
            <a:ext cx="6096000" cy="3429000"/>
          </a:xfrm>
          <a:ln/>
        </p:spPr>
      </p:sp>
      <p:sp>
        <p:nvSpPr>
          <p:cNvPr id="116739" name="Заметки 2"/>
          <p:cNvSpPr>
            <a:spLocks noGrp="1"/>
          </p:cNvSpPr>
          <p:nvPr>
            <p:ph type="body" idx="1"/>
          </p:nvPr>
        </p:nvSpPr>
        <p:spPr>
          <a:noFill/>
        </p:spPr>
        <p:txBody>
          <a:bodyPr/>
          <a:lstStyle/>
          <a:p>
            <a:pPr marL="0" marR="0" indent="0" algn="l" defTabSz="914400" rtl="0" eaLnBrk="0" fontAlgn="base" latinLnBrk="0" hangingPunct="0">
              <a:lnSpc>
                <a:spcPct val="100000"/>
              </a:lnSpc>
              <a:spcBef>
                <a:spcPct val="0"/>
              </a:spcBef>
              <a:spcAft>
                <a:spcPct val="0"/>
              </a:spcAft>
              <a:buClr>
                <a:srgbClr val="677480"/>
              </a:buClr>
              <a:buSzTx/>
              <a:buFont typeface="Lato"/>
              <a:buNone/>
              <a:tabLst/>
              <a:defRPr/>
            </a:pPr>
            <a:endParaRPr lang="ru-RU" altLang="ru-RU" sz="1200" dirty="0">
              <a:solidFill>
                <a:srgbClr val="677480"/>
              </a:solidFill>
              <a:latin typeface="Lato"/>
              <a:ea typeface="Lato"/>
              <a:cs typeface="Lato"/>
              <a:sym typeface="Lato"/>
            </a:endParaRPr>
          </a:p>
        </p:txBody>
      </p:sp>
      <p:sp>
        <p:nvSpPr>
          <p:cNvPr id="1167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D38528A0-CF11-4601-BF34-6363348E7C03}" type="slidenum">
              <a:rPr lang="ru-RU" altLang="ru-RU" sz="1200" smtClean="0"/>
              <a:pPr eaLnBrk="1" hangingPunct="1"/>
              <a:t>28</a:t>
            </a:fld>
            <a:endParaRPr lang="ru-RU" altLang="ru-RU" sz="1200" smtClean="0"/>
          </a:p>
        </p:txBody>
      </p:sp>
    </p:spTree>
    <p:extLst>
      <p:ext uri="{BB962C8B-B14F-4D97-AF65-F5344CB8AC3E}">
        <p14:creationId xmlns:p14="http://schemas.microsoft.com/office/powerpoint/2010/main" val="14535745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buClr>
                <a:srgbClr val="677480"/>
              </a:buClr>
              <a:buFont typeface="Lato"/>
              <a:buNone/>
            </a:pPr>
            <a:endParaRPr lang="ru-RU" altLang="ru-RU" sz="1200" dirty="0">
              <a:solidFill>
                <a:srgbClr val="677480"/>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29</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buClr>
                <a:srgbClr val="677480"/>
              </a:buClr>
            </a:pPr>
            <a:r>
              <a:rPr lang="ru-RU" altLang="ru-RU" sz="1200" dirty="0" smtClean="0">
                <a:solidFill>
                  <a:schemeClr val="tx1"/>
                </a:solidFill>
                <a:latin typeface="Lato"/>
                <a:ea typeface="Lato"/>
                <a:cs typeface="Lato"/>
                <a:sym typeface="Lato"/>
              </a:rPr>
              <a:t>В зависимости от степени новизны различаются:</a:t>
            </a:r>
          </a:p>
          <a:p>
            <a:pPr marL="457200" indent="-457200">
              <a:spcBef>
                <a:spcPct val="0"/>
              </a:spcBef>
              <a:spcAft>
                <a:spcPts val="600"/>
              </a:spcAft>
              <a:buClr>
                <a:srgbClr val="677480"/>
              </a:buClr>
              <a:buFont typeface="Arial" panose="020B0604020202020204" pitchFamily="34" charset="0"/>
              <a:buChar char="•"/>
            </a:pPr>
            <a:r>
              <a:rPr lang="ru-RU" altLang="ru-RU" sz="1200" dirty="0" smtClean="0">
                <a:solidFill>
                  <a:schemeClr val="tx1"/>
                </a:solidFill>
                <a:latin typeface="Lato"/>
                <a:ea typeface="Lato"/>
                <a:cs typeface="Lato"/>
                <a:sym typeface="Lato"/>
              </a:rPr>
              <a:t>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 улучшения элементной базы, частичного изменения структуры и т.п.</a:t>
            </a:r>
          </a:p>
          <a:p>
            <a:pPr marL="457200" indent="-457200">
              <a:spcBef>
                <a:spcPct val="0"/>
              </a:spcBef>
              <a:spcAft>
                <a:spcPts val="600"/>
              </a:spcAft>
              <a:buClr>
                <a:srgbClr val="677480"/>
              </a:buClr>
              <a:buFont typeface="Arial" panose="020B0604020202020204" pitchFamily="34" charset="0"/>
              <a:buChar char="•"/>
            </a:pPr>
            <a:r>
              <a:rPr lang="ru-RU" altLang="ru-RU" sz="1200" dirty="0" smtClean="0">
                <a:solidFill>
                  <a:schemeClr val="tx1"/>
                </a:solidFill>
                <a:latin typeface="Lato"/>
                <a:ea typeface="Lato"/>
                <a:cs typeface="Lato"/>
                <a:sym typeface="Lato"/>
              </a:rPr>
              <a:t>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 приводящих к большим конструктивным изменениям.</a:t>
            </a:r>
          </a:p>
          <a:p>
            <a:pPr marL="457200" indent="-457200">
              <a:spcBef>
                <a:spcPct val="0"/>
              </a:spcBef>
              <a:spcAft>
                <a:spcPts val="600"/>
              </a:spcAft>
              <a:buClr>
                <a:srgbClr val="677480"/>
              </a:buClr>
              <a:buFont typeface="Arial" panose="020B0604020202020204" pitchFamily="34" charset="0"/>
              <a:buChar char="•"/>
            </a:pPr>
            <a:r>
              <a:rPr lang="ru-RU" altLang="ru-RU" sz="1200" dirty="0" smtClean="0">
                <a:solidFill>
                  <a:schemeClr val="tx1"/>
                </a:solidFill>
                <a:latin typeface="Lato"/>
                <a:ea typeface="Lato"/>
                <a:cs typeface="Lato"/>
                <a:sym typeface="Lato"/>
              </a:rPr>
              <a:t>Создание нового прибора, предназначенного для решения известных или принципиально новых задач и основанного на новых принципах действия, использование которых позволяет резко улучшить основные показатели качества.</a:t>
            </a:r>
          </a:p>
          <a:p>
            <a:pPr>
              <a:spcBef>
                <a:spcPct val="0"/>
              </a:spcBef>
              <a:spcAft>
                <a:spcPts val="600"/>
              </a:spcAft>
              <a:buClr>
                <a:srgbClr val="677480"/>
              </a:buClr>
            </a:pPr>
            <a:endParaRPr lang="ru-RU" altLang="ru-RU" sz="1200" dirty="0" smtClean="0">
              <a:solidFill>
                <a:schemeClr val="tx1"/>
              </a:solidFill>
              <a:latin typeface="Lato"/>
              <a:ea typeface="Lato"/>
              <a:cs typeface="Lato"/>
              <a:sym typeface="Lato"/>
            </a:endParaRPr>
          </a:p>
          <a:p>
            <a:pPr>
              <a:spcBef>
                <a:spcPct val="0"/>
              </a:spcBef>
              <a:buClr>
                <a:srgbClr val="677480"/>
              </a:buClr>
              <a:buFont typeface="Lato"/>
              <a:buNone/>
            </a:pPr>
            <a:r>
              <a:rPr lang="ru-RU" altLang="ru-RU" sz="1200" dirty="0" smtClean="0">
                <a:solidFill>
                  <a:srgbClr val="677480"/>
                </a:solidFill>
                <a:latin typeface="Lato"/>
                <a:ea typeface="Lato"/>
                <a:cs typeface="Lato"/>
                <a:sym typeface="Lato"/>
              </a:rPr>
              <a:t>При создании новых ОЭП процессу собственно проектирования – опытно-конструкторским работам (ОКР) - обычно предшествуют научно-исследовательские работы (НИР).</a:t>
            </a:r>
          </a:p>
          <a:p>
            <a:pPr>
              <a:spcBef>
                <a:spcPct val="0"/>
              </a:spcBef>
              <a:buClr>
                <a:srgbClr val="677480"/>
              </a:buClr>
              <a:buFont typeface="Lato"/>
              <a:buNone/>
            </a:pPr>
            <a:r>
              <a:rPr lang="ru-RU" altLang="ru-RU" sz="1200" dirty="0" smtClean="0">
                <a:solidFill>
                  <a:srgbClr val="677480"/>
                </a:solidFill>
                <a:latin typeface="Lato"/>
                <a:ea typeface="Lato"/>
                <a:cs typeface="Lato"/>
                <a:sym typeface="Lato"/>
              </a:rPr>
              <a:t>Целью НИР является решение проблемных вопросов, позволяющее обосновать возможность и целесообразность дальнейшего проектирования, получить необходимую исходную информацию и тем самым предотвратить значительные затраты на проведение проектных работ в случае, когда поставленная задача не может быть решена предлагаемыми средствами.</a:t>
            </a:r>
          </a:p>
          <a:p>
            <a:pPr>
              <a:spcBef>
                <a:spcPct val="0"/>
              </a:spcBef>
              <a:spcAft>
                <a:spcPts val="600"/>
              </a:spcAft>
              <a:buClr>
                <a:srgbClr val="677480"/>
              </a:buClr>
            </a:pPr>
            <a:endParaRPr lang="ru-RU" altLang="ru-RU" sz="1200" dirty="0" smtClean="0">
              <a:solidFill>
                <a:schemeClr val="tx1"/>
              </a:solidFill>
              <a:latin typeface="Lato"/>
              <a:ea typeface="Lato"/>
              <a:cs typeface="Lato"/>
              <a:sym typeface="Lato"/>
            </a:endParaRPr>
          </a:p>
          <a:p>
            <a:pPr>
              <a:spcBef>
                <a:spcPct val="0"/>
              </a:spcBef>
              <a:buClr>
                <a:srgbClr val="677480"/>
              </a:buClr>
              <a:buFont typeface="Lato"/>
              <a:buNone/>
            </a:pPr>
            <a:r>
              <a:rPr lang="ru-RU" altLang="ru-RU" sz="1200" dirty="0" smtClean="0">
                <a:solidFill>
                  <a:srgbClr val="677480"/>
                </a:solidFill>
                <a:latin typeface="Lato"/>
                <a:ea typeface="Lato"/>
                <a:cs typeface="Lato"/>
                <a:sym typeface="Lato"/>
              </a:rPr>
              <a:t>В рамках НИР изучается состояние разработок по поставленной или родственным задачам. С этой целью анализируются все доступные источники информации, а также опыт промышленности. На основе выдвинутых теоретических положений разрабатываются макеты узлов и прибора в целом. После их изготовления и экспериментальных исследований дается заключение о возможности создания промышленного образца прибора, и формулируются рекомендации по проведению ОКР.</a:t>
            </a:r>
          </a:p>
          <a:p>
            <a:pPr>
              <a:spcBef>
                <a:spcPct val="0"/>
              </a:spcBef>
              <a:buClr>
                <a:srgbClr val="677480"/>
              </a:buClr>
              <a:buFont typeface="Lato"/>
              <a:buNone/>
            </a:pPr>
            <a:endParaRPr lang="ru-RU" altLang="ru-RU" sz="1200" dirty="0" smtClean="0">
              <a:solidFill>
                <a:srgbClr val="677480"/>
              </a:solidFill>
              <a:latin typeface="Lato"/>
              <a:ea typeface="Lato"/>
              <a:cs typeface="Lato"/>
              <a:sym typeface="Lato"/>
            </a:endParaRPr>
          </a:p>
          <a:p>
            <a:pPr>
              <a:spcBef>
                <a:spcPct val="0"/>
              </a:spcBef>
              <a:buClr>
                <a:srgbClr val="677480"/>
              </a:buClr>
              <a:buFont typeface="Lato"/>
              <a:buNone/>
            </a:pPr>
            <a:r>
              <a:rPr lang="ru-RU" altLang="ru-RU" sz="1200" dirty="0" smtClean="0">
                <a:solidFill>
                  <a:srgbClr val="677480"/>
                </a:solidFill>
                <a:latin typeface="Lato"/>
                <a:ea typeface="Lato"/>
                <a:cs typeface="Lato"/>
                <a:sym typeface="Lato"/>
              </a:rPr>
              <a:t>Последовательность разработки и изготовления промышленных изделий в настоящее время регламентируется группой государственных стандартов, входящих в Единую систему конструкторской документации (ЕСКД).</a:t>
            </a:r>
          </a:p>
          <a:p>
            <a:pPr>
              <a:spcBef>
                <a:spcPct val="0"/>
              </a:spcBef>
              <a:buClr>
                <a:srgbClr val="677480"/>
              </a:buClr>
              <a:buFont typeface="Lato"/>
              <a:buNone/>
            </a:pPr>
            <a:endParaRPr lang="ru-RU" altLang="ru-RU" sz="1200" dirty="0" smtClean="0">
              <a:solidFill>
                <a:srgbClr val="677480"/>
              </a:solidFill>
              <a:latin typeface="Lato"/>
              <a:ea typeface="Lato"/>
              <a:cs typeface="Lato"/>
              <a:sym typeface="Lato"/>
            </a:endParaRPr>
          </a:p>
          <a:p>
            <a:pPr>
              <a:spcBef>
                <a:spcPct val="0"/>
              </a:spcBef>
              <a:spcAft>
                <a:spcPts val="600"/>
              </a:spcAft>
              <a:buClr>
                <a:srgbClr val="677480"/>
              </a:buClr>
            </a:pPr>
            <a:endParaRPr lang="ru-RU" altLang="ru-RU" sz="1200" dirty="0" smtClean="0">
              <a:solidFill>
                <a:schemeClr val="tx1"/>
              </a:solidFill>
              <a:latin typeface="Lato"/>
              <a:ea typeface="Lato"/>
              <a:cs typeface="Lato"/>
              <a:sym typeface="Lato"/>
            </a:endParaRPr>
          </a:p>
          <a:p>
            <a:endParaRPr lang="ru-RU" altLang="ru-RU" dirty="0" smtClean="0"/>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3</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marL="0" marR="0" indent="0" algn="l" defTabSz="914400" rtl="0" eaLnBrk="0" fontAlgn="base" latinLnBrk="0" hangingPunct="0">
              <a:lnSpc>
                <a:spcPct val="100000"/>
              </a:lnSpc>
              <a:spcBef>
                <a:spcPct val="0"/>
              </a:spcBef>
              <a:spcAft>
                <a:spcPct val="0"/>
              </a:spcAft>
              <a:buClr>
                <a:srgbClr val="677480"/>
              </a:buClr>
              <a:buSzTx/>
              <a:buFont typeface="Lato"/>
              <a:buNone/>
              <a:tabLst/>
              <a:defRPr/>
            </a:pPr>
            <a:r>
              <a:rPr lang="ru-RU" altLang="ru-RU" sz="1200" dirty="0" smtClean="0">
                <a:solidFill>
                  <a:schemeClr val="bg2"/>
                </a:solidFill>
                <a:latin typeface="Lato"/>
                <a:ea typeface="Lato"/>
                <a:cs typeface="Lato"/>
                <a:sym typeface="Lato"/>
              </a:rPr>
              <a:t>Выполняемые при техническом проектировании расчеты служат для окончательного установления свойств прибора, выработки требований к узлам и отдельным ответственным деталям.</a:t>
            </a:r>
          </a:p>
          <a:p>
            <a:pPr>
              <a:spcBef>
                <a:spcPct val="0"/>
              </a:spcBef>
              <a:buClr>
                <a:srgbClr val="677480"/>
              </a:buClr>
              <a:buFont typeface="Lato"/>
              <a:buNone/>
            </a:pPr>
            <a:endParaRPr lang="ru-RU" altLang="ru-RU" sz="1200" dirty="0">
              <a:solidFill>
                <a:srgbClr val="677480"/>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30</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Образ слайда 1"/>
          <p:cNvSpPr>
            <a:spLocks noGrp="1" noRot="1" noChangeAspect="1" noTextEdit="1"/>
          </p:cNvSpPr>
          <p:nvPr>
            <p:ph type="sldImg"/>
          </p:nvPr>
        </p:nvSpPr>
        <p:spPr>
          <a:xfrm>
            <a:off x="381000" y="685800"/>
            <a:ext cx="6096000" cy="3429000"/>
          </a:xfrm>
          <a:ln/>
        </p:spPr>
      </p:sp>
      <p:sp>
        <p:nvSpPr>
          <p:cNvPr id="116739" name="Заметки 2"/>
          <p:cNvSpPr>
            <a:spLocks noGrp="1"/>
          </p:cNvSpPr>
          <p:nvPr>
            <p:ph type="body" idx="1"/>
          </p:nvPr>
        </p:nvSpPr>
        <p:spPr>
          <a:noFill/>
        </p:spPr>
        <p:txBody>
          <a:bodyPr/>
          <a:lstStyle/>
          <a:p>
            <a:pPr marL="0" marR="0" indent="0" algn="l" defTabSz="914400" rtl="0" eaLnBrk="0" fontAlgn="base" latinLnBrk="0" hangingPunct="0">
              <a:lnSpc>
                <a:spcPct val="100000"/>
              </a:lnSpc>
              <a:spcBef>
                <a:spcPct val="0"/>
              </a:spcBef>
              <a:spcAft>
                <a:spcPct val="0"/>
              </a:spcAft>
              <a:buClr>
                <a:srgbClr val="677480"/>
              </a:buClr>
              <a:buSzTx/>
              <a:buFont typeface="Lato"/>
              <a:buNone/>
              <a:tabLst/>
              <a:defRPr/>
            </a:pPr>
            <a:endParaRPr lang="ru-RU" altLang="ru-RU" sz="1200" dirty="0">
              <a:solidFill>
                <a:srgbClr val="677480"/>
              </a:solidFill>
              <a:latin typeface="Lato"/>
              <a:ea typeface="Lato"/>
              <a:cs typeface="Lato"/>
              <a:sym typeface="Lato"/>
            </a:endParaRPr>
          </a:p>
        </p:txBody>
      </p:sp>
      <p:sp>
        <p:nvSpPr>
          <p:cNvPr id="1167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D38528A0-CF11-4601-BF34-6363348E7C03}" type="slidenum">
              <a:rPr lang="ru-RU" altLang="ru-RU" sz="1200" smtClean="0"/>
              <a:pPr eaLnBrk="1" hangingPunct="1"/>
              <a:t>31</a:t>
            </a:fld>
            <a:endParaRPr lang="ru-RU" altLang="ru-RU" sz="1200" smtClean="0"/>
          </a:p>
        </p:txBody>
      </p:sp>
    </p:spTree>
    <p:extLst>
      <p:ext uri="{BB962C8B-B14F-4D97-AF65-F5344CB8AC3E}">
        <p14:creationId xmlns:p14="http://schemas.microsoft.com/office/powerpoint/2010/main" val="14535745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32</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33</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34</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35</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36</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Образ слайда 1"/>
          <p:cNvSpPr>
            <a:spLocks noGrp="1" noRot="1" noChangeAspect="1" noTextEdit="1"/>
          </p:cNvSpPr>
          <p:nvPr>
            <p:ph type="sldImg"/>
          </p:nvPr>
        </p:nvSpPr>
        <p:spPr>
          <a:xfrm>
            <a:off x="381000" y="685800"/>
            <a:ext cx="6096000" cy="3429000"/>
          </a:xfrm>
          <a:ln/>
        </p:spPr>
      </p:sp>
      <p:sp>
        <p:nvSpPr>
          <p:cNvPr id="116739" name="Заметки 2"/>
          <p:cNvSpPr>
            <a:spLocks noGrp="1"/>
          </p:cNvSpPr>
          <p:nvPr>
            <p:ph type="body" idx="1"/>
          </p:nvPr>
        </p:nvSpPr>
        <p:spPr>
          <a:noFill/>
        </p:spPr>
        <p:txBody>
          <a:bodyPr/>
          <a:lstStyle/>
          <a:p>
            <a:pPr marL="0" marR="0" indent="0" algn="l" defTabSz="914400" rtl="0" eaLnBrk="0" fontAlgn="base" latinLnBrk="0" hangingPunct="0">
              <a:lnSpc>
                <a:spcPct val="100000"/>
              </a:lnSpc>
              <a:spcBef>
                <a:spcPct val="0"/>
              </a:spcBef>
              <a:spcAft>
                <a:spcPct val="0"/>
              </a:spcAft>
              <a:buClr>
                <a:srgbClr val="677480"/>
              </a:buClr>
              <a:buSzTx/>
              <a:buFont typeface="Lato"/>
              <a:buNone/>
              <a:tabLst/>
              <a:defRPr/>
            </a:pPr>
            <a:endParaRPr lang="ru-RU" altLang="ru-RU" sz="1200" dirty="0">
              <a:solidFill>
                <a:srgbClr val="677480"/>
              </a:solidFill>
              <a:latin typeface="Lato"/>
              <a:ea typeface="Lato"/>
              <a:cs typeface="Lato"/>
              <a:sym typeface="Lato"/>
            </a:endParaRPr>
          </a:p>
        </p:txBody>
      </p:sp>
      <p:sp>
        <p:nvSpPr>
          <p:cNvPr id="1167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D38528A0-CF11-4601-BF34-6363348E7C03}" type="slidenum">
              <a:rPr lang="ru-RU" altLang="ru-RU" sz="1200" smtClean="0"/>
              <a:pPr eaLnBrk="1" hangingPunct="1"/>
              <a:t>37</a:t>
            </a:fld>
            <a:endParaRPr lang="ru-RU" altLang="ru-RU" sz="1200" smtClean="0"/>
          </a:p>
        </p:txBody>
      </p:sp>
    </p:spTree>
    <p:extLst>
      <p:ext uri="{BB962C8B-B14F-4D97-AF65-F5344CB8AC3E}">
        <p14:creationId xmlns:p14="http://schemas.microsoft.com/office/powerpoint/2010/main" val="14535745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38</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39</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buClr>
                <a:srgbClr val="677480"/>
              </a:buClr>
              <a:buFont typeface="Lato"/>
              <a:buNone/>
            </a:pPr>
            <a:r>
              <a:rPr lang="ru-RU" altLang="ru-RU" sz="1200" dirty="0" smtClean="0">
                <a:solidFill>
                  <a:srgbClr val="677480"/>
                </a:solidFill>
                <a:latin typeface="Lato"/>
                <a:ea typeface="Lato"/>
                <a:cs typeface="Lato"/>
                <a:sym typeface="Lato"/>
              </a:rPr>
              <a:t>Перечисленные этапы позволяют обеспечить изготовление опытного образца, который затем испытывается. По результатам испытаний в конструкцию вносятся необходимые изменения и уточнения, и после окончательных испытаний дается заключение о возможности изготовления установочной серии приборов. В зависимости от потребностей в данном приборе в дальнейшем осуществляется переход к мелкосерийному, серийному или массовому производству.</a:t>
            </a:r>
          </a:p>
          <a:p>
            <a:pPr>
              <a:spcBef>
                <a:spcPct val="0"/>
              </a:spcBef>
              <a:buClr>
                <a:srgbClr val="677480"/>
              </a:buClr>
              <a:buFont typeface="Lato"/>
              <a:buNone/>
            </a:pPr>
            <a:r>
              <a:rPr lang="ru-RU" altLang="ru-RU" sz="1200" dirty="0" smtClean="0">
                <a:solidFill>
                  <a:srgbClr val="677480"/>
                </a:solidFill>
                <a:latin typeface="Lato"/>
                <a:ea typeface="Lato"/>
                <a:cs typeface="Lato"/>
                <a:sym typeface="Lato"/>
              </a:rPr>
              <a:t>Следует отметить, что в зависимости от назначения и области применения прибора (системы), необходимых сроков разработки, а также в связи с внедрением современных методов системного и автоматизированного проектирования последовательность и содержание этапов могут изменяться. </a:t>
            </a:r>
          </a:p>
          <a:p>
            <a:pPr>
              <a:spcBef>
                <a:spcPct val="0"/>
              </a:spcBef>
              <a:buClr>
                <a:srgbClr val="677480"/>
              </a:buClr>
              <a:buFont typeface="Lato"/>
              <a:buNone/>
            </a:pPr>
            <a:r>
              <a:rPr lang="ru-RU" altLang="ru-RU" sz="1200" dirty="0" smtClean="0">
                <a:solidFill>
                  <a:srgbClr val="677480"/>
                </a:solidFill>
                <a:latin typeface="Lato"/>
                <a:ea typeface="Lato"/>
                <a:cs typeface="Lato"/>
                <a:sym typeface="Lato"/>
              </a:rPr>
              <a:t>Например, если на этапе технического предложения получено полное представление о схемном и конструктивном решении прибора, этап эскизного проектирования может не выполняться, и разработчик сразу переходит к техническому проектированию. </a:t>
            </a:r>
          </a:p>
          <a:p>
            <a:pPr>
              <a:spcBef>
                <a:spcPct val="0"/>
              </a:spcBef>
              <a:buClr>
                <a:srgbClr val="677480"/>
              </a:buClr>
              <a:buFont typeface="Lato"/>
              <a:buNone/>
            </a:pPr>
            <a:r>
              <a:rPr lang="ru-RU" altLang="ru-RU" sz="1200" dirty="0" smtClean="0">
                <a:solidFill>
                  <a:srgbClr val="677480"/>
                </a:solidFill>
                <a:latin typeface="Lato"/>
                <a:ea typeface="Lato"/>
                <a:cs typeface="Lato"/>
                <a:sym typeface="Lato"/>
              </a:rPr>
              <a:t>Для ускорения процесса проектирования иногда могут быть совмещены технический и рабочий проекты. Однако при создании большинства современных приборов указанная последовательность проектирования выдерживается. Рассмотрим содержание и особенности этапов с учетом специфики ОЭП.</a:t>
            </a:r>
          </a:p>
          <a:p>
            <a:endParaRPr lang="ru-RU" altLang="ru-RU" dirty="0" smtClean="0"/>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4</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40</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41</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42</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43</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44</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45</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46</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47</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48</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49</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Образ слайда 1"/>
          <p:cNvSpPr>
            <a:spLocks noGrp="1" noRot="1" noChangeAspect="1" noTextEdit="1"/>
          </p:cNvSpPr>
          <p:nvPr>
            <p:ph type="sldImg"/>
          </p:nvPr>
        </p:nvSpPr>
        <p:spPr>
          <a:xfrm>
            <a:off x="381000" y="685800"/>
            <a:ext cx="6096000" cy="3429000"/>
          </a:xfrm>
          <a:ln/>
        </p:spPr>
      </p:sp>
      <p:sp>
        <p:nvSpPr>
          <p:cNvPr id="116739" name="Заметки 2"/>
          <p:cNvSpPr>
            <a:spLocks noGrp="1"/>
          </p:cNvSpPr>
          <p:nvPr>
            <p:ph type="body" idx="1"/>
          </p:nvPr>
        </p:nvSpPr>
        <p:spPr>
          <a:noFill/>
        </p:spPr>
        <p:txBody>
          <a:bodyPr/>
          <a:lstStyle/>
          <a:p>
            <a:pPr>
              <a:spcBef>
                <a:spcPct val="0"/>
              </a:spcBef>
              <a:buClr>
                <a:srgbClr val="677480"/>
              </a:buClr>
              <a:buFont typeface="Lato"/>
              <a:buNone/>
            </a:pPr>
            <a:r>
              <a:rPr lang="ru-RU" altLang="ru-RU" sz="1200" dirty="0" smtClean="0">
                <a:solidFill>
                  <a:srgbClr val="677480"/>
                </a:solidFill>
                <a:latin typeface="Lato"/>
                <a:ea typeface="Lato"/>
                <a:cs typeface="Lato"/>
                <a:sym typeface="Lato"/>
              </a:rPr>
              <a:t>Проектирование любого промышленного изделия, в том числе и ОЭП, ведется на основании ТЗ. ТЗ составляется организацией-заказчиком при возможном участии организации-разработчика с привлечением других заинтересованных организаций. После утверждения и согласования ТЗ принимается к выполнению. </a:t>
            </a:r>
            <a:endParaRPr lang="ru-RU" altLang="ru-RU" sz="1200" dirty="0">
              <a:solidFill>
                <a:srgbClr val="677480"/>
              </a:solidFill>
              <a:latin typeface="Lato"/>
              <a:ea typeface="Lato"/>
              <a:cs typeface="Lato"/>
              <a:sym typeface="Lato"/>
            </a:endParaRPr>
          </a:p>
        </p:txBody>
      </p:sp>
      <p:sp>
        <p:nvSpPr>
          <p:cNvPr id="1167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D38528A0-CF11-4601-BF34-6363348E7C03}" type="slidenum">
              <a:rPr lang="ru-RU" altLang="ru-RU" sz="1200" smtClean="0"/>
              <a:pPr eaLnBrk="1" hangingPunct="1"/>
              <a:t>5</a:t>
            </a:fld>
            <a:endParaRPr lang="ru-RU" altLang="ru-RU" sz="1200" smtClean="0"/>
          </a:p>
        </p:txBody>
      </p:sp>
    </p:spTree>
    <p:extLst>
      <p:ext uri="{BB962C8B-B14F-4D97-AF65-F5344CB8AC3E}">
        <p14:creationId xmlns:p14="http://schemas.microsoft.com/office/powerpoint/2010/main" val="14535745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50</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51</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52</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53</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54</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55</a:t>
            </a:fld>
            <a:endParaRPr lang="ru-RU" altLang="ru-RU" sz="1200" smtClean="0"/>
          </a:p>
        </p:txBody>
      </p:sp>
    </p:spTree>
    <p:extLst>
      <p:ext uri="{BB962C8B-B14F-4D97-AF65-F5344CB8AC3E}">
        <p14:creationId xmlns:p14="http://schemas.microsoft.com/office/powerpoint/2010/main" val="19413554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56</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57</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58</a:t>
            </a:fld>
            <a:endParaRPr lang="ru-RU" altLang="ru-RU" sz="1200" smtClean="0"/>
          </a:p>
        </p:txBody>
      </p:sp>
    </p:spTree>
    <p:extLst>
      <p:ext uri="{BB962C8B-B14F-4D97-AF65-F5344CB8AC3E}">
        <p14:creationId xmlns:p14="http://schemas.microsoft.com/office/powerpoint/2010/main" val="109604665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59</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buClr>
                <a:srgbClr val="677480"/>
              </a:buClr>
              <a:buFont typeface="Lato"/>
              <a:buNone/>
            </a:pPr>
            <a:r>
              <a:rPr lang="ru-RU" altLang="ru-RU" sz="1200" dirty="0" smtClean="0">
                <a:solidFill>
                  <a:srgbClr val="677480"/>
                </a:solidFill>
                <a:latin typeface="Lato"/>
                <a:ea typeface="Lato"/>
                <a:cs typeface="Lato"/>
                <a:sym typeface="Lato"/>
              </a:rPr>
              <a:t>К техническим требованиям относятся:</a:t>
            </a:r>
            <a:endParaRPr lang="en-US" altLang="ru-RU" sz="1200" dirty="0" smtClean="0">
              <a:solidFill>
                <a:srgbClr val="677480"/>
              </a:solidFill>
              <a:latin typeface="Lato"/>
              <a:ea typeface="Lato"/>
              <a:cs typeface="Lato"/>
              <a:sym typeface="Lato"/>
            </a:endParaRPr>
          </a:p>
          <a:p>
            <a:pPr marL="457200" indent="-457200">
              <a:spcBef>
                <a:spcPct val="0"/>
              </a:spcBef>
              <a:buClr>
                <a:srgbClr val="677480"/>
              </a:buClr>
              <a:buFont typeface="Arial" panose="020B0604020202020204" pitchFamily="34" charset="0"/>
              <a:buChar char="•"/>
            </a:pPr>
            <a:r>
              <a:rPr lang="ru-RU" altLang="ru-RU" sz="1200" dirty="0" smtClean="0">
                <a:solidFill>
                  <a:srgbClr val="677480"/>
                </a:solidFill>
                <a:latin typeface="Lato"/>
                <a:ea typeface="Lato"/>
                <a:cs typeface="Lato"/>
                <a:sym typeface="Lato"/>
              </a:rPr>
              <a:t>диапазон и точность измерений; дальность действия;</a:t>
            </a:r>
          </a:p>
          <a:p>
            <a:pPr marL="457200" indent="-457200">
              <a:spcBef>
                <a:spcPct val="0"/>
              </a:spcBef>
              <a:buClr>
                <a:srgbClr val="677480"/>
              </a:buClr>
              <a:buFont typeface="Arial" panose="020B0604020202020204" pitchFamily="34" charset="0"/>
              <a:buChar char="•"/>
            </a:pPr>
            <a:r>
              <a:rPr lang="ru-RU" altLang="ru-RU" sz="1200" dirty="0" smtClean="0">
                <a:solidFill>
                  <a:srgbClr val="677480"/>
                </a:solidFill>
                <a:latin typeface="Lato"/>
                <a:ea typeface="Lato"/>
                <a:cs typeface="Lato"/>
                <a:sym typeface="Lato"/>
              </a:rPr>
              <a:t>чувствительность или разрешающая способность; выходные параметры прибора;</a:t>
            </a:r>
            <a:endParaRPr lang="en-US" altLang="ru-RU" sz="1200" dirty="0" smtClean="0">
              <a:solidFill>
                <a:srgbClr val="677480"/>
              </a:solidFill>
              <a:latin typeface="Lato"/>
              <a:ea typeface="Lato"/>
              <a:cs typeface="Lato"/>
              <a:sym typeface="Lato"/>
            </a:endParaRPr>
          </a:p>
          <a:p>
            <a:pPr marL="457200" indent="-457200">
              <a:spcBef>
                <a:spcPct val="0"/>
              </a:spcBef>
              <a:buClr>
                <a:srgbClr val="677480"/>
              </a:buClr>
              <a:buFont typeface="Arial" panose="020B0604020202020204" pitchFamily="34" charset="0"/>
              <a:buChar char="•"/>
            </a:pPr>
            <a:r>
              <a:rPr lang="ru-RU" altLang="ru-RU" sz="1200" dirty="0" smtClean="0">
                <a:solidFill>
                  <a:srgbClr val="677480"/>
                </a:solidFill>
                <a:latin typeface="Lato"/>
                <a:ea typeface="Lato"/>
                <a:cs typeface="Lato"/>
                <a:sym typeface="Lato"/>
              </a:rPr>
              <a:t>спектральный диапазон работы, параметры и характеристики излучения исследуемого или измеряемого объекта;</a:t>
            </a:r>
          </a:p>
          <a:p>
            <a:pPr marL="457200" indent="-457200">
              <a:spcBef>
                <a:spcPct val="0"/>
              </a:spcBef>
              <a:buClr>
                <a:srgbClr val="677480"/>
              </a:buClr>
              <a:buFont typeface="Arial" panose="020B0604020202020204" pitchFamily="34" charset="0"/>
              <a:buChar char="•"/>
            </a:pPr>
            <a:r>
              <a:rPr lang="ru-RU" altLang="ru-RU" sz="1200" dirty="0" smtClean="0">
                <a:solidFill>
                  <a:srgbClr val="677480"/>
                </a:solidFill>
                <a:latin typeface="Lato"/>
                <a:ea typeface="Lato"/>
                <a:cs typeface="Lato"/>
                <a:sym typeface="Lato"/>
              </a:rPr>
              <a:t>конструктивные требования к схемам и узлам прибора (кинематическим, электрическим, оптическим);</a:t>
            </a:r>
          </a:p>
          <a:p>
            <a:pPr marL="457200" indent="-457200">
              <a:spcBef>
                <a:spcPct val="0"/>
              </a:spcBef>
              <a:buClr>
                <a:srgbClr val="677480"/>
              </a:buClr>
              <a:buFont typeface="Arial" panose="020B0604020202020204" pitchFamily="34" charset="0"/>
              <a:buChar char="•"/>
            </a:pPr>
            <a:r>
              <a:rPr lang="ru-RU" altLang="ru-RU" sz="1200" dirty="0" smtClean="0">
                <a:solidFill>
                  <a:srgbClr val="677480"/>
                </a:solidFill>
                <a:latin typeface="Lato"/>
                <a:ea typeface="Lato"/>
                <a:cs typeface="Lato"/>
                <a:sym typeface="Lato"/>
              </a:rPr>
              <a:t>габаритные размеры и масса прибора или отдельных его частей;</a:t>
            </a:r>
          </a:p>
          <a:p>
            <a:pPr marL="457200" indent="-457200">
              <a:spcBef>
                <a:spcPct val="0"/>
              </a:spcBef>
              <a:buClr>
                <a:srgbClr val="677480"/>
              </a:buClr>
              <a:buFont typeface="Arial" panose="020B0604020202020204" pitchFamily="34" charset="0"/>
              <a:buChar char="•"/>
            </a:pPr>
            <a:r>
              <a:rPr lang="ru-RU" altLang="ru-RU" sz="1200" dirty="0" smtClean="0">
                <a:solidFill>
                  <a:srgbClr val="677480"/>
                </a:solidFill>
                <a:latin typeface="Lato"/>
                <a:ea typeface="Lato"/>
                <a:cs typeface="Lato"/>
                <a:sym typeface="Lato"/>
              </a:rPr>
              <a:t>требования по видам потребляемой энергии и мощности потребления и т.д.</a:t>
            </a:r>
            <a:endParaRPr lang="ru-RU" altLang="ru-RU" sz="1200" dirty="0">
              <a:solidFill>
                <a:srgbClr val="677480"/>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6</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60</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61</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62</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63</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64</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65</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66</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67</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68</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69</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buClr>
                <a:srgbClr val="677480"/>
              </a:buClr>
              <a:buFont typeface="Lato"/>
              <a:buNone/>
            </a:pPr>
            <a:r>
              <a:rPr lang="ru-RU" altLang="ru-RU" sz="1200" dirty="0" smtClean="0">
                <a:solidFill>
                  <a:srgbClr val="677480"/>
                </a:solidFill>
                <a:latin typeface="Lato"/>
                <a:ea typeface="Lato"/>
                <a:cs typeface="Lato"/>
                <a:sym typeface="Lato"/>
              </a:rPr>
              <a:t>К техническим требованиям относятся:</a:t>
            </a:r>
            <a:endParaRPr lang="en-US" altLang="ru-RU" sz="1200" dirty="0" smtClean="0">
              <a:solidFill>
                <a:srgbClr val="677480"/>
              </a:solidFill>
              <a:latin typeface="Lato"/>
              <a:ea typeface="Lato"/>
              <a:cs typeface="Lato"/>
              <a:sym typeface="Lato"/>
            </a:endParaRPr>
          </a:p>
          <a:p>
            <a:pPr marL="457200" indent="-457200">
              <a:spcBef>
                <a:spcPct val="0"/>
              </a:spcBef>
              <a:buClr>
                <a:srgbClr val="677480"/>
              </a:buClr>
              <a:buFont typeface="Arial" panose="020B0604020202020204" pitchFamily="34" charset="0"/>
              <a:buChar char="•"/>
            </a:pPr>
            <a:r>
              <a:rPr lang="ru-RU" altLang="ru-RU" sz="1200" dirty="0" smtClean="0">
                <a:solidFill>
                  <a:srgbClr val="677480"/>
                </a:solidFill>
                <a:latin typeface="Lato"/>
                <a:ea typeface="Lato"/>
                <a:cs typeface="Lato"/>
                <a:sym typeface="Lato"/>
              </a:rPr>
              <a:t>диапазон и точность измерений; дальность действия;</a:t>
            </a:r>
          </a:p>
          <a:p>
            <a:pPr marL="457200" indent="-457200">
              <a:spcBef>
                <a:spcPct val="0"/>
              </a:spcBef>
              <a:buClr>
                <a:srgbClr val="677480"/>
              </a:buClr>
              <a:buFont typeface="Arial" panose="020B0604020202020204" pitchFamily="34" charset="0"/>
              <a:buChar char="•"/>
            </a:pPr>
            <a:r>
              <a:rPr lang="ru-RU" altLang="ru-RU" sz="1200" dirty="0" smtClean="0">
                <a:solidFill>
                  <a:srgbClr val="677480"/>
                </a:solidFill>
                <a:latin typeface="Lato"/>
                <a:ea typeface="Lato"/>
                <a:cs typeface="Lato"/>
                <a:sym typeface="Lato"/>
              </a:rPr>
              <a:t>чувствительность или разрешающая способность; выходные параметры прибора;</a:t>
            </a:r>
            <a:endParaRPr lang="en-US" altLang="ru-RU" sz="1200" dirty="0" smtClean="0">
              <a:solidFill>
                <a:srgbClr val="677480"/>
              </a:solidFill>
              <a:latin typeface="Lato"/>
              <a:ea typeface="Lato"/>
              <a:cs typeface="Lato"/>
              <a:sym typeface="Lato"/>
            </a:endParaRPr>
          </a:p>
          <a:p>
            <a:pPr marL="457200" indent="-457200">
              <a:spcBef>
                <a:spcPct val="0"/>
              </a:spcBef>
              <a:buClr>
                <a:srgbClr val="677480"/>
              </a:buClr>
              <a:buFont typeface="Arial" panose="020B0604020202020204" pitchFamily="34" charset="0"/>
              <a:buChar char="•"/>
            </a:pPr>
            <a:r>
              <a:rPr lang="ru-RU" altLang="ru-RU" sz="1200" dirty="0" smtClean="0">
                <a:solidFill>
                  <a:srgbClr val="677480"/>
                </a:solidFill>
                <a:latin typeface="Lato"/>
                <a:ea typeface="Lato"/>
                <a:cs typeface="Lato"/>
                <a:sym typeface="Lato"/>
              </a:rPr>
              <a:t>спектральный диапазон работы, параметры и характеристики излучения исследуемого или измеряемого объекта;</a:t>
            </a:r>
          </a:p>
          <a:p>
            <a:pPr marL="457200" indent="-457200">
              <a:spcBef>
                <a:spcPct val="0"/>
              </a:spcBef>
              <a:buClr>
                <a:srgbClr val="677480"/>
              </a:buClr>
              <a:buFont typeface="Arial" panose="020B0604020202020204" pitchFamily="34" charset="0"/>
              <a:buChar char="•"/>
            </a:pPr>
            <a:r>
              <a:rPr lang="ru-RU" altLang="ru-RU" sz="1200" dirty="0" smtClean="0">
                <a:solidFill>
                  <a:srgbClr val="677480"/>
                </a:solidFill>
                <a:latin typeface="Lato"/>
                <a:ea typeface="Lato"/>
                <a:cs typeface="Lato"/>
                <a:sym typeface="Lato"/>
              </a:rPr>
              <a:t>конструктивные требования к схемам и узлам прибора (кинематическим, электрическим, оптическим);</a:t>
            </a:r>
          </a:p>
          <a:p>
            <a:pPr marL="457200" indent="-457200">
              <a:spcBef>
                <a:spcPct val="0"/>
              </a:spcBef>
              <a:buClr>
                <a:srgbClr val="677480"/>
              </a:buClr>
              <a:buFont typeface="Arial" panose="020B0604020202020204" pitchFamily="34" charset="0"/>
              <a:buChar char="•"/>
            </a:pPr>
            <a:r>
              <a:rPr lang="ru-RU" altLang="ru-RU" sz="1200" dirty="0" smtClean="0">
                <a:solidFill>
                  <a:srgbClr val="677480"/>
                </a:solidFill>
                <a:latin typeface="Lato"/>
                <a:ea typeface="Lato"/>
                <a:cs typeface="Lato"/>
                <a:sym typeface="Lato"/>
              </a:rPr>
              <a:t>габаритные размеры и масса прибора или отдельных его частей;</a:t>
            </a:r>
          </a:p>
          <a:p>
            <a:pPr marL="457200" indent="-457200">
              <a:spcBef>
                <a:spcPct val="0"/>
              </a:spcBef>
              <a:buClr>
                <a:srgbClr val="677480"/>
              </a:buClr>
              <a:buFont typeface="Arial" panose="020B0604020202020204" pitchFamily="34" charset="0"/>
              <a:buChar char="•"/>
            </a:pPr>
            <a:r>
              <a:rPr lang="ru-RU" altLang="ru-RU" sz="1200" dirty="0" smtClean="0">
                <a:solidFill>
                  <a:srgbClr val="677480"/>
                </a:solidFill>
                <a:latin typeface="Lato"/>
                <a:ea typeface="Lato"/>
                <a:cs typeface="Lato"/>
                <a:sym typeface="Lato"/>
              </a:rPr>
              <a:t>требования по видам потребляемой энергии и мощности потребления и т.д.</a:t>
            </a:r>
            <a:endParaRPr lang="ru-RU" altLang="ru-RU" sz="1200" dirty="0">
              <a:solidFill>
                <a:srgbClr val="677480"/>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7</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70</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71</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72</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73</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74</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75</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76</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77</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78</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79</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buClr>
                <a:srgbClr val="677480"/>
              </a:buClr>
              <a:buFont typeface="Lato"/>
              <a:buNone/>
            </a:pPr>
            <a:endParaRPr lang="ru-RU" altLang="ru-RU" sz="1200" dirty="0">
              <a:solidFill>
                <a:srgbClr val="677480"/>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8</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80</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81</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82</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83</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84</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85</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86</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87</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88</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89</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buClr>
                <a:srgbClr val="677480"/>
              </a:buClr>
              <a:buFont typeface="Lato"/>
              <a:buNone/>
            </a:pPr>
            <a:endParaRPr lang="ru-RU" altLang="ru-RU" sz="1200" dirty="0">
              <a:solidFill>
                <a:srgbClr val="677480"/>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9</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pPr>
            <a:r>
              <a:rPr lang="ru-RU" altLang="ru-RU" sz="1200" dirty="0" smtClean="0">
                <a:solidFill>
                  <a:schemeClr val="tx1"/>
                </a:solidFill>
                <a:latin typeface="Lato"/>
                <a:ea typeface="Lato"/>
                <a:cs typeface="Lato"/>
                <a:sym typeface="Lato"/>
              </a:rPr>
              <a:t>Этап рабочего проектирования характеризуется тесным взаимодействием конструкторских и технологических подразделений предприятия.</a:t>
            </a:r>
            <a:endParaRPr lang="ru-RU" altLang="ru-RU" sz="1200" dirty="0">
              <a:solidFill>
                <a:schemeClr val="tx1"/>
              </a:solidFill>
              <a:latin typeface="Lato"/>
              <a:ea typeface="Lato"/>
              <a:cs typeface="Lato"/>
              <a:sym typeface="Lato"/>
            </a:endParaRPr>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90</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Образ слайда 1"/>
          <p:cNvSpPr>
            <a:spLocks noGrp="1" noRot="1" noChangeAspect="1" noTextEdit="1"/>
          </p:cNvSpPr>
          <p:nvPr>
            <p:ph type="sldImg"/>
          </p:nvPr>
        </p:nvSpPr>
        <p:spPr>
          <a:xfrm>
            <a:off x="381000" y="685800"/>
            <a:ext cx="6096000" cy="3429000"/>
          </a:xfrm>
          <a:ln/>
        </p:spPr>
      </p:sp>
      <p:sp>
        <p:nvSpPr>
          <p:cNvPr id="116739" name="Заметки 2"/>
          <p:cNvSpPr>
            <a:spLocks noGrp="1"/>
          </p:cNvSpPr>
          <p:nvPr>
            <p:ph type="body" idx="1"/>
          </p:nvPr>
        </p:nvSpPr>
        <p:spPr>
          <a:noFill/>
        </p:spPr>
        <p:txBody>
          <a:bodyPr/>
          <a:lstStyle/>
          <a:p>
            <a:pPr>
              <a:spcBef>
                <a:spcPct val="0"/>
              </a:spcBef>
              <a:buClr>
                <a:srgbClr val="677480"/>
              </a:buClr>
              <a:buFont typeface="Lato"/>
              <a:buNone/>
            </a:pPr>
            <a:r>
              <a:rPr lang="ru-RU" altLang="ru-RU" sz="1200" dirty="0" smtClean="0">
                <a:solidFill>
                  <a:srgbClr val="677480"/>
                </a:solidFill>
                <a:latin typeface="Lato"/>
                <a:ea typeface="Lato"/>
                <a:cs typeface="Lato"/>
                <a:sym typeface="Lato"/>
              </a:rPr>
              <a:t>Организация процесса проектирования определяется степенью новизны и сложностью решаемой задачи.</a:t>
            </a:r>
            <a:endParaRPr lang="ru-RU" altLang="ru-RU" sz="1200" dirty="0">
              <a:solidFill>
                <a:srgbClr val="677480"/>
              </a:solidFill>
              <a:latin typeface="Lato"/>
              <a:ea typeface="Lato"/>
              <a:cs typeface="Lato"/>
              <a:sym typeface="Lato"/>
            </a:endParaRPr>
          </a:p>
        </p:txBody>
      </p:sp>
      <p:sp>
        <p:nvSpPr>
          <p:cNvPr id="1167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D38528A0-CF11-4601-BF34-6363348E7C03}" type="slidenum">
              <a:rPr lang="ru-RU" altLang="ru-RU" sz="1200" smtClean="0"/>
              <a:pPr eaLnBrk="1" hangingPunct="1"/>
              <a:t>91</a:t>
            </a:fld>
            <a:endParaRPr lang="ru-RU" altLang="ru-RU" sz="1200" smtClean="0"/>
          </a:p>
        </p:txBody>
      </p:sp>
    </p:spTree>
    <p:extLst>
      <p:ext uri="{BB962C8B-B14F-4D97-AF65-F5344CB8AC3E}">
        <p14:creationId xmlns:p14="http://schemas.microsoft.com/office/powerpoint/2010/main" val="145357451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buClr>
                <a:srgbClr val="677480"/>
              </a:buClr>
            </a:pPr>
            <a:r>
              <a:rPr lang="ru-RU" altLang="ru-RU" sz="1200" dirty="0" smtClean="0">
                <a:solidFill>
                  <a:schemeClr val="tx1"/>
                </a:solidFill>
                <a:latin typeface="Lato"/>
                <a:ea typeface="Lato"/>
                <a:cs typeface="Lato"/>
                <a:sym typeface="Lato"/>
              </a:rPr>
              <a:t>В зависимости от степени новизны различаются:</a:t>
            </a:r>
          </a:p>
          <a:p>
            <a:pPr marL="457200" indent="-457200">
              <a:spcBef>
                <a:spcPct val="0"/>
              </a:spcBef>
              <a:spcAft>
                <a:spcPts val="600"/>
              </a:spcAft>
              <a:buClr>
                <a:srgbClr val="677480"/>
              </a:buClr>
              <a:buFont typeface="Arial" panose="020B0604020202020204" pitchFamily="34" charset="0"/>
              <a:buChar char="•"/>
            </a:pPr>
            <a:r>
              <a:rPr lang="ru-RU" altLang="ru-RU" sz="1200" dirty="0" smtClean="0">
                <a:solidFill>
                  <a:schemeClr val="tx1"/>
                </a:solidFill>
                <a:latin typeface="Lato"/>
                <a:ea typeface="Lato"/>
                <a:cs typeface="Lato"/>
                <a:sym typeface="Lato"/>
              </a:rPr>
              <a:t>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 улучшения элементной базы, частичного изменения структуры и т.п.</a:t>
            </a:r>
          </a:p>
          <a:p>
            <a:pPr marL="457200" indent="-457200">
              <a:spcBef>
                <a:spcPct val="0"/>
              </a:spcBef>
              <a:spcAft>
                <a:spcPts val="600"/>
              </a:spcAft>
              <a:buClr>
                <a:srgbClr val="677480"/>
              </a:buClr>
              <a:buFont typeface="Arial" panose="020B0604020202020204" pitchFamily="34" charset="0"/>
              <a:buChar char="•"/>
            </a:pPr>
            <a:r>
              <a:rPr lang="ru-RU" altLang="ru-RU" sz="1200" dirty="0" smtClean="0">
                <a:solidFill>
                  <a:schemeClr val="tx1"/>
                </a:solidFill>
                <a:latin typeface="Lato"/>
                <a:ea typeface="Lato"/>
                <a:cs typeface="Lato"/>
                <a:sym typeface="Lato"/>
              </a:rPr>
              <a:t>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 приводящих к большим конструктивным изменениям.</a:t>
            </a:r>
          </a:p>
          <a:p>
            <a:pPr marL="457200" indent="-457200">
              <a:spcBef>
                <a:spcPct val="0"/>
              </a:spcBef>
              <a:spcAft>
                <a:spcPts val="600"/>
              </a:spcAft>
              <a:buClr>
                <a:srgbClr val="677480"/>
              </a:buClr>
              <a:buFont typeface="Arial" panose="020B0604020202020204" pitchFamily="34" charset="0"/>
              <a:buChar char="•"/>
            </a:pPr>
            <a:r>
              <a:rPr lang="ru-RU" altLang="ru-RU" sz="1200" dirty="0" smtClean="0">
                <a:solidFill>
                  <a:schemeClr val="tx1"/>
                </a:solidFill>
                <a:latin typeface="Lato"/>
                <a:ea typeface="Lato"/>
                <a:cs typeface="Lato"/>
                <a:sym typeface="Lato"/>
              </a:rPr>
              <a:t>Создание нового прибора, предназначенного для решения известных или принципиально новых задач и основанного на новых принципах действия, использование которых позволяет резко улучшить основные показатели качества.</a:t>
            </a:r>
          </a:p>
          <a:p>
            <a:pPr>
              <a:spcBef>
                <a:spcPct val="0"/>
              </a:spcBef>
              <a:spcAft>
                <a:spcPts val="600"/>
              </a:spcAft>
              <a:buClr>
                <a:srgbClr val="677480"/>
              </a:buClr>
            </a:pPr>
            <a:endParaRPr lang="ru-RU" altLang="ru-RU" sz="1200" dirty="0" smtClean="0">
              <a:solidFill>
                <a:schemeClr val="tx1"/>
              </a:solidFill>
              <a:latin typeface="Lato"/>
              <a:ea typeface="Lato"/>
              <a:cs typeface="Lato"/>
              <a:sym typeface="Lato"/>
            </a:endParaRPr>
          </a:p>
          <a:p>
            <a:pPr>
              <a:spcBef>
                <a:spcPct val="0"/>
              </a:spcBef>
              <a:buClr>
                <a:srgbClr val="677480"/>
              </a:buClr>
              <a:buFont typeface="Lato"/>
              <a:buNone/>
            </a:pPr>
            <a:r>
              <a:rPr lang="ru-RU" altLang="ru-RU" sz="1200" dirty="0" smtClean="0">
                <a:solidFill>
                  <a:srgbClr val="677480"/>
                </a:solidFill>
                <a:latin typeface="Lato"/>
                <a:ea typeface="Lato"/>
                <a:cs typeface="Lato"/>
                <a:sym typeface="Lato"/>
              </a:rPr>
              <a:t>При создании новых ОЭП процессу собственно проектирования – опытно-конструкторским работам (ОКР) - обычно предшествуют научно-исследовательские работы (НИР).</a:t>
            </a:r>
          </a:p>
          <a:p>
            <a:pPr>
              <a:spcBef>
                <a:spcPct val="0"/>
              </a:spcBef>
              <a:buClr>
                <a:srgbClr val="677480"/>
              </a:buClr>
              <a:buFont typeface="Lato"/>
              <a:buNone/>
            </a:pPr>
            <a:r>
              <a:rPr lang="ru-RU" altLang="ru-RU" sz="1200" dirty="0" smtClean="0">
                <a:solidFill>
                  <a:srgbClr val="677480"/>
                </a:solidFill>
                <a:latin typeface="Lato"/>
                <a:ea typeface="Lato"/>
                <a:cs typeface="Lato"/>
                <a:sym typeface="Lato"/>
              </a:rPr>
              <a:t>Целью НИР является решение проблемных вопросов, позволяющее обосновать возможность и целесообразность дальнейшего проектирования, получить необходимую исходную информацию и тем самым предотвратить значительные затраты на проведение проектных работ в случае, когда поставленная задача не может быть решена предлагаемыми средствами.</a:t>
            </a:r>
          </a:p>
          <a:p>
            <a:pPr>
              <a:spcBef>
                <a:spcPct val="0"/>
              </a:spcBef>
              <a:spcAft>
                <a:spcPts val="600"/>
              </a:spcAft>
              <a:buClr>
                <a:srgbClr val="677480"/>
              </a:buClr>
            </a:pPr>
            <a:endParaRPr lang="ru-RU" altLang="ru-RU" sz="1200" dirty="0" smtClean="0">
              <a:solidFill>
                <a:schemeClr val="tx1"/>
              </a:solidFill>
              <a:latin typeface="Lato"/>
              <a:ea typeface="Lato"/>
              <a:cs typeface="Lato"/>
              <a:sym typeface="Lato"/>
            </a:endParaRPr>
          </a:p>
          <a:p>
            <a:pPr>
              <a:spcBef>
                <a:spcPct val="0"/>
              </a:spcBef>
              <a:buClr>
                <a:srgbClr val="677480"/>
              </a:buClr>
              <a:buFont typeface="Lato"/>
              <a:buNone/>
            </a:pPr>
            <a:r>
              <a:rPr lang="ru-RU" altLang="ru-RU" sz="1200" dirty="0" smtClean="0">
                <a:solidFill>
                  <a:srgbClr val="677480"/>
                </a:solidFill>
                <a:latin typeface="Lato"/>
                <a:ea typeface="Lato"/>
                <a:cs typeface="Lato"/>
                <a:sym typeface="Lato"/>
              </a:rPr>
              <a:t>В рамках НИР изучается состояние разработок по поставленной или родственным задачам. С этой целью анализируются все доступные источники информации, а также опыт промышленности. На основе выдвинутых теоретических положений разрабатываются макеты узлов и прибора в целом. После их изготовления и экспериментальных исследований дается заключение о возможности создания промышленного образца прибора, и формулируются рекомендации по проведению ОКР.</a:t>
            </a:r>
          </a:p>
          <a:p>
            <a:pPr>
              <a:spcBef>
                <a:spcPct val="0"/>
              </a:spcBef>
              <a:buClr>
                <a:srgbClr val="677480"/>
              </a:buClr>
              <a:buFont typeface="Lato"/>
              <a:buNone/>
            </a:pPr>
            <a:endParaRPr lang="ru-RU" altLang="ru-RU" sz="1200" dirty="0" smtClean="0">
              <a:solidFill>
                <a:srgbClr val="677480"/>
              </a:solidFill>
              <a:latin typeface="Lato"/>
              <a:ea typeface="Lato"/>
              <a:cs typeface="Lato"/>
              <a:sym typeface="Lato"/>
            </a:endParaRPr>
          </a:p>
          <a:p>
            <a:pPr>
              <a:spcBef>
                <a:spcPct val="0"/>
              </a:spcBef>
              <a:buClr>
                <a:srgbClr val="677480"/>
              </a:buClr>
              <a:buFont typeface="Lato"/>
              <a:buNone/>
            </a:pPr>
            <a:r>
              <a:rPr lang="ru-RU" altLang="ru-RU" sz="1200" dirty="0" smtClean="0">
                <a:solidFill>
                  <a:srgbClr val="677480"/>
                </a:solidFill>
                <a:latin typeface="Lato"/>
                <a:ea typeface="Lato"/>
                <a:cs typeface="Lato"/>
                <a:sym typeface="Lato"/>
              </a:rPr>
              <a:t>Последовательность разработки и изготовления промышленных изделий в настоящее время регламентируется группой государственных стандартов, входящих в Единую систему конструкторской документации (ЕСКД).</a:t>
            </a:r>
          </a:p>
          <a:p>
            <a:pPr>
              <a:spcBef>
                <a:spcPct val="0"/>
              </a:spcBef>
              <a:buClr>
                <a:srgbClr val="677480"/>
              </a:buClr>
              <a:buFont typeface="Lato"/>
              <a:buNone/>
            </a:pPr>
            <a:endParaRPr lang="ru-RU" altLang="ru-RU" sz="1200" dirty="0" smtClean="0">
              <a:solidFill>
                <a:srgbClr val="677480"/>
              </a:solidFill>
              <a:latin typeface="Lato"/>
              <a:ea typeface="Lato"/>
              <a:cs typeface="Lato"/>
              <a:sym typeface="Lato"/>
            </a:endParaRPr>
          </a:p>
          <a:p>
            <a:pPr>
              <a:spcBef>
                <a:spcPct val="0"/>
              </a:spcBef>
              <a:spcAft>
                <a:spcPts val="600"/>
              </a:spcAft>
              <a:buClr>
                <a:srgbClr val="677480"/>
              </a:buClr>
            </a:pPr>
            <a:endParaRPr lang="ru-RU" altLang="ru-RU" sz="1200" dirty="0" smtClean="0">
              <a:solidFill>
                <a:schemeClr val="tx1"/>
              </a:solidFill>
              <a:latin typeface="Lato"/>
              <a:ea typeface="Lato"/>
              <a:cs typeface="Lato"/>
              <a:sym typeface="Lato"/>
            </a:endParaRPr>
          </a:p>
          <a:p>
            <a:endParaRPr lang="ru-RU" altLang="ru-RU" dirty="0" smtClean="0"/>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92</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buClr>
                <a:srgbClr val="677480"/>
              </a:buClr>
            </a:pPr>
            <a:r>
              <a:rPr lang="ru-RU" altLang="ru-RU" sz="1200" dirty="0" smtClean="0">
                <a:solidFill>
                  <a:schemeClr val="tx1"/>
                </a:solidFill>
                <a:latin typeface="Lato"/>
                <a:ea typeface="Lato"/>
                <a:cs typeface="Lato"/>
                <a:sym typeface="Lato"/>
              </a:rPr>
              <a:t>В зависимости от степени новизны различаются:</a:t>
            </a:r>
          </a:p>
          <a:p>
            <a:pPr marL="457200" indent="-457200">
              <a:spcBef>
                <a:spcPct val="0"/>
              </a:spcBef>
              <a:spcAft>
                <a:spcPts val="600"/>
              </a:spcAft>
              <a:buClr>
                <a:srgbClr val="677480"/>
              </a:buClr>
              <a:buFont typeface="Arial" panose="020B0604020202020204" pitchFamily="34" charset="0"/>
              <a:buChar char="•"/>
            </a:pPr>
            <a:r>
              <a:rPr lang="ru-RU" altLang="ru-RU" sz="1200" dirty="0" smtClean="0">
                <a:solidFill>
                  <a:schemeClr val="tx1"/>
                </a:solidFill>
                <a:latin typeface="Lato"/>
                <a:ea typeface="Lato"/>
                <a:cs typeface="Lato"/>
                <a:sym typeface="Lato"/>
              </a:rPr>
              <a:t>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 улучшения элементной базы, частичного изменения структуры и т.п.</a:t>
            </a:r>
          </a:p>
          <a:p>
            <a:pPr marL="457200" indent="-457200">
              <a:spcBef>
                <a:spcPct val="0"/>
              </a:spcBef>
              <a:spcAft>
                <a:spcPts val="600"/>
              </a:spcAft>
              <a:buClr>
                <a:srgbClr val="677480"/>
              </a:buClr>
              <a:buFont typeface="Arial" panose="020B0604020202020204" pitchFamily="34" charset="0"/>
              <a:buChar char="•"/>
            </a:pPr>
            <a:r>
              <a:rPr lang="ru-RU" altLang="ru-RU" sz="1200" dirty="0" smtClean="0">
                <a:solidFill>
                  <a:schemeClr val="tx1"/>
                </a:solidFill>
                <a:latin typeface="Lato"/>
                <a:ea typeface="Lato"/>
                <a:cs typeface="Lato"/>
                <a:sym typeface="Lato"/>
              </a:rPr>
              <a:t>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 приводящих к большим конструктивным изменениям.</a:t>
            </a:r>
          </a:p>
          <a:p>
            <a:pPr marL="457200" indent="-457200">
              <a:spcBef>
                <a:spcPct val="0"/>
              </a:spcBef>
              <a:spcAft>
                <a:spcPts val="600"/>
              </a:spcAft>
              <a:buClr>
                <a:srgbClr val="677480"/>
              </a:buClr>
              <a:buFont typeface="Arial" panose="020B0604020202020204" pitchFamily="34" charset="0"/>
              <a:buChar char="•"/>
            </a:pPr>
            <a:r>
              <a:rPr lang="ru-RU" altLang="ru-RU" sz="1200" dirty="0" smtClean="0">
                <a:solidFill>
                  <a:schemeClr val="tx1"/>
                </a:solidFill>
                <a:latin typeface="Lato"/>
                <a:ea typeface="Lato"/>
                <a:cs typeface="Lato"/>
                <a:sym typeface="Lato"/>
              </a:rPr>
              <a:t>Создание нового прибора, предназначенного для решения известных или принципиально новых задач и основанного на новых принципах действия, использование которых позволяет резко улучшить основные показатели качества.</a:t>
            </a:r>
          </a:p>
          <a:p>
            <a:pPr>
              <a:spcBef>
                <a:spcPct val="0"/>
              </a:spcBef>
              <a:spcAft>
                <a:spcPts val="600"/>
              </a:spcAft>
              <a:buClr>
                <a:srgbClr val="677480"/>
              </a:buClr>
            </a:pPr>
            <a:endParaRPr lang="ru-RU" altLang="ru-RU" sz="1200" dirty="0" smtClean="0">
              <a:solidFill>
                <a:schemeClr val="tx1"/>
              </a:solidFill>
              <a:latin typeface="Lato"/>
              <a:ea typeface="Lato"/>
              <a:cs typeface="Lato"/>
              <a:sym typeface="Lato"/>
            </a:endParaRPr>
          </a:p>
          <a:p>
            <a:pPr>
              <a:spcBef>
                <a:spcPct val="0"/>
              </a:spcBef>
              <a:buClr>
                <a:srgbClr val="677480"/>
              </a:buClr>
              <a:buFont typeface="Lato"/>
              <a:buNone/>
            </a:pPr>
            <a:r>
              <a:rPr lang="ru-RU" altLang="ru-RU" sz="1200" dirty="0" smtClean="0">
                <a:solidFill>
                  <a:srgbClr val="677480"/>
                </a:solidFill>
                <a:latin typeface="Lato"/>
                <a:ea typeface="Lato"/>
                <a:cs typeface="Lato"/>
                <a:sym typeface="Lato"/>
              </a:rPr>
              <a:t>При создании новых ОЭП процессу собственно проектирования – опытно-конструкторским работам (ОКР) - обычно предшествуют научно-исследовательские работы (НИР).</a:t>
            </a:r>
          </a:p>
          <a:p>
            <a:pPr>
              <a:spcBef>
                <a:spcPct val="0"/>
              </a:spcBef>
              <a:buClr>
                <a:srgbClr val="677480"/>
              </a:buClr>
              <a:buFont typeface="Lato"/>
              <a:buNone/>
            </a:pPr>
            <a:r>
              <a:rPr lang="ru-RU" altLang="ru-RU" sz="1200" dirty="0" smtClean="0">
                <a:solidFill>
                  <a:srgbClr val="677480"/>
                </a:solidFill>
                <a:latin typeface="Lato"/>
                <a:ea typeface="Lato"/>
                <a:cs typeface="Lato"/>
                <a:sym typeface="Lato"/>
              </a:rPr>
              <a:t>Целью НИР является решение проблемных вопросов, позволяющее обосновать возможность и целесообразность дальнейшего проектирования, получить необходимую исходную информацию и тем самым предотвратить значительные затраты на проведение проектных работ в случае, когда поставленная задача не может быть решена предлагаемыми средствами.</a:t>
            </a:r>
          </a:p>
          <a:p>
            <a:pPr>
              <a:spcBef>
                <a:spcPct val="0"/>
              </a:spcBef>
              <a:spcAft>
                <a:spcPts val="600"/>
              </a:spcAft>
              <a:buClr>
                <a:srgbClr val="677480"/>
              </a:buClr>
            </a:pPr>
            <a:endParaRPr lang="ru-RU" altLang="ru-RU" sz="1200" dirty="0" smtClean="0">
              <a:solidFill>
                <a:schemeClr val="tx1"/>
              </a:solidFill>
              <a:latin typeface="Lato"/>
              <a:ea typeface="Lato"/>
              <a:cs typeface="Lato"/>
              <a:sym typeface="Lato"/>
            </a:endParaRPr>
          </a:p>
          <a:p>
            <a:pPr>
              <a:spcBef>
                <a:spcPct val="0"/>
              </a:spcBef>
              <a:buClr>
                <a:srgbClr val="677480"/>
              </a:buClr>
              <a:buFont typeface="Lato"/>
              <a:buNone/>
            </a:pPr>
            <a:r>
              <a:rPr lang="ru-RU" altLang="ru-RU" sz="1200" dirty="0" smtClean="0">
                <a:solidFill>
                  <a:srgbClr val="677480"/>
                </a:solidFill>
                <a:latin typeface="Lato"/>
                <a:ea typeface="Lato"/>
                <a:cs typeface="Lato"/>
                <a:sym typeface="Lato"/>
              </a:rPr>
              <a:t>В рамках НИР изучается состояние разработок по поставленной или родственным задачам. С этой целью анализируются все доступные источники информации, а также опыт промышленности. На основе выдвинутых теоретических положений разрабатываются макеты узлов и прибора в целом. После их изготовления и экспериментальных исследований дается заключение о возможности создания промышленного образца прибора, и формулируются рекомендации по проведению ОКР.</a:t>
            </a:r>
          </a:p>
          <a:p>
            <a:pPr>
              <a:spcBef>
                <a:spcPct val="0"/>
              </a:spcBef>
              <a:buClr>
                <a:srgbClr val="677480"/>
              </a:buClr>
              <a:buFont typeface="Lato"/>
              <a:buNone/>
            </a:pPr>
            <a:endParaRPr lang="ru-RU" altLang="ru-RU" sz="1200" dirty="0" smtClean="0">
              <a:solidFill>
                <a:srgbClr val="677480"/>
              </a:solidFill>
              <a:latin typeface="Lato"/>
              <a:ea typeface="Lato"/>
              <a:cs typeface="Lato"/>
              <a:sym typeface="Lato"/>
            </a:endParaRPr>
          </a:p>
          <a:p>
            <a:pPr>
              <a:spcBef>
                <a:spcPct val="0"/>
              </a:spcBef>
              <a:buClr>
                <a:srgbClr val="677480"/>
              </a:buClr>
              <a:buFont typeface="Lato"/>
              <a:buNone/>
            </a:pPr>
            <a:r>
              <a:rPr lang="ru-RU" altLang="ru-RU" sz="1200" dirty="0" smtClean="0">
                <a:solidFill>
                  <a:srgbClr val="677480"/>
                </a:solidFill>
                <a:latin typeface="Lato"/>
                <a:ea typeface="Lato"/>
                <a:cs typeface="Lato"/>
                <a:sym typeface="Lato"/>
              </a:rPr>
              <a:t>Последовательность разработки и изготовления промышленных изделий в настоящее время регламентируется группой государственных стандартов, входящих в Единую систему конструкторской документации (ЕСКД).</a:t>
            </a:r>
          </a:p>
          <a:p>
            <a:pPr>
              <a:spcBef>
                <a:spcPct val="0"/>
              </a:spcBef>
              <a:buClr>
                <a:srgbClr val="677480"/>
              </a:buClr>
              <a:buFont typeface="Lato"/>
              <a:buNone/>
            </a:pPr>
            <a:endParaRPr lang="ru-RU" altLang="ru-RU" sz="1200" dirty="0" smtClean="0">
              <a:solidFill>
                <a:srgbClr val="677480"/>
              </a:solidFill>
              <a:latin typeface="Lato"/>
              <a:ea typeface="Lato"/>
              <a:cs typeface="Lato"/>
              <a:sym typeface="Lato"/>
            </a:endParaRPr>
          </a:p>
          <a:p>
            <a:pPr>
              <a:spcBef>
                <a:spcPct val="0"/>
              </a:spcBef>
              <a:spcAft>
                <a:spcPts val="600"/>
              </a:spcAft>
              <a:buClr>
                <a:srgbClr val="677480"/>
              </a:buClr>
            </a:pPr>
            <a:endParaRPr lang="ru-RU" altLang="ru-RU" sz="1200" dirty="0" smtClean="0">
              <a:solidFill>
                <a:schemeClr val="tx1"/>
              </a:solidFill>
              <a:latin typeface="Lato"/>
              <a:ea typeface="Lato"/>
              <a:cs typeface="Lato"/>
              <a:sym typeface="Lato"/>
            </a:endParaRPr>
          </a:p>
          <a:p>
            <a:endParaRPr lang="ru-RU" altLang="ru-RU" dirty="0" smtClean="0"/>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93</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buClr>
                <a:srgbClr val="677480"/>
              </a:buClr>
            </a:pPr>
            <a:r>
              <a:rPr lang="ru-RU" altLang="ru-RU" sz="1200" dirty="0" smtClean="0">
                <a:solidFill>
                  <a:schemeClr val="tx1"/>
                </a:solidFill>
                <a:latin typeface="Lato"/>
                <a:ea typeface="Lato"/>
                <a:cs typeface="Lato"/>
                <a:sym typeface="Lato"/>
              </a:rPr>
              <a:t>В зависимости от степени новизны различаются:</a:t>
            </a:r>
          </a:p>
          <a:p>
            <a:pPr marL="457200" indent="-457200">
              <a:spcBef>
                <a:spcPct val="0"/>
              </a:spcBef>
              <a:spcAft>
                <a:spcPts val="600"/>
              </a:spcAft>
              <a:buClr>
                <a:srgbClr val="677480"/>
              </a:buClr>
              <a:buFont typeface="Arial" panose="020B0604020202020204" pitchFamily="34" charset="0"/>
              <a:buChar char="•"/>
            </a:pPr>
            <a:r>
              <a:rPr lang="ru-RU" altLang="ru-RU" sz="1200" dirty="0" smtClean="0">
                <a:solidFill>
                  <a:schemeClr val="tx1"/>
                </a:solidFill>
                <a:latin typeface="Lato"/>
                <a:ea typeface="Lato"/>
                <a:cs typeface="Lato"/>
                <a:sym typeface="Lato"/>
              </a:rPr>
              <a:t>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 улучшения элементной базы, частичного изменения структуры и т.п.</a:t>
            </a:r>
          </a:p>
          <a:p>
            <a:pPr marL="457200" indent="-457200">
              <a:spcBef>
                <a:spcPct val="0"/>
              </a:spcBef>
              <a:spcAft>
                <a:spcPts val="600"/>
              </a:spcAft>
              <a:buClr>
                <a:srgbClr val="677480"/>
              </a:buClr>
              <a:buFont typeface="Arial" panose="020B0604020202020204" pitchFamily="34" charset="0"/>
              <a:buChar char="•"/>
            </a:pPr>
            <a:r>
              <a:rPr lang="ru-RU" altLang="ru-RU" sz="1200" dirty="0" smtClean="0">
                <a:solidFill>
                  <a:schemeClr val="tx1"/>
                </a:solidFill>
                <a:latin typeface="Lato"/>
                <a:ea typeface="Lato"/>
                <a:cs typeface="Lato"/>
                <a:sym typeface="Lato"/>
              </a:rPr>
              <a:t>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 приводящих к большим конструктивным изменениям.</a:t>
            </a:r>
          </a:p>
          <a:p>
            <a:pPr marL="457200" indent="-457200">
              <a:spcBef>
                <a:spcPct val="0"/>
              </a:spcBef>
              <a:spcAft>
                <a:spcPts val="600"/>
              </a:spcAft>
              <a:buClr>
                <a:srgbClr val="677480"/>
              </a:buClr>
              <a:buFont typeface="Arial" panose="020B0604020202020204" pitchFamily="34" charset="0"/>
              <a:buChar char="•"/>
            </a:pPr>
            <a:r>
              <a:rPr lang="ru-RU" altLang="ru-RU" sz="1200" dirty="0" smtClean="0">
                <a:solidFill>
                  <a:schemeClr val="tx1"/>
                </a:solidFill>
                <a:latin typeface="Lato"/>
                <a:ea typeface="Lato"/>
                <a:cs typeface="Lato"/>
                <a:sym typeface="Lato"/>
              </a:rPr>
              <a:t>Создание нового прибора, предназначенного для решения известных или принципиально новых задач и основанного на новых принципах действия, использование которых позволяет резко улучшить основные показатели качества.</a:t>
            </a:r>
          </a:p>
          <a:p>
            <a:pPr>
              <a:spcBef>
                <a:spcPct val="0"/>
              </a:spcBef>
              <a:spcAft>
                <a:spcPts val="600"/>
              </a:spcAft>
              <a:buClr>
                <a:srgbClr val="677480"/>
              </a:buClr>
            </a:pPr>
            <a:endParaRPr lang="ru-RU" altLang="ru-RU" sz="1200" dirty="0" smtClean="0">
              <a:solidFill>
                <a:schemeClr val="tx1"/>
              </a:solidFill>
              <a:latin typeface="Lato"/>
              <a:ea typeface="Lato"/>
              <a:cs typeface="Lato"/>
              <a:sym typeface="Lato"/>
            </a:endParaRPr>
          </a:p>
          <a:p>
            <a:pPr>
              <a:spcBef>
                <a:spcPct val="0"/>
              </a:spcBef>
              <a:buClr>
                <a:srgbClr val="677480"/>
              </a:buClr>
              <a:buFont typeface="Lato"/>
              <a:buNone/>
            </a:pPr>
            <a:r>
              <a:rPr lang="ru-RU" altLang="ru-RU" sz="1200" dirty="0" smtClean="0">
                <a:solidFill>
                  <a:srgbClr val="677480"/>
                </a:solidFill>
                <a:latin typeface="Lato"/>
                <a:ea typeface="Lato"/>
                <a:cs typeface="Lato"/>
                <a:sym typeface="Lato"/>
              </a:rPr>
              <a:t>При создании новых ОЭП процессу собственно проектирования – опытно-конструкторским работам (ОКР) - обычно предшествуют научно-исследовательские работы (НИР).</a:t>
            </a:r>
          </a:p>
          <a:p>
            <a:pPr>
              <a:spcBef>
                <a:spcPct val="0"/>
              </a:spcBef>
              <a:buClr>
                <a:srgbClr val="677480"/>
              </a:buClr>
              <a:buFont typeface="Lato"/>
              <a:buNone/>
            </a:pPr>
            <a:r>
              <a:rPr lang="ru-RU" altLang="ru-RU" sz="1200" dirty="0" smtClean="0">
                <a:solidFill>
                  <a:srgbClr val="677480"/>
                </a:solidFill>
                <a:latin typeface="Lato"/>
                <a:ea typeface="Lato"/>
                <a:cs typeface="Lato"/>
                <a:sym typeface="Lato"/>
              </a:rPr>
              <a:t>Целью НИР является решение проблемных вопросов, позволяющее обосновать возможность и целесообразность дальнейшего проектирования, получить необходимую исходную информацию и тем самым предотвратить значительные затраты на проведение проектных работ в случае, когда поставленная задача не может быть решена предлагаемыми средствами.</a:t>
            </a:r>
          </a:p>
          <a:p>
            <a:pPr>
              <a:spcBef>
                <a:spcPct val="0"/>
              </a:spcBef>
              <a:spcAft>
                <a:spcPts val="600"/>
              </a:spcAft>
              <a:buClr>
                <a:srgbClr val="677480"/>
              </a:buClr>
            </a:pPr>
            <a:endParaRPr lang="ru-RU" altLang="ru-RU" sz="1200" dirty="0" smtClean="0">
              <a:solidFill>
                <a:schemeClr val="tx1"/>
              </a:solidFill>
              <a:latin typeface="Lato"/>
              <a:ea typeface="Lato"/>
              <a:cs typeface="Lato"/>
              <a:sym typeface="Lato"/>
            </a:endParaRPr>
          </a:p>
          <a:p>
            <a:pPr>
              <a:spcBef>
                <a:spcPct val="0"/>
              </a:spcBef>
              <a:buClr>
                <a:srgbClr val="677480"/>
              </a:buClr>
              <a:buFont typeface="Lato"/>
              <a:buNone/>
            </a:pPr>
            <a:r>
              <a:rPr lang="ru-RU" altLang="ru-RU" sz="1200" dirty="0" smtClean="0">
                <a:solidFill>
                  <a:srgbClr val="677480"/>
                </a:solidFill>
                <a:latin typeface="Lato"/>
                <a:ea typeface="Lato"/>
                <a:cs typeface="Lato"/>
                <a:sym typeface="Lato"/>
              </a:rPr>
              <a:t>В рамках НИР изучается состояние разработок по поставленной или родственным задачам. С этой целью анализируются все доступные источники информации, а также опыт промышленности. На основе выдвинутых теоретических положений разрабатываются макеты узлов и прибора в целом. После их изготовления и экспериментальных исследований дается заключение о возможности создания промышленного образца прибора, и формулируются рекомендации по проведению ОКР.</a:t>
            </a:r>
          </a:p>
          <a:p>
            <a:pPr>
              <a:spcBef>
                <a:spcPct val="0"/>
              </a:spcBef>
              <a:buClr>
                <a:srgbClr val="677480"/>
              </a:buClr>
              <a:buFont typeface="Lato"/>
              <a:buNone/>
            </a:pPr>
            <a:endParaRPr lang="ru-RU" altLang="ru-RU" sz="1200" dirty="0" smtClean="0">
              <a:solidFill>
                <a:srgbClr val="677480"/>
              </a:solidFill>
              <a:latin typeface="Lato"/>
              <a:ea typeface="Lato"/>
              <a:cs typeface="Lato"/>
              <a:sym typeface="Lato"/>
            </a:endParaRPr>
          </a:p>
          <a:p>
            <a:pPr>
              <a:spcBef>
                <a:spcPct val="0"/>
              </a:spcBef>
              <a:buClr>
                <a:srgbClr val="677480"/>
              </a:buClr>
              <a:buFont typeface="Lato"/>
              <a:buNone/>
            </a:pPr>
            <a:r>
              <a:rPr lang="ru-RU" altLang="ru-RU" sz="1200" dirty="0" smtClean="0">
                <a:solidFill>
                  <a:srgbClr val="677480"/>
                </a:solidFill>
                <a:latin typeface="Lato"/>
                <a:ea typeface="Lato"/>
                <a:cs typeface="Lato"/>
                <a:sym typeface="Lato"/>
              </a:rPr>
              <a:t>Последовательность разработки и изготовления промышленных изделий в настоящее время регламентируется группой государственных стандартов, входящих в Единую систему конструкторской документации (ЕСКД).</a:t>
            </a:r>
          </a:p>
          <a:p>
            <a:pPr>
              <a:spcBef>
                <a:spcPct val="0"/>
              </a:spcBef>
              <a:buClr>
                <a:srgbClr val="677480"/>
              </a:buClr>
              <a:buFont typeface="Lato"/>
              <a:buNone/>
            </a:pPr>
            <a:endParaRPr lang="ru-RU" altLang="ru-RU" sz="1200" dirty="0" smtClean="0">
              <a:solidFill>
                <a:srgbClr val="677480"/>
              </a:solidFill>
              <a:latin typeface="Lato"/>
              <a:ea typeface="Lato"/>
              <a:cs typeface="Lato"/>
              <a:sym typeface="Lato"/>
            </a:endParaRPr>
          </a:p>
          <a:p>
            <a:pPr>
              <a:spcBef>
                <a:spcPct val="0"/>
              </a:spcBef>
              <a:spcAft>
                <a:spcPts val="600"/>
              </a:spcAft>
              <a:buClr>
                <a:srgbClr val="677480"/>
              </a:buClr>
            </a:pPr>
            <a:endParaRPr lang="ru-RU" altLang="ru-RU" sz="1200" dirty="0" smtClean="0">
              <a:solidFill>
                <a:schemeClr val="tx1"/>
              </a:solidFill>
              <a:latin typeface="Lato"/>
              <a:ea typeface="Lato"/>
              <a:cs typeface="Lato"/>
              <a:sym typeface="Lato"/>
            </a:endParaRPr>
          </a:p>
          <a:p>
            <a:endParaRPr lang="ru-RU" altLang="ru-RU" dirty="0" smtClean="0"/>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94</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buClr>
                <a:srgbClr val="677480"/>
              </a:buClr>
            </a:pPr>
            <a:r>
              <a:rPr lang="ru-RU" altLang="ru-RU" sz="1200" dirty="0" smtClean="0">
                <a:solidFill>
                  <a:schemeClr val="tx1"/>
                </a:solidFill>
                <a:latin typeface="Lato"/>
                <a:ea typeface="Lato"/>
                <a:cs typeface="Lato"/>
                <a:sym typeface="Lato"/>
              </a:rPr>
              <a:t>В зависимости от степени новизны различаются:</a:t>
            </a:r>
          </a:p>
          <a:p>
            <a:pPr marL="457200" indent="-457200">
              <a:spcBef>
                <a:spcPct val="0"/>
              </a:spcBef>
              <a:spcAft>
                <a:spcPts val="600"/>
              </a:spcAft>
              <a:buClr>
                <a:srgbClr val="677480"/>
              </a:buClr>
              <a:buFont typeface="Arial" panose="020B0604020202020204" pitchFamily="34" charset="0"/>
              <a:buChar char="•"/>
            </a:pPr>
            <a:r>
              <a:rPr lang="ru-RU" altLang="ru-RU" sz="1200" dirty="0" smtClean="0">
                <a:solidFill>
                  <a:schemeClr val="tx1"/>
                </a:solidFill>
                <a:latin typeface="Lato"/>
                <a:ea typeface="Lato"/>
                <a:cs typeface="Lato"/>
                <a:sym typeface="Lato"/>
              </a:rPr>
              <a:t>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 улучшения элементной базы, частичного изменения структуры и т.п.</a:t>
            </a:r>
          </a:p>
          <a:p>
            <a:pPr marL="457200" indent="-457200">
              <a:spcBef>
                <a:spcPct val="0"/>
              </a:spcBef>
              <a:spcAft>
                <a:spcPts val="600"/>
              </a:spcAft>
              <a:buClr>
                <a:srgbClr val="677480"/>
              </a:buClr>
              <a:buFont typeface="Arial" panose="020B0604020202020204" pitchFamily="34" charset="0"/>
              <a:buChar char="•"/>
            </a:pPr>
            <a:r>
              <a:rPr lang="ru-RU" altLang="ru-RU" sz="1200" dirty="0" smtClean="0">
                <a:solidFill>
                  <a:schemeClr val="tx1"/>
                </a:solidFill>
                <a:latin typeface="Lato"/>
                <a:ea typeface="Lato"/>
                <a:cs typeface="Lato"/>
                <a:sym typeface="Lato"/>
              </a:rPr>
              <a:t>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 приводящих к большим конструктивным изменениям.</a:t>
            </a:r>
          </a:p>
          <a:p>
            <a:pPr marL="457200" indent="-457200">
              <a:spcBef>
                <a:spcPct val="0"/>
              </a:spcBef>
              <a:spcAft>
                <a:spcPts val="600"/>
              </a:spcAft>
              <a:buClr>
                <a:srgbClr val="677480"/>
              </a:buClr>
              <a:buFont typeface="Arial" panose="020B0604020202020204" pitchFamily="34" charset="0"/>
              <a:buChar char="•"/>
            </a:pPr>
            <a:r>
              <a:rPr lang="ru-RU" altLang="ru-RU" sz="1200" dirty="0" smtClean="0">
                <a:solidFill>
                  <a:schemeClr val="tx1"/>
                </a:solidFill>
                <a:latin typeface="Lato"/>
                <a:ea typeface="Lato"/>
                <a:cs typeface="Lato"/>
                <a:sym typeface="Lato"/>
              </a:rPr>
              <a:t>Создание нового прибора, предназначенного для решения известных или принципиально новых задач и основанного на новых принципах действия, использование которых позволяет резко улучшить основные показатели качества.</a:t>
            </a:r>
          </a:p>
          <a:p>
            <a:pPr>
              <a:spcBef>
                <a:spcPct val="0"/>
              </a:spcBef>
              <a:spcAft>
                <a:spcPts val="600"/>
              </a:spcAft>
              <a:buClr>
                <a:srgbClr val="677480"/>
              </a:buClr>
            </a:pPr>
            <a:endParaRPr lang="ru-RU" altLang="ru-RU" sz="1200" dirty="0" smtClean="0">
              <a:solidFill>
                <a:schemeClr val="tx1"/>
              </a:solidFill>
              <a:latin typeface="Lato"/>
              <a:ea typeface="Lato"/>
              <a:cs typeface="Lato"/>
              <a:sym typeface="Lato"/>
            </a:endParaRPr>
          </a:p>
          <a:p>
            <a:pPr>
              <a:spcBef>
                <a:spcPct val="0"/>
              </a:spcBef>
              <a:buClr>
                <a:srgbClr val="677480"/>
              </a:buClr>
              <a:buFont typeface="Lato"/>
              <a:buNone/>
            </a:pPr>
            <a:r>
              <a:rPr lang="ru-RU" altLang="ru-RU" sz="1200" dirty="0" smtClean="0">
                <a:solidFill>
                  <a:srgbClr val="677480"/>
                </a:solidFill>
                <a:latin typeface="Lato"/>
                <a:ea typeface="Lato"/>
                <a:cs typeface="Lato"/>
                <a:sym typeface="Lato"/>
              </a:rPr>
              <a:t>При создании новых ОЭП процессу собственно проектирования – опытно-конструкторским работам (ОКР) - обычно предшествуют научно-исследовательские работы (НИР).</a:t>
            </a:r>
          </a:p>
          <a:p>
            <a:pPr>
              <a:spcBef>
                <a:spcPct val="0"/>
              </a:spcBef>
              <a:buClr>
                <a:srgbClr val="677480"/>
              </a:buClr>
              <a:buFont typeface="Lato"/>
              <a:buNone/>
            </a:pPr>
            <a:r>
              <a:rPr lang="ru-RU" altLang="ru-RU" sz="1200" dirty="0" smtClean="0">
                <a:solidFill>
                  <a:srgbClr val="677480"/>
                </a:solidFill>
                <a:latin typeface="Lato"/>
                <a:ea typeface="Lato"/>
                <a:cs typeface="Lato"/>
                <a:sym typeface="Lato"/>
              </a:rPr>
              <a:t>Целью НИР является решение проблемных вопросов, позволяющее обосновать возможность и целесообразность дальнейшего проектирования, получить необходимую исходную информацию и тем самым предотвратить значительные затраты на проведение проектных работ в случае, когда поставленная задача не может быть решена предлагаемыми средствами.</a:t>
            </a:r>
          </a:p>
          <a:p>
            <a:pPr>
              <a:spcBef>
                <a:spcPct val="0"/>
              </a:spcBef>
              <a:spcAft>
                <a:spcPts val="600"/>
              </a:spcAft>
              <a:buClr>
                <a:srgbClr val="677480"/>
              </a:buClr>
            </a:pPr>
            <a:endParaRPr lang="ru-RU" altLang="ru-RU" sz="1200" dirty="0" smtClean="0">
              <a:solidFill>
                <a:schemeClr val="tx1"/>
              </a:solidFill>
              <a:latin typeface="Lato"/>
              <a:ea typeface="Lato"/>
              <a:cs typeface="Lato"/>
              <a:sym typeface="Lato"/>
            </a:endParaRPr>
          </a:p>
          <a:p>
            <a:pPr>
              <a:spcBef>
                <a:spcPct val="0"/>
              </a:spcBef>
              <a:buClr>
                <a:srgbClr val="677480"/>
              </a:buClr>
              <a:buFont typeface="Lato"/>
              <a:buNone/>
            </a:pPr>
            <a:r>
              <a:rPr lang="ru-RU" altLang="ru-RU" sz="1200" dirty="0" smtClean="0">
                <a:solidFill>
                  <a:srgbClr val="677480"/>
                </a:solidFill>
                <a:latin typeface="Lato"/>
                <a:ea typeface="Lato"/>
                <a:cs typeface="Lato"/>
                <a:sym typeface="Lato"/>
              </a:rPr>
              <a:t>В рамках НИР изучается состояние разработок по поставленной или родственным задачам. С этой целью анализируются все доступные источники информации, а также опыт промышленности. На основе выдвинутых теоретических положений разрабатываются макеты узлов и прибора в целом. После их изготовления и экспериментальных исследований дается заключение о возможности создания промышленного образца прибора, и формулируются рекомендации по проведению ОКР.</a:t>
            </a:r>
          </a:p>
          <a:p>
            <a:pPr>
              <a:spcBef>
                <a:spcPct val="0"/>
              </a:spcBef>
              <a:buClr>
                <a:srgbClr val="677480"/>
              </a:buClr>
              <a:buFont typeface="Lato"/>
              <a:buNone/>
            </a:pPr>
            <a:endParaRPr lang="ru-RU" altLang="ru-RU" sz="1200" dirty="0" smtClean="0">
              <a:solidFill>
                <a:srgbClr val="677480"/>
              </a:solidFill>
              <a:latin typeface="Lato"/>
              <a:ea typeface="Lato"/>
              <a:cs typeface="Lato"/>
              <a:sym typeface="Lato"/>
            </a:endParaRPr>
          </a:p>
          <a:p>
            <a:pPr>
              <a:spcBef>
                <a:spcPct val="0"/>
              </a:spcBef>
              <a:buClr>
                <a:srgbClr val="677480"/>
              </a:buClr>
              <a:buFont typeface="Lato"/>
              <a:buNone/>
            </a:pPr>
            <a:r>
              <a:rPr lang="ru-RU" altLang="ru-RU" sz="1200" dirty="0" smtClean="0">
                <a:solidFill>
                  <a:srgbClr val="677480"/>
                </a:solidFill>
                <a:latin typeface="Lato"/>
                <a:ea typeface="Lato"/>
                <a:cs typeface="Lato"/>
                <a:sym typeface="Lato"/>
              </a:rPr>
              <a:t>Последовательность разработки и изготовления промышленных изделий в настоящее время регламентируется группой государственных стандартов, входящих в Единую систему конструкторской документации (ЕСКД).</a:t>
            </a:r>
          </a:p>
          <a:p>
            <a:pPr>
              <a:spcBef>
                <a:spcPct val="0"/>
              </a:spcBef>
              <a:buClr>
                <a:srgbClr val="677480"/>
              </a:buClr>
              <a:buFont typeface="Lato"/>
              <a:buNone/>
            </a:pPr>
            <a:endParaRPr lang="ru-RU" altLang="ru-RU" sz="1200" dirty="0" smtClean="0">
              <a:solidFill>
                <a:srgbClr val="677480"/>
              </a:solidFill>
              <a:latin typeface="Lato"/>
              <a:ea typeface="Lato"/>
              <a:cs typeface="Lato"/>
              <a:sym typeface="Lato"/>
            </a:endParaRPr>
          </a:p>
          <a:p>
            <a:pPr>
              <a:spcBef>
                <a:spcPct val="0"/>
              </a:spcBef>
              <a:spcAft>
                <a:spcPts val="600"/>
              </a:spcAft>
              <a:buClr>
                <a:srgbClr val="677480"/>
              </a:buClr>
            </a:pPr>
            <a:endParaRPr lang="ru-RU" altLang="ru-RU" sz="1200" dirty="0" smtClean="0">
              <a:solidFill>
                <a:schemeClr val="tx1"/>
              </a:solidFill>
              <a:latin typeface="Lato"/>
              <a:ea typeface="Lato"/>
              <a:cs typeface="Lato"/>
              <a:sym typeface="Lato"/>
            </a:endParaRPr>
          </a:p>
          <a:p>
            <a:endParaRPr lang="ru-RU" altLang="ru-RU" dirty="0" smtClean="0"/>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95</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p:cNvSpPr>
            <a:spLocks noGrp="1" noRot="1" noChangeAspect="1" noTextEdit="1"/>
          </p:cNvSpPr>
          <p:nvPr>
            <p:ph type="sldImg"/>
          </p:nvPr>
        </p:nvSpPr>
        <p:spPr>
          <a:xfrm>
            <a:off x="381000" y="685800"/>
            <a:ext cx="6096000" cy="3429000"/>
          </a:xfrm>
          <a:ln/>
        </p:spPr>
      </p:sp>
      <p:sp>
        <p:nvSpPr>
          <p:cNvPr id="117763" name="Заметки 2"/>
          <p:cNvSpPr>
            <a:spLocks noGrp="1"/>
          </p:cNvSpPr>
          <p:nvPr>
            <p:ph type="body" idx="1"/>
          </p:nvPr>
        </p:nvSpPr>
        <p:spPr>
          <a:noFill/>
        </p:spPr>
        <p:txBody>
          <a:bodyPr/>
          <a:lstStyle/>
          <a:p>
            <a:pPr>
              <a:spcBef>
                <a:spcPct val="0"/>
              </a:spcBef>
              <a:spcAft>
                <a:spcPts val="600"/>
              </a:spcAft>
              <a:buClr>
                <a:srgbClr val="677480"/>
              </a:buClr>
            </a:pPr>
            <a:r>
              <a:rPr lang="ru-RU" altLang="ru-RU" sz="1200" dirty="0" smtClean="0">
                <a:solidFill>
                  <a:schemeClr val="tx1"/>
                </a:solidFill>
                <a:latin typeface="Lato"/>
                <a:ea typeface="Lato"/>
                <a:cs typeface="Lato"/>
                <a:sym typeface="Lato"/>
              </a:rPr>
              <a:t>В зависимости от степени новизны различаются:</a:t>
            </a:r>
          </a:p>
          <a:p>
            <a:pPr marL="457200" indent="-457200">
              <a:spcBef>
                <a:spcPct val="0"/>
              </a:spcBef>
              <a:spcAft>
                <a:spcPts val="600"/>
              </a:spcAft>
              <a:buClr>
                <a:srgbClr val="677480"/>
              </a:buClr>
              <a:buFont typeface="Arial" panose="020B0604020202020204" pitchFamily="34" charset="0"/>
              <a:buChar char="•"/>
            </a:pPr>
            <a:r>
              <a:rPr lang="ru-RU" altLang="ru-RU" sz="1200" dirty="0" smtClean="0">
                <a:solidFill>
                  <a:schemeClr val="tx1"/>
                </a:solidFill>
                <a:latin typeface="Lato"/>
                <a:ea typeface="Lato"/>
                <a:cs typeface="Lato"/>
                <a:sym typeface="Lato"/>
              </a:rPr>
              <a:t>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 улучшения элементной базы, частичного изменения структуры и т.п.</a:t>
            </a:r>
          </a:p>
          <a:p>
            <a:pPr marL="457200" indent="-457200">
              <a:spcBef>
                <a:spcPct val="0"/>
              </a:spcBef>
              <a:spcAft>
                <a:spcPts val="600"/>
              </a:spcAft>
              <a:buClr>
                <a:srgbClr val="677480"/>
              </a:buClr>
              <a:buFont typeface="Arial" panose="020B0604020202020204" pitchFamily="34" charset="0"/>
              <a:buChar char="•"/>
            </a:pPr>
            <a:r>
              <a:rPr lang="ru-RU" altLang="ru-RU" sz="1200" dirty="0" smtClean="0">
                <a:solidFill>
                  <a:schemeClr val="tx1"/>
                </a:solidFill>
                <a:latin typeface="Lato"/>
                <a:ea typeface="Lato"/>
                <a:cs typeface="Lato"/>
                <a:sym typeface="Lato"/>
              </a:rPr>
              <a:t>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 приводящих к большим конструктивным изменениям.</a:t>
            </a:r>
          </a:p>
          <a:p>
            <a:pPr marL="457200" indent="-457200">
              <a:spcBef>
                <a:spcPct val="0"/>
              </a:spcBef>
              <a:spcAft>
                <a:spcPts val="600"/>
              </a:spcAft>
              <a:buClr>
                <a:srgbClr val="677480"/>
              </a:buClr>
              <a:buFont typeface="Arial" panose="020B0604020202020204" pitchFamily="34" charset="0"/>
              <a:buChar char="•"/>
            </a:pPr>
            <a:r>
              <a:rPr lang="ru-RU" altLang="ru-RU" sz="1200" dirty="0" smtClean="0">
                <a:solidFill>
                  <a:schemeClr val="tx1"/>
                </a:solidFill>
                <a:latin typeface="Lato"/>
                <a:ea typeface="Lato"/>
                <a:cs typeface="Lato"/>
                <a:sym typeface="Lato"/>
              </a:rPr>
              <a:t>Создание нового прибора, предназначенного для решения известных или принципиально новых задач и основанного на новых принципах действия, использование которых позволяет резко улучшить основные показатели качества.</a:t>
            </a:r>
          </a:p>
          <a:p>
            <a:pPr>
              <a:spcBef>
                <a:spcPct val="0"/>
              </a:spcBef>
              <a:spcAft>
                <a:spcPts val="600"/>
              </a:spcAft>
              <a:buClr>
                <a:srgbClr val="677480"/>
              </a:buClr>
            </a:pPr>
            <a:endParaRPr lang="ru-RU" altLang="ru-RU" sz="1200" dirty="0" smtClean="0">
              <a:solidFill>
                <a:schemeClr val="tx1"/>
              </a:solidFill>
              <a:latin typeface="Lato"/>
              <a:ea typeface="Lato"/>
              <a:cs typeface="Lato"/>
              <a:sym typeface="Lato"/>
            </a:endParaRPr>
          </a:p>
          <a:p>
            <a:pPr>
              <a:spcBef>
                <a:spcPct val="0"/>
              </a:spcBef>
              <a:buClr>
                <a:srgbClr val="677480"/>
              </a:buClr>
              <a:buFont typeface="Lato"/>
              <a:buNone/>
            </a:pPr>
            <a:r>
              <a:rPr lang="ru-RU" altLang="ru-RU" sz="1200" dirty="0" smtClean="0">
                <a:solidFill>
                  <a:srgbClr val="677480"/>
                </a:solidFill>
                <a:latin typeface="Lato"/>
                <a:ea typeface="Lato"/>
                <a:cs typeface="Lato"/>
                <a:sym typeface="Lato"/>
              </a:rPr>
              <a:t>При создании новых ОЭП процессу собственно проектирования – опытно-конструкторским работам (ОКР) - обычно предшествуют научно-исследовательские работы (НИР).</a:t>
            </a:r>
          </a:p>
          <a:p>
            <a:pPr>
              <a:spcBef>
                <a:spcPct val="0"/>
              </a:spcBef>
              <a:buClr>
                <a:srgbClr val="677480"/>
              </a:buClr>
              <a:buFont typeface="Lato"/>
              <a:buNone/>
            </a:pPr>
            <a:r>
              <a:rPr lang="ru-RU" altLang="ru-RU" sz="1200" dirty="0" smtClean="0">
                <a:solidFill>
                  <a:srgbClr val="677480"/>
                </a:solidFill>
                <a:latin typeface="Lato"/>
                <a:ea typeface="Lato"/>
                <a:cs typeface="Lato"/>
                <a:sym typeface="Lato"/>
              </a:rPr>
              <a:t>Целью НИР является решение проблемных вопросов, позволяющее обосновать возможность и целесообразность дальнейшего проектирования, получить необходимую исходную информацию и тем самым предотвратить значительные затраты на проведение проектных работ в случае, когда поставленная задача не может быть решена предлагаемыми средствами.</a:t>
            </a:r>
          </a:p>
          <a:p>
            <a:pPr>
              <a:spcBef>
                <a:spcPct val="0"/>
              </a:spcBef>
              <a:spcAft>
                <a:spcPts val="600"/>
              </a:spcAft>
              <a:buClr>
                <a:srgbClr val="677480"/>
              </a:buClr>
            </a:pPr>
            <a:endParaRPr lang="ru-RU" altLang="ru-RU" sz="1200" dirty="0" smtClean="0">
              <a:solidFill>
                <a:schemeClr val="tx1"/>
              </a:solidFill>
              <a:latin typeface="Lato"/>
              <a:ea typeface="Lato"/>
              <a:cs typeface="Lato"/>
              <a:sym typeface="Lato"/>
            </a:endParaRPr>
          </a:p>
          <a:p>
            <a:pPr>
              <a:spcBef>
                <a:spcPct val="0"/>
              </a:spcBef>
              <a:buClr>
                <a:srgbClr val="677480"/>
              </a:buClr>
              <a:buFont typeface="Lato"/>
              <a:buNone/>
            </a:pPr>
            <a:r>
              <a:rPr lang="ru-RU" altLang="ru-RU" sz="1200" dirty="0" smtClean="0">
                <a:solidFill>
                  <a:srgbClr val="677480"/>
                </a:solidFill>
                <a:latin typeface="Lato"/>
                <a:ea typeface="Lato"/>
                <a:cs typeface="Lato"/>
                <a:sym typeface="Lato"/>
              </a:rPr>
              <a:t>В рамках НИР изучается состояние разработок по поставленной или родственным задачам. С этой целью анализируются все доступные источники информации, а также опыт промышленности. На основе выдвинутых теоретических положений разрабатываются макеты узлов и прибора в целом. После их изготовления и экспериментальных исследований дается заключение о возможности создания промышленного образца прибора, и формулируются рекомендации по проведению ОКР.</a:t>
            </a:r>
          </a:p>
          <a:p>
            <a:pPr>
              <a:spcBef>
                <a:spcPct val="0"/>
              </a:spcBef>
              <a:buClr>
                <a:srgbClr val="677480"/>
              </a:buClr>
              <a:buFont typeface="Lato"/>
              <a:buNone/>
            </a:pPr>
            <a:endParaRPr lang="ru-RU" altLang="ru-RU" sz="1200" dirty="0" smtClean="0">
              <a:solidFill>
                <a:srgbClr val="677480"/>
              </a:solidFill>
              <a:latin typeface="Lato"/>
              <a:ea typeface="Lato"/>
              <a:cs typeface="Lato"/>
              <a:sym typeface="Lato"/>
            </a:endParaRPr>
          </a:p>
          <a:p>
            <a:pPr>
              <a:spcBef>
                <a:spcPct val="0"/>
              </a:spcBef>
              <a:buClr>
                <a:srgbClr val="677480"/>
              </a:buClr>
              <a:buFont typeface="Lato"/>
              <a:buNone/>
            </a:pPr>
            <a:r>
              <a:rPr lang="ru-RU" altLang="ru-RU" sz="1200" dirty="0" smtClean="0">
                <a:solidFill>
                  <a:srgbClr val="677480"/>
                </a:solidFill>
                <a:latin typeface="Lato"/>
                <a:ea typeface="Lato"/>
                <a:cs typeface="Lato"/>
                <a:sym typeface="Lato"/>
              </a:rPr>
              <a:t>Последовательность разработки и изготовления промышленных изделий в настоящее время регламентируется группой государственных стандартов, входящих в Единую систему конструкторской документации (ЕСКД).</a:t>
            </a:r>
          </a:p>
          <a:p>
            <a:pPr>
              <a:spcBef>
                <a:spcPct val="0"/>
              </a:spcBef>
              <a:buClr>
                <a:srgbClr val="677480"/>
              </a:buClr>
              <a:buFont typeface="Lato"/>
              <a:buNone/>
            </a:pPr>
            <a:endParaRPr lang="ru-RU" altLang="ru-RU" sz="1200" dirty="0" smtClean="0">
              <a:solidFill>
                <a:srgbClr val="677480"/>
              </a:solidFill>
              <a:latin typeface="Lato"/>
              <a:ea typeface="Lato"/>
              <a:cs typeface="Lato"/>
              <a:sym typeface="Lato"/>
            </a:endParaRPr>
          </a:p>
          <a:p>
            <a:pPr>
              <a:spcBef>
                <a:spcPct val="0"/>
              </a:spcBef>
              <a:spcAft>
                <a:spcPts val="600"/>
              </a:spcAft>
              <a:buClr>
                <a:srgbClr val="677480"/>
              </a:buClr>
            </a:pPr>
            <a:endParaRPr lang="ru-RU" altLang="ru-RU" sz="1200" dirty="0" smtClean="0">
              <a:solidFill>
                <a:schemeClr val="tx1"/>
              </a:solidFill>
              <a:latin typeface="Lato"/>
              <a:ea typeface="Lato"/>
              <a:cs typeface="Lato"/>
              <a:sym typeface="Lato"/>
            </a:endParaRPr>
          </a:p>
          <a:p>
            <a:endParaRPr lang="ru-RU" altLang="ru-RU" dirty="0" smtClean="0"/>
          </a:p>
        </p:txBody>
      </p:sp>
      <p:sp>
        <p:nvSpPr>
          <p:cNvPr id="117764"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E137D94-FFFD-4177-A6EF-F014FB6673B2}" type="slidenum">
              <a:rPr lang="ru-RU" altLang="ru-RU" sz="1200" smtClean="0"/>
              <a:pPr eaLnBrk="1" hangingPunct="1"/>
              <a:t>96</a:t>
            </a:fld>
            <a:endParaRPr lang="ru-RU" altLang="ru-RU" sz="1200" smtClean="0"/>
          </a:p>
        </p:txBody>
      </p:sp>
    </p:spTree>
    <p:extLst>
      <p:ext uri="{BB962C8B-B14F-4D97-AF65-F5344CB8AC3E}">
        <p14:creationId xmlns:p14="http://schemas.microsoft.com/office/powerpoint/2010/main" val="425139081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Образ слайда 1"/>
          <p:cNvSpPr>
            <a:spLocks noGrp="1" noRot="1" noChangeAspect="1" noTextEdit="1"/>
          </p:cNvSpPr>
          <p:nvPr>
            <p:ph type="sldImg"/>
          </p:nvPr>
        </p:nvSpPr>
        <p:spPr>
          <a:xfrm>
            <a:off x="381000" y="685800"/>
            <a:ext cx="6096000" cy="3429000"/>
          </a:xfrm>
          <a:ln/>
        </p:spPr>
      </p:sp>
      <p:sp>
        <p:nvSpPr>
          <p:cNvPr id="115715" name="Заметки 2"/>
          <p:cNvSpPr>
            <a:spLocks noGrp="1"/>
          </p:cNvSpPr>
          <p:nvPr>
            <p:ph type="body" idx="1"/>
          </p:nvPr>
        </p:nvSpPr>
        <p:spPr>
          <a:noFill/>
        </p:spPr>
        <p:txBody>
          <a:bodyPr/>
          <a:lstStyle/>
          <a:p>
            <a:pPr>
              <a:spcBef>
                <a:spcPct val="0"/>
              </a:spcBef>
              <a:buClr>
                <a:srgbClr val="677480"/>
              </a:buClr>
              <a:buFont typeface="Lato"/>
              <a:buNone/>
            </a:pPr>
            <a:endParaRPr lang="ru-RU" altLang="ru-RU" sz="1200" dirty="0">
              <a:solidFill>
                <a:srgbClr val="677480"/>
              </a:solidFill>
              <a:latin typeface="Lato"/>
              <a:ea typeface="Lato"/>
              <a:cs typeface="Lato"/>
              <a:sym typeface="Lato"/>
            </a:endParaRPr>
          </a:p>
        </p:txBody>
      </p:sp>
      <p:sp>
        <p:nvSpPr>
          <p:cNvPr id="115716"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5A8862B1-7D86-428A-99A0-253C2D357250}" type="slidenum">
              <a:rPr lang="ru-RU" altLang="ru-RU" sz="1200" smtClean="0"/>
              <a:pPr eaLnBrk="1" hangingPunct="1"/>
              <a:t>97</a:t>
            </a:fld>
            <a:endParaRPr lang="ru-RU" altLang="ru-RU" sz="1200" smtClean="0"/>
          </a:p>
        </p:txBody>
      </p:sp>
    </p:spTree>
    <p:extLst>
      <p:ext uri="{BB962C8B-B14F-4D97-AF65-F5344CB8AC3E}">
        <p14:creationId xmlns:p14="http://schemas.microsoft.com/office/powerpoint/2010/main" val="239064276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Образ слайда 1"/>
          <p:cNvSpPr>
            <a:spLocks noGrp="1" noRot="1" noChangeAspect="1" noTextEdit="1"/>
          </p:cNvSpPr>
          <p:nvPr>
            <p:ph type="sldImg"/>
          </p:nvPr>
        </p:nvSpPr>
        <p:spPr>
          <a:xfrm>
            <a:off x="381000" y="685800"/>
            <a:ext cx="6096000" cy="3429000"/>
          </a:xfrm>
          <a:ln/>
        </p:spPr>
      </p:sp>
      <p:sp>
        <p:nvSpPr>
          <p:cNvPr id="115715" name="Заметки 2"/>
          <p:cNvSpPr>
            <a:spLocks noGrp="1"/>
          </p:cNvSpPr>
          <p:nvPr>
            <p:ph type="body" idx="1"/>
          </p:nvPr>
        </p:nvSpPr>
        <p:spPr>
          <a:noFill/>
        </p:spPr>
        <p:txBody>
          <a:bodyPr/>
          <a:lstStyle/>
          <a:p>
            <a:pPr>
              <a:spcBef>
                <a:spcPct val="0"/>
              </a:spcBef>
              <a:buClr>
                <a:srgbClr val="677480"/>
              </a:buClr>
              <a:buFont typeface="Lato"/>
              <a:buNone/>
            </a:pPr>
            <a:endParaRPr lang="ru-RU" altLang="ru-RU" sz="1200" dirty="0">
              <a:solidFill>
                <a:srgbClr val="677480"/>
              </a:solidFill>
              <a:latin typeface="Lato"/>
              <a:ea typeface="Lato"/>
              <a:cs typeface="Lato"/>
              <a:sym typeface="Lato"/>
            </a:endParaRPr>
          </a:p>
        </p:txBody>
      </p:sp>
      <p:sp>
        <p:nvSpPr>
          <p:cNvPr id="115716"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5A8862B1-7D86-428A-99A0-253C2D357250}" type="slidenum">
              <a:rPr lang="ru-RU" altLang="ru-RU" sz="1200" smtClean="0"/>
              <a:pPr eaLnBrk="1" hangingPunct="1"/>
              <a:t>98</a:t>
            </a:fld>
            <a:endParaRPr lang="ru-RU" altLang="ru-RU" sz="1200" smtClean="0"/>
          </a:p>
        </p:txBody>
      </p:sp>
    </p:spTree>
    <p:extLst>
      <p:ext uri="{BB962C8B-B14F-4D97-AF65-F5344CB8AC3E}">
        <p14:creationId xmlns:p14="http://schemas.microsoft.com/office/powerpoint/2010/main" val="2390642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ru-RU" smtClean="0"/>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lvl1pPr>
              <a:defRPr/>
            </a:lvl1pPr>
          </a:lstStyle>
          <a:p>
            <a:pPr>
              <a:defRPr/>
            </a:pPr>
            <a:endParaRPr lang="ru-RU"/>
          </a:p>
        </p:txBody>
      </p:sp>
      <p:sp>
        <p:nvSpPr>
          <p:cNvPr id="5" name="Footer Placeholder 4"/>
          <p:cNvSpPr>
            <a:spLocks noGrp="1"/>
          </p:cNvSpPr>
          <p:nvPr>
            <p:ph type="ftr" sz="quarter" idx="11"/>
          </p:nvPr>
        </p:nvSpPr>
        <p:spPr/>
        <p:txBody>
          <a:bodyPr/>
          <a:lstStyle>
            <a:lvl1pPr>
              <a:defRPr/>
            </a:lvl1pPr>
          </a:lstStyle>
          <a:p>
            <a:pPr>
              <a:defRPr/>
            </a:pPr>
            <a:endParaRPr lang="ru-RU"/>
          </a:p>
        </p:txBody>
      </p:sp>
      <p:sp>
        <p:nvSpPr>
          <p:cNvPr id="6" name="Slide Number Placeholder 5"/>
          <p:cNvSpPr>
            <a:spLocks noGrp="1"/>
          </p:cNvSpPr>
          <p:nvPr>
            <p:ph type="sldNum" sz="quarter" idx="12"/>
          </p:nvPr>
        </p:nvSpPr>
        <p:spPr/>
        <p:txBody>
          <a:bodyPr/>
          <a:lstStyle>
            <a:lvl1pPr>
              <a:defRPr/>
            </a:lvl1pPr>
          </a:lstStyle>
          <a:p>
            <a:pPr>
              <a:defRPr/>
            </a:pPr>
            <a:fld id="{C02B4C2D-33D9-493B-A1E8-B8711E9DE479}" type="slidenum">
              <a:rPr lang="ru-RU"/>
              <a:pPr>
                <a:defRPr/>
              </a:pPr>
              <a:t>‹#›</a:t>
            </a:fld>
            <a:endParaRPr lang="ru-RU"/>
          </a:p>
        </p:txBody>
      </p:sp>
    </p:spTree>
    <p:extLst>
      <p:ext uri="{BB962C8B-B14F-4D97-AF65-F5344CB8AC3E}">
        <p14:creationId xmlns:p14="http://schemas.microsoft.com/office/powerpoint/2010/main" val="2333461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lvl1pPr>
              <a:defRPr/>
            </a:lvl1pPr>
          </a:lstStyle>
          <a:p>
            <a:pPr>
              <a:defRPr/>
            </a:pPr>
            <a:endParaRPr lang="ru-RU"/>
          </a:p>
        </p:txBody>
      </p:sp>
      <p:sp>
        <p:nvSpPr>
          <p:cNvPr id="5" name="Footer Placeholder 4"/>
          <p:cNvSpPr>
            <a:spLocks noGrp="1"/>
          </p:cNvSpPr>
          <p:nvPr>
            <p:ph type="ftr" sz="quarter" idx="11"/>
          </p:nvPr>
        </p:nvSpPr>
        <p:spPr/>
        <p:txBody>
          <a:bodyPr/>
          <a:lstStyle>
            <a:lvl1pPr>
              <a:defRPr/>
            </a:lvl1pPr>
          </a:lstStyle>
          <a:p>
            <a:pPr>
              <a:defRPr/>
            </a:pPr>
            <a:endParaRPr lang="ru-RU"/>
          </a:p>
        </p:txBody>
      </p:sp>
      <p:sp>
        <p:nvSpPr>
          <p:cNvPr id="6" name="Slide Number Placeholder 5"/>
          <p:cNvSpPr>
            <a:spLocks noGrp="1"/>
          </p:cNvSpPr>
          <p:nvPr>
            <p:ph type="sldNum" sz="quarter" idx="12"/>
          </p:nvPr>
        </p:nvSpPr>
        <p:spPr/>
        <p:txBody>
          <a:bodyPr/>
          <a:lstStyle>
            <a:lvl1pPr>
              <a:defRPr/>
            </a:lvl1pPr>
          </a:lstStyle>
          <a:p>
            <a:pPr>
              <a:defRPr/>
            </a:pPr>
            <a:fld id="{71CD99CA-F4DB-40A3-BCE2-481BC4051DD9}" type="slidenum">
              <a:rPr lang="ru-RU"/>
              <a:pPr>
                <a:defRPr/>
              </a:pPr>
              <a:t>‹#›</a:t>
            </a:fld>
            <a:endParaRPr lang="ru-RU"/>
          </a:p>
        </p:txBody>
      </p:sp>
    </p:spTree>
    <p:extLst>
      <p:ext uri="{BB962C8B-B14F-4D97-AF65-F5344CB8AC3E}">
        <p14:creationId xmlns:p14="http://schemas.microsoft.com/office/powerpoint/2010/main" val="1219903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lvl1pPr>
              <a:defRPr/>
            </a:lvl1pPr>
          </a:lstStyle>
          <a:p>
            <a:pPr>
              <a:defRPr/>
            </a:pPr>
            <a:endParaRPr lang="ru-RU"/>
          </a:p>
        </p:txBody>
      </p:sp>
      <p:sp>
        <p:nvSpPr>
          <p:cNvPr id="5" name="Footer Placeholder 4"/>
          <p:cNvSpPr>
            <a:spLocks noGrp="1"/>
          </p:cNvSpPr>
          <p:nvPr>
            <p:ph type="ftr" sz="quarter" idx="11"/>
          </p:nvPr>
        </p:nvSpPr>
        <p:spPr/>
        <p:txBody>
          <a:bodyPr/>
          <a:lstStyle>
            <a:lvl1pPr>
              <a:defRPr/>
            </a:lvl1pPr>
          </a:lstStyle>
          <a:p>
            <a:pPr>
              <a:defRPr/>
            </a:pPr>
            <a:endParaRPr lang="ru-RU"/>
          </a:p>
        </p:txBody>
      </p:sp>
      <p:sp>
        <p:nvSpPr>
          <p:cNvPr id="6" name="Slide Number Placeholder 5"/>
          <p:cNvSpPr>
            <a:spLocks noGrp="1"/>
          </p:cNvSpPr>
          <p:nvPr>
            <p:ph type="sldNum" sz="quarter" idx="12"/>
          </p:nvPr>
        </p:nvSpPr>
        <p:spPr/>
        <p:txBody>
          <a:bodyPr/>
          <a:lstStyle>
            <a:lvl1pPr>
              <a:defRPr/>
            </a:lvl1pPr>
          </a:lstStyle>
          <a:p>
            <a:pPr>
              <a:defRPr/>
            </a:pPr>
            <a:fld id="{47144490-BCE7-4FD1-AAF2-3182868998E4}" type="slidenum">
              <a:rPr lang="ru-RU"/>
              <a:pPr>
                <a:defRPr/>
              </a:pPr>
              <a:t>‹#›</a:t>
            </a:fld>
            <a:endParaRPr lang="ru-RU"/>
          </a:p>
        </p:txBody>
      </p:sp>
    </p:spTree>
    <p:extLst>
      <p:ext uri="{BB962C8B-B14F-4D97-AF65-F5344CB8AC3E}">
        <p14:creationId xmlns:p14="http://schemas.microsoft.com/office/powerpoint/2010/main" val="960657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ru-RU" smtClean="0"/>
              <a:t>Образец заголовка</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996DA42-1EA2-47ED-BC25-85447A75EE2A}" type="slidenum">
              <a:rPr lang="en-US"/>
              <a:pPr>
                <a:defRPr/>
              </a:pPr>
              <a:t>‹#›</a:t>
            </a:fld>
            <a:endParaRPr lang="en-US" dirty="0"/>
          </a:p>
        </p:txBody>
      </p:sp>
    </p:spTree>
    <p:extLst>
      <p:ext uri="{BB962C8B-B14F-4D97-AF65-F5344CB8AC3E}">
        <p14:creationId xmlns:p14="http://schemas.microsoft.com/office/powerpoint/2010/main" val="3777117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E80EB1C-48FA-4498-B7A8-A3C18F15E642}" type="slidenum">
              <a:rPr lang="en-US"/>
              <a:pPr>
                <a:defRPr/>
              </a:pPr>
              <a:t>‹#›</a:t>
            </a:fld>
            <a:endParaRPr lang="en-US" dirty="0"/>
          </a:p>
        </p:txBody>
      </p:sp>
    </p:spTree>
    <p:extLst>
      <p:ext uri="{BB962C8B-B14F-4D97-AF65-F5344CB8AC3E}">
        <p14:creationId xmlns:p14="http://schemas.microsoft.com/office/powerpoint/2010/main" val="29334843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ru-RU" smtClean="0"/>
              <a:t>Образец заголовка</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DEEE711-2BC4-4F5B-8087-41E24E46E304}" type="slidenum">
              <a:rPr lang="en-US"/>
              <a:pPr>
                <a:defRPr/>
              </a:pPr>
              <a:t>‹#›</a:t>
            </a:fld>
            <a:endParaRPr lang="en-US" dirty="0"/>
          </a:p>
        </p:txBody>
      </p:sp>
    </p:spTree>
    <p:extLst>
      <p:ext uri="{BB962C8B-B14F-4D97-AF65-F5344CB8AC3E}">
        <p14:creationId xmlns:p14="http://schemas.microsoft.com/office/powerpoint/2010/main" val="1507965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15E2BBC-5732-4C1E-8C48-E073F7D5AEDB}" type="slidenum">
              <a:rPr lang="en-US"/>
              <a:pPr>
                <a:defRPr/>
              </a:pPr>
              <a:t>‹#›</a:t>
            </a:fld>
            <a:endParaRPr lang="en-US" dirty="0"/>
          </a:p>
        </p:txBody>
      </p:sp>
    </p:spTree>
    <p:extLst>
      <p:ext uri="{BB962C8B-B14F-4D97-AF65-F5344CB8AC3E}">
        <p14:creationId xmlns:p14="http://schemas.microsoft.com/office/powerpoint/2010/main" val="757081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9C2DE41-5C26-4DA3-B301-6F0910765FF3}" type="slidenum">
              <a:rPr lang="en-US"/>
              <a:pPr>
                <a:defRPr/>
              </a:pPr>
              <a:t>‹#›</a:t>
            </a:fld>
            <a:endParaRPr lang="en-US" dirty="0"/>
          </a:p>
        </p:txBody>
      </p:sp>
    </p:spTree>
    <p:extLst>
      <p:ext uri="{BB962C8B-B14F-4D97-AF65-F5344CB8AC3E}">
        <p14:creationId xmlns:p14="http://schemas.microsoft.com/office/powerpoint/2010/main" val="34591689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80931C5-1269-46AD-AE55-77CEE3F7F660}" type="slidenum">
              <a:rPr lang="en-US"/>
              <a:pPr>
                <a:defRPr/>
              </a:pPr>
              <a:t>‹#›</a:t>
            </a:fld>
            <a:endParaRPr lang="en-US" dirty="0"/>
          </a:p>
        </p:txBody>
      </p:sp>
    </p:spTree>
    <p:extLst>
      <p:ext uri="{BB962C8B-B14F-4D97-AF65-F5344CB8AC3E}">
        <p14:creationId xmlns:p14="http://schemas.microsoft.com/office/powerpoint/2010/main" val="28697287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29C986E-B288-4C4A-BEEF-14E1A8033D73}" type="slidenum">
              <a:rPr lang="en-US"/>
              <a:pPr>
                <a:defRPr/>
              </a:pPr>
              <a:t>‹#›</a:t>
            </a:fld>
            <a:endParaRPr lang="en-US" dirty="0"/>
          </a:p>
        </p:txBody>
      </p:sp>
    </p:spTree>
    <p:extLst>
      <p:ext uri="{BB962C8B-B14F-4D97-AF65-F5344CB8AC3E}">
        <p14:creationId xmlns:p14="http://schemas.microsoft.com/office/powerpoint/2010/main" val="17779759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ru-RU" smtClean="0"/>
              <a:t>Образец заголовка</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94C410F-4C08-45BE-962A-C064C28142D8}" type="slidenum">
              <a:rPr lang="en-US"/>
              <a:pPr>
                <a:defRPr/>
              </a:pPr>
              <a:t>‹#›</a:t>
            </a:fld>
            <a:endParaRPr lang="en-US" dirty="0"/>
          </a:p>
        </p:txBody>
      </p:sp>
    </p:spTree>
    <p:extLst>
      <p:ext uri="{BB962C8B-B14F-4D97-AF65-F5344CB8AC3E}">
        <p14:creationId xmlns:p14="http://schemas.microsoft.com/office/powerpoint/2010/main" val="4156504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lvl1pPr>
              <a:defRPr/>
            </a:lvl1pPr>
          </a:lstStyle>
          <a:p>
            <a:pPr>
              <a:defRPr/>
            </a:pPr>
            <a:endParaRPr lang="ru-RU"/>
          </a:p>
        </p:txBody>
      </p:sp>
      <p:sp>
        <p:nvSpPr>
          <p:cNvPr id="5" name="Footer Placeholder 4"/>
          <p:cNvSpPr>
            <a:spLocks noGrp="1"/>
          </p:cNvSpPr>
          <p:nvPr>
            <p:ph type="ftr" sz="quarter" idx="11"/>
          </p:nvPr>
        </p:nvSpPr>
        <p:spPr/>
        <p:txBody>
          <a:bodyPr/>
          <a:lstStyle>
            <a:lvl1pPr>
              <a:defRPr/>
            </a:lvl1pPr>
          </a:lstStyle>
          <a:p>
            <a:pPr>
              <a:defRPr/>
            </a:pPr>
            <a:endParaRPr lang="ru-RU"/>
          </a:p>
        </p:txBody>
      </p:sp>
      <p:sp>
        <p:nvSpPr>
          <p:cNvPr id="6" name="Slide Number Placeholder 5"/>
          <p:cNvSpPr>
            <a:spLocks noGrp="1"/>
          </p:cNvSpPr>
          <p:nvPr>
            <p:ph type="sldNum" sz="quarter" idx="12"/>
          </p:nvPr>
        </p:nvSpPr>
        <p:spPr/>
        <p:txBody>
          <a:bodyPr/>
          <a:lstStyle>
            <a:lvl1pPr>
              <a:defRPr/>
            </a:lvl1pPr>
          </a:lstStyle>
          <a:p>
            <a:pPr>
              <a:defRPr/>
            </a:pPr>
            <a:fld id="{6EF07853-FC3B-4BBE-BEA3-97ADE5113B7E}" type="slidenum">
              <a:rPr lang="ru-RU"/>
              <a:pPr>
                <a:defRPr/>
              </a:pPr>
              <a:t>‹#›</a:t>
            </a:fld>
            <a:endParaRPr lang="ru-RU"/>
          </a:p>
        </p:txBody>
      </p:sp>
    </p:spTree>
    <p:extLst>
      <p:ext uri="{BB962C8B-B14F-4D97-AF65-F5344CB8AC3E}">
        <p14:creationId xmlns:p14="http://schemas.microsoft.com/office/powerpoint/2010/main" val="38974187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ru-RU" smtClean="0"/>
              <a:t>Образец заголовка</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ru-RU" noProof="0" smtClean="0"/>
              <a:t>Вставка рисунка</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AFD8148-B1C1-4DBE-B39E-5ECA8066538F}" type="slidenum">
              <a:rPr lang="en-US"/>
              <a:pPr>
                <a:defRPr/>
              </a:pPr>
              <a:t>‹#›</a:t>
            </a:fld>
            <a:endParaRPr lang="en-US" dirty="0"/>
          </a:p>
        </p:txBody>
      </p:sp>
    </p:spTree>
    <p:extLst>
      <p:ext uri="{BB962C8B-B14F-4D97-AF65-F5344CB8AC3E}">
        <p14:creationId xmlns:p14="http://schemas.microsoft.com/office/powerpoint/2010/main" val="31726787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62BB0D2-ED6A-4352-A3FE-C98E1EDC9957}" type="slidenum">
              <a:rPr lang="en-US"/>
              <a:pPr>
                <a:defRPr/>
              </a:pPr>
              <a:t>‹#›</a:t>
            </a:fld>
            <a:endParaRPr lang="en-US" dirty="0"/>
          </a:p>
        </p:txBody>
      </p:sp>
    </p:spTree>
    <p:extLst>
      <p:ext uri="{BB962C8B-B14F-4D97-AF65-F5344CB8AC3E}">
        <p14:creationId xmlns:p14="http://schemas.microsoft.com/office/powerpoint/2010/main" val="17186633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ru-RU" smtClean="0"/>
              <a:t>Образец заголовка</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BD9F0AA-7F2A-499E-B55D-AD3740001920}" type="slidenum">
              <a:rPr lang="en-US"/>
              <a:pPr>
                <a:defRPr/>
              </a:pPr>
              <a:t>‹#›</a:t>
            </a:fld>
            <a:endParaRPr lang="en-US" dirty="0"/>
          </a:p>
        </p:txBody>
      </p:sp>
    </p:spTree>
    <p:extLst>
      <p:ext uri="{BB962C8B-B14F-4D97-AF65-F5344CB8AC3E}">
        <p14:creationId xmlns:p14="http://schemas.microsoft.com/office/powerpoint/2010/main" val="3103033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ubtitle">
    <p:spTree>
      <p:nvGrpSpPr>
        <p:cNvPr id="1" name="Shape 14"/>
        <p:cNvGrpSpPr/>
        <p:nvPr/>
      </p:nvGrpSpPr>
      <p:grpSpPr>
        <a:xfrm>
          <a:off x="0" y="0"/>
          <a:ext cx="0" cy="0"/>
          <a:chOff x="0" y="0"/>
          <a:chExt cx="0" cy="0"/>
        </a:xfrm>
      </p:grpSpPr>
      <p:sp>
        <p:nvSpPr>
          <p:cNvPr id="4" name="Shape 15"/>
          <p:cNvSpPr>
            <a:spLocks noChangeArrowheads="1"/>
          </p:cNvSpPr>
          <p:nvPr/>
        </p:nvSpPr>
        <p:spPr bwMode="auto">
          <a:xfrm>
            <a:off x="0" y="1"/>
            <a:ext cx="12192000" cy="5324475"/>
          </a:xfrm>
          <a:prstGeom prst="rect">
            <a:avLst/>
          </a:prstGeom>
          <a:solidFill>
            <a:srgbClr val="2185C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5" name="Shape 18"/>
          <p:cNvSpPr>
            <a:spLocks noChangeArrowheads="1"/>
          </p:cNvSpPr>
          <p:nvPr/>
        </p:nvSpPr>
        <p:spPr bwMode="auto">
          <a:xfrm>
            <a:off x="4064000" y="5324475"/>
            <a:ext cx="4064000" cy="101600"/>
          </a:xfrm>
          <a:prstGeom prst="rect">
            <a:avLst/>
          </a:prstGeom>
          <a:solidFill>
            <a:srgbClr val="FF97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6" name="Shape 19"/>
          <p:cNvSpPr>
            <a:spLocks noChangeArrowheads="1"/>
          </p:cNvSpPr>
          <p:nvPr/>
        </p:nvSpPr>
        <p:spPr bwMode="auto">
          <a:xfrm>
            <a:off x="8128000" y="5324475"/>
            <a:ext cx="4064000" cy="101600"/>
          </a:xfrm>
          <a:prstGeom prst="rect">
            <a:avLst/>
          </a:prstGeom>
          <a:solidFill>
            <a:srgbClr val="F2025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7" name="Shape 20"/>
          <p:cNvSpPr>
            <a:spLocks noChangeArrowheads="1"/>
          </p:cNvSpPr>
          <p:nvPr/>
        </p:nvSpPr>
        <p:spPr bwMode="auto">
          <a:xfrm>
            <a:off x="0" y="5324475"/>
            <a:ext cx="4064000" cy="101600"/>
          </a:xfrm>
          <a:prstGeom prst="rect">
            <a:avLst/>
          </a:prstGeom>
          <a:solidFill>
            <a:srgbClr val="7ECEF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16" name="Shape 16"/>
          <p:cNvSpPr txBox="1">
            <a:spLocks noGrp="1"/>
          </p:cNvSpPr>
          <p:nvPr>
            <p:ph type="ctrTitle"/>
          </p:nvPr>
        </p:nvSpPr>
        <p:spPr>
          <a:xfrm>
            <a:off x="914400" y="2111123"/>
            <a:ext cx="10363200" cy="1546500"/>
          </a:xfrm>
          <a:prstGeom prst="rect">
            <a:avLst/>
          </a:prstGeom>
        </p:spPr>
        <p:txBody>
          <a:bodyPr/>
          <a:lstStyle>
            <a:lvl1pPr lvl="0" algn="ctr" rtl="0">
              <a:spcBef>
                <a:spcPts val="0"/>
              </a:spcBef>
              <a:buClr>
                <a:srgbClr val="FFFFFF"/>
              </a:buClr>
              <a:buSzPct val="100000"/>
              <a:defRPr sz="4800">
                <a:solidFill>
                  <a:srgbClr val="FFFFFF"/>
                </a:solidFill>
              </a:defRPr>
            </a:lvl1pPr>
            <a:lvl2pPr lvl="1" algn="ctr" rtl="0">
              <a:spcBef>
                <a:spcPts val="0"/>
              </a:spcBef>
              <a:buClr>
                <a:srgbClr val="FFFFFF"/>
              </a:buClr>
              <a:buSzPct val="100000"/>
              <a:defRPr sz="4800">
                <a:solidFill>
                  <a:srgbClr val="FFFFFF"/>
                </a:solidFill>
              </a:defRPr>
            </a:lvl2pPr>
            <a:lvl3pPr lvl="2" algn="ctr" rtl="0">
              <a:spcBef>
                <a:spcPts val="0"/>
              </a:spcBef>
              <a:buClr>
                <a:srgbClr val="FFFFFF"/>
              </a:buClr>
              <a:buSzPct val="100000"/>
              <a:defRPr sz="4800">
                <a:solidFill>
                  <a:srgbClr val="FFFFFF"/>
                </a:solidFill>
              </a:defRPr>
            </a:lvl3pPr>
            <a:lvl4pPr lvl="3" algn="ctr" rtl="0">
              <a:spcBef>
                <a:spcPts val="0"/>
              </a:spcBef>
              <a:buClr>
                <a:srgbClr val="FFFFFF"/>
              </a:buClr>
              <a:buSzPct val="100000"/>
              <a:defRPr sz="4800">
                <a:solidFill>
                  <a:srgbClr val="FFFFFF"/>
                </a:solidFill>
              </a:defRPr>
            </a:lvl4pPr>
            <a:lvl5pPr lvl="4" algn="ctr" rtl="0">
              <a:spcBef>
                <a:spcPts val="0"/>
              </a:spcBef>
              <a:buClr>
                <a:srgbClr val="FFFFFF"/>
              </a:buClr>
              <a:buSzPct val="100000"/>
              <a:defRPr sz="4800">
                <a:solidFill>
                  <a:srgbClr val="FFFFFF"/>
                </a:solidFill>
              </a:defRPr>
            </a:lvl5pPr>
            <a:lvl6pPr lvl="5" algn="ctr" rtl="0">
              <a:spcBef>
                <a:spcPts val="0"/>
              </a:spcBef>
              <a:buClr>
                <a:srgbClr val="FFFFFF"/>
              </a:buClr>
              <a:buSzPct val="100000"/>
              <a:defRPr sz="4800">
                <a:solidFill>
                  <a:srgbClr val="FFFFFF"/>
                </a:solidFill>
              </a:defRPr>
            </a:lvl6pPr>
            <a:lvl7pPr lvl="6" algn="ctr" rtl="0">
              <a:spcBef>
                <a:spcPts val="0"/>
              </a:spcBef>
              <a:buClr>
                <a:srgbClr val="FFFFFF"/>
              </a:buClr>
              <a:buSzPct val="100000"/>
              <a:defRPr sz="4800">
                <a:solidFill>
                  <a:srgbClr val="FFFFFF"/>
                </a:solidFill>
              </a:defRPr>
            </a:lvl7pPr>
            <a:lvl8pPr lvl="7" algn="ctr" rtl="0">
              <a:spcBef>
                <a:spcPts val="0"/>
              </a:spcBef>
              <a:buClr>
                <a:srgbClr val="FFFFFF"/>
              </a:buClr>
              <a:buSzPct val="100000"/>
              <a:defRPr sz="4800">
                <a:solidFill>
                  <a:srgbClr val="FFFFFF"/>
                </a:solidFill>
              </a:defRPr>
            </a:lvl8pPr>
            <a:lvl9pPr lvl="8" algn="ctr" rtl="0">
              <a:spcBef>
                <a:spcPts val="0"/>
              </a:spcBef>
              <a:buClr>
                <a:srgbClr val="FFFFFF"/>
              </a:buClr>
              <a:buSzPct val="100000"/>
              <a:defRPr sz="4800">
                <a:solidFill>
                  <a:srgbClr val="FFFFFF"/>
                </a:solidFill>
              </a:defRPr>
            </a:lvl9pPr>
          </a:lstStyle>
          <a:p>
            <a:r>
              <a:rPr lang="ru-RU" smtClean="0"/>
              <a:t>Образец заголовка</a:t>
            </a:r>
            <a:endParaRPr/>
          </a:p>
        </p:txBody>
      </p:sp>
      <p:sp>
        <p:nvSpPr>
          <p:cNvPr id="17" name="Shape 17"/>
          <p:cNvSpPr txBox="1">
            <a:spLocks noGrp="1"/>
          </p:cNvSpPr>
          <p:nvPr>
            <p:ph type="subTitle" idx="1"/>
          </p:nvPr>
        </p:nvSpPr>
        <p:spPr>
          <a:xfrm>
            <a:off x="914400" y="3786737"/>
            <a:ext cx="10363200" cy="1046400"/>
          </a:xfrm>
          <a:prstGeom prst="rect">
            <a:avLst/>
          </a:prstGeom>
        </p:spPr>
        <p:txBody>
          <a:bodyPr/>
          <a:lstStyle>
            <a:lvl1pPr lvl="0" algn="ctr" rtl="0">
              <a:spcBef>
                <a:spcPts val="0"/>
              </a:spcBef>
              <a:buClr>
                <a:srgbClr val="FFFFFF"/>
              </a:buClr>
              <a:buSzPct val="100000"/>
              <a:buNone/>
              <a:defRPr sz="2400" b="1">
                <a:solidFill>
                  <a:srgbClr val="FFFFFF"/>
                </a:solidFill>
              </a:defRPr>
            </a:lvl1pPr>
            <a:lvl2pPr lvl="1" algn="ctr" rtl="0">
              <a:spcBef>
                <a:spcPts val="0"/>
              </a:spcBef>
              <a:buClr>
                <a:srgbClr val="FFFFFF"/>
              </a:buClr>
              <a:buNone/>
              <a:defRPr b="1">
                <a:solidFill>
                  <a:srgbClr val="FFFFFF"/>
                </a:solidFill>
              </a:defRPr>
            </a:lvl2pPr>
            <a:lvl3pPr lvl="2" algn="ctr" rtl="0">
              <a:spcBef>
                <a:spcPts val="0"/>
              </a:spcBef>
              <a:buClr>
                <a:srgbClr val="FFFFFF"/>
              </a:buClr>
              <a:buNone/>
              <a:defRPr b="1">
                <a:solidFill>
                  <a:srgbClr val="FFFFFF"/>
                </a:solidFill>
              </a:defRPr>
            </a:lvl3pPr>
            <a:lvl4pPr lvl="3" algn="ctr" rtl="0">
              <a:spcBef>
                <a:spcPts val="0"/>
              </a:spcBef>
              <a:buClr>
                <a:srgbClr val="FFFFFF"/>
              </a:buClr>
              <a:buSzPct val="100000"/>
              <a:buNone/>
              <a:defRPr sz="2400" b="1">
                <a:solidFill>
                  <a:srgbClr val="FFFFFF"/>
                </a:solidFill>
              </a:defRPr>
            </a:lvl4pPr>
            <a:lvl5pPr lvl="4" algn="ctr" rtl="0">
              <a:spcBef>
                <a:spcPts val="0"/>
              </a:spcBef>
              <a:buClr>
                <a:srgbClr val="FFFFFF"/>
              </a:buClr>
              <a:buSzPct val="100000"/>
              <a:buNone/>
              <a:defRPr sz="2400" b="1">
                <a:solidFill>
                  <a:srgbClr val="FFFFFF"/>
                </a:solidFill>
              </a:defRPr>
            </a:lvl5pPr>
            <a:lvl6pPr lvl="5" algn="ctr" rtl="0">
              <a:spcBef>
                <a:spcPts val="0"/>
              </a:spcBef>
              <a:buClr>
                <a:srgbClr val="FFFFFF"/>
              </a:buClr>
              <a:buSzPct val="100000"/>
              <a:buNone/>
              <a:defRPr sz="2400" b="1">
                <a:solidFill>
                  <a:srgbClr val="FFFFFF"/>
                </a:solidFill>
              </a:defRPr>
            </a:lvl6pPr>
            <a:lvl7pPr lvl="6" algn="ctr" rtl="0">
              <a:spcBef>
                <a:spcPts val="0"/>
              </a:spcBef>
              <a:buClr>
                <a:srgbClr val="FFFFFF"/>
              </a:buClr>
              <a:buSzPct val="100000"/>
              <a:buNone/>
              <a:defRPr sz="2400" b="1">
                <a:solidFill>
                  <a:srgbClr val="FFFFFF"/>
                </a:solidFill>
              </a:defRPr>
            </a:lvl7pPr>
            <a:lvl8pPr lvl="7" algn="ctr" rtl="0">
              <a:spcBef>
                <a:spcPts val="0"/>
              </a:spcBef>
              <a:buClr>
                <a:srgbClr val="FFFFFF"/>
              </a:buClr>
              <a:buSzPct val="100000"/>
              <a:buNone/>
              <a:defRPr sz="2400" b="1">
                <a:solidFill>
                  <a:srgbClr val="FFFFFF"/>
                </a:solidFill>
              </a:defRPr>
            </a:lvl8pPr>
            <a:lvl9pPr lvl="8" algn="ctr" rtl="0">
              <a:spcBef>
                <a:spcPts val="0"/>
              </a:spcBef>
              <a:buClr>
                <a:srgbClr val="FFFFFF"/>
              </a:buClr>
              <a:buSzPct val="100000"/>
              <a:buNone/>
              <a:defRPr sz="2400" b="1">
                <a:solidFill>
                  <a:srgbClr val="FFFFFF"/>
                </a:solidFill>
              </a:defRPr>
            </a:lvl9pPr>
          </a:lstStyle>
          <a:p>
            <a:r>
              <a:rPr lang="ru-RU" smtClean="0"/>
              <a:t>Образец подзаголовка</a:t>
            </a:r>
            <a:endParaRPr/>
          </a:p>
        </p:txBody>
      </p:sp>
    </p:spTree>
    <p:extLst>
      <p:ext uri="{BB962C8B-B14F-4D97-AF65-F5344CB8AC3E}">
        <p14:creationId xmlns:p14="http://schemas.microsoft.com/office/powerpoint/2010/main" val="8983641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8"/>
        <p:cNvGrpSpPr/>
        <p:nvPr/>
      </p:nvGrpSpPr>
      <p:grpSpPr>
        <a:xfrm>
          <a:off x="0" y="0"/>
          <a:ext cx="0" cy="0"/>
          <a:chOff x="0" y="0"/>
          <a:chExt cx="0" cy="0"/>
        </a:xfrm>
      </p:grpSpPr>
      <p:sp>
        <p:nvSpPr>
          <p:cNvPr id="4" name="Shape 31"/>
          <p:cNvSpPr>
            <a:spLocks noChangeArrowheads="1"/>
          </p:cNvSpPr>
          <p:nvPr/>
        </p:nvSpPr>
        <p:spPr bwMode="auto">
          <a:xfrm>
            <a:off x="9808634" y="6754814"/>
            <a:ext cx="1191684" cy="103187"/>
          </a:xfrm>
          <a:prstGeom prst="rect">
            <a:avLst/>
          </a:prstGeom>
          <a:solidFill>
            <a:srgbClr val="FF97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5" name="Shape 32"/>
          <p:cNvSpPr>
            <a:spLocks noChangeArrowheads="1"/>
          </p:cNvSpPr>
          <p:nvPr/>
        </p:nvSpPr>
        <p:spPr bwMode="auto">
          <a:xfrm>
            <a:off x="11000317" y="6754814"/>
            <a:ext cx="1191683" cy="103187"/>
          </a:xfrm>
          <a:prstGeom prst="rect">
            <a:avLst/>
          </a:prstGeom>
          <a:solidFill>
            <a:srgbClr val="F2025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6" name="Shape 33"/>
          <p:cNvSpPr>
            <a:spLocks noChangeArrowheads="1"/>
          </p:cNvSpPr>
          <p:nvPr/>
        </p:nvSpPr>
        <p:spPr bwMode="auto">
          <a:xfrm>
            <a:off x="1" y="6754814"/>
            <a:ext cx="1191684" cy="103187"/>
          </a:xfrm>
          <a:prstGeom prst="rect">
            <a:avLst/>
          </a:prstGeom>
          <a:solidFill>
            <a:srgbClr val="7ECEF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7" name="Shape 34"/>
          <p:cNvSpPr>
            <a:spLocks noChangeArrowheads="1"/>
          </p:cNvSpPr>
          <p:nvPr/>
        </p:nvSpPr>
        <p:spPr bwMode="auto">
          <a:xfrm>
            <a:off x="1191684" y="6754814"/>
            <a:ext cx="8616949" cy="103187"/>
          </a:xfrm>
          <a:prstGeom prst="rect">
            <a:avLst/>
          </a:prstGeom>
          <a:solidFill>
            <a:srgbClr val="2185C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29" name="Shape 29"/>
          <p:cNvSpPr txBox="1">
            <a:spLocks noGrp="1"/>
          </p:cNvSpPr>
          <p:nvPr>
            <p:ph type="title"/>
          </p:nvPr>
        </p:nvSpPr>
        <p:spPr>
          <a:xfrm>
            <a:off x="1191600" y="274650"/>
            <a:ext cx="8616800" cy="1143000"/>
          </a:xfrm>
          <a:prstGeom prst="rect">
            <a:avLst/>
          </a:prstGeom>
        </p:spPr>
        <p:txBody>
          <a:bodyPr/>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ru-RU" smtClean="0"/>
              <a:t>Образец заголовка</a:t>
            </a:r>
            <a:endParaRPr/>
          </a:p>
        </p:txBody>
      </p:sp>
      <p:sp>
        <p:nvSpPr>
          <p:cNvPr id="30" name="Shape 30"/>
          <p:cNvSpPr txBox="1">
            <a:spLocks noGrp="1"/>
          </p:cNvSpPr>
          <p:nvPr>
            <p:ph type="body" idx="1"/>
          </p:nvPr>
        </p:nvSpPr>
        <p:spPr>
          <a:xfrm>
            <a:off x="1191600" y="1831451"/>
            <a:ext cx="8616800" cy="4736399"/>
          </a:xfrm>
          <a:prstGeom prst="rect">
            <a:avLst/>
          </a:prstGeom>
        </p:spPr>
        <p:txBody>
          <a:bodyPr/>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ru-RU" smtClean="0"/>
              <a:t>Образец текста</a:t>
            </a:r>
          </a:p>
        </p:txBody>
      </p:sp>
    </p:spTree>
    <p:extLst>
      <p:ext uri="{BB962C8B-B14F-4D97-AF65-F5344CB8AC3E}">
        <p14:creationId xmlns:p14="http://schemas.microsoft.com/office/powerpoint/2010/main" val="10565757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43"/>
        <p:cNvGrpSpPr/>
        <p:nvPr/>
      </p:nvGrpSpPr>
      <p:grpSpPr>
        <a:xfrm>
          <a:off x="0" y="0"/>
          <a:ext cx="0" cy="0"/>
          <a:chOff x="0" y="0"/>
          <a:chExt cx="0" cy="0"/>
        </a:xfrm>
      </p:grpSpPr>
      <p:sp>
        <p:nvSpPr>
          <p:cNvPr id="6" name="Shape 48"/>
          <p:cNvSpPr>
            <a:spLocks noChangeArrowheads="1"/>
          </p:cNvSpPr>
          <p:nvPr/>
        </p:nvSpPr>
        <p:spPr bwMode="auto">
          <a:xfrm>
            <a:off x="9808634" y="6754814"/>
            <a:ext cx="1191684" cy="103187"/>
          </a:xfrm>
          <a:prstGeom prst="rect">
            <a:avLst/>
          </a:prstGeom>
          <a:solidFill>
            <a:srgbClr val="FF97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7" name="Shape 49"/>
          <p:cNvSpPr>
            <a:spLocks noChangeArrowheads="1"/>
          </p:cNvSpPr>
          <p:nvPr/>
        </p:nvSpPr>
        <p:spPr bwMode="auto">
          <a:xfrm>
            <a:off x="11000317" y="6754814"/>
            <a:ext cx="1191683" cy="103187"/>
          </a:xfrm>
          <a:prstGeom prst="rect">
            <a:avLst/>
          </a:prstGeom>
          <a:solidFill>
            <a:srgbClr val="F2025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8" name="Shape 50"/>
          <p:cNvSpPr>
            <a:spLocks noChangeArrowheads="1"/>
          </p:cNvSpPr>
          <p:nvPr/>
        </p:nvSpPr>
        <p:spPr bwMode="auto">
          <a:xfrm>
            <a:off x="1" y="6754814"/>
            <a:ext cx="1191684" cy="103187"/>
          </a:xfrm>
          <a:prstGeom prst="rect">
            <a:avLst/>
          </a:prstGeom>
          <a:solidFill>
            <a:srgbClr val="7ECEF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9" name="Shape 51"/>
          <p:cNvSpPr>
            <a:spLocks noChangeArrowheads="1"/>
          </p:cNvSpPr>
          <p:nvPr/>
        </p:nvSpPr>
        <p:spPr bwMode="auto">
          <a:xfrm>
            <a:off x="1191684" y="6754814"/>
            <a:ext cx="8616949" cy="103187"/>
          </a:xfrm>
          <a:prstGeom prst="rect">
            <a:avLst/>
          </a:prstGeom>
          <a:solidFill>
            <a:srgbClr val="2185C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44" name="Shape 44"/>
          <p:cNvSpPr txBox="1">
            <a:spLocks noGrp="1"/>
          </p:cNvSpPr>
          <p:nvPr>
            <p:ph type="title"/>
          </p:nvPr>
        </p:nvSpPr>
        <p:spPr>
          <a:xfrm>
            <a:off x="1191600" y="274650"/>
            <a:ext cx="8616800" cy="1143000"/>
          </a:xfrm>
          <a:prstGeom prst="rect">
            <a:avLst/>
          </a:prstGeom>
        </p:spPr>
        <p:txBody>
          <a:bodyPr/>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r>
              <a:rPr lang="ru-RU" smtClean="0"/>
              <a:t>Образец заголовка</a:t>
            </a:r>
            <a:endParaRPr/>
          </a:p>
        </p:txBody>
      </p:sp>
      <p:sp>
        <p:nvSpPr>
          <p:cNvPr id="45" name="Shape 45"/>
          <p:cNvSpPr txBox="1">
            <a:spLocks noGrp="1"/>
          </p:cNvSpPr>
          <p:nvPr>
            <p:ph type="body" idx="1"/>
          </p:nvPr>
        </p:nvSpPr>
        <p:spPr>
          <a:xfrm>
            <a:off x="1191600" y="1600200"/>
            <a:ext cx="3161600" cy="4967700"/>
          </a:xfrm>
          <a:prstGeom prst="rect">
            <a:avLst/>
          </a:prstGeom>
        </p:spPr>
        <p:txBody>
          <a:bodyPr/>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pPr lvl="0"/>
            <a:r>
              <a:rPr lang="ru-RU" smtClean="0"/>
              <a:t>Образец текста</a:t>
            </a:r>
          </a:p>
        </p:txBody>
      </p:sp>
      <p:sp>
        <p:nvSpPr>
          <p:cNvPr id="46" name="Shape 46"/>
          <p:cNvSpPr txBox="1">
            <a:spLocks noGrp="1"/>
          </p:cNvSpPr>
          <p:nvPr>
            <p:ph type="body" idx="2"/>
          </p:nvPr>
        </p:nvSpPr>
        <p:spPr>
          <a:xfrm>
            <a:off x="4515204" y="1600200"/>
            <a:ext cx="3161600" cy="4967700"/>
          </a:xfrm>
          <a:prstGeom prst="rect">
            <a:avLst/>
          </a:prstGeom>
        </p:spPr>
        <p:txBody>
          <a:bodyPr/>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pPr lvl="0"/>
            <a:r>
              <a:rPr lang="ru-RU" smtClean="0"/>
              <a:t>Образец текста</a:t>
            </a:r>
          </a:p>
        </p:txBody>
      </p:sp>
      <p:sp>
        <p:nvSpPr>
          <p:cNvPr id="47" name="Shape 47"/>
          <p:cNvSpPr txBox="1">
            <a:spLocks noGrp="1"/>
          </p:cNvSpPr>
          <p:nvPr>
            <p:ph type="body" idx="3"/>
          </p:nvPr>
        </p:nvSpPr>
        <p:spPr>
          <a:xfrm>
            <a:off x="7838809" y="1600200"/>
            <a:ext cx="3161600" cy="4967700"/>
          </a:xfrm>
          <a:prstGeom prst="rect">
            <a:avLst/>
          </a:prstGeom>
        </p:spPr>
        <p:txBody>
          <a:bodyPr/>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pPr lvl="0"/>
            <a:r>
              <a:rPr lang="ru-RU" smtClean="0"/>
              <a:t>Образец текста</a:t>
            </a:r>
          </a:p>
        </p:txBody>
      </p:sp>
    </p:spTree>
    <p:extLst>
      <p:ext uri="{BB962C8B-B14F-4D97-AF65-F5344CB8AC3E}">
        <p14:creationId xmlns:p14="http://schemas.microsoft.com/office/powerpoint/2010/main" val="3583330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2"/>
        <p:cNvGrpSpPr/>
        <p:nvPr/>
      </p:nvGrpSpPr>
      <p:grpSpPr>
        <a:xfrm>
          <a:off x="0" y="0"/>
          <a:ext cx="0" cy="0"/>
          <a:chOff x="0" y="0"/>
          <a:chExt cx="0" cy="0"/>
        </a:xfrm>
      </p:grpSpPr>
      <p:sp>
        <p:nvSpPr>
          <p:cNvPr id="3" name="Shape 54"/>
          <p:cNvSpPr>
            <a:spLocks noChangeArrowheads="1"/>
          </p:cNvSpPr>
          <p:nvPr/>
        </p:nvSpPr>
        <p:spPr bwMode="auto">
          <a:xfrm>
            <a:off x="9808634" y="6754814"/>
            <a:ext cx="1191684" cy="103187"/>
          </a:xfrm>
          <a:prstGeom prst="rect">
            <a:avLst/>
          </a:prstGeom>
          <a:solidFill>
            <a:srgbClr val="FF97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4" name="Shape 55"/>
          <p:cNvSpPr>
            <a:spLocks noChangeArrowheads="1"/>
          </p:cNvSpPr>
          <p:nvPr/>
        </p:nvSpPr>
        <p:spPr bwMode="auto">
          <a:xfrm>
            <a:off x="11000317" y="6754814"/>
            <a:ext cx="1191683" cy="103187"/>
          </a:xfrm>
          <a:prstGeom prst="rect">
            <a:avLst/>
          </a:prstGeom>
          <a:solidFill>
            <a:srgbClr val="F2025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5" name="Shape 56"/>
          <p:cNvSpPr>
            <a:spLocks noChangeArrowheads="1"/>
          </p:cNvSpPr>
          <p:nvPr/>
        </p:nvSpPr>
        <p:spPr bwMode="auto">
          <a:xfrm>
            <a:off x="1" y="6754814"/>
            <a:ext cx="1191684" cy="103187"/>
          </a:xfrm>
          <a:prstGeom prst="rect">
            <a:avLst/>
          </a:prstGeom>
          <a:solidFill>
            <a:srgbClr val="7ECEF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6" name="Shape 57"/>
          <p:cNvSpPr>
            <a:spLocks noChangeArrowheads="1"/>
          </p:cNvSpPr>
          <p:nvPr/>
        </p:nvSpPr>
        <p:spPr bwMode="auto">
          <a:xfrm>
            <a:off x="1191684" y="6754814"/>
            <a:ext cx="8616949" cy="103187"/>
          </a:xfrm>
          <a:prstGeom prst="rect">
            <a:avLst/>
          </a:prstGeom>
          <a:solidFill>
            <a:srgbClr val="2185C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53" name="Shape 53"/>
          <p:cNvSpPr txBox="1">
            <a:spLocks noGrp="1"/>
          </p:cNvSpPr>
          <p:nvPr>
            <p:ph type="title"/>
          </p:nvPr>
        </p:nvSpPr>
        <p:spPr>
          <a:xfrm>
            <a:off x="1191600" y="274650"/>
            <a:ext cx="8616800" cy="1143000"/>
          </a:xfrm>
          <a:prstGeom prst="rect">
            <a:avLst/>
          </a:prstGeom>
        </p:spPr>
        <p:txBody>
          <a:bodyPr/>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ru-RU" smtClean="0"/>
              <a:t>Образец заголовка</a:t>
            </a:r>
            <a:endParaRPr/>
          </a:p>
        </p:txBody>
      </p:sp>
    </p:spTree>
    <p:extLst>
      <p:ext uri="{BB962C8B-B14F-4D97-AF65-F5344CB8AC3E}">
        <p14:creationId xmlns:p14="http://schemas.microsoft.com/office/powerpoint/2010/main" val="19981580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Caption">
    <p:spTree>
      <p:nvGrpSpPr>
        <p:cNvPr id="1" name="Shape 58"/>
        <p:cNvGrpSpPr/>
        <p:nvPr/>
      </p:nvGrpSpPr>
      <p:grpSpPr>
        <a:xfrm>
          <a:off x="0" y="0"/>
          <a:ext cx="0" cy="0"/>
          <a:chOff x="0" y="0"/>
          <a:chExt cx="0" cy="0"/>
        </a:xfrm>
      </p:grpSpPr>
      <p:sp>
        <p:nvSpPr>
          <p:cNvPr id="3" name="Shape 60"/>
          <p:cNvSpPr>
            <a:spLocks noChangeArrowheads="1"/>
          </p:cNvSpPr>
          <p:nvPr/>
        </p:nvSpPr>
        <p:spPr bwMode="auto">
          <a:xfrm>
            <a:off x="9808634" y="6754814"/>
            <a:ext cx="1191684" cy="103187"/>
          </a:xfrm>
          <a:prstGeom prst="rect">
            <a:avLst/>
          </a:prstGeom>
          <a:solidFill>
            <a:srgbClr val="FF97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4" name="Shape 61"/>
          <p:cNvSpPr>
            <a:spLocks noChangeArrowheads="1"/>
          </p:cNvSpPr>
          <p:nvPr/>
        </p:nvSpPr>
        <p:spPr bwMode="auto">
          <a:xfrm>
            <a:off x="11000317" y="6754814"/>
            <a:ext cx="1191683" cy="103187"/>
          </a:xfrm>
          <a:prstGeom prst="rect">
            <a:avLst/>
          </a:prstGeom>
          <a:solidFill>
            <a:srgbClr val="F2025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5" name="Shape 62"/>
          <p:cNvSpPr>
            <a:spLocks noChangeArrowheads="1"/>
          </p:cNvSpPr>
          <p:nvPr/>
        </p:nvSpPr>
        <p:spPr bwMode="auto">
          <a:xfrm>
            <a:off x="1" y="6754814"/>
            <a:ext cx="1191684" cy="103187"/>
          </a:xfrm>
          <a:prstGeom prst="rect">
            <a:avLst/>
          </a:prstGeom>
          <a:solidFill>
            <a:srgbClr val="7ECEF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6" name="Shape 63"/>
          <p:cNvSpPr>
            <a:spLocks noChangeArrowheads="1"/>
          </p:cNvSpPr>
          <p:nvPr/>
        </p:nvSpPr>
        <p:spPr bwMode="auto">
          <a:xfrm>
            <a:off x="1191684" y="6754814"/>
            <a:ext cx="8616949" cy="103187"/>
          </a:xfrm>
          <a:prstGeom prst="rect">
            <a:avLst/>
          </a:prstGeom>
          <a:solidFill>
            <a:srgbClr val="2185C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59" name="Shape 59"/>
          <p:cNvSpPr txBox="1">
            <a:spLocks noGrp="1"/>
          </p:cNvSpPr>
          <p:nvPr>
            <p:ph type="body" idx="1"/>
          </p:nvPr>
        </p:nvSpPr>
        <p:spPr>
          <a:xfrm>
            <a:off x="1191600" y="6199950"/>
            <a:ext cx="8616800" cy="467700"/>
          </a:xfrm>
          <a:prstGeom prst="rect">
            <a:avLst/>
          </a:prstGeom>
        </p:spPr>
        <p:txBody>
          <a:bodyPr anchor="b"/>
          <a:lstStyle>
            <a:lvl1pPr lvl="0">
              <a:spcBef>
                <a:spcPts val="360"/>
              </a:spcBef>
              <a:buClr>
                <a:srgbClr val="2185C5"/>
              </a:buClr>
              <a:buSzPct val="100000"/>
              <a:buNone/>
              <a:defRPr sz="1400">
                <a:solidFill>
                  <a:srgbClr val="2185C5"/>
                </a:solidFill>
              </a:defRPr>
            </a:lvl1pPr>
          </a:lstStyle>
          <a:p>
            <a:pPr lvl="0"/>
            <a:r>
              <a:rPr lang="ru-RU" smtClean="0"/>
              <a:t>Образец текста</a:t>
            </a:r>
          </a:p>
        </p:txBody>
      </p:sp>
    </p:spTree>
    <p:extLst>
      <p:ext uri="{BB962C8B-B14F-4D97-AF65-F5344CB8AC3E}">
        <p14:creationId xmlns:p14="http://schemas.microsoft.com/office/powerpoint/2010/main" val="26381939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color background">
    <p:bg>
      <p:bgPr>
        <a:solidFill>
          <a:srgbClr val="2185C5"/>
        </a:solidFill>
        <a:effectLst/>
      </p:bgPr>
    </p:bg>
    <p:spTree>
      <p:nvGrpSpPr>
        <p:cNvPr id="1" name="Shape 69"/>
        <p:cNvGrpSpPr/>
        <p:nvPr/>
      </p:nvGrpSpPr>
      <p:grpSpPr>
        <a:xfrm>
          <a:off x="0" y="0"/>
          <a:ext cx="0" cy="0"/>
          <a:chOff x="0" y="0"/>
          <a:chExt cx="0" cy="0"/>
        </a:xfrm>
      </p:grpSpPr>
      <p:sp>
        <p:nvSpPr>
          <p:cNvPr id="2" name="Shape 70"/>
          <p:cNvSpPr>
            <a:spLocks noChangeArrowheads="1"/>
          </p:cNvSpPr>
          <p:nvPr/>
        </p:nvSpPr>
        <p:spPr bwMode="auto">
          <a:xfrm>
            <a:off x="9808634" y="6754814"/>
            <a:ext cx="1191684" cy="103187"/>
          </a:xfrm>
          <a:prstGeom prst="rect">
            <a:avLst/>
          </a:prstGeom>
          <a:solidFill>
            <a:srgbClr val="FF97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3" name="Shape 71"/>
          <p:cNvSpPr>
            <a:spLocks noChangeArrowheads="1"/>
          </p:cNvSpPr>
          <p:nvPr/>
        </p:nvSpPr>
        <p:spPr bwMode="auto">
          <a:xfrm>
            <a:off x="11000317" y="6754814"/>
            <a:ext cx="1191683" cy="103187"/>
          </a:xfrm>
          <a:prstGeom prst="rect">
            <a:avLst/>
          </a:prstGeom>
          <a:solidFill>
            <a:srgbClr val="F2025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4" name="Shape 72"/>
          <p:cNvSpPr>
            <a:spLocks noChangeArrowheads="1"/>
          </p:cNvSpPr>
          <p:nvPr/>
        </p:nvSpPr>
        <p:spPr bwMode="auto">
          <a:xfrm>
            <a:off x="1" y="6754814"/>
            <a:ext cx="1191684" cy="1031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5" name="Shape 73"/>
          <p:cNvSpPr>
            <a:spLocks noChangeArrowheads="1"/>
          </p:cNvSpPr>
          <p:nvPr/>
        </p:nvSpPr>
        <p:spPr bwMode="auto">
          <a:xfrm>
            <a:off x="1191684" y="6754814"/>
            <a:ext cx="8616949" cy="103187"/>
          </a:xfrm>
          <a:prstGeom prst="rect">
            <a:avLst/>
          </a:prstGeom>
          <a:solidFill>
            <a:srgbClr val="7ECEF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Tree>
    <p:extLst>
      <p:ext uri="{BB962C8B-B14F-4D97-AF65-F5344CB8AC3E}">
        <p14:creationId xmlns:p14="http://schemas.microsoft.com/office/powerpoint/2010/main" val="9318542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Quote">
    <p:spTree>
      <p:nvGrpSpPr>
        <p:cNvPr id="1" name="Shape 21"/>
        <p:cNvGrpSpPr/>
        <p:nvPr/>
      </p:nvGrpSpPr>
      <p:grpSpPr>
        <a:xfrm>
          <a:off x="0" y="0"/>
          <a:ext cx="0" cy="0"/>
          <a:chOff x="0" y="0"/>
          <a:chExt cx="0" cy="0"/>
        </a:xfrm>
      </p:grpSpPr>
      <p:sp>
        <p:nvSpPr>
          <p:cNvPr id="3" name="Shape 23"/>
          <p:cNvSpPr txBox="1">
            <a:spLocks noChangeArrowheads="1"/>
          </p:cNvSpPr>
          <p:nvPr/>
        </p:nvSpPr>
        <p:spPr bwMode="auto">
          <a:xfrm>
            <a:off x="4792134" y="1574800"/>
            <a:ext cx="2607733"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eaLnBrk="1" hangingPunct="1"/>
            <a:r>
              <a:rPr lang="ru-RU" altLang="ru-RU" sz="9600" b="1">
                <a:solidFill>
                  <a:srgbClr val="97ABBC"/>
                </a:solidFill>
              </a:rPr>
              <a:t>“</a:t>
            </a:r>
          </a:p>
        </p:txBody>
      </p:sp>
      <p:sp>
        <p:nvSpPr>
          <p:cNvPr id="4" name="Shape 24"/>
          <p:cNvSpPr>
            <a:spLocks noChangeArrowheads="1"/>
          </p:cNvSpPr>
          <p:nvPr/>
        </p:nvSpPr>
        <p:spPr bwMode="auto">
          <a:xfrm>
            <a:off x="7630585" y="2133600"/>
            <a:ext cx="2281767" cy="101600"/>
          </a:xfrm>
          <a:prstGeom prst="rect">
            <a:avLst/>
          </a:prstGeom>
          <a:solidFill>
            <a:srgbClr val="FF97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5" name="Shape 25"/>
          <p:cNvSpPr>
            <a:spLocks noChangeArrowheads="1"/>
          </p:cNvSpPr>
          <p:nvPr/>
        </p:nvSpPr>
        <p:spPr bwMode="auto">
          <a:xfrm>
            <a:off x="9912352" y="2133600"/>
            <a:ext cx="2279649" cy="101600"/>
          </a:xfrm>
          <a:prstGeom prst="rect">
            <a:avLst/>
          </a:prstGeom>
          <a:solidFill>
            <a:srgbClr val="F2025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6" name="Shape 26"/>
          <p:cNvSpPr>
            <a:spLocks noChangeArrowheads="1"/>
          </p:cNvSpPr>
          <p:nvPr/>
        </p:nvSpPr>
        <p:spPr bwMode="auto">
          <a:xfrm>
            <a:off x="0" y="2133600"/>
            <a:ext cx="2279651" cy="101600"/>
          </a:xfrm>
          <a:prstGeom prst="rect">
            <a:avLst/>
          </a:prstGeom>
          <a:solidFill>
            <a:srgbClr val="7ECEF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7" name="Shape 27"/>
          <p:cNvSpPr>
            <a:spLocks noChangeArrowheads="1"/>
          </p:cNvSpPr>
          <p:nvPr/>
        </p:nvSpPr>
        <p:spPr bwMode="auto">
          <a:xfrm>
            <a:off x="2279651" y="2133600"/>
            <a:ext cx="2281767" cy="101600"/>
          </a:xfrm>
          <a:prstGeom prst="rect">
            <a:avLst/>
          </a:prstGeom>
          <a:solidFill>
            <a:srgbClr val="2185C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22" name="Shape 22"/>
          <p:cNvSpPr txBox="1">
            <a:spLocks noGrp="1"/>
          </p:cNvSpPr>
          <p:nvPr>
            <p:ph type="body" idx="1"/>
          </p:nvPr>
        </p:nvSpPr>
        <p:spPr>
          <a:xfrm>
            <a:off x="2280567" y="2882401"/>
            <a:ext cx="7631599" cy="1093199"/>
          </a:xfrm>
          <a:prstGeom prst="rect">
            <a:avLst/>
          </a:prstGeom>
        </p:spPr>
        <p:txBody>
          <a:bodyPr/>
          <a:lstStyle>
            <a:lvl1pPr lvl="0" algn="ctr" rtl="0">
              <a:spcBef>
                <a:spcPts val="0"/>
              </a:spcBef>
              <a:defRPr i="1"/>
            </a:lvl1pPr>
            <a:lvl2pPr lvl="1" algn="ctr" rtl="0">
              <a:spcBef>
                <a:spcPts val="0"/>
              </a:spcBef>
              <a:defRPr i="1"/>
            </a:lvl2pPr>
            <a:lvl3pPr lvl="2" algn="ctr" rtl="0">
              <a:spcBef>
                <a:spcPts val="0"/>
              </a:spcBef>
              <a:defRPr i="1"/>
            </a:lvl3pPr>
            <a:lvl4pPr lvl="3" algn="ctr" rtl="0">
              <a:spcBef>
                <a:spcPts val="0"/>
              </a:spcBef>
              <a:defRPr i="1"/>
            </a:lvl4pPr>
            <a:lvl5pPr lvl="4" algn="ctr" rtl="0">
              <a:spcBef>
                <a:spcPts val="0"/>
              </a:spcBef>
              <a:defRPr i="1"/>
            </a:lvl5pPr>
            <a:lvl6pPr lvl="5" algn="ctr" rtl="0">
              <a:spcBef>
                <a:spcPts val="0"/>
              </a:spcBef>
              <a:defRPr i="1"/>
            </a:lvl6pPr>
            <a:lvl7pPr lvl="6" algn="ctr" rtl="0">
              <a:spcBef>
                <a:spcPts val="0"/>
              </a:spcBef>
              <a:defRPr i="1"/>
            </a:lvl7pPr>
            <a:lvl8pPr lvl="7" algn="ctr" rtl="0">
              <a:spcBef>
                <a:spcPts val="0"/>
              </a:spcBef>
              <a:defRPr i="1"/>
            </a:lvl8pPr>
            <a:lvl9pPr lvl="8" algn="ctr">
              <a:spcBef>
                <a:spcPts val="0"/>
              </a:spcBef>
              <a:defRPr i="1"/>
            </a:lvl9pPr>
          </a:lstStyle>
          <a:p>
            <a:pPr lvl="0"/>
            <a:r>
              <a:rPr lang="ru-RU" smtClean="0"/>
              <a:t>Образец текста</a:t>
            </a:r>
          </a:p>
        </p:txBody>
      </p:sp>
    </p:spTree>
    <p:extLst>
      <p:ext uri="{BB962C8B-B14F-4D97-AF65-F5344CB8AC3E}">
        <p14:creationId xmlns:p14="http://schemas.microsoft.com/office/powerpoint/2010/main" val="997037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ru-RU" smtClean="0"/>
              <a:t>Образец заголовка</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lvl1pPr>
              <a:defRPr/>
            </a:lvl1pPr>
          </a:lstStyle>
          <a:p>
            <a:pPr>
              <a:defRPr/>
            </a:pPr>
            <a:endParaRPr lang="ru-RU"/>
          </a:p>
        </p:txBody>
      </p:sp>
      <p:sp>
        <p:nvSpPr>
          <p:cNvPr id="5" name="Footer Placeholder 4"/>
          <p:cNvSpPr>
            <a:spLocks noGrp="1"/>
          </p:cNvSpPr>
          <p:nvPr>
            <p:ph type="ftr" sz="quarter" idx="11"/>
          </p:nvPr>
        </p:nvSpPr>
        <p:spPr/>
        <p:txBody>
          <a:bodyPr/>
          <a:lstStyle>
            <a:lvl1pPr>
              <a:defRPr/>
            </a:lvl1pPr>
          </a:lstStyle>
          <a:p>
            <a:pPr>
              <a:defRPr/>
            </a:pPr>
            <a:endParaRPr lang="ru-RU"/>
          </a:p>
        </p:txBody>
      </p:sp>
      <p:sp>
        <p:nvSpPr>
          <p:cNvPr id="6" name="Slide Number Placeholder 5"/>
          <p:cNvSpPr>
            <a:spLocks noGrp="1"/>
          </p:cNvSpPr>
          <p:nvPr>
            <p:ph type="sldNum" sz="quarter" idx="12"/>
          </p:nvPr>
        </p:nvSpPr>
        <p:spPr/>
        <p:txBody>
          <a:bodyPr/>
          <a:lstStyle>
            <a:lvl1pPr>
              <a:defRPr/>
            </a:lvl1pPr>
          </a:lstStyle>
          <a:p>
            <a:pPr>
              <a:defRPr/>
            </a:pPr>
            <a:fld id="{A8B437A0-C26F-460E-A897-84136F210CAA}" type="slidenum">
              <a:rPr lang="ru-RU"/>
              <a:pPr>
                <a:defRPr/>
              </a:pPr>
              <a:t>‹#›</a:t>
            </a:fld>
            <a:endParaRPr lang="ru-RU"/>
          </a:p>
        </p:txBody>
      </p:sp>
    </p:spTree>
    <p:extLst>
      <p:ext uri="{BB962C8B-B14F-4D97-AF65-F5344CB8AC3E}">
        <p14:creationId xmlns:p14="http://schemas.microsoft.com/office/powerpoint/2010/main" val="1501656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3"/>
          <p:cNvSpPr>
            <a:spLocks noGrp="1"/>
          </p:cNvSpPr>
          <p:nvPr>
            <p:ph type="dt" sz="half" idx="10"/>
          </p:nvPr>
        </p:nvSpPr>
        <p:spPr/>
        <p:txBody>
          <a:bodyPr/>
          <a:lstStyle>
            <a:lvl1pPr>
              <a:defRPr/>
            </a:lvl1pPr>
          </a:lstStyle>
          <a:p>
            <a:pPr>
              <a:defRPr/>
            </a:pPr>
            <a:endParaRPr lang="ru-RU"/>
          </a:p>
        </p:txBody>
      </p:sp>
      <p:sp>
        <p:nvSpPr>
          <p:cNvPr id="6" name="Footer Placeholder 4"/>
          <p:cNvSpPr>
            <a:spLocks noGrp="1"/>
          </p:cNvSpPr>
          <p:nvPr>
            <p:ph type="ftr" sz="quarter" idx="11"/>
          </p:nvPr>
        </p:nvSpPr>
        <p:spPr/>
        <p:txBody>
          <a:bodyPr/>
          <a:lstStyle>
            <a:lvl1pPr>
              <a:defRPr/>
            </a:lvl1pPr>
          </a:lstStyle>
          <a:p>
            <a:pPr>
              <a:defRPr/>
            </a:pPr>
            <a:endParaRPr lang="ru-RU"/>
          </a:p>
        </p:txBody>
      </p:sp>
      <p:sp>
        <p:nvSpPr>
          <p:cNvPr id="7" name="Slide Number Placeholder 5"/>
          <p:cNvSpPr>
            <a:spLocks noGrp="1"/>
          </p:cNvSpPr>
          <p:nvPr>
            <p:ph type="sldNum" sz="quarter" idx="12"/>
          </p:nvPr>
        </p:nvSpPr>
        <p:spPr/>
        <p:txBody>
          <a:bodyPr/>
          <a:lstStyle>
            <a:lvl1pPr>
              <a:defRPr/>
            </a:lvl1pPr>
          </a:lstStyle>
          <a:p>
            <a:pPr>
              <a:defRPr/>
            </a:pPr>
            <a:fld id="{4F59E889-3473-43CA-A9B9-38370660611B}" type="slidenum">
              <a:rPr lang="ru-RU"/>
              <a:pPr>
                <a:defRPr/>
              </a:pPr>
              <a:t>‹#›</a:t>
            </a:fld>
            <a:endParaRPr lang="ru-RU"/>
          </a:p>
        </p:txBody>
      </p:sp>
    </p:spTree>
    <p:extLst>
      <p:ext uri="{BB962C8B-B14F-4D97-AF65-F5344CB8AC3E}">
        <p14:creationId xmlns:p14="http://schemas.microsoft.com/office/powerpoint/2010/main" val="367798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839789"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72201"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3"/>
          <p:cNvSpPr>
            <a:spLocks noGrp="1"/>
          </p:cNvSpPr>
          <p:nvPr>
            <p:ph type="dt" sz="half" idx="10"/>
          </p:nvPr>
        </p:nvSpPr>
        <p:spPr/>
        <p:txBody>
          <a:bodyPr/>
          <a:lstStyle>
            <a:lvl1pPr>
              <a:defRPr/>
            </a:lvl1pPr>
          </a:lstStyle>
          <a:p>
            <a:pPr>
              <a:defRPr/>
            </a:pPr>
            <a:endParaRPr lang="ru-RU"/>
          </a:p>
        </p:txBody>
      </p:sp>
      <p:sp>
        <p:nvSpPr>
          <p:cNvPr id="8" name="Footer Placeholder 4"/>
          <p:cNvSpPr>
            <a:spLocks noGrp="1"/>
          </p:cNvSpPr>
          <p:nvPr>
            <p:ph type="ftr" sz="quarter" idx="11"/>
          </p:nvPr>
        </p:nvSpPr>
        <p:spPr/>
        <p:txBody>
          <a:bodyPr/>
          <a:lstStyle>
            <a:lvl1pPr>
              <a:defRPr/>
            </a:lvl1pPr>
          </a:lstStyle>
          <a:p>
            <a:pPr>
              <a:defRPr/>
            </a:pPr>
            <a:endParaRPr lang="ru-RU"/>
          </a:p>
        </p:txBody>
      </p:sp>
      <p:sp>
        <p:nvSpPr>
          <p:cNvPr id="9" name="Slide Number Placeholder 5"/>
          <p:cNvSpPr>
            <a:spLocks noGrp="1"/>
          </p:cNvSpPr>
          <p:nvPr>
            <p:ph type="sldNum" sz="quarter" idx="12"/>
          </p:nvPr>
        </p:nvSpPr>
        <p:spPr/>
        <p:txBody>
          <a:bodyPr/>
          <a:lstStyle>
            <a:lvl1pPr>
              <a:defRPr/>
            </a:lvl1pPr>
          </a:lstStyle>
          <a:p>
            <a:pPr>
              <a:defRPr/>
            </a:pPr>
            <a:fld id="{BC5D3AB1-0894-4901-8C9B-2E27106A82B9}" type="slidenum">
              <a:rPr lang="ru-RU"/>
              <a:pPr>
                <a:defRPr/>
              </a:pPr>
              <a:t>‹#›</a:t>
            </a:fld>
            <a:endParaRPr lang="ru-RU"/>
          </a:p>
        </p:txBody>
      </p:sp>
    </p:spTree>
    <p:extLst>
      <p:ext uri="{BB962C8B-B14F-4D97-AF65-F5344CB8AC3E}">
        <p14:creationId xmlns:p14="http://schemas.microsoft.com/office/powerpoint/2010/main" val="493980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3"/>
          <p:cNvSpPr>
            <a:spLocks noGrp="1"/>
          </p:cNvSpPr>
          <p:nvPr>
            <p:ph type="dt" sz="half" idx="10"/>
          </p:nvPr>
        </p:nvSpPr>
        <p:spPr/>
        <p:txBody>
          <a:bodyPr/>
          <a:lstStyle>
            <a:lvl1pPr>
              <a:defRPr/>
            </a:lvl1pPr>
          </a:lstStyle>
          <a:p>
            <a:pPr>
              <a:defRPr/>
            </a:pPr>
            <a:endParaRPr lang="ru-RU"/>
          </a:p>
        </p:txBody>
      </p:sp>
      <p:sp>
        <p:nvSpPr>
          <p:cNvPr id="4" name="Footer Placeholder 4"/>
          <p:cNvSpPr>
            <a:spLocks noGrp="1"/>
          </p:cNvSpPr>
          <p:nvPr>
            <p:ph type="ftr" sz="quarter" idx="11"/>
          </p:nvPr>
        </p:nvSpPr>
        <p:spPr/>
        <p:txBody>
          <a:bodyPr/>
          <a:lstStyle>
            <a:lvl1pPr>
              <a:defRPr/>
            </a:lvl1pPr>
          </a:lstStyle>
          <a:p>
            <a:pPr>
              <a:defRPr/>
            </a:pPr>
            <a:endParaRPr lang="ru-RU"/>
          </a:p>
        </p:txBody>
      </p:sp>
      <p:sp>
        <p:nvSpPr>
          <p:cNvPr id="5" name="Slide Number Placeholder 5"/>
          <p:cNvSpPr>
            <a:spLocks noGrp="1"/>
          </p:cNvSpPr>
          <p:nvPr>
            <p:ph type="sldNum" sz="quarter" idx="12"/>
          </p:nvPr>
        </p:nvSpPr>
        <p:spPr/>
        <p:txBody>
          <a:bodyPr/>
          <a:lstStyle>
            <a:lvl1pPr>
              <a:defRPr/>
            </a:lvl1pPr>
          </a:lstStyle>
          <a:p>
            <a:pPr>
              <a:defRPr/>
            </a:pPr>
            <a:fld id="{CA211956-DAF6-473A-ABEE-E1704773A49D}" type="slidenum">
              <a:rPr lang="ru-RU"/>
              <a:pPr>
                <a:defRPr/>
              </a:pPr>
              <a:t>‹#›</a:t>
            </a:fld>
            <a:endParaRPr lang="ru-RU"/>
          </a:p>
        </p:txBody>
      </p:sp>
    </p:spTree>
    <p:extLst>
      <p:ext uri="{BB962C8B-B14F-4D97-AF65-F5344CB8AC3E}">
        <p14:creationId xmlns:p14="http://schemas.microsoft.com/office/powerpoint/2010/main" val="2426849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ru-RU"/>
          </a:p>
        </p:txBody>
      </p:sp>
      <p:sp>
        <p:nvSpPr>
          <p:cNvPr id="3" name="Footer Placeholder 4"/>
          <p:cNvSpPr>
            <a:spLocks noGrp="1"/>
          </p:cNvSpPr>
          <p:nvPr>
            <p:ph type="ftr" sz="quarter" idx="11"/>
          </p:nvPr>
        </p:nvSpPr>
        <p:spPr/>
        <p:txBody>
          <a:bodyPr/>
          <a:lstStyle>
            <a:lvl1pPr>
              <a:defRPr/>
            </a:lvl1pPr>
          </a:lstStyle>
          <a:p>
            <a:pPr>
              <a:defRPr/>
            </a:pPr>
            <a:endParaRPr lang="ru-RU"/>
          </a:p>
        </p:txBody>
      </p:sp>
      <p:sp>
        <p:nvSpPr>
          <p:cNvPr id="4" name="Slide Number Placeholder 5"/>
          <p:cNvSpPr>
            <a:spLocks noGrp="1"/>
          </p:cNvSpPr>
          <p:nvPr>
            <p:ph type="sldNum" sz="quarter" idx="12"/>
          </p:nvPr>
        </p:nvSpPr>
        <p:spPr/>
        <p:txBody>
          <a:bodyPr/>
          <a:lstStyle>
            <a:lvl1pPr>
              <a:defRPr/>
            </a:lvl1pPr>
          </a:lstStyle>
          <a:p>
            <a:pPr>
              <a:defRPr/>
            </a:pPr>
            <a:fld id="{A5455B2D-63DC-426B-8839-080EED71F87A}" type="slidenum">
              <a:rPr lang="ru-RU"/>
              <a:pPr>
                <a:defRPr/>
              </a:pPr>
              <a:t>‹#›</a:t>
            </a:fld>
            <a:endParaRPr lang="ru-RU"/>
          </a:p>
        </p:txBody>
      </p:sp>
    </p:spTree>
    <p:extLst>
      <p:ext uri="{BB962C8B-B14F-4D97-AF65-F5344CB8AC3E}">
        <p14:creationId xmlns:p14="http://schemas.microsoft.com/office/powerpoint/2010/main" val="365878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3"/>
          <p:cNvSpPr>
            <a:spLocks noGrp="1"/>
          </p:cNvSpPr>
          <p:nvPr>
            <p:ph type="dt" sz="half" idx="10"/>
          </p:nvPr>
        </p:nvSpPr>
        <p:spPr/>
        <p:txBody>
          <a:bodyPr/>
          <a:lstStyle>
            <a:lvl1pPr>
              <a:defRPr/>
            </a:lvl1pPr>
          </a:lstStyle>
          <a:p>
            <a:pPr>
              <a:defRPr/>
            </a:pPr>
            <a:endParaRPr lang="ru-RU"/>
          </a:p>
        </p:txBody>
      </p:sp>
      <p:sp>
        <p:nvSpPr>
          <p:cNvPr id="6" name="Footer Placeholder 4"/>
          <p:cNvSpPr>
            <a:spLocks noGrp="1"/>
          </p:cNvSpPr>
          <p:nvPr>
            <p:ph type="ftr" sz="quarter" idx="11"/>
          </p:nvPr>
        </p:nvSpPr>
        <p:spPr/>
        <p:txBody>
          <a:bodyPr/>
          <a:lstStyle>
            <a:lvl1pPr>
              <a:defRPr/>
            </a:lvl1pPr>
          </a:lstStyle>
          <a:p>
            <a:pPr>
              <a:defRPr/>
            </a:pPr>
            <a:endParaRPr lang="ru-RU"/>
          </a:p>
        </p:txBody>
      </p:sp>
      <p:sp>
        <p:nvSpPr>
          <p:cNvPr id="7" name="Slide Number Placeholder 5"/>
          <p:cNvSpPr>
            <a:spLocks noGrp="1"/>
          </p:cNvSpPr>
          <p:nvPr>
            <p:ph type="sldNum" sz="quarter" idx="12"/>
          </p:nvPr>
        </p:nvSpPr>
        <p:spPr/>
        <p:txBody>
          <a:bodyPr/>
          <a:lstStyle>
            <a:lvl1pPr>
              <a:defRPr/>
            </a:lvl1pPr>
          </a:lstStyle>
          <a:p>
            <a:pPr>
              <a:defRPr/>
            </a:pPr>
            <a:fld id="{57451C57-50DA-47AF-9533-15B94318A1AE}" type="slidenum">
              <a:rPr lang="ru-RU"/>
              <a:pPr>
                <a:defRPr/>
              </a:pPr>
              <a:t>‹#›</a:t>
            </a:fld>
            <a:endParaRPr lang="ru-RU"/>
          </a:p>
        </p:txBody>
      </p:sp>
    </p:spTree>
    <p:extLst>
      <p:ext uri="{BB962C8B-B14F-4D97-AF65-F5344CB8AC3E}">
        <p14:creationId xmlns:p14="http://schemas.microsoft.com/office/powerpoint/2010/main" val="1929218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ru-RU" noProof="0" smtClean="0"/>
              <a:t>Вставка рисунка</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3"/>
          <p:cNvSpPr>
            <a:spLocks noGrp="1"/>
          </p:cNvSpPr>
          <p:nvPr>
            <p:ph type="dt" sz="half" idx="10"/>
          </p:nvPr>
        </p:nvSpPr>
        <p:spPr/>
        <p:txBody>
          <a:bodyPr/>
          <a:lstStyle>
            <a:lvl1pPr>
              <a:defRPr/>
            </a:lvl1pPr>
          </a:lstStyle>
          <a:p>
            <a:pPr>
              <a:defRPr/>
            </a:pPr>
            <a:endParaRPr lang="ru-RU"/>
          </a:p>
        </p:txBody>
      </p:sp>
      <p:sp>
        <p:nvSpPr>
          <p:cNvPr id="6" name="Footer Placeholder 4"/>
          <p:cNvSpPr>
            <a:spLocks noGrp="1"/>
          </p:cNvSpPr>
          <p:nvPr>
            <p:ph type="ftr" sz="quarter" idx="11"/>
          </p:nvPr>
        </p:nvSpPr>
        <p:spPr/>
        <p:txBody>
          <a:bodyPr/>
          <a:lstStyle>
            <a:lvl1pPr>
              <a:defRPr/>
            </a:lvl1pPr>
          </a:lstStyle>
          <a:p>
            <a:pPr>
              <a:defRPr/>
            </a:pPr>
            <a:endParaRPr lang="ru-RU"/>
          </a:p>
        </p:txBody>
      </p:sp>
      <p:sp>
        <p:nvSpPr>
          <p:cNvPr id="7" name="Slide Number Placeholder 5"/>
          <p:cNvSpPr>
            <a:spLocks noGrp="1"/>
          </p:cNvSpPr>
          <p:nvPr>
            <p:ph type="sldNum" sz="quarter" idx="12"/>
          </p:nvPr>
        </p:nvSpPr>
        <p:spPr/>
        <p:txBody>
          <a:bodyPr/>
          <a:lstStyle>
            <a:lvl1pPr>
              <a:defRPr/>
            </a:lvl1pPr>
          </a:lstStyle>
          <a:p>
            <a:pPr>
              <a:defRPr/>
            </a:pPr>
            <a:fld id="{8417C6D8-0A5F-47AF-9D50-88381F7E362C}" type="slidenum">
              <a:rPr lang="ru-RU"/>
              <a:pPr>
                <a:defRPr/>
              </a:pPr>
              <a:t>‹#›</a:t>
            </a:fld>
            <a:endParaRPr lang="ru-RU"/>
          </a:p>
        </p:txBody>
      </p:sp>
    </p:spTree>
    <p:extLst>
      <p:ext uri="{BB962C8B-B14F-4D97-AF65-F5344CB8AC3E}">
        <p14:creationId xmlns:p14="http://schemas.microsoft.com/office/powerpoint/2010/main" val="330124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smtClean="0"/>
              <a:t>Образец заголовка</a:t>
            </a:r>
            <a:endParaRPr lang="en-US" altLang="ru-RU" smtClean="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endParaRPr lang="en-US" altLang="ru-RU" smtClean="0"/>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cs typeface="+mn-cs"/>
              </a:defRPr>
            </a:lvl1pPr>
          </a:lstStyle>
          <a:p>
            <a:pPr>
              <a:defRPr/>
            </a:pPr>
            <a:endParaRPr lang="ru-RU"/>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cs typeface="+mn-cs"/>
              </a:defRPr>
            </a:lvl1pPr>
          </a:lstStyle>
          <a:p>
            <a:pPr>
              <a:defRPr/>
            </a:pPr>
            <a:endParaRPr lang="ru-RU"/>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smtClean="0">
                <a:solidFill>
                  <a:schemeClr val="tx1">
                    <a:tint val="75000"/>
                  </a:schemeClr>
                </a:solidFill>
                <a:cs typeface="+mn-cs"/>
              </a:defRPr>
            </a:lvl1pPr>
          </a:lstStyle>
          <a:p>
            <a:pPr>
              <a:defRPr/>
            </a:pPr>
            <a:fld id="{DE42370A-8F83-4953-9584-28E2BFC4C5E0}"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defRPr>
      </a:lvl2pPr>
      <a:lvl3pPr algn="l" rtl="0" fontAlgn="base">
        <a:lnSpc>
          <a:spcPct val="90000"/>
        </a:lnSpc>
        <a:spcBef>
          <a:spcPct val="0"/>
        </a:spcBef>
        <a:spcAft>
          <a:spcPct val="0"/>
        </a:spcAft>
        <a:defRPr sz="4400">
          <a:solidFill>
            <a:schemeClr val="tx1"/>
          </a:solidFill>
          <a:latin typeface="Calibri Light" pitchFamily="34" charset="0"/>
        </a:defRPr>
      </a:lvl3pPr>
      <a:lvl4pPr algn="l" rtl="0" fontAlgn="base">
        <a:lnSpc>
          <a:spcPct val="90000"/>
        </a:lnSpc>
        <a:spcBef>
          <a:spcPct val="0"/>
        </a:spcBef>
        <a:spcAft>
          <a:spcPct val="0"/>
        </a:spcAft>
        <a:defRPr sz="4400">
          <a:solidFill>
            <a:schemeClr val="tx1"/>
          </a:solidFill>
          <a:latin typeface="Calibri Light" pitchFamily="34" charset="0"/>
        </a:defRPr>
      </a:lvl4pPr>
      <a:lvl5pPr algn="l" rtl="0" fontAlgn="base">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smtClean="0"/>
              <a:t>Образец заголовка</a:t>
            </a:r>
            <a:endParaRPr lang="en-US" altLang="ru-RU" smtClean="0"/>
          </a:p>
        </p:txBody>
      </p:sp>
      <p:sp>
        <p:nvSpPr>
          <p:cNvPr id="2051"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endParaRPr lang="en-US" altLang="ru-RU" smtClean="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dirty="0">
                <a:solidFill>
                  <a:prstClr val="black">
                    <a:tint val="75000"/>
                  </a:prstClr>
                </a:solidFill>
                <a:cs typeface="+mn-cs"/>
              </a:defRPr>
            </a:lvl1pPr>
          </a:lstStyle>
          <a:p>
            <a:pPr>
              <a:defRPr/>
            </a:pPr>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dirty="0">
                <a:solidFill>
                  <a:prstClr val="black">
                    <a:tint val="75000"/>
                  </a:prstClr>
                </a:solidFill>
                <a:cs typeface="+mn-cs"/>
              </a:defRPr>
            </a:lvl1pPr>
          </a:lstStyle>
          <a:p>
            <a:pPr>
              <a:defRPr/>
            </a:pP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smtClean="0">
                <a:solidFill>
                  <a:prstClr val="black">
                    <a:tint val="75000"/>
                  </a:prstClr>
                </a:solidFill>
                <a:cs typeface="+mn-cs"/>
              </a:defRPr>
            </a:lvl1pPr>
          </a:lstStyle>
          <a:p>
            <a:pPr>
              <a:defRPr/>
            </a:pPr>
            <a:fld id="{CCD692A5-89B9-489C-ADAB-F5DBAEC617F7}"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mbria" pitchFamily="18" charset="0"/>
        </a:defRPr>
      </a:lvl2pPr>
      <a:lvl3pPr algn="ctr" rtl="0" fontAlgn="base">
        <a:spcBef>
          <a:spcPct val="0"/>
        </a:spcBef>
        <a:spcAft>
          <a:spcPct val="0"/>
        </a:spcAft>
        <a:defRPr sz="4400">
          <a:solidFill>
            <a:schemeClr val="tx1"/>
          </a:solidFill>
          <a:latin typeface="Cambria" pitchFamily="18" charset="0"/>
        </a:defRPr>
      </a:lvl3pPr>
      <a:lvl4pPr algn="ctr" rtl="0" fontAlgn="base">
        <a:spcBef>
          <a:spcPct val="0"/>
        </a:spcBef>
        <a:spcAft>
          <a:spcPct val="0"/>
        </a:spcAft>
        <a:defRPr sz="4400">
          <a:solidFill>
            <a:schemeClr val="tx1"/>
          </a:solidFill>
          <a:latin typeface="Cambria" pitchFamily="18" charset="0"/>
        </a:defRPr>
      </a:lvl4pPr>
      <a:lvl5pPr algn="ctr" rtl="0" fontAlgn="base">
        <a:spcBef>
          <a:spcPct val="0"/>
        </a:spcBef>
        <a:spcAft>
          <a:spcPct val="0"/>
        </a:spcAft>
        <a:defRPr sz="4400">
          <a:solidFill>
            <a:schemeClr val="tx1"/>
          </a:solidFill>
          <a:latin typeface="Cambria" pitchFamily="18" charset="0"/>
        </a:defRPr>
      </a:lvl5pPr>
      <a:lvl6pPr marL="457200" algn="ctr" rtl="0" fontAlgn="base">
        <a:spcBef>
          <a:spcPct val="0"/>
        </a:spcBef>
        <a:spcAft>
          <a:spcPct val="0"/>
        </a:spcAft>
        <a:defRPr sz="4400">
          <a:solidFill>
            <a:schemeClr val="tx1"/>
          </a:solidFill>
          <a:latin typeface="Cambria" pitchFamily="18" charset="0"/>
        </a:defRPr>
      </a:lvl6pPr>
      <a:lvl7pPr marL="914400" algn="ctr" rtl="0" fontAlgn="base">
        <a:spcBef>
          <a:spcPct val="0"/>
        </a:spcBef>
        <a:spcAft>
          <a:spcPct val="0"/>
        </a:spcAft>
        <a:defRPr sz="4400">
          <a:solidFill>
            <a:schemeClr val="tx1"/>
          </a:solidFill>
          <a:latin typeface="Cambria" pitchFamily="18" charset="0"/>
        </a:defRPr>
      </a:lvl7pPr>
      <a:lvl8pPr marL="1371600" algn="ctr" rtl="0" fontAlgn="base">
        <a:spcBef>
          <a:spcPct val="0"/>
        </a:spcBef>
        <a:spcAft>
          <a:spcPct val="0"/>
        </a:spcAft>
        <a:defRPr sz="4400">
          <a:solidFill>
            <a:schemeClr val="tx1"/>
          </a:solidFill>
          <a:latin typeface="Cambria" pitchFamily="18" charset="0"/>
        </a:defRPr>
      </a:lvl8pPr>
      <a:lvl9pPr marL="1828800" algn="ctr" rtl="0" fontAlgn="base">
        <a:spcBef>
          <a:spcPct val="0"/>
        </a:spcBef>
        <a:spcAft>
          <a:spcPct val="0"/>
        </a:spcAft>
        <a:defRPr sz="4400">
          <a:solidFill>
            <a:schemeClr val="tx1"/>
          </a:solidFill>
          <a:latin typeface="Cambria" pitchFamily="18"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Shape 6"/>
          <p:cNvSpPr txBox="1">
            <a:spLocks noGrp="1"/>
          </p:cNvSpPr>
          <p:nvPr>
            <p:ph type="title"/>
          </p:nvPr>
        </p:nvSpPr>
        <p:spPr bwMode="auto">
          <a:xfrm>
            <a:off x="1191684" y="274638"/>
            <a:ext cx="8616949"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ru-RU" altLang="ru-RU" smtClean="0">
              <a:sym typeface="Arial" pitchFamily="34" charset="0"/>
            </a:endParaRPr>
          </a:p>
        </p:txBody>
      </p:sp>
      <p:sp>
        <p:nvSpPr>
          <p:cNvPr id="3075" name="Shape 7"/>
          <p:cNvSpPr txBox="1">
            <a:spLocks noGrp="1"/>
          </p:cNvSpPr>
          <p:nvPr>
            <p:ph type="body" idx="1"/>
          </p:nvPr>
        </p:nvSpPr>
        <p:spPr bwMode="auto">
          <a:xfrm>
            <a:off x="1191684" y="1831976"/>
            <a:ext cx="8616949" cy="473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ru-RU" altLang="ru-RU" smtClean="0">
              <a:sym typeface="Arial" pitchFamily="34" charset="0"/>
            </a:endParaRPr>
          </a:p>
        </p:txBody>
      </p:sp>
    </p:spTree>
  </p:cSld>
  <p:clrMap bg1="lt1" tx1="dk1" bg2="dk2" tx2="lt2" accent1="accent1" accent2="accent2" accent3="accent3" accent4="accent4" accent5="accent5" accent6="accent6" hlink="hlink" folHlink="folHlink"/>
  <p:sldLayoutIdLst>
    <p:sldLayoutId id="2147483727" r:id="rId1"/>
    <p:sldLayoutId id="2147483729" r:id="rId2"/>
    <p:sldLayoutId id="2147483731" r:id="rId3"/>
    <p:sldLayoutId id="2147483732" r:id="rId4"/>
    <p:sldLayoutId id="2147483733" r:id="rId5"/>
    <p:sldLayoutId id="2147483734" r:id="rId6"/>
    <p:sldLayoutId id="2147483735" r:id="rId7"/>
  </p:sldLayoutIdLst>
  <p:hf hdr="0" ftr="0" dt="0"/>
  <p:txStyles>
    <p:titleStyle>
      <a:defPPr marR="0" lvl="0" algn="l" rtl="0">
        <a:lnSpc>
          <a:spcPct val="100000"/>
        </a:lnSpc>
        <a:spcBef>
          <a:spcPts val="0"/>
        </a:spcBef>
        <a:spcAft>
          <a:spcPts val="0"/>
        </a:spcAft>
      </a:defPPr>
      <a:lvl1pPr algn="l" rtl="0" fontAlgn="base">
        <a:spcBef>
          <a:spcPct val="0"/>
        </a:spcBef>
        <a:spcAft>
          <a:spcPct val="0"/>
        </a:spcAft>
        <a:defRPr sz="1400">
          <a:solidFill>
            <a:srgbClr val="000000"/>
          </a:solidFill>
          <a:latin typeface="Arial"/>
          <a:ea typeface="Arial"/>
          <a:cs typeface="Arial"/>
          <a:sym typeface="Arial" pitchFamily="34" charset="0"/>
        </a:defRPr>
      </a:lvl1pPr>
      <a:lvl2pPr algn="l" rtl="0" fontAlgn="base">
        <a:spcBef>
          <a:spcPct val="0"/>
        </a:spcBef>
        <a:spcAft>
          <a:spcPct val="0"/>
        </a:spcAft>
        <a:defRPr sz="1400">
          <a:solidFill>
            <a:srgbClr val="000000"/>
          </a:solidFill>
          <a:latin typeface="Arial" pitchFamily="34" charset="0"/>
          <a:cs typeface="Arial" pitchFamily="34" charset="0"/>
          <a:sym typeface="Arial" pitchFamily="34" charset="0"/>
        </a:defRPr>
      </a:lvl2pPr>
      <a:lvl3pPr algn="l" rtl="0" fontAlgn="base">
        <a:spcBef>
          <a:spcPct val="0"/>
        </a:spcBef>
        <a:spcAft>
          <a:spcPct val="0"/>
        </a:spcAft>
        <a:defRPr sz="1400">
          <a:solidFill>
            <a:srgbClr val="000000"/>
          </a:solidFill>
          <a:latin typeface="Arial" pitchFamily="34" charset="0"/>
          <a:cs typeface="Arial" pitchFamily="34" charset="0"/>
          <a:sym typeface="Arial" pitchFamily="34" charset="0"/>
        </a:defRPr>
      </a:lvl3pPr>
      <a:lvl4pPr algn="l" rtl="0" fontAlgn="base">
        <a:spcBef>
          <a:spcPct val="0"/>
        </a:spcBef>
        <a:spcAft>
          <a:spcPct val="0"/>
        </a:spcAft>
        <a:defRPr sz="1400">
          <a:solidFill>
            <a:srgbClr val="000000"/>
          </a:solidFill>
          <a:latin typeface="Arial" pitchFamily="34" charset="0"/>
          <a:cs typeface="Arial" pitchFamily="34" charset="0"/>
          <a:sym typeface="Arial" pitchFamily="34" charset="0"/>
        </a:defRPr>
      </a:lvl4pPr>
      <a:lvl5pPr algn="l" rtl="0" fontAlgn="base">
        <a:spcBef>
          <a:spcPct val="0"/>
        </a:spcBef>
        <a:spcAft>
          <a:spcPct val="0"/>
        </a:spcAft>
        <a:defRPr sz="1400">
          <a:solidFill>
            <a:srgbClr val="000000"/>
          </a:solidFill>
          <a:latin typeface="Arial" pitchFamily="34" charset="0"/>
          <a:cs typeface="Arial" pitchFamily="34" charset="0"/>
          <a:sym typeface="Arial" pitchFamily="34" charset="0"/>
        </a:defRPr>
      </a:lvl5pPr>
      <a:lvl6pPr marL="457200" algn="l" rtl="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914400" algn="l" rtl="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1371600" algn="l" rtl="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1828800" algn="l" rtl="0" fontAlgn="base">
        <a:spcBef>
          <a:spcPct val="0"/>
        </a:spcBef>
        <a:spcAft>
          <a:spcPct val="0"/>
        </a:spcAft>
        <a:defRPr sz="1400">
          <a:solidFill>
            <a:srgbClr val="000000"/>
          </a:solidFill>
          <a:latin typeface="Arial" pitchFamily="34" charset="0"/>
          <a:cs typeface="Arial" pitchFamily="34" charset="0"/>
          <a:sym typeface="Arial" pitchFamily="34" charset="0"/>
        </a:defRPr>
      </a:lvl9pPr>
    </p:titleStyle>
    <p:bodyStyle>
      <a:defPPr marR="0" lvl="0" algn="l" rtl="0">
        <a:lnSpc>
          <a:spcPct val="100000"/>
        </a:lnSpc>
        <a:spcBef>
          <a:spcPts val="0"/>
        </a:spcBef>
        <a:spcAft>
          <a:spcPts val="0"/>
        </a:spcAft>
      </a:defPPr>
      <a:lvl1pPr algn="l" rtl="0" fontAlgn="base">
        <a:spcBef>
          <a:spcPct val="0"/>
        </a:spcBef>
        <a:spcAft>
          <a:spcPct val="0"/>
        </a:spcAft>
        <a:defRPr sz="1400">
          <a:solidFill>
            <a:srgbClr val="000000"/>
          </a:solidFill>
          <a:latin typeface="Arial"/>
          <a:ea typeface="Arial"/>
          <a:cs typeface="Arial"/>
          <a:sym typeface="Arial" pitchFamily="34" charset="0"/>
        </a:defRPr>
      </a:lvl1pPr>
      <a:lvl2pPr lvl="1" algn="l" rtl="0" fontAlgn="base">
        <a:spcBef>
          <a:spcPct val="0"/>
        </a:spcBef>
        <a:spcAft>
          <a:spcPct val="0"/>
        </a:spcAft>
        <a:defRPr sz="1400">
          <a:solidFill>
            <a:srgbClr val="000000"/>
          </a:solidFill>
          <a:latin typeface="Arial"/>
          <a:ea typeface="Arial"/>
          <a:cs typeface="Arial"/>
          <a:sym typeface="Arial" pitchFamily="34" charset="0"/>
        </a:defRPr>
      </a:lvl2pPr>
      <a:lvl3pPr lvl="2" algn="l" rtl="0" fontAlgn="base">
        <a:spcBef>
          <a:spcPct val="0"/>
        </a:spcBef>
        <a:spcAft>
          <a:spcPct val="0"/>
        </a:spcAft>
        <a:defRPr sz="1400">
          <a:solidFill>
            <a:srgbClr val="000000"/>
          </a:solidFill>
          <a:latin typeface="Arial"/>
          <a:ea typeface="Arial"/>
          <a:cs typeface="Arial"/>
          <a:sym typeface="Arial" pitchFamily="34" charset="0"/>
        </a:defRPr>
      </a:lvl3pPr>
      <a:lvl4pPr lvl="3" algn="l" rtl="0" fontAlgn="base">
        <a:spcBef>
          <a:spcPct val="0"/>
        </a:spcBef>
        <a:spcAft>
          <a:spcPct val="0"/>
        </a:spcAft>
        <a:defRPr sz="1400">
          <a:solidFill>
            <a:srgbClr val="000000"/>
          </a:solidFill>
          <a:latin typeface="Arial"/>
          <a:ea typeface="Arial"/>
          <a:cs typeface="Arial"/>
          <a:sym typeface="Arial" pitchFamily="34" charset="0"/>
        </a:defRPr>
      </a:lvl4pPr>
      <a:lvl5pPr lvl="4" algn="l" rtl="0" fontAlgn="base">
        <a:spcBef>
          <a:spcPct val="0"/>
        </a:spcBef>
        <a:spcAft>
          <a:spcPct val="0"/>
        </a:spcAft>
        <a:defRPr sz="1400">
          <a:solidFill>
            <a:srgbClr val="000000"/>
          </a:solidFill>
          <a:latin typeface="Arial"/>
          <a:ea typeface="Arial"/>
          <a:cs typeface="Arial"/>
          <a:sym typeface="Arial" pitchFamily="34" charset="0"/>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8.xml"/><Relationship Id="rId1" Type="http://schemas.openxmlformats.org/officeDocument/2006/relationships/slideLayout" Target="../slideLayouts/slideLayout24.xml"/><Relationship Id="rId4" Type="http://schemas.openxmlformats.org/officeDocument/2006/relationships/image" Target="../media/image5.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3.xml"/><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4.xml"/><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6.xml"/><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7.xml"/><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8.xml"/><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9.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7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0.xml"/><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73.xml"/><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4.xml"/><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5.xml"/><Relationship Id="rId1" Type="http://schemas.openxmlformats.org/officeDocument/2006/relationships/slideLayout" Target="../slideLayouts/slideLayout24.xml"/></Relationships>
</file>

<file path=ppt/slides/_rels/slide7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6.xml"/><Relationship Id="rId1" Type="http://schemas.openxmlformats.org/officeDocument/2006/relationships/slideLayout" Target="../slideLayouts/slideLayout24.xml"/><Relationship Id="rId5" Type="http://schemas.openxmlformats.org/officeDocument/2006/relationships/image" Target="../media/image12.jpeg"/><Relationship Id="rId4" Type="http://schemas.openxmlformats.org/officeDocument/2006/relationships/image" Target="../media/image11.jpeg"/></Relationships>
</file>

<file path=ppt/slides/_rels/slide7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7.xml"/><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4.xml"/></Relationships>
</file>

<file path=ppt/slides/_rels/slide8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3.xml"/><Relationship Id="rId1" Type="http://schemas.openxmlformats.org/officeDocument/2006/relationships/slideLayout" Target="../slideLayouts/slideLayout24.xml"/><Relationship Id="rId4" Type="http://schemas.openxmlformats.org/officeDocument/2006/relationships/image" Target="../media/image16.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4.xml"/></Relationships>
</file>

<file path=ppt/slides/_rels/slide8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7.xml"/><Relationship Id="rId1" Type="http://schemas.openxmlformats.org/officeDocument/2006/relationships/slideLayout" Target="../slideLayouts/slideLayout2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4.xml"/></Relationships>
</file>

<file path=ppt/slides/_rels/slide89.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89.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9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0.xml"/><Relationship Id="rId1" Type="http://schemas.openxmlformats.org/officeDocument/2006/relationships/slideLayout" Target="../slideLayouts/slideLayout2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9.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Заголовок 2"/>
          <p:cNvSpPr txBox="1">
            <a:spLocks noGrp="1"/>
          </p:cNvSpPr>
          <p:nvPr>
            <p:ph type="ctrTitle"/>
          </p:nvPr>
        </p:nvSpPr>
        <p:spPr>
          <a:xfrm>
            <a:off x="767408" y="1268760"/>
            <a:ext cx="10729192" cy="2304009"/>
          </a:xfrm>
        </p:spPr>
        <p:txBody>
          <a:bodyPr anchor="t"/>
          <a:lstStyle/>
          <a:p>
            <a:pPr>
              <a:spcBef>
                <a:spcPct val="0"/>
              </a:spcBef>
              <a:buSzTx/>
              <a:buFont typeface="Raleway"/>
              <a:buNone/>
            </a:pPr>
            <a:r>
              <a:rPr lang="ru-RU" altLang="ru-RU" dirty="0">
                <a:latin typeface="Raleway"/>
                <a:ea typeface="Raleway"/>
                <a:cs typeface="Raleway"/>
                <a:sym typeface="Raleway"/>
              </a:rPr>
              <a:t>Регламентация конструкторских работ при проектировании ОЭП. Конструкторская документация </a:t>
            </a:r>
            <a:endParaRPr lang="ru-RU" altLang="ru-RU" dirty="0" smtClean="0">
              <a:latin typeface="Raleway"/>
              <a:ea typeface="Raleway"/>
              <a:cs typeface="Raleway"/>
              <a:sym typeface="Raleway"/>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smtClean="0">
                <a:solidFill>
                  <a:srgbClr val="2185C5"/>
                </a:solidFill>
                <a:latin typeface="Raleway"/>
                <a:ea typeface="Raleway"/>
                <a:cs typeface="Raleway"/>
                <a:sym typeface="Raleway"/>
              </a:rPr>
              <a:t>Техническое задание </a:t>
            </a:r>
            <a:endParaRPr lang="ru-RU" altLang="ru-RU" sz="3200" dirty="0">
              <a:solidFill>
                <a:srgbClr val="2185C5"/>
              </a:solidFill>
              <a:latin typeface="Raleway"/>
              <a:ea typeface="Raleway"/>
              <a:cs typeface="Raleway"/>
              <a:sym typeface="Raleway"/>
            </a:endParaRPr>
          </a:p>
        </p:txBody>
      </p:sp>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548680"/>
            <a:ext cx="11315873" cy="6120680"/>
          </a:xfrm>
        </p:spPr>
        <p:txBody>
          <a:bodyPr/>
          <a:lstStyle/>
          <a:p>
            <a:pPr>
              <a:spcBef>
                <a:spcPct val="0"/>
              </a:spcBef>
              <a:spcAft>
                <a:spcPts val="1200"/>
              </a:spcAft>
            </a:pPr>
            <a:r>
              <a:rPr lang="ru-RU" altLang="ru-RU" sz="2800" dirty="0" smtClean="0">
                <a:solidFill>
                  <a:schemeClr val="tx1"/>
                </a:solidFill>
                <a:latin typeface="Lato"/>
                <a:ea typeface="Lato"/>
                <a:cs typeface="Lato"/>
                <a:sym typeface="Lato"/>
              </a:rPr>
              <a:t>Требования </a:t>
            </a:r>
            <a:r>
              <a:rPr lang="ru-RU" altLang="ru-RU" sz="2800" dirty="0">
                <a:solidFill>
                  <a:schemeClr val="tx1"/>
                </a:solidFill>
                <a:latin typeface="Lato"/>
                <a:ea typeface="Lato"/>
                <a:cs typeface="Lato"/>
                <a:sym typeface="Lato"/>
              </a:rPr>
              <a:t>по надежности и </a:t>
            </a:r>
            <a:r>
              <a:rPr lang="ru-RU" altLang="ru-RU" sz="2800" dirty="0" smtClean="0">
                <a:solidFill>
                  <a:schemeClr val="tx1"/>
                </a:solidFill>
                <a:latin typeface="Lato"/>
                <a:ea typeface="Lato"/>
                <a:cs typeface="Lato"/>
                <a:sym typeface="Lato"/>
              </a:rPr>
              <a:t>работоспособности:</a:t>
            </a:r>
            <a:endParaRPr lang="ru-RU" altLang="ru-RU" sz="2800" dirty="0">
              <a:solidFill>
                <a:schemeClr val="tx1"/>
              </a:solidFill>
              <a:latin typeface="Lato"/>
              <a:ea typeface="Lato"/>
              <a:cs typeface="Lato"/>
              <a:sym typeface="Lato"/>
            </a:endParaRPr>
          </a:p>
          <a:p>
            <a:pPr marL="457200" indent="-457200">
              <a:spcBef>
                <a:spcPct val="0"/>
              </a:spcBef>
              <a:spcAft>
                <a:spcPts val="1200"/>
              </a:spcAft>
              <a:buFont typeface="Arial" panose="020B0604020202020204" pitchFamily="34" charset="0"/>
              <a:buChar char="•"/>
            </a:pPr>
            <a:r>
              <a:rPr lang="ru-RU" altLang="ru-RU" sz="2800" dirty="0">
                <a:solidFill>
                  <a:schemeClr val="tx1"/>
                </a:solidFill>
                <a:latin typeface="Lato"/>
                <a:ea typeface="Lato"/>
                <a:cs typeface="Lato"/>
                <a:sym typeface="Lato"/>
              </a:rPr>
              <a:t>гарантийный срок службы прибора при обусловленных ТЗ условиях </a:t>
            </a:r>
            <a:r>
              <a:rPr lang="ru-RU" altLang="ru-RU" sz="2800" dirty="0" smtClean="0">
                <a:solidFill>
                  <a:schemeClr val="tx1"/>
                </a:solidFill>
                <a:latin typeface="Lato"/>
                <a:ea typeface="Lato"/>
                <a:cs typeface="Lato"/>
                <a:sym typeface="Lato"/>
              </a:rPr>
              <a:t>эксплуатации</a:t>
            </a:r>
            <a:endParaRPr lang="ru-RU" altLang="ru-RU" sz="2800" dirty="0">
              <a:solidFill>
                <a:schemeClr val="tx1"/>
              </a:solidFill>
              <a:latin typeface="Lato"/>
              <a:ea typeface="Lato"/>
              <a:cs typeface="Lato"/>
              <a:sym typeface="Lato"/>
            </a:endParaRPr>
          </a:p>
          <a:p>
            <a:pPr marL="457200" indent="-457200">
              <a:spcBef>
                <a:spcPct val="0"/>
              </a:spcBef>
              <a:spcAft>
                <a:spcPts val="1200"/>
              </a:spcAft>
              <a:buFont typeface="Arial" panose="020B0604020202020204" pitchFamily="34" charset="0"/>
              <a:buChar char="•"/>
            </a:pPr>
            <a:r>
              <a:rPr lang="ru-RU" altLang="ru-RU" sz="2800" dirty="0">
                <a:solidFill>
                  <a:schemeClr val="tx1"/>
                </a:solidFill>
                <a:latin typeface="Lato"/>
                <a:ea typeface="Lato"/>
                <a:cs typeface="Lato"/>
                <a:sym typeface="Lato"/>
              </a:rPr>
              <a:t>периодичность проверок, аттестаций и профилактического </a:t>
            </a:r>
            <a:r>
              <a:rPr lang="ru-RU" altLang="ru-RU" sz="2800" dirty="0" smtClean="0">
                <a:solidFill>
                  <a:schemeClr val="tx1"/>
                </a:solidFill>
                <a:latin typeface="Lato"/>
                <a:ea typeface="Lato"/>
                <a:cs typeface="Lato"/>
                <a:sym typeface="Lato"/>
              </a:rPr>
              <a:t>ремонта</a:t>
            </a:r>
            <a:endParaRPr lang="ru-RU" altLang="ru-RU" sz="2800" dirty="0">
              <a:solidFill>
                <a:schemeClr val="tx1"/>
              </a:solidFill>
              <a:latin typeface="Lato"/>
              <a:ea typeface="Lato"/>
              <a:cs typeface="Lato"/>
              <a:sym typeface="Lato"/>
            </a:endParaRPr>
          </a:p>
          <a:p>
            <a:pPr marL="457200" indent="-457200">
              <a:spcBef>
                <a:spcPct val="0"/>
              </a:spcBef>
              <a:spcAft>
                <a:spcPts val="1200"/>
              </a:spcAft>
              <a:buFont typeface="Arial" panose="020B0604020202020204" pitchFamily="34" charset="0"/>
              <a:buChar char="•"/>
            </a:pPr>
            <a:r>
              <a:rPr lang="ru-RU" altLang="ru-RU" sz="2800" dirty="0">
                <a:solidFill>
                  <a:schemeClr val="tx1"/>
                </a:solidFill>
                <a:latin typeface="Lato"/>
                <a:ea typeface="Lato"/>
                <a:cs typeface="Lato"/>
                <a:sym typeface="Lato"/>
              </a:rPr>
              <a:t>режимы работы, в частности время непрерывной работы, периодичность </a:t>
            </a:r>
            <a:r>
              <a:rPr lang="ru-RU" altLang="ru-RU" sz="2800" dirty="0" smtClean="0">
                <a:solidFill>
                  <a:schemeClr val="tx1"/>
                </a:solidFill>
                <a:latin typeface="Lato"/>
                <a:ea typeface="Lato"/>
                <a:cs typeface="Lato"/>
                <a:sym typeface="Lato"/>
              </a:rPr>
              <a:t>включения</a:t>
            </a:r>
          </a:p>
          <a:p>
            <a:pPr marL="457200" indent="-457200">
              <a:spcBef>
                <a:spcPct val="0"/>
              </a:spcBef>
              <a:spcAft>
                <a:spcPts val="1200"/>
              </a:spcAft>
              <a:buFont typeface="Arial" panose="020B0604020202020204" pitchFamily="34" charset="0"/>
              <a:buChar char="•"/>
            </a:pPr>
            <a:r>
              <a:rPr lang="ru-RU" altLang="ru-RU" sz="2800" dirty="0" smtClean="0">
                <a:solidFill>
                  <a:schemeClr val="tx1"/>
                </a:solidFill>
                <a:latin typeface="Lato"/>
                <a:ea typeface="Lato"/>
                <a:cs typeface="Lato"/>
                <a:sym typeface="Lato"/>
              </a:rPr>
              <a:t>требования </a:t>
            </a:r>
            <a:r>
              <a:rPr lang="ru-RU" altLang="ru-RU" sz="2800" dirty="0">
                <a:solidFill>
                  <a:schemeClr val="tx1"/>
                </a:solidFill>
                <a:latin typeface="Lato"/>
                <a:ea typeface="Lato"/>
                <a:cs typeface="Lato"/>
                <a:sym typeface="Lato"/>
              </a:rPr>
              <a:t>к надежности работы в течение определенного времени с требуемой вероятностью безотказной </a:t>
            </a:r>
            <a:r>
              <a:rPr lang="ru-RU" altLang="ru-RU" sz="2800" dirty="0" smtClean="0">
                <a:solidFill>
                  <a:schemeClr val="tx1"/>
                </a:solidFill>
                <a:latin typeface="Lato"/>
                <a:ea typeface="Lato"/>
                <a:cs typeface="Lato"/>
                <a:sym typeface="Lato"/>
              </a:rPr>
              <a:t>работы</a:t>
            </a:r>
            <a:endParaRPr lang="ru-RU" altLang="ru-RU" sz="2800" dirty="0">
              <a:solidFill>
                <a:schemeClr val="tx1"/>
              </a:solidFill>
              <a:latin typeface="Lato"/>
              <a:ea typeface="Lato"/>
              <a:cs typeface="Lato"/>
              <a:sym typeface="Lato"/>
            </a:endParaRPr>
          </a:p>
          <a:p>
            <a:pPr marL="457200" indent="-457200">
              <a:spcBef>
                <a:spcPct val="0"/>
              </a:spcBef>
              <a:spcAft>
                <a:spcPts val="1200"/>
              </a:spcAft>
              <a:buFont typeface="Arial" panose="020B0604020202020204" pitchFamily="34" charset="0"/>
              <a:buChar char="•"/>
            </a:pPr>
            <a:r>
              <a:rPr lang="ru-RU" altLang="ru-RU" sz="2800" dirty="0">
                <a:solidFill>
                  <a:schemeClr val="tx1"/>
                </a:solidFill>
                <a:latin typeface="Lato"/>
                <a:ea typeface="Lato"/>
                <a:cs typeface="Lato"/>
                <a:sym typeface="Lato"/>
              </a:rPr>
              <a:t>требования к безопасности работы с </a:t>
            </a:r>
            <a:r>
              <a:rPr lang="ru-RU" altLang="ru-RU" sz="2800" dirty="0" smtClean="0">
                <a:solidFill>
                  <a:schemeClr val="tx1"/>
                </a:solidFill>
                <a:latin typeface="Lato"/>
                <a:ea typeface="Lato"/>
                <a:cs typeface="Lato"/>
                <a:sym typeface="Lato"/>
              </a:rPr>
              <a:t>прибором</a:t>
            </a:r>
            <a:endParaRPr lang="ru-RU" altLang="ru-RU" sz="2800" dirty="0">
              <a:solidFill>
                <a:schemeClr val="tx1"/>
              </a:solidFill>
              <a:latin typeface="Lato"/>
              <a:ea typeface="Lato"/>
              <a:cs typeface="Lato"/>
              <a:sym typeface="Lato"/>
            </a:endParaRPr>
          </a:p>
        </p:txBody>
      </p:sp>
    </p:spTree>
    <p:extLst>
      <p:ext uri="{BB962C8B-B14F-4D97-AF65-F5344CB8AC3E}">
        <p14:creationId xmlns:p14="http://schemas.microsoft.com/office/powerpoint/2010/main" val="41414683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smtClean="0">
                <a:solidFill>
                  <a:srgbClr val="2185C5"/>
                </a:solidFill>
                <a:latin typeface="Raleway"/>
                <a:ea typeface="Raleway"/>
                <a:cs typeface="Raleway"/>
                <a:sym typeface="Raleway"/>
              </a:rPr>
              <a:t>Техническое задание </a:t>
            </a:r>
            <a:endParaRPr lang="ru-RU" altLang="ru-RU" sz="3200" dirty="0">
              <a:solidFill>
                <a:srgbClr val="2185C5"/>
              </a:solidFill>
              <a:latin typeface="Raleway"/>
              <a:ea typeface="Raleway"/>
              <a:cs typeface="Raleway"/>
              <a:sym typeface="Raleway"/>
            </a:endParaRPr>
          </a:p>
        </p:txBody>
      </p:sp>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548680"/>
            <a:ext cx="11315873" cy="6120680"/>
          </a:xfrm>
        </p:spPr>
        <p:txBody>
          <a:bodyPr/>
          <a:lstStyle/>
          <a:p>
            <a:pPr>
              <a:spcBef>
                <a:spcPct val="0"/>
              </a:spcBef>
              <a:spcAft>
                <a:spcPts val="1200"/>
              </a:spcAft>
            </a:pPr>
            <a:r>
              <a:rPr lang="ru-RU" altLang="ru-RU" sz="2800" dirty="0" smtClean="0">
                <a:solidFill>
                  <a:schemeClr val="tx1"/>
                </a:solidFill>
                <a:latin typeface="Lato"/>
                <a:ea typeface="Lato"/>
                <a:cs typeface="Lato"/>
                <a:sym typeface="Lato"/>
              </a:rPr>
              <a:t>Требования по надежности и работоспособности:</a:t>
            </a:r>
          </a:p>
          <a:p>
            <a:pPr marL="457200" indent="-457200">
              <a:spcBef>
                <a:spcPct val="0"/>
              </a:spcBef>
              <a:spcAft>
                <a:spcPts val="1200"/>
              </a:spcAft>
              <a:buFont typeface="Arial" panose="020B0604020202020204" pitchFamily="34" charset="0"/>
              <a:buChar char="•"/>
            </a:pPr>
            <a:r>
              <a:rPr lang="ru-RU" altLang="ru-RU" sz="2800" dirty="0" smtClean="0">
                <a:solidFill>
                  <a:schemeClr val="tx1"/>
                </a:solidFill>
                <a:latin typeface="Lato"/>
                <a:ea typeface="Lato"/>
                <a:cs typeface="Lato"/>
                <a:sym typeface="Lato"/>
              </a:rPr>
              <a:t>гарантийный срок службы прибора при обусловленных ТЗ условиях эксплуатации</a:t>
            </a:r>
          </a:p>
          <a:p>
            <a:pPr marL="457200" indent="-457200">
              <a:spcBef>
                <a:spcPct val="0"/>
              </a:spcBef>
              <a:spcAft>
                <a:spcPts val="1200"/>
              </a:spcAft>
              <a:buFont typeface="Arial" panose="020B0604020202020204" pitchFamily="34" charset="0"/>
              <a:buChar char="•"/>
            </a:pPr>
            <a:r>
              <a:rPr lang="ru-RU" altLang="ru-RU" sz="2800" dirty="0" smtClean="0">
                <a:solidFill>
                  <a:schemeClr val="tx1"/>
                </a:solidFill>
                <a:latin typeface="Lato"/>
                <a:ea typeface="Lato"/>
                <a:cs typeface="Lato"/>
                <a:sym typeface="Lato"/>
              </a:rPr>
              <a:t>периодичность проверок, аттестаций и профилактического ремонта</a:t>
            </a:r>
          </a:p>
          <a:p>
            <a:pPr marL="457200" indent="-457200">
              <a:spcBef>
                <a:spcPct val="0"/>
              </a:spcBef>
              <a:spcAft>
                <a:spcPts val="1200"/>
              </a:spcAft>
              <a:buFont typeface="Arial" panose="020B0604020202020204" pitchFamily="34" charset="0"/>
              <a:buChar char="•"/>
            </a:pPr>
            <a:r>
              <a:rPr lang="ru-RU" altLang="ru-RU" sz="2800" dirty="0" smtClean="0">
                <a:solidFill>
                  <a:schemeClr val="tx1"/>
                </a:solidFill>
                <a:latin typeface="Lato"/>
                <a:ea typeface="Lato"/>
                <a:cs typeface="Lato"/>
                <a:sym typeface="Lato"/>
              </a:rPr>
              <a:t>режимы работы, в частности время непрерывной работы, периодичность включения</a:t>
            </a:r>
          </a:p>
          <a:p>
            <a:pPr marL="457200" indent="-457200">
              <a:spcBef>
                <a:spcPct val="0"/>
              </a:spcBef>
              <a:spcAft>
                <a:spcPts val="1200"/>
              </a:spcAft>
              <a:buFont typeface="Arial" panose="020B0604020202020204" pitchFamily="34" charset="0"/>
              <a:buChar char="•"/>
            </a:pPr>
            <a:r>
              <a:rPr lang="ru-RU" altLang="ru-RU" sz="2800" dirty="0" smtClean="0">
                <a:solidFill>
                  <a:schemeClr val="tx1"/>
                </a:solidFill>
                <a:latin typeface="Lato"/>
                <a:ea typeface="Lato"/>
                <a:cs typeface="Lato"/>
                <a:sym typeface="Lato"/>
              </a:rPr>
              <a:t>требования к надежности работы в течение определенного времени с требуемой вероятностью безотказной работы</a:t>
            </a:r>
          </a:p>
          <a:p>
            <a:pPr marL="457200" indent="-457200">
              <a:spcBef>
                <a:spcPct val="0"/>
              </a:spcBef>
              <a:spcAft>
                <a:spcPts val="1200"/>
              </a:spcAft>
              <a:buFont typeface="Arial" panose="020B0604020202020204" pitchFamily="34" charset="0"/>
              <a:buChar char="•"/>
            </a:pPr>
            <a:r>
              <a:rPr lang="ru-RU" altLang="ru-RU" sz="2800" dirty="0" smtClean="0">
                <a:solidFill>
                  <a:schemeClr val="tx1"/>
                </a:solidFill>
                <a:latin typeface="Lato"/>
                <a:ea typeface="Lato"/>
                <a:cs typeface="Lato"/>
                <a:sym typeface="Lato"/>
              </a:rPr>
              <a:t>требования к безопасности работы с прибором</a:t>
            </a:r>
            <a:endParaRPr lang="ru-RU" altLang="ru-RU" sz="2800" dirty="0">
              <a:solidFill>
                <a:schemeClr val="tx1"/>
              </a:solidFill>
              <a:latin typeface="Lato"/>
              <a:ea typeface="Lato"/>
              <a:cs typeface="Lato"/>
              <a:sym typeface="Lato"/>
            </a:endParaRPr>
          </a:p>
        </p:txBody>
      </p:sp>
    </p:spTree>
    <p:extLst>
      <p:ext uri="{BB962C8B-B14F-4D97-AF65-F5344CB8AC3E}">
        <p14:creationId xmlns:p14="http://schemas.microsoft.com/office/powerpoint/2010/main" val="21438771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Текст 2"/>
          <p:cNvSpPr txBox="1">
            <a:spLocks noGrp="1"/>
          </p:cNvSpPr>
          <p:nvPr>
            <p:ph type="body" idx="1"/>
          </p:nvPr>
        </p:nvSpPr>
        <p:spPr>
          <a:xfrm>
            <a:off x="839416" y="2882900"/>
            <a:ext cx="10585176" cy="3498850"/>
          </a:xfrm>
        </p:spPr>
        <p:txBody>
          <a:bodyPr/>
          <a:lstStyle/>
          <a:p>
            <a:pPr>
              <a:lnSpc>
                <a:spcPct val="130000"/>
              </a:lnSpc>
              <a:spcBef>
                <a:spcPct val="0"/>
              </a:spcBef>
              <a:buClr>
                <a:srgbClr val="677480"/>
              </a:buClr>
              <a:buFont typeface="Lato"/>
              <a:buNone/>
            </a:pPr>
            <a:r>
              <a:rPr lang="ru-RU" altLang="ru-RU" sz="2400" dirty="0">
                <a:solidFill>
                  <a:schemeClr val="tx1"/>
                </a:solidFill>
                <a:latin typeface="Lato"/>
                <a:ea typeface="Lato"/>
                <a:cs typeface="Lato"/>
                <a:sym typeface="Lato"/>
              </a:rPr>
              <a:t>ГОСТ </a:t>
            </a:r>
            <a:r>
              <a:rPr lang="ru-RU" altLang="ru-RU" sz="2400" dirty="0" smtClean="0">
                <a:solidFill>
                  <a:schemeClr val="tx1"/>
                </a:solidFill>
                <a:latin typeface="Lato"/>
                <a:ea typeface="Lato"/>
                <a:cs typeface="Lato"/>
                <a:sym typeface="Lato"/>
              </a:rPr>
              <a:t>2.118–2013: ТП </a:t>
            </a:r>
            <a:r>
              <a:rPr lang="ru-RU" altLang="ru-RU" sz="2400" dirty="0">
                <a:solidFill>
                  <a:schemeClr val="tx1"/>
                </a:solidFill>
                <a:latin typeface="Lato"/>
                <a:ea typeface="Lato"/>
                <a:cs typeface="Lato"/>
                <a:sym typeface="Lato"/>
              </a:rPr>
              <a:t>разрабатывают в целях выявления дополнительных или уточненных технических и эксплуатационных требований к прибору, которые не были отражены в ТЗ и для обоснования которых целесообразно выполнить предварительную конструкторскую проработку и анализ различных вариантов </a:t>
            </a:r>
            <a:r>
              <a:rPr lang="ru-RU" altLang="ru-RU" sz="2400" dirty="0" smtClean="0">
                <a:solidFill>
                  <a:schemeClr val="tx1"/>
                </a:solidFill>
                <a:latin typeface="Lato"/>
                <a:ea typeface="Lato"/>
                <a:cs typeface="Lato"/>
                <a:sym typeface="Lato"/>
              </a:rPr>
              <a:t>решения</a:t>
            </a:r>
            <a:endParaRPr lang="ru-RU" altLang="ru-RU" sz="2400" dirty="0">
              <a:solidFill>
                <a:schemeClr val="tx1"/>
              </a:solidFill>
              <a:latin typeface="Lato"/>
              <a:ea typeface="Lato"/>
              <a:cs typeface="Lato"/>
              <a:sym typeface="Lato"/>
            </a:endParaRPr>
          </a:p>
        </p:txBody>
      </p:sp>
      <p:sp>
        <p:nvSpPr>
          <p:cNvPr id="5"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Техническое предложение</a:t>
            </a:r>
          </a:p>
        </p:txBody>
      </p:sp>
    </p:spTree>
    <p:extLst>
      <p:ext uri="{BB962C8B-B14F-4D97-AF65-F5344CB8AC3E}">
        <p14:creationId xmlns:p14="http://schemas.microsoft.com/office/powerpoint/2010/main" val="13629506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smtClean="0">
                <a:solidFill>
                  <a:srgbClr val="2185C5"/>
                </a:solidFill>
                <a:latin typeface="Raleway"/>
                <a:ea typeface="Raleway"/>
                <a:cs typeface="Raleway"/>
                <a:sym typeface="Raleway"/>
              </a:rPr>
              <a:t>Техническое предложение </a:t>
            </a:r>
            <a:endParaRPr lang="ru-RU" altLang="ru-RU" sz="3200" dirty="0">
              <a:solidFill>
                <a:srgbClr val="2185C5"/>
              </a:solidFill>
              <a:latin typeface="Raleway"/>
              <a:ea typeface="Raleway"/>
              <a:cs typeface="Raleway"/>
              <a:sym typeface="Raleway"/>
            </a:endParaRPr>
          </a:p>
        </p:txBody>
      </p:sp>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548680"/>
            <a:ext cx="11315873" cy="6120680"/>
          </a:xfrm>
        </p:spPr>
        <p:txBody>
          <a:bodyPr/>
          <a:lstStyle/>
          <a:p>
            <a:pPr>
              <a:spcBef>
                <a:spcPct val="0"/>
              </a:spcBef>
              <a:spcAft>
                <a:spcPts val="1200"/>
              </a:spcAft>
            </a:pPr>
            <a:r>
              <a:rPr lang="ru-RU" altLang="ru-RU" sz="2400" dirty="0" smtClean="0">
                <a:solidFill>
                  <a:schemeClr val="tx1"/>
                </a:solidFill>
                <a:latin typeface="Lato"/>
                <a:ea typeface="Lato"/>
                <a:cs typeface="Lato"/>
                <a:sym typeface="Lato"/>
              </a:rPr>
              <a:t>Виды </a:t>
            </a:r>
            <a:r>
              <a:rPr lang="ru-RU" altLang="ru-RU" sz="2400" dirty="0">
                <a:solidFill>
                  <a:schemeClr val="tx1"/>
                </a:solidFill>
                <a:latin typeface="Lato"/>
                <a:ea typeface="Lato"/>
                <a:cs typeface="Lato"/>
                <a:sym typeface="Lato"/>
              </a:rPr>
              <a:t>работ, проводимых на этапе </a:t>
            </a:r>
            <a:r>
              <a:rPr lang="ru-RU" altLang="ru-RU" sz="2400" dirty="0" smtClean="0">
                <a:solidFill>
                  <a:schemeClr val="tx1"/>
                </a:solidFill>
                <a:latin typeface="Lato"/>
                <a:ea typeface="Lato"/>
                <a:cs typeface="Lato"/>
                <a:sym typeface="Lato"/>
              </a:rPr>
              <a:t>технического предложения, </a:t>
            </a:r>
            <a:r>
              <a:rPr lang="ru-RU" altLang="ru-RU" sz="2400" dirty="0">
                <a:solidFill>
                  <a:schemeClr val="tx1"/>
                </a:solidFill>
                <a:latin typeface="Lato"/>
                <a:ea typeface="Lato"/>
                <a:cs typeface="Lato"/>
                <a:sym typeface="Lato"/>
              </a:rPr>
              <a:t>являются:</a:t>
            </a:r>
          </a:p>
          <a:p>
            <a:pPr marL="457200" indent="-457200">
              <a:spcBef>
                <a:spcPct val="0"/>
              </a:spcBef>
              <a:spcAft>
                <a:spcPts val="1200"/>
              </a:spcAft>
              <a:buFont typeface="Arial" panose="020B0604020202020204" pitchFamily="34" charset="0"/>
              <a:buChar char="•"/>
            </a:pPr>
            <a:r>
              <a:rPr lang="ru-RU" altLang="ru-RU" sz="2400" dirty="0">
                <a:solidFill>
                  <a:schemeClr val="tx1"/>
                </a:solidFill>
                <a:latin typeface="Lato"/>
                <a:ea typeface="Lato"/>
                <a:cs typeface="Lato"/>
                <a:sym typeface="Lato"/>
              </a:rPr>
              <a:t>научно-технический поиск в целях подбора и изучения всех доступных  материалов по проектируемому </a:t>
            </a:r>
            <a:r>
              <a:rPr lang="ru-RU" altLang="ru-RU" sz="2400" dirty="0" smtClean="0">
                <a:solidFill>
                  <a:schemeClr val="tx1"/>
                </a:solidFill>
                <a:latin typeface="Lato"/>
                <a:ea typeface="Lato"/>
                <a:cs typeface="Lato"/>
                <a:sym typeface="Lato"/>
              </a:rPr>
              <a:t>изделию</a:t>
            </a:r>
            <a:endParaRPr lang="ru-RU" altLang="ru-RU" sz="2400" dirty="0">
              <a:solidFill>
                <a:schemeClr val="tx1"/>
              </a:solidFill>
              <a:latin typeface="Lato"/>
              <a:ea typeface="Lato"/>
              <a:cs typeface="Lato"/>
              <a:sym typeface="Lato"/>
            </a:endParaRPr>
          </a:p>
          <a:p>
            <a:pPr marL="457200" indent="-457200">
              <a:spcBef>
                <a:spcPct val="0"/>
              </a:spcBef>
              <a:spcAft>
                <a:spcPts val="1200"/>
              </a:spcAft>
              <a:buFont typeface="Arial" panose="020B0604020202020204" pitchFamily="34" charset="0"/>
              <a:buChar char="•"/>
            </a:pPr>
            <a:r>
              <a:rPr lang="ru-RU" altLang="ru-RU" sz="2400" dirty="0">
                <a:solidFill>
                  <a:schemeClr val="tx1"/>
                </a:solidFill>
                <a:latin typeface="Lato"/>
                <a:ea typeface="Lato"/>
                <a:cs typeface="Lato"/>
                <a:sym typeface="Lato"/>
              </a:rPr>
              <a:t>анализ полученной информации и выявление положений, позволяющих наметить варианты решения поставленной в ТЗ </a:t>
            </a:r>
            <a:r>
              <a:rPr lang="ru-RU" altLang="ru-RU" sz="2400" dirty="0" smtClean="0">
                <a:solidFill>
                  <a:schemeClr val="tx1"/>
                </a:solidFill>
                <a:latin typeface="Lato"/>
                <a:ea typeface="Lato"/>
                <a:cs typeface="Lato"/>
                <a:sym typeface="Lato"/>
              </a:rPr>
              <a:t>задачи</a:t>
            </a:r>
            <a:endParaRPr lang="ru-RU" altLang="ru-RU" sz="2400" dirty="0">
              <a:solidFill>
                <a:schemeClr val="tx1"/>
              </a:solidFill>
              <a:latin typeface="Lato"/>
              <a:ea typeface="Lato"/>
              <a:cs typeface="Lato"/>
              <a:sym typeface="Lato"/>
            </a:endParaRPr>
          </a:p>
          <a:p>
            <a:pPr marL="457200" indent="-457200">
              <a:spcBef>
                <a:spcPct val="0"/>
              </a:spcBef>
              <a:spcAft>
                <a:spcPts val="1200"/>
              </a:spcAft>
              <a:buFont typeface="Arial" panose="020B0604020202020204" pitchFamily="34" charset="0"/>
              <a:buChar char="•"/>
            </a:pPr>
            <a:r>
              <a:rPr lang="ru-RU" altLang="ru-RU" sz="2400" dirty="0">
                <a:solidFill>
                  <a:schemeClr val="tx1"/>
                </a:solidFill>
                <a:latin typeface="Lato"/>
                <a:ea typeface="Lato"/>
                <a:cs typeface="Lato"/>
                <a:sym typeface="Lato"/>
              </a:rPr>
              <a:t>установление возможных вариантов схемы и конструкции </a:t>
            </a:r>
            <a:r>
              <a:rPr lang="ru-RU" altLang="ru-RU" sz="2400" dirty="0" smtClean="0">
                <a:solidFill>
                  <a:schemeClr val="tx1"/>
                </a:solidFill>
                <a:latin typeface="Lato"/>
                <a:ea typeface="Lato"/>
                <a:cs typeface="Lato"/>
                <a:sym typeface="Lato"/>
              </a:rPr>
              <a:t>прибора      </a:t>
            </a:r>
            <a:endParaRPr lang="ru-RU" altLang="ru-RU" sz="2400" dirty="0">
              <a:solidFill>
                <a:schemeClr val="tx1"/>
              </a:solidFill>
              <a:latin typeface="Lato"/>
              <a:ea typeface="Lato"/>
              <a:cs typeface="Lato"/>
              <a:sym typeface="Lato"/>
            </a:endParaRPr>
          </a:p>
          <a:p>
            <a:pPr marL="457200" indent="-457200">
              <a:spcBef>
                <a:spcPct val="0"/>
              </a:spcBef>
              <a:spcAft>
                <a:spcPts val="1200"/>
              </a:spcAft>
              <a:buFont typeface="Arial" panose="020B0604020202020204" pitchFamily="34" charset="0"/>
              <a:buChar char="•"/>
            </a:pPr>
            <a:r>
              <a:rPr lang="ru-RU" altLang="ru-RU" sz="2400" dirty="0">
                <a:solidFill>
                  <a:schemeClr val="tx1"/>
                </a:solidFill>
                <a:latin typeface="Lato"/>
                <a:ea typeface="Lato"/>
                <a:cs typeface="Lato"/>
                <a:sym typeface="Lato"/>
              </a:rPr>
              <a:t>сравнительная, оценка выявленных вариантов по различным показателям, определенным </a:t>
            </a:r>
            <a:r>
              <a:rPr lang="ru-RU" altLang="ru-RU" sz="2400" dirty="0" smtClean="0">
                <a:solidFill>
                  <a:schemeClr val="tx1"/>
                </a:solidFill>
                <a:latin typeface="Lato"/>
                <a:ea typeface="Lato"/>
                <a:cs typeface="Lato"/>
                <a:sym typeface="Lato"/>
              </a:rPr>
              <a:t>ТЗ</a:t>
            </a:r>
          </a:p>
          <a:p>
            <a:pPr marL="457200" indent="-457200">
              <a:spcBef>
                <a:spcPct val="0"/>
              </a:spcBef>
              <a:spcAft>
                <a:spcPts val="1200"/>
              </a:spcAft>
              <a:buFont typeface="Arial" panose="020B0604020202020204" pitchFamily="34" charset="0"/>
              <a:buChar char="•"/>
            </a:pPr>
            <a:r>
              <a:rPr lang="ru-RU" altLang="ru-RU" sz="2400" dirty="0">
                <a:solidFill>
                  <a:schemeClr val="tx1"/>
                </a:solidFill>
                <a:latin typeface="Lato"/>
                <a:ea typeface="Lato"/>
                <a:cs typeface="Lato"/>
                <a:sym typeface="Lato"/>
              </a:rPr>
              <a:t>проверка вариантов на патентную чистоту и конкурентоспособность, оформление заявок на </a:t>
            </a:r>
            <a:r>
              <a:rPr lang="ru-RU" altLang="ru-RU" sz="2400" dirty="0" smtClean="0">
                <a:solidFill>
                  <a:schemeClr val="tx1"/>
                </a:solidFill>
                <a:latin typeface="Lato"/>
                <a:ea typeface="Lato"/>
                <a:cs typeface="Lato"/>
                <a:sym typeface="Lato"/>
              </a:rPr>
              <a:t>изобретение</a:t>
            </a:r>
            <a:endParaRPr lang="ru-RU" altLang="ru-RU" sz="2400" dirty="0">
              <a:solidFill>
                <a:schemeClr val="tx1"/>
              </a:solidFill>
              <a:latin typeface="Lato"/>
              <a:ea typeface="Lato"/>
              <a:cs typeface="Lato"/>
              <a:sym typeface="Lato"/>
            </a:endParaRPr>
          </a:p>
          <a:p>
            <a:pPr marL="457200" indent="-457200">
              <a:spcBef>
                <a:spcPct val="0"/>
              </a:spcBef>
              <a:spcAft>
                <a:spcPts val="1200"/>
              </a:spcAft>
              <a:buFont typeface="Arial" panose="020B0604020202020204" pitchFamily="34" charset="0"/>
              <a:buChar char="•"/>
            </a:pPr>
            <a:r>
              <a:rPr lang="ru-RU" altLang="ru-RU" sz="2400" dirty="0">
                <a:solidFill>
                  <a:schemeClr val="tx1"/>
                </a:solidFill>
                <a:latin typeface="Lato"/>
                <a:ea typeface="Lato"/>
                <a:cs typeface="Lato"/>
                <a:sym typeface="Lato"/>
              </a:rPr>
              <a:t>проверка соответствия возможных вариантов требованиям стандартизации, унификации, техники безопасности, </a:t>
            </a:r>
            <a:r>
              <a:rPr lang="ru-RU" altLang="ru-RU" sz="2400" dirty="0" smtClean="0">
                <a:solidFill>
                  <a:schemeClr val="tx1"/>
                </a:solidFill>
                <a:latin typeface="Lato"/>
                <a:ea typeface="Lato"/>
                <a:cs typeface="Lato"/>
                <a:sym typeface="Lato"/>
              </a:rPr>
              <a:t>эргономики</a:t>
            </a:r>
            <a:endParaRPr lang="ru-RU" altLang="ru-RU" sz="2400" dirty="0">
              <a:solidFill>
                <a:schemeClr val="tx1"/>
              </a:solidFill>
              <a:latin typeface="Lato"/>
              <a:ea typeface="Lato"/>
              <a:cs typeface="Lato"/>
              <a:sym typeface="Lato"/>
            </a:endParaRPr>
          </a:p>
          <a:p>
            <a:pPr marL="457200" indent="-457200">
              <a:spcBef>
                <a:spcPct val="0"/>
              </a:spcBef>
              <a:spcAft>
                <a:spcPts val="1200"/>
              </a:spcAft>
              <a:buFont typeface="Arial" panose="020B0604020202020204" pitchFamily="34" charset="0"/>
              <a:buChar char="•"/>
            </a:pPr>
            <a:r>
              <a:rPr lang="ru-RU" altLang="ru-RU" sz="2400" dirty="0">
                <a:solidFill>
                  <a:schemeClr val="tx1"/>
                </a:solidFill>
                <a:latin typeface="Lato"/>
                <a:ea typeface="Lato"/>
                <a:cs typeface="Lato"/>
                <a:sym typeface="Lato"/>
              </a:rPr>
              <a:t>предварительная оценка технологичности конструкции </a:t>
            </a:r>
            <a:r>
              <a:rPr lang="ru-RU" altLang="ru-RU" sz="2400" dirty="0" smtClean="0">
                <a:solidFill>
                  <a:schemeClr val="tx1"/>
                </a:solidFill>
                <a:latin typeface="Lato"/>
                <a:ea typeface="Lato"/>
                <a:cs typeface="Lato"/>
                <a:sym typeface="Lato"/>
              </a:rPr>
              <a:t>прибора</a:t>
            </a:r>
            <a:endParaRPr lang="ru-RU" altLang="ru-RU" sz="2400" dirty="0">
              <a:solidFill>
                <a:schemeClr val="tx1"/>
              </a:solidFill>
              <a:latin typeface="Lato"/>
              <a:ea typeface="Lato"/>
              <a:cs typeface="Lato"/>
              <a:sym typeface="Lato"/>
            </a:endParaRPr>
          </a:p>
          <a:p>
            <a:pPr marL="457200" indent="-457200">
              <a:spcBef>
                <a:spcPct val="0"/>
              </a:spcBef>
              <a:spcAft>
                <a:spcPts val="1200"/>
              </a:spcAft>
              <a:buFont typeface="Arial" panose="020B0604020202020204" pitchFamily="34" charset="0"/>
              <a:buChar char="•"/>
            </a:pPr>
            <a:endParaRPr lang="ru-RU" altLang="ru-RU" sz="2400" dirty="0">
              <a:solidFill>
                <a:schemeClr val="tx1"/>
              </a:solidFill>
              <a:latin typeface="Lato"/>
              <a:ea typeface="Lato"/>
              <a:cs typeface="Lato"/>
              <a:sym typeface="Lato"/>
            </a:endParaRPr>
          </a:p>
          <a:p>
            <a:pPr>
              <a:spcBef>
                <a:spcPct val="0"/>
              </a:spcBef>
              <a:spcAft>
                <a:spcPts val="1200"/>
              </a:spcAft>
            </a:pPr>
            <a:endParaRPr lang="ru-RU" altLang="ru-RU" sz="2400" dirty="0">
              <a:solidFill>
                <a:schemeClr val="tx1"/>
              </a:solidFill>
              <a:latin typeface="Lato"/>
              <a:ea typeface="Lato"/>
              <a:cs typeface="Lato"/>
              <a:sym typeface="Lato"/>
            </a:endParaRPr>
          </a:p>
        </p:txBody>
      </p:sp>
    </p:spTree>
    <p:extLst>
      <p:ext uri="{BB962C8B-B14F-4D97-AF65-F5344CB8AC3E}">
        <p14:creationId xmlns:p14="http://schemas.microsoft.com/office/powerpoint/2010/main" val="6756216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smtClean="0">
                <a:solidFill>
                  <a:srgbClr val="2185C5"/>
                </a:solidFill>
                <a:latin typeface="Raleway"/>
                <a:ea typeface="Raleway"/>
                <a:cs typeface="Raleway"/>
                <a:sym typeface="Raleway"/>
              </a:rPr>
              <a:t>Техническое предложение </a:t>
            </a:r>
            <a:endParaRPr lang="ru-RU" altLang="ru-RU" sz="3200" dirty="0">
              <a:solidFill>
                <a:srgbClr val="2185C5"/>
              </a:solidFill>
              <a:latin typeface="Raleway"/>
              <a:ea typeface="Raleway"/>
              <a:cs typeface="Raleway"/>
              <a:sym typeface="Raleway"/>
            </a:endParaRPr>
          </a:p>
        </p:txBody>
      </p:sp>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548680"/>
            <a:ext cx="11315873" cy="6120680"/>
          </a:xfrm>
        </p:spPr>
        <p:txBody>
          <a:bodyPr/>
          <a:lstStyle/>
          <a:p>
            <a:pPr marL="342900" indent="-342900">
              <a:spcBef>
                <a:spcPct val="0"/>
              </a:spcBef>
              <a:spcAft>
                <a:spcPts val="1200"/>
              </a:spcAft>
              <a:buFont typeface="Arial" panose="020B0604020202020204" pitchFamily="34" charset="0"/>
              <a:buChar char="•"/>
            </a:pPr>
            <a:r>
              <a:rPr lang="ru-RU" altLang="ru-RU" sz="2400" dirty="0" smtClean="0">
                <a:solidFill>
                  <a:schemeClr val="tx1"/>
                </a:solidFill>
                <a:latin typeface="Lato"/>
                <a:ea typeface="Lato"/>
                <a:cs typeface="Lato"/>
                <a:sym typeface="Lato"/>
              </a:rPr>
              <a:t>в </a:t>
            </a:r>
            <a:r>
              <a:rPr lang="ru-RU" altLang="ru-RU" sz="2400" dirty="0">
                <a:solidFill>
                  <a:schemeClr val="tx1"/>
                </a:solidFill>
                <a:latin typeface="Lato"/>
                <a:ea typeface="Lato"/>
                <a:cs typeface="Lato"/>
                <a:sym typeface="Lato"/>
              </a:rPr>
              <a:t>процессе разработки </a:t>
            </a:r>
            <a:r>
              <a:rPr lang="ru-RU" altLang="ru-RU" sz="2400" dirty="0" smtClean="0">
                <a:solidFill>
                  <a:schemeClr val="tx1"/>
                </a:solidFill>
                <a:latin typeface="Lato"/>
                <a:ea typeface="Lato"/>
                <a:cs typeface="Lato"/>
                <a:sym typeface="Lato"/>
              </a:rPr>
              <a:t>технического предложения </a:t>
            </a:r>
            <a:r>
              <a:rPr lang="ru-RU" altLang="ru-RU" sz="2400" dirty="0">
                <a:solidFill>
                  <a:schemeClr val="tx1"/>
                </a:solidFill>
                <a:latin typeface="Lato"/>
                <a:ea typeface="Lato"/>
                <a:cs typeface="Lato"/>
                <a:sym typeface="Lato"/>
              </a:rPr>
              <a:t>могут быть проведены различные расчеты, а также экспериментальные исследования с использованием математических моделей и </a:t>
            </a:r>
            <a:r>
              <a:rPr lang="ru-RU" altLang="ru-RU" sz="2400" dirty="0" smtClean="0">
                <a:solidFill>
                  <a:schemeClr val="tx1"/>
                </a:solidFill>
                <a:latin typeface="Lato"/>
                <a:ea typeface="Lato"/>
                <a:cs typeface="Lato"/>
                <a:sym typeface="Lato"/>
              </a:rPr>
              <a:t>макетов; </a:t>
            </a:r>
            <a:r>
              <a:rPr lang="ru-RU" altLang="ru-RU" sz="2400" dirty="0">
                <a:solidFill>
                  <a:schemeClr val="tx1"/>
                </a:solidFill>
                <a:latin typeface="Lato"/>
                <a:ea typeface="Lato"/>
                <a:cs typeface="Lato"/>
                <a:sym typeface="Lato"/>
              </a:rPr>
              <a:t>д</a:t>
            </a:r>
            <a:r>
              <a:rPr lang="ru-RU" altLang="ru-RU" sz="2400" dirty="0" smtClean="0">
                <a:solidFill>
                  <a:schemeClr val="tx1"/>
                </a:solidFill>
                <a:latin typeface="Lato"/>
                <a:ea typeface="Lato"/>
                <a:cs typeface="Lato"/>
                <a:sym typeface="Lato"/>
              </a:rPr>
              <a:t>ля </a:t>
            </a:r>
            <a:r>
              <a:rPr lang="ru-RU" altLang="ru-RU" sz="2400" dirty="0">
                <a:solidFill>
                  <a:schemeClr val="tx1"/>
                </a:solidFill>
                <a:latin typeface="Lato"/>
                <a:ea typeface="Lato"/>
                <a:cs typeface="Lato"/>
                <a:sym typeface="Lato"/>
              </a:rPr>
              <a:t>изготовления макетов должна быть разработана конструкторская </a:t>
            </a:r>
            <a:r>
              <a:rPr lang="ru-RU" altLang="ru-RU" sz="2400" dirty="0" smtClean="0">
                <a:solidFill>
                  <a:schemeClr val="tx1"/>
                </a:solidFill>
                <a:latin typeface="Lato"/>
                <a:ea typeface="Lato"/>
                <a:cs typeface="Lato"/>
                <a:sym typeface="Lato"/>
              </a:rPr>
              <a:t>документация</a:t>
            </a:r>
            <a:endParaRPr lang="ru-RU" altLang="ru-RU" sz="2400" dirty="0">
              <a:solidFill>
                <a:schemeClr val="tx1"/>
              </a:solidFill>
              <a:latin typeface="Lato"/>
              <a:ea typeface="Lato"/>
              <a:cs typeface="Lato"/>
              <a:sym typeface="Lato"/>
            </a:endParaRPr>
          </a:p>
          <a:p>
            <a:pPr marL="342900" indent="-342900">
              <a:spcBef>
                <a:spcPct val="0"/>
              </a:spcBef>
              <a:spcAft>
                <a:spcPts val="1200"/>
              </a:spcAft>
              <a:buFont typeface="Arial" panose="020B0604020202020204" pitchFamily="34" charset="0"/>
              <a:buChar char="•"/>
            </a:pPr>
            <a:r>
              <a:rPr lang="ru-RU" altLang="ru-RU" sz="2400" dirty="0" smtClean="0">
                <a:solidFill>
                  <a:schemeClr val="tx1"/>
                </a:solidFill>
                <a:latin typeface="Lato"/>
                <a:ea typeface="Lato"/>
                <a:cs typeface="Lato"/>
                <a:sym typeface="Lato"/>
              </a:rPr>
              <a:t>результатом </a:t>
            </a:r>
            <a:r>
              <a:rPr lang="ru-RU" altLang="ru-RU" sz="2400" dirty="0">
                <a:solidFill>
                  <a:schemeClr val="tx1"/>
                </a:solidFill>
                <a:latin typeface="Lato"/>
                <a:ea typeface="Lato"/>
                <a:cs typeface="Lato"/>
                <a:sym typeface="Lato"/>
              </a:rPr>
              <a:t>работ на данном этапе должно быть ТЗ, сформулированное с учетом положений, выявленных в процессе теоретических и экспериментальных исследований, а также конструкторская документация (КД), дающая обобщенное представление о выявленных технических </a:t>
            </a:r>
            <a:r>
              <a:rPr lang="ru-RU" altLang="ru-RU" sz="2400" dirty="0" smtClean="0">
                <a:solidFill>
                  <a:schemeClr val="tx1"/>
                </a:solidFill>
                <a:latin typeface="Lato"/>
                <a:ea typeface="Lato"/>
                <a:cs typeface="Lato"/>
                <a:sym typeface="Lato"/>
              </a:rPr>
              <a:t>решениях: обобщенные </a:t>
            </a:r>
            <a:r>
              <a:rPr lang="ru-RU" altLang="ru-RU" sz="2400" dirty="0">
                <a:solidFill>
                  <a:schemeClr val="tx1"/>
                </a:solidFill>
                <a:latin typeface="Lato"/>
                <a:ea typeface="Lato"/>
                <a:cs typeface="Lato"/>
                <a:sym typeface="Lato"/>
              </a:rPr>
              <a:t>схемы ОЭП, упрощенные чертежи общего вида, габаритный чертеж, ведомость технического предложения, пояснительную записку, патентный формуляр</a:t>
            </a:r>
          </a:p>
          <a:p>
            <a:pPr>
              <a:spcBef>
                <a:spcPct val="0"/>
              </a:spcBef>
              <a:spcAft>
                <a:spcPts val="1200"/>
              </a:spcAft>
            </a:pPr>
            <a:endParaRPr lang="ru-RU" altLang="ru-RU" sz="2400" dirty="0">
              <a:solidFill>
                <a:schemeClr val="tx1"/>
              </a:solidFill>
              <a:latin typeface="Lato"/>
              <a:ea typeface="Lato"/>
              <a:cs typeface="Lato"/>
              <a:sym typeface="Lato"/>
            </a:endParaRPr>
          </a:p>
        </p:txBody>
      </p:sp>
    </p:spTree>
    <p:extLst>
      <p:ext uri="{BB962C8B-B14F-4D97-AF65-F5344CB8AC3E}">
        <p14:creationId xmlns:p14="http://schemas.microsoft.com/office/powerpoint/2010/main" val="42801199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smtClean="0">
                <a:solidFill>
                  <a:srgbClr val="2185C5"/>
                </a:solidFill>
                <a:latin typeface="Raleway"/>
                <a:ea typeface="Raleway"/>
                <a:cs typeface="Raleway"/>
                <a:sym typeface="Raleway"/>
              </a:rPr>
              <a:t>Техническое предложение </a:t>
            </a:r>
            <a:endParaRPr lang="ru-RU" altLang="ru-RU" sz="3200" dirty="0">
              <a:solidFill>
                <a:srgbClr val="2185C5"/>
              </a:solidFill>
              <a:latin typeface="Raleway"/>
              <a:ea typeface="Raleway"/>
              <a:cs typeface="Raleway"/>
              <a:sym typeface="Raleway"/>
            </a:endParaRPr>
          </a:p>
        </p:txBody>
      </p:sp>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944860"/>
            <a:ext cx="11315873" cy="5724500"/>
          </a:xfrm>
        </p:spPr>
        <p:txBody>
          <a:bodyPr/>
          <a:lstStyle/>
          <a:p>
            <a:pPr>
              <a:spcBef>
                <a:spcPct val="0"/>
              </a:spcBef>
              <a:spcAft>
                <a:spcPts val="1200"/>
              </a:spcAft>
            </a:pPr>
            <a:r>
              <a:rPr lang="ru-RU" altLang="ru-RU" sz="2800" dirty="0">
                <a:solidFill>
                  <a:schemeClr val="tx1"/>
                </a:solidFill>
                <a:latin typeface="Lato"/>
                <a:ea typeface="Lato"/>
                <a:cs typeface="Lato"/>
                <a:sym typeface="Lato"/>
              </a:rPr>
              <a:t>Следует уже при проведении данного этапа проектирования стремиться к выбору оптимального варианта прибора, так как это позволит избежать ненужных затрат на последующих этапах и ускорит проектирование. В случае невозможности такого выбора необходимо установить дополнительные требования к последующим этапам.         </a:t>
            </a:r>
          </a:p>
          <a:p>
            <a:pPr>
              <a:spcBef>
                <a:spcPct val="0"/>
              </a:spcBef>
              <a:spcAft>
                <a:spcPts val="1200"/>
              </a:spcAft>
            </a:pPr>
            <a:r>
              <a:rPr lang="ru-RU" altLang="ru-RU" sz="2800" dirty="0" smtClean="0">
                <a:solidFill>
                  <a:schemeClr val="tx1"/>
                </a:solidFill>
                <a:latin typeface="Lato"/>
                <a:ea typeface="Lato"/>
                <a:cs typeface="Lato"/>
                <a:sym typeface="Lato"/>
              </a:rPr>
              <a:t>После </a:t>
            </a:r>
            <a:r>
              <a:rPr lang="ru-RU" altLang="ru-RU" sz="2800" dirty="0">
                <a:solidFill>
                  <a:schemeClr val="tx1"/>
                </a:solidFill>
                <a:latin typeface="Lato"/>
                <a:ea typeface="Lato"/>
                <a:cs typeface="Lato"/>
                <a:sym typeface="Lato"/>
              </a:rPr>
              <a:t>рассмотрения и утверждения технического предложения его материалы служат основой для проведения последующих этапов проектирования. </a:t>
            </a:r>
          </a:p>
          <a:p>
            <a:pPr>
              <a:spcBef>
                <a:spcPct val="0"/>
              </a:spcBef>
              <a:spcAft>
                <a:spcPts val="1200"/>
              </a:spcAft>
            </a:pPr>
            <a:endParaRPr lang="ru-RU" altLang="ru-RU" sz="2800" dirty="0">
              <a:solidFill>
                <a:schemeClr val="tx1"/>
              </a:solidFill>
              <a:latin typeface="Lato"/>
              <a:ea typeface="Lato"/>
              <a:cs typeface="Lato"/>
              <a:sym typeface="Lato"/>
            </a:endParaRPr>
          </a:p>
        </p:txBody>
      </p:sp>
    </p:spTree>
    <p:extLst>
      <p:ext uri="{BB962C8B-B14F-4D97-AF65-F5344CB8AC3E}">
        <p14:creationId xmlns:p14="http://schemas.microsoft.com/office/powerpoint/2010/main" val="18393904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Текст 2"/>
          <p:cNvSpPr txBox="1">
            <a:spLocks noGrp="1"/>
          </p:cNvSpPr>
          <p:nvPr>
            <p:ph type="body" idx="1"/>
          </p:nvPr>
        </p:nvSpPr>
        <p:spPr>
          <a:xfrm>
            <a:off x="839416" y="2882900"/>
            <a:ext cx="10585176" cy="3498850"/>
          </a:xfrm>
        </p:spPr>
        <p:txBody>
          <a:bodyPr/>
          <a:lstStyle/>
          <a:p>
            <a:pPr>
              <a:lnSpc>
                <a:spcPct val="130000"/>
              </a:lnSpc>
              <a:spcBef>
                <a:spcPct val="0"/>
              </a:spcBef>
              <a:buClr>
                <a:srgbClr val="677480"/>
              </a:buClr>
              <a:buFont typeface="Lato"/>
              <a:buNone/>
            </a:pPr>
            <a:r>
              <a:rPr lang="ru-RU" altLang="ru-RU" sz="2400" dirty="0">
                <a:solidFill>
                  <a:schemeClr val="tx1"/>
                </a:solidFill>
                <a:latin typeface="Lato"/>
                <a:ea typeface="Lato"/>
                <a:cs typeface="Lato"/>
                <a:sym typeface="Lato"/>
              </a:rPr>
              <a:t>ГОСТ </a:t>
            </a:r>
            <a:r>
              <a:rPr lang="ru-RU" altLang="ru-RU" sz="2400" dirty="0" smtClean="0">
                <a:solidFill>
                  <a:schemeClr val="tx1"/>
                </a:solidFill>
                <a:latin typeface="Lato"/>
                <a:ea typeface="Lato"/>
                <a:cs typeface="Lato"/>
                <a:sym typeface="Lato"/>
              </a:rPr>
              <a:t>2.119–2013: ЭП является проектной стадией разработки КД и его следует разрабатывать в соответствии с ТЗ с целью установления принципиальных конструктивных решений, дающих общее представление об устройстве, принципах работы и габаритных размерах разрабатываемого изделия, а также данных, определяющих основные параметры, когда это целесообразно сделать до разработки ТП или рабочей КД</a:t>
            </a:r>
            <a:endParaRPr lang="ru-RU" altLang="ru-RU" sz="2400" dirty="0">
              <a:solidFill>
                <a:schemeClr val="tx1"/>
              </a:solidFill>
              <a:latin typeface="Lato"/>
              <a:ea typeface="Lato"/>
              <a:cs typeface="Lato"/>
              <a:sym typeface="Lato"/>
            </a:endParaRPr>
          </a:p>
        </p:txBody>
      </p:sp>
      <p:sp>
        <p:nvSpPr>
          <p:cNvPr id="5"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smtClean="0">
                <a:solidFill>
                  <a:srgbClr val="2185C5"/>
                </a:solidFill>
                <a:latin typeface="Raleway"/>
                <a:ea typeface="Raleway"/>
                <a:cs typeface="Raleway"/>
                <a:sym typeface="Raleway"/>
              </a:rPr>
              <a:t>Эскизное проектирование</a:t>
            </a:r>
            <a:endParaRPr lang="ru-RU" altLang="ru-RU" sz="3200" dirty="0">
              <a:solidFill>
                <a:srgbClr val="2185C5"/>
              </a:solidFill>
              <a:latin typeface="Raleway"/>
              <a:ea typeface="Raleway"/>
              <a:cs typeface="Raleway"/>
              <a:sym typeface="Raleway"/>
            </a:endParaRPr>
          </a:p>
        </p:txBody>
      </p:sp>
    </p:spTree>
    <p:extLst>
      <p:ext uri="{BB962C8B-B14F-4D97-AF65-F5344CB8AC3E}">
        <p14:creationId xmlns:p14="http://schemas.microsoft.com/office/powerpoint/2010/main" val="24627035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620688"/>
            <a:ext cx="11315873" cy="6048672"/>
          </a:xfrm>
        </p:spPr>
        <p:txBody>
          <a:bodyPr/>
          <a:lstStyle/>
          <a:p>
            <a:pPr>
              <a:spcBef>
                <a:spcPct val="0"/>
              </a:spcBef>
              <a:spcAft>
                <a:spcPts val="1200"/>
              </a:spcAft>
            </a:pPr>
            <a:r>
              <a:rPr lang="ru-RU" altLang="ru-RU" sz="2800" dirty="0">
                <a:solidFill>
                  <a:schemeClr val="tx1"/>
                </a:solidFill>
                <a:latin typeface="Lato"/>
                <a:ea typeface="Lato"/>
                <a:cs typeface="Lato"/>
                <a:sym typeface="Lato"/>
              </a:rPr>
              <a:t>При выполнении эскизного проекта проводят:</a:t>
            </a:r>
          </a:p>
          <a:p>
            <a:pPr marL="457200" indent="-457200">
              <a:spcBef>
                <a:spcPct val="0"/>
              </a:spcBef>
              <a:spcAft>
                <a:spcPts val="1200"/>
              </a:spcAft>
              <a:buFont typeface="Arial" panose="020B0604020202020204" pitchFamily="34" charset="0"/>
              <a:buChar char="•"/>
            </a:pPr>
            <a:r>
              <a:rPr lang="ru-RU" altLang="ru-RU" sz="2800" dirty="0">
                <a:solidFill>
                  <a:schemeClr val="tx1"/>
                </a:solidFill>
                <a:latin typeface="Lato"/>
                <a:ea typeface="Lato"/>
                <a:cs typeface="Lato"/>
                <a:sym typeface="Lato"/>
              </a:rPr>
              <a:t>проработку возможных вариантов схемного и конструктивного решений </a:t>
            </a:r>
            <a:r>
              <a:rPr lang="ru-RU" altLang="ru-RU" sz="2800" dirty="0" smtClean="0">
                <a:solidFill>
                  <a:schemeClr val="tx1"/>
                </a:solidFill>
                <a:latin typeface="Lato"/>
                <a:ea typeface="Lato"/>
                <a:cs typeface="Lato"/>
                <a:sym typeface="Lato"/>
              </a:rPr>
              <a:t>прибора</a:t>
            </a:r>
            <a:endParaRPr lang="ru-RU" altLang="ru-RU" sz="2800" dirty="0">
              <a:solidFill>
                <a:schemeClr val="tx1"/>
              </a:solidFill>
              <a:latin typeface="Lato"/>
              <a:ea typeface="Lato"/>
              <a:cs typeface="Lato"/>
              <a:sym typeface="Lato"/>
            </a:endParaRPr>
          </a:p>
          <a:p>
            <a:pPr marL="457200" indent="-457200">
              <a:spcBef>
                <a:spcPct val="0"/>
              </a:spcBef>
              <a:spcAft>
                <a:spcPts val="1200"/>
              </a:spcAft>
              <a:buFont typeface="Arial" panose="020B0604020202020204" pitchFamily="34" charset="0"/>
              <a:buChar char="•"/>
            </a:pPr>
            <a:r>
              <a:rPr lang="ru-RU" altLang="ru-RU" sz="2800" dirty="0">
                <a:solidFill>
                  <a:schemeClr val="tx1"/>
                </a:solidFill>
                <a:latin typeface="Lato"/>
                <a:ea typeface="Lato"/>
                <a:cs typeface="Lato"/>
                <a:sym typeface="Lato"/>
              </a:rPr>
              <a:t>расчетное обоснование их ожидаемых технических </a:t>
            </a:r>
            <a:r>
              <a:rPr lang="ru-RU" altLang="ru-RU" sz="2800" dirty="0" smtClean="0">
                <a:solidFill>
                  <a:schemeClr val="tx1"/>
                </a:solidFill>
                <a:latin typeface="Lato"/>
                <a:ea typeface="Lato"/>
                <a:cs typeface="Lato"/>
                <a:sym typeface="Lato"/>
              </a:rPr>
              <a:t>характеристик</a:t>
            </a:r>
            <a:endParaRPr lang="ru-RU" altLang="ru-RU" sz="2800" dirty="0">
              <a:solidFill>
                <a:schemeClr val="tx1"/>
              </a:solidFill>
              <a:latin typeface="Lato"/>
              <a:ea typeface="Lato"/>
              <a:cs typeface="Lato"/>
              <a:sym typeface="Lato"/>
            </a:endParaRPr>
          </a:p>
          <a:p>
            <a:pPr marL="457200" indent="-457200">
              <a:spcBef>
                <a:spcPct val="0"/>
              </a:spcBef>
              <a:spcAft>
                <a:spcPts val="1200"/>
              </a:spcAft>
              <a:buFont typeface="Arial" panose="020B0604020202020204" pitchFamily="34" charset="0"/>
              <a:buChar char="•"/>
            </a:pPr>
            <a:r>
              <a:rPr lang="ru-RU" altLang="ru-RU" sz="2800" dirty="0">
                <a:solidFill>
                  <a:schemeClr val="tx1"/>
                </a:solidFill>
                <a:latin typeface="Lato"/>
                <a:ea typeface="Lato"/>
                <a:cs typeface="Lato"/>
                <a:sym typeface="Lato"/>
              </a:rPr>
              <a:t>оценку возможности реализации полученных вариантов на основе освоенной промышленностью номенклатуры материалов и комплектующих </a:t>
            </a:r>
            <a:r>
              <a:rPr lang="ru-RU" altLang="ru-RU" sz="2800" dirty="0" smtClean="0">
                <a:solidFill>
                  <a:schemeClr val="tx1"/>
                </a:solidFill>
                <a:latin typeface="Lato"/>
                <a:ea typeface="Lato"/>
                <a:cs typeface="Lato"/>
                <a:sym typeface="Lato"/>
              </a:rPr>
              <a:t>изделий</a:t>
            </a:r>
            <a:endParaRPr lang="ru-RU" altLang="ru-RU" sz="2800" dirty="0">
              <a:solidFill>
                <a:schemeClr val="tx1"/>
              </a:solidFill>
              <a:latin typeface="Lato"/>
              <a:ea typeface="Lato"/>
              <a:cs typeface="Lato"/>
              <a:sym typeface="Lato"/>
            </a:endParaRPr>
          </a:p>
          <a:p>
            <a:pPr marL="457200" indent="-457200">
              <a:spcBef>
                <a:spcPct val="0"/>
              </a:spcBef>
              <a:spcAft>
                <a:spcPts val="1200"/>
              </a:spcAft>
              <a:buFont typeface="Arial" panose="020B0604020202020204" pitchFamily="34" charset="0"/>
              <a:buChar char="•"/>
            </a:pPr>
            <a:r>
              <a:rPr lang="ru-RU" altLang="ru-RU" sz="2800" dirty="0">
                <a:solidFill>
                  <a:schemeClr val="tx1"/>
                </a:solidFill>
                <a:latin typeface="Lato"/>
                <a:ea typeface="Lato"/>
                <a:cs typeface="Lato"/>
                <a:sym typeface="Lato"/>
              </a:rPr>
              <a:t>оценку технологичности конструкции и возможностей изготовления прибора в условиях конкретной производственной </a:t>
            </a:r>
            <a:r>
              <a:rPr lang="ru-RU" altLang="ru-RU" sz="2800" dirty="0" smtClean="0">
                <a:solidFill>
                  <a:schemeClr val="tx1"/>
                </a:solidFill>
                <a:latin typeface="Lato"/>
                <a:ea typeface="Lato"/>
                <a:cs typeface="Lato"/>
                <a:sym typeface="Lato"/>
              </a:rPr>
              <a:t>базы</a:t>
            </a:r>
          </a:p>
          <a:p>
            <a:pPr>
              <a:spcBef>
                <a:spcPct val="0"/>
              </a:spcBef>
              <a:spcAft>
                <a:spcPts val="1200"/>
              </a:spcAft>
            </a:pPr>
            <a:endParaRPr lang="ru-RU" altLang="ru-RU" sz="2800" dirty="0">
              <a:solidFill>
                <a:schemeClr val="tx1"/>
              </a:solidFill>
              <a:latin typeface="Lato"/>
              <a:ea typeface="Lato"/>
              <a:cs typeface="Lato"/>
              <a:sym typeface="Lato"/>
            </a:endParaRPr>
          </a:p>
          <a:p>
            <a:pPr marL="457200" indent="-457200">
              <a:spcBef>
                <a:spcPct val="0"/>
              </a:spcBef>
              <a:spcAft>
                <a:spcPts val="1200"/>
              </a:spcAft>
              <a:buFont typeface="Arial" panose="020B0604020202020204" pitchFamily="34" charset="0"/>
              <a:buChar char="•"/>
            </a:pPr>
            <a:endParaRPr lang="ru-RU" altLang="ru-RU" sz="2800" dirty="0">
              <a:solidFill>
                <a:schemeClr val="tx1"/>
              </a:solidFill>
              <a:latin typeface="Lato"/>
              <a:ea typeface="Lato"/>
              <a:cs typeface="Lato"/>
              <a:sym typeface="Lato"/>
            </a:endParaRPr>
          </a:p>
          <a:p>
            <a:pPr>
              <a:spcBef>
                <a:spcPct val="0"/>
              </a:spcBef>
              <a:spcAft>
                <a:spcPts val="1200"/>
              </a:spcAft>
            </a:pPr>
            <a:endParaRPr lang="ru-RU" altLang="ru-RU" sz="2800" dirty="0">
              <a:solidFill>
                <a:schemeClr val="tx1"/>
              </a:solidFill>
              <a:latin typeface="Lato"/>
              <a:ea typeface="Lato"/>
              <a:cs typeface="Lato"/>
              <a:sym typeface="Lato"/>
            </a:endParaRPr>
          </a:p>
        </p:txBody>
      </p:sp>
      <p:sp>
        <p:nvSpPr>
          <p:cNvPr id="8"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smtClean="0">
                <a:solidFill>
                  <a:srgbClr val="2185C5"/>
                </a:solidFill>
                <a:latin typeface="Raleway"/>
                <a:ea typeface="Raleway"/>
                <a:cs typeface="Raleway"/>
                <a:sym typeface="Raleway"/>
              </a:rPr>
              <a:t>Эскизное проектирование</a:t>
            </a:r>
            <a:endParaRPr lang="ru-RU" altLang="ru-RU" sz="3200" dirty="0">
              <a:solidFill>
                <a:srgbClr val="2185C5"/>
              </a:solidFill>
              <a:latin typeface="Raleway"/>
              <a:ea typeface="Raleway"/>
              <a:cs typeface="Raleway"/>
              <a:sym typeface="Raleway"/>
            </a:endParaRPr>
          </a:p>
        </p:txBody>
      </p:sp>
    </p:spTree>
    <p:extLst>
      <p:ext uri="{BB962C8B-B14F-4D97-AF65-F5344CB8AC3E}">
        <p14:creationId xmlns:p14="http://schemas.microsoft.com/office/powerpoint/2010/main" val="42409434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620688"/>
            <a:ext cx="11315873" cy="6048672"/>
          </a:xfrm>
        </p:spPr>
        <p:txBody>
          <a:bodyPr/>
          <a:lstStyle/>
          <a:p>
            <a:pPr marL="457200" indent="-457200">
              <a:spcBef>
                <a:spcPct val="0"/>
              </a:spcBef>
              <a:spcAft>
                <a:spcPts val="1200"/>
              </a:spcAft>
              <a:buFont typeface="Arial" panose="020B0604020202020204" pitchFamily="34" charset="0"/>
              <a:buChar char="•"/>
            </a:pPr>
            <a:r>
              <a:rPr lang="ru-RU" altLang="ru-RU" sz="2800" dirty="0" smtClean="0">
                <a:solidFill>
                  <a:schemeClr val="tx1"/>
                </a:solidFill>
                <a:latin typeface="Lato"/>
                <a:ea typeface="Lato"/>
                <a:cs typeface="Lato"/>
                <a:sym typeface="Lato"/>
              </a:rPr>
              <a:t>проверку </a:t>
            </a:r>
            <a:r>
              <a:rPr lang="ru-RU" altLang="ru-RU" sz="2800" dirty="0">
                <a:solidFill>
                  <a:schemeClr val="tx1"/>
                </a:solidFill>
                <a:latin typeface="Lato"/>
                <a:ea typeface="Lato"/>
                <a:cs typeface="Lato"/>
                <a:sym typeface="Lato"/>
              </a:rPr>
              <a:t>принятых технических решений на патентную </a:t>
            </a:r>
            <a:r>
              <a:rPr lang="ru-RU" altLang="ru-RU" sz="2800" dirty="0" smtClean="0">
                <a:solidFill>
                  <a:schemeClr val="tx1"/>
                </a:solidFill>
                <a:latin typeface="Lato"/>
                <a:ea typeface="Lato"/>
                <a:cs typeface="Lato"/>
                <a:sym typeface="Lato"/>
              </a:rPr>
              <a:t>чистоту; оформление </a:t>
            </a:r>
            <a:r>
              <a:rPr lang="ru-RU" altLang="ru-RU" sz="2800" dirty="0">
                <a:solidFill>
                  <a:schemeClr val="tx1"/>
                </a:solidFill>
                <a:latin typeface="Lato"/>
                <a:ea typeface="Lato"/>
                <a:cs typeface="Lato"/>
                <a:sym typeface="Lato"/>
              </a:rPr>
              <a:t>заявок на изобретения в случае положительных результатов патентных </a:t>
            </a:r>
            <a:r>
              <a:rPr lang="ru-RU" altLang="ru-RU" sz="2800" dirty="0" smtClean="0">
                <a:solidFill>
                  <a:schemeClr val="tx1"/>
                </a:solidFill>
                <a:latin typeface="Lato"/>
                <a:ea typeface="Lato"/>
                <a:cs typeface="Lato"/>
                <a:sym typeface="Lato"/>
              </a:rPr>
              <a:t>исследований</a:t>
            </a:r>
            <a:endParaRPr lang="ru-RU" altLang="ru-RU" sz="2800" dirty="0">
              <a:solidFill>
                <a:schemeClr val="tx1"/>
              </a:solidFill>
              <a:latin typeface="Lato"/>
              <a:ea typeface="Lato"/>
              <a:cs typeface="Lato"/>
              <a:sym typeface="Lato"/>
            </a:endParaRPr>
          </a:p>
          <a:p>
            <a:pPr marL="457200" indent="-457200">
              <a:spcBef>
                <a:spcPct val="0"/>
              </a:spcBef>
              <a:spcAft>
                <a:spcPts val="1200"/>
              </a:spcAft>
              <a:buFont typeface="Arial" panose="020B0604020202020204" pitchFamily="34" charset="0"/>
              <a:buChar char="•"/>
            </a:pPr>
            <a:r>
              <a:rPr lang="ru-RU" altLang="ru-RU" sz="2800" dirty="0">
                <a:solidFill>
                  <a:schemeClr val="tx1"/>
                </a:solidFill>
                <a:latin typeface="Lato"/>
                <a:ea typeface="Lato"/>
                <a:cs typeface="Lato"/>
                <a:sym typeface="Lato"/>
              </a:rPr>
              <a:t>проверку решений на соответствие требованиям техники безопасности,  стандартизации и </a:t>
            </a:r>
            <a:r>
              <a:rPr lang="ru-RU" altLang="ru-RU" sz="2800" dirty="0" smtClean="0">
                <a:solidFill>
                  <a:schemeClr val="tx1"/>
                </a:solidFill>
                <a:latin typeface="Lato"/>
                <a:ea typeface="Lato"/>
                <a:cs typeface="Lato"/>
                <a:sym typeface="Lato"/>
              </a:rPr>
              <a:t>унификации</a:t>
            </a:r>
            <a:endParaRPr lang="ru-RU" altLang="ru-RU" sz="2800" dirty="0">
              <a:solidFill>
                <a:schemeClr val="tx1"/>
              </a:solidFill>
              <a:latin typeface="Lato"/>
              <a:ea typeface="Lato"/>
              <a:cs typeface="Lato"/>
              <a:sym typeface="Lato"/>
            </a:endParaRPr>
          </a:p>
          <a:p>
            <a:pPr marL="457200" indent="-457200">
              <a:spcBef>
                <a:spcPct val="0"/>
              </a:spcBef>
              <a:spcAft>
                <a:spcPts val="1200"/>
              </a:spcAft>
              <a:buFont typeface="Arial" panose="020B0604020202020204" pitchFamily="34" charset="0"/>
              <a:buChar char="•"/>
            </a:pPr>
            <a:r>
              <a:rPr lang="ru-RU" altLang="ru-RU" sz="2800" dirty="0">
                <a:solidFill>
                  <a:schemeClr val="tx1"/>
                </a:solidFill>
                <a:latin typeface="Lato"/>
                <a:ea typeface="Lato"/>
                <a:cs typeface="Lato"/>
                <a:sym typeface="Lato"/>
              </a:rPr>
              <a:t>проработку художественно-конструкторских вопросов, оценку прибора по показателям </a:t>
            </a:r>
            <a:r>
              <a:rPr lang="ru-RU" altLang="ru-RU" sz="2800" dirty="0" smtClean="0">
                <a:solidFill>
                  <a:schemeClr val="tx1"/>
                </a:solidFill>
                <a:latin typeface="Lato"/>
                <a:ea typeface="Lato"/>
                <a:cs typeface="Lato"/>
                <a:sym typeface="Lato"/>
              </a:rPr>
              <a:t>эргономики</a:t>
            </a:r>
          </a:p>
          <a:p>
            <a:pPr>
              <a:spcBef>
                <a:spcPct val="0"/>
              </a:spcBef>
              <a:spcAft>
                <a:spcPts val="1200"/>
              </a:spcAft>
            </a:pPr>
            <a:endParaRPr lang="ru-RU" altLang="ru-RU" sz="2800" dirty="0">
              <a:solidFill>
                <a:schemeClr val="tx1"/>
              </a:solidFill>
              <a:latin typeface="Lato"/>
              <a:ea typeface="Lato"/>
              <a:cs typeface="Lato"/>
              <a:sym typeface="Lato"/>
            </a:endParaRPr>
          </a:p>
          <a:p>
            <a:pPr>
              <a:spcBef>
                <a:spcPct val="0"/>
              </a:spcBef>
              <a:spcAft>
                <a:spcPts val="1200"/>
              </a:spcAft>
            </a:pPr>
            <a:endParaRPr lang="ru-RU" altLang="ru-RU" sz="2800" dirty="0">
              <a:solidFill>
                <a:schemeClr val="tx1"/>
              </a:solidFill>
              <a:latin typeface="Lato"/>
              <a:ea typeface="Lato"/>
              <a:cs typeface="Lato"/>
              <a:sym typeface="Lato"/>
            </a:endParaRPr>
          </a:p>
          <a:p>
            <a:pPr marL="457200" indent="-457200">
              <a:spcBef>
                <a:spcPct val="0"/>
              </a:spcBef>
              <a:spcAft>
                <a:spcPts val="1200"/>
              </a:spcAft>
              <a:buFont typeface="Arial" panose="020B0604020202020204" pitchFamily="34" charset="0"/>
              <a:buChar char="•"/>
            </a:pPr>
            <a:endParaRPr lang="ru-RU" altLang="ru-RU" sz="2800" dirty="0">
              <a:solidFill>
                <a:schemeClr val="tx1"/>
              </a:solidFill>
              <a:latin typeface="Lato"/>
              <a:ea typeface="Lato"/>
              <a:cs typeface="Lato"/>
              <a:sym typeface="Lato"/>
            </a:endParaRPr>
          </a:p>
          <a:p>
            <a:pPr marL="457200" indent="-457200">
              <a:spcBef>
                <a:spcPct val="0"/>
              </a:spcBef>
              <a:spcAft>
                <a:spcPts val="1200"/>
              </a:spcAft>
              <a:buFont typeface="Arial" panose="020B0604020202020204" pitchFamily="34" charset="0"/>
              <a:buChar char="•"/>
            </a:pPr>
            <a:endParaRPr lang="ru-RU" altLang="ru-RU" sz="2800" dirty="0">
              <a:solidFill>
                <a:schemeClr val="tx1"/>
              </a:solidFill>
              <a:latin typeface="Lato"/>
              <a:ea typeface="Lato"/>
              <a:cs typeface="Lato"/>
              <a:sym typeface="Lato"/>
            </a:endParaRPr>
          </a:p>
          <a:p>
            <a:pPr>
              <a:spcBef>
                <a:spcPct val="0"/>
              </a:spcBef>
              <a:spcAft>
                <a:spcPts val="1200"/>
              </a:spcAft>
            </a:pPr>
            <a:endParaRPr lang="ru-RU" altLang="ru-RU" sz="2800" dirty="0">
              <a:solidFill>
                <a:schemeClr val="tx1"/>
              </a:solidFill>
              <a:latin typeface="Lato"/>
              <a:ea typeface="Lato"/>
              <a:cs typeface="Lato"/>
              <a:sym typeface="Lato"/>
            </a:endParaRPr>
          </a:p>
        </p:txBody>
      </p:sp>
      <p:sp>
        <p:nvSpPr>
          <p:cNvPr id="8"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smtClean="0">
                <a:solidFill>
                  <a:srgbClr val="2185C5"/>
                </a:solidFill>
                <a:latin typeface="Raleway"/>
                <a:ea typeface="Raleway"/>
                <a:cs typeface="Raleway"/>
                <a:sym typeface="Raleway"/>
              </a:rPr>
              <a:t>Эскизное проектирование</a:t>
            </a:r>
            <a:endParaRPr lang="ru-RU" altLang="ru-RU" sz="3200" dirty="0">
              <a:solidFill>
                <a:srgbClr val="2185C5"/>
              </a:solidFill>
              <a:latin typeface="Raleway"/>
              <a:ea typeface="Raleway"/>
              <a:cs typeface="Raleway"/>
              <a:sym typeface="Raleway"/>
            </a:endParaRPr>
          </a:p>
        </p:txBody>
      </p:sp>
    </p:spTree>
    <p:extLst>
      <p:ext uri="{BB962C8B-B14F-4D97-AF65-F5344CB8AC3E}">
        <p14:creationId xmlns:p14="http://schemas.microsoft.com/office/powerpoint/2010/main" val="37508021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620688"/>
            <a:ext cx="11315873" cy="6048672"/>
          </a:xfrm>
        </p:spPr>
        <p:txBody>
          <a:bodyPr/>
          <a:lstStyle/>
          <a:p>
            <a:pPr>
              <a:spcBef>
                <a:spcPct val="0"/>
              </a:spcBef>
              <a:spcAft>
                <a:spcPts val="1200"/>
              </a:spcAft>
            </a:pPr>
            <a:r>
              <a:rPr lang="ru-RU" altLang="ru-RU" sz="2800" dirty="0">
                <a:solidFill>
                  <a:schemeClr val="tx1"/>
                </a:solidFill>
                <a:latin typeface="Lato"/>
                <a:ea typeface="Lato"/>
                <a:cs typeface="Lato"/>
                <a:sym typeface="Lato"/>
              </a:rPr>
              <a:t>С учетом полученных результатов перечисленных работ выполняется сравнительная оценка вариантов по установленным ТЗ показателям и обобщенным критериям оценки качества ОЭП и выбирается оптимальный вариант прибора.</a:t>
            </a:r>
          </a:p>
          <a:p>
            <a:pPr>
              <a:spcBef>
                <a:spcPct val="0"/>
              </a:spcBef>
              <a:spcAft>
                <a:spcPts val="1200"/>
              </a:spcAft>
            </a:pPr>
            <a:endParaRPr lang="ru-RU" altLang="ru-RU" sz="2800" dirty="0">
              <a:solidFill>
                <a:schemeClr val="tx1"/>
              </a:solidFill>
              <a:latin typeface="Lato"/>
              <a:ea typeface="Lato"/>
              <a:cs typeface="Lato"/>
              <a:sym typeface="Lato"/>
            </a:endParaRPr>
          </a:p>
          <a:p>
            <a:pPr>
              <a:spcBef>
                <a:spcPct val="0"/>
              </a:spcBef>
              <a:spcAft>
                <a:spcPts val="1200"/>
              </a:spcAft>
            </a:pPr>
            <a:r>
              <a:rPr lang="ru-RU" altLang="ru-RU" sz="2800" dirty="0">
                <a:solidFill>
                  <a:schemeClr val="tx1"/>
                </a:solidFill>
                <a:latin typeface="Lato"/>
                <a:ea typeface="Lato"/>
                <a:cs typeface="Lato"/>
                <a:sym typeface="Lato"/>
              </a:rPr>
              <a:t>На этапе ЭП при необходимости выполняют и другие работы. В то же время обычно не повторяют работы, проведенные на этапе технического предложения, если они не могут дать дополнительных данных. В этом случае результаты ранее проведенных работ отражаются в пояснительной записке.</a:t>
            </a:r>
          </a:p>
          <a:p>
            <a:pPr>
              <a:spcBef>
                <a:spcPct val="0"/>
              </a:spcBef>
              <a:spcAft>
                <a:spcPts val="1200"/>
              </a:spcAft>
            </a:pPr>
            <a:endParaRPr lang="ru-RU" altLang="ru-RU" sz="2800" dirty="0">
              <a:solidFill>
                <a:schemeClr val="tx1"/>
              </a:solidFill>
              <a:latin typeface="Lato"/>
              <a:ea typeface="Lato"/>
              <a:cs typeface="Lato"/>
              <a:sym typeface="Lato"/>
            </a:endParaRPr>
          </a:p>
        </p:txBody>
      </p:sp>
      <p:sp>
        <p:nvSpPr>
          <p:cNvPr id="8"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smtClean="0">
                <a:solidFill>
                  <a:srgbClr val="2185C5"/>
                </a:solidFill>
                <a:latin typeface="Raleway"/>
                <a:ea typeface="Raleway"/>
                <a:cs typeface="Raleway"/>
                <a:sym typeface="Raleway"/>
              </a:rPr>
              <a:t>Эскизное проектирование</a:t>
            </a:r>
            <a:endParaRPr lang="ru-RU" altLang="ru-RU" sz="3200" dirty="0">
              <a:solidFill>
                <a:srgbClr val="2185C5"/>
              </a:solidFill>
              <a:latin typeface="Raleway"/>
              <a:ea typeface="Raleway"/>
              <a:cs typeface="Raleway"/>
              <a:sym typeface="Raleway"/>
            </a:endParaRPr>
          </a:p>
        </p:txBody>
      </p:sp>
    </p:spTree>
    <p:extLst>
      <p:ext uri="{BB962C8B-B14F-4D97-AF65-F5344CB8AC3E}">
        <p14:creationId xmlns:p14="http://schemas.microsoft.com/office/powerpoint/2010/main" val="1943883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Текст 2"/>
          <p:cNvSpPr txBox="1">
            <a:spLocks noGrp="1"/>
          </p:cNvSpPr>
          <p:nvPr>
            <p:ph type="body" idx="1"/>
          </p:nvPr>
        </p:nvSpPr>
        <p:spPr>
          <a:xfrm>
            <a:off x="839416" y="2882900"/>
            <a:ext cx="10585176" cy="3498850"/>
          </a:xfrm>
        </p:spPr>
        <p:txBody>
          <a:bodyPr/>
          <a:lstStyle/>
          <a:p>
            <a:pPr>
              <a:spcBef>
                <a:spcPct val="0"/>
              </a:spcBef>
              <a:buClr>
                <a:srgbClr val="677480"/>
              </a:buClr>
              <a:buFont typeface="Lato"/>
              <a:buNone/>
            </a:pPr>
            <a:r>
              <a:rPr lang="ru-RU" altLang="ru-RU" sz="2400" dirty="0">
                <a:solidFill>
                  <a:schemeClr val="tx1"/>
                </a:solidFill>
                <a:latin typeface="Lato"/>
                <a:ea typeface="Lato"/>
                <a:cs typeface="Lato"/>
                <a:sym typeface="Lato"/>
              </a:rPr>
              <a:t>Конструирование является составной частью проектирования и заключается в разработке конкретного варианта изделия на основе проведенных предварительных исследований. </a:t>
            </a:r>
            <a:endParaRPr lang="ru-RU" altLang="ru-RU" sz="2400" dirty="0" smtClean="0">
              <a:solidFill>
                <a:schemeClr val="tx1"/>
              </a:solidFill>
              <a:latin typeface="Lato"/>
              <a:ea typeface="Lato"/>
              <a:cs typeface="Lato"/>
              <a:sym typeface="Lato"/>
            </a:endParaRPr>
          </a:p>
          <a:p>
            <a:pPr>
              <a:spcBef>
                <a:spcPct val="0"/>
              </a:spcBef>
              <a:buClr>
                <a:srgbClr val="677480"/>
              </a:buClr>
              <a:buFont typeface="Lato"/>
              <a:buNone/>
            </a:pPr>
            <a:endParaRPr lang="ru-RU" altLang="ru-RU" sz="2400" dirty="0">
              <a:solidFill>
                <a:schemeClr val="tx1"/>
              </a:solidFill>
              <a:latin typeface="Lato"/>
              <a:ea typeface="Lato"/>
              <a:cs typeface="Lato"/>
              <a:sym typeface="Lato"/>
            </a:endParaRPr>
          </a:p>
          <a:p>
            <a:pPr>
              <a:spcBef>
                <a:spcPct val="0"/>
              </a:spcBef>
              <a:buClr>
                <a:srgbClr val="677480"/>
              </a:buClr>
              <a:buFont typeface="Lato"/>
              <a:buNone/>
            </a:pPr>
            <a:r>
              <a:rPr lang="ru-RU" altLang="ru-RU" sz="2400" dirty="0">
                <a:solidFill>
                  <a:schemeClr val="tx1"/>
                </a:solidFill>
                <a:latin typeface="Lato"/>
                <a:ea typeface="Lato"/>
                <a:cs typeface="Lato"/>
                <a:sym typeface="Lato"/>
              </a:rPr>
              <a:t>При этом создается конструкция проектируемого изделия: устройство, состав, взаимное расположение частей и элементов, способ их соединения и взаимодействия с учетом используемых материалов, технологии изготовления и т. п.</a:t>
            </a:r>
          </a:p>
          <a:p>
            <a:pPr>
              <a:spcBef>
                <a:spcPct val="0"/>
              </a:spcBef>
              <a:buClr>
                <a:srgbClr val="677480"/>
              </a:buClr>
              <a:buFont typeface="Lato"/>
              <a:buNone/>
            </a:pPr>
            <a:endParaRPr lang="ru-RU" altLang="ru-RU" sz="2400" dirty="0">
              <a:solidFill>
                <a:schemeClr val="tx1"/>
              </a:solidFill>
              <a:latin typeface="Lato"/>
              <a:ea typeface="Lato"/>
              <a:cs typeface="Lato"/>
              <a:sym typeface="Lato"/>
            </a:endParaRPr>
          </a:p>
        </p:txBody>
      </p:sp>
      <p:sp>
        <p:nvSpPr>
          <p:cNvPr id="4"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Основные понятия и определения</a:t>
            </a:r>
          </a:p>
        </p:txBody>
      </p:sp>
    </p:spTree>
    <p:extLst>
      <p:ext uri="{BB962C8B-B14F-4D97-AF65-F5344CB8AC3E}">
        <p14:creationId xmlns:p14="http://schemas.microsoft.com/office/powerpoint/2010/main" val="29433615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620688"/>
            <a:ext cx="11315873" cy="6048672"/>
          </a:xfrm>
        </p:spPr>
        <p:txBody>
          <a:bodyPr/>
          <a:lstStyle/>
          <a:p>
            <a:pPr>
              <a:spcBef>
                <a:spcPct val="0"/>
              </a:spcBef>
              <a:spcAft>
                <a:spcPts val="1200"/>
              </a:spcAft>
            </a:pPr>
            <a:r>
              <a:rPr lang="ru-RU" altLang="ru-RU" sz="2800" dirty="0" smtClean="0">
                <a:solidFill>
                  <a:schemeClr val="tx1"/>
                </a:solidFill>
                <a:latin typeface="Lato"/>
                <a:ea typeface="Lato"/>
                <a:cs typeface="Lato"/>
                <a:sym typeface="Lato"/>
              </a:rPr>
              <a:t>КД на этапе ЭП:</a:t>
            </a:r>
          </a:p>
          <a:p>
            <a:pPr marL="457200" indent="-457200">
              <a:spcBef>
                <a:spcPct val="0"/>
              </a:spcBef>
              <a:spcAft>
                <a:spcPts val="1200"/>
              </a:spcAft>
              <a:buFont typeface="Arial" panose="020B0604020202020204" pitchFamily="34" charset="0"/>
              <a:buChar char="•"/>
            </a:pPr>
            <a:r>
              <a:rPr lang="ru-RU" altLang="ru-RU" sz="2800" dirty="0">
                <a:solidFill>
                  <a:schemeClr val="tx1"/>
                </a:solidFill>
                <a:latin typeface="Lato"/>
                <a:ea typeface="Lato"/>
                <a:cs typeface="Lato"/>
                <a:sym typeface="Lato"/>
              </a:rPr>
              <a:t>основные схемы прибора, </a:t>
            </a:r>
            <a:endParaRPr lang="ru-RU" altLang="ru-RU" sz="2800" dirty="0" smtClean="0">
              <a:solidFill>
                <a:schemeClr val="tx1"/>
              </a:solidFill>
              <a:latin typeface="Lato"/>
              <a:ea typeface="Lato"/>
              <a:cs typeface="Lato"/>
              <a:sym typeface="Lato"/>
            </a:endParaRPr>
          </a:p>
          <a:p>
            <a:pPr marL="457200" indent="-457200">
              <a:spcBef>
                <a:spcPct val="0"/>
              </a:spcBef>
              <a:spcAft>
                <a:spcPts val="1200"/>
              </a:spcAft>
              <a:buFont typeface="Arial" panose="020B0604020202020204" pitchFamily="34" charset="0"/>
              <a:buChar char="•"/>
            </a:pPr>
            <a:r>
              <a:rPr lang="ru-RU" altLang="ru-RU" sz="2800" dirty="0" smtClean="0">
                <a:solidFill>
                  <a:schemeClr val="tx1"/>
                </a:solidFill>
                <a:latin typeface="Lato"/>
                <a:ea typeface="Lato"/>
                <a:cs typeface="Lato"/>
                <a:sym typeface="Lato"/>
              </a:rPr>
              <a:t>чертеж общего вида (ЧОВ)</a:t>
            </a:r>
          </a:p>
          <a:p>
            <a:pPr marL="457200" indent="-457200">
              <a:spcBef>
                <a:spcPct val="0"/>
              </a:spcBef>
              <a:spcAft>
                <a:spcPts val="1200"/>
              </a:spcAft>
              <a:buFont typeface="Arial" panose="020B0604020202020204" pitchFamily="34" charset="0"/>
              <a:buChar char="•"/>
            </a:pPr>
            <a:r>
              <a:rPr lang="ru-RU" altLang="ru-RU" sz="2800" dirty="0" smtClean="0">
                <a:solidFill>
                  <a:schemeClr val="tx1"/>
                </a:solidFill>
                <a:latin typeface="Lato"/>
                <a:ea typeface="Lato"/>
                <a:cs typeface="Lato"/>
                <a:sym typeface="Lato"/>
              </a:rPr>
              <a:t>чертежи основных </a:t>
            </a:r>
            <a:r>
              <a:rPr lang="ru-RU" altLang="ru-RU" sz="2800" dirty="0">
                <a:solidFill>
                  <a:schemeClr val="tx1"/>
                </a:solidFill>
                <a:latin typeface="Lato"/>
                <a:ea typeface="Lato"/>
                <a:cs typeface="Lato"/>
                <a:sym typeface="Lato"/>
              </a:rPr>
              <a:t>сборочных единиц, </a:t>
            </a:r>
            <a:endParaRPr lang="ru-RU" altLang="ru-RU" sz="2800" dirty="0" smtClean="0">
              <a:solidFill>
                <a:schemeClr val="tx1"/>
              </a:solidFill>
              <a:latin typeface="Lato"/>
              <a:ea typeface="Lato"/>
              <a:cs typeface="Lato"/>
              <a:sym typeface="Lato"/>
            </a:endParaRPr>
          </a:p>
          <a:p>
            <a:pPr marL="457200" indent="-457200">
              <a:spcBef>
                <a:spcPct val="0"/>
              </a:spcBef>
              <a:spcAft>
                <a:spcPts val="1200"/>
              </a:spcAft>
              <a:buFont typeface="Arial" panose="020B0604020202020204" pitchFamily="34" charset="0"/>
              <a:buChar char="•"/>
            </a:pPr>
            <a:r>
              <a:rPr lang="ru-RU" altLang="ru-RU" sz="2800" dirty="0" smtClean="0">
                <a:solidFill>
                  <a:schemeClr val="tx1"/>
                </a:solidFill>
                <a:latin typeface="Lato"/>
                <a:ea typeface="Lato"/>
                <a:cs typeface="Lato"/>
                <a:sym typeface="Lato"/>
              </a:rPr>
              <a:t>габаритный чертеж</a:t>
            </a:r>
          </a:p>
          <a:p>
            <a:pPr marL="457200" indent="-457200">
              <a:spcBef>
                <a:spcPct val="0"/>
              </a:spcBef>
              <a:spcAft>
                <a:spcPts val="1200"/>
              </a:spcAft>
              <a:buFont typeface="Arial" panose="020B0604020202020204" pitchFamily="34" charset="0"/>
              <a:buChar char="•"/>
            </a:pPr>
            <a:r>
              <a:rPr lang="ru-RU" altLang="ru-RU" sz="2800" dirty="0" smtClean="0">
                <a:solidFill>
                  <a:schemeClr val="tx1"/>
                </a:solidFill>
                <a:latin typeface="Lato"/>
                <a:ea typeface="Lato"/>
                <a:cs typeface="Lato"/>
                <a:sym typeface="Lato"/>
              </a:rPr>
              <a:t>ведомость </a:t>
            </a:r>
            <a:r>
              <a:rPr lang="ru-RU" altLang="ru-RU" sz="2800" dirty="0">
                <a:solidFill>
                  <a:schemeClr val="tx1"/>
                </a:solidFill>
                <a:latin typeface="Lato"/>
                <a:ea typeface="Lato"/>
                <a:cs typeface="Lato"/>
                <a:sym typeface="Lato"/>
              </a:rPr>
              <a:t>эскизного </a:t>
            </a:r>
            <a:r>
              <a:rPr lang="ru-RU" altLang="ru-RU" sz="2800" dirty="0" smtClean="0">
                <a:solidFill>
                  <a:schemeClr val="tx1"/>
                </a:solidFill>
                <a:latin typeface="Lato"/>
                <a:ea typeface="Lato"/>
                <a:cs typeface="Lato"/>
                <a:sym typeface="Lato"/>
              </a:rPr>
              <a:t>проекта</a:t>
            </a:r>
          </a:p>
          <a:p>
            <a:pPr marL="457200" indent="-457200">
              <a:spcBef>
                <a:spcPct val="0"/>
              </a:spcBef>
              <a:spcAft>
                <a:spcPts val="1200"/>
              </a:spcAft>
              <a:buFont typeface="Arial" panose="020B0604020202020204" pitchFamily="34" charset="0"/>
              <a:buChar char="•"/>
            </a:pPr>
            <a:r>
              <a:rPr lang="ru-RU" altLang="ru-RU" sz="2800" dirty="0" smtClean="0">
                <a:solidFill>
                  <a:schemeClr val="tx1"/>
                </a:solidFill>
                <a:latin typeface="Lato"/>
                <a:ea typeface="Lato"/>
                <a:cs typeface="Lato"/>
                <a:sym typeface="Lato"/>
              </a:rPr>
              <a:t>пояснительная записка</a:t>
            </a:r>
            <a:endParaRPr lang="ru-RU" altLang="ru-RU" sz="2800" dirty="0">
              <a:solidFill>
                <a:schemeClr val="tx1"/>
              </a:solidFill>
              <a:latin typeface="Lato"/>
              <a:ea typeface="Lato"/>
              <a:cs typeface="Lato"/>
              <a:sym typeface="Lato"/>
            </a:endParaRPr>
          </a:p>
        </p:txBody>
      </p:sp>
      <p:sp>
        <p:nvSpPr>
          <p:cNvPr id="8"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smtClean="0">
                <a:solidFill>
                  <a:srgbClr val="2185C5"/>
                </a:solidFill>
                <a:latin typeface="Raleway"/>
                <a:ea typeface="Raleway"/>
                <a:cs typeface="Raleway"/>
                <a:sym typeface="Raleway"/>
              </a:rPr>
              <a:t>Эскизное проектирование</a:t>
            </a:r>
            <a:endParaRPr lang="ru-RU" altLang="ru-RU" sz="3200" dirty="0">
              <a:solidFill>
                <a:srgbClr val="2185C5"/>
              </a:solidFill>
              <a:latin typeface="Raleway"/>
              <a:ea typeface="Raleway"/>
              <a:cs typeface="Raleway"/>
              <a:sym typeface="Raleway"/>
            </a:endParaRPr>
          </a:p>
        </p:txBody>
      </p:sp>
    </p:spTree>
    <p:extLst>
      <p:ext uri="{BB962C8B-B14F-4D97-AF65-F5344CB8AC3E}">
        <p14:creationId xmlns:p14="http://schemas.microsoft.com/office/powerpoint/2010/main" val="25064874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620688"/>
            <a:ext cx="11315873" cy="6048672"/>
          </a:xfrm>
        </p:spPr>
        <p:txBody>
          <a:bodyPr/>
          <a:lstStyle/>
          <a:p>
            <a:pPr>
              <a:spcBef>
                <a:spcPct val="0"/>
              </a:spcBef>
              <a:spcAft>
                <a:spcPts val="1200"/>
              </a:spcAft>
            </a:pPr>
            <a:r>
              <a:rPr lang="ru-RU" altLang="ru-RU" sz="2400" dirty="0">
                <a:solidFill>
                  <a:schemeClr val="tx1"/>
                </a:solidFill>
                <a:latin typeface="Lato"/>
                <a:ea typeface="Lato"/>
                <a:cs typeface="Lato"/>
                <a:sym typeface="Lato"/>
              </a:rPr>
              <a:t>Схемы прибора разрабатывают на основе выбранного принципа его работы и проведенных расчетов. </a:t>
            </a:r>
            <a:endParaRPr lang="ru-RU" altLang="ru-RU" sz="2400" dirty="0" smtClean="0">
              <a:solidFill>
                <a:schemeClr val="tx1"/>
              </a:solidFill>
              <a:latin typeface="Lato"/>
              <a:ea typeface="Lato"/>
              <a:cs typeface="Lato"/>
              <a:sym typeface="Lato"/>
            </a:endParaRPr>
          </a:p>
          <a:p>
            <a:pPr>
              <a:spcBef>
                <a:spcPct val="0"/>
              </a:spcBef>
              <a:spcAft>
                <a:spcPts val="1200"/>
              </a:spcAft>
            </a:pPr>
            <a:r>
              <a:rPr lang="ru-RU" altLang="ru-RU" sz="2400" dirty="0" smtClean="0">
                <a:solidFill>
                  <a:schemeClr val="tx1"/>
                </a:solidFill>
                <a:latin typeface="Lato"/>
                <a:ea typeface="Lato"/>
                <a:cs typeface="Lato"/>
                <a:sym typeface="Lato"/>
              </a:rPr>
              <a:t>Как </a:t>
            </a:r>
            <a:r>
              <a:rPr lang="ru-RU" altLang="ru-RU" sz="2400" dirty="0">
                <a:solidFill>
                  <a:schemeClr val="tx1"/>
                </a:solidFill>
                <a:latin typeface="Lato"/>
                <a:ea typeface="Lato"/>
                <a:cs typeface="Lato"/>
                <a:sym typeface="Lato"/>
              </a:rPr>
              <a:t>правило, выполняются функциональные или принципиальные схемы следующих видов: оптические, электрические, кинематические. </a:t>
            </a:r>
            <a:endParaRPr lang="ru-RU" altLang="ru-RU" sz="2400" dirty="0" smtClean="0">
              <a:solidFill>
                <a:schemeClr val="tx1"/>
              </a:solidFill>
              <a:latin typeface="Lato"/>
              <a:ea typeface="Lato"/>
              <a:cs typeface="Lato"/>
              <a:sym typeface="Lato"/>
            </a:endParaRPr>
          </a:p>
          <a:p>
            <a:pPr>
              <a:spcBef>
                <a:spcPct val="0"/>
              </a:spcBef>
              <a:spcAft>
                <a:spcPts val="1200"/>
              </a:spcAft>
            </a:pPr>
            <a:r>
              <a:rPr lang="ru-RU" altLang="ru-RU" sz="2400" dirty="0" smtClean="0">
                <a:solidFill>
                  <a:schemeClr val="tx1"/>
                </a:solidFill>
                <a:latin typeface="Lato"/>
                <a:ea typeface="Lato"/>
                <a:cs typeface="Lato"/>
                <a:sym typeface="Lato"/>
              </a:rPr>
              <a:t>Схемы </a:t>
            </a:r>
            <a:r>
              <a:rPr lang="ru-RU" altLang="ru-RU" sz="2400" dirty="0">
                <a:solidFill>
                  <a:schemeClr val="tx1"/>
                </a:solidFill>
                <a:latin typeface="Lato"/>
                <a:ea typeface="Lato"/>
                <a:cs typeface="Lato"/>
                <a:sym typeface="Lato"/>
              </a:rPr>
              <a:t>должны давать полное представление о принципе работы прибора, взаимосвязях всех его узлов и элементов.</a:t>
            </a:r>
          </a:p>
          <a:p>
            <a:pPr>
              <a:spcBef>
                <a:spcPct val="0"/>
              </a:spcBef>
              <a:spcAft>
                <a:spcPts val="1200"/>
              </a:spcAft>
            </a:pPr>
            <a:r>
              <a:rPr lang="ru-RU" altLang="ru-RU" sz="2400" dirty="0" smtClean="0">
                <a:solidFill>
                  <a:schemeClr val="tx1"/>
                </a:solidFill>
                <a:latin typeface="Lato"/>
                <a:ea typeface="Lato"/>
                <a:cs typeface="Lato"/>
                <a:sym typeface="Lato"/>
              </a:rPr>
              <a:t>ЧОВ </a:t>
            </a:r>
            <a:r>
              <a:rPr lang="ru-RU" altLang="ru-RU" sz="2400" dirty="0">
                <a:solidFill>
                  <a:schemeClr val="tx1"/>
                </a:solidFill>
                <a:latin typeface="Lato"/>
                <a:ea typeface="Lato"/>
                <a:cs typeface="Lato"/>
                <a:sym typeface="Lato"/>
              </a:rPr>
              <a:t>выполняется с упрощениями, предусмотренными ЕСКД, и должен давать представление о компоновке прибора, взаимодействии его основных составных частей. </a:t>
            </a:r>
            <a:endParaRPr lang="ru-RU" altLang="ru-RU" sz="2400" dirty="0" smtClean="0">
              <a:solidFill>
                <a:schemeClr val="tx1"/>
              </a:solidFill>
              <a:latin typeface="Lato"/>
              <a:ea typeface="Lato"/>
              <a:cs typeface="Lato"/>
              <a:sym typeface="Lato"/>
            </a:endParaRPr>
          </a:p>
          <a:p>
            <a:pPr>
              <a:spcBef>
                <a:spcPct val="0"/>
              </a:spcBef>
              <a:spcAft>
                <a:spcPts val="1200"/>
              </a:spcAft>
            </a:pPr>
            <a:r>
              <a:rPr lang="ru-RU" altLang="ru-RU" sz="2400" dirty="0" smtClean="0">
                <a:solidFill>
                  <a:schemeClr val="tx1"/>
                </a:solidFill>
                <a:latin typeface="Lato"/>
                <a:ea typeface="Lato"/>
                <a:cs typeface="Lato"/>
                <a:sym typeface="Lato"/>
              </a:rPr>
              <a:t>При </a:t>
            </a:r>
            <a:r>
              <a:rPr lang="ru-RU" altLang="ru-RU" sz="2400" dirty="0">
                <a:solidFill>
                  <a:schemeClr val="tx1"/>
                </a:solidFill>
                <a:latin typeface="Lato"/>
                <a:ea typeface="Lato"/>
                <a:cs typeface="Lato"/>
                <a:sym typeface="Lato"/>
              </a:rPr>
              <a:t>эскизном проектировании на </a:t>
            </a:r>
            <a:r>
              <a:rPr lang="ru-RU" altLang="ru-RU" sz="2400" dirty="0" smtClean="0">
                <a:solidFill>
                  <a:schemeClr val="tx1"/>
                </a:solidFill>
                <a:latin typeface="Lato"/>
                <a:ea typeface="Lato"/>
                <a:cs typeface="Lato"/>
                <a:sym typeface="Lato"/>
              </a:rPr>
              <a:t>ЧОВ </a:t>
            </a:r>
            <a:r>
              <a:rPr lang="ru-RU" altLang="ru-RU" sz="2400" dirty="0">
                <a:solidFill>
                  <a:schemeClr val="tx1"/>
                </a:solidFill>
                <a:latin typeface="Lato"/>
                <a:ea typeface="Lato"/>
                <a:cs typeface="Lato"/>
                <a:sym typeface="Lato"/>
              </a:rPr>
              <a:t>часто используют контурное изображение заимствованных сборочных единиц, покупных и других комплектующих изделий (объективов, электродвигателей, </a:t>
            </a:r>
            <a:r>
              <a:rPr lang="ru-RU" altLang="ru-RU" sz="2400" dirty="0" smtClean="0">
                <a:solidFill>
                  <a:schemeClr val="tx1"/>
                </a:solidFill>
                <a:latin typeface="Lato"/>
                <a:ea typeface="Lato"/>
                <a:cs typeface="Lato"/>
                <a:sym typeface="Lato"/>
              </a:rPr>
              <a:t>подшипников).</a:t>
            </a:r>
            <a:endParaRPr lang="ru-RU" altLang="ru-RU" sz="2400" dirty="0">
              <a:solidFill>
                <a:schemeClr val="tx1"/>
              </a:solidFill>
              <a:latin typeface="Lato"/>
              <a:ea typeface="Lato"/>
              <a:cs typeface="Lato"/>
              <a:sym typeface="Lato"/>
            </a:endParaRPr>
          </a:p>
          <a:p>
            <a:pPr>
              <a:spcBef>
                <a:spcPct val="0"/>
              </a:spcBef>
              <a:spcAft>
                <a:spcPts val="1200"/>
              </a:spcAft>
            </a:pPr>
            <a:endParaRPr lang="ru-RU" altLang="ru-RU" sz="2400" dirty="0">
              <a:solidFill>
                <a:schemeClr val="tx1"/>
              </a:solidFill>
              <a:latin typeface="Lato"/>
              <a:ea typeface="Lato"/>
              <a:cs typeface="Lato"/>
              <a:sym typeface="Lato"/>
            </a:endParaRPr>
          </a:p>
          <a:p>
            <a:pPr>
              <a:spcBef>
                <a:spcPct val="0"/>
              </a:spcBef>
              <a:spcAft>
                <a:spcPts val="1200"/>
              </a:spcAft>
            </a:pPr>
            <a:endParaRPr lang="ru-RU" altLang="ru-RU" sz="2400" dirty="0">
              <a:solidFill>
                <a:schemeClr val="tx1"/>
              </a:solidFill>
              <a:latin typeface="Lato"/>
              <a:ea typeface="Lato"/>
              <a:cs typeface="Lato"/>
              <a:sym typeface="Lato"/>
            </a:endParaRPr>
          </a:p>
        </p:txBody>
      </p:sp>
      <p:sp>
        <p:nvSpPr>
          <p:cNvPr id="8"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smtClean="0">
                <a:solidFill>
                  <a:srgbClr val="2185C5"/>
                </a:solidFill>
                <a:latin typeface="Raleway"/>
                <a:ea typeface="Raleway"/>
                <a:cs typeface="Raleway"/>
                <a:sym typeface="Raleway"/>
              </a:rPr>
              <a:t>Эскизное проектирование</a:t>
            </a:r>
            <a:endParaRPr lang="ru-RU" altLang="ru-RU" sz="3200" dirty="0">
              <a:solidFill>
                <a:srgbClr val="2185C5"/>
              </a:solidFill>
              <a:latin typeface="Raleway"/>
              <a:ea typeface="Raleway"/>
              <a:cs typeface="Raleway"/>
              <a:sym typeface="Raleway"/>
            </a:endParaRPr>
          </a:p>
        </p:txBody>
      </p:sp>
    </p:spTree>
    <p:extLst>
      <p:ext uri="{BB962C8B-B14F-4D97-AF65-F5344CB8AC3E}">
        <p14:creationId xmlns:p14="http://schemas.microsoft.com/office/powerpoint/2010/main" val="1905522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620688"/>
            <a:ext cx="11315873" cy="6048672"/>
          </a:xfrm>
        </p:spPr>
        <p:txBody>
          <a:bodyPr/>
          <a:lstStyle/>
          <a:p>
            <a:pPr>
              <a:spcBef>
                <a:spcPct val="0"/>
              </a:spcBef>
              <a:spcAft>
                <a:spcPts val="1200"/>
              </a:spcAft>
            </a:pPr>
            <a:r>
              <a:rPr lang="ru-RU" altLang="ru-RU" sz="2400" dirty="0">
                <a:solidFill>
                  <a:schemeClr val="tx1"/>
                </a:solidFill>
                <a:latin typeface="Lato"/>
                <a:ea typeface="Lato"/>
                <a:cs typeface="Lato"/>
                <a:sym typeface="Lato"/>
              </a:rPr>
              <a:t>Габаритный чертеж представляет собой контурное (упрощенное) изображение прибора с габаритными, установочными и присоединительными размерами и является необходимым конструкторским документом, если прибор входит в состав каких- либо сложных систем, комплексов или должен быть установлен (смонтирован) на специальных основаниях. </a:t>
            </a:r>
            <a:endParaRPr lang="ru-RU" altLang="ru-RU" sz="2400" dirty="0" smtClean="0">
              <a:solidFill>
                <a:schemeClr val="tx1"/>
              </a:solidFill>
              <a:latin typeface="Lato"/>
              <a:ea typeface="Lato"/>
              <a:cs typeface="Lato"/>
              <a:sym typeface="Lato"/>
            </a:endParaRPr>
          </a:p>
          <a:p>
            <a:pPr>
              <a:spcBef>
                <a:spcPct val="0"/>
              </a:spcBef>
              <a:spcAft>
                <a:spcPts val="1200"/>
              </a:spcAft>
            </a:pPr>
            <a:r>
              <a:rPr lang="ru-RU" altLang="ru-RU" sz="2400" dirty="0" smtClean="0">
                <a:solidFill>
                  <a:schemeClr val="tx1"/>
                </a:solidFill>
                <a:latin typeface="Lato"/>
                <a:ea typeface="Lato"/>
                <a:cs typeface="Lato"/>
                <a:sym typeface="Lato"/>
              </a:rPr>
              <a:t>Габаритный </a:t>
            </a:r>
            <a:r>
              <a:rPr lang="ru-RU" altLang="ru-RU" sz="2400" dirty="0">
                <a:solidFill>
                  <a:schemeClr val="tx1"/>
                </a:solidFill>
                <a:latin typeface="Lato"/>
                <a:ea typeface="Lato"/>
                <a:cs typeface="Lato"/>
                <a:sym typeface="Lato"/>
              </a:rPr>
              <a:t>чертеж разрабатывается по согласованию со смежными организациями и окончательно уточняется на этапе технического проекта</a:t>
            </a:r>
            <a:r>
              <a:rPr lang="ru-RU" altLang="ru-RU" sz="2400" dirty="0" smtClean="0">
                <a:solidFill>
                  <a:schemeClr val="tx1"/>
                </a:solidFill>
                <a:latin typeface="Lato"/>
                <a:ea typeface="Lato"/>
                <a:cs typeface="Lato"/>
                <a:sym typeface="Lato"/>
              </a:rPr>
              <a:t>.</a:t>
            </a:r>
          </a:p>
          <a:p>
            <a:pPr>
              <a:spcBef>
                <a:spcPct val="0"/>
              </a:spcBef>
              <a:spcAft>
                <a:spcPts val="1200"/>
              </a:spcAft>
            </a:pPr>
            <a:r>
              <a:rPr lang="ru-RU" altLang="ru-RU" sz="2400" dirty="0">
                <a:solidFill>
                  <a:schemeClr val="tx1"/>
                </a:solidFill>
                <a:latin typeface="Lato"/>
                <a:ea typeface="Lato"/>
                <a:cs typeface="Lato"/>
                <a:sym typeface="Lato"/>
              </a:rPr>
              <a:t>Пояснительная записка эскизного проекта должна содержать все необходимые расчеты ОЭП, подтверждающие возможность его реализации. </a:t>
            </a:r>
          </a:p>
          <a:p>
            <a:pPr>
              <a:spcBef>
                <a:spcPct val="0"/>
              </a:spcBef>
              <a:spcAft>
                <a:spcPts val="1200"/>
              </a:spcAft>
            </a:pPr>
            <a:r>
              <a:rPr lang="ru-RU" altLang="ru-RU" sz="2400" dirty="0">
                <a:solidFill>
                  <a:schemeClr val="tx1"/>
                </a:solidFill>
                <a:latin typeface="Lato"/>
                <a:ea typeface="Lato"/>
                <a:cs typeface="Lato"/>
                <a:sym typeface="Lato"/>
              </a:rPr>
              <a:t>При большом объеме расчетов они могут быть оформлены в виде отдельного документа. При этом в пояснительной записке приводятся только результаты расчетов.</a:t>
            </a:r>
          </a:p>
          <a:p>
            <a:pPr>
              <a:spcBef>
                <a:spcPct val="0"/>
              </a:spcBef>
              <a:spcAft>
                <a:spcPts val="1200"/>
              </a:spcAft>
            </a:pPr>
            <a:endParaRPr lang="ru-RU" altLang="ru-RU" sz="2400" dirty="0">
              <a:solidFill>
                <a:schemeClr val="tx1"/>
              </a:solidFill>
              <a:latin typeface="Lato"/>
              <a:ea typeface="Lato"/>
              <a:cs typeface="Lato"/>
              <a:sym typeface="Lato"/>
            </a:endParaRPr>
          </a:p>
          <a:p>
            <a:pPr>
              <a:spcBef>
                <a:spcPct val="0"/>
              </a:spcBef>
              <a:spcAft>
                <a:spcPts val="1200"/>
              </a:spcAft>
            </a:pPr>
            <a:endParaRPr lang="ru-RU" altLang="ru-RU" sz="2400" dirty="0">
              <a:solidFill>
                <a:schemeClr val="tx1"/>
              </a:solidFill>
              <a:latin typeface="Lato"/>
              <a:ea typeface="Lato"/>
              <a:cs typeface="Lato"/>
              <a:sym typeface="Lato"/>
            </a:endParaRPr>
          </a:p>
        </p:txBody>
      </p:sp>
      <p:sp>
        <p:nvSpPr>
          <p:cNvPr id="8"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smtClean="0">
                <a:solidFill>
                  <a:srgbClr val="2185C5"/>
                </a:solidFill>
                <a:latin typeface="Raleway"/>
                <a:ea typeface="Raleway"/>
                <a:cs typeface="Raleway"/>
                <a:sym typeface="Raleway"/>
              </a:rPr>
              <a:t>Эскизное проектирование</a:t>
            </a:r>
            <a:endParaRPr lang="ru-RU" altLang="ru-RU" sz="3200" dirty="0">
              <a:solidFill>
                <a:srgbClr val="2185C5"/>
              </a:solidFill>
              <a:latin typeface="Raleway"/>
              <a:ea typeface="Raleway"/>
              <a:cs typeface="Raleway"/>
              <a:sym typeface="Raleway"/>
            </a:endParaRPr>
          </a:p>
        </p:txBody>
      </p:sp>
    </p:spTree>
    <p:extLst>
      <p:ext uri="{BB962C8B-B14F-4D97-AF65-F5344CB8AC3E}">
        <p14:creationId xmlns:p14="http://schemas.microsoft.com/office/powerpoint/2010/main" val="40483627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620688"/>
            <a:ext cx="11315873" cy="6048672"/>
          </a:xfrm>
        </p:spPr>
        <p:txBody>
          <a:bodyPr/>
          <a:lstStyle/>
          <a:p>
            <a:pPr>
              <a:spcBef>
                <a:spcPct val="0"/>
              </a:spcBef>
              <a:spcAft>
                <a:spcPts val="1200"/>
              </a:spcAft>
            </a:pPr>
            <a:r>
              <a:rPr lang="ru-RU" altLang="ru-RU" sz="2400" dirty="0" smtClean="0">
                <a:solidFill>
                  <a:schemeClr val="tx1"/>
                </a:solidFill>
                <a:latin typeface="Lato"/>
                <a:ea typeface="Lato"/>
                <a:cs typeface="Lato"/>
                <a:sym typeface="Lato"/>
              </a:rPr>
              <a:t>К </a:t>
            </a:r>
            <a:r>
              <a:rPr lang="ru-RU" altLang="ru-RU" sz="2400" dirty="0">
                <a:solidFill>
                  <a:schemeClr val="tx1"/>
                </a:solidFill>
                <a:latin typeface="Lato"/>
                <a:ea typeface="Lato"/>
                <a:cs typeface="Lato"/>
                <a:sym typeface="Lato"/>
              </a:rPr>
              <a:t>числу наиболее важных относятся следующие виды расчетов ОЭП: энергетический (светотехнический); оптической системы (габаритный, аберрационный); электронного тракта; точности. </a:t>
            </a:r>
            <a:endParaRPr lang="ru-RU" altLang="ru-RU" sz="2400" dirty="0" smtClean="0">
              <a:solidFill>
                <a:schemeClr val="tx1"/>
              </a:solidFill>
              <a:latin typeface="Lato"/>
              <a:ea typeface="Lato"/>
              <a:cs typeface="Lato"/>
              <a:sym typeface="Lato"/>
            </a:endParaRPr>
          </a:p>
          <a:p>
            <a:pPr>
              <a:spcBef>
                <a:spcPct val="0"/>
              </a:spcBef>
              <a:spcAft>
                <a:spcPts val="1200"/>
              </a:spcAft>
            </a:pPr>
            <a:r>
              <a:rPr lang="ru-RU" altLang="ru-RU" sz="2400" dirty="0" smtClean="0">
                <a:solidFill>
                  <a:schemeClr val="tx1"/>
                </a:solidFill>
                <a:latin typeface="Lato"/>
                <a:ea typeface="Lato"/>
                <a:cs typeface="Lato"/>
                <a:sym typeface="Lato"/>
              </a:rPr>
              <a:t>В </a:t>
            </a:r>
            <a:r>
              <a:rPr lang="ru-RU" altLang="ru-RU" sz="2400" dirty="0">
                <a:solidFill>
                  <a:schemeClr val="tx1"/>
                </a:solidFill>
                <a:latin typeface="Lato"/>
                <a:ea typeface="Lato"/>
                <a:cs typeface="Lato"/>
                <a:sym typeface="Lato"/>
              </a:rPr>
              <a:t>зависимости от принципа работы ОЭП проводят и другие расчеты, часто имеющие принципиальное значение: кинематический, динамический, надежности, прочности и жесткости, температурных </a:t>
            </a:r>
            <a:r>
              <a:rPr lang="ru-RU" altLang="ru-RU" sz="2400" dirty="0" smtClean="0">
                <a:solidFill>
                  <a:schemeClr val="tx1"/>
                </a:solidFill>
                <a:latin typeface="Lato"/>
                <a:ea typeface="Lato"/>
                <a:cs typeface="Lato"/>
                <a:sym typeface="Lato"/>
              </a:rPr>
              <a:t>режимов.</a:t>
            </a:r>
          </a:p>
          <a:p>
            <a:pPr>
              <a:spcBef>
                <a:spcPct val="0"/>
              </a:spcBef>
              <a:spcAft>
                <a:spcPts val="1200"/>
              </a:spcAft>
            </a:pPr>
            <a:r>
              <a:rPr lang="ru-RU" altLang="ru-RU" sz="2400" dirty="0" smtClean="0">
                <a:solidFill>
                  <a:schemeClr val="tx1"/>
                </a:solidFill>
                <a:latin typeface="Lato"/>
                <a:ea typeface="Lato"/>
                <a:cs typeface="Lato"/>
                <a:sym typeface="Lato"/>
              </a:rPr>
              <a:t>ЭП </a:t>
            </a:r>
            <a:r>
              <a:rPr lang="ru-RU" altLang="ru-RU" sz="2400" dirty="0">
                <a:solidFill>
                  <a:schemeClr val="tx1"/>
                </a:solidFill>
                <a:latin typeface="Lato"/>
                <a:ea typeface="Lato"/>
                <a:cs typeface="Lato"/>
                <a:sym typeface="Lato"/>
              </a:rPr>
              <a:t>рассматривается заинтересованными организациями и защищается в установленном порядке. Выявленные в результате рассмотрения и защиты замечания либо устраняются, либо по ним намечаются мероприятия для последующих этапов проектирования, после чего утверждается протокол о защите.</a:t>
            </a:r>
          </a:p>
          <a:p>
            <a:pPr>
              <a:spcBef>
                <a:spcPct val="0"/>
              </a:spcBef>
              <a:spcAft>
                <a:spcPts val="1200"/>
              </a:spcAft>
            </a:pPr>
            <a:endParaRPr lang="ru-RU" altLang="ru-RU" sz="2400" dirty="0">
              <a:solidFill>
                <a:schemeClr val="tx1"/>
              </a:solidFill>
              <a:latin typeface="Lato"/>
              <a:ea typeface="Lato"/>
              <a:cs typeface="Lato"/>
              <a:sym typeface="Lato"/>
            </a:endParaRPr>
          </a:p>
        </p:txBody>
      </p:sp>
      <p:sp>
        <p:nvSpPr>
          <p:cNvPr id="8"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smtClean="0">
                <a:solidFill>
                  <a:srgbClr val="2185C5"/>
                </a:solidFill>
                <a:latin typeface="Raleway"/>
                <a:ea typeface="Raleway"/>
                <a:cs typeface="Raleway"/>
                <a:sym typeface="Raleway"/>
              </a:rPr>
              <a:t>Эскизное проектирование</a:t>
            </a:r>
            <a:endParaRPr lang="ru-RU" altLang="ru-RU" sz="3200" dirty="0">
              <a:solidFill>
                <a:srgbClr val="2185C5"/>
              </a:solidFill>
              <a:latin typeface="Raleway"/>
              <a:ea typeface="Raleway"/>
              <a:cs typeface="Raleway"/>
              <a:sym typeface="Raleway"/>
            </a:endParaRPr>
          </a:p>
        </p:txBody>
      </p:sp>
    </p:spTree>
    <p:extLst>
      <p:ext uri="{BB962C8B-B14F-4D97-AF65-F5344CB8AC3E}">
        <p14:creationId xmlns:p14="http://schemas.microsoft.com/office/powerpoint/2010/main" val="13522963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Текст 2"/>
          <p:cNvSpPr txBox="1">
            <a:spLocks noGrp="1"/>
          </p:cNvSpPr>
          <p:nvPr>
            <p:ph type="body" idx="1"/>
          </p:nvPr>
        </p:nvSpPr>
        <p:spPr>
          <a:xfrm>
            <a:off x="839416" y="2492896"/>
            <a:ext cx="10585176" cy="4248472"/>
          </a:xfrm>
        </p:spPr>
        <p:txBody>
          <a:bodyPr/>
          <a:lstStyle/>
          <a:p>
            <a:pPr>
              <a:lnSpc>
                <a:spcPct val="120000"/>
              </a:lnSpc>
              <a:spcBef>
                <a:spcPct val="0"/>
              </a:spcBef>
              <a:buClr>
                <a:srgbClr val="677480"/>
              </a:buClr>
              <a:buFont typeface="Lato"/>
              <a:buNone/>
            </a:pPr>
            <a:r>
              <a:rPr lang="ru-RU" altLang="ru-RU" sz="2400" dirty="0" smtClean="0">
                <a:solidFill>
                  <a:schemeClr val="tx1"/>
                </a:solidFill>
                <a:latin typeface="Lato"/>
                <a:ea typeface="Lato"/>
                <a:cs typeface="Lato"/>
                <a:sym typeface="Lato"/>
              </a:rPr>
              <a:t>ГОСТ 2.120–2013: …его следует разрабатывать в соответствии с ТЗ с целью выявления окончательных технических решений, дающих  полное представление об устройстве разрабатываемого изделия, и исходных данных для разработки рабочей КД, когда это целесообразно сделать до разработки рабочей КД</a:t>
            </a:r>
            <a:r>
              <a:rPr lang="ru-RU" altLang="ru-RU" sz="2400" dirty="0">
                <a:solidFill>
                  <a:schemeClr val="tx1"/>
                </a:solidFill>
                <a:latin typeface="Lato"/>
                <a:ea typeface="Lato"/>
                <a:cs typeface="Lato"/>
                <a:sym typeface="Lato"/>
              </a:rPr>
              <a:t>. При необходимости технический проект может предусматривать разработку вариантов отдельных составных частей изделия.</a:t>
            </a:r>
          </a:p>
          <a:p>
            <a:pPr>
              <a:lnSpc>
                <a:spcPct val="120000"/>
              </a:lnSpc>
              <a:spcBef>
                <a:spcPct val="0"/>
              </a:spcBef>
              <a:buClr>
                <a:srgbClr val="677480"/>
              </a:buClr>
              <a:buFont typeface="Lato"/>
              <a:buNone/>
            </a:pPr>
            <a:r>
              <a:rPr lang="ru-RU" altLang="ru-RU" sz="2400" dirty="0">
                <a:solidFill>
                  <a:schemeClr val="tx1"/>
                </a:solidFill>
                <a:latin typeface="Lato"/>
                <a:ea typeface="Lato"/>
                <a:cs typeface="Lato"/>
                <a:sym typeface="Lato"/>
              </a:rPr>
              <a:t>В этих случаях выбор оптимального варианта осуществляется на основании результатов испытаний опытных образцов изделия.</a:t>
            </a:r>
          </a:p>
        </p:txBody>
      </p:sp>
      <p:sp>
        <p:nvSpPr>
          <p:cNvPr id="4"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Техническое проектирование</a:t>
            </a:r>
          </a:p>
        </p:txBody>
      </p:sp>
    </p:spTree>
    <p:extLst>
      <p:ext uri="{BB962C8B-B14F-4D97-AF65-F5344CB8AC3E}">
        <p14:creationId xmlns:p14="http://schemas.microsoft.com/office/powerpoint/2010/main" val="1474647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620688"/>
            <a:ext cx="11315873" cy="6048672"/>
          </a:xfrm>
        </p:spPr>
        <p:txBody>
          <a:bodyPr/>
          <a:lstStyle/>
          <a:p>
            <a:pPr>
              <a:spcBef>
                <a:spcPct val="0"/>
              </a:spcBef>
              <a:spcAft>
                <a:spcPts val="1200"/>
              </a:spcAft>
            </a:pPr>
            <a:r>
              <a:rPr lang="ru-RU" altLang="ru-RU" sz="2400" dirty="0" smtClean="0">
                <a:solidFill>
                  <a:schemeClr val="tx1"/>
                </a:solidFill>
                <a:latin typeface="Lato"/>
                <a:ea typeface="Lato"/>
                <a:cs typeface="Lato"/>
                <a:sym typeface="Lato"/>
              </a:rPr>
              <a:t>Основные виды работ:</a:t>
            </a:r>
          </a:p>
          <a:p>
            <a:pPr marL="342900" indent="-342900">
              <a:spcBef>
                <a:spcPct val="0"/>
              </a:spcBef>
              <a:spcAft>
                <a:spcPts val="1200"/>
              </a:spcAft>
              <a:buFont typeface="Arial" panose="020B0604020202020204" pitchFamily="34" charset="0"/>
              <a:buChar char="•"/>
            </a:pPr>
            <a:r>
              <a:rPr lang="ru-RU" altLang="ru-RU" sz="2400" dirty="0">
                <a:solidFill>
                  <a:schemeClr val="tx1"/>
                </a:solidFill>
                <a:latin typeface="Lato"/>
                <a:ea typeface="Lato"/>
                <a:cs typeface="Lato"/>
                <a:sym typeface="Lato"/>
              </a:rPr>
              <a:t>детальная разработка конструкции всего прибора и его составных </a:t>
            </a:r>
            <a:r>
              <a:rPr lang="ru-RU" altLang="ru-RU" sz="2400" dirty="0" smtClean="0">
                <a:solidFill>
                  <a:schemeClr val="tx1"/>
                </a:solidFill>
                <a:latin typeface="Lato"/>
                <a:ea typeface="Lato"/>
                <a:cs typeface="Lato"/>
                <a:sym typeface="Lato"/>
              </a:rPr>
              <a:t>частей</a:t>
            </a:r>
            <a:endParaRPr lang="ru-RU" altLang="ru-RU" sz="2400" dirty="0">
              <a:solidFill>
                <a:schemeClr val="tx1"/>
              </a:solidFill>
              <a:latin typeface="Lato"/>
              <a:ea typeface="Lato"/>
              <a:cs typeface="Lato"/>
              <a:sym typeface="Lato"/>
            </a:endParaRPr>
          </a:p>
          <a:p>
            <a:pPr marL="342900" indent="-342900">
              <a:spcBef>
                <a:spcPct val="0"/>
              </a:spcBef>
              <a:spcAft>
                <a:spcPts val="1200"/>
              </a:spcAft>
              <a:buFont typeface="Arial" panose="020B0604020202020204" pitchFamily="34" charset="0"/>
              <a:buChar char="•"/>
            </a:pPr>
            <a:r>
              <a:rPr lang="ru-RU" altLang="ru-RU" sz="2400" dirty="0">
                <a:solidFill>
                  <a:schemeClr val="tx1"/>
                </a:solidFill>
                <a:latin typeface="Lato"/>
                <a:ea typeface="Lato"/>
                <a:cs typeface="Lato"/>
                <a:sym typeface="Lato"/>
              </a:rPr>
              <a:t>разработка принципиальных схем, на основе которых могут быть выполнены монтажные схемы, схемы соединений, осуществлены сборка и настройка оптических и электронных </a:t>
            </a:r>
            <a:r>
              <a:rPr lang="ru-RU" altLang="ru-RU" sz="2400" dirty="0" smtClean="0">
                <a:solidFill>
                  <a:schemeClr val="tx1"/>
                </a:solidFill>
                <a:latin typeface="Lato"/>
                <a:ea typeface="Lato"/>
                <a:cs typeface="Lato"/>
                <a:sym typeface="Lato"/>
              </a:rPr>
              <a:t>блоков</a:t>
            </a:r>
            <a:endParaRPr lang="ru-RU" altLang="ru-RU" sz="2400" dirty="0">
              <a:solidFill>
                <a:schemeClr val="tx1"/>
              </a:solidFill>
              <a:latin typeface="Lato"/>
              <a:ea typeface="Lato"/>
              <a:cs typeface="Lato"/>
              <a:sym typeface="Lato"/>
            </a:endParaRPr>
          </a:p>
          <a:p>
            <a:pPr marL="342900" indent="-342900">
              <a:spcBef>
                <a:spcPct val="0"/>
              </a:spcBef>
              <a:spcAft>
                <a:spcPts val="1200"/>
              </a:spcAft>
              <a:buFont typeface="Arial" panose="020B0604020202020204" pitchFamily="34" charset="0"/>
              <a:buChar char="•"/>
            </a:pPr>
            <a:r>
              <a:rPr lang="ru-RU" altLang="ru-RU" sz="2400" dirty="0">
                <a:solidFill>
                  <a:schemeClr val="tx1"/>
                </a:solidFill>
                <a:latin typeface="Lato"/>
                <a:ea typeface="Lato"/>
                <a:cs typeface="Lato"/>
                <a:sym typeface="Lato"/>
              </a:rPr>
              <a:t>окончательное оформление заявок и ТЗ на изготовление новых изделий и </a:t>
            </a:r>
            <a:r>
              <a:rPr lang="ru-RU" altLang="ru-RU" sz="2400" dirty="0" smtClean="0">
                <a:solidFill>
                  <a:schemeClr val="tx1"/>
                </a:solidFill>
                <a:latin typeface="Lato"/>
                <a:ea typeface="Lato"/>
                <a:cs typeface="Lato"/>
                <a:sym typeface="Lato"/>
              </a:rPr>
              <a:t>материалов</a:t>
            </a:r>
            <a:endParaRPr lang="ru-RU" altLang="ru-RU" sz="2400" dirty="0">
              <a:solidFill>
                <a:schemeClr val="tx1"/>
              </a:solidFill>
              <a:latin typeface="Lato"/>
              <a:ea typeface="Lato"/>
              <a:cs typeface="Lato"/>
              <a:sym typeface="Lato"/>
            </a:endParaRPr>
          </a:p>
          <a:p>
            <a:pPr marL="342900" indent="-342900">
              <a:spcBef>
                <a:spcPct val="0"/>
              </a:spcBef>
              <a:spcAft>
                <a:spcPts val="1200"/>
              </a:spcAft>
              <a:buFont typeface="Arial" panose="020B0604020202020204" pitchFamily="34" charset="0"/>
              <a:buChar char="•"/>
            </a:pPr>
            <a:r>
              <a:rPr lang="ru-RU" altLang="ru-RU" sz="2400" dirty="0">
                <a:solidFill>
                  <a:schemeClr val="tx1"/>
                </a:solidFill>
                <a:latin typeface="Lato"/>
                <a:ea typeface="Lato"/>
                <a:cs typeface="Lato"/>
                <a:sym typeface="Lato"/>
              </a:rPr>
              <a:t>выявление номенклатуры покупных изделий и согласование их </a:t>
            </a:r>
            <a:r>
              <a:rPr lang="ru-RU" altLang="ru-RU" sz="2400" dirty="0" smtClean="0">
                <a:solidFill>
                  <a:schemeClr val="tx1"/>
                </a:solidFill>
                <a:latin typeface="Lato"/>
                <a:ea typeface="Lato"/>
                <a:cs typeface="Lato"/>
                <a:sym typeface="Lato"/>
              </a:rPr>
              <a:t>применения</a:t>
            </a:r>
            <a:endParaRPr lang="ru-RU" altLang="ru-RU" sz="2400" dirty="0">
              <a:solidFill>
                <a:schemeClr val="tx1"/>
              </a:solidFill>
              <a:latin typeface="Lato"/>
              <a:ea typeface="Lato"/>
              <a:cs typeface="Lato"/>
              <a:sym typeface="Lato"/>
            </a:endParaRPr>
          </a:p>
          <a:p>
            <a:pPr marL="342900" indent="-342900">
              <a:spcBef>
                <a:spcPct val="0"/>
              </a:spcBef>
              <a:spcAft>
                <a:spcPts val="1200"/>
              </a:spcAft>
              <a:buFont typeface="Arial" panose="020B0604020202020204" pitchFamily="34" charset="0"/>
              <a:buChar char="•"/>
            </a:pPr>
            <a:r>
              <a:rPr lang="ru-RU" altLang="ru-RU" sz="2400" dirty="0">
                <a:solidFill>
                  <a:schemeClr val="tx1"/>
                </a:solidFill>
                <a:latin typeface="Lato"/>
                <a:ea typeface="Lato"/>
                <a:cs typeface="Lato"/>
                <a:sym typeface="Lato"/>
              </a:rPr>
              <a:t>окончательное согласование габаритных, установочных и присоединительных размеров, мест подключения разъемов с заказчиком и основными </a:t>
            </a:r>
            <a:r>
              <a:rPr lang="ru-RU" altLang="ru-RU" sz="2400" dirty="0" smtClean="0">
                <a:solidFill>
                  <a:schemeClr val="tx1"/>
                </a:solidFill>
                <a:latin typeface="Lato"/>
                <a:ea typeface="Lato"/>
                <a:cs typeface="Lato"/>
                <a:sym typeface="Lato"/>
              </a:rPr>
              <a:t>потребителями</a:t>
            </a:r>
            <a:endParaRPr lang="ru-RU" altLang="ru-RU" sz="2400" dirty="0">
              <a:solidFill>
                <a:schemeClr val="tx1"/>
              </a:solidFill>
              <a:latin typeface="Lato"/>
              <a:ea typeface="Lato"/>
              <a:cs typeface="Lato"/>
              <a:sym typeface="Lato"/>
            </a:endParaRPr>
          </a:p>
          <a:p>
            <a:pPr marL="342900" indent="-342900">
              <a:spcBef>
                <a:spcPct val="0"/>
              </a:spcBef>
              <a:spcAft>
                <a:spcPts val="1200"/>
              </a:spcAft>
              <a:buFont typeface="Arial" panose="020B0604020202020204" pitchFamily="34" charset="0"/>
              <a:buChar char="•"/>
            </a:pPr>
            <a:endParaRPr lang="ru-RU" altLang="ru-RU" sz="2400" dirty="0">
              <a:solidFill>
                <a:schemeClr val="tx1"/>
              </a:solidFill>
              <a:latin typeface="Lato"/>
              <a:ea typeface="Lato"/>
              <a:cs typeface="Lato"/>
              <a:sym typeface="Lato"/>
            </a:endParaRPr>
          </a:p>
        </p:txBody>
      </p:sp>
      <p:sp>
        <p:nvSpPr>
          <p:cNvPr id="8"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Техническое проектирование</a:t>
            </a:r>
          </a:p>
        </p:txBody>
      </p:sp>
    </p:spTree>
    <p:extLst>
      <p:ext uri="{BB962C8B-B14F-4D97-AF65-F5344CB8AC3E}">
        <p14:creationId xmlns:p14="http://schemas.microsoft.com/office/powerpoint/2010/main" val="7095392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620688"/>
            <a:ext cx="11315873" cy="6048672"/>
          </a:xfrm>
        </p:spPr>
        <p:txBody>
          <a:bodyPr/>
          <a:lstStyle/>
          <a:p>
            <a:pPr marL="342900" indent="-342900">
              <a:spcBef>
                <a:spcPct val="0"/>
              </a:spcBef>
              <a:spcAft>
                <a:spcPts val="1100"/>
              </a:spcAft>
              <a:buFont typeface="Arial" panose="020B0604020202020204" pitchFamily="34" charset="0"/>
              <a:buChar char="•"/>
            </a:pPr>
            <a:r>
              <a:rPr lang="ru-RU" altLang="ru-RU" sz="2400" dirty="0">
                <a:solidFill>
                  <a:schemeClr val="tx1"/>
                </a:solidFill>
                <a:latin typeface="Lato"/>
                <a:ea typeface="Lato"/>
                <a:cs typeface="Lato"/>
                <a:sym typeface="Lato"/>
              </a:rPr>
              <a:t>анализ конструкции прибора и его узлов на технологичность и определение на основе этого анализа возможности использования имеющегося на предприятии оборудования, необходимости приобретения или создания нового технологического оборудования и </a:t>
            </a:r>
            <a:r>
              <a:rPr lang="ru-RU" altLang="ru-RU" sz="2400" dirty="0" err="1" smtClean="0">
                <a:solidFill>
                  <a:schemeClr val="tx1"/>
                </a:solidFill>
                <a:latin typeface="Lato"/>
                <a:ea typeface="Lato"/>
                <a:cs typeface="Lato"/>
                <a:sym typeface="Lato"/>
              </a:rPr>
              <a:t>спецоснастки</a:t>
            </a:r>
            <a:r>
              <a:rPr lang="ru-RU" altLang="ru-RU" sz="2400" dirty="0" smtClean="0">
                <a:solidFill>
                  <a:schemeClr val="tx1"/>
                </a:solidFill>
                <a:latin typeface="Lato"/>
                <a:ea typeface="Lato"/>
                <a:cs typeface="Lato"/>
                <a:sym typeface="Lato"/>
              </a:rPr>
              <a:t> </a:t>
            </a:r>
            <a:endParaRPr lang="ru-RU" altLang="ru-RU" sz="2400" dirty="0">
              <a:solidFill>
                <a:schemeClr val="tx1"/>
              </a:solidFill>
              <a:latin typeface="Lato"/>
              <a:ea typeface="Lato"/>
              <a:cs typeface="Lato"/>
              <a:sym typeface="Lato"/>
            </a:endParaRPr>
          </a:p>
          <a:p>
            <a:pPr marL="342900" indent="-342900">
              <a:spcBef>
                <a:spcPct val="0"/>
              </a:spcBef>
              <a:spcAft>
                <a:spcPts val="1100"/>
              </a:spcAft>
              <a:buFont typeface="Arial" panose="020B0604020202020204" pitchFamily="34" charset="0"/>
              <a:buChar char="•"/>
            </a:pPr>
            <a:r>
              <a:rPr lang="ru-RU" altLang="ru-RU" sz="2400" dirty="0">
                <a:solidFill>
                  <a:schemeClr val="tx1"/>
                </a:solidFill>
                <a:latin typeface="Lato"/>
                <a:ea typeface="Lato"/>
                <a:cs typeface="Lato"/>
                <a:sym typeface="Lato"/>
              </a:rPr>
              <a:t>окончательное решение вопросов метрологического обеспечения по выбору средств измерений и методов контроля метрологических характеристик </a:t>
            </a:r>
            <a:r>
              <a:rPr lang="ru-RU" altLang="ru-RU" sz="2400" dirty="0" smtClean="0">
                <a:solidFill>
                  <a:schemeClr val="tx1"/>
                </a:solidFill>
                <a:latin typeface="Lato"/>
                <a:ea typeface="Lato"/>
                <a:cs typeface="Lato"/>
                <a:sym typeface="Lato"/>
              </a:rPr>
              <a:t>приборов</a:t>
            </a:r>
          </a:p>
          <a:p>
            <a:pPr marL="342900" indent="-342900">
              <a:spcBef>
                <a:spcPct val="0"/>
              </a:spcBef>
              <a:spcAft>
                <a:spcPts val="1100"/>
              </a:spcAft>
              <a:buFont typeface="Arial" panose="020B0604020202020204" pitchFamily="34" charset="0"/>
              <a:buChar char="•"/>
            </a:pPr>
            <a:r>
              <a:rPr lang="ru-RU" altLang="ru-RU" sz="2400" dirty="0">
                <a:solidFill>
                  <a:schemeClr val="tx1"/>
                </a:solidFill>
                <a:latin typeface="Lato"/>
                <a:ea typeface="Lato"/>
                <a:cs typeface="Lato"/>
                <a:sym typeface="Lato"/>
              </a:rPr>
              <a:t>проверка принятых технических решений на соответствие требованиям стандартизации, унификации, техники </a:t>
            </a:r>
            <a:r>
              <a:rPr lang="ru-RU" altLang="ru-RU" sz="2400" dirty="0" smtClean="0">
                <a:solidFill>
                  <a:schemeClr val="tx1"/>
                </a:solidFill>
                <a:latin typeface="Lato"/>
                <a:ea typeface="Lato"/>
                <a:cs typeface="Lato"/>
                <a:sym typeface="Lato"/>
              </a:rPr>
              <a:t>безопасности</a:t>
            </a:r>
            <a:endParaRPr lang="ru-RU" altLang="ru-RU" sz="2400" dirty="0">
              <a:solidFill>
                <a:schemeClr val="tx1"/>
              </a:solidFill>
              <a:latin typeface="Lato"/>
              <a:ea typeface="Lato"/>
              <a:cs typeface="Lato"/>
              <a:sym typeface="Lato"/>
            </a:endParaRPr>
          </a:p>
          <a:p>
            <a:pPr marL="342900" indent="-342900">
              <a:spcBef>
                <a:spcPct val="0"/>
              </a:spcBef>
              <a:spcAft>
                <a:spcPts val="1100"/>
              </a:spcAft>
              <a:buFont typeface="Arial" panose="020B0604020202020204" pitchFamily="34" charset="0"/>
              <a:buChar char="•"/>
            </a:pPr>
            <a:r>
              <a:rPr lang="ru-RU" altLang="ru-RU" sz="2400" dirty="0">
                <a:solidFill>
                  <a:schemeClr val="tx1"/>
                </a:solidFill>
                <a:latin typeface="Lato"/>
                <a:ea typeface="Lato"/>
                <a:cs typeface="Lato"/>
                <a:sym typeface="Lato"/>
              </a:rPr>
              <a:t>проверка приборов на патентную чистоту, оформление заявок на </a:t>
            </a:r>
            <a:r>
              <a:rPr lang="ru-RU" altLang="ru-RU" sz="2400" dirty="0" smtClean="0">
                <a:solidFill>
                  <a:schemeClr val="tx1"/>
                </a:solidFill>
                <a:latin typeface="Lato"/>
                <a:ea typeface="Lato"/>
                <a:cs typeface="Lato"/>
                <a:sym typeface="Lato"/>
              </a:rPr>
              <a:t>изобретения</a:t>
            </a:r>
            <a:endParaRPr lang="ru-RU" altLang="ru-RU" sz="2400" dirty="0">
              <a:solidFill>
                <a:schemeClr val="tx1"/>
              </a:solidFill>
              <a:latin typeface="Lato"/>
              <a:ea typeface="Lato"/>
              <a:cs typeface="Lato"/>
              <a:sym typeface="Lato"/>
            </a:endParaRPr>
          </a:p>
          <a:p>
            <a:pPr marL="342900" indent="-342900">
              <a:spcBef>
                <a:spcPct val="0"/>
              </a:spcBef>
              <a:spcAft>
                <a:spcPts val="1100"/>
              </a:spcAft>
              <a:buFont typeface="Arial" panose="020B0604020202020204" pitchFamily="34" charset="0"/>
              <a:buChar char="•"/>
            </a:pPr>
            <a:r>
              <a:rPr lang="ru-RU" altLang="ru-RU" sz="2400" dirty="0">
                <a:solidFill>
                  <a:schemeClr val="tx1"/>
                </a:solidFill>
                <a:latin typeface="Lato"/>
                <a:ea typeface="Lato"/>
                <a:cs typeface="Lato"/>
                <a:sym typeface="Lato"/>
              </a:rPr>
              <a:t>оценка эксплуатационных характеристик приборов, в частности взаимозаменяемости, удобства обслуживания, ремонтопригодности, устойчивости к воздействию факторов внешней среды, возможности быстрого устранения отказов, контроля качества </a:t>
            </a:r>
            <a:r>
              <a:rPr lang="ru-RU" altLang="ru-RU" sz="2400" dirty="0" smtClean="0">
                <a:solidFill>
                  <a:schemeClr val="tx1"/>
                </a:solidFill>
                <a:latin typeface="Lato"/>
                <a:ea typeface="Lato"/>
                <a:cs typeface="Lato"/>
                <a:sym typeface="Lato"/>
              </a:rPr>
              <a:t>работы</a:t>
            </a:r>
            <a:endParaRPr lang="ru-RU" altLang="ru-RU" sz="2400" dirty="0">
              <a:solidFill>
                <a:schemeClr val="tx1"/>
              </a:solidFill>
              <a:latin typeface="Lato"/>
              <a:ea typeface="Lato"/>
              <a:cs typeface="Lato"/>
              <a:sym typeface="Lato"/>
            </a:endParaRPr>
          </a:p>
        </p:txBody>
      </p:sp>
      <p:sp>
        <p:nvSpPr>
          <p:cNvPr id="8"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Техническое проектирование</a:t>
            </a:r>
          </a:p>
        </p:txBody>
      </p:sp>
    </p:spTree>
    <p:extLst>
      <p:ext uri="{BB962C8B-B14F-4D97-AF65-F5344CB8AC3E}">
        <p14:creationId xmlns:p14="http://schemas.microsoft.com/office/powerpoint/2010/main" val="1890489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620688"/>
            <a:ext cx="11315873" cy="6048672"/>
          </a:xfrm>
        </p:spPr>
        <p:txBody>
          <a:bodyPr/>
          <a:lstStyle/>
          <a:p>
            <a:pPr>
              <a:spcBef>
                <a:spcPct val="0"/>
              </a:spcBef>
              <a:spcAft>
                <a:spcPts val="1200"/>
              </a:spcAft>
            </a:pPr>
            <a:r>
              <a:rPr lang="ru-RU" altLang="ru-RU" sz="2400" dirty="0" smtClean="0">
                <a:solidFill>
                  <a:schemeClr val="tx1"/>
                </a:solidFill>
                <a:latin typeface="Lato"/>
                <a:ea typeface="Lato"/>
                <a:cs typeface="Lato"/>
                <a:sym typeface="Lato"/>
              </a:rPr>
              <a:t>Основные виды работ:</a:t>
            </a:r>
          </a:p>
          <a:p>
            <a:pPr marL="342900" indent="-342900">
              <a:spcBef>
                <a:spcPct val="0"/>
              </a:spcBef>
              <a:spcAft>
                <a:spcPts val="1200"/>
              </a:spcAft>
              <a:buFont typeface="Arial" panose="020B0604020202020204" pitchFamily="34" charset="0"/>
              <a:buChar char="•"/>
            </a:pPr>
            <a:r>
              <a:rPr lang="ru-RU" altLang="ru-RU" sz="2400" dirty="0">
                <a:solidFill>
                  <a:schemeClr val="tx1"/>
                </a:solidFill>
                <a:latin typeface="Lato"/>
                <a:ea typeface="Lato"/>
                <a:cs typeface="Lato"/>
                <a:sym typeface="Lato"/>
              </a:rPr>
              <a:t>детальная разработка конструкции всего прибора и его составных </a:t>
            </a:r>
            <a:r>
              <a:rPr lang="ru-RU" altLang="ru-RU" sz="2400" dirty="0" smtClean="0">
                <a:solidFill>
                  <a:schemeClr val="tx1"/>
                </a:solidFill>
                <a:latin typeface="Lato"/>
                <a:ea typeface="Lato"/>
                <a:cs typeface="Lato"/>
                <a:sym typeface="Lato"/>
              </a:rPr>
              <a:t>частей</a:t>
            </a:r>
            <a:endParaRPr lang="ru-RU" altLang="ru-RU" sz="2400" dirty="0">
              <a:solidFill>
                <a:schemeClr val="tx1"/>
              </a:solidFill>
              <a:latin typeface="Lato"/>
              <a:ea typeface="Lato"/>
              <a:cs typeface="Lato"/>
              <a:sym typeface="Lato"/>
            </a:endParaRPr>
          </a:p>
          <a:p>
            <a:pPr marL="342900" indent="-342900">
              <a:spcBef>
                <a:spcPct val="0"/>
              </a:spcBef>
              <a:spcAft>
                <a:spcPts val="1200"/>
              </a:spcAft>
              <a:buFont typeface="Arial" panose="020B0604020202020204" pitchFamily="34" charset="0"/>
              <a:buChar char="•"/>
            </a:pPr>
            <a:r>
              <a:rPr lang="ru-RU" altLang="ru-RU" sz="2400" dirty="0">
                <a:solidFill>
                  <a:schemeClr val="tx1"/>
                </a:solidFill>
                <a:latin typeface="Lato"/>
                <a:ea typeface="Lato"/>
                <a:cs typeface="Lato"/>
                <a:sym typeface="Lato"/>
              </a:rPr>
              <a:t>разработка принципиальных схем, на основе которых могут быть выполнены монтажные схемы, схемы соединений, осуществлены сборка и настройка оптических и электронных </a:t>
            </a:r>
            <a:r>
              <a:rPr lang="ru-RU" altLang="ru-RU" sz="2400" dirty="0" smtClean="0">
                <a:solidFill>
                  <a:schemeClr val="tx1"/>
                </a:solidFill>
                <a:latin typeface="Lato"/>
                <a:ea typeface="Lato"/>
                <a:cs typeface="Lato"/>
                <a:sym typeface="Lato"/>
              </a:rPr>
              <a:t>блоков</a:t>
            </a:r>
            <a:endParaRPr lang="ru-RU" altLang="ru-RU" sz="2400" dirty="0">
              <a:solidFill>
                <a:schemeClr val="tx1"/>
              </a:solidFill>
              <a:latin typeface="Lato"/>
              <a:ea typeface="Lato"/>
              <a:cs typeface="Lato"/>
              <a:sym typeface="Lato"/>
            </a:endParaRPr>
          </a:p>
          <a:p>
            <a:pPr marL="342900" indent="-342900">
              <a:spcBef>
                <a:spcPct val="0"/>
              </a:spcBef>
              <a:spcAft>
                <a:spcPts val="1200"/>
              </a:spcAft>
              <a:buFont typeface="Arial" panose="020B0604020202020204" pitchFamily="34" charset="0"/>
              <a:buChar char="•"/>
            </a:pPr>
            <a:r>
              <a:rPr lang="ru-RU" altLang="ru-RU" sz="2400" dirty="0">
                <a:solidFill>
                  <a:schemeClr val="tx1"/>
                </a:solidFill>
                <a:latin typeface="Lato"/>
                <a:ea typeface="Lato"/>
                <a:cs typeface="Lato"/>
                <a:sym typeface="Lato"/>
              </a:rPr>
              <a:t>окончательное оформление заявок и ТЗ на изготовление новых изделий и </a:t>
            </a:r>
            <a:r>
              <a:rPr lang="ru-RU" altLang="ru-RU" sz="2400" dirty="0" smtClean="0">
                <a:solidFill>
                  <a:schemeClr val="tx1"/>
                </a:solidFill>
                <a:latin typeface="Lato"/>
                <a:ea typeface="Lato"/>
                <a:cs typeface="Lato"/>
                <a:sym typeface="Lato"/>
              </a:rPr>
              <a:t>материалов</a:t>
            </a:r>
            <a:endParaRPr lang="ru-RU" altLang="ru-RU" sz="2400" dirty="0">
              <a:solidFill>
                <a:schemeClr val="tx1"/>
              </a:solidFill>
              <a:latin typeface="Lato"/>
              <a:ea typeface="Lato"/>
              <a:cs typeface="Lato"/>
              <a:sym typeface="Lato"/>
            </a:endParaRPr>
          </a:p>
          <a:p>
            <a:pPr marL="342900" indent="-342900">
              <a:spcBef>
                <a:spcPct val="0"/>
              </a:spcBef>
              <a:spcAft>
                <a:spcPts val="1200"/>
              </a:spcAft>
              <a:buFont typeface="Arial" panose="020B0604020202020204" pitchFamily="34" charset="0"/>
              <a:buChar char="•"/>
            </a:pPr>
            <a:r>
              <a:rPr lang="ru-RU" altLang="ru-RU" sz="2400" dirty="0">
                <a:solidFill>
                  <a:schemeClr val="tx1"/>
                </a:solidFill>
                <a:latin typeface="Lato"/>
                <a:ea typeface="Lato"/>
                <a:cs typeface="Lato"/>
                <a:sym typeface="Lato"/>
              </a:rPr>
              <a:t>выявление номенклатуры покупных изделий и согласование их </a:t>
            </a:r>
            <a:r>
              <a:rPr lang="ru-RU" altLang="ru-RU" sz="2400" dirty="0" smtClean="0">
                <a:solidFill>
                  <a:schemeClr val="tx1"/>
                </a:solidFill>
                <a:latin typeface="Lato"/>
                <a:ea typeface="Lato"/>
                <a:cs typeface="Lato"/>
                <a:sym typeface="Lato"/>
              </a:rPr>
              <a:t>применения</a:t>
            </a:r>
            <a:endParaRPr lang="ru-RU" altLang="ru-RU" sz="2400" dirty="0">
              <a:solidFill>
                <a:schemeClr val="tx1"/>
              </a:solidFill>
              <a:latin typeface="Lato"/>
              <a:ea typeface="Lato"/>
              <a:cs typeface="Lato"/>
              <a:sym typeface="Lato"/>
            </a:endParaRPr>
          </a:p>
          <a:p>
            <a:pPr marL="342900" indent="-342900">
              <a:spcBef>
                <a:spcPct val="0"/>
              </a:spcBef>
              <a:spcAft>
                <a:spcPts val="1200"/>
              </a:spcAft>
              <a:buFont typeface="Arial" panose="020B0604020202020204" pitchFamily="34" charset="0"/>
              <a:buChar char="•"/>
            </a:pPr>
            <a:r>
              <a:rPr lang="ru-RU" altLang="ru-RU" sz="2400" dirty="0">
                <a:solidFill>
                  <a:schemeClr val="tx1"/>
                </a:solidFill>
                <a:latin typeface="Lato"/>
                <a:ea typeface="Lato"/>
                <a:cs typeface="Lato"/>
                <a:sym typeface="Lato"/>
              </a:rPr>
              <a:t>окончательное согласование габаритных, установочных и присоединительных размеров, мест подключения разъемов с заказчиком и основными </a:t>
            </a:r>
            <a:r>
              <a:rPr lang="ru-RU" altLang="ru-RU" sz="2400" dirty="0" smtClean="0">
                <a:solidFill>
                  <a:schemeClr val="tx1"/>
                </a:solidFill>
                <a:latin typeface="Lato"/>
                <a:ea typeface="Lato"/>
                <a:cs typeface="Lato"/>
                <a:sym typeface="Lato"/>
              </a:rPr>
              <a:t>потребителями</a:t>
            </a:r>
          </a:p>
          <a:p>
            <a:pPr>
              <a:spcBef>
                <a:spcPct val="0"/>
              </a:spcBef>
              <a:spcAft>
                <a:spcPts val="1200"/>
              </a:spcAft>
            </a:pPr>
            <a:r>
              <a:rPr lang="ru-RU" altLang="ru-RU" sz="2400" dirty="0">
                <a:solidFill>
                  <a:schemeClr val="tx1"/>
                </a:solidFill>
                <a:latin typeface="Lato"/>
                <a:ea typeface="Lato"/>
                <a:cs typeface="Lato"/>
                <a:sym typeface="Lato"/>
              </a:rPr>
              <a:t>Как правило, разработка технического проекта сопровождается большим объемом макетирования. </a:t>
            </a:r>
          </a:p>
          <a:p>
            <a:pPr>
              <a:spcBef>
                <a:spcPct val="0"/>
              </a:spcBef>
              <a:spcAft>
                <a:spcPts val="1200"/>
              </a:spcAft>
            </a:pPr>
            <a:endParaRPr lang="ru-RU" altLang="ru-RU" sz="2400" dirty="0">
              <a:solidFill>
                <a:schemeClr val="tx1"/>
              </a:solidFill>
              <a:latin typeface="Lato"/>
              <a:ea typeface="Lato"/>
              <a:cs typeface="Lato"/>
              <a:sym typeface="Lato"/>
            </a:endParaRPr>
          </a:p>
          <a:p>
            <a:pPr marL="342900" indent="-342900">
              <a:spcBef>
                <a:spcPct val="0"/>
              </a:spcBef>
              <a:spcAft>
                <a:spcPts val="1200"/>
              </a:spcAft>
              <a:buFont typeface="Arial" panose="020B0604020202020204" pitchFamily="34" charset="0"/>
              <a:buChar char="•"/>
            </a:pPr>
            <a:endParaRPr lang="ru-RU" altLang="ru-RU" sz="2400" dirty="0">
              <a:solidFill>
                <a:schemeClr val="tx1"/>
              </a:solidFill>
              <a:latin typeface="Lato"/>
              <a:ea typeface="Lato"/>
              <a:cs typeface="Lato"/>
              <a:sym typeface="Lato"/>
            </a:endParaRPr>
          </a:p>
        </p:txBody>
      </p:sp>
      <p:sp>
        <p:nvSpPr>
          <p:cNvPr id="8"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Техническое проектирование</a:t>
            </a:r>
          </a:p>
        </p:txBody>
      </p:sp>
    </p:spTree>
    <p:extLst>
      <p:ext uri="{BB962C8B-B14F-4D97-AF65-F5344CB8AC3E}">
        <p14:creationId xmlns:p14="http://schemas.microsoft.com/office/powerpoint/2010/main" val="4064307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Текст 2"/>
          <p:cNvSpPr txBox="1">
            <a:spLocks noGrp="1"/>
          </p:cNvSpPr>
          <p:nvPr>
            <p:ph type="body" idx="1"/>
          </p:nvPr>
        </p:nvSpPr>
        <p:spPr>
          <a:xfrm>
            <a:off x="839416" y="2492896"/>
            <a:ext cx="10585176" cy="4248472"/>
          </a:xfrm>
        </p:spPr>
        <p:txBody>
          <a:bodyPr/>
          <a:lstStyle/>
          <a:p>
            <a:pPr>
              <a:lnSpc>
                <a:spcPct val="120000"/>
              </a:lnSpc>
              <a:spcBef>
                <a:spcPct val="0"/>
              </a:spcBef>
              <a:buClr>
                <a:srgbClr val="677480"/>
              </a:buClr>
              <a:buFont typeface="Lato"/>
              <a:buNone/>
            </a:pPr>
            <a:r>
              <a:rPr lang="ru-RU" altLang="ru-RU" sz="2800" dirty="0">
                <a:solidFill>
                  <a:schemeClr val="tx1"/>
                </a:solidFill>
                <a:latin typeface="Lato"/>
                <a:ea typeface="Lato"/>
                <a:cs typeface="Lato"/>
                <a:sym typeface="Lato"/>
              </a:rPr>
              <a:t>Макет – упрощенное воспроизведение в определенном масштабе изделия или его части, на котором исследуются отдельные характеристики изделия, а также оценивается правильность принятых технических и художественных решений</a:t>
            </a:r>
          </a:p>
          <a:p>
            <a:pPr>
              <a:lnSpc>
                <a:spcPct val="120000"/>
              </a:lnSpc>
              <a:spcBef>
                <a:spcPct val="0"/>
              </a:spcBef>
              <a:buClr>
                <a:srgbClr val="677480"/>
              </a:buClr>
              <a:buFont typeface="Lato"/>
              <a:buNone/>
            </a:pPr>
            <a:endParaRPr lang="ru-RU" altLang="ru-RU" sz="2800" dirty="0">
              <a:solidFill>
                <a:schemeClr val="tx1"/>
              </a:solidFill>
              <a:latin typeface="Lato"/>
              <a:ea typeface="Lato"/>
              <a:cs typeface="Lato"/>
              <a:sym typeface="Lato"/>
            </a:endParaRPr>
          </a:p>
        </p:txBody>
      </p:sp>
      <p:sp>
        <p:nvSpPr>
          <p:cNvPr id="4"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Техническое проектирование</a:t>
            </a:r>
          </a:p>
        </p:txBody>
      </p:sp>
    </p:spTree>
    <p:extLst>
      <p:ext uri="{BB962C8B-B14F-4D97-AF65-F5344CB8AC3E}">
        <p14:creationId xmlns:p14="http://schemas.microsoft.com/office/powerpoint/2010/main" val="30160555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620688"/>
            <a:ext cx="11315873" cy="6048672"/>
          </a:xfrm>
        </p:spPr>
        <p:txBody>
          <a:bodyPr/>
          <a:lstStyle/>
          <a:p>
            <a:pPr>
              <a:spcBef>
                <a:spcPct val="0"/>
              </a:spcBef>
              <a:spcAft>
                <a:spcPts val="1200"/>
              </a:spcAft>
            </a:pPr>
            <a:r>
              <a:rPr lang="ru-RU" altLang="ru-RU" sz="2400" dirty="0" smtClean="0">
                <a:solidFill>
                  <a:schemeClr val="tx1"/>
                </a:solidFill>
                <a:latin typeface="Lato"/>
                <a:ea typeface="Lato"/>
                <a:cs typeface="Lato"/>
                <a:sym typeface="Lato"/>
              </a:rPr>
              <a:t>Макет разрабатывается:</a:t>
            </a:r>
          </a:p>
          <a:p>
            <a:pPr marL="342900" indent="-342900">
              <a:spcBef>
                <a:spcPct val="0"/>
              </a:spcBef>
              <a:spcAft>
                <a:spcPts val="1200"/>
              </a:spcAft>
              <a:buFont typeface="Arial" panose="020B0604020202020204" pitchFamily="34" charset="0"/>
              <a:buChar char="•"/>
            </a:pPr>
            <a:r>
              <a:rPr lang="ru-RU" altLang="ru-RU" sz="2400" dirty="0">
                <a:solidFill>
                  <a:schemeClr val="tx1"/>
                </a:solidFill>
                <a:latin typeface="Lato"/>
                <a:ea typeface="Lato"/>
                <a:cs typeface="Lato"/>
                <a:sym typeface="Lato"/>
              </a:rPr>
              <a:t>на стадии технического предложения с целью выявления и проверки вариантов основных конструктивных решений разрабатываемого изделия или его составных частей, анализа различных вариантов изделия, выявления дополнительных или уточненных требований к </a:t>
            </a:r>
            <a:r>
              <a:rPr lang="ru-RU" altLang="ru-RU" sz="2400" dirty="0" smtClean="0">
                <a:solidFill>
                  <a:schemeClr val="tx1"/>
                </a:solidFill>
                <a:latin typeface="Lato"/>
                <a:ea typeface="Lato"/>
                <a:cs typeface="Lato"/>
                <a:sym typeface="Lato"/>
              </a:rPr>
              <a:t>изделию</a:t>
            </a:r>
            <a:endParaRPr lang="ru-RU" altLang="ru-RU" sz="2400" dirty="0">
              <a:solidFill>
                <a:schemeClr val="tx1"/>
              </a:solidFill>
              <a:latin typeface="Lato"/>
              <a:ea typeface="Lato"/>
              <a:cs typeface="Lato"/>
              <a:sym typeface="Lato"/>
            </a:endParaRPr>
          </a:p>
          <a:p>
            <a:pPr marL="342900" indent="-342900">
              <a:spcBef>
                <a:spcPct val="0"/>
              </a:spcBef>
              <a:spcAft>
                <a:spcPts val="1200"/>
              </a:spcAft>
              <a:buFont typeface="Arial" panose="020B0604020202020204" pitchFamily="34" charset="0"/>
              <a:buChar char="•"/>
            </a:pPr>
            <a:r>
              <a:rPr lang="ru-RU" altLang="ru-RU" sz="2400" dirty="0">
                <a:solidFill>
                  <a:schemeClr val="tx1"/>
                </a:solidFill>
                <a:latin typeface="Lato"/>
                <a:ea typeface="Lato"/>
                <a:cs typeface="Lato"/>
                <a:sym typeface="Lato"/>
              </a:rPr>
              <a:t>на стадии </a:t>
            </a:r>
            <a:r>
              <a:rPr lang="ru-RU" altLang="ru-RU" sz="2400" dirty="0" smtClean="0">
                <a:solidFill>
                  <a:schemeClr val="tx1"/>
                </a:solidFill>
                <a:latin typeface="Lato"/>
                <a:ea typeface="Lato"/>
                <a:cs typeface="Lato"/>
                <a:sym typeface="Lato"/>
              </a:rPr>
              <a:t>ЭП </a:t>
            </a:r>
            <a:r>
              <a:rPr lang="ru-RU" altLang="ru-RU" sz="2400" dirty="0">
                <a:solidFill>
                  <a:schemeClr val="tx1"/>
                </a:solidFill>
                <a:latin typeface="Lato"/>
                <a:ea typeface="Lato"/>
                <a:cs typeface="Lato"/>
                <a:sym typeface="Lato"/>
              </a:rPr>
              <a:t>с целью проверки принципов работы изделия или его составных частей, условий размещения в отведенном пространстве, условий эргономичности использования и других свойств изделия или его составных </a:t>
            </a:r>
            <a:r>
              <a:rPr lang="ru-RU" altLang="ru-RU" sz="2400" dirty="0" smtClean="0">
                <a:solidFill>
                  <a:schemeClr val="tx1"/>
                </a:solidFill>
                <a:latin typeface="Lato"/>
                <a:ea typeface="Lato"/>
                <a:cs typeface="Lato"/>
                <a:sym typeface="Lato"/>
              </a:rPr>
              <a:t>частей</a:t>
            </a:r>
            <a:endParaRPr lang="ru-RU" altLang="ru-RU" sz="2400" dirty="0">
              <a:solidFill>
                <a:schemeClr val="tx1"/>
              </a:solidFill>
              <a:latin typeface="Lato"/>
              <a:ea typeface="Lato"/>
              <a:cs typeface="Lato"/>
              <a:sym typeface="Lato"/>
            </a:endParaRPr>
          </a:p>
          <a:p>
            <a:pPr marL="342900" indent="-342900">
              <a:spcBef>
                <a:spcPct val="0"/>
              </a:spcBef>
              <a:spcAft>
                <a:spcPts val="1200"/>
              </a:spcAft>
              <a:buFont typeface="Arial" panose="020B0604020202020204" pitchFamily="34" charset="0"/>
              <a:buChar char="•"/>
            </a:pPr>
            <a:r>
              <a:rPr lang="ru-RU" altLang="ru-RU" sz="2400" dirty="0">
                <a:solidFill>
                  <a:schemeClr val="tx1"/>
                </a:solidFill>
                <a:latin typeface="Lato"/>
                <a:ea typeface="Lato"/>
                <a:cs typeface="Lato"/>
                <a:sym typeface="Lato"/>
              </a:rPr>
              <a:t>на стадии технического проекта с целью проверки основных конструктивных решений разрабатываемого изделия или его составных частей по пространственно-кинематическому взаимодействию с другими изделиями и составных частей между собой, а также условий </a:t>
            </a:r>
            <a:r>
              <a:rPr lang="ru-RU" altLang="ru-RU" sz="2400" dirty="0" smtClean="0">
                <a:solidFill>
                  <a:schemeClr val="tx1"/>
                </a:solidFill>
                <a:latin typeface="Lato"/>
                <a:ea typeface="Lato"/>
                <a:cs typeface="Lato"/>
                <a:sym typeface="Lato"/>
              </a:rPr>
              <a:t>эргономичности</a:t>
            </a:r>
            <a:endParaRPr lang="ru-RU" altLang="ru-RU" sz="2400" dirty="0">
              <a:solidFill>
                <a:schemeClr val="tx1"/>
              </a:solidFill>
              <a:latin typeface="Lato"/>
              <a:ea typeface="Lato"/>
              <a:cs typeface="Lato"/>
              <a:sym typeface="Lato"/>
            </a:endParaRPr>
          </a:p>
          <a:p>
            <a:pPr marL="342900" indent="-342900">
              <a:spcBef>
                <a:spcPct val="0"/>
              </a:spcBef>
              <a:spcAft>
                <a:spcPts val="1200"/>
              </a:spcAft>
              <a:buFont typeface="Arial" panose="020B0604020202020204" pitchFamily="34" charset="0"/>
              <a:buChar char="•"/>
            </a:pPr>
            <a:endParaRPr lang="ru-RU" altLang="ru-RU" sz="2400" dirty="0">
              <a:solidFill>
                <a:schemeClr val="tx1"/>
              </a:solidFill>
              <a:latin typeface="Lato"/>
              <a:ea typeface="Lato"/>
              <a:cs typeface="Lato"/>
              <a:sym typeface="Lato"/>
            </a:endParaRPr>
          </a:p>
        </p:txBody>
      </p:sp>
      <p:sp>
        <p:nvSpPr>
          <p:cNvPr id="8"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Техническое проектирование</a:t>
            </a:r>
          </a:p>
        </p:txBody>
      </p:sp>
    </p:spTree>
    <p:extLst>
      <p:ext uri="{BB962C8B-B14F-4D97-AF65-F5344CB8AC3E}">
        <p14:creationId xmlns:p14="http://schemas.microsoft.com/office/powerpoint/2010/main" val="18452996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Основные понятия и определения</a:t>
            </a:r>
          </a:p>
        </p:txBody>
      </p:sp>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836712"/>
            <a:ext cx="11315873" cy="5832648"/>
          </a:xfrm>
        </p:spPr>
        <p:txBody>
          <a:bodyPr/>
          <a:lstStyle/>
          <a:p>
            <a:pPr>
              <a:spcBef>
                <a:spcPct val="0"/>
              </a:spcBef>
              <a:spcAft>
                <a:spcPts val="600"/>
              </a:spcAft>
              <a:buClr>
                <a:srgbClr val="677480"/>
              </a:buClr>
            </a:pPr>
            <a:r>
              <a:rPr lang="ru-RU" altLang="ru-RU" sz="2800" dirty="0">
                <a:solidFill>
                  <a:schemeClr val="tx1"/>
                </a:solidFill>
                <a:latin typeface="Lato"/>
                <a:ea typeface="Lato"/>
                <a:cs typeface="Lato"/>
                <a:sym typeface="Lato"/>
              </a:rPr>
              <a:t>В зависимости от степени новизны различаются:</a:t>
            </a:r>
          </a:p>
          <a:p>
            <a:pPr marL="457200" indent="-457200">
              <a:spcBef>
                <a:spcPct val="0"/>
              </a:spcBef>
              <a:spcAft>
                <a:spcPts val="600"/>
              </a:spcAft>
              <a:buFont typeface="Arial" panose="020B0604020202020204" pitchFamily="34" charset="0"/>
              <a:buChar char="•"/>
            </a:pPr>
            <a:r>
              <a:rPr lang="ru-RU" altLang="ru-RU" sz="2800" dirty="0" smtClean="0">
                <a:solidFill>
                  <a:schemeClr val="tx1"/>
                </a:solidFill>
                <a:latin typeface="Lato"/>
                <a:ea typeface="Lato"/>
                <a:cs typeface="Lato"/>
                <a:sym typeface="Lato"/>
              </a:rPr>
              <a:t>частичная </a:t>
            </a:r>
            <a:r>
              <a:rPr lang="ru-RU" altLang="ru-RU" sz="2800" dirty="0">
                <a:solidFill>
                  <a:schemeClr val="tx1"/>
                </a:solidFill>
                <a:latin typeface="Lato"/>
                <a:ea typeface="Lato"/>
                <a:cs typeface="Lato"/>
                <a:sym typeface="Lato"/>
              </a:rPr>
              <a:t>модернизация существующего </a:t>
            </a:r>
            <a:r>
              <a:rPr lang="ru-RU" altLang="ru-RU" sz="2800" dirty="0" smtClean="0">
                <a:solidFill>
                  <a:schemeClr val="tx1"/>
                </a:solidFill>
                <a:latin typeface="Lato"/>
                <a:ea typeface="Lato"/>
                <a:cs typeface="Lato"/>
                <a:sym typeface="Lato"/>
              </a:rPr>
              <a:t>прибора</a:t>
            </a:r>
          </a:p>
          <a:p>
            <a:pPr marL="457200" indent="-457200">
              <a:spcBef>
                <a:spcPct val="0"/>
              </a:spcBef>
              <a:spcAft>
                <a:spcPts val="600"/>
              </a:spcAft>
              <a:buFont typeface="Arial" panose="020B0604020202020204" pitchFamily="34" charset="0"/>
              <a:buChar char="•"/>
            </a:pPr>
            <a:r>
              <a:rPr lang="ru-RU" altLang="ru-RU" sz="2800" dirty="0" smtClean="0">
                <a:solidFill>
                  <a:schemeClr val="tx1"/>
                </a:solidFill>
                <a:latin typeface="Lato"/>
                <a:ea typeface="Lato"/>
                <a:cs typeface="Lato"/>
                <a:sym typeface="Lato"/>
              </a:rPr>
              <a:t>существенная модернизация </a:t>
            </a:r>
          </a:p>
          <a:p>
            <a:pPr marL="457200" indent="-457200">
              <a:spcBef>
                <a:spcPct val="0"/>
              </a:spcBef>
              <a:spcAft>
                <a:spcPts val="600"/>
              </a:spcAft>
              <a:buFont typeface="Arial" panose="020B0604020202020204" pitchFamily="34" charset="0"/>
              <a:buChar char="•"/>
            </a:pPr>
            <a:r>
              <a:rPr lang="ru-RU" altLang="ru-RU" sz="2800" dirty="0" smtClean="0">
                <a:solidFill>
                  <a:schemeClr val="tx1"/>
                </a:solidFill>
                <a:latin typeface="Lato"/>
                <a:ea typeface="Lato"/>
                <a:cs typeface="Lato"/>
                <a:sym typeface="Lato"/>
              </a:rPr>
              <a:t>создание нового прибора</a:t>
            </a:r>
          </a:p>
          <a:p>
            <a:pPr>
              <a:spcBef>
                <a:spcPct val="0"/>
              </a:spcBef>
              <a:spcAft>
                <a:spcPts val="600"/>
              </a:spcAft>
            </a:pPr>
            <a:r>
              <a:rPr lang="ru-RU" altLang="ru-RU" sz="2800" dirty="0">
                <a:solidFill>
                  <a:schemeClr val="tx1"/>
                </a:solidFill>
                <a:latin typeface="Lato"/>
                <a:ea typeface="Lato"/>
                <a:cs typeface="Lato"/>
                <a:sym typeface="Lato"/>
              </a:rPr>
              <a:t>При создании новых ОЭП процессу собственно проектирования – опытно-конструкторским работам (ОКР</a:t>
            </a:r>
            <a:r>
              <a:rPr lang="ru-RU" altLang="ru-RU" sz="2800" dirty="0" smtClean="0">
                <a:solidFill>
                  <a:schemeClr val="tx1"/>
                </a:solidFill>
                <a:latin typeface="Lato"/>
                <a:ea typeface="Lato"/>
                <a:cs typeface="Lato"/>
                <a:sym typeface="Lato"/>
              </a:rPr>
              <a:t>) –</a:t>
            </a:r>
            <a:r>
              <a:rPr lang="ru-RU" altLang="ru-RU" sz="2800" dirty="0">
                <a:solidFill>
                  <a:schemeClr val="tx1"/>
                </a:solidFill>
                <a:latin typeface="Lato"/>
                <a:ea typeface="Lato"/>
                <a:cs typeface="Lato"/>
                <a:sym typeface="Lato"/>
              </a:rPr>
              <a:t> </a:t>
            </a:r>
            <a:r>
              <a:rPr lang="ru-RU" altLang="ru-RU" sz="2800" dirty="0" smtClean="0">
                <a:solidFill>
                  <a:schemeClr val="tx1"/>
                </a:solidFill>
                <a:latin typeface="Lato"/>
                <a:ea typeface="Lato"/>
                <a:cs typeface="Lato"/>
                <a:sym typeface="Lato"/>
              </a:rPr>
              <a:t>обычно </a:t>
            </a:r>
            <a:r>
              <a:rPr lang="ru-RU" altLang="ru-RU" sz="2800" dirty="0">
                <a:solidFill>
                  <a:schemeClr val="tx1"/>
                </a:solidFill>
                <a:latin typeface="Lato"/>
                <a:ea typeface="Lato"/>
                <a:cs typeface="Lato"/>
                <a:sym typeface="Lato"/>
              </a:rPr>
              <a:t>предшествуют научно-исследовательские работы (НИР</a:t>
            </a:r>
            <a:r>
              <a:rPr lang="ru-RU" altLang="ru-RU" sz="2800" dirty="0" smtClean="0">
                <a:solidFill>
                  <a:schemeClr val="tx1"/>
                </a:solidFill>
                <a:latin typeface="Lato"/>
                <a:ea typeface="Lato"/>
                <a:cs typeface="Lato"/>
                <a:sym typeface="Lato"/>
              </a:rPr>
              <a:t>).</a:t>
            </a:r>
          </a:p>
          <a:p>
            <a:pPr>
              <a:spcBef>
                <a:spcPct val="0"/>
              </a:spcBef>
              <a:spcAft>
                <a:spcPts val="600"/>
              </a:spcAft>
            </a:pPr>
            <a:r>
              <a:rPr lang="ru-RU" altLang="ru-RU" sz="2800" dirty="0" smtClean="0">
                <a:solidFill>
                  <a:schemeClr val="tx1"/>
                </a:solidFill>
                <a:latin typeface="Lato"/>
                <a:ea typeface="Lato"/>
                <a:cs typeface="Lato"/>
                <a:sym typeface="Lato"/>
              </a:rPr>
              <a:t>Последовательность </a:t>
            </a:r>
            <a:r>
              <a:rPr lang="ru-RU" altLang="ru-RU" sz="2800" dirty="0">
                <a:solidFill>
                  <a:schemeClr val="tx1"/>
                </a:solidFill>
                <a:latin typeface="Lato"/>
                <a:ea typeface="Lato"/>
                <a:cs typeface="Lato"/>
                <a:sym typeface="Lato"/>
              </a:rPr>
              <a:t>разработки и изготовления промышленных изделий в настоящее время регламентируется группой государственных стандартов, входящих в Единую систему конструкторской документации (ЕСКД).</a:t>
            </a:r>
          </a:p>
          <a:p>
            <a:pPr>
              <a:spcBef>
                <a:spcPct val="0"/>
              </a:spcBef>
              <a:spcAft>
                <a:spcPts val="600"/>
              </a:spcAft>
            </a:pPr>
            <a:endParaRPr lang="ru-RU" altLang="ru-RU" sz="2800" dirty="0">
              <a:solidFill>
                <a:schemeClr val="tx1"/>
              </a:solidFill>
              <a:latin typeface="Lato"/>
              <a:ea typeface="Lato"/>
              <a:cs typeface="Lato"/>
              <a:sym typeface="Lato"/>
            </a:endParaRPr>
          </a:p>
        </p:txBody>
      </p:sp>
    </p:spTree>
    <p:extLst>
      <p:ext uri="{BB962C8B-B14F-4D97-AF65-F5344CB8AC3E}">
        <p14:creationId xmlns:p14="http://schemas.microsoft.com/office/powerpoint/2010/main" val="36378659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620688"/>
            <a:ext cx="11315873" cy="6048672"/>
          </a:xfrm>
        </p:spPr>
        <p:txBody>
          <a:bodyPr/>
          <a:lstStyle/>
          <a:p>
            <a:pPr>
              <a:spcBef>
                <a:spcPct val="0"/>
              </a:spcBef>
              <a:spcAft>
                <a:spcPts val="600"/>
              </a:spcAft>
            </a:pPr>
            <a:r>
              <a:rPr lang="ru-RU" altLang="ru-RU" sz="2400" dirty="0">
                <a:solidFill>
                  <a:schemeClr val="tx1"/>
                </a:solidFill>
                <a:latin typeface="Lato"/>
                <a:ea typeface="Lato"/>
                <a:cs typeface="Lato"/>
                <a:sym typeface="Lato"/>
              </a:rPr>
              <a:t>КД </a:t>
            </a:r>
            <a:r>
              <a:rPr lang="ru-RU" altLang="ru-RU" sz="2400" dirty="0" smtClean="0">
                <a:solidFill>
                  <a:schemeClr val="tx1"/>
                </a:solidFill>
                <a:latin typeface="Lato"/>
                <a:ea typeface="Lato"/>
                <a:cs typeface="Lato"/>
                <a:sym typeface="Lato"/>
              </a:rPr>
              <a:t>при техническом проектировании: </a:t>
            </a:r>
          </a:p>
          <a:p>
            <a:pPr marL="342900" indent="-342900">
              <a:spcBef>
                <a:spcPct val="0"/>
              </a:spcBef>
              <a:spcAft>
                <a:spcPts val="0"/>
              </a:spcAft>
              <a:buFont typeface="Arial" panose="020B0604020202020204" pitchFamily="34" charset="0"/>
              <a:buChar char="•"/>
            </a:pPr>
            <a:r>
              <a:rPr lang="ru-RU" altLang="ru-RU" sz="2400" dirty="0" smtClean="0">
                <a:solidFill>
                  <a:schemeClr val="tx1"/>
                </a:solidFill>
                <a:latin typeface="Lato"/>
                <a:ea typeface="Lato"/>
                <a:cs typeface="Lato"/>
                <a:sym typeface="Lato"/>
              </a:rPr>
              <a:t>чертежи </a:t>
            </a:r>
            <a:r>
              <a:rPr lang="ru-RU" altLang="ru-RU" sz="2400" dirty="0">
                <a:solidFill>
                  <a:schemeClr val="tx1"/>
                </a:solidFill>
                <a:latin typeface="Lato"/>
                <a:ea typeface="Lato"/>
                <a:cs typeface="Lato"/>
                <a:sym typeface="Lato"/>
              </a:rPr>
              <a:t>общего вида прибора и его сборочных единиц, </a:t>
            </a:r>
            <a:endParaRPr lang="ru-RU" altLang="ru-RU" sz="2400" dirty="0" smtClean="0">
              <a:solidFill>
                <a:schemeClr val="tx1"/>
              </a:solidFill>
              <a:latin typeface="Lato"/>
              <a:ea typeface="Lato"/>
              <a:cs typeface="Lato"/>
              <a:sym typeface="Lato"/>
            </a:endParaRPr>
          </a:p>
          <a:p>
            <a:pPr marL="342900" indent="-342900">
              <a:spcBef>
                <a:spcPct val="0"/>
              </a:spcBef>
              <a:spcAft>
                <a:spcPts val="0"/>
              </a:spcAft>
              <a:buFont typeface="Arial" panose="020B0604020202020204" pitchFamily="34" charset="0"/>
              <a:buChar char="•"/>
            </a:pPr>
            <a:r>
              <a:rPr lang="ru-RU" altLang="ru-RU" sz="2400" dirty="0" smtClean="0">
                <a:solidFill>
                  <a:schemeClr val="tx1"/>
                </a:solidFill>
                <a:latin typeface="Lato"/>
                <a:ea typeface="Lato"/>
                <a:cs typeface="Lato"/>
                <a:sym typeface="Lato"/>
              </a:rPr>
              <a:t>габаритный </a:t>
            </a:r>
            <a:r>
              <a:rPr lang="ru-RU" altLang="ru-RU" sz="2400" dirty="0">
                <a:solidFill>
                  <a:schemeClr val="tx1"/>
                </a:solidFill>
                <a:latin typeface="Lato"/>
                <a:ea typeface="Lato"/>
                <a:cs typeface="Lato"/>
                <a:sym typeface="Lato"/>
              </a:rPr>
              <a:t>чертеж, </a:t>
            </a:r>
            <a:endParaRPr lang="ru-RU" altLang="ru-RU" sz="2400" dirty="0" smtClean="0">
              <a:solidFill>
                <a:schemeClr val="tx1"/>
              </a:solidFill>
              <a:latin typeface="Lato"/>
              <a:ea typeface="Lato"/>
              <a:cs typeface="Lato"/>
              <a:sym typeface="Lato"/>
            </a:endParaRPr>
          </a:p>
          <a:p>
            <a:pPr marL="342900" indent="-342900">
              <a:spcBef>
                <a:spcPct val="0"/>
              </a:spcBef>
              <a:spcAft>
                <a:spcPts val="0"/>
              </a:spcAft>
              <a:buFont typeface="Arial" panose="020B0604020202020204" pitchFamily="34" charset="0"/>
              <a:buChar char="•"/>
            </a:pPr>
            <a:r>
              <a:rPr lang="ru-RU" altLang="ru-RU" sz="2400" dirty="0" smtClean="0">
                <a:solidFill>
                  <a:schemeClr val="tx1"/>
                </a:solidFill>
                <a:latin typeface="Lato"/>
                <a:ea typeface="Lato"/>
                <a:cs typeface="Lato"/>
                <a:sym typeface="Lato"/>
              </a:rPr>
              <a:t>чертежи </a:t>
            </a:r>
            <a:r>
              <a:rPr lang="ru-RU" altLang="ru-RU" sz="2400" dirty="0">
                <a:solidFill>
                  <a:schemeClr val="tx1"/>
                </a:solidFill>
                <a:latin typeface="Lato"/>
                <a:ea typeface="Lato"/>
                <a:cs typeface="Lato"/>
                <a:sym typeface="Lato"/>
              </a:rPr>
              <a:t>всех схем, </a:t>
            </a:r>
            <a:endParaRPr lang="ru-RU" altLang="ru-RU" sz="2400" dirty="0" smtClean="0">
              <a:solidFill>
                <a:schemeClr val="tx1"/>
              </a:solidFill>
              <a:latin typeface="Lato"/>
              <a:ea typeface="Lato"/>
              <a:cs typeface="Lato"/>
              <a:sym typeface="Lato"/>
            </a:endParaRPr>
          </a:p>
          <a:p>
            <a:pPr marL="342900" indent="-342900">
              <a:spcBef>
                <a:spcPct val="0"/>
              </a:spcBef>
              <a:spcAft>
                <a:spcPts val="0"/>
              </a:spcAft>
              <a:buFont typeface="Arial" panose="020B0604020202020204" pitchFamily="34" charset="0"/>
              <a:buChar char="•"/>
            </a:pPr>
            <a:r>
              <a:rPr lang="ru-RU" altLang="ru-RU" sz="2400" dirty="0" smtClean="0">
                <a:solidFill>
                  <a:schemeClr val="tx1"/>
                </a:solidFill>
                <a:latin typeface="Lato"/>
                <a:ea typeface="Lato"/>
                <a:cs typeface="Lato"/>
                <a:sym typeface="Lato"/>
              </a:rPr>
              <a:t>ведомость </a:t>
            </a:r>
            <a:r>
              <a:rPr lang="ru-RU" altLang="ru-RU" sz="2400" dirty="0">
                <a:solidFill>
                  <a:schemeClr val="tx1"/>
                </a:solidFill>
                <a:latin typeface="Lato"/>
                <a:ea typeface="Lato"/>
                <a:cs typeface="Lato"/>
                <a:sym typeface="Lato"/>
              </a:rPr>
              <a:t>технического проекта, </a:t>
            </a:r>
            <a:endParaRPr lang="ru-RU" altLang="ru-RU" sz="2400" dirty="0" smtClean="0">
              <a:solidFill>
                <a:schemeClr val="tx1"/>
              </a:solidFill>
              <a:latin typeface="Lato"/>
              <a:ea typeface="Lato"/>
              <a:cs typeface="Lato"/>
              <a:sym typeface="Lato"/>
            </a:endParaRPr>
          </a:p>
          <a:p>
            <a:pPr marL="342900" indent="-342900">
              <a:spcBef>
                <a:spcPct val="0"/>
              </a:spcBef>
              <a:spcAft>
                <a:spcPts val="0"/>
              </a:spcAft>
              <a:buFont typeface="Arial" panose="020B0604020202020204" pitchFamily="34" charset="0"/>
              <a:buChar char="•"/>
            </a:pPr>
            <a:r>
              <a:rPr lang="ru-RU" altLang="ru-RU" sz="2400" dirty="0" smtClean="0">
                <a:solidFill>
                  <a:schemeClr val="tx1"/>
                </a:solidFill>
                <a:latin typeface="Lato"/>
                <a:ea typeface="Lato"/>
                <a:cs typeface="Lato"/>
                <a:sym typeface="Lato"/>
              </a:rPr>
              <a:t>пояснительная </a:t>
            </a:r>
            <a:r>
              <a:rPr lang="ru-RU" altLang="ru-RU" sz="2400" dirty="0">
                <a:solidFill>
                  <a:schemeClr val="tx1"/>
                </a:solidFill>
                <a:latin typeface="Lato"/>
                <a:ea typeface="Lato"/>
                <a:cs typeface="Lato"/>
                <a:sym typeface="Lato"/>
              </a:rPr>
              <a:t>записка, </a:t>
            </a:r>
            <a:endParaRPr lang="ru-RU" altLang="ru-RU" sz="2400" dirty="0" smtClean="0">
              <a:solidFill>
                <a:schemeClr val="tx1"/>
              </a:solidFill>
              <a:latin typeface="Lato"/>
              <a:ea typeface="Lato"/>
              <a:cs typeface="Lato"/>
              <a:sym typeface="Lato"/>
            </a:endParaRPr>
          </a:p>
          <a:p>
            <a:pPr marL="342900" indent="-342900">
              <a:spcBef>
                <a:spcPct val="0"/>
              </a:spcBef>
              <a:spcAft>
                <a:spcPts val="0"/>
              </a:spcAft>
              <a:buFont typeface="Arial" panose="020B0604020202020204" pitchFamily="34" charset="0"/>
              <a:buChar char="•"/>
            </a:pPr>
            <a:r>
              <a:rPr lang="ru-RU" altLang="ru-RU" sz="2400" dirty="0" smtClean="0">
                <a:solidFill>
                  <a:schemeClr val="tx1"/>
                </a:solidFill>
                <a:latin typeface="Lato"/>
                <a:ea typeface="Lato"/>
                <a:cs typeface="Lato"/>
                <a:sym typeface="Lato"/>
              </a:rPr>
              <a:t>приложение </a:t>
            </a:r>
            <a:r>
              <a:rPr lang="ru-RU" altLang="ru-RU" sz="2400" dirty="0">
                <a:solidFill>
                  <a:schemeClr val="tx1"/>
                </a:solidFill>
                <a:latin typeface="Lato"/>
                <a:ea typeface="Lato"/>
                <a:cs typeface="Lato"/>
                <a:sym typeface="Lato"/>
              </a:rPr>
              <a:t>к пояснительной записке</a:t>
            </a:r>
            <a:r>
              <a:rPr lang="ru-RU" altLang="ru-RU" sz="2400" dirty="0" smtClean="0">
                <a:solidFill>
                  <a:schemeClr val="tx1"/>
                </a:solidFill>
                <a:latin typeface="Lato"/>
                <a:ea typeface="Lato"/>
                <a:cs typeface="Lato"/>
                <a:sym typeface="Lato"/>
              </a:rPr>
              <a:t>,</a:t>
            </a:r>
          </a:p>
          <a:p>
            <a:pPr marL="342900" indent="-342900">
              <a:spcBef>
                <a:spcPct val="0"/>
              </a:spcBef>
              <a:spcAft>
                <a:spcPts val="0"/>
              </a:spcAft>
              <a:buFont typeface="Arial" panose="020B0604020202020204" pitchFamily="34" charset="0"/>
              <a:buChar char="•"/>
            </a:pPr>
            <a:r>
              <a:rPr lang="ru-RU" altLang="ru-RU" sz="2400" dirty="0" smtClean="0">
                <a:solidFill>
                  <a:schemeClr val="tx1"/>
                </a:solidFill>
                <a:latin typeface="Lato"/>
                <a:ea typeface="Lato"/>
                <a:cs typeface="Lato"/>
                <a:sym typeface="Lato"/>
              </a:rPr>
              <a:t>ведомость </a:t>
            </a:r>
            <a:r>
              <a:rPr lang="ru-RU" altLang="ru-RU" sz="2400" dirty="0">
                <a:solidFill>
                  <a:schemeClr val="tx1"/>
                </a:solidFill>
                <a:latin typeface="Lato"/>
                <a:ea typeface="Lato"/>
                <a:cs typeface="Lato"/>
                <a:sym typeface="Lato"/>
              </a:rPr>
              <a:t>покупных изделий, </a:t>
            </a:r>
            <a:endParaRPr lang="ru-RU" altLang="ru-RU" sz="2400" dirty="0" smtClean="0">
              <a:solidFill>
                <a:schemeClr val="tx1"/>
              </a:solidFill>
              <a:latin typeface="Lato"/>
              <a:ea typeface="Lato"/>
              <a:cs typeface="Lato"/>
              <a:sym typeface="Lato"/>
            </a:endParaRPr>
          </a:p>
          <a:p>
            <a:pPr marL="342900" indent="-342900">
              <a:spcBef>
                <a:spcPct val="0"/>
              </a:spcBef>
              <a:spcAft>
                <a:spcPts val="0"/>
              </a:spcAft>
              <a:buFont typeface="Arial" panose="020B0604020202020204" pitchFamily="34" charset="0"/>
              <a:buChar char="•"/>
            </a:pPr>
            <a:r>
              <a:rPr lang="ru-RU" altLang="ru-RU" sz="2400" dirty="0" smtClean="0">
                <a:solidFill>
                  <a:schemeClr val="tx1"/>
                </a:solidFill>
                <a:latin typeface="Lato"/>
                <a:ea typeface="Lato"/>
                <a:cs typeface="Lato"/>
                <a:sym typeface="Lato"/>
              </a:rPr>
              <a:t>ведомость </a:t>
            </a:r>
            <a:r>
              <a:rPr lang="ru-RU" altLang="ru-RU" sz="2400" dirty="0">
                <a:solidFill>
                  <a:schemeClr val="tx1"/>
                </a:solidFill>
                <a:latin typeface="Lato"/>
                <a:ea typeface="Lato"/>
                <a:cs typeface="Lato"/>
                <a:sym typeface="Lato"/>
              </a:rPr>
              <a:t>согласования применения покупных изделий, патентный формуляр, </a:t>
            </a:r>
            <a:endParaRPr lang="ru-RU" altLang="ru-RU" sz="2400" dirty="0" smtClean="0">
              <a:solidFill>
                <a:schemeClr val="tx1"/>
              </a:solidFill>
              <a:latin typeface="Lato"/>
              <a:ea typeface="Lato"/>
              <a:cs typeface="Lato"/>
              <a:sym typeface="Lato"/>
            </a:endParaRPr>
          </a:p>
          <a:p>
            <a:pPr marL="342900" indent="-342900">
              <a:spcBef>
                <a:spcPct val="0"/>
              </a:spcBef>
              <a:spcAft>
                <a:spcPts val="0"/>
              </a:spcAft>
              <a:buFont typeface="Arial" panose="020B0604020202020204" pitchFamily="34" charset="0"/>
              <a:buChar char="•"/>
            </a:pPr>
            <a:r>
              <a:rPr lang="ru-RU" altLang="ru-RU" sz="2400" dirty="0" smtClean="0">
                <a:solidFill>
                  <a:schemeClr val="tx1"/>
                </a:solidFill>
                <a:latin typeface="Lato"/>
                <a:ea typeface="Lato"/>
                <a:cs typeface="Lato"/>
                <a:sym typeface="Lato"/>
              </a:rPr>
              <a:t>карта </a:t>
            </a:r>
            <a:r>
              <a:rPr lang="ru-RU" altLang="ru-RU" sz="2400" dirty="0">
                <a:solidFill>
                  <a:schemeClr val="tx1"/>
                </a:solidFill>
                <a:latin typeface="Lato"/>
                <a:ea typeface="Lato"/>
                <a:cs typeface="Lato"/>
                <a:sym typeface="Lato"/>
              </a:rPr>
              <a:t>технического </a:t>
            </a:r>
            <a:r>
              <a:rPr lang="ru-RU" altLang="ru-RU" sz="2400" dirty="0" smtClean="0">
                <a:solidFill>
                  <a:schemeClr val="tx1"/>
                </a:solidFill>
                <a:latin typeface="Lato"/>
                <a:ea typeface="Lato"/>
                <a:cs typeface="Lato"/>
                <a:sym typeface="Lato"/>
              </a:rPr>
              <a:t>уровня</a:t>
            </a:r>
            <a:endParaRPr lang="ru-RU" altLang="ru-RU" sz="2400" dirty="0">
              <a:solidFill>
                <a:schemeClr val="tx1"/>
              </a:solidFill>
              <a:latin typeface="Lato"/>
              <a:ea typeface="Lato"/>
              <a:cs typeface="Lato"/>
              <a:sym typeface="Lato"/>
            </a:endParaRPr>
          </a:p>
          <a:p>
            <a:pPr>
              <a:spcBef>
                <a:spcPct val="0"/>
              </a:spcBef>
              <a:spcAft>
                <a:spcPts val="600"/>
              </a:spcAft>
            </a:pPr>
            <a:r>
              <a:rPr lang="ru-RU" altLang="ru-RU" sz="2400" dirty="0">
                <a:solidFill>
                  <a:schemeClr val="tx1"/>
                </a:solidFill>
                <a:latin typeface="Lato"/>
                <a:ea typeface="Lato"/>
                <a:cs typeface="Lato"/>
                <a:sym typeface="Lato"/>
              </a:rPr>
              <a:t>Выполняемые при техническом проектировании расчеты служат для окончательного установления свойств прибора, выработки требований к узлам и отдельным ответственным </a:t>
            </a:r>
            <a:r>
              <a:rPr lang="ru-RU" altLang="ru-RU" sz="2400" dirty="0" smtClean="0">
                <a:solidFill>
                  <a:schemeClr val="tx1"/>
                </a:solidFill>
                <a:latin typeface="Lato"/>
                <a:ea typeface="Lato"/>
                <a:cs typeface="Lato"/>
                <a:sym typeface="Lato"/>
              </a:rPr>
              <a:t>деталям. Технический проект подлежит защите и утверждению заказчиком.</a:t>
            </a:r>
          </a:p>
        </p:txBody>
      </p:sp>
      <p:sp>
        <p:nvSpPr>
          <p:cNvPr id="8"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Техническое проектирование</a:t>
            </a:r>
          </a:p>
        </p:txBody>
      </p:sp>
    </p:spTree>
    <p:extLst>
      <p:ext uri="{BB962C8B-B14F-4D97-AF65-F5344CB8AC3E}">
        <p14:creationId xmlns:p14="http://schemas.microsoft.com/office/powerpoint/2010/main" val="30644038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Текст 2"/>
          <p:cNvSpPr txBox="1">
            <a:spLocks noGrp="1"/>
          </p:cNvSpPr>
          <p:nvPr>
            <p:ph type="body" idx="1"/>
          </p:nvPr>
        </p:nvSpPr>
        <p:spPr>
          <a:xfrm>
            <a:off x="839416" y="2492896"/>
            <a:ext cx="10585176" cy="4248472"/>
          </a:xfrm>
        </p:spPr>
        <p:txBody>
          <a:bodyPr/>
          <a:lstStyle/>
          <a:p>
            <a:pPr>
              <a:lnSpc>
                <a:spcPct val="120000"/>
              </a:lnSpc>
              <a:spcBef>
                <a:spcPct val="0"/>
              </a:spcBef>
              <a:buClr>
                <a:srgbClr val="677480"/>
              </a:buClr>
              <a:buFont typeface="Lato"/>
              <a:buNone/>
            </a:pPr>
            <a:r>
              <a:rPr lang="ru-RU" altLang="ru-RU" sz="2400" dirty="0" smtClean="0">
                <a:solidFill>
                  <a:schemeClr val="tx1"/>
                </a:solidFill>
                <a:latin typeface="Lato"/>
                <a:ea typeface="Lato"/>
                <a:cs typeface="Lato"/>
                <a:sym typeface="Lato"/>
              </a:rPr>
              <a:t>РП </a:t>
            </a:r>
            <a:r>
              <a:rPr lang="ru-RU" altLang="ru-RU" sz="2400" dirty="0">
                <a:solidFill>
                  <a:schemeClr val="tx1"/>
                </a:solidFill>
                <a:latin typeface="Lato"/>
                <a:ea typeface="Lato"/>
                <a:cs typeface="Lato"/>
                <a:sym typeface="Lato"/>
              </a:rPr>
              <a:t>выполняется с целью создания и отработки полного комплекта КД ОЭП, достаточной для изготовления опытного образца прибора</a:t>
            </a:r>
            <a:r>
              <a:rPr lang="ru-RU" altLang="ru-RU" sz="2400" dirty="0" smtClean="0">
                <a:solidFill>
                  <a:schemeClr val="tx1"/>
                </a:solidFill>
                <a:latin typeface="Lato"/>
                <a:ea typeface="Lato"/>
                <a:cs typeface="Lato"/>
                <a:sym typeface="Lato"/>
              </a:rPr>
              <a:t>.</a:t>
            </a:r>
          </a:p>
          <a:p>
            <a:pPr>
              <a:lnSpc>
                <a:spcPct val="120000"/>
              </a:lnSpc>
              <a:spcBef>
                <a:spcPct val="0"/>
              </a:spcBef>
              <a:buClr>
                <a:srgbClr val="677480"/>
              </a:buClr>
              <a:buFont typeface="Lato"/>
              <a:buNone/>
            </a:pPr>
            <a:r>
              <a:rPr lang="ru-RU" altLang="ru-RU" sz="2400" dirty="0">
                <a:solidFill>
                  <a:schemeClr val="tx1"/>
                </a:solidFill>
                <a:latin typeface="Lato"/>
                <a:ea typeface="Lato"/>
                <a:cs typeface="Lato"/>
                <a:sym typeface="Lato"/>
              </a:rPr>
              <a:t>Опытный образец – образец продукции, изготовленный при выполнении ОКР по новой разработанной рабочей конструкторской и технологической документации для проверки посредством испытаний соответствия его параметров и характеристик заданным техническим требованиям и правильности технических решений, а также для принятия решения о возможности постановки на производство и (или) использования по назначению.</a:t>
            </a:r>
          </a:p>
          <a:p>
            <a:pPr>
              <a:lnSpc>
                <a:spcPct val="120000"/>
              </a:lnSpc>
              <a:spcBef>
                <a:spcPct val="0"/>
              </a:spcBef>
              <a:buClr>
                <a:srgbClr val="677480"/>
              </a:buClr>
              <a:buFont typeface="Lato"/>
              <a:buNone/>
            </a:pPr>
            <a:endParaRPr lang="ru-RU" altLang="ru-RU" sz="2400" dirty="0">
              <a:solidFill>
                <a:schemeClr val="tx1"/>
              </a:solidFill>
              <a:latin typeface="Lato"/>
              <a:ea typeface="Lato"/>
              <a:cs typeface="Lato"/>
              <a:sym typeface="Lato"/>
            </a:endParaRPr>
          </a:p>
        </p:txBody>
      </p:sp>
      <p:sp>
        <p:nvSpPr>
          <p:cNvPr id="5"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smtClean="0">
                <a:solidFill>
                  <a:srgbClr val="2185C5"/>
                </a:solidFill>
                <a:latin typeface="Raleway"/>
                <a:ea typeface="Raleway"/>
                <a:cs typeface="Raleway"/>
                <a:sym typeface="Raleway"/>
              </a:rPr>
              <a:t>Рабочее </a:t>
            </a:r>
            <a:r>
              <a:rPr lang="ru-RU" altLang="ru-RU" sz="3200" dirty="0">
                <a:solidFill>
                  <a:srgbClr val="2185C5"/>
                </a:solidFill>
                <a:latin typeface="Raleway"/>
                <a:ea typeface="Raleway"/>
                <a:cs typeface="Raleway"/>
                <a:sym typeface="Raleway"/>
              </a:rPr>
              <a:t>проектирование</a:t>
            </a:r>
          </a:p>
        </p:txBody>
      </p:sp>
    </p:spTree>
    <p:extLst>
      <p:ext uri="{BB962C8B-B14F-4D97-AF65-F5344CB8AC3E}">
        <p14:creationId xmlns:p14="http://schemas.microsoft.com/office/powerpoint/2010/main" val="2800926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620688"/>
            <a:ext cx="11315873" cy="6048672"/>
          </a:xfrm>
        </p:spPr>
        <p:txBody>
          <a:bodyPr/>
          <a:lstStyle/>
          <a:p>
            <a:pPr>
              <a:spcBef>
                <a:spcPct val="0"/>
              </a:spcBef>
              <a:spcAft>
                <a:spcPts val="600"/>
              </a:spcAft>
            </a:pPr>
            <a:r>
              <a:rPr lang="ru-RU" altLang="ru-RU" sz="2400" dirty="0" smtClean="0">
                <a:solidFill>
                  <a:schemeClr val="tx1"/>
                </a:solidFill>
                <a:latin typeface="Lato"/>
                <a:ea typeface="Lato"/>
                <a:cs typeface="Lato"/>
                <a:sym typeface="Lato"/>
              </a:rPr>
              <a:t>Виды работ при РП:</a:t>
            </a:r>
            <a:endParaRPr lang="ru-RU" altLang="ru-RU" sz="2400" dirty="0">
              <a:solidFill>
                <a:schemeClr val="tx1"/>
              </a:solidFill>
              <a:latin typeface="Lato"/>
              <a:ea typeface="Lato"/>
              <a:cs typeface="Lato"/>
              <a:sym typeface="Lato"/>
            </a:endParaRPr>
          </a:p>
          <a:p>
            <a:pPr marL="342900" indent="-342900">
              <a:spcBef>
                <a:spcPct val="0"/>
              </a:spcBef>
              <a:spcAft>
                <a:spcPts val="600"/>
              </a:spcAft>
              <a:buFont typeface="Arial" panose="020B0604020202020204" pitchFamily="34" charset="0"/>
              <a:buChar char="•"/>
            </a:pPr>
            <a:r>
              <a:rPr lang="ru-RU" altLang="ru-RU" sz="2400" dirty="0">
                <a:solidFill>
                  <a:schemeClr val="tx1"/>
                </a:solidFill>
                <a:latin typeface="Lato"/>
                <a:ea typeface="Lato"/>
                <a:cs typeface="Lato"/>
                <a:sym typeface="Lato"/>
              </a:rPr>
              <a:t>детальная разработка конструкции прибора и его узлов с указанием технологических требований к сборке и </a:t>
            </a:r>
            <a:r>
              <a:rPr lang="ru-RU" altLang="ru-RU" sz="2400" dirty="0" smtClean="0">
                <a:solidFill>
                  <a:schemeClr val="tx1"/>
                </a:solidFill>
                <a:latin typeface="Lato"/>
                <a:ea typeface="Lato"/>
                <a:cs typeface="Lato"/>
                <a:sym typeface="Lato"/>
              </a:rPr>
              <a:t>юстировке</a:t>
            </a:r>
            <a:endParaRPr lang="ru-RU" altLang="ru-RU" sz="2400" dirty="0">
              <a:solidFill>
                <a:schemeClr val="tx1"/>
              </a:solidFill>
              <a:latin typeface="Lato"/>
              <a:ea typeface="Lato"/>
              <a:cs typeface="Lato"/>
              <a:sym typeface="Lato"/>
            </a:endParaRPr>
          </a:p>
          <a:p>
            <a:pPr marL="342900" indent="-342900">
              <a:spcBef>
                <a:spcPct val="0"/>
              </a:spcBef>
              <a:spcAft>
                <a:spcPts val="600"/>
              </a:spcAft>
              <a:buFont typeface="Arial" panose="020B0604020202020204" pitchFamily="34" charset="0"/>
              <a:buChar char="•"/>
            </a:pPr>
            <a:r>
              <a:rPr lang="ru-RU" altLang="ru-RU" sz="2400" dirty="0">
                <a:solidFill>
                  <a:schemeClr val="tx1"/>
                </a:solidFill>
                <a:latin typeface="Lato"/>
                <a:ea typeface="Lato"/>
                <a:cs typeface="Lato"/>
                <a:sym typeface="Lato"/>
              </a:rPr>
              <a:t>доведение всех схем до рабочего состояния (выполняются монтажные схемы, на оптических схемах приводятся требования по </a:t>
            </a:r>
            <a:r>
              <a:rPr lang="ru-RU" altLang="ru-RU" sz="2400" dirty="0" smtClean="0">
                <a:solidFill>
                  <a:schemeClr val="tx1"/>
                </a:solidFill>
                <a:latin typeface="Lato"/>
                <a:ea typeface="Lato"/>
                <a:cs typeface="Lato"/>
                <a:sym typeface="Lato"/>
              </a:rPr>
              <a:t>юстировке)</a:t>
            </a:r>
            <a:endParaRPr lang="ru-RU" altLang="ru-RU" sz="2400" dirty="0">
              <a:solidFill>
                <a:schemeClr val="tx1"/>
              </a:solidFill>
              <a:latin typeface="Lato"/>
              <a:ea typeface="Lato"/>
              <a:cs typeface="Lato"/>
              <a:sym typeface="Lato"/>
            </a:endParaRPr>
          </a:p>
          <a:p>
            <a:pPr marL="342900" indent="-342900">
              <a:spcBef>
                <a:spcPct val="0"/>
              </a:spcBef>
              <a:spcAft>
                <a:spcPts val="600"/>
              </a:spcAft>
              <a:buFont typeface="Arial" panose="020B0604020202020204" pitchFamily="34" charset="0"/>
              <a:buChar char="•"/>
            </a:pPr>
            <a:r>
              <a:rPr lang="ru-RU" altLang="ru-RU" sz="2400" dirty="0">
                <a:solidFill>
                  <a:schemeClr val="tx1"/>
                </a:solidFill>
                <a:latin typeface="Lato"/>
                <a:ea typeface="Lato"/>
                <a:cs typeface="Lato"/>
                <a:sym typeface="Lato"/>
              </a:rPr>
              <a:t>разработка ведомостей и чертежей согласования применения готовых </a:t>
            </a:r>
            <a:r>
              <a:rPr lang="ru-RU" altLang="ru-RU" sz="2400" dirty="0" smtClean="0">
                <a:solidFill>
                  <a:schemeClr val="tx1"/>
                </a:solidFill>
                <a:latin typeface="Lato"/>
                <a:ea typeface="Lato"/>
                <a:cs typeface="Lato"/>
                <a:sym typeface="Lato"/>
              </a:rPr>
              <a:t>изделий</a:t>
            </a:r>
          </a:p>
          <a:p>
            <a:pPr marL="342900" indent="-342900">
              <a:spcBef>
                <a:spcPct val="0"/>
              </a:spcBef>
              <a:spcAft>
                <a:spcPts val="600"/>
              </a:spcAft>
              <a:buFont typeface="Arial" panose="020B0604020202020204" pitchFamily="34" charset="0"/>
              <a:buChar char="•"/>
            </a:pPr>
            <a:r>
              <a:rPr lang="ru-RU" altLang="ru-RU" sz="2400" dirty="0">
                <a:solidFill>
                  <a:schemeClr val="tx1"/>
                </a:solidFill>
                <a:latin typeface="Lato"/>
                <a:ea typeface="Lato"/>
                <a:cs typeface="Lato"/>
                <a:sym typeface="Lato"/>
              </a:rPr>
              <a:t>согласование методик юстировки, настройки, монтажа, испытаний;        </a:t>
            </a:r>
          </a:p>
          <a:p>
            <a:pPr marL="342900" indent="-342900">
              <a:spcBef>
                <a:spcPct val="0"/>
              </a:spcBef>
              <a:spcAft>
                <a:spcPts val="600"/>
              </a:spcAft>
              <a:buFont typeface="Arial" panose="020B0604020202020204" pitchFamily="34" charset="0"/>
              <a:buChar char="•"/>
            </a:pPr>
            <a:r>
              <a:rPr lang="ru-RU" altLang="ru-RU" sz="2400" dirty="0">
                <a:solidFill>
                  <a:schemeClr val="tx1"/>
                </a:solidFill>
                <a:latin typeface="Lato"/>
                <a:ea typeface="Lato"/>
                <a:cs typeface="Lato"/>
                <a:sym typeface="Lato"/>
              </a:rPr>
              <a:t>составление технического описания, технических условий, инструкций по эксплуатации, формуляра, технического паспорта;     </a:t>
            </a:r>
          </a:p>
          <a:p>
            <a:pPr marL="342900" indent="-342900">
              <a:spcBef>
                <a:spcPct val="0"/>
              </a:spcBef>
              <a:spcAft>
                <a:spcPts val="600"/>
              </a:spcAft>
              <a:buFont typeface="Arial" panose="020B0604020202020204" pitchFamily="34" charset="0"/>
              <a:buChar char="•"/>
            </a:pPr>
            <a:r>
              <a:rPr lang="ru-RU" altLang="ru-RU" sz="2400" dirty="0">
                <a:solidFill>
                  <a:schemeClr val="tx1"/>
                </a:solidFill>
                <a:latin typeface="Lato"/>
                <a:ea typeface="Lato"/>
                <a:cs typeface="Lato"/>
                <a:sym typeface="Lato"/>
              </a:rPr>
              <a:t>разработка технологических процессов изготовления наиболее сложных и ответственных </a:t>
            </a:r>
            <a:r>
              <a:rPr lang="ru-RU" altLang="ru-RU" sz="2400" dirty="0" smtClean="0">
                <a:solidFill>
                  <a:schemeClr val="tx1"/>
                </a:solidFill>
                <a:latin typeface="Lato"/>
                <a:ea typeface="Lato"/>
                <a:cs typeface="Lato"/>
                <a:sym typeface="Lato"/>
              </a:rPr>
              <a:t>деталей</a:t>
            </a:r>
            <a:endParaRPr lang="ru-RU" altLang="ru-RU" sz="2400" dirty="0">
              <a:solidFill>
                <a:schemeClr val="tx1"/>
              </a:solidFill>
              <a:latin typeface="Lato"/>
              <a:ea typeface="Lato"/>
              <a:cs typeface="Lato"/>
              <a:sym typeface="Lato"/>
            </a:endParaRPr>
          </a:p>
          <a:p>
            <a:pPr marL="342900" indent="-342900">
              <a:spcBef>
                <a:spcPct val="0"/>
              </a:spcBef>
              <a:spcAft>
                <a:spcPts val="600"/>
              </a:spcAft>
              <a:buFont typeface="Arial" panose="020B0604020202020204" pitchFamily="34" charset="0"/>
              <a:buChar char="•"/>
            </a:pPr>
            <a:r>
              <a:rPr lang="ru-RU" altLang="ru-RU" sz="2400" dirty="0">
                <a:solidFill>
                  <a:schemeClr val="tx1"/>
                </a:solidFill>
                <a:latin typeface="Lato"/>
                <a:ea typeface="Lato"/>
                <a:cs typeface="Lato"/>
                <a:sym typeface="Lato"/>
              </a:rPr>
              <a:t>рабочие чертежи должны обеспечивать возможность оптимального применения стандартных и покупных изделий, рационально ограниченную номенклатуру материалов, необходимую степень </a:t>
            </a:r>
            <a:r>
              <a:rPr lang="ru-RU" altLang="ru-RU" sz="2400" dirty="0" smtClean="0">
                <a:solidFill>
                  <a:schemeClr val="tx1"/>
                </a:solidFill>
                <a:latin typeface="Lato"/>
                <a:ea typeface="Lato"/>
                <a:cs typeface="Lato"/>
                <a:sym typeface="Lato"/>
              </a:rPr>
              <a:t>взаимозаменяемости</a:t>
            </a:r>
            <a:endParaRPr lang="ru-RU" altLang="ru-RU" sz="2400" dirty="0">
              <a:solidFill>
                <a:schemeClr val="tx1"/>
              </a:solidFill>
              <a:latin typeface="Lato"/>
              <a:ea typeface="Lato"/>
              <a:cs typeface="Lato"/>
              <a:sym typeface="Lato"/>
            </a:endParaRPr>
          </a:p>
          <a:p>
            <a:pPr marL="342900" indent="-342900">
              <a:spcBef>
                <a:spcPct val="0"/>
              </a:spcBef>
              <a:spcAft>
                <a:spcPts val="600"/>
              </a:spcAft>
              <a:buFont typeface="Arial" panose="020B0604020202020204" pitchFamily="34" charset="0"/>
              <a:buChar char="•"/>
            </a:pPr>
            <a:endParaRPr lang="ru-RU" altLang="ru-RU" sz="2400" dirty="0">
              <a:solidFill>
                <a:schemeClr val="tx1"/>
              </a:solidFill>
              <a:latin typeface="Lato"/>
              <a:ea typeface="Lato"/>
              <a:cs typeface="Lato"/>
              <a:sym typeface="Lato"/>
            </a:endParaRPr>
          </a:p>
          <a:p>
            <a:pPr>
              <a:spcBef>
                <a:spcPct val="0"/>
              </a:spcBef>
              <a:spcAft>
                <a:spcPts val="600"/>
              </a:spcAft>
            </a:pPr>
            <a:endParaRPr lang="ru-RU" altLang="ru-RU" sz="2400" dirty="0">
              <a:solidFill>
                <a:schemeClr val="tx1"/>
              </a:solidFill>
              <a:latin typeface="Lato"/>
              <a:ea typeface="Lato"/>
              <a:cs typeface="Lato"/>
              <a:sym typeface="Lato"/>
            </a:endParaRPr>
          </a:p>
          <a:p>
            <a:pPr>
              <a:spcBef>
                <a:spcPct val="0"/>
              </a:spcBef>
              <a:spcAft>
                <a:spcPts val="600"/>
              </a:spcAft>
            </a:pPr>
            <a:endParaRPr lang="ru-RU" altLang="ru-RU" sz="2400" dirty="0" smtClean="0">
              <a:solidFill>
                <a:schemeClr val="tx1"/>
              </a:solidFill>
              <a:latin typeface="Lato"/>
              <a:ea typeface="Lato"/>
              <a:cs typeface="Lato"/>
              <a:sym typeface="Lato"/>
            </a:endParaRPr>
          </a:p>
        </p:txBody>
      </p:sp>
      <p:sp>
        <p:nvSpPr>
          <p:cNvPr id="8"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smtClean="0">
                <a:solidFill>
                  <a:srgbClr val="2185C5"/>
                </a:solidFill>
                <a:latin typeface="Raleway"/>
                <a:ea typeface="Raleway"/>
                <a:cs typeface="Raleway"/>
                <a:sym typeface="Raleway"/>
              </a:rPr>
              <a:t>Рабочее </a:t>
            </a:r>
            <a:r>
              <a:rPr lang="ru-RU" altLang="ru-RU" sz="3200" dirty="0">
                <a:solidFill>
                  <a:srgbClr val="2185C5"/>
                </a:solidFill>
                <a:latin typeface="Raleway"/>
                <a:ea typeface="Raleway"/>
                <a:cs typeface="Raleway"/>
                <a:sym typeface="Raleway"/>
              </a:rPr>
              <a:t>проектирование</a:t>
            </a:r>
          </a:p>
        </p:txBody>
      </p:sp>
    </p:spTree>
    <p:extLst>
      <p:ext uri="{BB962C8B-B14F-4D97-AF65-F5344CB8AC3E}">
        <p14:creationId xmlns:p14="http://schemas.microsoft.com/office/powerpoint/2010/main" val="8222301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620688"/>
            <a:ext cx="11315873" cy="6048672"/>
          </a:xfrm>
        </p:spPr>
        <p:txBody>
          <a:bodyPr/>
          <a:lstStyle/>
          <a:p>
            <a:pPr>
              <a:spcBef>
                <a:spcPct val="0"/>
              </a:spcBef>
              <a:spcAft>
                <a:spcPts val="600"/>
              </a:spcAft>
            </a:pPr>
            <a:r>
              <a:rPr lang="ru-RU" altLang="ru-RU" sz="2400" dirty="0">
                <a:solidFill>
                  <a:schemeClr val="tx1"/>
                </a:solidFill>
                <a:latin typeface="Lato"/>
                <a:ea typeface="Lato"/>
                <a:cs typeface="Lato"/>
                <a:sym typeface="Lato"/>
              </a:rPr>
              <a:t>Рабочее проектирование может выполняться как самостоятельный этап, но иногда для ускорения процесса проектирования его начинают на этапе технического проекта (</a:t>
            </a:r>
            <a:r>
              <a:rPr lang="ru-RU" altLang="ru-RU" sz="2400" dirty="0" err="1">
                <a:solidFill>
                  <a:schemeClr val="tx1"/>
                </a:solidFill>
                <a:latin typeface="Lato"/>
                <a:ea typeface="Lato"/>
                <a:cs typeface="Lato"/>
                <a:sym typeface="Lato"/>
              </a:rPr>
              <a:t>технорабочий</a:t>
            </a:r>
            <a:r>
              <a:rPr lang="ru-RU" altLang="ru-RU" sz="2400" dirty="0">
                <a:solidFill>
                  <a:schemeClr val="tx1"/>
                </a:solidFill>
                <a:latin typeface="Lato"/>
                <a:ea typeface="Lato"/>
                <a:cs typeface="Lato"/>
                <a:sym typeface="Lato"/>
              </a:rPr>
              <a:t> проект</a:t>
            </a:r>
            <a:r>
              <a:rPr lang="ru-RU" altLang="ru-RU" sz="2400" dirty="0" smtClean="0">
                <a:solidFill>
                  <a:schemeClr val="tx1"/>
                </a:solidFill>
                <a:latin typeface="Lato"/>
                <a:ea typeface="Lato"/>
                <a:cs typeface="Lato"/>
                <a:sym typeface="Lato"/>
              </a:rPr>
              <a:t>).</a:t>
            </a:r>
          </a:p>
          <a:p>
            <a:pPr>
              <a:spcBef>
                <a:spcPct val="0"/>
              </a:spcBef>
              <a:spcAft>
                <a:spcPts val="600"/>
              </a:spcAft>
            </a:pPr>
            <a:r>
              <a:rPr lang="ru-RU" altLang="ru-RU" sz="2400" dirty="0">
                <a:solidFill>
                  <a:schemeClr val="tx1"/>
                </a:solidFill>
                <a:latin typeface="Lato"/>
                <a:ea typeface="Lato"/>
                <a:cs typeface="Lato"/>
                <a:sym typeface="Lato"/>
              </a:rPr>
              <a:t>В процессе </a:t>
            </a:r>
            <a:r>
              <a:rPr lang="ru-RU" altLang="ru-RU" sz="2400" dirty="0" smtClean="0">
                <a:solidFill>
                  <a:schemeClr val="tx1"/>
                </a:solidFill>
                <a:latin typeface="Lato"/>
                <a:ea typeface="Lato"/>
                <a:cs typeface="Lato"/>
                <a:sym typeface="Lato"/>
              </a:rPr>
              <a:t>РП </a:t>
            </a:r>
            <a:r>
              <a:rPr lang="ru-RU" altLang="ru-RU" sz="2400" dirty="0">
                <a:solidFill>
                  <a:schemeClr val="tx1"/>
                </a:solidFill>
                <a:latin typeface="Lato"/>
                <a:ea typeface="Lato"/>
                <a:cs typeface="Lato"/>
                <a:sym typeface="Lato"/>
              </a:rPr>
              <a:t>выполняются контрольно-сборочные чертежи узлов и прибора в целом для выявления ошибок в рабочих чертежах деталей до их изготовления и сборки. Контрольно-сборочный чертеж вычерчивают по рабочим чертежам деталей путем считывания всех необходимых размеров, проверки правильности простановки допусков на сопрягаемые детали и тщательного переноса размеров в соответствии с необходимым масштабом на поле чертежа.</a:t>
            </a:r>
          </a:p>
          <a:p>
            <a:pPr>
              <a:spcBef>
                <a:spcPct val="0"/>
              </a:spcBef>
              <a:spcAft>
                <a:spcPts val="600"/>
              </a:spcAft>
            </a:pPr>
            <a:r>
              <a:rPr lang="ru-RU" altLang="ru-RU" sz="2400" dirty="0">
                <a:solidFill>
                  <a:schemeClr val="tx1"/>
                </a:solidFill>
                <a:latin typeface="Lato"/>
                <a:ea typeface="Lato"/>
                <a:cs typeface="Lato"/>
                <a:sym typeface="Lato"/>
              </a:rPr>
              <a:t>Рабочие чертежи деталей и сборочные чертежи являются основной документацией, руководствуясь которой можно осуществить изготовление опытного образца прибора. Дополнением к ним являются </a:t>
            </a:r>
            <a:r>
              <a:rPr lang="ru-RU" altLang="ru-RU" sz="2400" dirty="0" smtClean="0">
                <a:solidFill>
                  <a:schemeClr val="tx1"/>
                </a:solidFill>
                <a:latin typeface="Lato"/>
                <a:ea typeface="Lato"/>
                <a:cs typeface="Lato"/>
                <a:sym typeface="Lato"/>
              </a:rPr>
              <a:t>технические условия, </a:t>
            </a:r>
            <a:r>
              <a:rPr lang="ru-RU" altLang="ru-RU" sz="2400" dirty="0">
                <a:solidFill>
                  <a:schemeClr val="tx1"/>
                </a:solidFill>
                <a:latin typeface="Lato"/>
                <a:ea typeface="Lato"/>
                <a:cs typeface="Lato"/>
                <a:sym typeface="Lato"/>
              </a:rPr>
              <a:t>содержащие все отсутствующие в чертежах, но необходимые для изготовления и отладки технические требования, а также требования на приемку и испытания. </a:t>
            </a:r>
          </a:p>
          <a:p>
            <a:pPr>
              <a:spcBef>
                <a:spcPct val="0"/>
              </a:spcBef>
              <a:spcAft>
                <a:spcPts val="600"/>
              </a:spcAft>
            </a:pPr>
            <a:endParaRPr lang="ru-RU" altLang="ru-RU" sz="2400" dirty="0">
              <a:solidFill>
                <a:schemeClr val="tx1"/>
              </a:solidFill>
              <a:latin typeface="Lato"/>
              <a:ea typeface="Lato"/>
              <a:cs typeface="Lato"/>
              <a:sym typeface="Lato"/>
            </a:endParaRPr>
          </a:p>
        </p:txBody>
      </p:sp>
      <p:sp>
        <p:nvSpPr>
          <p:cNvPr id="8"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smtClean="0">
                <a:solidFill>
                  <a:srgbClr val="2185C5"/>
                </a:solidFill>
                <a:latin typeface="Raleway"/>
                <a:ea typeface="Raleway"/>
                <a:cs typeface="Raleway"/>
                <a:sym typeface="Raleway"/>
              </a:rPr>
              <a:t>Рабочее </a:t>
            </a:r>
            <a:r>
              <a:rPr lang="ru-RU" altLang="ru-RU" sz="3200" dirty="0">
                <a:solidFill>
                  <a:srgbClr val="2185C5"/>
                </a:solidFill>
                <a:latin typeface="Raleway"/>
                <a:ea typeface="Raleway"/>
                <a:cs typeface="Raleway"/>
                <a:sym typeface="Raleway"/>
              </a:rPr>
              <a:t>проектирование</a:t>
            </a:r>
          </a:p>
        </p:txBody>
      </p:sp>
    </p:spTree>
    <p:extLst>
      <p:ext uri="{BB962C8B-B14F-4D97-AF65-F5344CB8AC3E}">
        <p14:creationId xmlns:p14="http://schemas.microsoft.com/office/powerpoint/2010/main" val="32052218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620688"/>
            <a:ext cx="11315873" cy="6048672"/>
          </a:xfrm>
        </p:spPr>
        <p:txBody>
          <a:bodyPr/>
          <a:lstStyle/>
          <a:p>
            <a:pPr>
              <a:spcBef>
                <a:spcPct val="0"/>
              </a:spcBef>
              <a:spcAft>
                <a:spcPts val="600"/>
              </a:spcAft>
            </a:pPr>
            <a:r>
              <a:rPr lang="ru-RU" altLang="ru-RU" sz="2400" dirty="0">
                <a:solidFill>
                  <a:schemeClr val="tx1"/>
                </a:solidFill>
                <a:latin typeface="Lato"/>
                <a:ea typeface="Lato"/>
                <a:cs typeface="Lato"/>
                <a:sym typeface="Lato"/>
              </a:rPr>
              <a:t>После подготовки и утверждения всей необходимой документации опытное производство предприятия изготавливает опытный образец или партию приборов. Изготовленные образцы передаются на всесторонние испытания</a:t>
            </a:r>
            <a:r>
              <a:rPr lang="ru-RU" altLang="ru-RU" sz="2400" dirty="0" smtClean="0">
                <a:solidFill>
                  <a:schemeClr val="tx1"/>
                </a:solidFill>
                <a:latin typeface="Lato"/>
                <a:ea typeface="Lato"/>
                <a:cs typeface="Lato"/>
                <a:sym typeface="Lato"/>
              </a:rPr>
              <a:t>.</a:t>
            </a:r>
            <a:endParaRPr lang="ru-RU" altLang="ru-RU" sz="2400" dirty="0">
              <a:solidFill>
                <a:schemeClr val="tx1"/>
              </a:solidFill>
              <a:latin typeface="Lato"/>
              <a:ea typeface="Lato"/>
              <a:cs typeface="Lato"/>
              <a:sym typeface="Lato"/>
            </a:endParaRPr>
          </a:p>
          <a:p>
            <a:pPr>
              <a:spcBef>
                <a:spcPct val="0"/>
              </a:spcBef>
              <a:spcAft>
                <a:spcPts val="600"/>
              </a:spcAft>
            </a:pPr>
            <a:r>
              <a:rPr lang="ru-RU" altLang="ru-RU" sz="2400" dirty="0">
                <a:solidFill>
                  <a:schemeClr val="tx1"/>
                </a:solidFill>
                <a:latin typeface="Lato"/>
                <a:ea typeface="Lato"/>
                <a:cs typeface="Lato"/>
                <a:sym typeface="Lato"/>
              </a:rPr>
              <a:t>При проведении предварительных испытаний проверяют правильность функционирования, соответствие приборов техническим условиям и техническому паспорту. Если изготовленные приборы прошли предварительные испытания, их передают на государственные испытания для полной проверки опытного образца прибора на соответствие ТЗ и техническим условиям. </a:t>
            </a:r>
            <a:endParaRPr lang="ru-RU" altLang="ru-RU" sz="2400" dirty="0" smtClean="0">
              <a:solidFill>
                <a:schemeClr val="tx1"/>
              </a:solidFill>
              <a:latin typeface="Lato"/>
              <a:ea typeface="Lato"/>
              <a:cs typeface="Lato"/>
              <a:sym typeface="Lato"/>
            </a:endParaRPr>
          </a:p>
          <a:p>
            <a:pPr>
              <a:spcBef>
                <a:spcPct val="0"/>
              </a:spcBef>
              <a:spcAft>
                <a:spcPts val="600"/>
              </a:spcAft>
            </a:pPr>
            <a:r>
              <a:rPr lang="ru-RU" altLang="ru-RU" sz="2400" dirty="0">
                <a:solidFill>
                  <a:schemeClr val="tx1"/>
                </a:solidFill>
                <a:latin typeface="Lato"/>
                <a:ea typeface="Lato"/>
                <a:cs typeface="Lato"/>
                <a:sym typeface="Lato"/>
              </a:rPr>
              <a:t>Государственные испытания осуществляются под руководством государственной комиссии, состоящей из специалистов отраслевых НИИ, представителей заказчика и предприятия-разработчика. Испытания регламентируются специальной программой. Государственным испытаниям подвергаются приборы, прошедшие предварительные испытания и снабженные всей необходимой технической документацией</a:t>
            </a:r>
            <a:r>
              <a:rPr lang="ru-RU" altLang="ru-RU" sz="2400" dirty="0" smtClean="0">
                <a:solidFill>
                  <a:schemeClr val="tx1"/>
                </a:solidFill>
                <a:latin typeface="Lato"/>
                <a:ea typeface="Lato"/>
                <a:cs typeface="Lato"/>
                <a:sym typeface="Lato"/>
              </a:rPr>
              <a:t>.</a:t>
            </a:r>
            <a:endParaRPr lang="ru-RU" altLang="ru-RU" sz="2400" dirty="0">
              <a:solidFill>
                <a:schemeClr val="tx1"/>
              </a:solidFill>
              <a:latin typeface="Lato"/>
              <a:ea typeface="Lato"/>
              <a:cs typeface="Lato"/>
              <a:sym typeface="Lato"/>
            </a:endParaRPr>
          </a:p>
        </p:txBody>
      </p:sp>
      <p:sp>
        <p:nvSpPr>
          <p:cNvPr id="8"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smtClean="0">
                <a:solidFill>
                  <a:srgbClr val="2185C5"/>
                </a:solidFill>
                <a:latin typeface="Raleway"/>
                <a:ea typeface="Raleway"/>
                <a:cs typeface="Raleway"/>
                <a:sym typeface="Raleway"/>
              </a:rPr>
              <a:t>Рабочее </a:t>
            </a:r>
            <a:r>
              <a:rPr lang="ru-RU" altLang="ru-RU" sz="3200" dirty="0">
                <a:solidFill>
                  <a:srgbClr val="2185C5"/>
                </a:solidFill>
                <a:latin typeface="Raleway"/>
                <a:ea typeface="Raleway"/>
                <a:cs typeface="Raleway"/>
                <a:sym typeface="Raleway"/>
              </a:rPr>
              <a:t>проектирование</a:t>
            </a:r>
          </a:p>
        </p:txBody>
      </p:sp>
    </p:spTree>
    <p:extLst>
      <p:ext uri="{BB962C8B-B14F-4D97-AF65-F5344CB8AC3E}">
        <p14:creationId xmlns:p14="http://schemas.microsoft.com/office/powerpoint/2010/main" val="9167516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620688"/>
            <a:ext cx="11315873" cy="6048672"/>
          </a:xfrm>
        </p:spPr>
        <p:txBody>
          <a:bodyPr/>
          <a:lstStyle/>
          <a:p>
            <a:pPr>
              <a:spcBef>
                <a:spcPct val="0"/>
              </a:spcBef>
              <a:spcAft>
                <a:spcPts val="600"/>
              </a:spcAft>
            </a:pPr>
            <a:r>
              <a:rPr lang="ru-RU" altLang="ru-RU" sz="2400" dirty="0" smtClean="0">
                <a:solidFill>
                  <a:schemeClr val="tx1"/>
                </a:solidFill>
                <a:latin typeface="Lato"/>
                <a:ea typeface="Lato"/>
                <a:cs typeface="Lato"/>
                <a:sym typeface="Lato"/>
              </a:rPr>
              <a:t>В </a:t>
            </a:r>
            <a:r>
              <a:rPr lang="ru-RU" altLang="ru-RU" sz="2400" dirty="0">
                <a:solidFill>
                  <a:schemeClr val="tx1"/>
                </a:solidFill>
                <a:latin typeface="Lato"/>
                <a:ea typeface="Lato"/>
                <a:cs typeface="Lato"/>
                <a:sym typeface="Lato"/>
              </a:rPr>
              <a:t>процессе государственных испытаний фиксируются все замечания. Если они легко устранимы, то испытания продолжаются; если носят принципиальный характер, то опытные образцы и документация возвращаются на доработку, после которой вновь представляются на испытания.</a:t>
            </a:r>
          </a:p>
          <a:p>
            <a:pPr>
              <a:spcBef>
                <a:spcPct val="0"/>
              </a:spcBef>
              <a:spcAft>
                <a:spcPts val="600"/>
              </a:spcAft>
            </a:pPr>
            <a:r>
              <a:rPr lang="ru-RU" altLang="ru-RU" sz="2400" dirty="0">
                <a:solidFill>
                  <a:schemeClr val="tx1"/>
                </a:solidFill>
                <a:latin typeface="Lato"/>
                <a:ea typeface="Lato"/>
                <a:cs typeface="Lato"/>
                <a:sym typeface="Lato"/>
              </a:rPr>
              <a:t>По окончании испытаний составляется акт, где дается заключение о соответствии прибора ТЗ и о возможности его запуска в серийное или массовое производство, а также приводятся замеченные недостатки, которые должны быть устранены в процессе подготовки прибора к следующему этапу производства.</a:t>
            </a:r>
          </a:p>
          <a:p>
            <a:pPr>
              <a:spcBef>
                <a:spcPct val="0"/>
              </a:spcBef>
              <a:spcAft>
                <a:spcPts val="600"/>
              </a:spcAft>
            </a:pPr>
            <a:endParaRPr lang="ru-RU" altLang="ru-RU" sz="2400" dirty="0">
              <a:solidFill>
                <a:schemeClr val="tx1"/>
              </a:solidFill>
              <a:latin typeface="Lato"/>
              <a:ea typeface="Lato"/>
              <a:cs typeface="Lato"/>
              <a:sym typeface="Lato"/>
            </a:endParaRPr>
          </a:p>
        </p:txBody>
      </p:sp>
      <p:sp>
        <p:nvSpPr>
          <p:cNvPr id="8"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smtClean="0">
                <a:solidFill>
                  <a:srgbClr val="2185C5"/>
                </a:solidFill>
                <a:latin typeface="Raleway"/>
                <a:ea typeface="Raleway"/>
                <a:cs typeface="Raleway"/>
                <a:sym typeface="Raleway"/>
              </a:rPr>
              <a:t>Рабочее </a:t>
            </a:r>
            <a:r>
              <a:rPr lang="ru-RU" altLang="ru-RU" sz="3200" dirty="0">
                <a:solidFill>
                  <a:srgbClr val="2185C5"/>
                </a:solidFill>
                <a:latin typeface="Raleway"/>
                <a:ea typeface="Raleway"/>
                <a:cs typeface="Raleway"/>
                <a:sym typeface="Raleway"/>
              </a:rPr>
              <a:t>проектирование</a:t>
            </a:r>
          </a:p>
        </p:txBody>
      </p:sp>
    </p:spTree>
    <p:extLst>
      <p:ext uri="{BB962C8B-B14F-4D97-AF65-F5344CB8AC3E}">
        <p14:creationId xmlns:p14="http://schemas.microsoft.com/office/powerpoint/2010/main" val="15843474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620688"/>
            <a:ext cx="11315873" cy="6048672"/>
          </a:xfrm>
        </p:spPr>
        <p:txBody>
          <a:bodyPr/>
          <a:lstStyle/>
          <a:p>
            <a:pPr>
              <a:spcBef>
                <a:spcPct val="0"/>
              </a:spcBef>
              <a:spcAft>
                <a:spcPts val="600"/>
              </a:spcAft>
            </a:pPr>
            <a:r>
              <a:rPr lang="ru-RU" altLang="ru-RU" sz="2400" dirty="0">
                <a:solidFill>
                  <a:schemeClr val="tx1"/>
                </a:solidFill>
                <a:latin typeface="Lato"/>
                <a:ea typeface="Lato"/>
                <a:cs typeface="Lato"/>
                <a:sym typeface="Lato"/>
              </a:rPr>
              <a:t>Перед серийным производством обеспечивается технологическая подготовка производства, заключающаяся в проектировании технологического процесса изготовления и сборки деталей, конструировании и изготовлении технологической оснастки, разработке методики контроля технических характеристик прибора и проектировании соответствующей контрольно-</a:t>
            </a:r>
            <a:r>
              <a:rPr lang="ru-RU" altLang="ru-RU" sz="2400" dirty="0" err="1">
                <a:solidFill>
                  <a:schemeClr val="tx1"/>
                </a:solidFill>
                <a:latin typeface="Lato"/>
                <a:ea typeface="Lato"/>
                <a:cs typeface="Lato"/>
                <a:sym typeface="Lato"/>
              </a:rPr>
              <a:t>юстировочной</a:t>
            </a:r>
            <a:r>
              <a:rPr lang="ru-RU" altLang="ru-RU" sz="2400" dirty="0">
                <a:solidFill>
                  <a:schemeClr val="tx1"/>
                </a:solidFill>
                <a:latin typeface="Lato"/>
                <a:ea typeface="Lato"/>
                <a:cs typeface="Lato"/>
                <a:sym typeface="Lato"/>
              </a:rPr>
              <a:t> аппаратуры.</a:t>
            </a:r>
          </a:p>
          <a:p>
            <a:pPr>
              <a:spcBef>
                <a:spcPct val="0"/>
              </a:spcBef>
              <a:spcAft>
                <a:spcPts val="600"/>
              </a:spcAft>
            </a:pPr>
            <a:endParaRPr lang="ru-RU" altLang="ru-RU" sz="2400" dirty="0">
              <a:solidFill>
                <a:schemeClr val="tx1"/>
              </a:solidFill>
              <a:latin typeface="Lato"/>
              <a:ea typeface="Lato"/>
              <a:cs typeface="Lato"/>
              <a:sym typeface="Lato"/>
            </a:endParaRPr>
          </a:p>
          <a:p>
            <a:pPr>
              <a:spcBef>
                <a:spcPct val="0"/>
              </a:spcBef>
              <a:spcAft>
                <a:spcPts val="600"/>
              </a:spcAft>
            </a:pPr>
            <a:r>
              <a:rPr lang="ru-RU" altLang="ru-RU" sz="2400" dirty="0">
                <a:solidFill>
                  <a:schemeClr val="tx1"/>
                </a:solidFill>
                <a:latin typeface="Lato"/>
                <a:ea typeface="Lato"/>
                <a:cs typeface="Lato"/>
                <a:sym typeface="Lato"/>
              </a:rPr>
              <a:t>По окончании этапа технологической подготовки производства может быть изготовлена установочная партия приборов, на которой окончательно отрабатываются конструкторская документация и технологический процесс. При соответствии установочной партии приборов и технической документации предъявляемым требованиям приборы запускаются в серийное производство.</a:t>
            </a:r>
          </a:p>
        </p:txBody>
      </p:sp>
      <p:sp>
        <p:nvSpPr>
          <p:cNvPr id="8"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smtClean="0">
                <a:solidFill>
                  <a:srgbClr val="2185C5"/>
                </a:solidFill>
                <a:latin typeface="Raleway"/>
                <a:ea typeface="Raleway"/>
                <a:cs typeface="Raleway"/>
                <a:sym typeface="Raleway"/>
              </a:rPr>
              <a:t>Рабочее </a:t>
            </a:r>
            <a:r>
              <a:rPr lang="ru-RU" altLang="ru-RU" sz="3200" dirty="0">
                <a:solidFill>
                  <a:srgbClr val="2185C5"/>
                </a:solidFill>
                <a:latin typeface="Raleway"/>
                <a:ea typeface="Raleway"/>
                <a:cs typeface="Raleway"/>
                <a:sym typeface="Raleway"/>
              </a:rPr>
              <a:t>проектирование</a:t>
            </a:r>
          </a:p>
        </p:txBody>
      </p:sp>
    </p:spTree>
    <p:extLst>
      <p:ext uri="{BB962C8B-B14F-4D97-AF65-F5344CB8AC3E}">
        <p14:creationId xmlns:p14="http://schemas.microsoft.com/office/powerpoint/2010/main" val="921077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Текст 2"/>
          <p:cNvSpPr txBox="1">
            <a:spLocks noGrp="1"/>
          </p:cNvSpPr>
          <p:nvPr>
            <p:ph type="body" idx="1"/>
          </p:nvPr>
        </p:nvSpPr>
        <p:spPr>
          <a:xfrm>
            <a:off x="839416" y="2492896"/>
            <a:ext cx="10585176" cy="4248472"/>
          </a:xfrm>
        </p:spPr>
        <p:txBody>
          <a:bodyPr/>
          <a:lstStyle/>
          <a:p>
            <a:pPr>
              <a:lnSpc>
                <a:spcPct val="120000"/>
              </a:lnSpc>
              <a:spcBef>
                <a:spcPct val="0"/>
              </a:spcBef>
              <a:buClr>
                <a:srgbClr val="677480"/>
              </a:buClr>
              <a:buFont typeface="Lato"/>
              <a:buNone/>
            </a:pPr>
            <a:r>
              <a:rPr lang="ru-RU" altLang="ru-RU" sz="2800" dirty="0">
                <a:solidFill>
                  <a:schemeClr val="tx1"/>
                </a:solidFill>
                <a:latin typeface="Lato"/>
                <a:ea typeface="Lato"/>
                <a:cs typeface="Lato"/>
                <a:sym typeface="Lato"/>
              </a:rPr>
              <a:t>Конструкторские документы (КД) – графические и текстовые документы, в отдельности или в совокупности определяющие состав и устройство изделия и содержащие необходимые данные для его разработки и изготовления, контроля, приемки, эксплуатации, ремонта, утилизации.</a:t>
            </a:r>
          </a:p>
        </p:txBody>
      </p:sp>
      <p:sp>
        <p:nvSpPr>
          <p:cNvPr id="4"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Конструкторская документация</a:t>
            </a:r>
          </a:p>
        </p:txBody>
      </p:sp>
    </p:spTree>
    <p:extLst>
      <p:ext uri="{BB962C8B-B14F-4D97-AF65-F5344CB8AC3E}">
        <p14:creationId xmlns:p14="http://schemas.microsoft.com/office/powerpoint/2010/main" val="14482186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620688"/>
            <a:ext cx="11315873" cy="6048672"/>
          </a:xfrm>
        </p:spPr>
        <p:txBody>
          <a:bodyPr/>
          <a:lstStyle/>
          <a:p>
            <a:pPr>
              <a:spcBef>
                <a:spcPct val="0"/>
              </a:spcBef>
              <a:spcAft>
                <a:spcPts val="600"/>
              </a:spcAft>
            </a:pPr>
            <a:r>
              <a:rPr lang="ru-RU" altLang="ru-RU" sz="2400" dirty="0">
                <a:solidFill>
                  <a:schemeClr val="tx1"/>
                </a:solidFill>
                <a:latin typeface="Lato"/>
                <a:ea typeface="Lato"/>
                <a:cs typeface="Lato"/>
                <a:sym typeface="Lato"/>
              </a:rPr>
              <a:t>На всех этапах жизненного цикла (разработка-производство-эксплуатация) ОЭП сопровождает техническая документация (ТД). Состав этой документации и ее содержание регламентируется Государственными стандартами. </a:t>
            </a:r>
          </a:p>
          <a:p>
            <a:pPr>
              <a:spcBef>
                <a:spcPct val="0"/>
              </a:spcBef>
              <a:spcAft>
                <a:spcPts val="600"/>
              </a:spcAft>
            </a:pPr>
            <a:r>
              <a:rPr lang="ru-RU" altLang="ru-RU" sz="2400" dirty="0">
                <a:solidFill>
                  <a:schemeClr val="tx1"/>
                </a:solidFill>
                <a:latin typeface="Lato"/>
                <a:ea typeface="Lato"/>
                <a:cs typeface="Lato"/>
                <a:sym typeface="Lato"/>
              </a:rPr>
              <a:t>В настоящее время в </a:t>
            </a:r>
            <a:r>
              <a:rPr lang="ru-RU" altLang="ru-RU" sz="2400" dirty="0" smtClean="0">
                <a:solidFill>
                  <a:schemeClr val="tx1"/>
                </a:solidFill>
                <a:latin typeface="Lato"/>
                <a:ea typeface="Lato"/>
                <a:cs typeface="Lato"/>
                <a:sym typeface="Lato"/>
              </a:rPr>
              <a:t>РФ </a:t>
            </a:r>
            <a:r>
              <a:rPr lang="ru-RU" altLang="ru-RU" sz="2400" dirty="0">
                <a:solidFill>
                  <a:schemeClr val="tx1"/>
                </a:solidFill>
                <a:latin typeface="Lato"/>
                <a:ea typeface="Lato"/>
                <a:cs typeface="Lato"/>
                <a:sym typeface="Lato"/>
              </a:rPr>
              <a:t>действует большое количество стандартов, которые сгруппированы по направлениям жизненного цикла изделий в следующие комплексы:</a:t>
            </a:r>
          </a:p>
          <a:p>
            <a:pPr marL="342900" indent="-342900">
              <a:spcBef>
                <a:spcPct val="0"/>
              </a:spcBef>
              <a:spcAft>
                <a:spcPts val="600"/>
              </a:spcAft>
              <a:buFont typeface="Arial" panose="020B0604020202020204" pitchFamily="34" charset="0"/>
              <a:buChar char="•"/>
            </a:pPr>
            <a:r>
              <a:rPr lang="ru-RU" altLang="ru-RU" sz="2400" dirty="0">
                <a:solidFill>
                  <a:schemeClr val="tx1"/>
                </a:solidFill>
                <a:latin typeface="Lato"/>
                <a:ea typeface="Lato"/>
                <a:cs typeface="Lato"/>
                <a:sym typeface="Lato"/>
              </a:rPr>
              <a:t>единая система конструкторской документации (ЕСКД);</a:t>
            </a:r>
          </a:p>
          <a:p>
            <a:pPr marL="342900" indent="-342900">
              <a:spcBef>
                <a:spcPct val="0"/>
              </a:spcBef>
              <a:spcAft>
                <a:spcPts val="600"/>
              </a:spcAft>
              <a:buFont typeface="Arial" panose="020B0604020202020204" pitchFamily="34" charset="0"/>
              <a:buChar char="•"/>
            </a:pPr>
            <a:r>
              <a:rPr lang="ru-RU" altLang="ru-RU" sz="2400" dirty="0">
                <a:solidFill>
                  <a:schemeClr val="tx1"/>
                </a:solidFill>
                <a:latin typeface="Lato"/>
                <a:ea typeface="Lato"/>
                <a:cs typeface="Lato"/>
                <a:sym typeface="Lato"/>
              </a:rPr>
              <a:t>единая система технологической документации (ЕСТД);</a:t>
            </a:r>
          </a:p>
          <a:p>
            <a:pPr marL="342900" indent="-342900">
              <a:spcBef>
                <a:spcPct val="0"/>
              </a:spcBef>
              <a:spcAft>
                <a:spcPts val="600"/>
              </a:spcAft>
              <a:buFont typeface="Arial" panose="020B0604020202020204" pitchFamily="34" charset="0"/>
              <a:buChar char="•"/>
            </a:pPr>
            <a:r>
              <a:rPr lang="ru-RU" altLang="ru-RU" sz="2400" dirty="0">
                <a:solidFill>
                  <a:schemeClr val="tx1"/>
                </a:solidFill>
                <a:latin typeface="Lato"/>
                <a:ea typeface="Lato"/>
                <a:cs typeface="Lato"/>
                <a:sym typeface="Lato"/>
              </a:rPr>
              <a:t>единая система программной документации (ЕСПД);</a:t>
            </a:r>
          </a:p>
          <a:p>
            <a:pPr marL="342900" indent="-342900">
              <a:spcBef>
                <a:spcPct val="0"/>
              </a:spcBef>
              <a:spcAft>
                <a:spcPts val="600"/>
              </a:spcAft>
              <a:buFont typeface="Arial" panose="020B0604020202020204" pitchFamily="34" charset="0"/>
              <a:buChar char="•"/>
            </a:pPr>
            <a:r>
              <a:rPr lang="ru-RU" altLang="ru-RU" sz="2400" dirty="0">
                <a:solidFill>
                  <a:schemeClr val="tx1"/>
                </a:solidFill>
                <a:latin typeface="Lato"/>
                <a:ea typeface="Lato"/>
                <a:cs typeface="Lato"/>
                <a:sym typeface="Lato"/>
              </a:rPr>
              <a:t>единая система технологической подготовки производства (ЕСТПП);</a:t>
            </a:r>
          </a:p>
          <a:p>
            <a:pPr marL="342900" indent="-342900">
              <a:spcBef>
                <a:spcPct val="0"/>
              </a:spcBef>
              <a:spcAft>
                <a:spcPts val="600"/>
              </a:spcAft>
              <a:buFont typeface="Arial" panose="020B0604020202020204" pitchFamily="34" charset="0"/>
              <a:buChar char="•"/>
            </a:pPr>
            <a:r>
              <a:rPr lang="ru-RU" altLang="ru-RU" sz="2400" dirty="0">
                <a:solidFill>
                  <a:schemeClr val="tx1"/>
                </a:solidFill>
                <a:latin typeface="Lato"/>
                <a:ea typeface="Lato"/>
                <a:cs typeface="Lato"/>
                <a:sym typeface="Lato"/>
              </a:rPr>
              <a:t>единая система защиты изделий и материалов от коррозии, старения и биоповреждений (ЕСЗКС</a:t>
            </a:r>
            <a:r>
              <a:rPr lang="ru-RU" altLang="ru-RU" sz="2400" dirty="0" smtClean="0">
                <a:solidFill>
                  <a:schemeClr val="tx1"/>
                </a:solidFill>
                <a:latin typeface="Lato"/>
                <a:ea typeface="Lato"/>
                <a:cs typeface="Lato"/>
                <a:sym typeface="Lato"/>
              </a:rPr>
              <a:t>)</a:t>
            </a:r>
            <a:endParaRPr lang="ru-RU" altLang="ru-RU" sz="2400" dirty="0">
              <a:solidFill>
                <a:schemeClr val="tx1"/>
              </a:solidFill>
              <a:latin typeface="Lato"/>
              <a:ea typeface="Lato"/>
              <a:cs typeface="Lato"/>
              <a:sym typeface="Lato"/>
            </a:endParaRPr>
          </a:p>
        </p:txBody>
      </p:sp>
      <p:sp>
        <p:nvSpPr>
          <p:cNvPr id="8"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Конструкторская документация</a:t>
            </a:r>
          </a:p>
        </p:txBody>
      </p:sp>
    </p:spTree>
    <p:extLst>
      <p:ext uri="{BB962C8B-B14F-4D97-AF65-F5344CB8AC3E}">
        <p14:creationId xmlns:p14="http://schemas.microsoft.com/office/powerpoint/2010/main" val="24465887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620688"/>
            <a:ext cx="11315873" cy="6048672"/>
          </a:xfrm>
        </p:spPr>
        <p:txBody>
          <a:bodyPr/>
          <a:lstStyle/>
          <a:p>
            <a:pPr>
              <a:spcBef>
                <a:spcPct val="0"/>
              </a:spcBef>
              <a:spcAft>
                <a:spcPts val="600"/>
              </a:spcAft>
            </a:pPr>
            <a:r>
              <a:rPr lang="ru-RU" altLang="ru-RU" sz="2400" dirty="0">
                <a:solidFill>
                  <a:schemeClr val="tx1"/>
                </a:solidFill>
                <a:latin typeface="Lato"/>
                <a:ea typeface="Lato"/>
                <a:cs typeface="Lato"/>
                <a:sym typeface="Lato"/>
              </a:rPr>
              <a:t>Государственные стандарты, входящие в ЕСКД, устанавливают взаимосвязанные единые правила и положения по порядку разработки, оформления и обращения конструкторской документации на изделия, разрабатываемые и выпускаемые предприятиями всех отраслей промышленности.</a:t>
            </a:r>
          </a:p>
          <a:p>
            <a:pPr>
              <a:spcBef>
                <a:spcPct val="0"/>
              </a:spcBef>
              <a:spcAft>
                <a:spcPts val="600"/>
              </a:spcAft>
            </a:pPr>
            <a:r>
              <a:rPr lang="ru-RU" altLang="ru-RU" sz="2400" dirty="0" smtClean="0">
                <a:solidFill>
                  <a:schemeClr val="tx1"/>
                </a:solidFill>
                <a:latin typeface="Lato"/>
                <a:ea typeface="Lato"/>
                <a:cs typeface="Lato"/>
                <a:sym typeface="Lato"/>
              </a:rPr>
              <a:t>Стандартам </a:t>
            </a:r>
            <a:r>
              <a:rPr lang="ru-RU" altLang="ru-RU" sz="2400" dirty="0">
                <a:solidFill>
                  <a:schemeClr val="tx1"/>
                </a:solidFill>
                <a:latin typeface="Lato"/>
                <a:ea typeface="Lato"/>
                <a:cs typeface="Lato"/>
                <a:sym typeface="Lato"/>
              </a:rPr>
              <a:t>ЕСКД присваивают обозначения по классификационному принципу. Номер стандарта составляется из цифры, присвоенной классу стандартов ЕСКД, одной цифры после точки, обозначающей классификационную группу стандартов, числа, определяющего порядковый номер стандарта в данной группе, и двузначной цифры (после тире), указывающей год регистрации стандарта</a:t>
            </a:r>
            <a:r>
              <a:rPr lang="ru-RU" altLang="ru-RU" sz="2400" dirty="0" smtClean="0">
                <a:solidFill>
                  <a:schemeClr val="tx1"/>
                </a:solidFill>
                <a:latin typeface="Lato"/>
                <a:ea typeface="Lato"/>
                <a:cs typeface="Lato"/>
                <a:sym typeface="Lato"/>
              </a:rPr>
              <a:t>.</a:t>
            </a:r>
          </a:p>
          <a:p>
            <a:pPr>
              <a:spcBef>
                <a:spcPct val="0"/>
              </a:spcBef>
              <a:spcAft>
                <a:spcPts val="600"/>
              </a:spcAft>
            </a:pPr>
            <a:endParaRPr lang="ru-RU" altLang="ru-RU" sz="2400" dirty="0">
              <a:solidFill>
                <a:schemeClr val="tx1"/>
              </a:solidFill>
              <a:latin typeface="Lato"/>
              <a:ea typeface="Lato"/>
              <a:cs typeface="Lato"/>
              <a:sym typeface="Lato"/>
            </a:endParaRPr>
          </a:p>
          <a:p>
            <a:pPr>
              <a:spcBef>
                <a:spcPct val="0"/>
              </a:spcBef>
              <a:spcAft>
                <a:spcPts val="600"/>
              </a:spcAft>
            </a:pPr>
            <a:endParaRPr lang="ru-RU" altLang="ru-RU" sz="2400" dirty="0">
              <a:solidFill>
                <a:schemeClr val="tx1"/>
              </a:solidFill>
              <a:latin typeface="Lato"/>
              <a:ea typeface="Lato"/>
              <a:cs typeface="Lato"/>
              <a:sym typeface="Lato"/>
            </a:endParaRPr>
          </a:p>
        </p:txBody>
      </p:sp>
      <p:sp>
        <p:nvSpPr>
          <p:cNvPr id="8"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Конструкторская документация</a:t>
            </a:r>
          </a:p>
        </p:txBody>
      </p:sp>
    </p:spTree>
    <p:extLst>
      <p:ext uri="{BB962C8B-B14F-4D97-AF65-F5344CB8AC3E}">
        <p14:creationId xmlns:p14="http://schemas.microsoft.com/office/powerpoint/2010/main" val="2766437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Основные понятия и определения</a:t>
            </a:r>
          </a:p>
        </p:txBody>
      </p:sp>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836712"/>
            <a:ext cx="8939609" cy="5832648"/>
          </a:xfrm>
        </p:spPr>
        <p:txBody>
          <a:bodyPr/>
          <a:lstStyle/>
          <a:p>
            <a:pPr>
              <a:spcBef>
                <a:spcPct val="0"/>
              </a:spcBef>
              <a:spcAft>
                <a:spcPts val="1200"/>
              </a:spcAft>
            </a:pPr>
            <a:r>
              <a:rPr lang="ru-RU" altLang="ru-RU" sz="2400" dirty="0">
                <a:solidFill>
                  <a:schemeClr val="tx1"/>
                </a:solidFill>
                <a:latin typeface="Lato"/>
                <a:ea typeface="Lato"/>
                <a:cs typeface="Lato"/>
                <a:sym typeface="Lato"/>
              </a:rPr>
              <a:t>ЕСКД устанавливает единый порядок разработки, выполнения, оформления, согласования, внесения изменений, учета и хранения конструкторской документации.</a:t>
            </a:r>
          </a:p>
          <a:p>
            <a:pPr>
              <a:spcBef>
                <a:spcPct val="0"/>
              </a:spcBef>
              <a:spcAft>
                <a:spcPts val="1200"/>
              </a:spcAft>
            </a:pPr>
            <a:r>
              <a:rPr lang="ru-RU" altLang="ru-RU" sz="2400" dirty="0" smtClean="0">
                <a:solidFill>
                  <a:schemeClr val="tx1"/>
                </a:solidFill>
                <a:latin typeface="Lato"/>
                <a:ea typeface="Lato"/>
                <a:cs typeface="Lato"/>
                <a:sym typeface="Lato"/>
              </a:rPr>
              <a:t>Этапы проектирования ОЭП можно представить согласно ГОСТ </a:t>
            </a:r>
            <a:r>
              <a:rPr lang="ru-RU" altLang="ru-RU" sz="2400" dirty="0">
                <a:solidFill>
                  <a:schemeClr val="tx1"/>
                </a:solidFill>
                <a:latin typeface="Lato"/>
                <a:ea typeface="Lato"/>
                <a:cs typeface="Lato"/>
                <a:sym typeface="Lato"/>
              </a:rPr>
              <a:t>2.103–68 </a:t>
            </a:r>
            <a:r>
              <a:rPr lang="ru-RU" altLang="ru-RU" sz="2400" dirty="0" smtClean="0">
                <a:solidFill>
                  <a:schemeClr val="tx1"/>
                </a:solidFill>
                <a:latin typeface="Lato"/>
                <a:ea typeface="Lato"/>
                <a:cs typeface="Lato"/>
                <a:sym typeface="Lato"/>
              </a:rPr>
              <a:t>в </a:t>
            </a:r>
            <a:r>
              <a:rPr lang="ru-RU" altLang="ru-RU" sz="2400" dirty="0">
                <a:solidFill>
                  <a:schemeClr val="tx1"/>
                </a:solidFill>
                <a:latin typeface="Lato"/>
                <a:ea typeface="Lato"/>
                <a:cs typeface="Lato"/>
                <a:sym typeface="Lato"/>
              </a:rPr>
              <a:t>виде </a:t>
            </a:r>
            <a:r>
              <a:rPr lang="ru-RU" altLang="ru-RU" sz="2400" dirty="0" smtClean="0">
                <a:solidFill>
                  <a:schemeClr val="tx1"/>
                </a:solidFill>
                <a:latin typeface="Lato"/>
                <a:ea typeface="Lato"/>
                <a:cs typeface="Lato"/>
                <a:sym typeface="Lato"/>
              </a:rPr>
              <a:t>последовательности этапов:</a:t>
            </a:r>
          </a:p>
          <a:p>
            <a:pPr marL="457200" indent="-457200">
              <a:spcBef>
                <a:spcPct val="0"/>
              </a:spcBef>
              <a:spcAft>
                <a:spcPts val="1200"/>
              </a:spcAft>
              <a:buFont typeface="Arial" panose="020B0604020202020204" pitchFamily="34" charset="0"/>
              <a:buChar char="•"/>
            </a:pPr>
            <a:r>
              <a:rPr lang="ru-RU" altLang="ru-RU" sz="2400" dirty="0">
                <a:solidFill>
                  <a:schemeClr val="tx1"/>
                </a:solidFill>
                <a:latin typeface="Lato"/>
                <a:ea typeface="Lato"/>
                <a:cs typeface="Lato"/>
                <a:sym typeface="Lato"/>
              </a:rPr>
              <a:t>разработка технического задания </a:t>
            </a:r>
            <a:r>
              <a:rPr lang="ru-RU" altLang="ru-RU" sz="2400" dirty="0" smtClean="0">
                <a:solidFill>
                  <a:schemeClr val="tx1"/>
                </a:solidFill>
                <a:latin typeface="Lato"/>
                <a:ea typeface="Lato"/>
                <a:cs typeface="Lato"/>
                <a:sym typeface="Lato"/>
              </a:rPr>
              <a:t>ГОСТ 19.201-78</a:t>
            </a:r>
            <a:endParaRPr lang="ru-RU" altLang="ru-RU" sz="2400" dirty="0">
              <a:solidFill>
                <a:schemeClr val="tx1"/>
              </a:solidFill>
              <a:latin typeface="Lato"/>
              <a:ea typeface="Lato"/>
              <a:cs typeface="Lato"/>
              <a:sym typeface="Lato"/>
            </a:endParaRPr>
          </a:p>
          <a:p>
            <a:pPr marL="457200" indent="-457200">
              <a:spcBef>
                <a:spcPct val="0"/>
              </a:spcBef>
              <a:spcAft>
                <a:spcPts val="1200"/>
              </a:spcAft>
              <a:buFont typeface="Arial" panose="020B0604020202020204" pitchFamily="34" charset="0"/>
              <a:buChar char="•"/>
            </a:pPr>
            <a:r>
              <a:rPr lang="ru-RU" altLang="ru-RU" sz="2400" dirty="0">
                <a:solidFill>
                  <a:schemeClr val="tx1"/>
                </a:solidFill>
                <a:latin typeface="Lato"/>
                <a:ea typeface="Lato"/>
                <a:cs typeface="Lato"/>
                <a:sym typeface="Lato"/>
              </a:rPr>
              <a:t>разработка технического </a:t>
            </a:r>
            <a:r>
              <a:rPr lang="ru-RU" altLang="ru-RU" sz="2400" dirty="0" smtClean="0">
                <a:solidFill>
                  <a:schemeClr val="tx1"/>
                </a:solidFill>
                <a:latin typeface="Lato"/>
                <a:ea typeface="Lato"/>
                <a:cs typeface="Lato"/>
                <a:sym typeface="Lato"/>
              </a:rPr>
              <a:t>предложения ГОСТ 2.118-2013</a:t>
            </a:r>
            <a:endParaRPr lang="ru-RU" altLang="ru-RU" sz="2400" dirty="0">
              <a:solidFill>
                <a:schemeClr val="tx1"/>
              </a:solidFill>
              <a:latin typeface="Lato"/>
              <a:ea typeface="Lato"/>
              <a:cs typeface="Lato"/>
              <a:sym typeface="Lato"/>
            </a:endParaRPr>
          </a:p>
          <a:p>
            <a:pPr marL="457200" indent="-457200">
              <a:spcBef>
                <a:spcPct val="0"/>
              </a:spcBef>
              <a:spcAft>
                <a:spcPts val="1200"/>
              </a:spcAft>
              <a:buFont typeface="Arial" panose="020B0604020202020204" pitchFamily="34" charset="0"/>
              <a:buChar char="•"/>
            </a:pPr>
            <a:r>
              <a:rPr lang="ru-RU" altLang="ru-RU" sz="2400" dirty="0">
                <a:solidFill>
                  <a:schemeClr val="tx1"/>
                </a:solidFill>
                <a:latin typeface="Lato"/>
                <a:ea typeface="Lato"/>
                <a:cs typeface="Lato"/>
                <a:sym typeface="Lato"/>
              </a:rPr>
              <a:t>разработка эскизного </a:t>
            </a:r>
            <a:r>
              <a:rPr lang="ru-RU" altLang="ru-RU" sz="2400" dirty="0" smtClean="0">
                <a:solidFill>
                  <a:schemeClr val="tx1"/>
                </a:solidFill>
                <a:latin typeface="Lato"/>
                <a:ea typeface="Lato"/>
                <a:cs typeface="Lato"/>
                <a:sym typeface="Lato"/>
              </a:rPr>
              <a:t>проекта ГОСТ 2.119-2013</a:t>
            </a:r>
            <a:endParaRPr lang="ru-RU" altLang="ru-RU" sz="2400" dirty="0">
              <a:solidFill>
                <a:schemeClr val="tx1"/>
              </a:solidFill>
              <a:latin typeface="Lato"/>
              <a:ea typeface="Lato"/>
              <a:cs typeface="Lato"/>
              <a:sym typeface="Lato"/>
            </a:endParaRPr>
          </a:p>
          <a:p>
            <a:pPr marL="457200" indent="-457200">
              <a:spcBef>
                <a:spcPct val="0"/>
              </a:spcBef>
              <a:spcAft>
                <a:spcPts val="1200"/>
              </a:spcAft>
              <a:buFont typeface="Arial" panose="020B0604020202020204" pitchFamily="34" charset="0"/>
              <a:buChar char="•"/>
            </a:pPr>
            <a:r>
              <a:rPr lang="ru-RU" altLang="ru-RU" sz="2400" dirty="0">
                <a:solidFill>
                  <a:schemeClr val="tx1"/>
                </a:solidFill>
                <a:latin typeface="Lato"/>
                <a:ea typeface="Lato"/>
                <a:cs typeface="Lato"/>
                <a:sym typeface="Lato"/>
              </a:rPr>
              <a:t>разработка технического </a:t>
            </a:r>
            <a:r>
              <a:rPr lang="ru-RU" altLang="ru-RU" sz="2400" dirty="0" smtClean="0">
                <a:solidFill>
                  <a:schemeClr val="tx1"/>
                </a:solidFill>
                <a:latin typeface="Lato"/>
                <a:ea typeface="Lato"/>
                <a:cs typeface="Lato"/>
                <a:sym typeface="Lato"/>
              </a:rPr>
              <a:t>проекта 2.120-2013</a:t>
            </a:r>
            <a:endParaRPr lang="ru-RU" altLang="ru-RU" sz="2400" dirty="0">
              <a:solidFill>
                <a:schemeClr val="tx1"/>
              </a:solidFill>
              <a:latin typeface="Lato"/>
              <a:ea typeface="Lato"/>
              <a:cs typeface="Lato"/>
              <a:sym typeface="Lato"/>
            </a:endParaRPr>
          </a:p>
          <a:p>
            <a:pPr marL="457200" indent="-457200">
              <a:spcBef>
                <a:spcPct val="0"/>
              </a:spcBef>
              <a:spcAft>
                <a:spcPts val="1200"/>
              </a:spcAft>
              <a:buFont typeface="Arial" panose="020B0604020202020204" pitchFamily="34" charset="0"/>
              <a:buChar char="•"/>
            </a:pPr>
            <a:r>
              <a:rPr lang="ru-RU" altLang="ru-RU" sz="2400" dirty="0">
                <a:solidFill>
                  <a:schemeClr val="tx1"/>
                </a:solidFill>
                <a:latin typeface="Lato"/>
                <a:ea typeface="Lato"/>
                <a:cs typeface="Lato"/>
                <a:sym typeface="Lato"/>
              </a:rPr>
              <a:t>разработка рабочего проекта</a:t>
            </a:r>
          </a:p>
          <a:p>
            <a:pPr marL="457200" indent="-457200">
              <a:spcBef>
                <a:spcPct val="0"/>
              </a:spcBef>
              <a:spcAft>
                <a:spcPts val="1200"/>
              </a:spcAft>
              <a:buFont typeface="Arial" panose="020B0604020202020204" pitchFamily="34" charset="0"/>
              <a:buChar char="•"/>
            </a:pPr>
            <a:endParaRPr lang="ru-RU" altLang="ru-RU" sz="2400" dirty="0">
              <a:solidFill>
                <a:schemeClr val="tx1"/>
              </a:solidFill>
              <a:latin typeface="Lato"/>
              <a:ea typeface="Lato"/>
              <a:cs typeface="Lato"/>
              <a:sym typeface="Lato"/>
            </a:endParaRPr>
          </a:p>
        </p:txBody>
      </p:sp>
      <p:pic>
        <p:nvPicPr>
          <p:cNvPr id="1026" name="Picture 2" descr="D:\Dropbox\Аспирантура\ПОЭП\img\etap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33572" y="1988840"/>
            <a:ext cx="2685896" cy="4726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578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8"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Конструкторская документация</a:t>
            </a:r>
          </a:p>
        </p:txBody>
      </p:sp>
      <p:graphicFrame>
        <p:nvGraphicFramePr>
          <p:cNvPr id="9" name="Таблица 8"/>
          <p:cNvGraphicFramePr>
            <a:graphicFrameLocks noGrp="1"/>
          </p:cNvGraphicFramePr>
          <p:nvPr>
            <p:extLst>
              <p:ext uri="{D42A27DB-BD31-4B8C-83A1-F6EECF244321}">
                <p14:modId xmlns:p14="http://schemas.microsoft.com/office/powerpoint/2010/main" val="536136010"/>
              </p:ext>
            </p:extLst>
          </p:nvPr>
        </p:nvGraphicFramePr>
        <p:xfrm>
          <a:off x="839416" y="836714"/>
          <a:ext cx="10513168" cy="5616627"/>
        </p:xfrm>
        <a:graphic>
          <a:graphicData uri="http://schemas.openxmlformats.org/drawingml/2006/table">
            <a:tbl>
              <a:tblPr firstRow="1" bandRow="1">
                <a:tableStyleId>{5C22544A-7EE6-4342-B048-85BDC9FD1C3A}</a:tableStyleId>
              </a:tblPr>
              <a:tblGrid>
                <a:gridCol w="1292603"/>
                <a:gridCol w="9220565"/>
              </a:tblGrid>
              <a:tr h="688577">
                <a:tc>
                  <a:txBody>
                    <a:bodyPr/>
                    <a:lstStyle/>
                    <a:p>
                      <a:pPr algn="ctr"/>
                      <a:r>
                        <a:rPr lang="ru-RU" sz="1800" dirty="0" smtClean="0">
                          <a:latin typeface="Sylfaen" panose="010A0502050306030303" pitchFamily="18" charset="0"/>
                        </a:rPr>
                        <a:t>Шифр группы</a:t>
                      </a:r>
                      <a:endParaRPr lang="ru-RU" sz="1800" dirty="0">
                        <a:latin typeface="Sylfaen" panose="010A0502050306030303" pitchFamily="18" charset="0"/>
                      </a:endParaRPr>
                    </a:p>
                  </a:txBody>
                  <a:tcPr anchor="ctr"/>
                </a:tc>
                <a:tc>
                  <a:txBody>
                    <a:bodyPr/>
                    <a:lstStyle/>
                    <a:p>
                      <a:pPr algn="ctr"/>
                      <a:r>
                        <a:rPr lang="ru-RU" sz="2400" dirty="0" smtClean="0">
                          <a:latin typeface="Sylfaen" panose="010A0502050306030303" pitchFamily="18" charset="0"/>
                        </a:rPr>
                        <a:t>Содержание</a:t>
                      </a:r>
                      <a:r>
                        <a:rPr lang="ru-RU" sz="2400" baseline="0" dirty="0" smtClean="0">
                          <a:latin typeface="Sylfaen" panose="010A0502050306030303" pitchFamily="18" charset="0"/>
                        </a:rPr>
                        <a:t> стандартов в группе</a:t>
                      </a:r>
                      <a:endParaRPr lang="ru-RU" sz="2400" dirty="0">
                        <a:latin typeface="Sylfaen" panose="010A0502050306030303" pitchFamily="18" charset="0"/>
                      </a:endParaRPr>
                    </a:p>
                  </a:txBody>
                  <a:tcPr anchor="ctr"/>
                </a:tc>
              </a:tr>
              <a:tr h="492805">
                <a:tc>
                  <a:txBody>
                    <a:bodyPr/>
                    <a:lstStyle/>
                    <a:p>
                      <a:pPr algn="ctr"/>
                      <a:r>
                        <a:rPr lang="ru-RU" sz="1800" dirty="0" smtClean="0">
                          <a:latin typeface="Sylfaen" panose="010A0502050306030303" pitchFamily="18" charset="0"/>
                        </a:rPr>
                        <a:t>0</a:t>
                      </a:r>
                      <a:endParaRPr lang="ru-RU" sz="1800" dirty="0">
                        <a:latin typeface="Sylfaen" panose="010A0502050306030303" pitchFamily="18" charset="0"/>
                      </a:endParaRPr>
                    </a:p>
                  </a:txBody>
                  <a:tcPr anchor="ctr"/>
                </a:tc>
                <a:tc>
                  <a:txBody>
                    <a:bodyPr/>
                    <a:lstStyle/>
                    <a:p>
                      <a:r>
                        <a:rPr lang="ru-RU" sz="1800" dirty="0" smtClean="0">
                          <a:latin typeface="Sylfaen" panose="010A0502050306030303" pitchFamily="18" charset="0"/>
                        </a:rPr>
                        <a:t>Общие положения</a:t>
                      </a:r>
                      <a:endParaRPr lang="ru-RU" sz="1800" dirty="0">
                        <a:latin typeface="Sylfaen" panose="010A0502050306030303" pitchFamily="18" charset="0"/>
                      </a:endParaRPr>
                    </a:p>
                  </a:txBody>
                  <a:tcPr anchor="ctr"/>
                </a:tc>
              </a:tr>
              <a:tr h="492805">
                <a:tc>
                  <a:txBody>
                    <a:bodyPr/>
                    <a:lstStyle/>
                    <a:p>
                      <a:pPr algn="ctr"/>
                      <a:r>
                        <a:rPr lang="ru-RU" sz="1800" dirty="0" smtClean="0">
                          <a:latin typeface="Sylfaen" panose="010A0502050306030303" pitchFamily="18" charset="0"/>
                        </a:rPr>
                        <a:t>1</a:t>
                      </a:r>
                      <a:endParaRPr lang="ru-RU" sz="1800" dirty="0">
                        <a:latin typeface="Sylfaen" panose="010A0502050306030303" pitchFamily="18" charset="0"/>
                      </a:endParaRPr>
                    </a:p>
                  </a:txBody>
                  <a:tcPr anchor="ctr"/>
                </a:tc>
                <a:tc>
                  <a:txBody>
                    <a:bodyPr/>
                    <a:lstStyle/>
                    <a:p>
                      <a:r>
                        <a:rPr lang="ru-RU" sz="1800" dirty="0" smtClean="0">
                          <a:latin typeface="Sylfaen" panose="010A0502050306030303" pitchFamily="18" charset="0"/>
                        </a:rPr>
                        <a:t>Основные положения</a:t>
                      </a:r>
                      <a:endParaRPr lang="ru-RU" sz="1800" dirty="0">
                        <a:latin typeface="Sylfaen" panose="010A0502050306030303" pitchFamily="18" charset="0"/>
                      </a:endParaRPr>
                    </a:p>
                  </a:txBody>
                  <a:tcPr anchor="ctr"/>
                </a:tc>
              </a:tr>
              <a:tr h="492805">
                <a:tc>
                  <a:txBody>
                    <a:bodyPr/>
                    <a:lstStyle/>
                    <a:p>
                      <a:pPr algn="ctr"/>
                      <a:r>
                        <a:rPr lang="ru-RU" sz="1800" dirty="0" smtClean="0">
                          <a:latin typeface="Sylfaen" panose="010A0502050306030303" pitchFamily="18" charset="0"/>
                        </a:rPr>
                        <a:t>2</a:t>
                      </a:r>
                      <a:endParaRPr lang="ru-RU" sz="1800" dirty="0">
                        <a:latin typeface="Sylfaen" panose="010A0502050306030303" pitchFamily="18" charset="0"/>
                      </a:endParaRPr>
                    </a:p>
                  </a:txBody>
                  <a:tcPr anchor="ctr"/>
                </a:tc>
                <a:tc>
                  <a:txBody>
                    <a:bodyPr/>
                    <a:lstStyle/>
                    <a:p>
                      <a:r>
                        <a:rPr lang="ru-RU" sz="1800" dirty="0" smtClean="0">
                          <a:latin typeface="Sylfaen" panose="010A0502050306030303" pitchFamily="18" charset="0"/>
                        </a:rPr>
                        <a:t>Классификация и обозначение изделий в КД</a:t>
                      </a:r>
                      <a:endParaRPr lang="ru-RU" sz="1800" dirty="0">
                        <a:latin typeface="Sylfaen" panose="010A0502050306030303" pitchFamily="18" charset="0"/>
                      </a:endParaRPr>
                    </a:p>
                  </a:txBody>
                  <a:tcPr anchor="ctr"/>
                </a:tc>
              </a:tr>
              <a:tr h="492805">
                <a:tc>
                  <a:txBody>
                    <a:bodyPr/>
                    <a:lstStyle/>
                    <a:p>
                      <a:pPr algn="ctr"/>
                      <a:r>
                        <a:rPr lang="ru-RU" sz="1800" dirty="0" smtClean="0">
                          <a:latin typeface="Sylfaen" panose="010A0502050306030303" pitchFamily="18" charset="0"/>
                        </a:rPr>
                        <a:t>3</a:t>
                      </a:r>
                      <a:endParaRPr lang="ru-RU" sz="1800" dirty="0">
                        <a:latin typeface="Sylfaen" panose="010A0502050306030303" pitchFamily="18" charset="0"/>
                      </a:endParaRPr>
                    </a:p>
                  </a:txBody>
                  <a:tcPr anchor="ctr"/>
                </a:tc>
                <a:tc>
                  <a:txBody>
                    <a:bodyPr/>
                    <a:lstStyle/>
                    <a:p>
                      <a:r>
                        <a:rPr lang="ru-RU" sz="1800" dirty="0" smtClean="0">
                          <a:latin typeface="Sylfaen" panose="010A0502050306030303" pitchFamily="18" charset="0"/>
                        </a:rPr>
                        <a:t>Общие</a:t>
                      </a:r>
                      <a:r>
                        <a:rPr lang="ru-RU" sz="1800" baseline="0" dirty="0" smtClean="0">
                          <a:latin typeface="Sylfaen" panose="010A0502050306030303" pitchFamily="18" charset="0"/>
                        </a:rPr>
                        <a:t> правила выполнения чертежей</a:t>
                      </a:r>
                      <a:endParaRPr lang="ru-RU" sz="1800" dirty="0">
                        <a:latin typeface="Sylfaen" panose="010A0502050306030303" pitchFamily="18" charset="0"/>
                      </a:endParaRPr>
                    </a:p>
                  </a:txBody>
                  <a:tcPr anchor="ctr"/>
                </a:tc>
              </a:tr>
              <a:tr h="492805">
                <a:tc>
                  <a:txBody>
                    <a:bodyPr/>
                    <a:lstStyle/>
                    <a:p>
                      <a:pPr algn="ctr"/>
                      <a:r>
                        <a:rPr lang="ru-RU" sz="1800" dirty="0" smtClean="0">
                          <a:latin typeface="Sylfaen" panose="010A0502050306030303" pitchFamily="18" charset="0"/>
                        </a:rPr>
                        <a:t>4</a:t>
                      </a:r>
                      <a:endParaRPr lang="ru-RU" sz="1800" dirty="0">
                        <a:latin typeface="Sylfaen" panose="010A0502050306030303" pitchFamily="18" charset="0"/>
                      </a:endParaRPr>
                    </a:p>
                  </a:txBody>
                  <a:tcPr anchor="ctr"/>
                </a:tc>
                <a:tc>
                  <a:txBody>
                    <a:bodyPr/>
                    <a:lstStyle/>
                    <a:p>
                      <a:r>
                        <a:rPr lang="ru-RU" sz="1800" dirty="0" smtClean="0">
                          <a:latin typeface="Sylfaen" panose="010A0502050306030303" pitchFamily="18" charset="0"/>
                        </a:rPr>
                        <a:t>Правила</a:t>
                      </a:r>
                      <a:r>
                        <a:rPr lang="ru-RU" sz="1800" baseline="0" dirty="0" smtClean="0">
                          <a:latin typeface="Sylfaen" panose="010A0502050306030303" pitchFamily="18" charset="0"/>
                        </a:rPr>
                        <a:t> выполнения чертежей изделий машиностроения и приборостроения</a:t>
                      </a:r>
                      <a:endParaRPr lang="ru-RU" sz="1800" dirty="0">
                        <a:latin typeface="Sylfaen" panose="010A0502050306030303" pitchFamily="18" charset="0"/>
                      </a:endParaRPr>
                    </a:p>
                  </a:txBody>
                  <a:tcPr anchor="ctr"/>
                </a:tc>
              </a:tr>
              <a:tr h="492805">
                <a:tc>
                  <a:txBody>
                    <a:bodyPr/>
                    <a:lstStyle/>
                    <a:p>
                      <a:pPr algn="ctr"/>
                      <a:r>
                        <a:rPr lang="ru-RU" sz="1800" dirty="0" smtClean="0">
                          <a:latin typeface="Sylfaen" panose="010A0502050306030303" pitchFamily="18" charset="0"/>
                        </a:rPr>
                        <a:t>5</a:t>
                      </a:r>
                      <a:endParaRPr lang="ru-RU" sz="1800" dirty="0">
                        <a:latin typeface="Sylfaen" panose="010A0502050306030303" pitchFamily="18" charset="0"/>
                      </a:endParaRPr>
                    </a:p>
                  </a:txBody>
                  <a:tcPr anchor="ctr"/>
                </a:tc>
                <a:tc>
                  <a:txBody>
                    <a:bodyPr/>
                    <a:lstStyle/>
                    <a:p>
                      <a:r>
                        <a:rPr lang="ru-RU" sz="1800" dirty="0" smtClean="0">
                          <a:latin typeface="Sylfaen" panose="010A0502050306030303" pitchFamily="18" charset="0"/>
                        </a:rPr>
                        <a:t>Правила обращения КД (учет, хранение, дублирование, внесение изменений)</a:t>
                      </a:r>
                      <a:endParaRPr lang="ru-RU" sz="1800" dirty="0">
                        <a:latin typeface="Sylfaen" panose="010A0502050306030303" pitchFamily="18" charset="0"/>
                      </a:endParaRPr>
                    </a:p>
                  </a:txBody>
                  <a:tcPr anchor="ctr"/>
                </a:tc>
              </a:tr>
              <a:tr h="492805">
                <a:tc>
                  <a:txBody>
                    <a:bodyPr/>
                    <a:lstStyle/>
                    <a:p>
                      <a:pPr algn="ctr"/>
                      <a:r>
                        <a:rPr lang="ru-RU" sz="1800" dirty="0" smtClean="0">
                          <a:latin typeface="Sylfaen" panose="010A0502050306030303" pitchFamily="18" charset="0"/>
                        </a:rPr>
                        <a:t>6</a:t>
                      </a:r>
                      <a:endParaRPr lang="ru-RU" sz="1800" dirty="0">
                        <a:latin typeface="Sylfaen" panose="010A0502050306030303" pitchFamily="18" charset="0"/>
                      </a:endParaRPr>
                    </a:p>
                  </a:txBody>
                  <a:tcPr anchor="ctr"/>
                </a:tc>
                <a:tc>
                  <a:txBody>
                    <a:bodyPr/>
                    <a:lstStyle/>
                    <a:p>
                      <a:r>
                        <a:rPr lang="ru-RU" sz="1800" dirty="0" smtClean="0">
                          <a:latin typeface="Sylfaen" panose="010A0502050306030303" pitchFamily="18" charset="0"/>
                        </a:rPr>
                        <a:t>Правила выполнения эксплуатационной и ремонтной документации</a:t>
                      </a:r>
                      <a:endParaRPr lang="ru-RU" sz="1800" dirty="0">
                        <a:latin typeface="Sylfaen" panose="010A0502050306030303" pitchFamily="18" charset="0"/>
                      </a:endParaRPr>
                    </a:p>
                  </a:txBody>
                  <a:tcPr anchor="ctr"/>
                </a:tc>
              </a:tr>
              <a:tr h="492805">
                <a:tc>
                  <a:txBody>
                    <a:bodyPr/>
                    <a:lstStyle/>
                    <a:p>
                      <a:pPr algn="ctr"/>
                      <a:r>
                        <a:rPr lang="ru-RU" sz="1800" dirty="0" smtClean="0">
                          <a:latin typeface="Sylfaen" panose="010A0502050306030303" pitchFamily="18" charset="0"/>
                        </a:rPr>
                        <a:t>7</a:t>
                      </a:r>
                      <a:endParaRPr lang="ru-RU" sz="1800" dirty="0">
                        <a:latin typeface="Sylfaen" panose="010A0502050306030303" pitchFamily="18" charset="0"/>
                      </a:endParaRPr>
                    </a:p>
                  </a:txBody>
                  <a:tcPr anchor="ctr"/>
                </a:tc>
                <a:tc>
                  <a:txBody>
                    <a:bodyPr/>
                    <a:lstStyle/>
                    <a:p>
                      <a:r>
                        <a:rPr lang="ru-RU" sz="1800" dirty="0" smtClean="0">
                          <a:latin typeface="Sylfaen" panose="010A0502050306030303" pitchFamily="18" charset="0"/>
                        </a:rPr>
                        <a:t>Правила выполнения</a:t>
                      </a:r>
                      <a:r>
                        <a:rPr lang="ru-RU" sz="1800" baseline="0" dirty="0" smtClean="0">
                          <a:latin typeface="Sylfaen" panose="010A0502050306030303" pitchFamily="18" charset="0"/>
                        </a:rPr>
                        <a:t> схем</a:t>
                      </a:r>
                      <a:endParaRPr lang="ru-RU" sz="1800" dirty="0">
                        <a:latin typeface="Sylfaen" panose="010A0502050306030303" pitchFamily="18" charset="0"/>
                      </a:endParaRPr>
                    </a:p>
                  </a:txBody>
                  <a:tcPr anchor="ctr"/>
                </a:tc>
              </a:tr>
              <a:tr h="492805">
                <a:tc>
                  <a:txBody>
                    <a:bodyPr/>
                    <a:lstStyle/>
                    <a:p>
                      <a:pPr algn="ctr"/>
                      <a:r>
                        <a:rPr lang="ru-RU" sz="1800" dirty="0" smtClean="0">
                          <a:latin typeface="Sylfaen" panose="010A0502050306030303" pitchFamily="18" charset="0"/>
                        </a:rPr>
                        <a:t>8</a:t>
                      </a:r>
                      <a:endParaRPr lang="ru-RU" sz="1800" dirty="0">
                        <a:latin typeface="Sylfaen" panose="010A0502050306030303" pitchFamily="18" charset="0"/>
                      </a:endParaRPr>
                    </a:p>
                  </a:txBody>
                  <a:tcPr anchor="ctr"/>
                </a:tc>
                <a:tc>
                  <a:txBody>
                    <a:bodyPr/>
                    <a:lstStyle/>
                    <a:p>
                      <a:r>
                        <a:rPr lang="ru-RU" sz="1800" dirty="0" smtClean="0">
                          <a:latin typeface="Sylfaen" panose="010A0502050306030303" pitchFamily="18" charset="0"/>
                        </a:rPr>
                        <a:t>Правила выполнения документов строительных, судостроительных и горных дел</a:t>
                      </a:r>
                      <a:endParaRPr lang="ru-RU" sz="1800" dirty="0">
                        <a:latin typeface="Sylfaen" panose="010A0502050306030303" pitchFamily="18" charset="0"/>
                      </a:endParaRPr>
                    </a:p>
                  </a:txBody>
                  <a:tcPr anchor="ctr"/>
                </a:tc>
              </a:tr>
              <a:tr h="492805">
                <a:tc>
                  <a:txBody>
                    <a:bodyPr/>
                    <a:lstStyle/>
                    <a:p>
                      <a:pPr algn="ctr"/>
                      <a:r>
                        <a:rPr lang="ru-RU" sz="1800" dirty="0" smtClean="0">
                          <a:latin typeface="Sylfaen" panose="010A0502050306030303" pitchFamily="18" charset="0"/>
                        </a:rPr>
                        <a:t>9</a:t>
                      </a:r>
                      <a:endParaRPr lang="ru-RU" sz="1800" dirty="0">
                        <a:latin typeface="Sylfaen" panose="010A0502050306030303" pitchFamily="18" charset="0"/>
                      </a:endParaRPr>
                    </a:p>
                  </a:txBody>
                  <a:tcPr anchor="ctr"/>
                </a:tc>
                <a:tc>
                  <a:txBody>
                    <a:bodyPr/>
                    <a:lstStyle/>
                    <a:p>
                      <a:r>
                        <a:rPr lang="ru-RU" sz="1800" dirty="0" smtClean="0">
                          <a:latin typeface="Sylfaen" panose="010A0502050306030303" pitchFamily="18" charset="0"/>
                        </a:rPr>
                        <a:t>Прочие стандарты</a:t>
                      </a:r>
                      <a:endParaRPr lang="ru-RU" sz="1800" dirty="0">
                        <a:latin typeface="Sylfaen" panose="010A0502050306030303" pitchFamily="18" charset="0"/>
                      </a:endParaRPr>
                    </a:p>
                  </a:txBody>
                  <a:tcPr anchor="ctr"/>
                </a:tc>
              </a:tr>
            </a:tbl>
          </a:graphicData>
        </a:graphic>
      </p:graphicFrame>
    </p:spTree>
    <p:extLst>
      <p:ext uri="{BB962C8B-B14F-4D97-AF65-F5344CB8AC3E}">
        <p14:creationId xmlns:p14="http://schemas.microsoft.com/office/powerpoint/2010/main" val="10605029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620688"/>
            <a:ext cx="11315873" cy="6048672"/>
          </a:xfrm>
        </p:spPr>
        <p:txBody>
          <a:bodyPr/>
          <a:lstStyle/>
          <a:p>
            <a:pPr>
              <a:spcBef>
                <a:spcPct val="0"/>
              </a:spcBef>
              <a:spcAft>
                <a:spcPts val="600"/>
              </a:spcAft>
            </a:pPr>
            <a:r>
              <a:rPr lang="ru-RU" altLang="ru-RU" sz="2400" dirty="0">
                <a:solidFill>
                  <a:schemeClr val="tx1"/>
                </a:solidFill>
                <a:latin typeface="Lato"/>
                <a:ea typeface="Lato"/>
                <a:cs typeface="Lato"/>
                <a:sym typeface="Lato"/>
              </a:rPr>
              <a:t>Например, обозначение стандарта ЕСКД «ЕСКД. Схемы. Виды и типы. Общие требования к выполнению» имеет </a:t>
            </a:r>
            <a:r>
              <a:rPr lang="ru-RU" altLang="ru-RU" sz="2400" dirty="0" smtClean="0">
                <a:solidFill>
                  <a:schemeClr val="tx1"/>
                </a:solidFill>
                <a:latin typeface="Lato"/>
                <a:ea typeface="Lato"/>
                <a:cs typeface="Lato"/>
                <a:sym typeface="Lato"/>
              </a:rPr>
              <a:t>вид ГОСТ </a:t>
            </a:r>
            <a:r>
              <a:rPr lang="ru-RU" altLang="ru-RU" sz="2400" dirty="0">
                <a:solidFill>
                  <a:schemeClr val="tx1"/>
                </a:solidFill>
                <a:latin typeface="Lato"/>
                <a:ea typeface="Lato"/>
                <a:cs typeface="Lato"/>
                <a:sym typeface="Lato"/>
              </a:rPr>
              <a:t>2.701-84:</a:t>
            </a:r>
          </a:p>
          <a:p>
            <a:pPr>
              <a:spcBef>
                <a:spcPct val="0"/>
              </a:spcBef>
              <a:spcAft>
                <a:spcPts val="600"/>
              </a:spcAft>
            </a:pPr>
            <a:r>
              <a:rPr lang="ru-RU" altLang="ru-RU" sz="2400" dirty="0">
                <a:solidFill>
                  <a:schemeClr val="tx1"/>
                </a:solidFill>
                <a:latin typeface="Lato"/>
                <a:ea typeface="Lato"/>
                <a:cs typeface="Lato"/>
                <a:sym typeface="Lato"/>
              </a:rPr>
              <a:t>ГОСТ - категория нормативно-технического документа (государственный стандарт</a:t>
            </a:r>
            <a:r>
              <a:rPr lang="ru-RU" altLang="ru-RU" sz="2400" dirty="0" smtClean="0">
                <a:solidFill>
                  <a:schemeClr val="tx1"/>
                </a:solidFill>
                <a:latin typeface="Lato"/>
                <a:ea typeface="Lato"/>
                <a:cs typeface="Lato"/>
                <a:sym typeface="Lato"/>
              </a:rPr>
              <a:t>)</a:t>
            </a:r>
            <a:endParaRPr lang="ru-RU" altLang="ru-RU" sz="2400" dirty="0">
              <a:solidFill>
                <a:schemeClr val="tx1"/>
              </a:solidFill>
              <a:latin typeface="Lato"/>
              <a:ea typeface="Lato"/>
              <a:cs typeface="Lato"/>
              <a:sym typeface="Lato"/>
            </a:endParaRPr>
          </a:p>
          <a:p>
            <a:pPr>
              <a:spcBef>
                <a:spcPct val="0"/>
              </a:spcBef>
              <a:spcAft>
                <a:spcPts val="600"/>
              </a:spcAft>
            </a:pPr>
            <a:r>
              <a:rPr lang="ru-RU" altLang="ru-RU" sz="2400" dirty="0">
                <a:solidFill>
                  <a:schemeClr val="tx1"/>
                </a:solidFill>
                <a:latin typeface="Lato"/>
                <a:ea typeface="Lato"/>
                <a:cs typeface="Lato"/>
                <a:sym typeface="Lato"/>
              </a:rPr>
              <a:t>2 – класс (стандарты ЕСКД</a:t>
            </a:r>
            <a:r>
              <a:rPr lang="ru-RU" altLang="ru-RU" sz="2400" dirty="0" smtClean="0">
                <a:solidFill>
                  <a:schemeClr val="tx1"/>
                </a:solidFill>
                <a:latin typeface="Lato"/>
                <a:ea typeface="Lato"/>
                <a:cs typeface="Lato"/>
                <a:sym typeface="Lato"/>
              </a:rPr>
              <a:t>)</a:t>
            </a:r>
            <a:endParaRPr lang="ru-RU" altLang="ru-RU" sz="2400" dirty="0">
              <a:solidFill>
                <a:schemeClr val="tx1"/>
              </a:solidFill>
              <a:latin typeface="Lato"/>
              <a:ea typeface="Lato"/>
              <a:cs typeface="Lato"/>
              <a:sym typeface="Lato"/>
            </a:endParaRPr>
          </a:p>
          <a:p>
            <a:pPr>
              <a:spcBef>
                <a:spcPct val="0"/>
              </a:spcBef>
              <a:spcAft>
                <a:spcPts val="600"/>
              </a:spcAft>
            </a:pPr>
            <a:r>
              <a:rPr lang="ru-RU" altLang="ru-RU" sz="2400" dirty="0">
                <a:solidFill>
                  <a:schemeClr val="tx1"/>
                </a:solidFill>
                <a:latin typeface="Lato"/>
                <a:ea typeface="Lato"/>
                <a:cs typeface="Lato"/>
                <a:sym typeface="Lato"/>
              </a:rPr>
              <a:t>7 – классификационная группа </a:t>
            </a:r>
            <a:r>
              <a:rPr lang="ru-RU" altLang="ru-RU" sz="2400" dirty="0" smtClean="0">
                <a:solidFill>
                  <a:schemeClr val="tx1"/>
                </a:solidFill>
                <a:latin typeface="Lato"/>
                <a:ea typeface="Lato"/>
                <a:cs typeface="Lato"/>
                <a:sym typeface="Lato"/>
              </a:rPr>
              <a:t>стандартов</a:t>
            </a:r>
            <a:endParaRPr lang="ru-RU" altLang="ru-RU" sz="2400" dirty="0">
              <a:solidFill>
                <a:schemeClr val="tx1"/>
              </a:solidFill>
              <a:latin typeface="Lato"/>
              <a:ea typeface="Lato"/>
              <a:cs typeface="Lato"/>
              <a:sym typeface="Lato"/>
            </a:endParaRPr>
          </a:p>
          <a:p>
            <a:pPr>
              <a:spcBef>
                <a:spcPct val="0"/>
              </a:spcBef>
              <a:spcAft>
                <a:spcPts val="600"/>
              </a:spcAft>
            </a:pPr>
            <a:r>
              <a:rPr lang="ru-RU" altLang="ru-RU" sz="2400" dirty="0">
                <a:solidFill>
                  <a:schemeClr val="tx1"/>
                </a:solidFill>
                <a:latin typeface="Lato"/>
                <a:ea typeface="Lato"/>
                <a:cs typeface="Lato"/>
                <a:sym typeface="Lato"/>
              </a:rPr>
              <a:t>01 – порядковый номер стандарта в </a:t>
            </a:r>
            <a:r>
              <a:rPr lang="ru-RU" altLang="ru-RU" sz="2400" dirty="0" smtClean="0">
                <a:solidFill>
                  <a:schemeClr val="tx1"/>
                </a:solidFill>
                <a:latin typeface="Lato"/>
                <a:ea typeface="Lato"/>
                <a:cs typeface="Lato"/>
                <a:sym typeface="Lato"/>
              </a:rPr>
              <a:t>группе</a:t>
            </a:r>
            <a:endParaRPr lang="ru-RU" altLang="ru-RU" sz="2400" dirty="0">
              <a:solidFill>
                <a:schemeClr val="tx1"/>
              </a:solidFill>
              <a:latin typeface="Lato"/>
              <a:ea typeface="Lato"/>
              <a:cs typeface="Lato"/>
              <a:sym typeface="Lato"/>
            </a:endParaRPr>
          </a:p>
          <a:p>
            <a:pPr>
              <a:spcBef>
                <a:spcPct val="0"/>
              </a:spcBef>
              <a:spcAft>
                <a:spcPts val="600"/>
              </a:spcAft>
            </a:pPr>
            <a:r>
              <a:rPr lang="ru-RU" altLang="ru-RU" sz="2400" dirty="0">
                <a:solidFill>
                  <a:schemeClr val="tx1"/>
                </a:solidFill>
                <a:latin typeface="Lato"/>
                <a:ea typeface="Lato"/>
                <a:cs typeface="Lato"/>
                <a:sym typeface="Lato"/>
              </a:rPr>
              <a:t>84 – год регистрации </a:t>
            </a:r>
            <a:r>
              <a:rPr lang="ru-RU" altLang="ru-RU" sz="2400" dirty="0" smtClean="0">
                <a:solidFill>
                  <a:schemeClr val="tx1"/>
                </a:solidFill>
                <a:latin typeface="Lato"/>
                <a:ea typeface="Lato"/>
                <a:cs typeface="Lato"/>
                <a:sym typeface="Lato"/>
              </a:rPr>
              <a:t>стандарта</a:t>
            </a:r>
          </a:p>
          <a:p>
            <a:pPr>
              <a:spcBef>
                <a:spcPct val="0"/>
              </a:spcBef>
              <a:spcAft>
                <a:spcPts val="600"/>
              </a:spcAft>
            </a:pPr>
            <a:r>
              <a:rPr lang="ru-RU" altLang="ru-RU" sz="2400" dirty="0">
                <a:solidFill>
                  <a:schemeClr val="tx1"/>
                </a:solidFill>
                <a:latin typeface="Lato"/>
                <a:ea typeface="Lato"/>
                <a:cs typeface="Lato"/>
                <a:sym typeface="Lato"/>
              </a:rPr>
              <a:t>Разработка и изготовление любого ОЭП связаны с выпуском КД, которая полностью и однозначно определяют все необходимые и достаточные данные для изготовления, настройки и юстировки, приемки, эксплуатации и ремонта как всего прибора в целом, так и его составных частей.</a:t>
            </a:r>
          </a:p>
          <a:p>
            <a:pPr>
              <a:spcBef>
                <a:spcPct val="0"/>
              </a:spcBef>
              <a:spcAft>
                <a:spcPts val="600"/>
              </a:spcAft>
            </a:pPr>
            <a:endParaRPr lang="ru-RU" altLang="ru-RU" sz="2400" dirty="0">
              <a:solidFill>
                <a:schemeClr val="tx1"/>
              </a:solidFill>
              <a:latin typeface="Lato"/>
              <a:ea typeface="Lato"/>
              <a:cs typeface="Lato"/>
              <a:sym typeface="Lato"/>
            </a:endParaRPr>
          </a:p>
        </p:txBody>
      </p:sp>
      <p:sp>
        <p:nvSpPr>
          <p:cNvPr id="8"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Конструкторская документация</a:t>
            </a:r>
          </a:p>
        </p:txBody>
      </p:sp>
    </p:spTree>
    <p:extLst>
      <p:ext uri="{BB962C8B-B14F-4D97-AF65-F5344CB8AC3E}">
        <p14:creationId xmlns:p14="http://schemas.microsoft.com/office/powerpoint/2010/main" val="31240413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620688"/>
            <a:ext cx="11315873" cy="6048672"/>
          </a:xfrm>
        </p:spPr>
        <p:txBody>
          <a:bodyPr/>
          <a:lstStyle/>
          <a:p>
            <a:pPr>
              <a:spcBef>
                <a:spcPct val="0"/>
              </a:spcBef>
              <a:spcAft>
                <a:spcPts val="600"/>
              </a:spcAft>
            </a:pPr>
            <a:r>
              <a:rPr lang="ru-RU" altLang="ru-RU" sz="2400" dirty="0">
                <a:solidFill>
                  <a:schemeClr val="tx1"/>
                </a:solidFill>
                <a:latin typeface="Lato"/>
                <a:ea typeface="Lato"/>
                <a:cs typeface="Lato"/>
                <a:sym typeface="Lato"/>
              </a:rPr>
              <a:t>Согласно действующему стандарту (ГОСТ 2.102-68) к конструкторской документации относятся следующие графические и текстовые документы:</a:t>
            </a:r>
          </a:p>
          <a:p>
            <a:pPr marL="342900" indent="-342900">
              <a:spcBef>
                <a:spcPct val="0"/>
              </a:spcBef>
              <a:spcAft>
                <a:spcPts val="600"/>
              </a:spcAft>
              <a:buFont typeface="Arial" panose="020B0604020202020204" pitchFamily="34" charset="0"/>
              <a:buChar char="•"/>
            </a:pPr>
            <a:r>
              <a:rPr lang="ru-RU" altLang="ru-RU" sz="2400" dirty="0">
                <a:solidFill>
                  <a:schemeClr val="tx1"/>
                </a:solidFill>
                <a:latin typeface="Lato"/>
                <a:ea typeface="Lato"/>
                <a:cs typeface="Lato"/>
                <a:sym typeface="Lato"/>
              </a:rPr>
              <a:t>чертеж детали, содержащий изображение детали и другие данные, необходимые для ее изготовления и </a:t>
            </a:r>
            <a:r>
              <a:rPr lang="ru-RU" altLang="ru-RU" sz="2400" dirty="0" smtClean="0">
                <a:solidFill>
                  <a:schemeClr val="tx1"/>
                </a:solidFill>
                <a:latin typeface="Lato"/>
                <a:ea typeface="Lato"/>
                <a:cs typeface="Lato"/>
                <a:sym typeface="Lato"/>
              </a:rPr>
              <a:t>контроля</a:t>
            </a:r>
            <a:endParaRPr lang="ru-RU" altLang="ru-RU" sz="2400" dirty="0">
              <a:solidFill>
                <a:schemeClr val="tx1"/>
              </a:solidFill>
              <a:latin typeface="Lato"/>
              <a:ea typeface="Lato"/>
              <a:cs typeface="Lato"/>
              <a:sym typeface="Lato"/>
            </a:endParaRPr>
          </a:p>
          <a:p>
            <a:pPr marL="342900" indent="-342900">
              <a:spcBef>
                <a:spcPct val="0"/>
              </a:spcBef>
              <a:spcAft>
                <a:spcPts val="600"/>
              </a:spcAft>
              <a:buFont typeface="Arial" panose="020B0604020202020204" pitchFamily="34" charset="0"/>
              <a:buChar char="•"/>
            </a:pPr>
            <a:r>
              <a:rPr lang="ru-RU" altLang="ru-RU" sz="2400" dirty="0">
                <a:solidFill>
                  <a:schemeClr val="tx1"/>
                </a:solidFill>
                <a:latin typeface="Lato"/>
                <a:ea typeface="Lato"/>
                <a:cs typeface="Lato"/>
                <a:sym typeface="Lato"/>
              </a:rPr>
              <a:t>сборочный чертеж (СБ), содержащий изображение сборочной единицы и другие данные, необходимые для ее сборки и контроля</a:t>
            </a:r>
          </a:p>
          <a:p>
            <a:pPr marL="342900" indent="-342900">
              <a:spcBef>
                <a:spcPct val="0"/>
              </a:spcBef>
              <a:spcAft>
                <a:spcPts val="600"/>
              </a:spcAft>
              <a:buFont typeface="Arial" panose="020B0604020202020204" pitchFamily="34" charset="0"/>
              <a:buChar char="•"/>
            </a:pPr>
            <a:r>
              <a:rPr lang="ru-RU" altLang="ru-RU" sz="2400" dirty="0">
                <a:solidFill>
                  <a:schemeClr val="tx1"/>
                </a:solidFill>
                <a:latin typeface="Lato"/>
                <a:ea typeface="Lato"/>
                <a:cs typeface="Lato"/>
                <a:sym typeface="Lato"/>
              </a:rPr>
              <a:t>чертеж общего вида (ВО), определяющий конструкцию прибора, взаимодействие его основных составных частей, поясняющий принцип работы изделия, включая форму деталей и характерные </a:t>
            </a:r>
            <a:r>
              <a:rPr lang="ru-RU" altLang="ru-RU" sz="2400" dirty="0" smtClean="0">
                <a:solidFill>
                  <a:schemeClr val="tx1"/>
                </a:solidFill>
                <a:latin typeface="Lato"/>
                <a:ea typeface="Lato"/>
                <a:cs typeface="Lato"/>
                <a:sym typeface="Lato"/>
              </a:rPr>
              <a:t>размеры</a:t>
            </a:r>
          </a:p>
          <a:p>
            <a:pPr marL="342900" indent="-342900">
              <a:spcBef>
                <a:spcPct val="0"/>
              </a:spcBef>
              <a:spcAft>
                <a:spcPts val="600"/>
              </a:spcAft>
              <a:buFont typeface="Arial" panose="020B0604020202020204" pitchFamily="34" charset="0"/>
              <a:buChar char="•"/>
            </a:pPr>
            <a:r>
              <a:rPr lang="ru-RU" altLang="ru-RU" sz="2400" dirty="0">
                <a:solidFill>
                  <a:schemeClr val="tx1"/>
                </a:solidFill>
                <a:latin typeface="Lato"/>
                <a:ea typeface="Lato"/>
                <a:cs typeface="Lato"/>
                <a:sym typeface="Lato"/>
              </a:rPr>
              <a:t>теоретический чертеж (ТЧ), определяющий геометрическую форму прибора и координаты расположения составных </a:t>
            </a:r>
            <a:r>
              <a:rPr lang="ru-RU" altLang="ru-RU" sz="2400" dirty="0" smtClean="0">
                <a:solidFill>
                  <a:schemeClr val="tx1"/>
                </a:solidFill>
                <a:latin typeface="Lato"/>
                <a:ea typeface="Lato"/>
                <a:cs typeface="Lato"/>
                <a:sym typeface="Lato"/>
              </a:rPr>
              <a:t>частей</a:t>
            </a:r>
            <a:endParaRPr lang="ru-RU" altLang="ru-RU" sz="2400" dirty="0">
              <a:solidFill>
                <a:schemeClr val="tx1"/>
              </a:solidFill>
              <a:latin typeface="Lato"/>
              <a:ea typeface="Lato"/>
              <a:cs typeface="Lato"/>
              <a:sym typeface="Lato"/>
            </a:endParaRPr>
          </a:p>
          <a:p>
            <a:pPr marL="342900" indent="-342900">
              <a:spcBef>
                <a:spcPct val="0"/>
              </a:spcBef>
              <a:spcAft>
                <a:spcPts val="600"/>
              </a:spcAft>
              <a:buFont typeface="Arial" panose="020B0604020202020204" pitchFamily="34" charset="0"/>
              <a:buChar char="•"/>
            </a:pPr>
            <a:r>
              <a:rPr lang="ru-RU" altLang="ru-RU" sz="2400" dirty="0">
                <a:solidFill>
                  <a:schemeClr val="tx1"/>
                </a:solidFill>
                <a:latin typeface="Lato"/>
                <a:ea typeface="Lato"/>
                <a:cs typeface="Lato"/>
                <a:sym typeface="Lato"/>
              </a:rPr>
              <a:t>габаритный чертеж (ГЧ), представляющий собой контурное (упрощенное) изображение прибора с габаритными, установочными и присоединительными </a:t>
            </a:r>
            <a:r>
              <a:rPr lang="ru-RU" altLang="ru-RU" sz="2400" dirty="0" smtClean="0">
                <a:solidFill>
                  <a:schemeClr val="tx1"/>
                </a:solidFill>
                <a:latin typeface="Lato"/>
                <a:ea typeface="Lato"/>
                <a:cs typeface="Lato"/>
                <a:sym typeface="Lato"/>
              </a:rPr>
              <a:t>размерами</a:t>
            </a:r>
            <a:endParaRPr lang="ru-RU" altLang="ru-RU" sz="2400" dirty="0">
              <a:solidFill>
                <a:schemeClr val="tx1"/>
              </a:solidFill>
              <a:latin typeface="Lato"/>
              <a:ea typeface="Lato"/>
              <a:cs typeface="Lato"/>
              <a:sym typeface="Lato"/>
            </a:endParaRPr>
          </a:p>
          <a:p>
            <a:pPr>
              <a:spcBef>
                <a:spcPct val="0"/>
              </a:spcBef>
              <a:spcAft>
                <a:spcPts val="600"/>
              </a:spcAft>
            </a:pPr>
            <a:endParaRPr lang="ru-RU" altLang="ru-RU" sz="2400" dirty="0">
              <a:solidFill>
                <a:schemeClr val="tx1"/>
              </a:solidFill>
              <a:latin typeface="Lato"/>
              <a:ea typeface="Lato"/>
              <a:cs typeface="Lato"/>
              <a:sym typeface="Lato"/>
            </a:endParaRPr>
          </a:p>
          <a:p>
            <a:pPr marL="342900" indent="-342900">
              <a:spcBef>
                <a:spcPct val="0"/>
              </a:spcBef>
              <a:spcAft>
                <a:spcPts val="600"/>
              </a:spcAft>
              <a:buFont typeface="Arial" panose="020B0604020202020204" pitchFamily="34" charset="0"/>
              <a:buChar char="•"/>
            </a:pPr>
            <a:endParaRPr lang="ru-RU" altLang="ru-RU" sz="2400" dirty="0">
              <a:solidFill>
                <a:schemeClr val="tx1"/>
              </a:solidFill>
              <a:latin typeface="Lato"/>
              <a:ea typeface="Lato"/>
              <a:cs typeface="Lato"/>
              <a:sym typeface="Lato"/>
            </a:endParaRPr>
          </a:p>
          <a:p>
            <a:pPr>
              <a:spcBef>
                <a:spcPct val="0"/>
              </a:spcBef>
              <a:spcAft>
                <a:spcPts val="600"/>
              </a:spcAft>
            </a:pPr>
            <a:endParaRPr lang="ru-RU" altLang="ru-RU" sz="2400" dirty="0">
              <a:solidFill>
                <a:schemeClr val="tx1"/>
              </a:solidFill>
              <a:latin typeface="Lato"/>
              <a:ea typeface="Lato"/>
              <a:cs typeface="Lato"/>
              <a:sym typeface="Lato"/>
            </a:endParaRPr>
          </a:p>
          <a:p>
            <a:pPr>
              <a:spcBef>
                <a:spcPct val="0"/>
              </a:spcBef>
              <a:spcAft>
                <a:spcPts val="600"/>
              </a:spcAft>
            </a:pPr>
            <a:endParaRPr lang="ru-RU" altLang="ru-RU" sz="2400" dirty="0">
              <a:solidFill>
                <a:schemeClr val="tx1"/>
              </a:solidFill>
              <a:latin typeface="Lato"/>
              <a:ea typeface="Lato"/>
              <a:cs typeface="Lato"/>
              <a:sym typeface="Lato"/>
            </a:endParaRPr>
          </a:p>
        </p:txBody>
      </p:sp>
      <p:sp>
        <p:nvSpPr>
          <p:cNvPr id="8"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Конструкторская документация</a:t>
            </a:r>
          </a:p>
        </p:txBody>
      </p:sp>
    </p:spTree>
    <p:extLst>
      <p:ext uri="{BB962C8B-B14F-4D97-AF65-F5344CB8AC3E}">
        <p14:creationId xmlns:p14="http://schemas.microsoft.com/office/powerpoint/2010/main" val="15865262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620688"/>
            <a:ext cx="11315873" cy="6048672"/>
          </a:xfrm>
        </p:spPr>
        <p:txBody>
          <a:bodyPr/>
          <a:lstStyle/>
          <a:p>
            <a:pPr marL="342900" indent="-342900">
              <a:spcBef>
                <a:spcPct val="0"/>
              </a:spcBef>
              <a:spcAft>
                <a:spcPts val="600"/>
              </a:spcAft>
              <a:buFont typeface="Arial" panose="020B0604020202020204" pitchFamily="34" charset="0"/>
              <a:buChar char="•"/>
            </a:pPr>
            <a:r>
              <a:rPr lang="ru-RU" altLang="ru-RU" sz="2400" dirty="0">
                <a:solidFill>
                  <a:schemeClr val="tx1"/>
                </a:solidFill>
                <a:latin typeface="Lato"/>
                <a:ea typeface="Lato"/>
                <a:cs typeface="Lato"/>
                <a:sym typeface="Lato"/>
              </a:rPr>
              <a:t>монтажный чертеж (МЧ) – упрощенное изображение прибора с данными, необходимыми для его установки на месте </a:t>
            </a:r>
            <a:r>
              <a:rPr lang="ru-RU" altLang="ru-RU" sz="2400" dirty="0" smtClean="0">
                <a:solidFill>
                  <a:schemeClr val="tx1"/>
                </a:solidFill>
                <a:latin typeface="Lato"/>
                <a:ea typeface="Lato"/>
                <a:cs typeface="Lato"/>
                <a:sym typeface="Lato"/>
              </a:rPr>
              <a:t>эксплуатации</a:t>
            </a:r>
            <a:endParaRPr lang="ru-RU" altLang="ru-RU" sz="2400" dirty="0">
              <a:solidFill>
                <a:schemeClr val="tx1"/>
              </a:solidFill>
              <a:latin typeface="Lato"/>
              <a:ea typeface="Lato"/>
              <a:cs typeface="Lato"/>
              <a:sym typeface="Lato"/>
            </a:endParaRPr>
          </a:p>
          <a:p>
            <a:pPr marL="342900" indent="-342900">
              <a:spcBef>
                <a:spcPct val="0"/>
              </a:spcBef>
              <a:spcAft>
                <a:spcPts val="600"/>
              </a:spcAft>
              <a:buFont typeface="Arial" panose="020B0604020202020204" pitchFamily="34" charset="0"/>
              <a:buChar char="•"/>
            </a:pPr>
            <a:r>
              <a:rPr lang="ru-RU" altLang="ru-RU" sz="2400" dirty="0">
                <a:solidFill>
                  <a:schemeClr val="tx1"/>
                </a:solidFill>
                <a:latin typeface="Lato"/>
                <a:ea typeface="Lato"/>
                <a:cs typeface="Lato"/>
                <a:sym typeface="Lato"/>
              </a:rPr>
              <a:t>схемы по действующему стандарту (ГОСТ 2.701-84), на которых показаны в виде условных изображений или обозначений составные части изделия и связи между </a:t>
            </a:r>
            <a:r>
              <a:rPr lang="ru-RU" altLang="ru-RU" sz="2400" dirty="0" smtClean="0">
                <a:solidFill>
                  <a:schemeClr val="tx1"/>
                </a:solidFill>
                <a:latin typeface="Lato"/>
                <a:ea typeface="Lato"/>
                <a:cs typeface="Lato"/>
                <a:sym typeface="Lato"/>
              </a:rPr>
              <a:t>ними</a:t>
            </a:r>
            <a:endParaRPr lang="ru-RU" altLang="ru-RU" sz="2400" dirty="0">
              <a:solidFill>
                <a:schemeClr val="tx1"/>
              </a:solidFill>
              <a:latin typeface="Lato"/>
              <a:ea typeface="Lato"/>
              <a:cs typeface="Lato"/>
              <a:sym typeface="Lato"/>
            </a:endParaRPr>
          </a:p>
          <a:p>
            <a:pPr marL="342900" indent="-342900">
              <a:spcBef>
                <a:spcPct val="0"/>
              </a:spcBef>
              <a:spcAft>
                <a:spcPts val="600"/>
              </a:spcAft>
              <a:buFont typeface="Arial" panose="020B0604020202020204" pitchFamily="34" charset="0"/>
              <a:buChar char="•"/>
            </a:pPr>
            <a:r>
              <a:rPr lang="ru-RU" altLang="ru-RU" sz="2400" dirty="0">
                <a:solidFill>
                  <a:schemeClr val="tx1"/>
                </a:solidFill>
                <a:latin typeface="Lato"/>
                <a:ea typeface="Lato"/>
                <a:cs typeface="Lato"/>
                <a:sym typeface="Lato"/>
              </a:rPr>
              <a:t>спецификация – документ, определяющий состав сборочной единицы, комплекса или </a:t>
            </a:r>
            <a:r>
              <a:rPr lang="ru-RU" altLang="ru-RU" sz="2400" dirty="0" smtClean="0">
                <a:solidFill>
                  <a:schemeClr val="tx1"/>
                </a:solidFill>
                <a:latin typeface="Lato"/>
                <a:ea typeface="Lato"/>
                <a:cs typeface="Lato"/>
                <a:sym typeface="Lato"/>
              </a:rPr>
              <a:t>комплекта</a:t>
            </a:r>
          </a:p>
          <a:p>
            <a:pPr marL="342900" indent="-342900">
              <a:spcBef>
                <a:spcPct val="0"/>
              </a:spcBef>
              <a:spcAft>
                <a:spcPts val="600"/>
              </a:spcAft>
              <a:buFont typeface="Arial" panose="020B0604020202020204" pitchFamily="34" charset="0"/>
              <a:buChar char="•"/>
            </a:pPr>
            <a:r>
              <a:rPr lang="ru-RU" altLang="ru-RU" sz="2400" dirty="0">
                <a:solidFill>
                  <a:schemeClr val="tx1"/>
                </a:solidFill>
                <a:latin typeface="Lato"/>
                <a:ea typeface="Lato"/>
                <a:cs typeface="Lato"/>
                <a:sym typeface="Lato"/>
              </a:rPr>
              <a:t>ведомости спецификаций (ВС), ссылочных документов (ВД), покупных изделий (ВП), согласования применения изделий (ВИ), держателей подлинников (ДП), технического предложения (ПТ), эскизного проекта (ЭП), технического проекта (ТП</a:t>
            </a:r>
            <a:r>
              <a:rPr lang="ru-RU" altLang="ru-RU" sz="2400" dirty="0" smtClean="0">
                <a:solidFill>
                  <a:schemeClr val="tx1"/>
                </a:solidFill>
                <a:latin typeface="Lato"/>
                <a:ea typeface="Lato"/>
                <a:cs typeface="Lato"/>
                <a:sym typeface="Lato"/>
              </a:rPr>
              <a:t>)</a:t>
            </a:r>
            <a:endParaRPr lang="ru-RU" altLang="ru-RU" sz="2400" dirty="0">
              <a:solidFill>
                <a:schemeClr val="tx1"/>
              </a:solidFill>
              <a:latin typeface="Lato"/>
              <a:ea typeface="Lato"/>
              <a:cs typeface="Lato"/>
              <a:sym typeface="Lato"/>
            </a:endParaRPr>
          </a:p>
          <a:p>
            <a:pPr marL="342900" indent="-342900">
              <a:spcBef>
                <a:spcPct val="0"/>
              </a:spcBef>
              <a:spcAft>
                <a:spcPts val="600"/>
              </a:spcAft>
              <a:buFont typeface="Arial" panose="020B0604020202020204" pitchFamily="34" charset="0"/>
              <a:buChar char="•"/>
            </a:pPr>
            <a:r>
              <a:rPr lang="ru-RU" altLang="ru-RU" sz="2400" dirty="0">
                <a:solidFill>
                  <a:schemeClr val="tx1"/>
                </a:solidFill>
                <a:latin typeface="Lato"/>
                <a:ea typeface="Lato"/>
                <a:cs typeface="Lato"/>
                <a:sym typeface="Lato"/>
              </a:rPr>
              <a:t>пояснительная записка (ПЗ) содержит описание прибора и принципа его действия, а также обоснование принятых при разработке прибора технических и технико-экономических </a:t>
            </a:r>
            <a:r>
              <a:rPr lang="ru-RU" altLang="ru-RU" sz="2400" dirty="0" smtClean="0">
                <a:solidFill>
                  <a:schemeClr val="tx1"/>
                </a:solidFill>
                <a:latin typeface="Lato"/>
                <a:ea typeface="Lato"/>
                <a:cs typeface="Lato"/>
                <a:sym typeface="Lato"/>
              </a:rPr>
              <a:t>решений</a:t>
            </a:r>
            <a:endParaRPr lang="ru-RU" altLang="ru-RU" sz="2400" dirty="0">
              <a:solidFill>
                <a:schemeClr val="tx1"/>
              </a:solidFill>
              <a:latin typeface="Lato"/>
              <a:ea typeface="Lato"/>
              <a:cs typeface="Lato"/>
              <a:sym typeface="Lato"/>
            </a:endParaRPr>
          </a:p>
          <a:p>
            <a:pPr>
              <a:spcBef>
                <a:spcPct val="0"/>
              </a:spcBef>
              <a:spcAft>
                <a:spcPts val="600"/>
              </a:spcAft>
            </a:pPr>
            <a:endParaRPr lang="ru-RU" altLang="ru-RU" sz="2400" dirty="0">
              <a:solidFill>
                <a:schemeClr val="tx1"/>
              </a:solidFill>
              <a:latin typeface="Lato"/>
              <a:ea typeface="Lato"/>
              <a:cs typeface="Lato"/>
              <a:sym typeface="Lato"/>
            </a:endParaRPr>
          </a:p>
        </p:txBody>
      </p:sp>
      <p:sp>
        <p:nvSpPr>
          <p:cNvPr id="8"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Конструкторская документация</a:t>
            </a:r>
          </a:p>
        </p:txBody>
      </p:sp>
    </p:spTree>
    <p:extLst>
      <p:ext uri="{BB962C8B-B14F-4D97-AF65-F5344CB8AC3E}">
        <p14:creationId xmlns:p14="http://schemas.microsoft.com/office/powerpoint/2010/main" val="20113503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620688"/>
            <a:ext cx="11315873" cy="6048672"/>
          </a:xfrm>
        </p:spPr>
        <p:txBody>
          <a:bodyPr/>
          <a:lstStyle/>
          <a:p>
            <a:pPr marL="342900" indent="-342900">
              <a:spcBef>
                <a:spcPct val="0"/>
              </a:spcBef>
              <a:spcAft>
                <a:spcPts val="600"/>
              </a:spcAft>
              <a:buFont typeface="Arial" panose="020B0604020202020204" pitchFamily="34" charset="0"/>
              <a:buChar char="•"/>
            </a:pPr>
            <a:r>
              <a:rPr lang="ru-RU" altLang="ru-RU" sz="2400" dirty="0">
                <a:solidFill>
                  <a:schemeClr val="tx1"/>
                </a:solidFill>
                <a:latin typeface="Lato"/>
                <a:ea typeface="Lato"/>
                <a:cs typeface="Lato"/>
                <a:sym typeface="Lato"/>
              </a:rPr>
              <a:t>технические условия (ТУ) содержат требования к прибору и его составным частям и деталям (назначение, области применения прибора, условия эксплуатации; состав комплекта прибора; технические требования к материалам, отдельным деталям, сборочным единицам и прибору в </a:t>
            </a:r>
            <a:r>
              <a:rPr lang="ru-RU" altLang="ru-RU" sz="2400" dirty="0" smtClean="0">
                <a:solidFill>
                  <a:schemeClr val="tx1"/>
                </a:solidFill>
                <a:latin typeface="Lato"/>
                <a:ea typeface="Lato"/>
                <a:cs typeface="Lato"/>
                <a:sym typeface="Lato"/>
              </a:rPr>
              <a:t>целом)</a:t>
            </a:r>
            <a:endParaRPr lang="ru-RU" altLang="ru-RU" sz="2400" dirty="0">
              <a:solidFill>
                <a:schemeClr val="tx1"/>
              </a:solidFill>
              <a:latin typeface="Lato"/>
              <a:ea typeface="Lato"/>
              <a:cs typeface="Lato"/>
              <a:sym typeface="Lato"/>
            </a:endParaRPr>
          </a:p>
          <a:p>
            <a:pPr marL="342900" indent="-342900">
              <a:spcBef>
                <a:spcPct val="0"/>
              </a:spcBef>
              <a:spcAft>
                <a:spcPts val="600"/>
              </a:spcAft>
              <a:buFont typeface="Arial" panose="020B0604020202020204" pitchFamily="34" charset="0"/>
              <a:buChar char="•"/>
            </a:pPr>
            <a:r>
              <a:rPr lang="ru-RU" altLang="ru-RU" sz="2400" dirty="0">
                <a:solidFill>
                  <a:schemeClr val="tx1"/>
                </a:solidFill>
                <a:latin typeface="Lato"/>
                <a:ea typeface="Lato"/>
                <a:cs typeface="Lato"/>
                <a:sym typeface="Lato"/>
              </a:rPr>
              <a:t>программа и методика испытаний (ПМ</a:t>
            </a:r>
            <a:r>
              <a:rPr lang="ru-RU" altLang="ru-RU" sz="2400" dirty="0" smtClean="0">
                <a:solidFill>
                  <a:schemeClr val="tx1"/>
                </a:solidFill>
                <a:latin typeface="Lato"/>
                <a:ea typeface="Lato"/>
                <a:cs typeface="Lato"/>
                <a:sym typeface="Lato"/>
              </a:rPr>
              <a:t>)</a:t>
            </a:r>
          </a:p>
          <a:p>
            <a:pPr marL="342900" indent="-342900">
              <a:spcBef>
                <a:spcPct val="0"/>
              </a:spcBef>
              <a:spcAft>
                <a:spcPts val="600"/>
              </a:spcAft>
              <a:buFont typeface="Arial" panose="020B0604020202020204" pitchFamily="34" charset="0"/>
              <a:buChar char="•"/>
            </a:pPr>
            <a:r>
              <a:rPr lang="ru-RU" altLang="ru-RU" sz="2400" dirty="0">
                <a:solidFill>
                  <a:schemeClr val="tx1"/>
                </a:solidFill>
                <a:latin typeface="Lato"/>
                <a:ea typeface="Lato"/>
                <a:cs typeface="Lato"/>
                <a:sym typeface="Lato"/>
              </a:rPr>
              <a:t>патентный формуляр (ПФ</a:t>
            </a:r>
            <a:r>
              <a:rPr lang="ru-RU" altLang="ru-RU" sz="2400" dirty="0" smtClean="0">
                <a:solidFill>
                  <a:schemeClr val="tx1"/>
                </a:solidFill>
                <a:latin typeface="Lato"/>
                <a:ea typeface="Lato"/>
                <a:cs typeface="Lato"/>
                <a:sym typeface="Lato"/>
              </a:rPr>
              <a:t>)</a:t>
            </a:r>
            <a:endParaRPr lang="ru-RU" altLang="ru-RU" sz="2400" dirty="0">
              <a:solidFill>
                <a:schemeClr val="tx1"/>
              </a:solidFill>
              <a:latin typeface="Lato"/>
              <a:ea typeface="Lato"/>
              <a:cs typeface="Lato"/>
              <a:sym typeface="Lato"/>
            </a:endParaRPr>
          </a:p>
          <a:p>
            <a:pPr marL="342900" indent="-342900">
              <a:spcBef>
                <a:spcPct val="0"/>
              </a:spcBef>
              <a:spcAft>
                <a:spcPts val="600"/>
              </a:spcAft>
              <a:buFont typeface="Arial" panose="020B0604020202020204" pitchFamily="34" charset="0"/>
              <a:buChar char="•"/>
            </a:pPr>
            <a:r>
              <a:rPr lang="ru-RU" altLang="ru-RU" sz="2400" dirty="0">
                <a:solidFill>
                  <a:schemeClr val="tx1"/>
                </a:solidFill>
                <a:latin typeface="Lato"/>
                <a:ea typeface="Lato"/>
                <a:cs typeface="Lato"/>
                <a:sym typeface="Lato"/>
              </a:rPr>
              <a:t>карта технического уровня и качества изделия (КУ), характеризующая уровень качества прибора, соответствие его технических и экономических показателей достижениям науки и техники и потребностям народного </a:t>
            </a:r>
            <a:r>
              <a:rPr lang="ru-RU" altLang="ru-RU" sz="2400" dirty="0" smtClean="0">
                <a:solidFill>
                  <a:schemeClr val="tx1"/>
                </a:solidFill>
                <a:latin typeface="Lato"/>
                <a:ea typeface="Lato"/>
                <a:cs typeface="Lato"/>
                <a:sym typeface="Lato"/>
              </a:rPr>
              <a:t>хозяйства</a:t>
            </a:r>
            <a:endParaRPr lang="ru-RU" altLang="ru-RU" sz="2400" dirty="0">
              <a:solidFill>
                <a:schemeClr val="tx1"/>
              </a:solidFill>
              <a:latin typeface="Lato"/>
              <a:ea typeface="Lato"/>
              <a:cs typeface="Lato"/>
              <a:sym typeface="Lato"/>
            </a:endParaRPr>
          </a:p>
          <a:p>
            <a:pPr marL="342900" indent="-342900">
              <a:spcBef>
                <a:spcPct val="0"/>
              </a:spcBef>
              <a:spcAft>
                <a:spcPts val="600"/>
              </a:spcAft>
              <a:buFont typeface="Arial" panose="020B0604020202020204" pitchFamily="34" charset="0"/>
              <a:buChar char="•"/>
            </a:pPr>
            <a:r>
              <a:rPr lang="ru-RU" altLang="ru-RU" sz="2400" dirty="0">
                <a:solidFill>
                  <a:schemeClr val="tx1"/>
                </a:solidFill>
                <a:latin typeface="Lato"/>
                <a:ea typeface="Lato"/>
                <a:cs typeface="Lato"/>
                <a:sym typeface="Lato"/>
              </a:rPr>
              <a:t>таблицы (ТБ</a:t>
            </a:r>
            <a:r>
              <a:rPr lang="ru-RU" altLang="ru-RU" sz="2400" dirty="0" smtClean="0">
                <a:solidFill>
                  <a:schemeClr val="tx1"/>
                </a:solidFill>
                <a:latin typeface="Lato"/>
                <a:ea typeface="Lato"/>
                <a:cs typeface="Lato"/>
                <a:sym typeface="Lato"/>
              </a:rPr>
              <a:t>)</a:t>
            </a:r>
            <a:endParaRPr lang="ru-RU" altLang="ru-RU" sz="2400" dirty="0">
              <a:solidFill>
                <a:schemeClr val="tx1"/>
              </a:solidFill>
              <a:latin typeface="Lato"/>
              <a:ea typeface="Lato"/>
              <a:cs typeface="Lato"/>
              <a:sym typeface="Lato"/>
            </a:endParaRPr>
          </a:p>
          <a:p>
            <a:pPr marL="342900" indent="-342900">
              <a:spcBef>
                <a:spcPct val="0"/>
              </a:spcBef>
              <a:spcAft>
                <a:spcPts val="600"/>
              </a:spcAft>
              <a:buFont typeface="Arial" panose="020B0604020202020204" pitchFamily="34" charset="0"/>
              <a:buChar char="•"/>
            </a:pPr>
            <a:r>
              <a:rPr lang="ru-RU" altLang="ru-RU" sz="2400" dirty="0">
                <a:solidFill>
                  <a:schemeClr val="tx1"/>
                </a:solidFill>
                <a:latin typeface="Lato"/>
                <a:ea typeface="Lato"/>
                <a:cs typeface="Lato"/>
                <a:sym typeface="Lato"/>
              </a:rPr>
              <a:t>расчеты (РР</a:t>
            </a:r>
            <a:r>
              <a:rPr lang="ru-RU" altLang="ru-RU" sz="2400" dirty="0" smtClean="0">
                <a:solidFill>
                  <a:schemeClr val="tx1"/>
                </a:solidFill>
                <a:latin typeface="Lato"/>
                <a:ea typeface="Lato"/>
                <a:cs typeface="Lato"/>
                <a:sym typeface="Lato"/>
              </a:rPr>
              <a:t>)</a:t>
            </a:r>
          </a:p>
          <a:p>
            <a:pPr marL="342900" indent="-342900">
              <a:spcBef>
                <a:spcPct val="0"/>
              </a:spcBef>
              <a:spcAft>
                <a:spcPts val="600"/>
              </a:spcAft>
              <a:buFont typeface="Arial" panose="020B0604020202020204" pitchFamily="34" charset="0"/>
              <a:buChar char="•"/>
            </a:pPr>
            <a:r>
              <a:rPr lang="ru-RU" altLang="ru-RU" sz="2400" dirty="0">
                <a:solidFill>
                  <a:schemeClr val="tx1"/>
                </a:solidFill>
                <a:latin typeface="Lato"/>
                <a:ea typeface="Lato"/>
                <a:cs typeface="Lato"/>
                <a:sym typeface="Lato"/>
              </a:rPr>
              <a:t>инструкции (И), представляющие собой документы, используемые при изготовлении прибора (сборке, регулировании, контроле, </a:t>
            </a:r>
            <a:r>
              <a:rPr lang="ru-RU" altLang="ru-RU" sz="2400" dirty="0" smtClean="0">
                <a:solidFill>
                  <a:schemeClr val="tx1"/>
                </a:solidFill>
                <a:latin typeface="Lato"/>
                <a:ea typeface="Lato"/>
                <a:cs typeface="Lato"/>
                <a:sym typeface="Lato"/>
              </a:rPr>
              <a:t>приемке)</a:t>
            </a:r>
            <a:endParaRPr lang="ru-RU" altLang="ru-RU" sz="2400" dirty="0">
              <a:solidFill>
                <a:schemeClr val="tx1"/>
              </a:solidFill>
              <a:latin typeface="Lato"/>
              <a:ea typeface="Lato"/>
              <a:cs typeface="Lato"/>
              <a:sym typeface="Lato"/>
            </a:endParaRPr>
          </a:p>
          <a:p>
            <a:pPr marL="342900" indent="-342900">
              <a:spcBef>
                <a:spcPct val="0"/>
              </a:spcBef>
              <a:spcAft>
                <a:spcPts val="600"/>
              </a:spcAft>
              <a:buFont typeface="Arial" panose="020B0604020202020204" pitchFamily="34" charset="0"/>
              <a:buChar char="•"/>
            </a:pPr>
            <a:endParaRPr lang="ru-RU" altLang="ru-RU" sz="2400" dirty="0">
              <a:solidFill>
                <a:schemeClr val="tx1"/>
              </a:solidFill>
              <a:latin typeface="Lato"/>
              <a:ea typeface="Lato"/>
              <a:cs typeface="Lato"/>
              <a:sym typeface="Lato"/>
            </a:endParaRPr>
          </a:p>
          <a:p>
            <a:pPr marL="342900" indent="-342900">
              <a:spcBef>
                <a:spcPct val="0"/>
              </a:spcBef>
              <a:spcAft>
                <a:spcPts val="600"/>
              </a:spcAft>
              <a:buFont typeface="Arial" panose="020B0604020202020204" pitchFamily="34" charset="0"/>
              <a:buChar char="•"/>
            </a:pPr>
            <a:endParaRPr lang="ru-RU" altLang="ru-RU" sz="2400" dirty="0">
              <a:solidFill>
                <a:schemeClr val="tx1"/>
              </a:solidFill>
              <a:latin typeface="Lato"/>
              <a:ea typeface="Lato"/>
              <a:cs typeface="Lato"/>
              <a:sym typeface="Lato"/>
            </a:endParaRPr>
          </a:p>
          <a:p>
            <a:pPr marL="342900" indent="-342900">
              <a:spcBef>
                <a:spcPct val="0"/>
              </a:spcBef>
              <a:spcAft>
                <a:spcPts val="600"/>
              </a:spcAft>
              <a:buFont typeface="Arial" panose="020B0604020202020204" pitchFamily="34" charset="0"/>
              <a:buChar char="•"/>
            </a:pPr>
            <a:endParaRPr lang="ru-RU" altLang="ru-RU" sz="2400" dirty="0" smtClean="0">
              <a:solidFill>
                <a:schemeClr val="tx1"/>
              </a:solidFill>
              <a:latin typeface="Lato"/>
              <a:ea typeface="Lato"/>
              <a:cs typeface="Lato"/>
              <a:sym typeface="Lato"/>
            </a:endParaRPr>
          </a:p>
          <a:p>
            <a:pPr>
              <a:spcBef>
                <a:spcPct val="0"/>
              </a:spcBef>
              <a:spcAft>
                <a:spcPts val="600"/>
              </a:spcAft>
            </a:pPr>
            <a:endParaRPr lang="ru-RU" altLang="ru-RU" sz="2400" dirty="0">
              <a:solidFill>
                <a:schemeClr val="tx1"/>
              </a:solidFill>
              <a:latin typeface="Lato"/>
              <a:ea typeface="Lato"/>
              <a:cs typeface="Lato"/>
              <a:sym typeface="Lato"/>
            </a:endParaRPr>
          </a:p>
          <a:p>
            <a:pPr>
              <a:spcBef>
                <a:spcPct val="0"/>
              </a:spcBef>
              <a:spcAft>
                <a:spcPts val="600"/>
              </a:spcAft>
            </a:pPr>
            <a:endParaRPr lang="ru-RU" altLang="ru-RU" sz="2400" dirty="0">
              <a:solidFill>
                <a:schemeClr val="tx1"/>
              </a:solidFill>
              <a:latin typeface="Lato"/>
              <a:ea typeface="Lato"/>
              <a:cs typeface="Lato"/>
              <a:sym typeface="Lato"/>
            </a:endParaRPr>
          </a:p>
        </p:txBody>
      </p:sp>
      <p:sp>
        <p:nvSpPr>
          <p:cNvPr id="8"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Конструкторская документация</a:t>
            </a:r>
          </a:p>
        </p:txBody>
      </p:sp>
    </p:spTree>
    <p:extLst>
      <p:ext uri="{BB962C8B-B14F-4D97-AF65-F5344CB8AC3E}">
        <p14:creationId xmlns:p14="http://schemas.microsoft.com/office/powerpoint/2010/main" val="41771442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620688"/>
            <a:ext cx="11315873" cy="6048672"/>
          </a:xfrm>
        </p:spPr>
        <p:txBody>
          <a:bodyPr/>
          <a:lstStyle/>
          <a:p>
            <a:pPr>
              <a:spcBef>
                <a:spcPct val="0"/>
              </a:spcBef>
              <a:spcAft>
                <a:spcPts val="600"/>
              </a:spcAft>
            </a:pPr>
            <a:r>
              <a:rPr lang="ru-RU" altLang="ru-RU" sz="2400" dirty="0">
                <a:solidFill>
                  <a:schemeClr val="tx1"/>
                </a:solidFill>
                <a:latin typeface="Lato"/>
                <a:ea typeface="Lato"/>
                <a:cs typeface="Lato"/>
                <a:sym typeface="Lato"/>
              </a:rPr>
              <a:t>Помимо конструкторских документов в соответствии с действующим стандартом (ГОСТ 2.601-68) разрабатывается комплект эксплуатационных документов, в том числе:</a:t>
            </a:r>
          </a:p>
          <a:p>
            <a:pPr marL="342900" indent="-342900">
              <a:spcBef>
                <a:spcPct val="0"/>
              </a:spcBef>
              <a:spcAft>
                <a:spcPts val="600"/>
              </a:spcAft>
              <a:buFont typeface="Arial" panose="020B0604020202020204" pitchFamily="34" charset="0"/>
              <a:buChar char="•"/>
            </a:pPr>
            <a:r>
              <a:rPr lang="ru-RU" altLang="ru-RU" sz="2400" dirty="0">
                <a:solidFill>
                  <a:schemeClr val="tx1"/>
                </a:solidFill>
                <a:latin typeface="Lato"/>
                <a:ea typeface="Lato"/>
                <a:cs typeface="Lato"/>
                <a:sym typeface="Lato"/>
              </a:rPr>
              <a:t>техническое описание (ТО), дающее общее представление о приборе, его технических характеристиках, принципе его работы и устройстве, комплектации и другие сведения;</a:t>
            </a:r>
          </a:p>
          <a:p>
            <a:pPr marL="342900" indent="-342900">
              <a:spcBef>
                <a:spcPct val="0"/>
              </a:spcBef>
              <a:spcAft>
                <a:spcPts val="600"/>
              </a:spcAft>
              <a:buFont typeface="Arial" panose="020B0604020202020204" pitchFamily="34" charset="0"/>
              <a:buChar char="•"/>
            </a:pPr>
            <a:r>
              <a:rPr lang="ru-RU" altLang="ru-RU" sz="2400" dirty="0">
                <a:solidFill>
                  <a:schemeClr val="tx1"/>
                </a:solidFill>
                <a:latin typeface="Lato"/>
                <a:ea typeface="Lato"/>
                <a:cs typeface="Lato"/>
                <a:sym typeface="Lato"/>
              </a:rPr>
              <a:t>инструкция по эксплуатации (ИЭ), которая может быть частью технического описания, но может быть и самостоятельным документом;</a:t>
            </a:r>
          </a:p>
          <a:p>
            <a:pPr marL="342900" indent="-342900">
              <a:spcBef>
                <a:spcPct val="0"/>
              </a:spcBef>
              <a:spcAft>
                <a:spcPts val="600"/>
              </a:spcAft>
              <a:buFont typeface="Arial" panose="020B0604020202020204" pitchFamily="34" charset="0"/>
              <a:buChar char="•"/>
            </a:pPr>
            <a:r>
              <a:rPr lang="ru-RU" altLang="ru-RU" sz="2400" dirty="0">
                <a:solidFill>
                  <a:schemeClr val="tx1"/>
                </a:solidFill>
                <a:latin typeface="Lato"/>
                <a:ea typeface="Lato"/>
                <a:cs typeface="Lato"/>
                <a:sym typeface="Lato"/>
              </a:rPr>
              <a:t>технический паспорт (ПС) и формуляр (ФО) – документы, </a:t>
            </a:r>
            <a:r>
              <a:rPr lang="ru-RU" altLang="ru-RU" sz="2400" dirty="0" smtClean="0">
                <a:solidFill>
                  <a:schemeClr val="tx1"/>
                </a:solidFill>
                <a:latin typeface="Lato"/>
                <a:ea typeface="Lato"/>
                <a:cs typeface="Lato"/>
                <a:sym typeface="Lato"/>
              </a:rPr>
              <a:t>сопровождающие </a:t>
            </a:r>
            <a:r>
              <a:rPr lang="ru-RU" altLang="ru-RU" sz="2400" dirty="0">
                <a:solidFill>
                  <a:schemeClr val="tx1"/>
                </a:solidFill>
                <a:latin typeface="Lato"/>
                <a:ea typeface="Lato"/>
                <a:cs typeface="Lato"/>
                <a:sym typeface="Lato"/>
              </a:rPr>
              <a:t>прибор в процессе </a:t>
            </a:r>
            <a:r>
              <a:rPr lang="ru-RU" altLang="ru-RU" sz="2400" dirty="0" smtClean="0">
                <a:solidFill>
                  <a:schemeClr val="tx1"/>
                </a:solidFill>
                <a:latin typeface="Lato"/>
                <a:ea typeface="Lato"/>
                <a:cs typeface="Lato"/>
                <a:sym typeface="Lato"/>
              </a:rPr>
              <a:t>эксплуатации</a:t>
            </a:r>
          </a:p>
          <a:p>
            <a:pPr marL="342900" indent="-342900">
              <a:spcBef>
                <a:spcPct val="0"/>
              </a:spcBef>
              <a:spcAft>
                <a:spcPts val="600"/>
              </a:spcAft>
              <a:buFont typeface="Arial" panose="020B0604020202020204" pitchFamily="34" charset="0"/>
              <a:buChar char="•"/>
            </a:pPr>
            <a:r>
              <a:rPr lang="ru-RU" altLang="ru-RU" sz="2400" dirty="0">
                <a:solidFill>
                  <a:schemeClr val="tx1"/>
                </a:solidFill>
                <a:latin typeface="Lato"/>
                <a:ea typeface="Lato"/>
                <a:cs typeface="Lato"/>
                <a:sym typeface="Lato"/>
              </a:rPr>
              <a:t>ведомость ЗИП (ЗИ) устанавливает номенклатуру, назначение и количество запасных частей, инструментов, принадлежностей и материалов, необходимых при эксплуатации и ремонте </a:t>
            </a:r>
            <a:r>
              <a:rPr lang="ru-RU" altLang="ru-RU" sz="2400" dirty="0" smtClean="0">
                <a:solidFill>
                  <a:schemeClr val="tx1"/>
                </a:solidFill>
                <a:latin typeface="Lato"/>
                <a:ea typeface="Lato"/>
                <a:cs typeface="Lato"/>
                <a:sym typeface="Lato"/>
              </a:rPr>
              <a:t>прибора</a:t>
            </a:r>
            <a:endParaRPr lang="ru-RU" altLang="ru-RU" sz="2400" dirty="0">
              <a:solidFill>
                <a:schemeClr val="tx1"/>
              </a:solidFill>
              <a:latin typeface="Lato"/>
              <a:ea typeface="Lato"/>
              <a:cs typeface="Lato"/>
              <a:sym typeface="Lato"/>
            </a:endParaRPr>
          </a:p>
          <a:p>
            <a:pPr marL="342900" indent="-342900">
              <a:spcBef>
                <a:spcPct val="0"/>
              </a:spcBef>
              <a:spcAft>
                <a:spcPts val="600"/>
              </a:spcAft>
              <a:buFont typeface="Arial" panose="020B0604020202020204" pitchFamily="34" charset="0"/>
              <a:buChar char="•"/>
            </a:pPr>
            <a:r>
              <a:rPr lang="ru-RU" altLang="ru-RU" sz="2400" dirty="0">
                <a:solidFill>
                  <a:schemeClr val="tx1"/>
                </a:solidFill>
                <a:latin typeface="Lato"/>
                <a:ea typeface="Lato"/>
                <a:cs typeface="Lato"/>
                <a:sym typeface="Lato"/>
              </a:rPr>
              <a:t>ведомость эксплуатационных документов (ЭД</a:t>
            </a:r>
            <a:r>
              <a:rPr lang="ru-RU" altLang="ru-RU" sz="2400" dirty="0" smtClean="0">
                <a:solidFill>
                  <a:schemeClr val="tx1"/>
                </a:solidFill>
                <a:latin typeface="Lato"/>
                <a:ea typeface="Lato"/>
                <a:cs typeface="Lato"/>
                <a:sym typeface="Lato"/>
              </a:rPr>
              <a:t>)</a:t>
            </a:r>
            <a:endParaRPr lang="ru-RU" altLang="ru-RU" sz="2400" dirty="0">
              <a:solidFill>
                <a:schemeClr val="tx1"/>
              </a:solidFill>
              <a:latin typeface="Lato"/>
              <a:ea typeface="Lato"/>
              <a:cs typeface="Lato"/>
              <a:sym typeface="Lato"/>
            </a:endParaRPr>
          </a:p>
          <a:p>
            <a:pPr marL="342900" indent="-342900">
              <a:spcBef>
                <a:spcPct val="0"/>
              </a:spcBef>
              <a:spcAft>
                <a:spcPts val="600"/>
              </a:spcAft>
              <a:buFont typeface="Arial" panose="020B0604020202020204" pitchFamily="34" charset="0"/>
              <a:buChar char="•"/>
            </a:pPr>
            <a:endParaRPr lang="ru-RU" altLang="ru-RU" sz="2400" dirty="0" smtClean="0">
              <a:solidFill>
                <a:schemeClr val="tx1"/>
              </a:solidFill>
              <a:latin typeface="Lato"/>
              <a:ea typeface="Lato"/>
              <a:cs typeface="Lato"/>
              <a:sym typeface="Lato"/>
            </a:endParaRPr>
          </a:p>
          <a:p>
            <a:pPr>
              <a:spcBef>
                <a:spcPct val="0"/>
              </a:spcBef>
              <a:spcAft>
                <a:spcPts val="600"/>
              </a:spcAft>
            </a:pPr>
            <a:endParaRPr lang="ru-RU" altLang="ru-RU" sz="2400" dirty="0">
              <a:solidFill>
                <a:schemeClr val="tx1"/>
              </a:solidFill>
              <a:latin typeface="Lato"/>
              <a:ea typeface="Lato"/>
              <a:cs typeface="Lato"/>
              <a:sym typeface="Lato"/>
            </a:endParaRPr>
          </a:p>
          <a:p>
            <a:pPr>
              <a:spcBef>
                <a:spcPct val="0"/>
              </a:spcBef>
              <a:spcAft>
                <a:spcPts val="600"/>
              </a:spcAft>
            </a:pPr>
            <a:endParaRPr lang="ru-RU" altLang="ru-RU" sz="2400" dirty="0">
              <a:solidFill>
                <a:schemeClr val="tx1"/>
              </a:solidFill>
              <a:latin typeface="Lato"/>
              <a:ea typeface="Lato"/>
              <a:cs typeface="Lato"/>
              <a:sym typeface="Lato"/>
            </a:endParaRPr>
          </a:p>
          <a:p>
            <a:pPr>
              <a:spcBef>
                <a:spcPct val="0"/>
              </a:spcBef>
              <a:spcAft>
                <a:spcPts val="600"/>
              </a:spcAft>
            </a:pPr>
            <a:endParaRPr lang="ru-RU" altLang="ru-RU" sz="2400" dirty="0">
              <a:solidFill>
                <a:schemeClr val="tx1"/>
              </a:solidFill>
              <a:latin typeface="Lato"/>
              <a:ea typeface="Lato"/>
              <a:cs typeface="Lato"/>
              <a:sym typeface="Lato"/>
            </a:endParaRPr>
          </a:p>
          <a:p>
            <a:pPr>
              <a:spcBef>
                <a:spcPct val="0"/>
              </a:spcBef>
              <a:spcAft>
                <a:spcPts val="600"/>
              </a:spcAft>
            </a:pPr>
            <a:endParaRPr lang="ru-RU" altLang="ru-RU" sz="2400" dirty="0">
              <a:solidFill>
                <a:schemeClr val="tx1"/>
              </a:solidFill>
              <a:latin typeface="Lato"/>
              <a:ea typeface="Lato"/>
              <a:cs typeface="Lato"/>
              <a:sym typeface="Lato"/>
            </a:endParaRPr>
          </a:p>
        </p:txBody>
      </p:sp>
      <p:sp>
        <p:nvSpPr>
          <p:cNvPr id="8"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Конструкторская документация</a:t>
            </a:r>
          </a:p>
        </p:txBody>
      </p:sp>
    </p:spTree>
    <p:extLst>
      <p:ext uri="{BB962C8B-B14F-4D97-AF65-F5344CB8AC3E}">
        <p14:creationId xmlns:p14="http://schemas.microsoft.com/office/powerpoint/2010/main" val="482654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620688"/>
            <a:ext cx="11315873" cy="6048672"/>
          </a:xfrm>
        </p:spPr>
        <p:txBody>
          <a:bodyPr/>
          <a:lstStyle/>
          <a:p>
            <a:pPr>
              <a:spcBef>
                <a:spcPct val="0"/>
              </a:spcBef>
              <a:spcAft>
                <a:spcPts val="600"/>
              </a:spcAft>
            </a:pPr>
            <a:r>
              <a:rPr lang="ru-RU" altLang="ru-RU" sz="2400" dirty="0" smtClean="0">
                <a:solidFill>
                  <a:schemeClr val="tx1"/>
                </a:solidFill>
                <a:latin typeface="Lato"/>
                <a:ea typeface="Lato"/>
                <a:cs typeface="Lato"/>
                <a:sym typeface="Lato"/>
              </a:rPr>
              <a:t>Состав </a:t>
            </a:r>
            <a:r>
              <a:rPr lang="ru-RU" altLang="ru-RU" sz="2400" dirty="0">
                <a:solidFill>
                  <a:schemeClr val="tx1"/>
                </a:solidFill>
                <a:latin typeface="Lato"/>
                <a:ea typeface="Lato"/>
                <a:cs typeface="Lato"/>
                <a:sym typeface="Lato"/>
              </a:rPr>
              <a:t>ремонтных документов определяется действующим стандартом (ГОСТ 2.602-68). Эти документы предусматривают восстановление технических параметров прибора при эксплуатации на различных стадиях</a:t>
            </a:r>
            <a:r>
              <a:rPr lang="ru-RU" altLang="ru-RU" sz="2400" dirty="0" smtClean="0">
                <a:solidFill>
                  <a:schemeClr val="tx1"/>
                </a:solidFill>
                <a:latin typeface="Lato"/>
                <a:ea typeface="Lato"/>
                <a:cs typeface="Lato"/>
                <a:sym typeface="Lato"/>
              </a:rPr>
              <a:t>.</a:t>
            </a:r>
          </a:p>
          <a:p>
            <a:pPr>
              <a:spcBef>
                <a:spcPct val="0"/>
              </a:spcBef>
              <a:spcAft>
                <a:spcPts val="600"/>
              </a:spcAft>
            </a:pPr>
            <a:r>
              <a:rPr lang="ru-RU" altLang="ru-RU" sz="2400" dirty="0">
                <a:solidFill>
                  <a:schemeClr val="tx1"/>
                </a:solidFill>
                <a:latin typeface="Lato"/>
                <a:ea typeface="Lato"/>
                <a:cs typeface="Lato"/>
                <a:sym typeface="Lato"/>
              </a:rPr>
              <a:t>Технический паспорт включает основные номинальные технические характеристики прибора, результаты исследования технических характеристик, состав комплекта, свидетельство о приемке, положения о гарантиях и сведения о рекламациях, номер прибора и номера комплектующих изделий. </a:t>
            </a:r>
          </a:p>
          <a:p>
            <a:pPr>
              <a:spcBef>
                <a:spcPct val="0"/>
              </a:spcBef>
              <a:spcAft>
                <a:spcPts val="600"/>
              </a:spcAft>
            </a:pPr>
            <a:r>
              <a:rPr lang="ru-RU" altLang="ru-RU" sz="2400" dirty="0" smtClean="0">
                <a:solidFill>
                  <a:schemeClr val="tx1"/>
                </a:solidFill>
                <a:latin typeface="Lato"/>
                <a:ea typeface="Lato"/>
                <a:cs typeface="Lato"/>
                <a:sym typeface="Lato"/>
              </a:rPr>
              <a:t>В </a:t>
            </a:r>
            <a:r>
              <a:rPr lang="ru-RU" altLang="ru-RU" sz="2400" dirty="0">
                <a:solidFill>
                  <a:schemeClr val="tx1"/>
                </a:solidFill>
                <a:latin typeface="Lato"/>
                <a:ea typeface="Lato"/>
                <a:cs typeface="Lato"/>
                <a:sym typeface="Lato"/>
              </a:rPr>
              <a:t>формуляре наряду с основными сведениями, приведенными в паспорте прибора, даются сведения о режиме работы, учете времени эксплуатации, отметки о текущем состоянии прибора, его техобслуживании и ремонте.</a:t>
            </a:r>
          </a:p>
          <a:p>
            <a:pPr>
              <a:spcBef>
                <a:spcPct val="0"/>
              </a:spcBef>
              <a:spcAft>
                <a:spcPts val="600"/>
              </a:spcAft>
            </a:pPr>
            <a:endParaRPr lang="ru-RU" altLang="ru-RU" sz="2400" dirty="0">
              <a:solidFill>
                <a:schemeClr val="tx1"/>
              </a:solidFill>
              <a:latin typeface="Lato"/>
              <a:ea typeface="Lato"/>
              <a:cs typeface="Lato"/>
              <a:sym typeface="Lato"/>
            </a:endParaRPr>
          </a:p>
          <a:p>
            <a:pPr>
              <a:spcBef>
                <a:spcPct val="0"/>
              </a:spcBef>
              <a:spcAft>
                <a:spcPts val="600"/>
              </a:spcAft>
            </a:pPr>
            <a:endParaRPr lang="ru-RU" altLang="ru-RU" sz="2400" dirty="0">
              <a:solidFill>
                <a:schemeClr val="tx1"/>
              </a:solidFill>
              <a:latin typeface="Lato"/>
              <a:ea typeface="Lato"/>
              <a:cs typeface="Lato"/>
              <a:sym typeface="Lato"/>
            </a:endParaRPr>
          </a:p>
          <a:p>
            <a:pPr>
              <a:spcBef>
                <a:spcPct val="0"/>
              </a:spcBef>
              <a:spcAft>
                <a:spcPts val="600"/>
              </a:spcAft>
            </a:pPr>
            <a:endParaRPr lang="ru-RU" altLang="ru-RU" sz="2400" dirty="0">
              <a:solidFill>
                <a:schemeClr val="tx1"/>
              </a:solidFill>
              <a:latin typeface="Lato"/>
              <a:ea typeface="Lato"/>
              <a:cs typeface="Lato"/>
              <a:sym typeface="Lato"/>
            </a:endParaRPr>
          </a:p>
          <a:p>
            <a:pPr>
              <a:spcBef>
                <a:spcPct val="0"/>
              </a:spcBef>
              <a:spcAft>
                <a:spcPts val="600"/>
              </a:spcAft>
            </a:pPr>
            <a:endParaRPr lang="ru-RU" altLang="ru-RU" sz="2400" dirty="0">
              <a:solidFill>
                <a:schemeClr val="tx1"/>
              </a:solidFill>
              <a:latin typeface="Lato"/>
              <a:ea typeface="Lato"/>
              <a:cs typeface="Lato"/>
              <a:sym typeface="Lato"/>
            </a:endParaRPr>
          </a:p>
          <a:p>
            <a:pPr>
              <a:spcBef>
                <a:spcPct val="0"/>
              </a:spcBef>
              <a:spcAft>
                <a:spcPts val="600"/>
              </a:spcAft>
            </a:pPr>
            <a:endParaRPr lang="ru-RU" altLang="ru-RU" sz="2400" dirty="0">
              <a:solidFill>
                <a:schemeClr val="tx1"/>
              </a:solidFill>
              <a:latin typeface="Lato"/>
              <a:ea typeface="Lato"/>
              <a:cs typeface="Lato"/>
              <a:sym typeface="Lato"/>
            </a:endParaRPr>
          </a:p>
        </p:txBody>
      </p:sp>
      <p:sp>
        <p:nvSpPr>
          <p:cNvPr id="8"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Конструкторская документация</a:t>
            </a:r>
          </a:p>
        </p:txBody>
      </p:sp>
    </p:spTree>
    <p:extLst>
      <p:ext uri="{BB962C8B-B14F-4D97-AF65-F5344CB8AC3E}">
        <p14:creationId xmlns:p14="http://schemas.microsoft.com/office/powerpoint/2010/main" val="21491877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620688"/>
            <a:ext cx="11315873" cy="6048672"/>
          </a:xfrm>
        </p:spPr>
        <p:txBody>
          <a:bodyPr/>
          <a:lstStyle/>
          <a:p>
            <a:pPr>
              <a:spcBef>
                <a:spcPct val="0"/>
              </a:spcBef>
              <a:spcAft>
                <a:spcPts val="600"/>
              </a:spcAft>
            </a:pPr>
            <a:r>
              <a:rPr lang="ru-RU" altLang="ru-RU" sz="2400" dirty="0">
                <a:solidFill>
                  <a:schemeClr val="tx1"/>
                </a:solidFill>
                <a:latin typeface="Lato"/>
                <a:ea typeface="Lato"/>
                <a:cs typeface="Lato"/>
                <a:sym typeface="Lato"/>
              </a:rPr>
              <a:t>Важное место в конструкторской документации ОЭП принадлежит схемам. В соответствии с действующим стандартом (ГОСТ 2.701-84) виды схем обозначаются буквами, а их типы – цифрами.</a:t>
            </a:r>
          </a:p>
          <a:p>
            <a:pPr>
              <a:spcBef>
                <a:spcPct val="0"/>
              </a:spcBef>
              <a:spcAft>
                <a:spcPts val="600"/>
              </a:spcAft>
            </a:pPr>
            <a:r>
              <a:rPr lang="ru-RU" altLang="ru-RU" sz="2400" dirty="0" smtClean="0">
                <a:solidFill>
                  <a:schemeClr val="tx1"/>
                </a:solidFill>
                <a:latin typeface="Lato"/>
                <a:ea typeface="Lato"/>
                <a:cs typeface="Lato"/>
                <a:sym typeface="Lato"/>
              </a:rPr>
              <a:t>В </a:t>
            </a:r>
            <a:r>
              <a:rPr lang="ru-RU" altLang="ru-RU" sz="2400" dirty="0">
                <a:solidFill>
                  <a:schemeClr val="tx1"/>
                </a:solidFill>
                <a:latin typeface="Lato"/>
                <a:ea typeface="Lato"/>
                <a:cs typeface="Lato"/>
                <a:sym typeface="Lato"/>
              </a:rPr>
              <a:t>оптико-электронном </a:t>
            </a:r>
            <a:r>
              <a:rPr lang="ru-RU" altLang="ru-RU" sz="2400" dirty="0" smtClean="0">
                <a:solidFill>
                  <a:schemeClr val="tx1"/>
                </a:solidFill>
                <a:latin typeface="Lato"/>
                <a:ea typeface="Lato"/>
                <a:cs typeface="Lato"/>
                <a:sym typeface="Lato"/>
              </a:rPr>
              <a:t>приборостроении </a:t>
            </a:r>
            <a:r>
              <a:rPr lang="ru-RU" altLang="ru-RU" sz="2400" dirty="0">
                <a:solidFill>
                  <a:schemeClr val="tx1"/>
                </a:solidFill>
                <a:latin typeface="Lato"/>
                <a:ea typeface="Lato"/>
                <a:cs typeface="Lato"/>
                <a:sym typeface="Lato"/>
              </a:rPr>
              <a:t>в основном</a:t>
            </a:r>
            <a:r>
              <a:rPr lang="ru-RU" altLang="ru-RU" sz="2400" dirty="0" smtClean="0">
                <a:solidFill>
                  <a:schemeClr val="tx1"/>
                </a:solidFill>
                <a:latin typeface="Lato"/>
                <a:ea typeface="Lato"/>
                <a:cs typeface="Lato"/>
                <a:sym typeface="Lato"/>
              </a:rPr>
              <a:t> </a:t>
            </a:r>
            <a:r>
              <a:rPr lang="ru-RU" altLang="ru-RU" sz="2400" dirty="0">
                <a:solidFill>
                  <a:schemeClr val="tx1"/>
                </a:solidFill>
                <a:latin typeface="Lato"/>
                <a:ea typeface="Lato"/>
                <a:cs typeface="Lato"/>
                <a:sym typeface="Lato"/>
              </a:rPr>
              <a:t>используются </a:t>
            </a:r>
            <a:r>
              <a:rPr lang="ru-RU" altLang="ru-RU" sz="2400" dirty="0" smtClean="0">
                <a:solidFill>
                  <a:schemeClr val="tx1"/>
                </a:solidFill>
                <a:latin typeface="Lato"/>
                <a:ea typeface="Lato"/>
                <a:cs typeface="Lato"/>
                <a:sym typeface="Lato"/>
              </a:rPr>
              <a:t>схемы </a:t>
            </a:r>
            <a:r>
              <a:rPr lang="ru-RU" altLang="ru-RU" sz="2400" dirty="0">
                <a:solidFill>
                  <a:schemeClr val="tx1"/>
                </a:solidFill>
                <a:latin typeface="Lato"/>
                <a:ea typeface="Lato"/>
                <a:cs typeface="Lato"/>
                <a:sym typeface="Lato"/>
              </a:rPr>
              <a:t>следующих видов</a:t>
            </a:r>
            <a:r>
              <a:rPr lang="ru-RU" altLang="ru-RU" sz="2400" dirty="0" smtClean="0">
                <a:solidFill>
                  <a:schemeClr val="tx1"/>
                </a:solidFill>
                <a:latin typeface="Lato"/>
                <a:ea typeface="Lato"/>
                <a:cs typeface="Lato"/>
                <a:sym typeface="Lato"/>
              </a:rPr>
              <a:t>:</a:t>
            </a:r>
            <a:endParaRPr lang="ru-RU" altLang="ru-RU" sz="2400" dirty="0">
              <a:solidFill>
                <a:schemeClr val="tx1"/>
              </a:solidFill>
              <a:latin typeface="Lato"/>
              <a:ea typeface="Lato"/>
              <a:cs typeface="Lato"/>
              <a:sym typeface="Lato"/>
            </a:endParaRPr>
          </a:p>
          <a:p>
            <a:pPr>
              <a:spcBef>
                <a:spcPct val="0"/>
              </a:spcBef>
              <a:spcAft>
                <a:spcPts val="600"/>
              </a:spcAft>
            </a:pPr>
            <a:r>
              <a:rPr lang="ru-RU" altLang="ru-RU" sz="2400" dirty="0">
                <a:solidFill>
                  <a:schemeClr val="tx1"/>
                </a:solidFill>
                <a:latin typeface="Lato"/>
                <a:ea typeface="Lato"/>
                <a:cs typeface="Lato"/>
                <a:sym typeface="Lato"/>
              </a:rPr>
              <a:t>Э – </a:t>
            </a:r>
            <a:r>
              <a:rPr lang="ru-RU" altLang="ru-RU" sz="2400" dirty="0" smtClean="0">
                <a:solidFill>
                  <a:schemeClr val="tx1"/>
                </a:solidFill>
                <a:latin typeface="Lato"/>
                <a:ea typeface="Lato"/>
                <a:cs typeface="Lato"/>
                <a:sym typeface="Lato"/>
              </a:rPr>
              <a:t>электрические</a:t>
            </a:r>
            <a:endParaRPr lang="ru-RU" altLang="ru-RU" sz="2400" dirty="0">
              <a:solidFill>
                <a:schemeClr val="tx1"/>
              </a:solidFill>
              <a:latin typeface="Lato"/>
              <a:ea typeface="Lato"/>
              <a:cs typeface="Lato"/>
              <a:sym typeface="Lato"/>
            </a:endParaRPr>
          </a:p>
          <a:p>
            <a:pPr>
              <a:spcBef>
                <a:spcPct val="0"/>
              </a:spcBef>
              <a:spcAft>
                <a:spcPts val="600"/>
              </a:spcAft>
            </a:pPr>
            <a:r>
              <a:rPr lang="ru-RU" altLang="ru-RU" sz="2400" dirty="0">
                <a:solidFill>
                  <a:schemeClr val="tx1"/>
                </a:solidFill>
                <a:latin typeface="Lato"/>
                <a:ea typeface="Lato"/>
                <a:cs typeface="Lato"/>
                <a:sym typeface="Lato"/>
              </a:rPr>
              <a:t>К – </a:t>
            </a:r>
            <a:r>
              <a:rPr lang="ru-RU" altLang="ru-RU" sz="2400" dirty="0" smtClean="0">
                <a:solidFill>
                  <a:schemeClr val="tx1"/>
                </a:solidFill>
                <a:latin typeface="Lato"/>
                <a:ea typeface="Lato"/>
                <a:cs typeface="Lato"/>
                <a:sym typeface="Lato"/>
              </a:rPr>
              <a:t>кинематические</a:t>
            </a:r>
            <a:endParaRPr lang="ru-RU" altLang="ru-RU" sz="2400" dirty="0">
              <a:solidFill>
                <a:schemeClr val="tx1"/>
              </a:solidFill>
              <a:latin typeface="Lato"/>
              <a:ea typeface="Lato"/>
              <a:cs typeface="Lato"/>
              <a:sym typeface="Lato"/>
            </a:endParaRPr>
          </a:p>
          <a:p>
            <a:pPr>
              <a:spcBef>
                <a:spcPct val="0"/>
              </a:spcBef>
              <a:spcAft>
                <a:spcPts val="600"/>
              </a:spcAft>
            </a:pPr>
            <a:r>
              <a:rPr lang="ru-RU" altLang="ru-RU" sz="2400" dirty="0">
                <a:solidFill>
                  <a:schemeClr val="tx1"/>
                </a:solidFill>
                <a:latin typeface="Lato"/>
                <a:ea typeface="Lato"/>
                <a:cs typeface="Lato"/>
                <a:sym typeface="Lato"/>
              </a:rPr>
              <a:t>Л – </a:t>
            </a:r>
            <a:r>
              <a:rPr lang="ru-RU" altLang="ru-RU" sz="2400" dirty="0" smtClean="0">
                <a:solidFill>
                  <a:schemeClr val="tx1"/>
                </a:solidFill>
                <a:latin typeface="Lato"/>
                <a:ea typeface="Lato"/>
                <a:cs typeface="Lato"/>
                <a:sym typeface="Lato"/>
              </a:rPr>
              <a:t>оптические</a:t>
            </a:r>
            <a:endParaRPr lang="ru-RU" altLang="ru-RU" sz="2400" dirty="0">
              <a:solidFill>
                <a:schemeClr val="tx1"/>
              </a:solidFill>
              <a:latin typeface="Lato"/>
              <a:ea typeface="Lato"/>
              <a:cs typeface="Lato"/>
              <a:sym typeface="Lato"/>
            </a:endParaRPr>
          </a:p>
          <a:p>
            <a:pPr>
              <a:spcBef>
                <a:spcPct val="0"/>
              </a:spcBef>
              <a:spcAft>
                <a:spcPts val="600"/>
              </a:spcAft>
            </a:pPr>
            <a:r>
              <a:rPr lang="ru-RU" altLang="ru-RU" sz="2400" dirty="0">
                <a:solidFill>
                  <a:schemeClr val="tx1"/>
                </a:solidFill>
                <a:latin typeface="Lato"/>
                <a:ea typeface="Lato"/>
                <a:cs typeface="Lato"/>
                <a:sym typeface="Lato"/>
              </a:rPr>
              <a:t>С – </a:t>
            </a:r>
            <a:r>
              <a:rPr lang="ru-RU" altLang="ru-RU" sz="2400" dirty="0" smtClean="0">
                <a:solidFill>
                  <a:schemeClr val="tx1"/>
                </a:solidFill>
                <a:latin typeface="Lato"/>
                <a:ea typeface="Lato"/>
                <a:cs typeface="Lato"/>
                <a:sym typeface="Lato"/>
              </a:rPr>
              <a:t>комбинированные</a:t>
            </a:r>
            <a:endParaRPr lang="ru-RU" altLang="ru-RU" sz="2400" dirty="0">
              <a:solidFill>
                <a:schemeClr val="tx1"/>
              </a:solidFill>
              <a:latin typeface="Lato"/>
              <a:ea typeface="Lato"/>
              <a:cs typeface="Lato"/>
              <a:sym typeface="Lato"/>
            </a:endParaRPr>
          </a:p>
          <a:p>
            <a:pPr>
              <a:spcBef>
                <a:spcPct val="0"/>
              </a:spcBef>
              <a:spcAft>
                <a:spcPts val="600"/>
              </a:spcAft>
            </a:pPr>
            <a:endParaRPr lang="ru-RU" altLang="ru-RU" sz="2400" dirty="0">
              <a:solidFill>
                <a:schemeClr val="tx1"/>
              </a:solidFill>
              <a:latin typeface="Lato"/>
              <a:ea typeface="Lato"/>
              <a:cs typeface="Lato"/>
              <a:sym typeface="Lato"/>
            </a:endParaRPr>
          </a:p>
        </p:txBody>
      </p:sp>
      <p:sp>
        <p:nvSpPr>
          <p:cNvPr id="8"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Конструкторская документация</a:t>
            </a:r>
          </a:p>
        </p:txBody>
      </p:sp>
    </p:spTree>
    <p:extLst>
      <p:ext uri="{BB962C8B-B14F-4D97-AF65-F5344CB8AC3E}">
        <p14:creationId xmlns:p14="http://schemas.microsoft.com/office/powerpoint/2010/main" val="5129389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620688"/>
            <a:ext cx="11315873" cy="6048672"/>
          </a:xfrm>
        </p:spPr>
        <p:txBody>
          <a:bodyPr/>
          <a:lstStyle/>
          <a:p>
            <a:pPr>
              <a:spcBef>
                <a:spcPct val="0"/>
              </a:spcBef>
              <a:spcAft>
                <a:spcPts val="600"/>
              </a:spcAft>
            </a:pPr>
            <a:r>
              <a:rPr lang="ru-RU" altLang="ru-RU" sz="2400" dirty="0">
                <a:solidFill>
                  <a:schemeClr val="tx1"/>
                </a:solidFill>
                <a:latin typeface="Lato"/>
                <a:ea typeface="Lato"/>
                <a:cs typeface="Lato"/>
                <a:sym typeface="Lato"/>
              </a:rPr>
              <a:t>Схемы в зависимости от их типа имеют следующие обозначения:</a:t>
            </a:r>
          </a:p>
          <a:p>
            <a:pPr>
              <a:spcBef>
                <a:spcPct val="0"/>
              </a:spcBef>
              <a:spcAft>
                <a:spcPts val="600"/>
              </a:spcAft>
            </a:pPr>
            <a:r>
              <a:rPr lang="ru-RU" altLang="ru-RU" sz="2400" dirty="0">
                <a:solidFill>
                  <a:schemeClr val="tx1"/>
                </a:solidFill>
                <a:latin typeface="Lato"/>
                <a:ea typeface="Lato"/>
                <a:cs typeface="Lato"/>
                <a:sym typeface="Lato"/>
              </a:rPr>
              <a:t>1 – </a:t>
            </a:r>
            <a:r>
              <a:rPr lang="ru-RU" altLang="ru-RU" sz="2400" dirty="0" smtClean="0">
                <a:solidFill>
                  <a:schemeClr val="tx1"/>
                </a:solidFill>
                <a:latin typeface="Lato"/>
                <a:ea typeface="Lato"/>
                <a:cs typeface="Lato"/>
                <a:sym typeface="Lato"/>
              </a:rPr>
              <a:t>структурные</a:t>
            </a:r>
            <a:endParaRPr lang="ru-RU" altLang="ru-RU" sz="2400" dirty="0">
              <a:solidFill>
                <a:schemeClr val="tx1"/>
              </a:solidFill>
              <a:latin typeface="Lato"/>
              <a:ea typeface="Lato"/>
              <a:cs typeface="Lato"/>
              <a:sym typeface="Lato"/>
            </a:endParaRPr>
          </a:p>
          <a:p>
            <a:pPr>
              <a:spcBef>
                <a:spcPct val="0"/>
              </a:spcBef>
              <a:spcAft>
                <a:spcPts val="600"/>
              </a:spcAft>
            </a:pPr>
            <a:r>
              <a:rPr lang="ru-RU" altLang="ru-RU" sz="2400" dirty="0">
                <a:solidFill>
                  <a:schemeClr val="tx1"/>
                </a:solidFill>
                <a:latin typeface="Lato"/>
                <a:ea typeface="Lato"/>
                <a:cs typeface="Lato"/>
                <a:sym typeface="Lato"/>
              </a:rPr>
              <a:t>2 – </a:t>
            </a:r>
            <a:r>
              <a:rPr lang="ru-RU" altLang="ru-RU" sz="2400" dirty="0" smtClean="0">
                <a:solidFill>
                  <a:schemeClr val="tx1"/>
                </a:solidFill>
                <a:latin typeface="Lato"/>
                <a:ea typeface="Lato"/>
                <a:cs typeface="Lato"/>
                <a:sym typeface="Lato"/>
              </a:rPr>
              <a:t>функциональные</a:t>
            </a:r>
            <a:endParaRPr lang="ru-RU" altLang="ru-RU" sz="2400" dirty="0">
              <a:solidFill>
                <a:schemeClr val="tx1"/>
              </a:solidFill>
              <a:latin typeface="Lato"/>
              <a:ea typeface="Lato"/>
              <a:cs typeface="Lato"/>
              <a:sym typeface="Lato"/>
            </a:endParaRPr>
          </a:p>
          <a:p>
            <a:pPr>
              <a:spcBef>
                <a:spcPct val="0"/>
              </a:spcBef>
              <a:spcAft>
                <a:spcPts val="600"/>
              </a:spcAft>
            </a:pPr>
            <a:r>
              <a:rPr lang="ru-RU" altLang="ru-RU" sz="2400" dirty="0">
                <a:solidFill>
                  <a:schemeClr val="tx1"/>
                </a:solidFill>
                <a:latin typeface="Lato"/>
                <a:ea typeface="Lato"/>
                <a:cs typeface="Lato"/>
                <a:sym typeface="Lato"/>
              </a:rPr>
              <a:t>3 – </a:t>
            </a:r>
            <a:r>
              <a:rPr lang="ru-RU" altLang="ru-RU" sz="2400" dirty="0" smtClean="0">
                <a:solidFill>
                  <a:schemeClr val="tx1"/>
                </a:solidFill>
                <a:latin typeface="Lato"/>
                <a:ea typeface="Lato"/>
                <a:cs typeface="Lato"/>
                <a:sym typeface="Lato"/>
              </a:rPr>
              <a:t>принципиальные</a:t>
            </a:r>
            <a:endParaRPr lang="ru-RU" altLang="ru-RU" sz="2400" dirty="0">
              <a:solidFill>
                <a:schemeClr val="tx1"/>
              </a:solidFill>
              <a:latin typeface="Lato"/>
              <a:ea typeface="Lato"/>
              <a:cs typeface="Lato"/>
              <a:sym typeface="Lato"/>
            </a:endParaRPr>
          </a:p>
          <a:p>
            <a:pPr>
              <a:spcBef>
                <a:spcPct val="0"/>
              </a:spcBef>
              <a:spcAft>
                <a:spcPts val="600"/>
              </a:spcAft>
            </a:pPr>
            <a:r>
              <a:rPr lang="ru-RU" altLang="ru-RU" sz="2400" dirty="0">
                <a:solidFill>
                  <a:schemeClr val="tx1"/>
                </a:solidFill>
                <a:latin typeface="Lato"/>
                <a:ea typeface="Lato"/>
                <a:cs typeface="Lato"/>
                <a:sym typeface="Lato"/>
              </a:rPr>
              <a:t>4 – </a:t>
            </a:r>
            <a:r>
              <a:rPr lang="ru-RU" altLang="ru-RU" sz="2400" dirty="0" smtClean="0">
                <a:solidFill>
                  <a:schemeClr val="tx1"/>
                </a:solidFill>
                <a:latin typeface="Lato"/>
                <a:ea typeface="Lato"/>
                <a:cs typeface="Lato"/>
                <a:sym typeface="Lato"/>
              </a:rPr>
              <a:t>соединений</a:t>
            </a:r>
            <a:endParaRPr lang="ru-RU" altLang="ru-RU" sz="2400" dirty="0">
              <a:solidFill>
                <a:schemeClr val="tx1"/>
              </a:solidFill>
              <a:latin typeface="Lato"/>
              <a:ea typeface="Lato"/>
              <a:cs typeface="Lato"/>
              <a:sym typeface="Lato"/>
            </a:endParaRPr>
          </a:p>
          <a:p>
            <a:pPr>
              <a:spcBef>
                <a:spcPct val="0"/>
              </a:spcBef>
              <a:spcAft>
                <a:spcPts val="600"/>
              </a:spcAft>
            </a:pPr>
            <a:r>
              <a:rPr lang="ru-RU" altLang="ru-RU" sz="2400" dirty="0">
                <a:solidFill>
                  <a:schemeClr val="tx1"/>
                </a:solidFill>
                <a:latin typeface="Lato"/>
                <a:ea typeface="Lato"/>
                <a:cs typeface="Lato"/>
                <a:sym typeface="Lato"/>
              </a:rPr>
              <a:t>5 – </a:t>
            </a:r>
            <a:r>
              <a:rPr lang="ru-RU" altLang="ru-RU" sz="2400" dirty="0" smtClean="0">
                <a:solidFill>
                  <a:schemeClr val="tx1"/>
                </a:solidFill>
                <a:latin typeface="Lato"/>
                <a:ea typeface="Lato"/>
                <a:cs typeface="Lato"/>
                <a:sym typeface="Lato"/>
              </a:rPr>
              <a:t>подключений</a:t>
            </a:r>
            <a:endParaRPr lang="ru-RU" altLang="ru-RU" sz="2400" dirty="0">
              <a:solidFill>
                <a:schemeClr val="tx1"/>
              </a:solidFill>
              <a:latin typeface="Lato"/>
              <a:ea typeface="Lato"/>
              <a:cs typeface="Lato"/>
              <a:sym typeface="Lato"/>
            </a:endParaRPr>
          </a:p>
          <a:p>
            <a:pPr>
              <a:spcBef>
                <a:spcPct val="0"/>
              </a:spcBef>
              <a:spcAft>
                <a:spcPts val="600"/>
              </a:spcAft>
            </a:pPr>
            <a:r>
              <a:rPr lang="ru-RU" altLang="ru-RU" sz="2400" dirty="0">
                <a:solidFill>
                  <a:schemeClr val="tx1"/>
                </a:solidFill>
                <a:latin typeface="Lato"/>
                <a:ea typeface="Lato"/>
                <a:cs typeface="Lato"/>
                <a:sym typeface="Lato"/>
              </a:rPr>
              <a:t>6 – </a:t>
            </a:r>
            <a:r>
              <a:rPr lang="ru-RU" altLang="ru-RU" sz="2400" dirty="0" smtClean="0">
                <a:solidFill>
                  <a:schemeClr val="tx1"/>
                </a:solidFill>
                <a:latin typeface="Lato"/>
                <a:ea typeface="Lato"/>
                <a:cs typeface="Lato"/>
                <a:sym typeface="Lato"/>
              </a:rPr>
              <a:t>общие</a:t>
            </a:r>
            <a:endParaRPr lang="ru-RU" altLang="ru-RU" sz="2400" dirty="0">
              <a:solidFill>
                <a:schemeClr val="tx1"/>
              </a:solidFill>
              <a:latin typeface="Lato"/>
              <a:ea typeface="Lato"/>
              <a:cs typeface="Lato"/>
              <a:sym typeface="Lato"/>
            </a:endParaRPr>
          </a:p>
          <a:p>
            <a:pPr>
              <a:spcBef>
                <a:spcPct val="0"/>
              </a:spcBef>
              <a:spcAft>
                <a:spcPts val="600"/>
              </a:spcAft>
            </a:pPr>
            <a:r>
              <a:rPr lang="ru-RU" altLang="ru-RU" sz="2400" dirty="0">
                <a:solidFill>
                  <a:schemeClr val="tx1"/>
                </a:solidFill>
                <a:latin typeface="Lato"/>
                <a:ea typeface="Lato"/>
                <a:cs typeface="Lato"/>
                <a:sym typeface="Lato"/>
              </a:rPr>
              <a:t>7 – </a:t>
            </a:r>
            <a:r>
              <a:rPr lang="ru-RU" altLang="ru-RU" sz="2400" dirty="0" smtClean="0">
                <a:solidFill>
                  <a:schemeClr val="tx1"/>
                </a:solidFill>
                <a:latin typeface="Lato"/>
                <a:ea typeface="Lato"/>
                <a:cs typeface="Lato"/>
                <a:sym typeface="Lato"/>
              </a:rPr>
              <a:t>расположения</a:t>
            </a:r>
            <a:endParaRPr lang="ru-RU" altLang="ru-RU" sz="2400" dirty="0">
              <a:solidFill>
                <a:schemeClr val="tx1"/>
              </a:solidFill>
              <a:latin typeface="Lato"/>
              <a:ea typeface="Lato"/>
              <a:cs typeface="Lato"/>
              <a:sym typeface="Lato"/>
            </a:endParaRPr>
          </a:p>
          <a:p>
            <a:pPr>
              <a:spcBef>
                <a:spcPct val="0"/>
              </a:spcBef>
              <a:spcAft>
                <a:spcPts val="600"/>
              </a:spcAft>
            </a:pPr>
            <a:r>
              <a:rPr lang="ru-RU" altLang="ru-RU" sz="2400" dirty="0" smtClean="0">
                <a:solidFill>
                  <a:schemeClr val="tx1"/>
                </a:solidFill>
                <a:latin typeface="Lato"/>
                <a:ea typeface="Lato"/>
                <a:cs typeface="Lato"/>
                <a:sym typeface="Lato"/>
              </a:rPr>
              <a:t>Например</a:t>
            </a:r>
            <a:r>
              <a:rPr lang="ru-RU" altLang="ru-RU" sz="2400" dirty="0">
                <a:solidFill>
                  <a:schemeClr val="tx1"/>
                </a:solidFill>
                <a:latin typeface="Lato"/>
                <a:ea typeface="Lato"/>
                <a:cs typeface="Lato"/>
                <a:sym typeface="Lato"/>
              </a:rPr>
              <a:t>, схема электрическая функциональная имеет шифр Э2.</a:t>
            </a:r>
          </a:p>
          <a:p>
            <a:pPr>
              <a:spcBef>
                <a:spcPct val="0"/>
              </a:spcBef>
              <a:spcAft>
                <a:spcPts val="600"/>
              </a:spcAft>
            </a:pPr>
            <a:endParaRPr lang="ru-RU" altLang="ru-RU" sz="2400" dirty="0">
              <a:solidFill>
                <a:schemeClr val="tx1"/>
              </a:solidFill>
              <a:latin typeface="Lato"/>
              <a:ea typeface="Lato"/>
              <a:cs typeface="Lato"/>
              <a:sym typeface="Lato"/>
            </a:endParaRPr>
          </a:p>
          <a:p>
            <a:pPr>
              <a:spcBef>
                <a:spcPct val="0"/>
              </a:spcBef>
              <a:spcAft>
                <a:spcPts val="600"/>
              </a:spcAft>
            </a:pPr>
            <a:endParaRPr lang="ru-RU" altLang="ru-RU" sz="2400" dirty="0">
              <a:solidFill>
                <a:schemeClr val="tx1"/>
              </a:solidFill>
              <a:latin typeface="Lato"/>
              <a:ea typeface="Lato"/>
              <a:cs typeface="Lato"/>
              <a:sym typeface="Lato"/>
            </a:endParaRPr>
          </a:p>
        </p:txBody>
      </p:sp>
      <p:sp>
        <p:nvSpPr>
          <p:cNvPr id="8"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Конструкторская документация</a:t>
            </a:r>
          </a:p>
        </p:txBody>
      </p:sp>
    </p:spTree>
    <p:extLst>
      <p:ext uri="{BB962C8B-B14F-4D97-AF65-F5344CB8AC3E}">
        <p14:creationId xmlns:p14="http://schemas.microsoft.com/office/powerpoint/2010/main" val="23547824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620688"/>
            <a:ext cx="11315873" cy="6048672"/>
          </a:xfrm>
        </p:spPr>
        <p:txBody>
          <a:bodyPr/>
          <a:lstStyle/>
          <a:p>
            <a:pPr>
              <a:spcBef>
                <a:spcPct val="0"/>
              </a:spcBef>
              <a:spcAft>
                <a:spcPts val="600"/>
              </a:spcAft>
            </a:pPr>
            <a:r>
              <a:rPr lang="ru-RU" altLang="ru-RU" sz="2400" dirty="0">
                <a:solidFill>
                  <a:schemeClr val="tx1"/>
                </a:solidFill>
                <a:latin typeface="Lato"/>
                <a:ea typeface="Lato"/>
                <a:cs typeface="Lato"/>
                <a:sym typeface="Lato"/>
              </a:rPr>
              <a:t>Специфическими конструкторскими документами ОЭП являются комбинированная функциональная и оптическая принципиальная схемы</a:t>
            </a:r>
            <a:r>
              <a:rPr lang="ru-RU" altLang="ru-RU" sz="2400" dirty="0" smtClean="0">
                <a:solidFill>
                  <a:schemeClr val="tx1"/>
                </a:solidFill>
                <a:latin typeface="Lato"/>
                <a:ea typeface="Lato"/>
                <a:cs typeface="Lato"/>
                <a:sym typeface="Lato"/>
              </a:rPr>
              <a:t>.</a:t>
            </a:r>
            <a:endParaRPr lang="ru-RU" altLang="ru-RU" sz="2400" dirty="0">
              <a:solidFill>
                <a:schemeClr val="tx1"/>
              </a:solidFill>
              <a:latin typeface="Lato"/>
              <a:ea typeface="Lato"/>
              <a:cs typeface="Lato"/>
              <a:sym typeface="Lato"/>
            </a:endParaRPr>
          </a:p>
          <a:p>
            <a:pPr>
              <a:spcBef>
                <a:spcPct val="0"/>
              </a:spcBef>
              <a:spcAft>
                <a:spcPts val="600"/>
              </a:spcAft>
            </a:pPr>
            <a:r>
              <a:rPr lang="ru-RU" altLang="ru-RU" sz="2400" dirty="0">
                <a:solidFill>
                  <a:schemeClr val="tx1"/>
                </a:solidFill>
                <a:latin typeface="Lato"/>
                <a:ea typeface="Lato"/>
                <a:cs typeface="Lato"/>
                <a:sym typeface="Lato"/>
              </a:rPr>
              <a:t>Функциональная комбинированная схема иллюстрирует процессы преобразования сигналов, происходящие в функциональных цепях прибора и в приборе в целом. Она является основным документом, раскрывающим принцип работы прибора. </a:t>
            </a:r>
          </a:p>
          <a:p>
            <a:pPr>
              <a:spcBef>
                <a:spcPct val="0"/>
              </a:spcBef>
              <a:spcAft>
                <a:spcPts val="600"/>
              </a:spcAft>
            </a:pPr>
            <a:r>
              <a:rPr lang="ru-RU" altLang="ru-RU" sz="2400" dirty="0">
                <a:solidFill>
                  <a:schemeClr val="tx1"/>
                </a:solidFill>
                <a:latin typeface="Lato"/>
                <a:ea typeface="Lato"/>
                <a:cs typeface="Lato"/>
                <a:sym typeface="Lato"/>
              </a:rPr>
              <a:t>Функциональная схема выполняется без соблюдения масштаба, действительное пространственное расположение составных частей прибора либо не учитывается вообще, либо учитывается приближенно.</a:t>
            </a:r>
          </a:p>
          <a:p>
            <a:pPr>
              <a:spcBef>
                <a:spcPct val="0"/>
              </a:spcBef>
              <a:spcAft>
                <a:spcPts val="600"/>
              </a:spcAft>
            </a:pPr>
            <a:endParaRPr lang="ru-RU" altLang="ru-RU" sz="2400" dirty="0">
              <a:solidFill>
                <a:schemeClr val="tx1"/>
              </a:solidFill>
              <a:latin typeface="Lato"/>
              <a:ea typeface="Lato"/>
              <a:cs typeface="Lato"/>
              <a:sym typeface="Lato"/>
            </a:endParaRPr>
          </a:p>
        </p:txBody>
      </p:sp>
      <p:sp>
        <p:nvSpPr>
          <p:cNvPr id="8"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Конструкторская документация</a:t>
            </a:r>
          </a:p>
        </p:txBody>
      </p:sp>
    </p:spTree>
    <p:extLst>
      <p:ext uri="{BB962C8B-B14F-4D97-AF65-F5344CB8AC3E}">
        <p14:creationId xmlns:p14="http://schemas.microsoft.com/office/powerpoint/2010/main" val="38315418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Текст 2"/>
          <p:cNvSpPr txBox="1">
            <a:spLocks noGrp="1"/>
          </p:cNvSpPr>
          <p:nvPr>
            <p:ph type="body" idx="1"/>
          </p:nvPr>
        </p:nvSpPr>
        <p:spPr>
          <a:xfrm>
            <a:off x="839416" y="2882900"/>
            <a:ext cx="10585176" cy="3498850"/>
          </a:xfrm>
        </p:spPr>
        <p:txBody>
          <a:bodyPr/>
          <a:lstStyle/>
          <a:p>
            <a:pPr>
              <a:spcBef>
                <a:spcPct val="0"/>
              </a:spcBef>
              <a:buClr>
                <a:srgbClr val="677480"/>
              </a:buClr>
              <a:buFont typeface="Lato"/>
              <a:buNone/>
            </a:pPr>
            <a:r>
              <a:rPr lang="ru-RU" altLang="ru-RU" sz="2800" dirty="0">
                <a:solidFill>
                  <a:schemeClr val="tx1"/>
                </a:solidFill>
                <a:latin typeface="Lato"/>
                <a:ea typeface="Lato"/>
                <a:cs typeface="Lato"/>
                <a:sym typeface="Lato"/>
              </a:rPr>
              <a:t>ТЗ – это документ, устанавливающий назначение и область применения, технические, качественные и технико-экономические требования, и определяющий необходимые стадии разработки конструкторской документации и ее состав.</a:t>
            </a:r>
          </a:p>
        </p:txBody>
      </p:sp>
      <p:sp>
        <p:nvSpPr>
          <p:cNvPr id="5"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smtClean="0">
                <a:solidFill>
                  <a:srgbClr val="2185C5"/>
                </a:solidFill>
                <a:latin typeface="Raleway"/>
                <a:ea typeface="Raleway"/>
                <a:cs typeface="Raleway"/>
                <a:sym typeface="Raleway"/>
              </a:rPr>
              <a:t>Техническое задание </a:t>
            </a:r>
            <a:endParaRPr lang="ru-RU" altLang="ru-RU" sz="3200" dirty="0">
              <a:solidFill>
                <a:srgbClr val="2185C5"/>
              </a:solidFill>
              <a:latin typeface="Raleway"/>
              <a:ea typeface="Raleway"/>
              <a:cs typeface="Raleway"/>
              <a:sym typeface="Raleway"/>
            </a:endParaRPr>
          </a:p>
        </p:txBody>
      </p:sp>
    </p:spTree>
    <p:extLst>
      <p:ext uri="{BB962C8B-B14F-4D97-AF65-F5344CB8AC3E}">
        <p14:creationId xmlns:p14="http://schemas.microsoft.com/office/powerpoint/2010/main" val="9392276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Рисунок 8"/>
          <p:cNvPicPr>
            <a:picLocks noChangeAspect="1"/>
          </p:cNvPicPr>
          <p:nvPr/>
        </p:nvPicPr>
        <p:blipFill>
          <a:blip r:embed="rId3"/>
          <a:stretch>
            <a:fillRect/>
          </a:stretch>
        </p:blipFill>
        <p:spPr>
          <a:xfrm>
            <a:off x="1046513" y="-1"/>
            <a:ext cx="9838504" cy="6741369"/>
          </a:xfrm>
          <a:prstGeom prst="rect">
            <a:avLst/>
          </a:prstGeom>
        </p:spPr>
      </p:pic>
    </p:spTree>
    <p:extLst>
      <p:ext uri="{BB962C8B-B14F-4D97-AF65-F5344CB8AC3E}">
        <p14:creationId xmlns:p14="http://schemas.microsoft.com/office/powerpoint/2010/main" val="5376275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620688"/>
            <a:ext cx="11315873" cy="6048672"/>
          </a:xfrm>
        </p:spPr>
        <p:txBody>
          <a:bodyPr/>
          <a:lstStyle/>
          <a:p>
            <a:pPr>
              <a:spcBef>
                <a:spcPct val="0"/>
              </a:spcBef>
              <a:spcAft>
                <a:spcPts val="600"/>
              </a:spcAft>
            </a:pPr>
            <a:r>
              <a:rPr lang="ru-RU" altLang="ru-RU" sz="2400" dirty="0">
                <a:solidFill>
                  <a:schemeClr val="tx1"/>
                </a:solidFill>
                <a:latin typeface="Lato"/>
                <a:ea typeface="Lato"/>
                <a:cs typeface="Lato"/>
                <a:sym typeface="Lato"/>
              </a:rPr>
              <a:t>При ее выполнении могут быть использованы условные обозначения, применяемые при выполнении схем других видов.</a:t>
            </a:r>
          </a:p>
          <a:p>
            <a:pPr>
              <a:spcBef>
                <a:spcPct val="0"/>
              </a:spcBef>
              <a:spcAft>
                <a:spcPts val="600"/>
              </a:spcAft>
            </a:pPr>
            <a:r>
              <a:rPr lang="ru-RU" altLang="ru-RU" sz="2400" dirty="0" smtClean="0">
                <a:solidFill>
                  <a:schemeClr val="tx1"/>
                </a:solidFill>
                <a:latin typeface="Lato"/>
                <a:ea typeface="Lato"/>
                <a:cs typeface="Lato"/>
                <a:sym typeface="Lato"/>
              </a:rPr>
              <a:t>Элементы </a:t>
            </a:r>
            <a:r>
              <a:rPr lang="ru-RU" altLang="ru-RU" sz="2400" dirty="0">
                <a:solidFill>
                  <a:schemeClr val="tx1"/>
                </a:solidFill>
                <a:latin typeface="Lato"/>
                <a:ea typeface="Lato"/>
                <a:cs typeface="Lato"/>
                <a:sym typeface="Lato"/>
              </a:rPr>
              <a:t>и узлы схемы, являющиеся отдельными функциональными частями, допускается изображать в виде прямоугольников с указанием вида элемента и его характеристик.</a:t>
            </a:r>
          </a:p>
          <a:p>
            <a:pPr>
              <a:spcBef>
                <a:spcPct val="0"/>
              </a:spcBef>
              <a:spcAft>
                <a:spcPts val="600"/>
              </a:spcAft>
            </a:pPr>
            <a:r>
              <a:rPr lang="ru-RU" altLang="ru-RU" sz="2400" dirty="0" smtClean="0">
                <a:solidFill>
                  <a:schemeClr val="tx1"/>
                </a:solidFill>
                <a:latin typeface="Lato"/>
                <a:ea typeface="Lato"/>
                <a:cs typeface="Lato"/>
                <a:sym typeface="Lato"/>
              </a:rPr>
              <a:t>При </a:t>
            </a:r>
            <a:r>
              <a:rPr lang="ru-RU" altLang="ru-RU" sz="2400" dirty="0">
                <a:solidFill>
                  <a:schemeClr val="tx1"/>
                </a:solidFill>
                <a:latin typeface="Lato"/>
                <a:ea typeface="Lato"/>
                <a:cs typeface="Lato"/>
                <a:sym typeface="Lato"/>
              </a:rPr>
              <a:t>выполнении схемы необходимо пользоваться условными графическими изображениями, установленными ГОСТами. При отсутствии соответствующего стандартизованного условного обозначения элемент на схеме изображают либо в виде, приближенно соответствующем его конструктивному исполнению, либо в виде прямоугольника, внутри которого написано название элемента.</a:t>
            </a:r>
          </a:p>
          <a:p>
            <a:pPr>
              <a:spcBef>
                <a:spcPct val="0"/>
              </a:spcBef>
              <a:spcAft>
                <a:spcPts val="600"/>
              </a:spcAft>
            </a:pPr>
            <a:endParaRPr lang="ru-RU" altLang="ru-RU" sz="2400" dirty="0">
              <a:solidFill>
                <a:schemeClr val="tx1"/>
              </a:solidFill>
              <a:latin typeface="Lato"/>
              <a:ea typeface="Lato"/>
              <a:cs typeface="Lato"/>
              <a:sym typeface="Lato"/>
            </a:endParaRPr>
          </a:p>
        </p:txBody>
      </p:sp>
      <p:sp>
        <p:nvSpPr>
          <p:cNvPr id="8"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Конструкторская документация</a:t>
            </a:r>
          </a:p>
        </p:txBody>
      </p:sp>
    </p:spTree>
    <p:extLst>
      <p:ext uri="{BB962C8B-B14F-4D97-AF65-F5344CB8AC3E}">
        <p14:creationId xmlns:p14="http://schemas.microsoft.com/office/powerpoint/2010/main" val="283325565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620688"/>
            <a:ext cx="11315873" cy="6048672"/>
          </a:xfrm>
        </p:spPr>
        <p:txBody>
          <a:bodyPr/>
          <a:lstStyle/>
          <a:p>
            <a:pPr>
              <a:spcBef>
                <a:spcPct val="0"/>
              </a:spcBef>
              <a:spcAft>
                <a:spcPts val="600"/>
              </a:spcAft>
            </a:pPr>
            <a:r>
              <a:rPr lang="ru-RU" altLang="ru-RU" sz="2400" dirty="0">
                <a:solidFill>
                  <a:schemeClr val="tx1"/>
                </a:solidFill>
                <a:latin typeface="Lato"/>
                <a:ea typeface="Lato"/>
                <a:cs typeface="Lato"/>
                <a:sym typeface="Lato"/>
              </a:rPr>
              <a:t>Условные графические обозначения, стандартизованные или построенные на основе стандартизированных обозначений, на схемах не поясняются. Элементы, составляющие функциональные группы или устройства, на схемах допускается выделять штрих-пунктирными линиями, указывая внутри контура наименование или тип группы. </a:t>
            </a:r>
          </a:p>
          <a:p>
            <a:pPr>
              <a:spcBef>
                <a:spcPct val="0"/>
              </a:spcBef>
              <a:spcAft>
                <a:spcPts val="600"/>
              </a:spcAft>
            </a:pPr>
            <a:r>
              <a:rPr lang="ru-RU" altLang="ru-RU" sz="2400" dirty="0" smtClean="0">
                <a:solidFill>
                  <a:schemeClr val="tx1"/>
                </a:solidFill>
                <a:latin typeface="Lato"/>
                <a:ea typeface="Lato"/>
                <a:cs typeface="Lato"/>
                <a:sym typeface="Lato"/>
              </a:rPr>
              <a:t>Для </a:t>
            </a:r>
            <a:r>
              <a:rPr lang="ru-RU" altLang="ru-RU" sz="2400" dirty="0">
                <a:solidFill>
                  <a:schemeClr val="tx1"/>
                </a:solidFill>
                <a:latin typeface="Lato"/>
                <a:ea typeface="Lato"/>
                <a:cs typeface="Lato"/>
                <a:sym typeface="Lato"/>
              </a:rPr>
              <a:t>наглядности допускается изображать элементы схем различных видов, а также отдельные элементы и устройства, не входящие в данный прибор, но необходимые для пояснения принципа его работы.</a:t>
            </a:r>
          </a:p>
          <a:p>
            <a:pPr>
              <a:spcBef>
                <a:spcPct val="0"/>
              </a:spcBef>
              <a:spcAft>
                <a:spcPts val="600"/>
              </a:spcAft>
            </a:pPr>
            <a:r>
              <a:rPr lang="ru-RU" altLang="ru-RU" sz="2400" dirty="0" smtClean="0">
                <a:solidFill>
                  <a:schemeClr val="tx1"/>
                </a:solidFill>
                <a:latin typeface="Lato"/>
                <a:ea typeface="Lato"/>
                <a:cs typeface="Lato"/>
                <a:sym typeface="Lato"/>
              </a:rPr>
              <a:t>Технические </a:t>
            </a:r>
            <a:r>
              <a:rPr lang="ru-RU" altLang="ru-RU" sz="2400" dirty="0">
                <a:solidFill>
                  <a:schemeClr val="tx1"/>
                </a:solidFill>
                <a:latin typeface="Lato"/>
                <a:ea typeface="Lato"/>
                <a:cs typeface="Lato"/>
                <a:sym typeface="Lato"/>
              </a:rPr>
              <a:t>характеристики элементов или частей схемы следует указывать рядом с графическим обозначением или на свободном поле схемы. На схеме могут быть поясняющие надписи, диаграммы, таблицы, определяющие последовательность процессов во времени</a:t>
            </a:r>
            <a:r>
              <a:rPr lang="ru-RU" altLang="ru-RU" sz="2400" dirty="0" smtClean="0">
                <a:solidFill>
                  <a:schemeClr val="tx1"/>
                </a:solidFill>
                <a:latin typeface="Lato"/>
                <a:ea typeface="Lato"/>
                <a:cs typeface="Lato"/>
                <a:sym typeface="Lato"/>
              </a:rPr>
              <a:t>.</a:t>
            </a:r>
          </a:p>
          <a:p>
            <a:pPr>
              <a:spcBef>
                <a:spcPct val="0"/>
              </a:spcBef>
              <a:spcAft>
                <a:spcPts val="600"/>
              </a:spcAft>
            </a:pPr>
            <a:r>
              <a:rPr lang="ru-RU" altLang="ru-RU" sz="2400" dirty="0">
                <a:solidFill>
                  <a:schemeClr val="tx1"/>
                </a:solidFill>
                <a:latin typeface="Lato"/>
                <a:ea typeface="Lato"/>
                <a:cs typeface="Lato"/>
                <a:sym typeface="Lato"/>
              </a:rPr>
              <a:t>Механические связи между элементами схемы указываются штриховой линией, электрические и оптические – сплошной.</a:t>
            </a:r>
          </a:p>
          <a:p>
            <a:pPr>
              <a:spcBef>
                <a:spcPct val="0"/>
              </a:spcBef>
              <a:spcAft>
                <a:spcPts val="600"/>
              </a:spcAft>
            </a:pPr>
            <a:endParaRPr lang="ru-RU" altLang="ru-RU" sz="2400" dirty="0">
              <a:solidFill>
                <a:schemeClr val="tx1"/>
              </a:solidFill>
              <a:latin typeface="Lato"/>
              <a:ea typeface="Lato"/>
              <a:cs typeface="Lato"/>
              <a:sym typeface="Lato"/>
            </a:endParaRPr>
          </a:p>
        </p:txBody>
      </p:sp>
      <p:sp>
        <p:nvSpPr>
          <p:cNvPr id="8"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Конструкторская документация</a:t>
            </a:r>
          </a:p>
        </p:txBody>
      </p:sp>
    </p:spTree>
    <p:extLst>
      <p:ext uri="{BB962C8B-B14F-4D97-AF65-F5344CB8AC3E}">
        <p14:creationId xmlns:p14="http://schemas.microsoft.com/office/powerpoint/2010/main" val="53024891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620688"/>
            <a:ext cx="11315873" cy="6048672"/>
          </a:xfrm>
        </p:spPr>
        <p:txBody>
          <a:bodyPr/>
          <a:lstStyle/>
          <a:p>
            <a:pPr>
              <a:spcBef>
                <a:spcPct val="0"/>
              </a:spcBef>
              <a:spcAft>
                <a:spcPts val="600"/>
              </a:spcAft>
            </a:pPr>
            <a:r>
              <a:rPr lang="ru-RU" altLang="ru-RU" sz="2400" dirty="0" smtClean="0">
                <a:solidFill>
                  <a:schemeClr val="tx1"/>
                </a:solidFill>
                <a:latin typeface="Lato"/>
                <a:ea typeface="Lato"/>
                <a:cs typeface="Lato"/>
                <a:sym typeface="Lato"/>
              </a:rPr>
              <a:t>Оптические </a:t>
            </a:r>
            <a:r>
              <a:rPr lang="ru-RU" altLang="ru-RU" sz="2400" dirty="0">
                <a:solidFill>
                  <a:schemeClr val="tx1"/>
                </a:solidFill>
                <a:latin typeface="Lato"/>
                <a:ea typeface="Lato"/>
                <a:cs typeface="Lato"/>
                <a:sym typeface="Lato"/>
              </a:rPr>
              <a:t>схемы выполняются в соответствии с действующим стандартом (ГОСТ 2.412-81) в определенном </a:t>
            </a:r>
            <a:r>
              <a:rPr lang="ru-RU" altLang="ru-RU" sz="2400" dirty="0" smtClean="0">
                <a:solidFill>
                  <a:schemeClr val="tx1"/>
                </a:solidFill>
                <a:latin typeface="Lato"/>
                <a:ea typeface="Lato"/>
                <a:cs typeface="Lato"/>
                <a:sym typeface="Lato"/>
              </a:rPr>
              <a:t>масштабе. При </a:t>
            </a:r>
            <a:r>
              <a:rPr lang="ru-RU" altLang="ru-RU" sz="2400" dirty="0">
                <a:solidFill>
                  <a:schemeClr val="tx1"/>
                </a:solidFill>
                <a:latin typeface="Lato"/>
                <a:ea typeface="Lato"/>
                <a:cs typeface="Lato"/>
                <a:sym typeface="Lato"/>
              </a:rPr>
              <a:t>разработке ОЭП выполняются и другие схемы, перечисленные выше, если они необходимы. </a:t>
            </a:r>
          </a:p>
          <a:p>
            <a:pPr>
              <a:spcBef>
                <a:spcPct val="0"/>
              </a:spcBef>
              <a:spcAft>
                <a:spcPts val="600"/>
              </a:spcAft>
            </a:pPr>
            <a:r>
              <a:rPr lang="ru-RU" altLang="ru-RU" sz="2400" dirty="0" smtClean="0">
                <a:solidFill>
                  <a:schemeClr val="tx1"/>
                </a:solidFill>
                <a:latin typeface="Lato"/>
                <a:ea typeface="Lato"/>
                <a:cs typeface="Lato"/>
                <a:sym typeface="Lato"/>
              </a:rPr>
              <a:t>Структурная </a:t>
            </a:r>
            <a:r>
              <a:rPr lang="ru-RU" altLang="ru-RU" sz="2400" dirty="0">
                <a:solidFill>
                  <a:schemeClr val="tx1"/>
                </a:solidFill>
                <a:latin typeface="Lato"/>
                <a:ea typeface="Lato"/>
                <a:cs typeface="Lato"/>
                <a:sym typeface="Lato"/>
              </a:rPr>
              <a:t>схема определяет основные функциональные части изделия, их назначение и взаимосвязи</a:t>
            </a:r>
            <a:r>
              <a:rPr lang="ru-RU" altLang="ru-RU" sz="2400" dirty="0" smtClean="0">
                <a:solidFill>
                  <a:schemeClr val="tx1"/>
                </a:solidFill>
                <a:latin typeface="Lato"/>
                <a:ea typeface="Lato"/>
                <a:cs typeface="Lato"/>
                <a:sym typeface="Lato"/>
              </a:rPr>
              <a:t>.</a:t>
            </a:r>
          </a:p>
          <a:p>
            <a:pPr>
              <a:spcBef>
                <a:spcPct val="0"/>
              </a:spcBef>
              <a:spcAft>
                <a:spcPts val="600"/>
              </a:spcAft>
            </a:pPr>
            <a:r>
              <a:rPr lang="ru-RU" altLang="ru-RU" sz="2400" dirty="0">
                <a:solidFill>
                  <a:schemeClr val="tx1"/>
                </a:solidFill>
                <a:latin typeface="Lato"/>
                <a:ea typeface="Lato"/>
                <a:cs typeface="Lato"/>
                <a:sym typeface="Lato"/>
              </a:rPr>
              <a:t>Принципиальная схема определяет полный состав элементов и связей между ними и, как правило, дает детальное представление о принципах работы изделия.</a:t>
            </a:r>
          </a:p>
          <a:p>
            <a:pPr>
              <a:spcBef>
                <a:spcPct val="0"/>
              </a:spcBef>
              <a:spcAft>
                <a:spcPts val="600"/>
              </a:spcAft>
            </a:pPr>
            <a:r>
              <a:rPr lang="ru-RU" altLang="ru-RU" sz="2400" dirty="0" smtClean="0">
                <a:solidFill>
                  <a:schemeClr val="tx1"/>
                </a:solidFill>
                <a:latin typeface="Lato"/>
                <a:ea typeface="Lato"/>
                <a:cs typeface="Lato"/>
                <a:sym typeface="Lato"/>
              </a:rPr>
              <a:t>Схема </a:t>
            </a:r>
            <a:r>
              <a:rPr lang="ru-RU" altLang="ru-RU" sz="2400" dirty="0">
                <a:solidFill>
                  <a:schemeClr val="tx1"/>
                </a:solidFill>
                <a:latin typeface="Lato"/>
                <a:ea typeface="Lato"/>
                <a:cs typeface="Lato"/>
                <a:sym typeface="Lato"/>
              </a:rPr>
              <a:t>соединений показывает соединения составных частей изделия и определяет провода, жгуты и кабели, которыми осуществляются эти соединения, а также места их присоединения и ввода (зажимы, соединители, </a:t>
            </a:r>
            <a:r>
              <a:rPr lang="ru-RU" altLang="ru-RU" sz="2400" dirty="0" smtClean="0">
                <a:solidFill>
                  <a:schemeClr val="tx1"/>
                </a:solidFill>
                <a:latin typeface="Lato"/>
                <a:ea typeface="Lato"/>
                <a:cs typeface="Lato"/>
                <a:sym typeface="Lato"/>
              </a:rPr>
              <a:t>фланцы).</a:t>
            </a:r>
            <a:endParaRPr lang="ru-RU" altLang="ru-RU" sz="2400" dirty="0">
              <a:solidFill>
                <a:schemeClr val="tx1"/>
              </a:solidFill>
              <a:latin typeface="Lato"/>
              <a:ea typeface="Lato"/>
              <a:cs typeface="Lato"/>
              <a:sym typeface="Lato"/>
            </a:endParaRPr>
          </a:p>
          <a:p>
            <a:pPr>
              <a:spcBef>
                <a:spcPct val="0"/>
              </a:spcBef>
              <a:spcAft>
                <a:spcPts val="600"/>
              </a:spcAft>
            </a:pPr>
            <a:r>
              <a:rPr lang="ru-RU" altLang="ru-RU" sz="2400" dirty="0" smtClean="0">
                <a:solidFill>
                  <a:schemeClr val="tx1"/>
                </a:solidFill>
                <a:latin typeface="Lato"/>
                <a:ea typeface="Lato"/>
                <a:cs typeface="Lato"/>
                <a:sym typeface="Lato"/>
              </a:rPr>
              <a:t>Схема </a:t>
            </a:r>
            <a:r>
              <a:rPr lang="ru-RU" altLang="ru-RU" sz="2400" dirty="0">
                <a:solidFill>
                  <a:schemeClr val="tx1"/>
                </a:solidFill>
                <a:latin typeface="Lato"/>
                <a:ea typeface="Lato"/>
                <a:cs typeface="Lato"/>
                <a:sym typeface="Lato"/>
              </a:rPr>
              <a:t>подключения показывает внешнее подключение изделия. </a:t>
            </a:r>
          </a:p>
          <a:p>
            <a:pPr>
              <a:spcBef>
                <a:spcPct val="0"/>
              </a:spcBef>
              <a:spcAft>
                <a:spcPts val="600"/>
              </a:spcAft>
            </a:pPr>
            <a:r>
              <a:rPr lang="ru-RU" altLang="ru-RU" sz="2400" dirty="0">
                <a:solidFill>
                  <a:schemeClr val="tx1"/>
                </a:solidFill>
                <a:latin typeface="Lato"/>
                <a:ea typeface="Lato"/>
                <a:cs typeface="Lato"/>
                <a:sym typeface="Lato"/>
              </a:rPr>
              <a:t>Общая схема определяет составные части комплекса и соединения их между собой на месте эксплуатации. </a:t>
            </a:r>
          </a:p>
          <a:p>
            <a:pPr>
              <a:spcBef>
                <a:spcPct val="0"/>
              </a:spcBef>
              <a:spcAft>
                <a:spcPts val="600"/>
              </a:spcAft>
            </a:pPr>
            <a:endParaRPr lang="ru-RU" altLang="ru-RU" sz="2400" dirty="0">
              <a:solidFill>
                <a:schemeClr val="tx1"/>
              </a:solidFill>
              <a:latin typeface="Lato"/>
              <a:ea typeface="Lato"/>
              <a:cs typeface="Lato"/>
              <a:sym typeface="Lato"/>
            </a:endParaRPr>
          </a:p>
        </p:txBody>
      </p:sp>
      <p:sp>
        <p:nvSpPr>
          <p:cNvPr id="8"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Конструкторская документация</a:t>
            </a:r>
          </a:p>
        </p:txBody>
      </p:sp>
    </p:spTree>
    <p:extLst>
      <p:ext uri="{BB962C8B-B14F-4D97-AF65-F5344CB8AC3E}">
        <p14:creationId xmlns:p14="http://schemas.microsoft.com/office/powerpoint/2010/main" val="383120951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620688"/>
            <a:ext cx="11315873" cy="6048672"/>
          </a:xfrm>
        </p:spPr>
        <p:txBody>
          <a:bodyPr/>
          <a:lstStyle/>
          <a:p>
            <a:pPr>
              <a:spcBef>
                <a:spcPct val="0"/>
              </a:spcBef>
              <a:spcAft>
                <a:spcPts val="600"/>
              </a:spcAft>
            </a:pPr>
            <a:r>
              <a:rPr lang="ru-RU" altLang="ru-RU" sz="2400" dirty="0">
                <a:solidFill>
                  <a:schemeClr val="tx1"/>
                </a:solidFill>
                <a:latin typeface="Lato"/>
                <a:ea typeface="Lato"/>
                <a:cs typeface="Lato"/>
                <a:sym typeface="Lato"/>
              </a:rPr>
              <a:t>Схема расположения задает относительное положение составных частей изделия, а при необходимости проводов, жгутов, кабелей, </a:t>
            </a:r>
            <a:r>
              <a:rPr lang="ru-RU" altLang="ru-RU" sz="2400" dirty="0" err="1" smtClean="0">
                <a:solidFill>
                  <a:schemeClr val="tx1"/>
                </a:solidFill>
                <a:latin typeface="Lato"/>
                <a:ea typeface="Lato"/>
                <a:cs typeface="Lato"/>
                <a:sym typeface="Lato"/>
              </a:rPr>
              <a:t>светопроводов</a:t>
            </a:r>
            <a:r>
              <a:rPr lang="ru-RU" altLang="ru-RU" sz="2400" dirty="0" smtClean="0">
                <a:solidFill>
                  <a:schemeClr val="tx1"/>
                </a:solidFill>
                <a:latin typeface="Lato"/>
                <a:ea typeface="Lato"/>
                <a:cs typeface="Lato"/>
                <a:sym typeface="Lato"/>
              </a:rPr>
              <a:t>.</a:t>
            </a:r>
            <a:endParaRPr lang="ru-RU" altLang="ru-RU" sz="2400" dirty="0">
              <a:solidFill>
                <a:schemeClr val="tx1"/>
              </a:solidFill>
              <a:latin typeface="Lato"/>
              <a:ea typeface="Lato"/>
              <a:cs typeface="Lato"/>
              <a:sym typeface="Lato"/>
            </a:endParaRPr>
          </a:p>
          <a:p>
            <a:pPr>
              <a:spcBef>
                <a:spcPct val="0"/>
              </a:spcBef>
              <a:spcAft>
                <a:spcPts val="600"/>
              </a:spcAft>
            </a:pPr>
            <a:r>
              <a:rPr lang="ru-RU" altLang="ru-RU" sz="2400" dirty="0">
                <a:solidFill>
                  <a:schemeClr val="tx1"/>
                </a:solidFill>
                <a:latin typeface="Lato"/>
                <a:ea typeface="Lato"/>
                <a:cs typeface="Lato"/>
                <a:sym typeface="Lato"/>
              </a:rPr>
              <a:t>Все перечисленные схемы могут быть использованы при разработке других конструкторских документов, а также при эксплуатации приборов. Правила выполнения схем регламентируются соответствующими стандартами ЕСКД, относящимися к 7-й группе.</a:t>
            </a:r>
          </a:p>
          <a:p>
            <a:pPr>
              <a:spcBef>
                <a:spcPct val="0"/>
              </a:spcBef>
              <a:spcAft>
                <a:spcPts val="600"/>
              </a:spcAft>
            </a:pPr>
            <a:r>
              <a:rPr lang="ru-RU" altLang="ru-RU" sz="2400" dirty="0" smtClean="0">
                <a:solidFill>
                  <a:schemeClr val="tx1"/>
                </a:solidFill>
                <a:latin typeface="Lato"/>
                <a:ea typeface="Lato"/>
                <a:cs typeface="Lato"/>
                <a:sym typeface="Lato"/>
              </a:rPr>
              <a:t>При </a:t>
            </a:r>
            <a:r>
              <a:rPr lang="ru-RU" altLang="ru-RU" sz="2400" dirty="0">
                <a:solidFill>
                  <a:schemeClr val="tx1"/>
                </a:solidFill>
                <a:latin typeface="Lato"/>
                <a:ea typeface="Lato"/>
                <a:cs typeface="Lato"/>
                <a:sym typeface="Lato"/>
              </a:rPr>
              <a:t>разработке рабочих чертежей деталей, сборочных, общих видов, габаритных и монтажных чертежей, при оформлении текстовых документов необходимо руководствоваться действующими стандартами (ГОСТ 2.109-73, ГОСТ 2.108-68, ГОСТ 2.106-68).</a:t>
            </a:r>
          </a:p>
          <a:p>
            <a:pPr>
              <a:spcBef>
                <a:spcPct val="0"/>
              </a:spcBef>
              <a:spcAft>
                <a:spcPts val="600"/>
              </a:spcAft>
            </a:pPr>
            <a:endParaRPr lang="ru-RU" altLang="ru-RU" sz="2400" dirty="0">
              <a:solidFill>
                <a:schemeClr val="tx1"/>
              </a:solidFill>
              <a:latin typeface="Lato"/>
              <a:ea typeface="Lato"/>
              <a:cs typeface="Lato"/>
              <a:sym typeface="Lato"/>
            </a:endParaRPr>
          </a:p>
        </p:txBody>
      </p:sp>
      <p:sp>
        <p:nvSpPr>
          <p:cNvPr id="8"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Конструкторская документация</a:t>
            </a:r>
          </a:p>
        </p:txBody>
      </p:sp>
    </p:spTree>
    <p:extLst>
      <p:ext uri="{BB962C8B-B14F-4D97-AF65-F5344CB8AC3E}">
        <p14:creationId xmlns:p14="http://schemas.microsoft.com/office/powerpoint/2010/main" val="305889006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828800" y="836614"/>
            <a:ext cx="8610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just" eaLnBrk="1" hangingPunct="1">
              <a:spcBef>
                <a:spcPct val="50000"/>
              </a:spcBef>
            </a:pPr>
            <a:r>
              <a:rPr lang="en-US" altLang="ru-RU" sz="2800">
                <a:solidFill>
                  <a:srgbClr val="000000"/>
                </a:solidFill>
                <a:cs typeface="Times New Roman" pitchFamily="18" charset="0"/>
              </a:rPr>
              <a:t>     </a:t>
            </a:r>
            <a:endParaRPr lang="ru-RU" altLang="ru-RU" sz="3000"/>
          </a:p>
        </p:txBody>
      </p:sp>
      <p:pic>
        <p:nvPicPr>
          <p:cNvPr id="3" name="Рисунок 2"/>
          <p:cNvPicPr>
            <a:picLocks noChangeAspect="1"/>
          </p:cNvPicPr>
          <p:nvPr/>
        </p:nvPicPr>
        <p:blipFill>
          <a:blip r:embed="rId3"/>
          <a:stretch>
            <a:fillRect/>
          </a:stretch>
        </p:blipFill>
        <p:spPr>
          <a:xfrm>
            <a:off x="1583841" y="0"/>
            <a:ext cx="9100517" cy="6673712"/>
          </a:xfrm>
          <a:prstGeom prst="rect">
            <a:avLst/>
          </a:prstGeom>
        </p:spPr>
      </p:pic>
    </p:spTree>
    <p:extLst>
      <p:ext uri="{BB962C8B-B14F-4D97-AF65-F5344CB8AC3E}">
        <p14:creationId xmlns:p14="http://schemas.microsoft.com/office/powerpoint/2010/main" val="69215537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620688"/>
            <a:ext cx="11315873" cy="6048672"/>
          </a:xfrm>
        </p:spPr>
        <p:txBody>
          <a:bodyPr/>
          <a:lstStyle/>
          <a:p>
            <a:pPr>
              <a:spcBef>
                <a:spcPct val="0"/>
              </a:spcBef>
              <a:spcAft>
                <a:spcPts val="600"/>
              </a:spcAft>
            </a:pPr>
            <a:r>
              <a:rPr lang="ru-RU" altLang="ru-RU" sz="2800" dirty="0">
                <a:solidFill>
                  <a:schemeClr val="tx1"/>
                </a:solidFill>
                <a:latin typeface="Lato"/>
                <a:ea typeface="Lato"/>
                <a:cs typeface="Lato"/>
                <a:sym typeface="Lato"/>
              </a:rPr>
              <a:t>Для обеспечения документооборота внутри предприятия, беспрепятственного обмена документацией между предприятиями без ее переоформления, автоматизации разработки технической документации с унификацией машинно-ориентированных форм документов, совершенствования способов учета, хранения и изменения документации вводится код документа – уникальный для каждого документа цифро-буквенный код, однозначно соответствующий только этому документу. </a:t>
            </a:r>
          </a:p>
          <a:p>
            <a:pPr>
              <a:spcBef>
                <a:spcPct val="0"/>
              </a:spcBef>
              <a:spcAft>
                <a:spcPts val="600"/>
              </a:spcAft>
            </a:pPr>
            <a:r>
              <a:rPr lang="ru-RU" altLang="ru-RU" sz="2800" dirty="0" smtClean="0">
                <a:solidFill>
                  <a:schemeClr val="tx1"/>
                </a:solidFill>
                <a:latin typeface="Lato"/>
                <a:ea typeface="Lato"/>
                <a:cs typeface="Lato"/>
                <a:sym typeface="Lato"/>
              </a:rPr>
              <a:t>В </a:t>
            </a:r>
            <a:r>
              <a:rPr lang="ru-RU" altLang="ru-RU" sz="2800" dirty="0">
                <a:solidFill>
                  <a:schemeClr val="tx1"/>
                </a:solidFill>
                <a:latin typeface="Lato"/>
                <a:ea typeface="Lato"/>
                <a:cs typeface="Lato"/>
                <a:sym typeface="Lato"/>
              </a:rPr>
              <a:t>документ могут вноситься изменения, однако его код должен оставаться неизменным. Факт внесения изменений вносится в ведомость изменений, являющуюся неотъемлемым приложением к документу.</a:t>
            </a:r>
          </a:p>
        </p:txBody>
      </p:sp>
      <p:sp>
        <p:nvSpPr>
          <p:cNvPr id="8"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Конструкторская документация</a:t>
            </a:r>
          </a:p>
        </p:txBody>
      </p:sp>
    </p:spTree>
    <p:extLst>
      <p:ext uri="{BB962C8B-B14F-4D97-AF65-F5344CB8AC3E}">
        <p14:creationId xmlns:p14="http://schemas.microsoft.com/office/powerpoint/2010/main" val="318296854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620688"/>
            <a:ext cx="11315873" cy="6048672"/>
          </a:xfrm>
        </p:spPr>
        <p:txBody>
          <a:bodyPr/>
          <a:lstStyle/>
          <a:p>
            <a:pPr>
              <a:spcBef>
                <a:spcPct val="0"/>
              </a:spcBef>
              <a:spcAft>
                <a:spcPts val="600"/>
              </a:spcAft>
            </a:pPr>
            <a:r>
              <a:rPr lang="ru-RU" altLang="ru-RU" sz="2800" dirty="0">
                <a:solidFill>
                  <a:schemeClr val="tx1"/>
                </a:solidFill>
                <a:latin typeface="Lato"/>
                <a:ea typeface="Lato"/>
                <a:cs typeface="Lato"/>
                <a:sym typeface="Lato"/>
              </a:rPr>
              <a:t>Порядок формирования кода документа определяется в соответствующих классификаторах ЕСКД.</a:t>
            </a:r>
          </a:p>
          <a:p>
            <a:pPr>
              <a:spcBef>
                <a:spcPct val="0"/>
              </a:spcBef>
              <a:spcAft>
                <a:spcPts val="600"/>
              </a:spcAft>
            </a:pPr>
            <a:r>
              <a:rPr lang="ru-RU" altLang="ru-RU" sz="2800" dirty="0" smtClean="0">
                <a:solidFill>
                  <a:schemeClr val="tx1"/>
                </a:solidFill>
                <a:latin typeface="Lato"/>
                <a:ea typeface="Lato"/>
                <a:cs typeface="Lato"/>
                <a:sym typeface="Lato"/>
              </a:rPr>
              <a:t>Кроме </a:t>
            </a:r>
            <a:r>
              <a:rPr lang="ru-RU" altLang="ru-RU" sz="2800" dirty="0">
                <a:solidFill>
                  <a:schemeClr val="tx1"/>
                </a:solidFill>
                <a:latin typeface="Lato"/>
                <a:ea typeface="Lato"/>
                <a:cs typeface="Lato"/>
                <a:sym typeface="Lato"/>
              </a:rPr>
              <a:t>кода конструкторско-технологические документы характеризуются набором базовых показателей, представляемых для каждого документа в штампе, обычно располагающемся в левом нижнем углу документа. </a:t>
            </a:r>
            <a:endParaRPr lang="ru-RU" altLang="ru-RU" sz="2800" dirty="0" smtClean="0">
              <a:solidFill>
                <a:schemeClr val="tx1"/>
              </a:solidFill>
              <a:latin typeface="Lato"/>
              <a:ea typeface="Lato"/>
              <a:cs typeface="Lato"/>
              <a:sym typeface="Lato"/>
            </a:endParaRPr>
          </a:p>
          <a:p>
            <a:pPr>
              <a:spcBef>
                <a:spcPct val="0"/>
              </a:spcBef>
              <a:spcAft>
                <a:spcPts val="600"/>
              </a:spcAft>
            </a:pPr>
            <a:r>
              <a:rPr lang="ru-RU" altLang="ru-RU" sz="2800" dirty="0" smtClean="0">
                <a:solidFill>
                  <a:schemeClr val="tx1"/>
                </a:solidFill>
                <a:latin typeface="Lato"/>
                <a:ea typeface="Lato"/>
                <a:cs typeface="Lato"/>
                <a:sym typeface="Lato"/>
              </a:rPr>
              <a:t>Штамп </a:t>
            </a:r>
            <a:r>
              <a:rPr lang="ru-RU" altLang="ru-RU" sz="2800" dirty="0">
                <a:solidFill>
                  <a:schemeClr val="tx1"/>
                </a:solidFill>
                <a:latin typeface="Lato"/>
                <a:ea typeface="Lato"/>
                <a:cs typeface="Lato"/>
                <a:sym typeface="Lato"/>
              </a:rPr>
              <a:t>– это своего рода формализованная визитная карточка документа, вид которой и принципы записи информации в которую стандартизованы.</a:t>
            </a:r>
          </a:p>
        </p:txBody>
      </p:sp>
      <p:sp>
        <p:nvSpPr>
          <p:cNvPr id="8"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Конструкторская документация</a:t>
            </a:r>
          </a:p>
        </p:txBody>
      </p:sp>
    </p:spTree>
    <p:extLst>
      <p:ext uri="{BB962C8B-B14F-4D97-AF65-F5344CB8AC3E}">
        <p14:creationId xmlns:p14="http://schemas.microsoft.com/office/powerpoint/2010/main" val="114975021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3"/>
          <a:stretch>
            <a:fillRect/>
          </a:stretch>
        </p:blipFill>
        <p:spPr>
          <a:xfrm>
            <a:off x="119336" y="0"/>
            <a:ext cx="6043042" cy="6664289"/>
          </a:xfrm>
          <a:prstGeom prst="rect">
            <a:avLst/>
          </a:prstGeom>
        </p:spPr>
      </p:pic>
      <p:pic>
        <p:nvPicPr>
          <p:cNvPr id="7" name="Рисунок 6"/>
          <p:cNvPicPr>
            <a:picLocks noChangeAspect="1"/>
          </p:cNvPicPr>
          <p:nvPr/>
        </p:nvPicPr>
        <p:blipFill>
          <a:blip r:embed="rId4"/>
          <a:stretch>
            <a:fillRect/>
          </a:stretch>
        </p:blipFill>
        <p:spPr>
          <a:xfrm>
            <a:off x="6087630" y="332656"/>
            <a:ext cx="6036282" cy="5832648"/>
          </a:xfrm>
          <a:prstGeom prst="rect">
            <a:avLst/>
          </a:prstGeom>
        </p:spPr>
      </p:pic>
    </p:spTree>
    <p:extLst>
      <p:ext uri="{BB962C8B-B14F-4D97-AF65-F5344CB8AC3E}">
        <p14:creationId xmlns:p14="http://schemas.microsoft.com/office/powerpoint/2010/main" val="178295343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620688"/>
            <a:ext cx="11315873" cy="6048672"/>
          </a:xfrm>
        </p:spPr>
        <p:txBody>
          <a:bodyPr/>
          <a:lstStyle/>
          <a:p>
            <a:pPr>
              <a:spcBef>
                <a:spcPct val="0"/>
              </a:spcBef>
              <a:spcAft>
                <a:spcPts val="600"/>
              </a:spcAft>
            </a:pPr>
            <a:r>
              <a:rPr lang="ru-RU" altLang="ru-RU" sz="2400" dirty="0">
                <a:solidFill>
                  <a:schemeClr val="tx1"/>
                </a:solidFill>
                <a:latin typeface="Lato"/>
                <a:ea typeface="Lato"/>
                <a:cs typeface="Lato"/>
                <a:sym typeface="Lato"/>
              </a:rPr>
              <a:t>При изображении оптической детали используют общие правила машиностроительного и приборостроительного черчения, однако вследствие специфики назначения и изготовления оптической детали необходимо указать некоторые дополнительные сведения, а также особые нормативные и технологические требования.</a:t>
            </a:r>
          </a:p>
          <a:p>
            <a:pPr>
              <a:spcBef>
                <a:spcPct val="0"/>
              </a:spcBef>
              <a:spcAft>
                <a:spcPts val="600"/>
              </a:spcAft>
            </a:pPr>
            <a:r>
              <a:rPr lang="ru-RU" altLang="ru-RU" sz="2400" dirty="0" smtClean="0">
                <a:solidFill>
                  <a:schemeClr val="tx1"/>
                </a:solidFill>
                <a:latin typeface="Lato"/>
                <a:ea typeface="Lato"/>
                <a:cs typeface="Lato"/>
                <a:sym typeface="Lato"/>
              </a:rPr>
              <a:t>Правила </a:t>
            </a:r>
            <a:r>
              <a:rPr lang="ru-RU" altLang="ru-RU" sz="2400" dirty="0">
                <a:solidFill>
                  <a:schemeClr val="tx1"/>
                </a:solidFill>
                <a:latin typeface="Lato"/>
                <a:ea typeface="Lato"/>
                <a:cs typeface="Lato"/>
                <a:sym typeface="Lato"/>
              </a:rPr>
              <a:t>выполнения чертежей и схем оптических изделий установлены действующим </a:t>
            </a:r>
            <a:r>
              <a:rPr lang="ru-RU" altLang="ru-RU" sz="2400" dirty="0" smtClean="0">
                <a:solidFill>
                  <a:schemeClr val="tx1"/>
                </a:solidFill>
                <a:latin typeface="Lato"/>
                <a:ea typeface="Lato"/>
                <a:cs typeface="Lato"/>
                <a:sym typeface="Lato"/>
              </a:rPr>
              <a:t>ГОСТ 2.412-81, </a:t>
            </a:r>
            <a:r>
              <a:rPr lang="ru-RU" altLang="ru-RU" sz="2400" dirty="0">
                <a:solidFill>
                  <a:schemeClr val="tx1"/>
                </a:solidFill>
                <a:latin typeface="Lato"/>
                <a:ea typeface="Lato"/>
                <a:cs typeface="Lato"/>
                <a:sym typeface="Lato"/>
              </a:rPr>
              <a:t>требования и рекомендации по оформлению рабочих чертежей типовых оптических деталей изложены в справочниках оптика-конструктора и оптика-технолога</a:t>
            </a:r>
            <a:r>
              <a:rPr lang="ru-RU" altLang="ru-RU" sz="2400" dirty="0" smtClean="0">
                <a:solidFill>
                  <a:schemeClr val="tx1"/>
                </a:solidFill>
                <a:latin typeface="Lato"/>
                <a:ea typeface="Lato"/>
                <a:cs typeface="Lato"/>
                <a:sym typeface="Lato"/>
              </a:rPr>
              <a:t>.</a:t>
            </a:r>
          </a:p>
          <a:p>
            <a:pPr>
              <a:spcBef>
                <a:spcPct val="0"/>
              </a:spcBef>
              <a:spcAft>
                <a:spcPts val="600"/>
              </a:spcAft>
            </a:pPr>
            <a:r>
              <a:rPr lang="ru-RU" altLang="ru-RU" sz="2400" dirty="0">
                <a:solidFill>
                  <a:schemeClr val="tx1"/>
                </a:solidFill>
                <a:latin typeface="Lato"/>
                <a:ea typeface="Lato"/>
                <a:cs typeface="Lato"/>
                <a:sym typeface="Lato"/>
              </a:rPr>
              <a:t>Оптические детали (также схемы и узлы) следует изображать на чертеже по ходу луча, идущего слева направо.</a:t>
            </a:r>
          </a:p>
          <a:p>
            <a:pPr>
              <a:spcBef>
                <a:spcPct val="0"/>
              </a:spcBef>
              <a:spcAft>
                <a:spcPts val="600"/>
              </a:spcAft>
            </a:pPr>
            <a:r>
              <a:rPr lang="ru-RU" altLang="ru-RU" sz="2400" dirty="0" smtClean="0">
                <a:solidFill>
                  <a:schemeClr val="tx1"/>
                </a:solidFill>
                <a:latin typeface="Lato"/>
                <a:ea typeface="Lato"/>
                <a:cs typeface="Lato"/>
                <a:sym typeface="Lato"/>
              </a:rPr>
              <a:t>Радиусы </a:t>
            </a:r>
            <a:r>
              <a:rPr lang="ru-RU" altLang="ru-RU" sz="2400" dirty="0">
                <a:solidFill>
                  <a:schemeClr val="tx1"/>
                </a:solidFill>
                <a:latin typeface="Lato"/>
                <a:ea typeface="Lato"/>
                <a:cs typeface="Lato"/>
                <a:sym typeface="Lato"/>
              </a:rPr>
              <a:t>кривизны сферических поверхностей деталей обозначают буквой 𝑅, их выбирают по действующему стандарту (ГОСТ 1807-75) (что обусловлено контролем пробными стеклами и унификацией параметров инструмента). </a:t>
            </a:r>
          </a:p>
          <a:p>
            <a:pPr>
              <a:spcBef>
                <a:spcPct val="0"/>
              </a:spcBef>
              <a:spcAft>
                <a:spcPts val="600"/>
              </a:spcAft>
            </a:pPr>
            <a:endParaRPr lang="ru-RU" altLang="ru-RU" sz="2400" dirty="0">
              <a:solidFill>
                <a:schemeClr val="tx1"/>
              </a:solidFill>
              <a:latin typeface="Lato"/>
              <a:ea typeface="Lato"/>
              <a:cs typeface="Lato"/>
              <a:sym typeface="Lato"/>
            </a:endParaRPr>
          </a:p>
        </p:txBody>
      </p:sp>
      <p:sp>
        <p:nvSpPr>
          <p:cNvPr id="8" name="Shape 307"/>
          <p:cNvSpPr txBox="1">
            <a:spLocks/>
          </p:cNvSpPr>
          <p:nvPr/>
        </p:nvSpPr>
        <p:spPr bwMode="auto">
          <a:xfrm>
            <a:off x="839416" y="22746"/>
            <a:ext cx="11233248"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Требования к оформлению чертежей оптических деталей</a:t>
            </a:r>
          </a:p>
        </p:txBody>
      </p:sp>
    </p:spTree>
    <p:extLst>
      <p:ext uri="{BB962C8B-B14F-4D97-AF65-F5344CB8AC3E}">
        <p14:creationId xmlns:p14="http://schemas.microsoft.com/office/powerpoint/2010/main" val="20806013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smtClean="0">
                <a:solidFill>
                  <a:srgbClr val="2185C5"/>
                </a:solidFill>
                <a:latin typeface="Raleway"/>
                <a:ea typeface="Raleway"/>
                <a:cs typeface="Raleway"/>
                <a:sym typeface="Raleway"/>
              </a:rPr>
              <a:t>Техническое задание </a:t>
            </a:r>
            <a:endParaRPr lang="ru-RU" altLang="ru-RU" sz="3200" dirty="0">
              <a:solidFill>
                <a:srgbClr val="2185C5"/>
              </a:solidFill>
              <a:latin typeface="Raleway"/>
              <a:ea typeface="Raleway"/>
              <a:cs typeface="Raleway"/>
              <a:sym typeface="Raleway"/>
            </a:endParaRPr>
          </a:p>
        </p:txBody>
      </p:sp>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836712"/>
            <a:ext cx="11315873" cy="5832648"/>
          </a:xfrm>
        </p:spPr>
        <p:txBody>
          <a:bodyPr/>
          <a:lstStyle/>
          <a:p>
            <a:pPr>
              <a:spcBef>
                <a:spcPct val="0"/>
              </a:spcBef>
              <a:spcAft>
                <a:spcPts val="600"/>
              </a:spcAft>
            </a:pPr>
            <a:r>
              <a:rPr lang="ru-RU" altLang="ru-RU" sz="2400" dirty="0">
                <a:solidFill>
                  <a:schemeClr val="tx1"/>
                </a:solidFill>
                <a:latin typeface="Lato"/>
                <a:ea typeface="Lato"/>
                <a:cs typeface="Lato"/>
                <a:sym typeface="Lato"/>
              </a:rPr>
              <a:t>ТЗ на проектирование ОЭП обычно состоит из нескольких разделов</a:t>
            </a:r>
            <a:r>
              <a:rPr lang="ru-RU" altLang="ru-RU" sz="2400" dirty="0" smtClean="0">
                <a:solidFill>
                  <a:schemeClr val="tx1"/>
                </a:solidFill>
                <a:latin typeface="Lato"/>
                <a:ea typeface="Lato"/>
                <a:cs typeface="Lato"/>
                <a:sym typeface="Lato"/>
              </a:rPr>
              <a:t>.</a:t>
            </a:r>
            <a:endParaRPr lang="ru-RU" altLang="ru-RU" sz="2400" dirty="0">
              <a:solidFill>
                <a:schemeClr val="tx1"/>
              </a:solidFill>
              <a:latin typeface="Lato"/>
              <a:ea typeface="Lato"/>
              <a:cs typeface="Lato"/>
              <a:sym typeface="Lato"/>
            </a:endParaRPr>
          </a:p>
          <a:p>
            <a:pPr marL="457200" indent="-457200">
              <a:spcBef>
                <a:spcPct val="0"/>
              </a:spcBef>
              <a:spcAft>
                <a:spcPts val="600"/>
              </a:spcAft>
              <a:buFont typeface="Arial" panose="020B0604020202020204" pitchFamily="34" charset="0"/>
              <a:buChar char="•"/>
            </a:pPr>
            <a:r>
              <a:rPr lang="ru-RU" altLang="ru-RU" sz="2400" dirty="0" smtClean="0">
                <a:solidFill>
                  <a:schemeClr val="tx1"/>
                </a:solidFill>
                <a:latin typeface="Lato"/>
                <a:ea typeface="Lato"/>
                <a:cs typeface="Lato"/>
                <a:sym typeface="Lato"/>
              </a:rPr>
              <a:t>вводная </a:t>
            </a:r>
            <a:r>
              <a:rPr lang="ru-RU" altLang="ru-RU" sz="2400" dirty="0">
                <a:solidFill>
                  <a:schemeClr val="tx1"/>
                </a:solidFill>
                <a:latin typeface="Lato"/>
                <a:ea typeface="Lato"/>
                <a:cs typeface="Lato"/>
                <a:sym typeface="Lato"/>
              </a:rPr>
              <a:t>часть ТЗ содержит основание для проведения </a:t>
            </a:r>
            <a:r>
              <a:rPr lang="ru-RU" altLang="ru-RU" sz="2400" dirty="0" smtClean="0">
                <a:solidFill>
                  <a:schemeClr val="tx1"/>
                </a:solidFill>
                <a:latin typeface="Lato"/>
                <a:ea typeface="Lato"/>
                <a:cs typeface="Lato"/>
                <a:sym typeface="Lato"/>
              </a:rPr>
              <a:t>ОКР; в </a:t>
            </a:r>
            <a:r>
              <a:rPr lang="ru-RU" altLang="ru-RU" sz="2400" dirty="0">
                <a:solidFill>
                  <a:schemeClr val="tx1"/>
                </a:solidFill>
                <a:latin typeface="Lato"/>
                <a:ea typeface="Lato"/>
                <a:cs typeface="Lato"/>
                <a:sym typeface="Lato"/>
              </a:rPr>
              <a:t>следующем разделе указываются назначение и область применения </a:t>
            </a:r>
            <a:r>
              <a:rPr lang="ru-RU" altLang="ru-RU" sz="2400" dirty="0" smtClean="0">
                <a:solidFill>
                  <a:schemeClr val="tx1"/>
                </a:solidFill>
                <a:latin typeface="Lato"/>
                <a:ea typeface="Lato"/>
                <a:cs typeface="Lato"/>
                <a:sym typeface="Lato"/>
              </a:rPr>
              <a:t>изделия</a:t>
            </a:r>
            <a:endParaRPr lang="ru-RU" altLang="ru-RU" sz="2400" dirty="0">
              <a:solidFill>
                <a:schemeClr val="tx1"/>
              </a:solidFill>
              <a:latin typeface="Lato"/>
              <a:ea typeface="Lato"/>
              <a:cs typeface="Lato"/>
              <a:sym typeface="Lato"/>
            </a:endParaRPr>
          </a:p>
          <a:p>
            <a:pPr marL="457200" indent="-457200">
              <a:spcBef>
                <a:spcPct val="0"/>
              </a:spcBef>
              <a:spcAft>
                <a:spcPts val="600"/>
              </a:spcAft>
              <a:buFont typeface="Arial" panose="020B0604020202020204" pitchFamily="34" charset="0"/>
              <a:buChar char="•"/>
            </a:pPr>
            <a:r>
              <a:rPr lang="ru-RU" altLang="ru-RU" sz="2400" dirty="0" smtClean="0">
                <a:solidFill>
                  <a:schemeClr val="tx1"/>
                </a:solidFill>
                <a:latin typeface="Lato"/>
                <a:ea typeface="Lato"/>
                <a:cs typeface="Lato"/>
                <a:sym typeface="Lato"/>
              </a:rPr>
              <a:t>далее </a:t>
            </a:r>
            <a:r>
              <a:rPr lang="ru-RU" altLang="ru-RU" sz="2400" dirty="0">
                <a:solidFill>
                  <a:schemeClr val="tx1"/>
                </a:solidFill>
                <a:latin typeface="Lato"/>
                <a:ea typeface="Lato"/>
                <a:cs typeface="Lato"/>
                <a:sym typeface="Lato"/>
              </a:rPr>
              <a:t>излагаются технические требования, предъявляемые к </a:t>
            </a:r>
            <a:r>
              <a:rPr lang="ru-RU" altLang="ru-RU" sz="2400" dirty="0" smtClean="0">
                <a:solidFill>
                  <a:schemeClr val="tx1"/>
                </a:solidFill>
                <a:latin typeface="Lato"/>
                <a:ea typeface="Lato"/>
                <a:cs typeface="Lato"/>
                <a:sym typeface="Lato"/>
              </a:rPr>
              <a:t>изделию</a:t>
            </a:r>
          </a:p>
          <a:p>
            <a:pPr marL="457200" indent="-457200">
              <a:spcBef>
                <a:spcPct val="0"/>
              </a:spcBef>
              <a:spcAft>
                <a:spcPts val="600"/>
              </a:spcAft>
              <a:buFont typeface="Arial" panose="020B0604020202020204" pitchFamily="34" charset="0"/>
              <a:buChar char="•"/>
            </a:pPr>
            <a:r>
              <a:rPr lang="ru-RU" altLang="ru-RU" sz="2400" dirty="0" smtClean="0">
                <a:solidFill>
                  <a:schemeClr val="tx1"/>
                </a:solidFill>
                <a:latin typeface="Lato"/>
                <a:ea typeface="Lato"/>
                <a:cs typeface="Lato"/>
                <a:sym typeface="Lato"/>
              </a:rPr>
              <a:t>в </a:t>
            </a:r>
            <a:r>
              <a:rPr lang="ru-RU" altLang="ru-RU" sz="2400" dirty="0">
                <a:solidFill>
                  <a:schemeClr val="tx1"/>
                </a:solidFill>
                <a:latin typeface="Lato"/>
                <a:ea typeface="Lato"/>
                <a:cs typeface="Lato"/>
                <a:sym typeface="Lato"/>
              </a:rPr>
              <a:t>соответствующем разделе дается полная характеристика условий работы </a:t>
            </a:r>
            <a:r>
              <a:rPr lang="ru-RU" altLang="ru-RU" sz="2400" dirty="0" smtClean="0">
                <a:solidFill>
                  <a:schemeClr val="tx1"/>
                </a:solidFill>
                <a:latin typeface="Lato"/>
                <a:ea typeface="Lato"/>
                <a:cs typeface="Lato"/>
                <a:sym typeface="Lato"/>
              </a:rPr>
              <a:t>изделия</a:t>
            </a:r>
          </a:p>
          <a:p>
            <a:pPr marL="457200" indent="-457200">
              <a:spcBef>
                <a:spcPct val="0"/>
              </a:spcBef>
              <a:spcAft>
                <a:spcPts val="600"/>
              </a:spcAft>
              <a:buFont typeface="Arial" panose="020B0604020202020204" pitchFamily="34" charset="0"/>
              <a:buChar char="•"/>
            </a:pPr>
            <a:r>
              <a:rPr lang="ru-RU" altLang="ru-RU" sz="2400" dirty="0" smtClean="0">
                <a:solidFill>
                  <a:schemeClr val="tx1"/>
                </a:solidFill>
                <a:latin typeface="Lato"/>
                <a:ea typeface="Lato"/>
                <a:cs typeface="Lato"/>
                <a:sym typeface="Lato"/>
              </a:rPr>
              <a:t>в </a:t>
            </a:r>
            <a:r>
              <a:rPr lang="ru-RU" altLang="ru-RU" sz="2400" dirty="0">
                <a:solidFill>
                  <a:schemeClr val="tx1"/>
                </a:solidFill>
                <a:latin typeface="Lato"/>
                <a:ea typeface="Lato"/>
                <a:cs typeface="Lato"/>
                <a:sym typeface="Lato"/>
              </a:rPr>
              <a:t>специальном разделе ТЗ излагаются требования по надежности и </a:t>
            </a:r>
            <a:r>
              <a:rPr lang="ru-RU" altLang="ru-RU" sz="2400" dirty="0" smtClean="0">
                <a:solidFill>
                  <a:schemeClr val="tx1"/>
                </a:solidFill>
                <a:latin typeface="Lato"/>
                <a:ea typeface="Lato"/>
                <a:cs typeface="Lato"/>
                <a:sym typeface="Lato"/>
              </a:rPr>
              <a:t>работоспособности</a:t>
            </a:r>
          </a:p>
          <a:p>
            <a:pPr marL="457200" indent="-457200">
              <a:spcBef>
                <a:spcPct val="0"/>
              </a:spcBef>
              <a:spcAft>
                <a:spcPts val="600"/>
              </a:spcAft>
              <a:buFont typeface="Arial" panose="020B0604020202020204" pitchFamily="34" charset="0"/>
              <a:buChar char="•"/>
            </a:pPr>
            <a:r>
              <a:rPr lang="ru-RU" altLang="ru-RU" sz="2400" dirty="0" smtClean="0">
                <a:solidFill>
                  <a:schemeClr val="tx1"/>
                </a:solidFill>
                <a:latin typeface="Lato"/>
                <a:ea typeface="Lato"/>
                <a:cs typeface="Lato"/>
                <a:sym typeface="Lato"/>
              </a:rPr>
              <a:t>в </a:t>
            </a:r>
            <a:r>
              <a:rPr lang="ru-RU" altLang="ru-RU" sz="2400" dirty="0">
                <a:solidFill>
                  <a:schemeClr val="tx1"/>
                </a:solidFill>
                <a:latin typeface="Lato"/>
                <a:ea typeface="Lato"/>
                <a:cs typeface="Lato"/>
                <a:sym typeface="Lato"/>
              </a:rPr>
              <a:t>ТЗ включаются также разделы, в которых излагаются требования по охране труда, технической эстетике, технологичности, отражаются технико-экономические показатели, специальные требования, учитывающие специфику построения, применения и изготовления </a:t>
            </a:r>
            <a:r>
              <a:rPr lang="ru-RU" altLang="ru-RU" sz="2400" dirty="0" smtClean="0">
                <a:solidFill>
                  <a:schemeClr val="tx1"/>
                </a:solidFill>
                <a:latin typeface="Lato"/>
                <a:ea typeface="Lato"/>
                <a:cs typeface="Lato"/>
                <a:sym typeface="Lato"/>
              </a:rPr>
              <a:t>прибора</a:t>
            </a:r>
            <a:endParaRPr lang="ru-RU" altLang="ru-RU" sz="2400" dirty="0">
              <a:solidFill>
                <a:schemeClr val="tx1"/>
              </a:solidFill>
              <a:latin typeface="Lato"/>
              <a:ea typeface="Lato"/>
              <a:cs typeface="Lato"/>
              <a:sym typeface="Lato"/>
            </a:endParaRPr>
          </a:p>
          <a:p>
            <a:pPr>
              <a:spcBef>
                <a:spcPct val="0"/>
              </a:spcBef>
              <a:spcAft>
                <a:spcPts val="600"/>
              </a:spcAft>
            </a:pPr>
            <a:endParaRPr lang="ru-RU" altLang="ru-RU" sz="2400" dirty="0" smtClean="0">
              <a:solidFill>
                <a:schemeClr val="tx1"/>
              </a:solidFill>
              <a:latin typeface="Lato"/>
              <a:ea typeface="Lato"/>
              <a:cs typeface="Lato"/>
              <a:sym typeface="Lato"/>
            </a:endParaRPr>
          </a:p>
          <a:p>
            <a:pPr>
              <a:spcBef>
                <a:spcPct val="0"/>
              </a:spcBef>
              <a:spcAft>
                <a:spcPts val="600"/>
              </a:spcAft>
            </a:pPr>
            <a:endParaRPr lang="ru-RU" altLang="ru-RU" sz="2400" dirty="0">
              <a:solidFill>
                <a:schemeClr val="tx1"/>
              </a:solidFill>
              <a:latin typeface="Lato"/>
              <a:ea typeface="Lato"/>
              <a:cs typeface="Lato"/>
              <a:sym typeface="Lato"/>
            </a:endParaRPr>
          </a:p>
        </p:txBody>
      </p:sp>
    </p:spTree>
    <p:extLst>
      <p:ext uri="{BB962C8B-B14F-4D97-AF65-F5344CB8AC3E}">
        <p14:creationId xmlns:p14="http://schemas.microsoft.com/office/powerpoint/2010/main" val="1653196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620688"/>
            <a:ext cx="11315873" cy="6048672"/>
          </a:xfrm>
        </p:spPr>
        <p:txBody>
          <a:bodyPr/>
          <a:lstStyle/>
          <a:p>
            <a:pPr>
              <a:spcBef>
                <a:spcPct val="0"/>
              </a:spcBef>
              <a:spcAft>
                <a:spcPts val="600"/>
              </a:spcAft>
            </a:pPr>
            <a:r>
              <a:rPr lang="ru-RU" altLang="ru-RU" sz="2400" dirty="0">
                <a:solidFill>
                  <a:schemeClr val="tx1"/>
                </a:solidFill>
                <a:latin typeface="Lato"/>
                <a:ea typeface="Lato"/>
                <a:cs typeface="Lato"/>
                <a:sym typeface="Lato"/>
              </a:rPr>
              <a:t>Асферические поверхности линз и зеркал определяют координатами точек поверхности или уравнением кривой, использованной для ее построения. Цилиндрические поверхности задают значением ее радиуса 𝑅, перед которым пишут «Цилиндр</a:t>
            </a:r>
            <a:r>
              <a:rPr lang="ru-RU" altLang="ru-RU" sz="2400" dirty="0" smtClean="0">
                <a:solidFill>
                  <a:schemeClr val="tx1"/>
                </a:solidFill>
                <a:latin typeface="Lato"/>
                <a:ea typeface="Lato"/>
                <a:cs typeface="Lato"/>
                <a:sym typeface="Lato"/>
              </a:rPr>
              <a:t>».</a:t>
            </a:r>
          </a:p>
          <a:p>
            <a:pPr>
              <a:spcBef>
                <a:spcPct val="0"/>
              </a:spcBef>
              <a:spcAft>
                <a:spcPts val="600"/>
              </a:spcAft>
            </a:pPr>
            <a:r>
              <a:rPr lang="ru-RU" altLang="ru-RU" sz="2400" dirty="0">
                <a:solidFill>
                  <a:schemeClr val="tx1"/>
                </a:solidFill>
                <a:latin typeface="Lato"/>
                <a:ea typeface="Lato"/>
                <a:cs typeface="Lato"/>
                <a:sym typeface="Lato"/>
              </a:rPr>
              <a:t>В правой верхней части чертежа оптической детали помещают таблицу, состоящую из трех частей: </a:t>
            </a:r>
          </a:p>
          <a:p>
            <a:pPr marL="342900" indent="-342900">
              <a:spcBef>
                <a:spcPct val="0"/>
              </a:spcBef>
              <a:spcAft>
                <a:spcPts val="600"/>
              </a:spcAft>
              <a:buFont typeface="Arial" panose="020B0604020202020204" pitchFamily="34" charset="0"/>
              <a:buChar char="•"/>
            </a:pPr>
            <a:r>
              <a:rPr lang="ru-RU" altLang="ru-RU" sz="2400" dirty="0">
                <a:solidFill>
                  <a:schemeClr val="tx1"/>
                </a:solidFill>
                <a:latin typeface="Lato"/>
                <a:ea typeface="Lato"/>
                <a:cs typeface="Lato"/>
                <a:sym typeface="Lato"/>
              </a:rPr>
              <a:t>в первой части отражены требования к материалу, из которого изготовлена оптическая </a:t>
            </a:r>
            <a:r>
              <a:rPr lang="ru-RU" altLang="ru-RU" sz="2400" dirty="0" smtClean="0">
                <a:solidFill>
                  <a:schemeClr val="tx1"/>
                </a:solidFill>
                <a:latin typeface="Lato"/>
                <a:ea typeface="Lato"/>
                <a:cs typeface="Lato"/>
                <a:sym typeface="Lato"/>
              </a:rPr>
              <a:t>деталь</a:t>
            </a:r>
            <a:endParaRPr lang="ru-RU" altLang="ru-RU" sz="2400" dirty="0">
              <a:solidFill>
                <a:schemeClr val="tx1"/>
              </a:solidFill>
              <a:latin typeface="Lato"/>
              <a:ea typeface="Lato"/>
              <a:cs typeface="Lato"/>
              <a:sym typeface="Lato"/>
            </a:endParaRPr>
          </a:p>
          <a:p>
            <a:pPr marL="342900" indent="-342900">
              <a:spcBef>
                <a:spcPct val="0"/>
              </a:spcBef>
              <a:spcAft>
                <a:spcPts val="600"/>
              </a:spcAft>
              <a:buFont typeface="Arial" panose="020B0604020202020204" pitchFamily="34" charset="0"/>
              <a:buChar char="•"/>
            </a:pPr>
            <a:r>
              <a:rPr lang="ru-RU" altLang="ru-RU" sz="2400" dirty="0">
                <a:solidFill>
                  <a:schemeClr val="tx1"/>
                </a:solidFill>
                <a:latin typeface="Lato"/>
                <a:ea typeface="Lato"/>
                <a:cs typeface="Lato"/>
                <a:sym typeface="Lato"/>
              </a:rPr>
              <a:t>во второй – требования к изготовлению самой оптической </a:t>
            </a:r>
            <a:r>
              <a:rPr lang="ru-RU" altLang="ru-RU" sz="2400" dirty="0" smtClean="0">
                <a:solidFill>
                  <a:schemeClr val="tx1"/>
                </a:solidFill>
                <a:latin typeface="Lato"/>
                <a:ea typeface="Lato"/>
                <a:cs typeface="Lato"/>
                <a:sym typeface="Lato"/>
              </a:rPr>
              <a:t>детали</a:t>
            </a:r>
            <a:endParaRPr lang="ru-RU" altLang="ru-RU" sz="2400" dirty="0">
              <a:solidFill>
                <a:schemeClr val="tx1"/>
              </a:solidFill>
              <a:latin typeface="Lato"/>
              <a:ea typeface="Lato"/>
              <a:cs typeface="Lato"/>
              <a:sym typeface="Lato"/>
            </a:endParaRPr>
          </a:p>
          <a:p>
            <a:pPr marL="342900" indent="-342900">
              <a:spcBef>
                <a:spcPct val="0"/>
              </a:spcBef>
              <a:spcAft>
                <a:spcPts val="600"/>
              </a:spcAft>
              <a:buFont typeface="Arial" panose="020B0604020202020204" pitchFamily="34" charset="0"/>
              <a:buChar char="•"/>
            </a:pPr>
            <a:r>
              <a:rPr lang="ru-RU" altLang="ru-RU" sz="2400" dirty="0" smtClean="0">
                <a:solidFill>
                  <a:schemeClr val="tx1"/>
                </a:solidFill>
                <a:latin typeface="Lato"/>
                <a:ea typeface="Lato"/>
                <a:cs typeface="Lato"/>
                <a:sym typeface="Lato"/>
              </a:rPr>
              <a:t>третьей </a:t>
            </a:r>
            <a:r>
              <a:rPr lang="ru-RU" altLang="ru-RU" sz="2400" dirty="0">
                <a:solidFill>
                  <a:schemeClr val="tx1"/>
                </a:solidFill>
                <a:latin typeface="Lato"/>
                <a:ea typeface="Lato"/>
                <a:cs typeface="Lato"/>
                <a:sym typeface="Lato"/>
              </a:rPr>
              <a:t>– ее расчетные данные (для оптических сборочных единиц таблица состоит только из требований к изготовлению и оптических характеристик</a:t>
            </a:r>
            <a:r>
              <a:rPr lang="ru-RU" altLang="ru-RU" sz="2400" dirty="0" smtClean="0">
                <a:solidFill>
                  <a:schemeClr val="tx1"/>
                </a:solidFill>
                <a:latin typeface="Lato"/>
                <a:ea typeface="Lato"/>
                <a:cs typeface="Lato"/>
                <a:sym typeface="Lato"/>
              </a:rPr>
              <a:t>)</a:t>
            </a:r>
            <a:endParaRPr lang="ru-RU" altLang="ru-RU" sz="2400" dirty="0">
              <a:solidFill>
                <a:schemeClr val="tx1"/>
              </a:solidFill>
              <a:latin typeface="Lato"/>
              <a:ea typeface="Lato"/>
              <a:cs typeface="Lato"/>
              <a:sym typeface="Lato"/>
            </a:endParaRPr>
          </a:p>
          <a:p>
            <a:pPr>
              <a:spcBef>
                <a:spcPct val="0"/>
              </a:spcBef>
              <a:spcAft>
                <a:spcPts val="600"/>
              </a:spcAft>
            </a:pPr>
            <a:endParaRPr lang="ru-RU" altLang="ru-RU" sz="2400" dirty="0">
              <a:solidFill>
                <a:schemeClr val="tx1"/>
              </a:solidFill>
              <a:latin typeface="Lato"/>
              <a:ea typeface="Lato"/>
              <a:cs typeface="Lato"/>
              <a:sym typeface="Lato"/>
            </a:endParaRPr>
          </a:p>
        </p:txBody>
      </p:sp>
      <p:sp>
        <p:nvSpPr>
          <p:cNvPr id="8" name="Shape 307"/>
          <p:cNvSpPr txBox="1">
            <a:spLocks/>
          </p:cNvSpPr>
          <p:nvPr/>
        </p:nvSpPr>
        <p:spPr bwMode="auto">
          <a:xfrm>
            <a:off x="839416" y="22746"/>
            <a:ext cx="11233248"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Требования к оформлению чертежей оптических деталей</a:t>
            </a:r>
          </a:p>
        </p:txBody>
      </p:sp>
    </p:spTree>
    <p:extLst>
      <p:ext uri="{BB962C8B-B14F-4D97-AF65-F5344CB8AC3E}">
        <p14:creationId xmlns:p14="http://schemas.microsoft.com/office/powerpoint/2010/main" val="348630290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620688"/>
            <a:ext cx="11315873" cy="6048672"/>
          </a:xfrm>
        </p:spPr>
        <p:txBody>
          <a:bodyPr/>
          <a:lstStyle/>
          <a:p>
            <a:pPr>
              <a:spcBef>
                <a:spcPct val="0"/>
              </a:spcBef>
              <a:spcAft>
                <a:spcPts val="600"/>
              </a:spcAft>
            </a:pPr>
            <a:r>
              <a:rPr lang="ru-RU" altLang="ru-RU" sz="2400" dirty="0">
                <a:solidFill>
                  <a:schemeClr val="tx1"/>
                </a:solidFill>
                <a:latin typeface="Lato"/>
                <a:ea typeface="Lato"/>
                <a:cs typeface="Lato"/>
                <a:sym typeface="Lato"/>
              </a:rPr>
              <a:t>В первой части таблицы для деталей из бесцветного оптического стекла помещают следующие требования к материалу: </a:t>
            </a:r>
          </a:p>
          <a:p>
            <a:pPr marL="342900" indent="-342900">
              <a:spcBef>
                <a:spcPct val="0"/>
              </a:spcBef>
              <a:spcAft>
                <a:spcPts val="600"/>
              </a:spcAft>
              <a:buFont typeface="Arial" panose="020B0604020202020204" pitchFamily="34" charset="0"/>
              <a:buChar char="•"/>
            </a:pPr>
            <a:r>
              <a:rPr lang="ru-RU" altLang="ru-RU" sz="2400" dirty="0">
                <a:solidFill>
                  <a:schemeClr val="tx1"/>
                </a:solidFill>
                <a:latin typeface="Lato"/>
                <a:ea typeface="Lato"/>
                <a:cs typeface="Lato"/>
                <a:sym typeface="Lato"/>
              </a:rPr>
              <a:t>категорию и класс по показателю преломления и средней дисперсии;</a:t>
            </a:r>
          </a:p>
          <a:p>
            <a:pPr marL="342900" indent="-342900">
              <a:spcBef>
                <a:spcPct val="0"/>
              </a:spcBef>
              <a:spcAft>
                <a:spcPts val="600"/>
              </a:spcAft>
              <a:buFont typeface="Arial" panose="020B0604020202020204" pitchFamily="34" charset="0"/>
              <a:buChar char="•"/>
            </a:pPr>
            <a:r>
              <a:rPr lang="ru-RU" altLang="ru-RU" sz="2400" dirty="0">
                <a:solidFill>
                  <a:schemeClr val="tx1"/>
                </a:solidFill>
                <a:latin typeface="Lato"/>
                <a:ea typeface="Lato"/>
                <a:cs typeface="Lato"/>
                <a:sym typeface="Lato"/>
              </a:rPr>
              <a:t>категорию по оптической однородности;</a:t>
            </a:r>
          </a:p>
          <a:p>
            <a:pPr marL="342900" indent="-342900">
              <a:spcBef>
                <a:spcPct val="0"/>
              </a:spcBef>
              <a:spcAft>
                <a:spcPts val="600"/>
              </a:spcAft>
              <a:buFont typeface="Arial" panose="020B0604020202020204" pitchFamily="34" charset="0"/>
              <a:buChar char="•"/>
            </a:pPr>
            <a:r>
              <a:rPr lang="ru-RU" altLang="ru-RU" sz="2400" dirty="0">
                <a:solidFill>
                  <a:schemeClr val="tx1"/>
                </a:solidFill>
                <a:latin typeface="Lato"/>
                <a:ea typeface="Lato"/>
                <a:cs typeface="Lato"/>
                <a:sym typeface="Lato"/>
              </a:rPr>
              <a:t>категорию по двойному лучепреломлению;</a:t>
            </a:r>
          </a:p>
          <a:p>
            <a:pPr marL="342900" indent="-342900">
              <a:spcBef>
                <a:spcPct val="0"/>
              </a:spcBef>
              <a:spcAft>
                <a:spcPts val="600"/>
              </a:spcAft>
              <a:buFont typeface="Arial" panose="020B0604020202020204" pitchFamily="34" charset="0"/>
              <a:buChar char="•"/>
            </a:pPr>
            <a:r>
              <a:rPr lang="ru-RU" altLang="ru-RU" sz="2400" dirty="0">
                <a:solidFill>
                  <a:schemeClr val="tx1"/>
                </a:solidFill>
                <a:latin typeface="Lato"/>
                <a:ea typeface="Lato"/>
                <a:cs typeface="Lato"/>
                <a:sym typeface="Lato"/>
              </a:rPr>
              <a:t>категорию по показателю ослабления;</a:t>
            </a:r>
          </a:p>
          <a:p>
            <a:pPr marL="342900" indent="-342900">
              <a:spcBef>
                <a:spcPct val="0"/>
              </a:spcBef>
              <a:spcAft>
                <a:spcPts val="600"/>
              </a:spcAft>
              <a:buFont typeface="Arial" panose="020B0604020202020204" pitchFamily="34" charset="0"/>
              <a:buChar char="•"/>
            </a:pPr>
            <a:r>
              <a:rPr lang="ru-RU" altLang="ru-RU" sz="2400" dirty="0">
                <a:solidFill>
                  <a:schemeClr val="tx1"/>
                </a:solidFill>
                <a:latin typeface="Lato"/>
                <a:ea typeface="Lato"/>
                <a:cs typeface="Lato"/>
                <a:sym typeface="Lato"/>
              </a:rPr>
              <a:t>категорию и класс </a:t>
            </a:r>
            <a:r>
              <a:rPr lang="ru-RU" altLang="ru-RU" sz="2400" dirty="0" err="1">
                <a:solidFill>
                  <a:schemeClr val="tx1"/>
                </a:solidFill>
                <a:latin typeface="Lato"/>
                <a:ea typeface="Lato"/>
                <a:cs typeface="Lato"/>
                <a:sym typeface="Lato"/>
              </a:rPr>
              <a:t>бессвильности</a:t>
            </a:r>
            <a:r>
              <a:rPr lang="ru-RU" altLang="ru-RU" sz="2400" dirty="0">
                <a:solidFill>
                  <a:schemeClr val="tx1"/>
                </a:solidFill>
                <a:latin typeface="Lato"/>
                <a:ea typeface="Lato"/>
                <a:cs typeface="Lato"/>
                <a:sym typeface="Lato"/>
              </a:rPr>
              <a:t>;</a:t>
            </a:r>
          </a:p>
          <a:p>
            <a:pPr marL="342900" indent="-342900">
              <a:spcBef>
                <a:spcPct val="0"/>
              </a:spcBef>
              <a:spcAft>
                <a:spcPts val="600"/>
              </a:spcAft>
              <a:buFont typeface="Arial" panose="020B0604020202020204" pitchFamily="34" charset="0"/>
              <a:buChar char="•"/>
            </a:pPr>
            <a:r>
              <a:rPr lang="ru-RU" altLang="ru-RU" sz="2400" dirty="0">
                <a:solidFill>
                  <a:schemeClr val="tx1"/>
                </a:solidFill>
                <a:latin typeface="Lato"/>
                <a:ea typeface="Lato"/>
                <a:cs typeface="Lato"/>
                <a:sym typeface="Lato"/>
              </a:rPr>
              <a:t>группу, категорию и класс </a:t>
            </a:r>
            <a:r>
              <a:rPr lang="ru-RU" altLang="ru-RU" sz="2400" dirty="0" err="1">
                <a:solidFill>
                  <a:schemeClr val="tx1"/>
                </a:solidFill>
                <a:latin typeface="Lato"/>
                <a:ea typeface="Lato"/>
                <a:cs typeface="Lato"/>
                <a:sym typeface="Lato"/>
              </a:rPr>
              <a:t>пузырности</a:t>
            </a:r>
            <a:r>
              <a:rPr lang="ru-RU" altLang="ru-RU" sz="2400" dirty="0">
                <a:solidFill>
                  <a:schemeClr val="tx1"/>
                </a:solidFill>
                <a:latin typeface="Lato"/>
                <a:ea typeface="Lato"/>
                <a:cs typeface="Lato"/>
                <a:sym typeface="Lato"/>
              </a:rPr>
              <a:t>;</a:t>
            </a:r>
          </a:p>
          <a:p>
            <a:pPr marL="342900" indent="-342900">
              <a:spcBef>
                <a:spcPct val="0"/>
              </a:spcBef>
              <a:spcAft>
                <a:spcPts val="600"/>
              </a:spcAft>
              <a:buFont typeface="Arial" panose="020B0604020202020204" pitchFamily="34" charset="0"/>
              <a:buChar char="•"/>
            </a:pPr>
            <a:r>
              <a:rPr lang="ru-RU" altLang="ru-RU" sz="2400" dirty="0">
                <a:solidFill>
                  <a:schemeClr val="tx1"/>
                </a:solidFill>
                <a:latin typeface="Lato"/>
                <a:ea typeface="Lato"/>
                <a:cs typeface="Lato"/>
                <a:sym typeface="Lato"/>
              </a:rPr>
              <a:t>категорию по радиационно-оптической устойчивости.</a:t>
            </a:r>
          </a:p>
        </p:txBody>
      </p:sp>
      <p:sp>
        <p:nvSpPr>
          <p:cNvPr id="8" name="Shape 307"/>
          <p:cNvSpPr txBox="1">
            <a:spLocks/>
          </p:cNvSpPr>
          <p:nvPr/>
        </p:nvSpPr>
        <p:spPr bwMode="auto">
          <a:xfrm>
            <a:off x="839416" y="22746"/>
            <a:ext cx="11233248"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Требования к оформлению чертежей оптических деталей</a:t>
            </a:r>
          </a:p>
        </p:txBody>
      </p:sp>
    </p:spTree>
    <p:extLst>
      <p:ext uri="{BB962C8B-B14F-4D97-AF65-F5344CB8AC3E}">
        <p14:creationId xmlns:p14="http://schemas.microsoft.com/office/powerpoint/2010/main" val="21076475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620688"/>
            <a:ext cx="11315873" cy="6048672"/>
          </a:xfrm>
        </p:spPr>
        <p:txBody>
          <a:bodyPr/>
          <a:lstStyle/>
          <a:p>
            <a:pPr>
              <a:spcBef>
                <a:spcPct val="0"/>
              </a:spcBef>
              <a:spcAft>
                <a:spcPts val="600"/>
              </a:spcAft>
            </a:pPr>
            <a:r>
              <a:rPr lang="ru-RU" altLang="ru-RU" sz="2400" dirty="0">
                <a:solidFill>
                  <a:schemeClr val="tx1"/>
                </a:solidFill>
                <a:latin typeface="Lato"/>
                <a:ea typeface="Lato"/>
                <a:cs typeface="Lato"/>
                <a:sym typeface="Lato"/>
              </a:rPr>
              <a:t>Некоторые из нормируемых показателей качества оказывают влияние не только на оптические характеристики системы, но и на точность конструктивных параметров</a:t>
            </a:r>
            <a:r>
              <a:rPr lang="ru-RU" altLang="ru-RU" sz="2400" dirty="0" smtClean="0">
                <a:solidFill>
                  <a:schemeClr val="tx1"/>
                </a:solidFill>
                <a:latin typeface="Lato"/>
                <a:ea typeface="Lato"/>
                <a:cs typeface="Lato"/>
                <a:sym typeface="Lato"/>
              </a:rPr>
              <a:t>.</a:t>
            </a:r>
            <a:endParaRPr lang="ru-RU" altLang="ru-RU" sz="2400" dirty="0">
              <a:solidFill>
                <a:schemeClr val="tx1"/>
              </a:solidFill>
              <a:latin typeface="Lato"/>
              <a:ea typeface="Lato"/>
              <a:cs typeface="Lato"/>
              <a:sym typeface="Lato"/>
            </a:endParaRPr>
          </a:p>
          <a:p>
            <a:pPr>
              <a:spcBef>
                <a:spcPct val="0"/>
              </a:spcBef>
              <a:spcAft>
                <a:spcPts val="600"/>
              </a:spcAft>
            </a:pPr>
            <a:r>
              <a:rPr lang="ru-RU" altLang="ru-RU" sz="2400" dirty="0">
                <a:solidFill>
                  <a:schemeClr val="tx1"/>
                </a:solidFill>
                <a:latin typeface="Lato"/>
                <a:ea typeface="Lato"/>
                <a:cs typeface="Lato"/>
                <a:sym typeface="Lato"/>
              </a:rPr>
              <a:t>Например, свили – области, отличающиеся от основной массы стекла химическим составом, а следовательно, оптическими и механическими свойствами – вызывают как деформацию волнового фронта отраженного или прошедшего излучения, так и местные погрешности формы поверхности в тех участках, где они выходят наружу. </a:t>
            </a:r>
            <a:endParaRPr lang="ru-RU" altLang="ru-RU" sz="2400" dirty="0" smtClean="0">
              <a:solidFill>
                <a:schemeClr val="tx1"/>
              </a:solidFill>
              <a:latin typeface="Lato"/>
              <a:ea typeface="Lato"/>
              <a:cs typeface="Lato"/>
              <a:sym typeface="Lato"/>
            </a:endParaRPr>
          </a:p>
          <a:p>
            <a:pPr>
              <a:spcBef>
                <a:spcPct val="0"/>
              </a:spcBef>
              <a:spcAft>
                <a:spcPts val="600"/>
              </a:spcAft>
            </a:pPr>
            <a:r>
              <a:rPr lang="ru-RU" altLang="ru-RU" sz="2400" dirty="0">
                <a:solidFill>
                  <a:schemeClr val="tx1"/>
                </a:solidFill>
                <a:latin typeface="Lato"/>
                <a:ea typeface="Lato"/>
                <a:cs typeface="Lato"/>
                <a:sym typeface="Lato"/>
              </a:rPr>
              <a:t>Остаточные напряжения, характеризуемые двойным лучепреломлением, не только искажают волновой фронт, но и влияют на общее и местное отклонение поверхности</a:t>
            </a:r>
            <a:r>
              <a:rPr lang="ru-RU" altLang="ru-RU" sz="2400" dirty="0" smtClean="0">
                <a:solidFill>
                  <a:schemeClr val="tx1"/>
                </a:solidFill>
                <a:latin typeface="Lato"/>
                <a:ea typeface="Lato"/>
                <a:cs typeface="Lato"/>
                <a:sym typeface="Lato"/>
              </a:rPr>
              <a:t>.</a:t>
            </a:r>
            <a:endParaRPr lang="ru-RU" altLang="ru-RU" sz="2400" dirty="0">
              <a:solidFill>
                <a:schemeClr val="tx1"/>
              </a:solidFill>
              <a:latin typeface="Lato"/>
              <a:ea typeface="Lato"/>
              <a:cs typeface="Lato"/>
              <a:sym typeface="Lato"/>
            </a:endParaRPr>
          </a:p>
          <a:p>
            <a:pPr>
              <a:spcBef>
                <a:spcPct val="0"/>
              </a:spcBef>
              <a:spcAft>
                <a:spcPts val="600"/>
              </a:spcAft>
            </a:pPr>
            <a:r>
              <a:rPr lang="ru-RU" altLang="ru-RU" sz="2400" dirty="0">
                <a:solidFill>
                  <a:schemeClr val="tx1"/>
                </a:solidFill>
                <a:latin typeface="Lato"/>
                <a:ea typeface="Lato"/>
                <a:cs typeface="Lato"/>
                <a:sym typeface="Lato"/>
              </a:rPr>
              <a:t>Вскрывшиеся при обработке рабочей поверхности пузыри не только оказывают некоторое прямое влияние на волновой фронт, но являются дефектами ее чистоты, а также приводят к местным погрешностям формы поверхности, образующимся при их </a:t>
            </a:r>
            <a:r>
              <a:rPr lang="ru-RU" altLang="ru-RU" sz="2400" dirty="0" err="1">
                <a:solidFill>
                  <a:schemeClr val="tx1"/>
                </a:solidFill>
                <a:latin typeface="Lato"/>
                <a:ea typeface="Lato"/>
                <a:cs typeface="Lato"/>
                <a:sym typeface="Lato"/>
              </a:rPr>
              <a:t>располировывании</a:t>
            </a:r>
            <a:r>
              <a:rPr lang="ru-RU" altLang="ru-RU" sz="2400" dirty="0">
                <a:solidFill>
                  <a:schemeClr val="tx1"/>
                </a:solidFill>
                <a:latin typeface="Lato"/>
                <a:ea typeface="Lato"/>
                <a:cs typeface="Lato"/>
                <a:sym typeface="Lato"/>
              </a:rPr>
              <a:t>.</a:t>
            </a:r>
          </a:p>
          <a:p>
            <a:pPr>
              <a:spcBef>
                <a:spcPct val="0"/>
              </a:spcBef>
              <a:spcAft>
                <a:spcPts val="600"/>
              </a:spcAft>
            </a:pPr>
            <a:endParaRPr lang="ru-RU" altLang="ru-RU" sz="2400" dirty="0">
              <a:solidFill>
                <a:schemeClr val="tx1"/>
              </a:solidFill>
              <a:latin typeface="Lato"/>
              <a:ea typeface="Lato"/>
              <a:cs typeface="Lato"/>
              <a:sym typeface="Lato"/>
            </a:endParaRPr>
          </a:p>
        </p:txBody>
      </p:sp>
      <p:sp>
        <p:nvSpPr>
          <p:cNvPr id="8" name="Shape 307"/>
          <p:cNvSpPr txBox="1">
            <a:spLocks/>
          </p:cNvSpPr>
          <p:nvPr/>
        </p:nvSpPr>
        <p:spPr bwMode="auto">
          <a:xfrm>
            <a:off x="839416" y="22746"/>
            <a:ext cx="11233248"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Требования к оформлению чертежей оптических деталей</a:t>
            </a:r>
          </a:p>
        </p:txBody>
      </p:sp>
    </p:spTree>
    <p:extLst>
      <p:ext uri="{BB962C8B-B14F-4D97-AF65-F5344CB8AC3E}">
        <p14:creationId xmlns:p14="http://schemas.microsoft.com/office/powerpoint/2010/main" val="323570338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mc:AlternateContent xmlns:mc="http://schemas.openxmlformats.org/markup-compatibility/2006" xmlns:a14="http://schemas.microsoft.com/office/drawing/2010/main">
        <mc:Choice Requires="a14">
          <p:sp>
            <p:nvSpPr>
              <p:cNvPr id="7" name="Текст 2"/>
              <p:cNvSpPr txBox="1">
                <a:spLocks noGrp="1"/>
              </p:cNvSpPr>
              <p:nvPr>
                <p:ph type="body" idx="1"/>
              </p:nvPr>
            </p:nvSpPr>
            <p:spPr>
              <a:xfrm>
                <a:off x="612775" y="620688"/>
                <a:ext cx="11315873" cy="6048672"/>
              </a:xfrm>
            </p:spPr>
            <p:txBody>
              <a:bodyPr/>
              <a:lstStyle/>
              <a:p>
                <a:pPr>
                  <a:spcBef>
                    <a:spcPct val="0"/>
                  </a:spcBef>
                  <a:spcAft>
                    <a:spcPts val="600"/>
                  </a:spcAft>
                </a:pPr>
                <a:r>
                  <a:rPr lang="ru-RU" altLang="ru-RU" sz="2400" dirty="0" smtClean="0">
                    <a:solidFill>
                      <a:schemeClr val="tx1"/>
                    </a:solidFill>
                    <a:latin typeface="Lato"/>
                    <a:ea typeface="Lato"/>
                    <a:cs typeface="Lato"/>
                    <a:sym typeface="Lato"/>
                  </a:rPr>
                  <a:t>Вторая часть таблицы содержит требования к изготовлению детали, в которой, в зависимости от типа оптической детали указывают:</a:t>
                </a:r>
              </a:p>
              <a:p>
                <a:pPr marL="342900" indent="-342900">
                  <a:spcBef>
                    <a:spcPct val="0"/>
                  </a:spcBef>
                  <a:spcAft>
                    <a:spcPts val="600"/>
                  </a:spcAft>
                  <a:buFont typeface="Arial" panose="020B0604020202020204" pitchFamily="34" charset="0"/>
                  <a:buChar char="•"/>
                </a:pPr>
                <a:r>
                  <a:rPr lang="ru-RU" altLang="ru-RU" sz="2400" dirty="0">
                    <a:solidFill>
                      <a:schemeClr val="tx1"/>
                    </a:solidFill>
                    <a:latin typeface="Lato"/>
                    <a:ea typeface="Lato"/>
                    <a:cs typeface="Lato"/>
                    <a:sym typeface="Lato"/>
                  </a:rPr>
                  <a:t>общую </a:t>
                </a:r>
                <a14:m>
                  <m:oMath xmlns:m="http://schemas.openxmlformats.org/officeDocument/2006/math">
                    <m:r>
                      <a:rPr lang="ru-RU" altLang="ru-RU" sz="2400" i="1" dirty="0" smtClean="0">
                        <a:solidFill>
                          <a:schemeClr val="tx1"/>
                        </a:solidFill>
                        <a:latin typeface="Cambria Math"/>
                        <a:ea typeface="Lato"/>
                        <a:cs typeface="Lato"/>
                        <a:sym typeface="Lato"/>
                      </a:rPr>
                      <m:t>𝑁</m:t>
                    </m:r>
                  </m:oMath>
                </a14:m>
                <a:r>
                  <a:rPr lang="ru-RU" altLang="ru-RU" sz="2400" dirty="0">
                    <a:solidFill>
                      <a:schemeClr val="tx1"/>
                    </a:solidFill>
                    <a:latin typeface="Lato"/>
                    <a:ea typeface="Lato"/>
                    <a:cs typeface="Lato"/>
                    <a:sym typeface="Lato"/>
                  </a:rPr>
                  <a:t> и местную </a:t>
                </a:r>
                <a14:m>
                  <m:oMath xmlns:m="http://schemas.openxmlformats.org/officeDocument/2006/math">
                    <m:r>
                      <m:rPr>
                        <m:sty m:val="p"/>
                      </m:rPr>
                      <a:rPr lang="ru-RU" altLang="ru-RU" sz="2400" i="0" dirty="0" smtClean="0">
                        <a:solidFill>
                          <a:schemeClr val="tx1"/>
                        </a:solidFill>
                        <a:latin typeface="Cambria Math"/>
                        <a:ea typeface="Lato"/>
                        <a:cs typeface="Lato"/>
                        <a:sym typeface="Lato"/>
                      </a:rPr>
                      <m:t>Δ</m:t>
                    </m:r>
                    <m:r>
                      <a:rPr lang="ru-RU" altLang="ru-RU" sz="2400" i="1" dirty="0">
                        <a:solidFill>
                          <a:schemeClr val="tx1"/>
                        </a:solidFill>
                        <a:latin typeface="Cambria Math"/>
                        <a:ea typeface="Lato"/>
                        <a:cs typeface="Lato"/>
                        <a:sym typeface="Lato"/>
                      </a:rPr>
                      <m:t>𝑁</m:t>
                    </m:r>
                  </m:oMath>
                </a14:m>
                <a:r>
                  <a:rPr lang="ru-RU" altLang="ru-RU" sz="2400" dirty="0">
                    <a:solidFill>
                      <a:schemeClr val="tx1"/>
                    </a:solidFill>
                    <a:latin typeface="Lato"/>
                    <a:ea typeface="Lato"/>
                    <a:cs typeface="Lato"/>
                    <a:sym typeface="Lato"/>
                  </a:rPr>
                  <a:t> погрешности формы рабочей поверхности;</a:t>
                </a:r>
              </a:p>
              <a:p>
                <a:pPr marL="342900" indent="-342900">
                  <a:spcBef>
                    <a:spcPct val="0"/>
                  </a:spcBef>
                  <a:spcAft>
                    <a:spcPts val="600"/>
                  </a:spcAft>
                  <a:buFont typeface="Arial" panose="020B0604020202020204" pitchFamily="34" charset="0"/>
                  <a:buChar char="•"/>
                </a:pPr>
                <a:r>
                  <a:rPr lang="ru-RU" altLang="ru-RU" sz="2400" dirty="0">
                    <a:solidFill>
                      <a:schemeClr val="tx1"/>
                    </a:solidFill>
                    <a:latin typeface="Lato"/>
                    <a:ea typeface="Lato"/>
                    <a:cs typeface="Lato"/>
                    <a:sym typeface="Lato"/>
                  </a:rPr>
                  <a:t>класс чистоты полированной поверхности </a:t>
                </a:r>
                <a14:m>
                  <m:oMath xmlns:m="http://schemas.openxmlformats.org/officeDocument/2006/math">
                    <m:r>
                      <a:rPr lang="ru-RU" altLang="ru-RU" sz="2400" i="1" dirty="0" smtClean="0">
                        <a:solidFill>
                          <a:schemeClr val="tx1"/>
                        </a:solidFill>
                        <a:latin typeface="Cambria Math"/>
                        <a:ea typeface="Lato"/>
                        <a:cs typeface="Lato"/>
                        <a:sym typeface="Lato"/>
                      </a:rPr>
                      <m:t>Р</m:t>
                    </m:r>
                  </m:oMath>
                </a14:m>
                <a:r>
                  <a:rPr lang="ru-RU" altLang="ru-RU" sz="2400" dirty="0">
                    <a:solidFill>
                      <a:schemeClr val="tx1"/>
                    </a:solidFill>
                    <a:latin typeface="Lato"/>
                    <a:ea typeface="Lato"/>
                    <a:cs typeface="Lato"/>
                    <a:sym typeface="Lato"/>
                  </a:rPr>
                  <a:t>;</a:t>
                </a:r>
              </a:p>
              <a:p>
                <a:pPr marL="342900" indent="-342900">
                  <a:spcBef>
                    <a:spcPct val="0"/>
                  </a:spcBef>
                  <a:spcAft>
                    <a:spcPts val="600"/>
                  </a:spcAft>
                  <a:buFont typeface="Arial" panose="020B0604020202020204" pitchFamily="34" charset="0"/>
                  <a:buChar char="•"/>
                </a:pPr>
                <a:r>
                  <a:rPr lang="ru-RU" altLang="ru-RU" sz="2400" dirty="0">
                    <a:solidFill>
                      <a:schemeClr val="tx1"/>
                    </a:solidFill>
                    <a:latin typeface="Lato"/>
                    <a:ea typeface="Lato"/>
                    <a:cs typeface="Lato"/>
                    <a:sym typeface="Lato"/>
                  </a:rPr>
                  <a:t>допустимую клиновидность пластин </a:t>
                </a:r>
                <a14:m>
                  <m:oMath xmlns:m="http://schemas.openxmlformats.org/officeDocument/2006/math">
                    <m:r>
                      <a:rPr lang="ru-RU" altLang="ru-RU" sz="2400" i="1" dirty="0" smtClean="0">
                        <a:solidFill>
                          <a:schemeClr val="tx1"/>
                        </a:solidFill>
                        <a:latin typeface="Cambria Math"/>
                        <a:ea typeface="Lato"/>
                        <a:cs typeface="Lato"/>
                        <a:sym typeface="Lato"/>
                      </a:rPr>
                      <m:t>𝜃</m:t>
                    </m:r>
                  </m:oMath>
                </a14:m>
                <a:r>
                  <a:rPr lang="ru-RU" altLang="ru-RU" sz="2400" dirty="0">
                    <a:solidFill>
                      <a:schemeClr val="tx1"/>
                    </a:solidFill>
                    <a:latin typeface="Lato"/>
                    <a:ea typeface="Lato"/>
                    <a:cs typeface="Lato"/>
                    <a:sym typeface="Lato"/>
                  </a:rPr>
                  <a:t>;</a:t>
                </a:r>
              </a:p>
              <a:p>
                <a:pPr marL="342900" indent="-342900">
                  <a:spcBef>
                    <a:spcPct val="0"/>
                  </a:spcBef>
                  <a:spcAft>
                    <a:spcPts val="600"/>
                  </a:spcAft>
                  <a:buFont typeface="Arial" panose="020B0604020202020204" pitchFamily="34" charset="0"/>
                  <a:buChar char="•"/>
                </a:pPr>
                <a:r>
                  <a:rPr lang="ru-RU" altLang="ru-RU" sz="2400" dirty="0">
                    <a:solidFill>
                      <a:schemeClr val="tx1"/>
                    </a:solidFill>
                    <a:latin typeface="Lato"/>
                    <a:ea typeface="Lato"/>
                    <a:cs typeface="Lato"/>
                    <a:sym typeface="Lato"/>
                  </a:rPr>
                  <a:t>пирамидальность призм </a:t>
                </a:r>
                <a14:m>
                  <m:oMath xmlns:m="http://schemas.openxmlformats.org/officeDocument/2006/math">
                    <m:r>
                      <a:rPr lang="ru-RU" altLang="ru-RU" sz="2400" i="1" dirty="0" smtClean="0">
                        <a:solidFill>
                          <a:schemeClr val="tx1"/>
                        </a:solidFill>
                        <a:latin typeface="Cambria Math"/>
                        <a:ea typeface="Lato"/>
                        <a:cs typeface="Lato"/>
                        <a:sym typeface="Lato"/>
                      </a:rPr>
                      <m:t>𝜋</m:t>
                    </m:r>
                  </m:oMath>
                </a14:m>
                <a:r>
                  <a:rPr lang="ru-RU" altLang="ru-RU" sz="2400" dirty="0">
                    <a:solidFill>
                      <a:schemeClr val="tx1"/>
                    </a:solidFill>
                    <a:latin typeface="Lato"/>
                    <a:ea typeface="Lato"/>
                    <a:cs typeface="Lato"/>
                    <a:sym typeface="Lato"/>
                  </a:rPr>
                  <a:t>;</a:t>
                </a:r>
              </a:p>
              <a:p>
                <a:pPr marL="342900" indent="-342900">
                  <a:spcBef>
                    <a:spcPct val="0"/>
                  </a:spcBef>
                  <a:spcAft>
                    <a:spcPts val="600"/>
                  </a:spcAft>
                  <a:buFont typeface="Arial" panose="020B0604020202020204" pitchFamily="34" charset="0"/>
                  <a:buChar char="•"/>
                </a:pPr>
                <a:r>
                  <a:rPr lang="ru-RU" altLang="ru-RU" sz="2400" dirty="0">
                    <a:solidFill>
                      <a:schemeClr val="tx1"/>
                    </a:solidFill>
                    <a:latin typeface="Lato"/>
                    <a:ea typeface="Lato"/>
                    <a:cs typeface="Lato"/>
                    <a:sym typeface="Lato"/>
                  </a:rPr>
                  <a:t>допустимую разность равных по номиналу углов призм </a:t>
                </a:r>
                <a14:m>
                  <m:oMath xmlns:m="http://schemas.openxmlformats.org/officeDocument/2006/math">
                    <m:r>
                      <a:rPr lang="ru-RU" altLang="ru-RU" sz="2400" i="1" dirty="0" smtClean="0">
                        <a:solidFill>
                          <a:schemeClr val="tx1"/>
                        </a:solidFill>
                        <a:latin typeface="Cambria Math"/>
                        <a:ea typeface="Lato"/>
                        <a:cs typeface="Lato"/>
                        <a:sym typeface="Lato"/>
                      </a:rPr>
                      <m:t>𝛿</m:t>
                    </m:r>
                  </m:oMath>
                </a14:m>
                <a:r>
                  <a:rPr lang="ru-RU" altLang="ru-RU" sz="2400" dirty="0">
                    <a:solidFill>
                      <a:schemeClr val="tx1"/>
                    </a:solidFill>
                    <a:latin typeface="Lato"/>
                    <a:ea typeface="Lato"/>
                    <a:cs typeface="Lato"/>
                    <a:sym typeface="Lato"/>
                  </a:rPr>
                  <a:t>;</a:t>
                </a:r>
              </a:p>
              <a:p>
                <a:pPr marL="342900" indent="-342900">
                  <a:spcBef>
                    <a:spcPct val="0"/>
                  </a:spcBef>
                  <a:spcAft>
                    <a:spcPts val="600"/>
                  </a:spcAft>
                  <a:buFont typeface="Arial" panose="020B0604020202020204" pitchFamily="34" charset="0"/>
                  <a:buChar char="•"/>
                </a:pPr>
                <a:r>
                  <a:rPr lang="ru-RU" altLang="ru-RU" sz="2400" dirty="0">
                    <a:solidFill>
                      <a:schemeClr val="tx1"/>
                    </a:solidFill>
                    <a:latin typeface="Lato"/>
                    <a:ea typeface="Lato"/>
                    <a:cs typeface="Lato"/>
                    <a:sym typeface="Lato"/>
                  </a:rPr>
                  <a:t>разрешающую способность </a:t>
                </a:r>
                <a14:m>
                  <m:oMath xmlns:m="http://schemas.openxmlformats.org/officeDocument/2006/math">
                    <m:r>
                      <a:rPr lang="ru-RU" altLang="ru-RU" sz="2400" i="1" dirty="0" smtClean="0">
                        <a:solidFill>
                          <a:schemeClr val="tx1"/>
                        </a:solidFill>
                        <a:latin typeface="Cambria Math"/>
                        <a:ea typeface="Lato"/>
                        <a:cs typeface="Lato"/>
                        <a:sym typeface="Lato"/>
                      </a:rPr>
                      <m:t>𝜀</m:t>
                    </m:r>
                  </m:oMath>
                </a14:m>
                <a:r>
                  <a:rPr lang="ru-RU" altLang="ru-RU" sz="2400" dirty="0">
                    <a:solidFill>
                      <a:schemeClr val="tx1"/>
                    </a:solidFill>
                    <a:latin typeface="Lato"/>
                    <a:ea typeface="Lato"/>
                    <a:cs typeface="Lato"/>
                    <a:sym typeface="Lato"/>
                  </a:rPr>
                  <a:t> (при необходимости);</a:t>
                </a:r>
              </a:p>
              <a:p>
                <a:pPr marL="342900" indent="-342900">
                  <a:spcBef>
                    <a:spcPct val="0"/>
                  </a:spcBef>
                  <a:spcAft>
                    <a:spcPts val="600"/>
                  </a:spcAft>
                  <a:buFont typeface="Arial" panose="020B0604020202020204" pitchFamily="34" charset="0"/>
                  <a:buChar char="•"/>
                </a:pPr>
                <a:r>
                  <a:rPr lang="ru-RU" altLang="ru-RU" sz="2400" dirty="0">
                    <a:solidFill>
                      <a:schemeClr val="tx1"/>
                    </a:solidFill>
                    <a:latin typeface="Lato"/>
                    <a:ea typeface="Lato"/>
                    <a:cs typeface="Lato"/>
                    <a:sym typeface="Lato"/>
                  </a:rPr>
                  <a:t>остаточную </a:t>
                </a:r>
                <a:r>
                  <a:rPr lang="ru-RU" altLang="ru-RU" sz="2400" dirty="0" err="1">
                    <a:solidFill>
                      <a:schemeClr val="tx1"/>
                    </a:solidFill>
                    <a:latin typeface="Lato"/>
                    <a:ea typeface="Lato"/>
                    <a:cs typeface="Lato"/>
                    <a:sym typeface="Lato"/>
                  </a:rPr>
                  <a:t>фокусность</a:t>
                </a:r>
                <a:r>
                  <a:rPr lang="ru-RU" altLang="ru-RU" sz="2400" dirty="0">
                    <a:solidFill>
                      <a:schemeClr val="tx1"/>
                    </a:solidFill>
                    <a:latin typeface="Lato"/>
                    <a:ea typeface="Lato"/>
                    <a:cs typeface="Lato"/>
                    <a:sym typeface="Lato"/>
                  </a:rPr>
                  <a:t> пластин и призм </a:t>
                </a:r>
                <a14:m>
                  <m:oMath xmlns:m="http://schemas.openxmlformats.org/officeDocument/2006/math">
                    <m:sSub>
                      <m:sSubPr>
                        <m:ctrlPr>
                          <a:rPr lang="ru-RU" altLang="ru-RU" sz="2400" b="0" i="1" dirty="0" smtClean="0">
                            <a:solidFill>
                              <a:schemeClr val="tx1"/>
                            </a:solidFill>
                            <a:latin typeface="Cambria Math"/>
                            <a:ea typeface="Lato"/>
                            <a:cs typeface="Lato"/>
                            <a:sym typeface="Lato"/>
                          </a:rPr>
                        </m:ctrlPr>
                      </m:sSubPr>
                      <m:e>
                        <m:r>
                          <a:rPr lang="ru-RU" altLang="ru-RU" sz="2400" i="1" dirty="0" smtClean="0">
                            <a:solidFill>
                              <a:schemeClr val="tx1"/>
                            </a:solidFill>
                            <a:latin typeface="Cambria Math"/>
                            <a:ea typeface="Lato"/>
                            <a:cs typeface="Lato"/>
                            <a:sym typeface="Lato"/>
                          </a:rPr>
                          <m:t>𝑓</m:t>
                        </m:r>
                      </m:e>
                      <m:sub>
                        <m:r>
                          <a:rPr lang="en-US" altLang="ru-RU" sz="2400" b="0" i="1" dirty="0" smtClean="0">
                            <a:solidFill>
                              <a:schemeClr val="tx1"/>
                            </a:solidFill>
                            <a:latin typeface="Cambria Math"/>
                            <a:ea typeface="Lato"/>
                            <a:cs typeface="Lato"/>
                            <a:sym typeface="Lato"/>
                          </a:rPr>
                          <m:t>𝑚𝑖𝑛</m:t>
                        </m:r>
                      </m:sub>
                    </m:sSub>
                  </m:oMath>
                </a14:m>
                <a:r>
                  <a:rPr lang="ru-RU" altLang="ru-RU" sz="2400" dirty="0">
                    <a:solidFill>
                      <a:schemeClr val="tx1"/>
                    </a:solidFill>
                    <a:latin typeface="Lato"/>
                    <a:ea typeface="Lato"/>
                    <a:cs typeface="Lato"/>
                    <a:sym typeface="Lato"/>
                  </a:rPr>
                  <a:t> (при необходимости);</a:t>
                </a:r>
              </a:p>
              <a:p>
                <a:pPr marL="342900" indent="-342900">
                  <a:spcBef>
                    <a:spcPct val="0"/>
                  </a:spcBef>
                  <a:spcAft>
                    <a:spcPts val="600"/>
                  </a:spcAft>
                  <a:buFont typeface="Arial" panose="020B0604020202020204" pitchFamily="34" charset="0"/>
                  <a:buChar char="•"/>
                </a:pPr>
                <a:r>
                  <a:rPr lang="ru-RU" altLang="ru-RU" sz="2400" dirty="0">
                    <a:solidFill>
                      <a:schemeClr val="tx1"/>
                    </a:solidFill>
                    <a:latin typeface="Lato"/>
                    <a:ea typeface="Lato"/>
                    <a:cs typeface="Lato"/>
                    <a:sym typeface="Lato"/>
                  </a:rPr>
                  <a:t>класс точности пробного стекла Δ𝑅 или предельное отклонение от расчетного значения радиуса в процентах (для плоских поверхностей при необходимости).</a:t>
                </a:r>
              </a:p>
            </p:txBody>
          </p:sp>
        </mc:Choice>
        <mc:Fallback xmlns="">
          <p:sp>
            <p:nvSpPr>
              <p:cNvPr id="7" name="Текст 2"/>
              <p:cNvSpPr txBox="1">
                <a:spLocks noGrp="1" noRot="1" noChangeAspect="1" noMove="1" noResize="1" noEditPoints="1" noAdjustHandles="1" noChangeArrowheads="1" noChangeShapeType="1" noTextEdit="1"/>
              </p:cNvSpPr>
              <p:nvPr>
                <p:ph type="body" idx="1"/>
              </p:nvPr>
            </p:nvSpPr>
            <p:spPr>
              <a:xfrm>
                <a:off x="612775" y="620688"/>
                <a:ext cx="11315873" cy="6048672"/>
              </a:xfrm>
              <a:blipFill rotWithShape="1">
                <a:blip r:embed="rId3"/>
                <a:stretch>
                  <a:fillRect l="-862"/>
                </a:stretch>
              </a:blipFill>
            </p:spPr>
            <p:txBody>
              <a:bodyPr/>
              <a:lstStyle/>
              <a:p>
                <a:r>
                  <a:rPr lang="ru-RU">
                    <a:noFill/>
                  </a:rPr>
                  <a:t> </a:t>
                </a:r>
              </a:p>
            </p:txBody>
          </p:sp>
        </mc:Fallback>
      </mc:AlternateContent>
      <p:sp>
        <p:nvSpPr>
          <p:cNvPr id="8" name="Shape 307"/>
          <p:cNvSpPr txBox="1">
            <a:spLocks/>
          </p:cNvSpPr>
          <p:nvPr/>
        </p:nvSpPr>
        <p:spPr bwMode="auto">
          <a:xfrm>
            <a:off x="839416" y="22746"/>
            <a:ext cx="11233248"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Требования к оформлению чертежей оптических деталей</a:t>
            </a:r>
          </a:p>
        </p:txBody>
      </p:sp>
    </p:spTree>
    <p:extLst>
      <p:ext uri="{BB962C8B-B14F-4D97-AF65-F5344CB8AC3E}">
        <p14:creationId xmlns:p14="http://schemas.microsoft.com/office/powerpoint/2010/main" val="47861967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mc:AlternateContent xmlns:mc="http://schemas.openxmlformats.org/markup-compatibility/2006" xmlns:a14="http://schemas.microsoft.com/office/drawing/2010/main">
        <mc:Choice Requires="a14">
          <p:sp>
            <p:nvSpPr>
              <p:cNvPr id="7" name="Текст 2"/>
              <p:cNvSpPr txBox="1">
                <a:spLocks noGrp="1"/>
              </p:cNvSpPr>
              <p:nvPr>
                <p:ph type="body" idx="1"/>
              </p:nvPr>
            </p:nvSpPr>
            <p:spPr>
              <a:xfrm>
                <a:off x="612775" y="620688"/>
                <a:ext cx="11315873" cy="6048672"/>
              </a:xfrm>
            </p:spPr>
            <p:txBody>
              <a:bodyPr/>
              <a:lstStyle/>
              <a:p>
                <a:pPr>
                  <a:spcBef>
                    <a:spcPct val="0"/>
                  </a:spcBef>
                  <a:spcAft>
                    <a:spcPts val="600"/>
                  </a:spcAft>
                </a:pPr>
                <a:r>
                  <a:rPr lang="ru-RU" altLang="ru-RU" sz="2400" dirty="0">
                    <a:solidFill>
                      <a:schemeClr val="tx1"/>
                    </a:solidFill>
                    <a:latin typeface="Lato"/>
                    <a:ea typeface="Lato"/>
                    <a:cs typeface="Lato"/>
                    <a:sym typeface="Lato"/>
                  </a:rPr>
                  <a:t>Величина </a:t>
                </a:r>
                <a14:m>
                  <m:oMath xmlns:m="http://schemas.openxmlformats.org/officeDocument/2006/math">
                    <m:r>
                      <a:rPr lang="ru-RU" altLang="ru-RU" sz="2400" i="1" dirty="0" smtClean="0">
                        <a:solidFill>
                          <a:schemeClr val="tx1"/>
                        </a:solidFill>
                        <a:latin typeface="Cambria Math"/>
                        <a:ea typeface="Lato"/>
                        <a:cs typeface="Lato"/>
                        <a:sym typeface="Lato"/>
                      </a:rPr>
                      <m:t>𝑁</m:t>
                    </m:r>
                  </m:oMath>
                </a14:m>
                <a:r>
                  <a:rPr lang="ru-RU" altLang="ru-RU" sz="2400" dirty="0">
                    <a:solidFill>
                      <a:schemeClr val="tx1"/>
                    </a:solidFill>
                    <a:latin typeface="Lato"/>
                    <a:ea typeface="Lato"/>
                    <a:cs typeface="Lato"/>
                    <a:sym typeface="Lato"/>
                  </a:rPr>
                  <a:t> – допуск на общее отклонение формы, рабочей поверхности оптической детали от эталона (формы поверхности пробного стекла), выраженный числом интерференционных колец или полос, наблюдаемых при наложении пробного стекла на поверяемую поверхность.</a:t>
                </a:r>
              </a:p>
              <a:p>
                <a:pPr>
                  <a:spcBef>
                    <a:spcPct val="0"/>
                  </a:spcBef>
                  <a:spcAft>
                    <a:spcPts val="600"/>
                  </a:spcAft>
                </a:pPr>
                <a:r>
                  <a:rPr lang="ru-RU" altLang="ru-RU" sz="2400" dirty="0" smtClean="0">
                    <a:solidFill>
                      <a:schemeClr val="tx1"/>
                    </a:solidFill>
                    <a:latin typeface="Lato"/>
                    <a:ea typeface="Lato"/>
                    <a:cs typeface="Lato"/>
                    <a:sym typeface="Lato"/>
                  </a:rPr>
                  <a:t>В </a:t>
                </a:r>
                <a:r>
                  <a:rPr lang="ru-RU" altLang="ru-RU" sz="2400" dirty="0">
                    <a:solidFill>
                      <a:schemeClr val="tx1"/>
                    </a:solidFill>
                    <a:latin typeface="Lato"/>
                    <a:ea typeface="Lato"/>
                    <a:cs typeface="Lato"/>
                    <a:sym typeface="Lato"/>
                  </a:rPr>
                  <a:t>производственном обиходе интерференционную картину обычно называют цветом. Этот параметр определяет точность, с которой будет выполнен радиус кривизны сферической поверхности или отступление от плоскостности у плоской. </a:t>
                </a:r>
              </a:p>
              <a:p>
                <a:pPr>
                  <a:spcBef>
                    <a:spcPct val="0"/>
                  </a:spcBef>
                  <a:spcAft>
                    <a:spcPts val="600"/>
                  </a:spcAft>
                </a:pPr>
                <a:r>
                  <a:rPr lang="ru-RU" altLang="ru-RU" sz="2400" dirty="0" smtClean="0">
                    <a:solidFill>
                      <a:schemeClr val="tx1"/>
                    </a:solidFill>
                    <a:latin typeface="Lato"/>
                    <a:ea typeface="Lato"/>
                    <a:cs typeface="Lato"/>
                    <a:sym typeface="Lato"/>
                  </a:rPr>
                  <a:t>Величина </a:t>
                </a:r>
                <a14:m>
                  <m:oMath xmlns:m="http://schemas.openxmlformats.org/officeDocument/2006/math">
                    <m:r>
                      <m:rPr>
                        <m:sty m:val="p"/>
                      </m:rPr>
                      <a:rPr lang="ru-RU" altLang="ru-RU" sz="2400" i="0" dirty="0" smtClean="0">
                        <a:solidFill>
                          <a:schemeClr val="tx1"/>
                        </a:solidFill>
                        <a:latin typeface="Cambria Math"/>
                        <a:ea typeface="Lato"/>
                        <a:cs typeface="Lato"/>
                        <a:sym typeface="Lato"/>
                      </a:rPr>
                      <m:t>Δ</m:t>
                    </m:r>
                    <m:r>
                      <a:rPr lang="ru-RU" altLang="ru-RU" sz="2400" i="1" dirty="0">
                        <a:solidFill>
                          <a:schemeClr val="tx1"/>
                        </a:solidFill>
                        <a:latin typeface="Cambria Math"/>
                        <a:ea typeface="Lato"/>
                        <a:cs typeface="Lato"/>
                        <a:sym typeface="Lato"/>
                      </a:rPr>
                      <m:t>𝑁</m:t>
                    </m:r>
                    <m:r>
                      <a:rPr lang="ru-RU" altLang="ru-RU" sz="2400" i="1" dirty="0">
                        <a:solidFill>
                          <a:schemeClr val="tx1"/>
                        </a:solidFill>
                        <a:latin typeface="Cambria Math"/>
                        <a:ea typeface="Lato"/>
                        <a:cs typeface="Lato"/>
                        <a:sym typeface="Lato"/>
                      </a:rPr>
                      <m:t> </m:t>
                    </m:r>
                  </m:oMath>
                </a14:m>
                <a:r>
                  <a:rPr lang="ru-RU" altLang="ru-RU" sz="2400" dirty="0">
                    <a:solidFill>
                      <a:schemeClr val="tx1"/>
                    </a:solidFill>
                    <a:latin typeface="Lato"/>
                    <a:ea typeface="Lato"/>
                    <a:cs typeface="Lato"/>
                    <a:sym typeface="Lato"/>
                  </a:rPr>
                  <a:t>– допуск на местное (нерегулярное) отклонение формы рабочей поверхности от эталонной (или иначе – местные ошибки), выраженное числом интерференционных колец или полос.</a:t>
                </a:r>
              </a:p>
            </p:txBody>
          </p:sp>
        </mc:Choice>
        <mc:Fallback xmlns="">
          <p:sp>
            <p:nvSpPr>
              <p:cNvPr id="7" name="Текст 2"/>
              <p:cNvSpPr txBox="1">
                <a:spLocks noGrp="1" noRot="1" noChangeAspect="1" noMove="1" noResize="1" noEditPoints="1" noAdjustHandles="1" noChangeArrowheads="1" noChangeShapeType="1" noTextEdit="1"/>
              </p:cNvSpPr>
              <p:nvPr>
                <p:ph type="body" idx="1"/>
              </p:nvPr>
            </p:nvSpPr>
            <p:spPr>
              <a:xfrm>
                <a:off x="612775" y="620688"/>
                <a:ext cx="11315873" cy="6048672"/>
              </a:xfrm>
              <a:blipFill rotWithShape="1">
                <a:blip r:embed="rId3"/>
                <a:stretch>
                  <a:fillRect l="-862" r="-1239"/>
                </a:stretch>
              </a:blipFill>
            </p:spPr>
            <p:txBody>
              <a:bodyPr/>
              <a:lstStyle/>
              <a:p>
                <a:r>
                  <a:rPr lang="ru-RU">
                    <a:noFill/>
                  </a:rPr>
                  <a:t> </a:t>
                </a:r>
              </a:p>
            </p:txBody>
          </p:sp>
        </mc:Fallback>
      </mc:AlternateContent>
      <p:sp>
        <p:nvSpPr>
          <p:cNvPr id="8" name="Shape 307"/>
          <p:cNvSpPr txBox="1">
            <a:spLocks/>
          </p:cNvSpPr>
          <p:nvPr/>
        </p:nvSpPr>
        <p:spPr bwMode="auto">
          <a:xfrm>
            <a:off x="839416" y="22746"/>
            <a:ext cx="11233248"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Требования к оформлению чертежей оптических деталей</a:t>
            </a:r>
          </a:p>
        </p:txBody>
      </p:sp>
    </p:spTree>
    <p:extLst>
      <p:ext uri="{BB962C8B-B14F-4D97-AF65-F5344CB8AC3E}">
        <p14:creationId xmlns:p14="http://schemas.microsoft.com/office/powerpoint/2010/main" val="125346238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620688"/>
            <a:ext cx="11315873" cy="6048672"/>
          </a:xfrm>
        </p:spPr>
        <p:txBody>
          <a:bodyPr/>
          <a:lstStyle/>
          <a:p>
            <a:pPr>
              <a:spcBef>
                <a:spcPct val="0"/>
              </a:spcBef>
              <a:spcAft>
                <a:spcPts val="600"/>
              </a:spcAft>
            </a:pPr>
            <a:r>
              <a:rPr lang="ru-RU" altLang="ru-RU" sz="2400" dirty="0">
                <a:solidFill>
                  <a:schemeClr val="tx1"/>
                </a:solidFill>
                <a:latin typeface="Lato"/>
                <a:ea typeface="Lato"/>
                <a:cs typeface="Lato"/>
                <a:sym typeface="Lato"/>
              </a:rPr>
              <a:t>В ряде случаев (большие поверхности, асферические поверхности) контроль формы поверхности детали осуществляется не пробными стеклами, а с помощью сферометров, интерферометров и других методов и средств, что обусловливает также и иную систему задания допусков на погрешности формы рабочей поверхности (в процентах, линейной мере, угловой мере, долях длины волны света, дифракционным кружком рассеяния, значением </a:t>
            </a:r>
            <a:r>
              <a:rPr lang="ru-RU" altLang="ru-RU" sz="2400" dirty="0" err="1">
                <a:solidFill>
                  <a:schemeClr val="tx1"/>
                </a:solidFill>
                <a:latin typeface="Lato"/>
                <a:ea typeface="Lato"/>
                <a:cs typeface="Lato"/>
                <a:sym typeface="Lato"/>
              </a:rPr>
              <a:t>асферичности</a:t>
            </a:r>
            <a:r>
              <a:rPr lang="ru-RU" altLang="ru-RU" sz="2400" dirty="0" smtClean="0">
                <a:solidFill>
                  <a:schemeClr val="tx1"/>
                </a:solidFill>
                <a:latin typeface="Lato"/>
                <a:ea typeface="Lato"/>
                <a:cs typeface="Lato"/>
                <a:sym typeface="Lato"/>
              </a:rPr>
              <a:t>).</a:t>
            </a:r>
            <a:endParaRPr lang="ru-RU" altLang="ru-RU" sz="2400" dirty="0">
              <a:solidFill>
                <a:schemeClr val="tx1"/>
              </a:solidFill>
              <a:latin typeface="Lato"/>
              <a:ea typeface="Lato"/>
              <a:cs typeface="Lato"/>
              <a:sym typeface="Lato"/>
            </a:endParaRPr>
          </a:p>
          <a:p>
            <a:pPr>
              <a:spcBef>
                <a:spcPct val="0"/>
              </a:spcBef>
              <a:spcAft>
                <a:spcPts val="600"/>
              </a:spcAft>
            </a:pPr>
            <a:r>
              <a:rPr lang="ru-RU" altLang="ru-RU" sz="2400" dirty="0">
                <a:solidFill>
                  <a:schemeClr val="tx1"/>
                </a:solidFill>
                <a:latin typeface="Lato"/>
                <a:ea typeface="Lato"/>
                <a:cs typeface="Lato"/>
                <a:sym typeface="Lato"/>
              </a:rPr>
              <a:t>Допуск на местные ошибки устанавливают более жесткий (строгий) по сравнению с допуском на общую ошибку (примерно в 5-10 раз), так как местные погрешности формы более сильно влияют на качество изображения и не могут быть компенсированы (например, изменением воздушных промежутков между компонентами оптической системы).</a:t>
            </a:r>
          </a:p>
        </p:txBody>
      </p:sp>
      <p:sp>
        <p:nvSpPr>
          <p:cNvPr id="8" name="Shape 307"/>
          <p:cNvSpPr txBox="1">
            <a:spLocks/>
          </p:cNvSpPr>
          <p:nvPr/>
        </p:nvSpPr>
        <p:spPr bwMode="auto">
          <a:xfrm>
            <a:off x="839416" y="22746"/>
            <a:ext cx="11233248"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Требования к оформлению чертежей оптических деталей</a:t>
            </a:r>
          </a:p>
        </p:txBody>
      </p:sp>
    </p:spTree>
    <p:extLst>
      <p:ext uri="{BB962C8B-B14F-4D97-AF65-F5344CB8AC3E}">
        <p14:creationId xmlns:p14="http://schemas.microsoft.com/office/powerpoint/2010/main" val="423015580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8" name="Shape 307"/>
          <p:cNvSpPr txBox="1">
            <a:spLocks/>
          </p:cNvSpPr>
          <p:nvPr/>
        </p:nvSpPr>
        <p:spPr bwMode="auto">
          <a:xfrm>
            <a:off x="839416" y="22746"/>
            <a:ext cx="11233248"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Требования к оформлению чертежей оптических деталей</a:t>
            </a:r>
          </a:p>
        </p:txBody>
      </p:sp>
      <p:pic>
        <p:nvPicPr>
          <p:cNvPr id="9" name="Рисунок 8"/>
          <p:cNvPicPr>
            <a:picLocks noChangeAspect="1"/>
          </p:cNvPicPr>
          <p:nvPr/>
        </p:nvPicPr>
        <p:blipFill>
          <a:blip r:embed="rId3"/>
          <a:stretch>
            <a:fillRect/>
          </a:stretch>
        </p:blipFill>
        <p:spPr>
          <a:xfrm>
            <a:off x="2844933" y="764704"/>
            <a:ext cx="6035708" cy="5903712"/>
          </a:xfrm>
          <a:prstGeom prst="rect">
            <a:avLst/>
          </a:prstGeom>
        </p:spPr>
      </p:pic>
    </p:spTree>
    <p:extLst>
      <p:ext uri="{BB962C8B-B14F-4D97-AF65-F5344CB8AC3E}">
        <p14:creationId xmlns:p14="http://schemas.microsoft.com/office/powerpoint/2010/main" val="34704585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mc:AlternateContent xmlns:mc="http://schemas.openxmlformats.org/markup-compatibility/2006" xmlns:a14="http://schemas.microsoft.com/office/drawing/2010/main">
        <mc:Choice Requires="a14">
          <p:sp>
            <p:nvSpPr>
              <p:cNvPr id="7" name="Текст 2"/>
              <p:cNvSpPr txBox="1">
                <a:spLocks noGrp="1"/>
              </p:cNvSpPr>
              <p:nvPr>
                <p:ph type="body" idx="1"/>
              </p:nvPr>
            </p:nvSpPr>
            <p:spPr>
              <a:xfrm>
                <a:off x="612775" y="620688"/>
                <a:ext cx="11315873" cy="6048672"/>
              </a:xfrm>
            </p:spPr>
            <p:txBody>
              <a:bodyPr/>
              <a:lstStyle/>
              <a:p>
                <a:pPr>
                  <a:spcBef>
                    <a:spcPct val="0"/>
                  </a:spcBef>
                  <a:spcAft>
                    <a:spcPts val="200"/>
                  </a:spcAft>
                </a:pPr>
                <a:r>
                  <a:rPr lang="ru-RU" altLang="ru-RU" sz="2400" dirty="0">
                    <a:solidFill>
                      <a:schemeClr val="tx1"/>
                    </a:solidFill>
                    <a:latin typeface="Lato"/>
                    <a:ea typeface="Lato"/>
                    <a:cs typeface="Lato"/>
                    <a:sym typeface="Lato"/>
                  </a:rPr>
                  <a:t>Обычно поля допусков 𝑁 и Δ𝑁 устанавливают симметричными относительно номинала и знак отступлений не указывают</a:t>
                </a:r>
                <a:r>
                  <a:rPr lang="ru-RU" altLang="ru-RU" sz="2400" dirty="0" smtClean="0">
                    <a:solidFill>
                      <a:schemeClr val="tx1"/>
                    </a:solidFill>
                    <a:latin typeface="Lato"/>
                    <a:ea typeface="Lato"/>
                    <a:cs typeface="Lato"/>
                    <a:sym typeface="Lato"/>
                  </a:rPr>
                  <a:t>.</a:t>
                </a:r>
                <a:endParaRPr lang="ru-RU" altLang="ru-RU" sz="2400" dirty="0">
                  <a:solidFill>
                    <a:schemeClr val="tx1"/>
                  </a:solidFill>
                  <a:latin typeface="Lato"/>
                  <a:ea typeface="Lato"/>
                  <a:cs typeface="Lato"/>
                  <a:sym typeface="Lato"/>
                </a:endParaRPr>
              </a:p>
              <a:p>
                <a:pPr>
                  <a:spcBef>
                    <a:spcPct val="0"/>
                  </a:spcBef>
                  <a:spcAft>
                    <a:spcPts val="200"/>
                  </a:spcAft>
                </a:pPr>
                <a:r>
                  <a:rPr lang="ru-RU" altLang="ru-RU" sz="2400" dirty="0">
                    <a:solidFill>
                      <a:schemeClr val="tx1"/>
                    </a:solidFill>
                    <a:latin typeface="Lato"/>
                    <a:ea typeface="Lato"/>
                    <a:cs typeface="Lato"/>
                    <a:sym typeface="Lato"/>
                  </a:rPr>
                  <a:t>В особых случаях их указывают со знаками плюс или минус. При знаке плюс наблюдается воздушный зазор на краю (касание в центре – «общий бугор»), а при знаке минус – зазор в центре (касание на краю – «общая яма»). Для плоской поверхности это означает, что при знаке плюс она слегка выпуклая, а при знаке минус – слегка вогнутая</a:t>
                </a:r>
                <a:r>
                  <a:rPr lang="ru-RU" altLang="ru-RU" sz="2400" dirty="0" smtClean="0">
                    <a:solidFill>
                      <a:schemeClr val="tx1"/>
                    </a:solidFill>
                    <a:latin typeface="Lato"/>
                    <a:ea typeface="Lato"/>
                    <a:cs typeface="Lato"/>
                    <a:sym typeface="Lato"/>
                  </a:rPr>
                  <a:t>.</a:t>
                </a:r>
                <a:endParaRPr lang="en-US" altLang="ru-RU" sz="2400" dirty="0" smtClean="0">
                  <a:solidFill>
                    <a:schemeClr val="tx1"/>
                  </a:solidFill>
                  <a:latin typeface="Lato"/>
                  <a:ea typeface="Lato"/>
                  <a:cs typeface="Lato"/>
                  <a:sym typeface="Lato"/>
                </a:endParaRPr>
              </a:p>
              <a:p>
                <a:pPr>
                  <a:spcBef>
                    <a:spcPct val="0"/>
                  </a:spcBef>
                  <a:spcAft>
                    <a:spcPts val="200"/>
                  </a:spcAft>
                </a:pPr>
                <a:r>
                  <a:rPr lang="ru-RU" altLang="ru-RU" sz="2400" dirty="0">
                    <a:solidFill>
                      <a:schemeClr val="tx1"/>
                    </a:solidFill>
                    <a:latin typeface="Lato"/>
                    <a:ea typeface="Lato"/>
                    <a:cs typeface="Lato"/>
                    <a:sym typeface="Lato"/>
                  </a:rPr>
                  <a:t>При назначении неодинаковых допусков для разных поверхностей одной детали или разных зон одной и той же поверхности обозначения этих допусков следует указывать с буквенными индексами, каждое в отдельной строке. </a:t>
                </a:r>
                <a:endParaRPr lang="en-US" altLang="ru-RU" sz="2400" dirty="0" smtClean="0">
                  <a:solidFill>
                    <a:schemeClr val="tx1"/>
                  </a:solidFill>
                  <a:latin typeface="Lato"/>
                  <a:ea typeface="Lato"/>
                  <a:cs typeface="Lato"/>
                  <a:sym typeface="Lato"/>
                </a:endParaRPr>
              </a:p>
              <a:p>
                <a:pPr>
                  <a:spcBef>
                    <a:spcPct val="0"/>
                  </a:spcBef>
                  <a:spcAft>
                    <a:spcPts val="200"/>
                  </a:spcAft>
                </a:pPr>
                <a:r>
                  <a:rPr lang="ru-RU" altLang="ru-RU" sz="2400" dirty="0" smtClean="0">
                    <a:solidFill>
                      <a:schemeClr val="tx1"/>
                    </a:solidFill>
                    <a:latin typeface="Lato"/>
                    <a:ea typeface="Lato"/>
                    <a:cs typeface="Lato"/>
                    <a:sym typeface="Lato"/>
                  </a:rPr>
                  <a:t>Эти </a:t>
                </a:r>
                <a:r>
                  <a:rPr lang="ru-RU" altLang="ru-RU" sz="2400" dirty="0">
                    <a:solidFill>
                      <a:schemeClr val="tx1"/>
                    </a:solidFill>
                    <a:latin typeface="Lato"/>
                    <a:ea typeface="Lato"/>
                    <a:cs typeface="Lato"/>
                    <a:sym typeface="Lato"/>
                  </a:rPr>
                  <a:t>же индексы следует ставить у соответствующих поверхностей или у их зон на изображении детали в поле чертежа. Для деталей, не подлежащих контролю пробными стеклами, отклонения </a:t>
                </a:r>
                <a14:m>
                  <m:oMath xmlns:m="http://schemas.openxmlformats.org/officeDocument/2006/math">
                    <m:r>
                      <a:rPr lang="ru-RU" altLang="ru-RU" sz="2400" i="1" dirty="0" smtClean="0">
                        <a:solidFill>
                          <a:schemeClr val="tx1"/>
                        </a:solidFill>
                        <a:latin typeface="Cambria Math"/>
                        <a:ea typeface="Lato"/>
                        <a:cs typeface="Lato"/>
                        <a:sym typeface="Lato"/>
                      </a:rPr>
                      <m:t>𝑁</m:t>
                    </m:r>
                  </m:oMath>
                </a14:m>
                <a:r>
                  <a:rPr lang="ru-RU" altLang="ru-RU" sz="2400" dirty="0">
                    <a:solidFill>
                      <a:schemeClr val="tx1"/>
                    </a:solidFill>
                    <a:latin typeface="Lato"/>
                    <a:ea typeface="Lato"/>
                    <a:cs typeface="Lato"/>
                    <a:sym typeface="Lato"/>
                  </a:rPr>
                  <a:t> и </a:t>
                </a:r>
                <a14:m>
                  <m:oMath xmlns:m="http://schemas.openxmlformats.org/officeDocument/2006/math">
                    <m:r>
                      <m:rPr>
                        <m:sty m:val="p"/>
                      </m:rPr>
                      <a:rPr lang="ru-RU" altLang="ru-RU" sz="2400" i="0" dirty="0" smtClean="0">
                        <a:solidFill>
                          <a:schemeClr val="tx1"/>
                        </a:solidFill>
                        <a:latin typeface="Cambria Math"/>
                        <a:ea typeface="Lato"/>
                        <a:cs typeface="Lato"/>
                        <a:sym typeface="Lato"/>
                      </a:rPr>
                      <m:t>Δ</m:t>
                    </m:r>
                    <m:r>
                      <a:rPr lang="ru-RU" altLang="ru-RU" sz="2400" i="1" dirty="0">
                        <a:solidFill>
                          <a:schemeClr val="tx1"/>
                        </a:solidFill>
                        <a:latin typeface="Cambria Math"/>
                        <a:ea typeface="Lato"/>
                        <a:cs typeface="Lato"/>
                        <a:sym typeface="Lato"/>
                      </a:rPr>
                      <m:t>𝑁</m:t>
                    </m:r>
                    <m:r>
                      <a:rPr lang="ru-RU" altLang="ru-RU" sz="2400" i="1" dirty="0">
                        <a:solidFill>
                          <a:schemeClr val="tx1"/>
                        </a:solidFill>
                        <a:latin typeface="Cambria Math"/>
                        <a:ea typeface="Lato"/>
                        <a:cs typeface="Lato"/>
                        <a:sym typeface="Lato"/>
                      </a:rPr>
                      <m:t> </m:t>
                    </m:r>
                  </m:oMath>
                </a14:m>
                <a:r>
                  <a:rPr lang="ru-RU" altLang="ru-RU" sz="2400" dirty="0">
                    <a:solidFill>
                      <a:schemeClr val="tx1"/>
                    </a:solidFill>
                    <a:latin typeface="Lato"/>
                    <a:ea typeface="Lato"/>
                    <a:cs typeface="Lato"/>
                    <a:sym typeface="Lato"/>
                  </a:rPr>
                  <a:t>не </a:t>
                </a:r>
                <a:r>
                  <a:rPr lang="ru-RU" altLang="ru-RU" sz="2400" dirty="0" smtClean="0">
                    <a:solidFill>
                      <a:schemeClr val="tx1"/>
                    </a:solidFill>
                    <a:latin typeface="Lato"/>
                    <a:ea typeface="Lato"/>
                    <a:cs typeface="Lato"/>
                    <a:sym typeface="Lato"/>
                  </a:rPr>
                  <a:t>указываются.</a:t>
                </a:r>
                <a:r>
                  <a:rPr lang="en-US" altLang="ru-RU" sz="2400" dirty="0" smtClean="0">
                    <a:solidFill>
                      <a:schemeClr val="tx1"/>
                    </a:solidFill>
                    <a:latin typeface="Lato"/>
                    <a:ea typeface="Lato"/>
                    <a:cs typeface="Lato"/>
                    <a:sym typeface="Lato"/>
                  </a:rPr>
                  <a:t> </a:t>
                </a:r>
                <a:r>
                  <a:rPr lang="ru-RU" altLang="ru-RU" sz="2400" dirty="0" smtClean="0">
                    <a:solidFill>
                      <a:schemeClr val="tx1"/>
                    </a:solidFill>
                    <a:latin typeface="Lato"/>
                    <a:ea typeface="Lato"/>
                    <a:cs typeface="Lato"/>
                    <a:sym typeface="Lato"/>
                  </a:rPr>
                  <a:t>В </a:t>
                </a:r>
                <a:r>
                  <a:rPr lang="ru-RU" altLang="ru-RU" sz="2400" dirty="0">
                    <a:solidFill>
                      <a:schemeClr val="tx1"/>
                    </a:solidFill>
                    <a:latin typeface="Lato"/>
                    <a:ea typeface="Lato"/>
                    <a:cs typeface="Lato"/>
                    <a:sym typeface="Lato"/>
                  </a:rPr>
                  <a:t>ответственных случаях допуски на </a:t>
                </a:r>
                <a14:m>
                  <m:oMath xmlns:m="http://schemas.openxmlformats.org/officeDocument/2006/math">
                    <m:r>
                      <a:rPr lang="ru-RU" altLang="ru-RU" sz="2400" i="1" dirty="0" smtClean="0">
                        <a:solidFill>
                          <a:schemeClr val="tx1"/>
                        </a:solidFill>
                        <a:latin typeface="Cambria Math"/>
                        <a:ea typeface="Lato"/>
                        <a:cs typeface="Lato"/>
                        <a:sym typeface="Lato"/>
                      </a:rPr>
                      <m:t>𝑁</m:t>
                    </m:r>
                  </m:oMath>
                </a14:m>
                <a:r>
                  <a:rPr lang="ru-RU" altLang="ru-RU" sz="2400" dirty="0">
                    <a:solidFill>
                      <a:schemeClr val="tx1"/>
                    </a:solidFill>
                    <a:latin typeface="Lato"/>
                    <a:ea typeface="Lato"/>
                    <a:cs typeface="Lato"/>
                    <a:sym typeface="Lato"/>
                  </a:rPr>
                  <a:t> и </a:t>
                </a:r>
                <a14:m>
                  <m:oMath xmlns:m="http://schemas.openxmlformats.org/officeDocument/2006/math">
                    <m:r>
                      <m:rPr>
                        <m:sty m:val="p"/>
                      </m:rPr>
                      <a:rPr lang="ru-RU" altLang="ru-RU" sz="2400" i="0" dirty="0" smtClean="0">
                        <a:solidFill>
                          <a:schemeClr val="tx1"/>
                        </a:solidFill>
                        <a:latin typeface="Cambria Math"/>
                        <a:ea typeface="Lato"/>
                        <a:cs typeface="Lato"/>
                        <a:sym typeface="Lato"/>
                      </a:rPr>
                      <m:t>Δ</m:t>
                    </m:r>
                    <m:r>
                      <a:rPr lang="ru-RU" altLang="ru-RU" sz="2400" i="1" dirty="0">
                        <a:solidFill>
                          <a:schemeClr val="tx1"/>
                        </a:solidFill>
                        <a:latin typeface="Cambria Math"/>
                        <a:ea typeface="Lato"/>
                        <a:cs typeface="Lato"/>
                        <a:sym typeface="Lato"/>
                      </a:rPr>
                      <m:t>𝑁</m:t>
                    </m:r>
                  </m:oMath>
                </a14:m>
                <a:r>
                  <a:rPr lang="ru-RU" altLang="ru-RU" sz="2400" dirty="0">
                    <a:solidFill>
                      <a:schemeClr val="tx1"/>
                    </a:solidFill>
                    <a:latin typeface="Lato"/>
                    <a:ea typeface="Lato"/>
                    <a:cs typeface="Lato"/>
                    <a:sym typeface="Lato"/>
                  </a:rPr>
                  <a:t> рассчитываются исходя из требуемого качества изображения.</a:t>
                </a:r>
              </a:p>
              <a:p>
                <a:pPr>
                  <a:spcBef>
                    <a:spcPct val="0"/>
                  </a:spcBef>
                  <a:spcAft>
                    <a:spcPts val="200"/>
                  </a:spcAft>
                </a:pPr>
                <a:endParaRPr lang="ru-RU" altLang="ru-RU" sz="2400" dirty="0">
                  <a:solidFill>
                    <a:schemeClr val="tx1"/>
                  </a:solidFill>
                  <a:latin typeface="Lato"/>
                  <a:ea typeface="Lato"/>
                  <a:cs typeface="Lato"/>
                  <a:sym typeface="Lato"/>
                </a:endParaRPr>
              </a:p>
              <a:p>
                <a:pPr>
                  <a:spcBef>
                    <a:spcPct val="0"/>
                  </a:spcBef>
                  <a:spcAft>
                    <a:spcPts val="200"/>
                  </a:spcAft>
                </a:pPr>
                <a:endParaRPr lang="ru-RU" altLang="ru-RU" sz="2400" dirty="0">
                  <a:solidFill>
                    <a:schemeClr val="tx1"/>
                  </a:solidFill>
                  <a:latin typeface="Lato"/>
                  <a:ea typeface="Lato"/>
                  <a:cs typeface="Lato"/>
                  <a:sym typeface="Lato"/>
                </a:endParaRPr>
              </a:p>
            </p:txBody>
          </p:sp>
        </mc:Choice>
        <mc:Fallback xmlns="">
          <p:sp>
            <p:nvSpPr>
              <p:cNvPr id="7" name="Текст 2"/>
              <p:cNvSpPr txBox="1">
                <a:spLocks noGrp="1" noRot="1" noChangeAspect="1" noMove="1" noResize="1" noEditPoints="1" noAdjustHandles="1" noChangeArrowheads="1" noChangeShapeType="1" noTextEdit="1"/>
              </p:cNvSpPr>
              <p:nvPr>
                <p:ph type="body" idx="1"/>
              </p:nvPr>
            </p:nvSpPr>
            <p:spPr>
              <a:xfrm>
                <a:off x="612775" y="620688"/>
                <a:ext cx="11315873" cy="6048672"/>
              </a:xfrm>
              <a:blipFill rotWithShape="1">
                <a:blip r:embed="rId3"/>
                <a:stretch>
                  <a:fillRect l="-862" t="-101" r="-539" b="-2621"/>
                </a:stretch>
              </a:blipFill>
            </p:spPr>
            <p:txBody>
              <a:bodyPr/>
              <a:lstStyle/>
              <a:p>
                <a:r>
                  <a:rPr lang="ru-RU">
                    <a:noFill/>
                  </a:rPr>
                  <a:t> </a:t>
                </a:r>
              </a:p>
            </p:txBody>
          </p:sp>
        </mc:Fallback>
      </mc:AlternateContent>
      <p:sp>
        <p:nvSpPr>
          <p:cNvPr id="8" name="Shape 307"/>
          <p:cNvSpPr txBox="1">
            <a:spLocks/>
          </p:cNvSpPr>
          <p:nvPr/>
        </p:nvSpPr>
        <p:spPr bwMode="auto">
          <a:xfrm>
            <a:off x="839416" y="22746"/>
            <a:ext cx="11233248"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Требования к оформлению чертежей оптических деталей</a:t>
            </a:r>
          </a:p>
        </p:txBody>
      </p:sp>
    </p:spTree>
    <p:extLst>
      <p:ext uri="{BB962C8B-B14F-4D97-AF65-F5344CB8AC3E}">
        <p14:creationId xmlns:p14="http://schemas.microsoft.com/office/powerpoint/2010/main" val="60790146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mc:AlternateContent xmlns:mc="http://schemas.openxmlformats.org/markup-compatibility/2006" xmlns:a14="http://schemas.microsoft.com/office/drawing/2010/main">
        <mc:Choice Requires="a14">
          <p:sp>
            <p:nvSpPr>
              <p:cNvPr id="7" name="Текст 2"/>
              <p:cNvSpPr txBox="1">
                <a:spLocks noGrp="1"/>
              </p:cNvSpPr>
              <p:nvPr>
                <p:ph type="body" idx="1"/>
              </p:nvPr>
            </p:nvSpPr>
            <p:spPr>
              <a:xfrm>
                <a:off x="612775" y="620688"/>
                <a:ext cx="11315873" cy="6048672"/>
              </a:xfrm>
            </p:spPr>
            <p:txBody>
              <a:bodyPr/>
              <a:lstStyle/>
              <a:p>
                <a:pPr>
                  <a:spcBef>
                    <a:spcPct val="0"/>
                  </a:spcBef>
                  <a:spcAft>
                    <a:spcPts val="600"/>
                  </a:spcAft>
                </a:pPr>
                <a:r>
                  <a:rPr lang="ru-RU" altLang="ru-RU" sz="2400" dirty="0">
                    <a:solidFill>
                      <a:schemeClr val="tx1"/>
                    </a:solidFill>
                    <a:latin typeface="Lato"/>
                    <a:ea typeface="Lato"/>
                    <a:cs typeface="Lato"/>
                    <a:sym typeface="Lato"/>
                  </a:rPr>
                  <a:t>Нужно учитывать не только тип детали, но и материал, из которого она изготовлена, возможные технологические методы изготовления, спектральный диапазон работы, ее расположение в оптической системе (установлена она в широком или узком пучке лучей), вид оптической системы, ее конструктивные параметры и характеристики, габаритные размеры детали и т. д.</a:t>
                </a:r>
              </a:p>
              <a:p>
                <a:pPr>
                  <a:spcBef>
                    <a:spcPct val="0"/>
                  </a:spcBef>
                  <a:spcAft>
                    <a:spcPts val="600"/>
                  </a:spcAft>
                </a:pPr>
                <a:r>
                  <a:rPr lang="ru-RU" altLang="ru-RU" sz="2400" dirty="0">
                    <a:solidFill>
                      <a:schemeClr val="tx1"/>
                    </a:solidFill>
                    <a:latin typeface="Lato"/>
                    <a:ea typeface="Lato"/>
                    <a:cs typeface="Lato"/>
                    <a:sym typeface="Lato"/>
                  </a:rPr>
                  <a:t>Например, защитное стекло (светофильтр) может стоять как перед объективом (тогда допуски на </a:t>
                </a:r>
                <a14:m>
                  <m:oMath xmlns:m="http://schemas.openxmlformats.org/officeDocument/2006/math">
                    <m:r>
                      <a:rPr lang="ru-RU" altLang="ru-RU" sz="2400" i="1" dirty="0" smtClean="0">
                        <a:solidFill>
                          <a:schemeClr val="tx1"/>
                        </a:solidFill>
                        <a:latin typeface="Cambria Math"/>
                        <a:ea typeface="Lato"/>
                        <a:cs typeface="Lato"/>
                        <a:sym typeface="Lato"/>
                      </a:rPr>
                      <m:t>𝑁</m:t>
                    </m:r>
                  </m:oMath>
                </a14:m>
                <a:r>
                  <a:rPr lang="ru-RU" altLang="ru-RU" sz="2400" dirty="0">
                    <a:solidFill>
                      <a:schemeClr val="tx1"/>
                    </a:solidFill>
                    <a:latin typeface="Lato"/>
                    <a:ea typeface="Lato"/>
                    <a:cs typeface="Lato"/>
                    <a:sym typeface="Lato"/>
                  </a:rPr>
                  <a:t>, </a:t>
                </a:r>
                <a14:m>
                  <m:oMath xmlns:m="http://schemas.openxmlformats.org/officeDocument/2006/math">
                    <m:r>
                      <m:rPr>
                        <m:sty m:val="p"/>
                      </m:rPr>
                      <a:rPr lang="ru-RU" altLang="ru-RU" sz="2400" i="0" dirty="0" smtClean="0">
                        <a:solidFill>
                          <a:schemeClr val="tx1"/>
                        </a:solidFill>
                        <a:latin typeface="Cambria Math"/>
                        <a:ea typeface="Lato"/>
                        <a:cs typeface="Lato"/>
                        <a:sym typeface="Lato"/>
                      </a:rPr>
                      <m:t>Δ</m:t>
                    </m:r>
                    <m:r>
                      <a:rPr lang="ru-RU" altLang="ru-RU" sz="2400" i="1" dirty="0">
                        <a:solidFill>
                          <a:schemeClr val="tx1"/>
                        </a:solidFill>
                        <a:latin typeface="Cambria Math"/>
                        <a:ea typeface="Lato"/>
                        <a:cs typeface="Lato"/>
                        <a:sym typeface="Lato"/>
                      </a:rPr>
                      <m:t>𝑁</m:t>
                    </m:r>
                  </m:oMath>
                </a14:m>
                <a:r>
                  <a:rPr lang="ru-RU" altLang="ru-RU" sz="2400" dirty="0">
                    <a:solidFill>
                      <a:schemeClr val="tx1"/>
                    </a:solidFill>
                    <a:latin typeface="Lato"/>
                    <a:ea typeface="Lato"/>
                    <a:cs typeface="Lato"/>
                    <a:sym typeface="Lato"/>
                  </a:rPr>
                  <a:t> должны быть более жесткими), так и за окуляром (где указанные допуски будут шире). </a:t>
                </a:r>
              </a:p>
              <a:p>
                <a:pPr>
                  <a:spcBef>
                    <a:spcPct val="0"/>
                  </a:spcBef>
                  <a:spcAft>
                    <a:spcPts val="600"/>
                  </a:spcAft>
                </a:pPr>
                <a:r>
                  <a:rPr lang="ru-RU" altLang="ru-RU" sz="2400" dirty="0">
                    <a:solidFill>
                      <a:schemeClr val="tx1"/>
                    </a:solidFill>
                    <a:latin typeface="Lato"/>
                    <a:ea typeface="Lato"/>
                    <a:cs typeface="Lato"/>
                    <a:sym typeface="Lato"/>
                  </a:rPr>
                  <a:t>Детали, изготовленные из оптических полимеров обычно имеют относительно невысокую точность формы рабочих поверхностей    </a:t>
                </a:r>
                <a:endParaRPr lang="en-US" altLang="ru-RU" sz="2400" dirty="0" smtClean="0">
                  <a:solidFill>
                    <a:schemeClr val="tx1"/>
                  </a:solidFill>
                  <a:latin typeface="Lato"/>
                  <a:ea typeface="Lato"/>
                  <a:cs typeface="Lato"/>
                  <a:sym typeface="Lato"/>
                </a:endParaRPr>
              </a:p>
              <a:p>
                <a:pPr>
                  <a:spcBef>
                    <a:spcPct val="0"/>
                  </a:spcBef>
                  <a:spcAft>
                    <a:spcPts val="600"/>
                  </a:spcAft>
                </a:pPr>
                <a:r>
                  <a:rPr lang="ru-RU" altLang="ru-RU" sz="2400" dirty="0" smtClean="0">
                    <a:solidFill>
                      <a:schemeClr val="tx1"/>
                    </a:solidFill>
                    <a:latin typeface="Lato"/>
                    <a:ea typeface="Lato"/>
                    <a:cs typeface="Lato"/>
                    <a:sym typeface="Lato"/>
                  </a:rPr>
                  <a:t>(</a:t>
                </a:r>
                <a14:m>
                  <m:oMath xmlns:m="http://schemas.openxmlformats.org/officeDocument/2006/math">
                    <m:r>
                      <a:rPr lang="ru-RU" altLang="ru-RU" sz="2400" i="1" dirty="0" smtClean="0">
                        <a:solidFill>
                          <a:schemeClr val="tx1"/>
                        </a:solidFill>
                        <a:latin typeface="Cambria Math"/>
                        <a:ea typeface="Lato"/>
                        <a:cs typeface="Lato"/>
                        <a:sym typeface="Lato"/>
                      </a:rPr>
                      <m:t>𝑁</m:t>
                    </m:r>
                    <m:r>
                      <a:rPr lang="ru-RU" altLang="ru-RU" sz="2400" i="1" dirty="0" smtClean="0">
                        <a:solidFill>
                          <a:schemeClr val="tx1"/>
                        </a:solidFill>
                        <a:latin typeface="Cambria Math"/>
                        <a:ea typeface="Lato"/>
                        <a:cs typeface="Lato"/>
                        <a:sym typeface="Lato"/>
                      </a:rPr>
                      <m:t>= 8÷10, </m:t>
                    </m:r>
                    <m:r>
                      <m:rPr>
                        <m:sty m:val="p"/>
                      </m:rPr>
                      <a:rPr lang="ru-RU" altLang="ru-RU" sz="2400" i="0" dirty="0" smtClean="0">
                        <a:solidFill>
                          <a:schemeClr val="tx1"/>
                        </a:solidFill>
                        <a:latin typeface="Cambria Math"/>
                        <a:ea typeface="Lato"/>
                        <a:cs typeface="Lato"/>
                        <a:sym typeface="Lato"/>
                      </a:rPr>
                      <m:t>Δ</m:t>
                    </m:r>
                    <m:r>
                      <a:rPr lang="ru-RU" altLang="ru-RU" sz="2400" i="1" dirty="0" smtClean="0">
                        <a:solidFill>
                          <a:schemeClr val="tx1"/>
                        </a:solidFill>
                        <a:latin typeface="Cambria Math"/>
                        <a:ea typeface="Lato"/>
                        <a:cs typeface="Lato"/>
                        <a:sym typeface="Lato"/>
                      </a:rPr>
                      <m:t>𝑁</m:t>
                    </m:r>
                    <m:r>
                      <a:rPr lang="ru-RU" altLang="ru-RU" sz="2400" i="1" dirty="0" smtClean="0">
                        <a:solidFill>
                          <a:schemeClr val="tx1"/>
                        </a:solidFill>
                        <a:latin typeface="Cambria Math"/>
                        <a:ea typeface="Lato"/>
                        <a:cs typeface="Lato"/>
                        <a:sym typeface="Lato"/>
                      </a:rPr>
                      <m:t> = 1÷2</m:t>
                    </m:r>
                  </m:oMath>
                </a14:m>
                <a:r>
                  <a:rPr lang="ru-RU" altLang="ru-RU" sz="2400" dirty="0">
                    <a:solidFill>
                      <a:schemeClr val="tx1"/>
                    </a:solidFill>
                    <a:latin typeface="Lato"/>
                    <a:ea typeface="Lato"/>
                    <a:cs typeface="Lato"/>
                    <a:sym typeface="Lato"/>
                  </a:rPr>
                  <a:t>). </a:t>
                </a:r>
                <a:endParaRPr lang="en-US" altLang="ru-RU" sz="2400" dirty="0" smtClean="0">
                  <a:solidFill>
                    <a:schemeClr val="tx1"/>
                  </a:solidFill>
                  <a:latin typeface="Lato"/>
                  <a:ea typeface="Lato"/>
                  <a:cs typeface="Lato"/>
                  <a:sym typeface="Lato"/>
                </a:endParaRPr>
              </a:p>
              <a:p>
                <a:pPr>
                  <a:spcBef>
                    <a:spcPct val="0"/>
                  </a:spcBef>
                  <a:spcAft>
                    <a:spcPts val="600"/>
                  </a:spcAft>
                </a:pPr>
                <a:r>
                  <a:rPr lang="ru-RU" altLang="ru-RU" sz="2400" dirty="0" smtClean="0">
                    <a:solidFill>
                      <a:schemeClr val="tx1"/>
                    </a:solidFill>
                    <a:latin typeface="Lato"/>
                    <a:ea typeface="Lato"/>
                    <a:cs typeface="Lato"/>
                    <a:sym typeface="Lato"/>
                  </a:rPr>
                  <a:t>Более </a:t>
                </a:r>
                <a:r>
                  <a:rPr lang="ru-RU" altLang="ru-RU" sz="2400" dirty="0">
                    <a:solidFill>
                      <a:schemeClr val="tx1"/>
                    </a:solidFill>
                    <a:latin typeface="Lato"/>
                    <a:ea typeface="Lato"/>
                    <a:cs typeface="Lato"/>
                    <a:sym typeface="Lato"/>
                  </a:rPr>
                  <a:t>точная форма поверхности достигается на материалах с высокой твердостью, по сравнению с материалами, имеющими низкую твердость. </a:t>
                </a:r>
              </a:p>
              <a:p>
                <a:pPr>
                  <a:spcBef>
                    <a:spcPct val="0"/>
                  </a:spcBef>
                  <a:spcAft>
                    <a:spcPts val="600"/>
                  </a:spcAft>
                </a:pPr>
                <a:endParaRPr lang="ru-RU" altLang="ru-RU" sz="2400" dirty="0">
                  <a:solidFill>
                    <a:schemeClr val="tx1"/>
                  </a:solidFill>
                  <a:latin typeface="Lato"/>
                  <a:ea typeface="Lato"/>
                  <a:cs typeface="Lato"/>
                  <a:sym typeface="Lato"/>
                </a:endParaRPr>
              </a:p>
              <a:p>
                <a:pPr>
                  <a:spcBef>
                    <a:spcPct val="0"/>
                  </a:spcBef>
                  <a:spcAft>
                    <a:spcPts val="600"/>
                  </a:spcAft>
                </a:pPr>
                <a:endParaRPr lang="ru-RU" altLang="ru-RU" sz="2400" dirty="0">
                  <a:solidFill>
                    <a:schemeClr val="tx1"/>
                  </a:solidFill>
                  <a:latin typeface="Lato"/>
                  <a:ea typeface="Lato"/>
                  <a:cs typeface="Lato"/>
                  <a:sym typeface="Lato"/>
                </a:endParaRPr>
              </a:p>
            </p:txBody>
          </p:sp>
        </mc:Choice>
        <mc:Fallback xmlns="">
          <p:sp>
            <p:nvSpPr>
              <p:cNvPr id="7" name="Текст 2"/>
              <p:cNvSpPr txBox="1">
                <a:spLocks noGrp="1" noRot="1" noChangeAspect="1" noMove="1" noResize="1" noEditPoints="1" noAdjustHandles="1" noChangeArrowheads="1" noChangeShapeType="1" noTextEdit="1"/>
              </p:cNvSpPr>
              <p:nvPr>
                <p:ph type="body" idx="1"/>
              </p:nvPr>
            </p:nvSpPr>
            <p:spPr>
              <a:xfrm>
                <a:off x="612775" y="620688"/>
                <a:ext cx="11315873" cy="6048672"/>
              </a:xfrm>
              <a:blipFill rotWithShape="1">
                <a:blip r:embed="rId3"/>
                <a:stretch>
                  <a:fillRect l="-862"/>
                </a:stretch>
              </a:blipFill>
            </p:spPr>
            <p:txBody>
              <a:bodyPr/>
              <a:lstStyle/>
              <a:p>
                <a:r>
                  <a:rPr lang="ru-RU">
                    <a:noFill/>
                  </a:rPr>
                  <a:t> </a:t>
                </a:r>
              </a:p>
            </p:txBody>
          </p:sp>
        </mc:Fallback>
      </mc:AlternateContent>
      <p:sp>
        <p:nvSpPr>
          <p:cNvPr id="8" name="Shape 307"/>
          <p:cNvSpPr txBox="1">
            <a:spLocks/>
          </p:cNvSpPr>
          <p:nvPr/>
        </p:nvSpPr>
        <p:spPr bwMode="auto">
          <a:xfrm>
            <a:off x="839416" y="22746"/>
            <a:ext cx="11233248"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Требования к оформлению чертежей оптических деталей</a:t>
            </a:r>
          </a:p>
        </p:txBody>
      </p:sp>
    </p:spTree>
    <p:extLst>
      <p:ext uri="{BB962C8B-B14F-4D97-AF65-F5344CB8AC3E}">
        <p14:creationId xmlns:p14="http://schemas.microsoft.com/office/powerpoint/2010/main" val="163865767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mc:AlternateContent xmlns:mc="http://schemas.openxmlformats.org/markup-compatibility/2006" xmlns:a14="http://schemas.microsoft.com/office/drawing/2010/main">
        <mc:Choice Requires="a14">
          <p:sp>
            <p:nvSpPr>
              <p:cNvPr id="7" name="Текст 2"/>
              <p:cNvSpPr txBox="1">
                <a:spLocks noGrp="1"/>
              </p:cNvSpPr>
              <p:nvPr>
                <p:ph type="body" idx="1"/>
              </p:nvPr>
            </p:nvSpPr>
            <p:spPr>
              <a:xfrm>
                <a:off x="612775" y="620688"/>
                <a:ext cx="11315873" cy="6048672"/>
              </a:xfrm>
            </p:spPr>
            <p:txBody>
              <a:bodyPr/>
              <a:lstStyle/>
              <a:p>
                <a:pPr>
                  <a:spcBef>
                    <a:spcPct val="0"/>
                  </a:spcBef>
                  <a:spcAft>
                    <a:spcPts val="600"/>
                  </a:spcAft>
                </a:pPr>
                <a:r>
                  <a:rPr lang="ru-RU" altLang="ru-RU" sz="2400" dirty="0">
                    <a:solidFill>
                      <a:schemeClr val="tx1"/>
                    </a:solidFill>
                    <a:latin typeface="Lato"/>
                    <a:ea typeface="Lato"/>
                    <a:cs typeface="Lato"/>
                    <a:sym typeface="Lato"/>
                  </a:rPr>
                  <a:t>Допуск на погрешности форм рабочих поверхностей линзы (выполненной из стекла) объектива, работающего в видимом спектральном диапазоне, должен быть более жесткий, чем эти допуски на подобную линзу (выполненной, например, из германия) объектива, работающего в дальней ИК-области спектра. Достигаемая технологическая точность форм рабочих поверхностей зеркал, защитных стекол, линз при их изготовлении зависит от соотношения толщин по оси и наибольших размеров (диаметров) этих деталей</a:t>
                </a:r>
                <a:r>
                  <a:rPr lang="ru-RU" altLang="ru-RU" sz="2400" dirty="0" smtClean="0">
                    <a:solidFill>
                      <a:schemeClr val="tx1"/>
                    </a:solidFill>
                    <a:latin typeface="Lato"/>
                    <a:ea typeface="Lato"/>
                    <a:cs typeface="Lato"/>
                    <a:sym typeface="Lato"/>
                  </a:rPr>
                  <a:t>.</a:t>
                </a:r>
                <a:endParaRPr lang="ru-RU" altLang="ru-RU" sz="2400" dirty="0">
                  <a:solidFill>
                    <a:schemeClr val="tx1"/>
                  </a:solidFill>
                  <a:latin typeface="Lato"/>
                  <a:ea typeface="Lato"/>
                  <a:cs typeface="Lato"/>
                  <a:sym typeface="Lato"/>
                </a:endParaRPr>
              </a:p>
              <a:p>
                <a:pPr>
                  <a:spcBef>
                    <a:spcPct val="0"/>
                  </a:spcBef>
                  <a:spcAft>
                    <a:spcPts val="600"/>
                  </a:spcAft>
                </a:pPr>
                <a:r>
                  <a:rPr lang="ru-RU" altLang="ru-RU" sz="2400" dirty="0">
                    <a:solidFill>
                      <a:schemeClr val="tx1"/>
                    </a:solidFill>
                    <a:latin typeface="Lato"/>
                    <a:ea typeface="Lato"/>
                    <a:cs typeface="Lato"/>
                    <a:sym typeface="Lato"/>
                  </a:rPr>
                  <a:t>Допуск на дефекты, чистоты, полированных рабочих поверхностей оптических деталей выражают в классах чистоты </a:t>
                </a:r>
                <a14:m>
                  <m:oMath xmlns:m="http://schemas.openxmlformats.org/officeDocument/2006/math">
                    <m:r>
                      <a:rPr lang="ru-RU" altLang="ru-RU" sz="2400" i="1" dirty="0" smtClean="0">
                        <a:solidFill>
                          <a:schemeClr val="tx1"/>
                        </a:solidFill>
                        <a:latin typeface="Cambria Math"/>
                        <a:ea typeface="Lato"/>
                        <a:cs typeface="Lato"/>
                        <a:sym typeface="Lato"/>
                      </a:rPr>
                      <m:t>Р</m:t>
                    </m:r>
                  </m:oMath>
                </a14:m>
                <a:r>
                  <a:rPr lang="ru-RU" altLang="ru-RU" sz="2400" dirty="0">
                    <a:solidFill>
                      <a:schemeClr val="tx1"/>
                    </a:solidFill>
                    <a:latin typeface="Lato"/>
                    <a:ea typeface="Lato"/>
                    <a:cs typeface="Lato"/>
                    <a:sym typeface="Lato"/>
                  </a:rPr>
                  <a:t> по действующему стандарту (ГОСТ 11141-84), которым оговорены размеры и число дефектов - царапин, точек, их скоплений (к ним относят также вскрытые пузыри, следы </a:t>
                </a:r>
                <a:r>
                  <a:rPr lang="ru-RU" altLang="ru-RU" sz="2400" dirty="0" err="1">
                    <a:solidFill>
                      <a:schemeClr val="tx1"/>
                    </a:solidFill>
                    <a:latin typeface="Lato"/>
                    <a:ea typeface="Lato"/>
                    <a:cs typeface="Lato"/>
                    <a:sym typeface="Lato"/>
                  </a:rPr>
                  <a:t>недополировок</a:t>
                </a:r>
                <a:r>
                  <a:rPr lang="ru-RU" altLang="ru-RU" sz="2400" dirty="0">
                    <a:solidFill>
                      <a:schemeClr val="tx1"/>
                    </a:solidFill>
                    <a:latin typeface="Lato"/>
                    <a:ea typeface="Lato"/>
                    <a:cs typeface="Lato"/>
                    <a:sym typeface="Lato"/>
                  </a:rPr>
                  <a:t>, клея, </a:t>
                </a:r>
                <a:r>
                  <a:rPr lang="ru-RU" altLang="ru-RU" sz="2400" dirty="0" err="1">
                    <a:solidFill>
                      <a:schemeClr val="tx1"/>
                    </a:solidFill>
                    <a:latin typeface="Lato"/>
                    <a:ea typeface="Lato"/>
                    <a:cs typeface="Lato"/>
                    <a:sym typeface="Lato"/>
                  </a:rPr>
                  <a:t>выколки</a:t>
                </a:r>
                <a:r>
                  <a:rPr lang="ru-RU" altLang="ru-RU" sz="2400" dirty="0">
                    <a:solidFill>
                      <a:schemeClr val="tx1"/>
                    </a:solidFill>
                    <a:latin typeface="Lato"/>
                    <a:ea typeface="Lato"/>
                    <a:cs typeface="Lato"/>
                    <a:sym typeface="Lato"/>
                  </a:rPr>
                  <a:t>). </a:t>
                </a:r>
              </a:p>
              <a:p>
                <a:pPr>
                  <a:spcBef>
                    <a:spcPct val="0"/>
                  </a:spcBef>
                  <a:spcAft>
                    <a:spcPts val="600"/>
                  </a:spcAft>
                </a:pPr>
                <a:endParaRPr lang="ru-RU" altLang="ru-RU" sz="2400" dirty="0">
                  <a:solidFill>
                    <a:schemeClr val="tx1"/>
                  </a:solidFill>
                  <a:latin typeface="Lato"/>
                  <a:ea typeface="Lato"/>
                  <a:cs typeface="Lato"/>
                  <a:sym typeface="Lato"/>
                </a:endParaRPr>
              </a:p>
            </p:txBody>
          </p:sp>
        </mc:Choice>
        <mc:Fallback xmlns="">
          <p:sp>
            <p:nvSpPr>
              <p:cNvPr id="7" name="Текст 2"/>
              <p:cNvSpPr txBox="1">
                <a:spLocks noGrp="1" noRot="1" noChangeAspect="1" noMove="1" noResize="1" noEditPoints="1" noAdjustHandles="1" noChangeArrowheads="1" noChangeShapeType="1" noTextEdit="1"/>
              </p:cNvSpPr>
              <p:nvPr>
                <p:ph type="body" idx="1"/>
              </p:nvPr>
            </p:nvSpPr>
            <p:spPr>
              <a:xfrm>
                <a:off x="612775" y="620688"/>
                <a:ext cx="11315873" cy="6048672"/>
              </a:xfrm>
              <a:blipFill rotWithShape="1">
                <a:blip r:embed="rId3"/>
                <a:stretch>
                  <a:fillRect l="-862" r="-485"/>
                </a:stretch>
              </a:blipFill>
            </p:spPr>
            <p:txBody>
              <a:bodyPr/>
              <a:lstStyle/>
              <a:p>
                <a:r>
                  <a:rPr lang="ru-RU">
                    <a:noFill/>
                  </a:rPr>
                  <a:t> </a:t>
                </a:r>
              </a:p>
            </p:txBody>
          </p:sp>
        </mc:Fallback>
      </mc:AlternateContent>
      <p:sp>
        <p:nvSpPr>
          <p:cNvPr id="8" name="Shape 307"/>
          <p:cNvSpPr txBox="1">
            <a:spLocks/>
          </p:cNvSpPr>
          <p:nvPr/>
        </p:nvSpPr>
        <p:spPr bwMode="auto">
          <a:xfrm>
            <a:off x="839416" y="22746"/>
            <a:ext cx="11233248"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Требования к оформлению чертежей оптических деталей</a:t>
            </a:r>
          </a:p>
        </p:txBody>
      </p:sp>
    </p:spTree>
    <p:extLst>
      <p:ext uri="{BB962C8B-B14F-4D97-AF65-F5344CB8AC3E}">
        <p14:creationId xmlns:p14="http://schemas.microsoft.com/office/powerpoint/2010/main" val="4597471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smtClean="0">
                <a:solidFill>
                  <a:srgbClr val="2185C5"/>
                </a:solidFill>
                <a:latin typeface="Raleway"/>
                <a:ea typeface="Raleway"/>
                <a:cs typeface="Raleway"/>
                <a:sym typeface="Raleway"/>
              </a:rPr>
              <a:t>Техническое задание </a:t>
            </a:r>
            <a:endParaRPr lang="ru-RU" altLang="ru-RU" sz="3200" dirty="0">
              <a:solidFill>
                <a:srgbClr val="2185C5"/>
              </a:solidFill>
              <a:latin typeface="Raleway"/>
              <a:ea typeface="Raleway"/>
              <a:cs typeface="Raleway"/>
              <a:sym typeface="Raleway"/>
            </a:endParaRPr>
          </a:p>
        </p:txBody>
      </p:sp>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836712"/>
            <a:ext cx="11315873" cy="5832648"/>
          </a:xfrm>
        </p:spPr>
        <p:txBody>
          <a:bodyPr/>
          <a:lstStyle/>
          <a:p>
            <a:pPr marL="457200" indent="-457200">
              <a:spcBef>
                <a:spcPct val="0"/>
              </a:spcBef>
              <a:spcAft>
                <a:spcPts val="600"/>
              </a:spcAft>
              <a:buFont typeface="Arial" panose="020B0604020202020204" pitchFamily="34" charset="0"/>
              <a:buChar char="•"/>
            </a:pPr>
            <a:r>
              <a:rPr lang="ru-RU" altLang="ru-RU" sz="2400" dirty="0" smtClean="0">
                <a:solidFill>
                  <a:schemeClr val="tx1"/>
                </a:solidFill>
                <a:latin typeface="Lato"/>
                <a:ea typeface="Lato"/>
                <a:cs typeface="Lato"/>
                <a:sym typeface="Lato"/>
              </a:rPr>
              <a:t>в </a:t>
            </a:r>
            <a:r>
              <a:rPr lang="ru-RU" altLang="ru-RU" sz="2400" dirty="0">
                <a:solidFill>
                  <a:schemeClr val="tx1"/>
                </a:solidFill>
                <a:latin typeface="Lato"/>
                <a:ea typeface="Lato"/>
                <a:cs typeface="Lato"/>
                <a:sym typeface="Lato"/>
              </a:rPr>
              <a:t>одном из заключительных разделов ТЗ отражаются этапы создания прибора и состав технической документации, разрабатываемой на каждом этапе и ОКР в целом, другие аспекты проектирования, имеющие принципиальное </a:t>
            </a:r>
            <a:r>
              <a:rPr lang="ru-RU" altLang="ru-RU" sz="2400" dirty="0" smtClean="0">
                <a:solidFill>
                  <a:schemeClr val="tx1"/>
                </a:solidFill>
                <a:latin typeface="Lato"/>
                <a:ea typeface="Lato"/>
                <a:cs typeface="Lato"/>
                <a:sym typeface="Lato"/>
              </a:rPr>
              <a:t>значение</a:t>
            </a:r>
            <a:endParaRPr lang="ru-RU" altLang="ru-RU" sz="2400" dirty="0">
              <a:solidFill>
                <a:schemeClr val="tx1"/>
              </a:solidFill>
              <a:latin typeface="Lato"/>
              <a:ea typeface="Lato"/>
              <a:cs typeface="Lato"/>
              <a:sym typeface="Lato"/>
            </a:endParaRPr>
          </a:p>
          <a:p>
            <a:pPr marL="457200" indent="-457200">
              <a:spcBef>
                <a:spcPct val="0"/>
              </a:spcBef>
              <a:spcAft>
                <a:spcPts val="600"/>
              </a:spcAft>
              <a:buFont typeface="Arial" panose="020B0604020202020204" pitchFamily="34" charset="0"/>
              <a:buChar char="•"/>
            </a:pPr>
            <a:r>
              <a:rPr lang="ru-RU" altLang="ru-RU" sz="2400" dirty="0" smtClean="0">
                <a:solidFill>
                  <a:schemeClr val="tx1"/>
                </a:solidFill>
                <a:latin typeface="Lato"/>
                <a:ea typeface="Lato"/>
                <a:cs typeface="Lato"/>
                <a:sym typeface="Lato"/>
              </a:rPr>
              <a:t>после </a:t>
            </a:r>
            <a:r>
              <a:rPr lang="ru-RU" altLang="ru-RU" sz="2400" dirty="0">
                <a:solidFill>
                  <a:schemeClr val="tx1"/>
                </a:solidFill>
                <a:latin typeface="Lato"/>
                <a:ea typeface="Lato"/>
                <a:cs typeface="Lato"/>
                <a:sym typeface="Lato"/>
              </a:rPr>
              <a:t>оформления и утверждения ТЗ приступают непосредственно к проектным </a:t>
            </a:r>
            <a:r>
              <a:rPr lang="ru-RU" altLang="ru-RU" sz="2400" dirty="0" smtClean="0">
                <a:solidFill>
                  <a:schemeClr val="tx1"/>
                </a:solidFill>
                <a:latin typeface="Lato"/>
                <a:ea typeface="Lato"/>
                <a:cs typeface="Lato"/>
                <a:sym typeface="Lato"/>
              </a:rPr>
              <a:t>работам</a:t>
            </a:r>
            <a:endParaRPr lang="ru-RU" altLang="ru-RU" sz="2400" dirty="0">
              <a:solidFill>
                <a:schemeClr val="tx1"/>
              </a:solidFill>
              <a:latin typeface="Lato"/>
              <a:ea typeface="Lato"/>
              <a:cs typeface="Lato"/>
              <a:sym typeface="Lato"/>
            </a:endParaRPr>
          </a:p>
          <a:p>
            <a:pPr marL="457200" indent="-457200">
              <a:spcBef>
                <a:spcPct val="0"/>
              </a:spcBef>
              <a:spcAft>
                <a:spcPts val="600"/>
              </a:spcAft>
              <a:buFont typeface="Arial" panose="020B0604020202020204" pitchFamily="34" charset="0"/>
              <a:buChar char="•"/>
            </a:pPr>
            <a:r>
              <a:rPr lang="ru-RU" altLang="ru-RU" sz="2400" dirty="0" smtClean="0">
                <a:solidFill>
                  <a:schemeClr val="tx1"/>
                </a:solidFill>
                <a:latin typeface="Lato"/>
                <a:ea typeface="Lato"/>
                <a:cs typeface="Lato"/>
                <a:sym typeface="Lato"/>
              </a:rPr>
              <a:t>в </a:t>
            </a:r>
            <a:r>
              <a:rPr lang="ru-RU" altLang="ru-RU" sz="2400" dirty="0">
                <a:solidFill>
                  <a:schemeClr val="tx1"/>
                </a:solidFill>
                <a:latin typeface="Lato"/>
                <a:ea typeface="Lato"/>
                <a:cs typeface="Lato"/>
                <a:sym typeface="Lato"/>
              </a:rPr>
              <a:t>процессе выполнения ОКР </a:t>
            </a:r>
            <a:r>
              <a:rPr lang="ru-RU" altLang="ru-RU" sz="2400" dirty="0" smtClean="0">
                <a:solidFill>
                  <a:schemeClr val="tx1"/>
                </a:solidFill>
                <a:latin typeface="Lato"/>
                <a:ea typeface="Lato"/>
                <a:cs typeface="Lato"/>
                <a:sym typeface="Lato"/>
              </a:rPr>
              <a:t>ТЗ </a:t>
            </a:r>
            <a:r>
              <a:rPr lang="ru-RU" altLang="ru-RU" sz="2400" dirty="0">
                <a:solidFill>
                  <a:schemeClr val="tx1"/>
                </a:solidFill>
                <a:latin typeface="Lato"/>
                <a:ea typeface="Lato"/>
                <a:cs typeface="Lato"/>
                <a:sym typeface="Lato"/>
              </a:rPr>
              <a:t>может уточняться по взаимному согласованию заинтересованных сторон в случаях, если будет доказана необоснованность каких-либо требований, показана принципиальная невозможность обеспечения некоторых </a:t>
            </a:r>
            <a:r>
              <a:rPr lang="ru-RU" altLang="ru-RU" sz="2400" dirty="0" smtClean="0">
                <a:solidFill>
                  <a:schemeClr val="tx1"/>
                </a:solidFill>
                <a:latin typeface="Lato"/>
                <a:ea typeface="Lato"/>
                <a:cs typeface="Lato"/>
                <a:sym typeface="Lato"/>
              </a:rPr>
              <a:t>свойств</a:t>
            </a:r>
          </a:p>
          <a:p>
            <a:pPr>
              <a:spcBef>
                <a:spcPct val="0"/>
              </a:spcBef>
              <a:spcAft>
                <a:spcPts val="600"/>
              </a:spcAft>
            </a:pPr>
            <a:endParaRPr lang="ru-RU" altLang="ru-RU" sz="2400" dirty="0">
              <a:solidFill>
                <a:schemeClr val="tx1"/>
              </a:solidFill>
              <a:latin typeface="Lato"/>
              <a:ea typeface="Lato"/>
              <a:cs typeface="Lato"/>
              <a:sym typeface="Lato"/>
            </a:endParaRPr>
          </a:p>
        </p:txBody>
      </p:sp>
    </p:spTree>
    <p:extLst>
      <p:ext uri="{BB962C8B-B14F-4D97-AF65-F5344CB8AC3E}">
        <p14:creationId xmlns:p14="http://schemas.microsoft.com/office/powerpoint/2010/main" val="58709352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mc:AlternateContent xmlns:mc="http://schemas.openxmlformats.org/markup-compatibility/2006" xmlns:a14="http://schemas.microsoft.com/office/drawing/2010/main">
        <mc:Choice Requires="a14">
          <p:sp>
            <p:nvSpPr>
              <p:cNvPr id="7" name="Текст 2"/>
              <p:cNvSpPr txBox="1">
                <a:spLocks noGrp="1"/>
              </p:cNvSpPr>
              <p:nvPr>
                <p:ph type="body" idx="1"/>
              </p:nvPr>
            </p:nvSpPr>
            <p:spPr>
              <a:xfrm>
                <a:off x="612775" y="620688"/>
                <a:ext cx="11315873" cy="6048672"/>
              </a:xfrm>
            </p:spPr>
            <p:txBody>
              <a:bodyPr/>
              <a:lstStyle/>
              <a:p>
                <a:pPr>
                  <a:spcBef>
                    <a:spcPct val="0"/>
                  </a:spcBef>
                  <a:spcAft>
                    <a:spcPts val="1200"/>
                  </a:spcAft>
                </a:pPr>
                <a:r>
                  <a:rPr lang="ru-RU" altLang="ru-RU" sz="2400" dirty="0" smtClean="0">
                    <a:solidFill>
                      <a:schemeClr val="tx1"/>
                    </a:solidFill>
                    <a:latin typeface="Lato"/>
                    <a:ea typeface="Lato"/>
                    <a:cs typeface="Lato"/>
                    <a:sym typeface="Lato"/>
                  </a:rPr>
                  <a:t>Требования оговорены двенадцатью классами от </a:t>
                </a:r>
                <a14:m>
                  <m:oMath xmlns:m="http://schemas.openxmlformats.org/officeDocument/2006/math">
                    <m:r>
                      <a:rPr lang="ru-RU" altLang="ru-RU" sz="2400" i="1" dirty="0" smtClean="0">
                        <a:solidFill>
                          <a:schemeClr val="tx1"/>
                        </a:solidFill>
                        <a:latin typeface="Cambria Math"/>
                        <a:ea typeface="Lato"/>
                        <a:cs typeface="Lato"/>
                        <a:sym typeface="Lato"/>
                      </a:rPr>
                      <m:t>𝐼</m:t>
                    </m:r>
                  </m:oMath>
                </a14:m>
                <a:r>
                  <a:rPr lang="ru-RU" altLang="ru-RU" sz="2400" dirty="0">
                    <a:solidFill>
                      <a:schemeClr val="tx1"/>
                    </a:solidFill>
                    <a:latin typeface="Lato"/>
                    <a:ea typeface="Lato"/>
                    <a:cs typeface="Lato"/>
                    <a:sym typeface="Lato"/>
                  </a:rPr>
                  <a:t> до </a:t>
                </a:r>
                <a14:m>
                  <m:oMath xmlns:m="http://schemas.openxmlformats.org/officeDocument/2006/math">
                    <m:r>
                      <a:rPr lang="ru-RU" altLang="ru-RU" sz="2400" i="1" dirty="0" smtClean="0">
                        <a:solidFill>
                          <a:schemeClr val="tx1"/>
                        </a:solidFill>
                        <a:latin typeface="Cambria Math"/>
                        <a:ea typeface="Lato"/>
                        <a:cs typeface="Lato"/>
                        <a:sym typeface="Lato"/>
                      </a:rPr>
                      <m:t>𝐼</m:t>
                    </m:r>
                    <m:r>
                      <a:rPr lang="ru-RU" altLang="ru-RU" sz="2400" i="1" dirty="0" smtClean="0">
                        <a:solidFill>
                          <a:schemeClr val="tx1"/>
                        </a:solidFill>
                        <a:latin typeface="Cambria Math"/>
                        <a:ea typeface="Lato"/>
                        <a:cs typeface="Lato"/>
                        <a:sym typeface="Lato"/>
                      </a:rPr>
                      <m:t>Ха</m:t>
                    </m:r>
                  </m:oMath>
                </a14:m>
                <a:r>
                  <a:rPr lang="ru-RU" altLang="ru-RU" sz="2400" dirty="0">
                    <a:solidFill>
                      <a:schemeClr val="tx1"/>
                    </a:solidFill>
                    <a:latin typeface="Lato"/>
                    <a:ea typeface="Lato"/>
                    <a:cs typeface="Lato"/>
                    <a:sym typeface="Lato"/>
                  </a:rPr>
                  <a:t> для поверхностей, удаленных от плоскости изображения, и еще более строгим классом </a:t>
                </a:r>
                <a14:m>
                  <m:oMath xmlns:m="http://schemas.openxmlformats.org/officeDocument/2006/math">
                    <m:sSub>
                      <m:sSubPr>
                        <m:ctrlPr>
                          <a:rPr lang="ru-RU" altLang="ru-RU" sz="2400" i="1" dirty="0" smtClean="0">
                            <a:solidFill>
                              <a:schemeClr val="tx1"/>
                            </a:solidFill>
                            <a:latin typeface="Cambria Math"/>
                            <a:ea typeface="Lato"/>
                            <a:cs typeface="Lato"/>
                            <a:sym typeface="Lato"/>
                          </a:rPr>
                        </m:ctrlPr>
                      </m:sSubPr>
                      <m:e>
                        <m:r>
                          <a:rPr lang="ru-RU" altLang="ru-RU" sz="2400" i="1" dirty="0" smtClean="0">
                            <a:solidFill>
                              <a:schemeClr val="tx1"/>
                            </a:solidFill>
                            <a:latin typeface="Cambria Math"/>
                            <a:ea typeface="Lato"/>
                            <a:cs typeface="Lato"/>
                            <a:sym typeface="Lato"/>
                          </a:rPr>
                          <m:t>Р</m:t>
                        </m:r>
                      </m:e>
                      <m:sub>
                        <m:r>
                          <a:rPr lang="ru-RU" altLang="ru-RU" sz="2400" i="1" dirty="0" smtClean="0">
                            <a:solidFill>
                              <a:schemeClr val="tx1"/>
                            </a:solidFill>
                            <a:latin typeface="Cambria Math"/>
                            <a:ea typeface="Lato"/>
                            <a:cs typeface="Lato"/>
                            <a:sym typeface="Lato"/>
                          </a:rPr>
                          <m:t>0</m:t>
                        </m:r>
                      </m:sub>
                    </m:sSub>
                  </m:oMath>
                </a14:m>
                <a:r>
                  <a:rPr lang="ru-RU" altLang="ru-RU" sz="2400" dirty="0">
                    <a:solidFill>
                      <a:schemeClr val="tx1"/>
                    </a:solidFill>
                    <a:latin typeface="Lato"/>
                    <a:ea typeface="Lato"/>
                    <a:cs typeface="Lato"/>
                    <a:sym typeface="Lato"/>
                  </a:rPr>
                  <a:t> (нулевой) с подразделениями 0-10, 0-20 и 0-40 для поверхностей, расположенных в плоскостях изображения предметов</a:t>
                </a:r>
                <a:r>
                  <a:rPr lang="ru-RU" altLang="ru-RU" sz="2400" dirty="0" smtClean="0">
                    <a:solidFill>
                      <a:schemeClr val="tx1"/>
                    </a:solidFill>
                    <a:latin typeface="Lato"/>
                    <a:ea typeface="Lato"/>
                    <a:cs typeface="Lato"/>
                    <a:sym typeface="Lato"/>
                  </a:rPr>
                  <a:t>.</a:t>
                </a:r>
                <a:endParaRPr lang="ru-RU" altLang="ru-RU" sz="2400" dirty="0">
                  <a:solidFill>
                    <a:schemeClr val="tx1"/>
                  </a:solidFill>
                  <a:latin typeface="Lato"/>
                  <a:ea typeface="Lato"/>
                  <a:cs typeface="Lato"/>
                  <a:sym typeface="Lato"/>
                </a:endParaRPr>
              </a:p>
              <a:p>
                <a:pPr>
                  <a:spcBef>
                    <a:spcPct val="0"/>
                  </a:spcBef>
                  <a:spcAft>
                    <a:spcPts val="1200"/>
                  </a:spcAft>
                </a:pPr>
                <a:r>
                  <a:rPr lang="ru-RU" altLang="ru-RU" sz="2400" dirty="0">
                    <a:solidFill>
                      <a:schemeClr val="tx1"/>
                    </a:solidFill>
                    <a:latin typeface="Lato"/>
                    <a:ea typeface="Lato"/>
                    <a:cs typeface="Lato"/>
                    <a:sym typeface="Lato"/>
                  </a:rPr>
                  <a:t>Очень трудно не допустить появления царапин и точек на полированных оптических поверхностях. Главными причинами их образования являются загрязнение среды, окружающей рабочее место оптика, загрязнение порошкообразных шлифующих и полирующих материалов, </a:t>
                </a:r>
                <a:r>
                  <a:rPr lang="ru-RU" altLang="ru-RU" sz="2400" dirty="0" err="1">
                    <a:solidFill>
                      <a:schemeClr val="tx1"/>
                    </a:solidFill>
                    <a:latin typeface="Lato"/>
                    <a:ea typeface="Lato"/>
                    <a:cs typeface="Lato"/>
                    <a:sym typeface="Lato"/>
                  </a:rPr>
                  <a:t>пузырность</a:t>
                </a:r>
                <a:r>
                  <a:rPr lang="ru-RU" altLang="ru-RU" sz="2400" dirty="0">
                    <a:solidFill>
                      <a:schemeClr val="tx1"/>
                    </a:solidFill>
                    <a:latin typeface="Lato"/>
                    <a:ea typeface="Lato"/>
                    <a:cs typeface="Lato"/>
                    <a:sym typeface="Lato"/>
                  </a:rPr>
                  <a:t> оптических материалов. </a:t>
                </a:r>
                <a:endParaRPr lang="en-US" altLang="ru-RU" sz="2400" dirty="0" smtClean="0">
                  <a:solidFill>
                    <a:schemeClr val="tx1"/>
                  </a:solidFill>
                  <a:latin typeface="Lato"/>
                  <a:ea typeface="Lato"/>
                  <a:cs typeface="Lato"/>
                  <a:sym typeface="Lato"/>
                </a:endParaRPr>
              </a:p>
              <a:p>
                <a:pPr>
                  <a:spcBef>
                    <a:spcPct val="0"/>
                  </a:spcBef>
                  <a:spcAft>
                    <a:spcPts val="1200"/>
                  </a:spcAft>
                </a:pPr>
                <a:endParaRPr lang="ru-RU" altLang="ru-RU" sz="2400" dirty="0">
                  <a:solidFill>
                    <a:schemeClr val="tx1"/>
                  </a:solidFill>
                  <a:latin typeface="Lato"/>
                  <a:ea typeface="Lato"/>
                  <a:cs typeface="Lato"/>
                  <a:sym typeface="Lato"/>
                </a:endParaRPr>
              </a:p>
            </p:txBody>
          </p:sp>
        </mc:Choice>
        <mc:Fallback xmlns="">
          <p:sp>
            <p:nvSpPr>
              <p:cNvPr id="7" name="Текст 2"/>
              <p:cNvSpPr txBox="1">
                <a:spLocks noGrp="1" noRot="1" noChangeAspect="1" noMove="1" noResize="1" noEditPoints="1" noAdjustHandles="1" noChangeArrowheads="1" noChangeShapeType="1" noTextEdit="1"/>
              </p:cNvSpPr>
              <p:nvPr>
                <p:ph type="body" idx="1"/>
              </p:nvPr>
            </p:nvSpPr>
            <p:spPr>
              <a:xfrm>
                <a:off x="612775" y="620688"/>
                <a:ext cx="11315873" cy="6048672"/>
              </a:xfrm>
              <a:blipFill rotWithShape="1">
                <a:blip r:embed="rId3"/>
                <a:stretch>
                  <a:fillRect l="-862" r="-323"/>
                </a:stretch>
              </a:blipFill>
            </p:spPr>
            <p:txBody>
              <a:bodyPr/>
              <a:lstStyle/>
              <a:p>
                <a:r>
                  <a:rPr lang="ru-RU">
                    <a:noFill/>
                  </a:rPr>
                  <a:t> </a:t>
                </a:r>
              </a:p>
            </p:txBody>
          </p:sp>
        </mc:Fallback>
      </mc:AlternateContent>
      <p:sp>
        <p:nvSpPr>
          <p:cNvPr id="8" name="Shape 307"/>
          <p:cNvSpPr txBox="1">
            <a:spLocks/>
          </p:cNvSpPr>
          <p:nvPr/>
        </p:nvSpPr>
        <p:spPr bwMode="auto">
          <a:xfrm>
            <a:off x="839416" y="22746"/>
            <a:ext cx="11233248"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Требования к оформлению чертежей оптических деталей</a:t>
            </a:r>
          </a:p>
        </p:txBody>
      </p:sp>
    </p:spTree>
    <p:extLst>
      <p:ext uri="{BB962C8B-B14F-4D97-AF65-F5344CB8AC3E}">
        <p14:creationId xmlns:p14="http://schemas.microsoft.com/office/powerpoint/2010/main" val="377470280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620688"/>
            <a:ext cx="11315873" cy="6048672"/>
          </a:xfrm>
        </p:spPr>
        <p:txBody>
          <a:bodyPr/>
          <a:lstStyle/>
          <a:p>
            <a:pPr>
              <a:spcBef>
                <a:spcPct val="0"/>
              </a:spcBef>
              <a:spcAft>
                <a:spcPts val="1200"/>
              </a:spcAft>
            </a:pPr>
            <a:r>
              <a:rPr lang="ru-RU" altLang="ru-RU" sz="2400" dirty="0">
                <a:solidFill>
                  <a:schemeClr val="tx1"/>
                </a:solidFill>
                <a:latin typeface="Lato"/>
                <a:ea typeface="Lato"/>
                <a:cs typeface="Lato"/>
                <a:sym typeface="Lato"/>
              </a:rPr>
              <a:t>Допустимые клиновидность 𝜃 пластин, пирамидальность 𝜋 и разность одинаковых углов 𝛿 призм рассчитываются исходя из допустимых значений вызываемых ими дефектов: отклонения пучка лучей от расчетного направления и аберраций оптической системы (поперечного хроматизма, комы, дисторсии). </a:t>
            </a:r>
          </a:p>
          <a:p>
            <a:pPr>
              <a:spcBef>
                <a:spcPct val="0"/>
              </a:spcBef>
              <a:spcAft>
                <a:spcPts val="1200"/>
              </a:spcAft>
            </a:pPr>
            <a:r>
              <a:rPr lang="ru-RU" altLang="ru-RU" sz="2400" dirty="0">
                <a:solidFill>
                  <a:schemeClr val="tx1"/>
                </a:solidFill>
                <a:latin typeface="Lato"/>
                <a:ea typeface="Lato"/>
                <a:cs typeface="Lato"/>
                <a:sym typeface="Lato"/>
              </a:rPr>
              <a:t>При отсутствии требований к какому-либо из рассмотренных параметров в соответствующей графе ставят прочерк</a:t>
            </a:r>
            <a:r>
              <a:rPr lang="ru-RU" altLang="ru-RU" sz="2400" dirty="0" smtClean="0">
                <a:solidFill>
                  <a:schemeClr val="tx1"/>
                </a:solidFill>
                <a:latin typeface="Lato"/>
                <a:ea typeface="Lato"/>
                <a:cs typeface="Lato"/>
                <a:sym typeface="Lato"/>
              </a:rPr>
              <a:t>.</a:t>
            </a:r>
            <a:endParaRPr lang="ru-RU" altLang="ru-RU" sz="2400" dirty="0">
              <a:solidFill>
                <a:schemeClr val="tx1"/>
              </a:solidFill>
              <a:latin typeface="Lato"/>
              <a:ea typeface="Lato"/>
              <a:cs typeface="Lato"/>
              <a:sym typeface="Lato"/>
            </a:endParaRPr>
          </a:p>
          <a:p>
            <a:pPr>
              <a:spcBef>
                <a:spcPct val="0"/>
              </a:spcBef>
              <a:spcAft>
                <a:spcPts val="1200"/>
              </a:spcAft>
            </a:pPr>
            <a:r>
              <a:rPr lang="ru-RU" altLang="ru-RU" sz="2400" dirty="0">
                <a:solidFill>
                  <a:schemeClr val="tx1"/>
                </a:solidFill>
                <a:latin typeface="Lato"/>
                <a:ea typeface="Lato"/>
                <a:cs typeface="Lato"/>
                <a:sym typeface="Lato"/>
              </a:rPr>
              <a:t>Клиновидность – </a:t>
            </a:r>
            <a:r>
              <a:rPr lang="ru-RU" altLang="ru-RU" sz="2400" dirty="0" smtClean="0">
                <a:solidFill>
                  <a:schemeClr val="tx1"/>
                </a:solidFill>
                <a:latin typeface="Lato"/>
                <a:ea typeface="Lato"/>
                <a:cs typeface="Lato"/>
                <a:sym typeface="Lato"/>
              </a:rPr>
              <a:t>отклонение </a:t>
            </a:r>
            <a:r>
              <a:rPr lang="ru-RU" altLang="ru-RU" sz="2400" dirty="0">
                <a:solidFill>
                  <a:schemeClr val="tx1"/>
                </a:solidFill>
                <a:latin typeface="Lato"/>
                <a:ea typeface="Lato"/>
                <a:cs typeface="Lato"/>
                <a:sym typeface="Lato"/>
              </a:rPr>
              <a:t>от параллельности наружных поверхностей</a:t>
            </a:r>
            <a:r>
              <a:rPr lang="ru-RU" altLang="ru-RU" sz="2400" dirty="0" smtClean="0">
                <a:solidFill>
                  <a:schemeClr val="tx1"/>
                </a:solidFill>
                <a:latin typeface="Lato"/>
                <a:ea typeface="Lato"/>
                <a:cs typeface="Lato"/>
                <a:sym typeface="Lato"/>
              </a:rPr>
              <a:t>.</a:t>
            </a:r>
            <a:endParaRPr lang="en-US" altLang="ru-RU" sz="2400" dirty="0" smtClean="0">
              <a:solidFill>
                <a:schemeClr val="tx1"/>
              </a:solidFill>
              <a:latin typeface="Lato"/>
              <a:ea typeface="Lato"/>
              <a:cs typeface="Lato"/>
              <a:sym typeface="Lato"/>
            </a:endParaRPr>
          </a:p>
          <a:p>
            <a:pPr>
              <a:spcBef>
                <a:spcPct val="0"/>
              </a:spcBef>
              <a:spcAft>
                <a:spcPts val="1200"/>
              </a:spcAft>
            </a:pPr>
            <a:r>
              <a:rPr lang="ru-RU" altLang="ru-RU" sz="2400" dirty="0">
                <a:solidFill>
                  <a:schemeClr val="tx1"/>
                </a:solidFill>
                <a:latin typeface="Lato"/>
                <a:ea typeface="Lato"/>
                <a:cs typeface="Lato"/>
                <a:sym typeface="Lato"/>
              </a:rPr>
              <a:t>Пирамидальность призмы измеряют автоколлимационным способом. Контролируемую призму помещают на столик, приведенный в горизонтальное положение, и получают автоколлимационное изображение от каждой грани. </a:t>
            </a:r>
          </a:p>
          <a:p>
            <a:pPr>
              <a:spcBef>
                <a:spcPct val="0"/>
              </a:spcBef>
              <a:spcAft>
                <a:spcPts val="1200"/>
              </a:spcAft>
            </a:pPr>
            <a:r>
              <a:rPr lang="ru-RU" altLang="ru-RU" sz="2400" dirty="0" smtClean="0">
                <a:solidFill>
                  <a:schemeClr val="tx1"/>
                </a:solidFill>
                <a:latin typeface="Lato"/>
                <a:ea typeface="Lato"/>
                <a:cs typeface="Lato"/>
                <a:sym typeface="Lato"/>
              </a:rPr>
              <a:t>Разность </a:t>
            </a:r>
            <a:r>
              <a:rPr lang="ru-RU" altLang="ru-RU" sz="2400" dirty="0">
                <a:solidFill>
                  <a:schemeClr val="tx1"/>
                </a:solidFill>
                <a:latin typeface="Lato"/>
                <a:ea typeface="Lato"/>
                <a:cs typeface="Lato"/>
                <a:sym typeface="Lato"/>
              </a:rPr>
              <a:t>смещений изображения по вертикали деленная на 2 составит угол пирамидальности. </a:t>
            </a:r>
          </a:p>
          <a:p>
            <a:pPr>
              <a:spcBef>
                <a:spcPct val="0"/>
              </a:spcBef>
              <a:spcAft>
                <a:spcPts val="1200"/>
              </a:spcAft>
            </a:pPr>
            <a:endParaRPr lang="ru-RU" altLang="ru-RU" sz="2400" dirty="0">
              <a:solidFill>
                <a:schemeClr val="tx1"/>
              </a:solidFill>
              <a:latin typeface="Lato"/>
              <a:ea typeface="Lato"/>
              <a:cs typeface="Lato"/>
              <a:sym typeface="Lato"/>
            </a:endParaRPr>
          </a:p>
        </p:txBody>
      </p:sp>
      <p:sp>
        <p:nvSpPr>
          <p:cNvPr id="8" name="Shape 307"/>
          <p:cNvSpPr txBox="1">
            <a:spLocks/>
          </p:cNvSpPr>
          <p:nvPr/>
        </p:nvSpPr>
        <p:spPr bwMode="auto">
          <a:xfrm>
            <a:off x="839416" y="22746"/>
            <a:ext cx="11233248"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Требования к оформлению чертежей оптических деталей</a:t>
            </a:r>
          </a:p>
        </p:txBody>
      </p:sp>
    </p:spTree>
    <p:extLst>
      <p:ext uri="{BB962C8B-B14F-4D97-AF65-F5344CB8AC3E}">
        <p14:creationId xmlns:p14="http://schemas.microsoft.com/office/powerpoint/2010/main" val="128930527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620688"/>
            <a:ext cx="11315873" cy="6048672"/>
          </a:xfrm>
        </p:spPr>
        <p:txBody>
          <a:bodyPr/>
          <a:lstStyle/>
          <a:p>
            <a:pPr>
              <a:spcBef>
                <a:spcPct val="0"/>
              </a:spcBef>
              <a:spcAft>
                <a:spcPts val="1200"/>
              </a:spcAft>
            </a:pPr>
            <a:r>
              <a:rPr lang="ru-RU" altLang="ru-RU" sz="2400" dirty="0">
                <a:solidFill>
                  <a:schemeClr val="tx1"/>
                </a:solidFill>
                <a:latin typeface="Lato"/>
                <a:ea typeface="Lato"/>
                <a:cs typeface="Lato"/>
                <a:sym typeface="Lato"/>
              </a:rPr>
              <a:t>Искажения изображения, вызванные </a:t>
            </a:r>
            <a:r>
              <a:rPr lang="ru-RU" altLang="ru-RU" sz="2400" dirty="0" err="1">
                <a:solidFill>
                  <a:schemeClr val="tx1"/>
                </a:solidFill>
                <a:latin typeface="Lato"/>
                <a:ea typeface="Lato"/>
                <a:cs typeface="Lato"/>
                <a:sym typeface="Lato"/>
              </a:rPr>
              <a:t>неидеальностью</a:t>
            </a:r>
            <a:r>
              <a:rPr lang="ru-RU" altLang="ru-RU" sz="2400" dirty="0">
                <a:solidFill>
                  <a:schemeClr val="tx1"/>
                </a:solidFill>
                <a:latin typeface="Lato"/>
                <a:ea typeface="Lato"/>
                <a:cs typeface="Lato"/>
                <a:sym typeface="Lato"/>
              </a:rPr>
              <a:t> оптических систем, называются аберрациями. Аберрации – хроматические и монохроматические (сферическая продольная и поперечная, кома, дисторсия</a:t>
            </a:r>
            <a:r>
              <a:rPr lang="ru-RU" altLang="ru-RU" sz="2400" dirty="0" smtClean="0">
                <a:solidFill>
                  <a:schemeClr val="tx1"/>
                </a:solidFill>
                <a:latin typeface="Lato"/>
                <a:ea typeface="Lato"/>
                <a:cs typeface="Lato"/>
                <a:sym typeface="Lato"/>
              </a:rPr>
              <a:t>).</a:t>
            </a:r>
            <a:endParaRPr lang="ru-RU" altLang="ru-RU" sz="2400" dirty="0">
              <a:solidFill>
                <a:schemeClr val="tx1"/>
              </a:solidFill>
              <a:latin typeface="Lato"/>
              <a:ea typeface="Lato"/>
              <a:cs typeface="Lato"/>
              <a:sym typeface="Lato"/>
            </a:endParaRPr>
          </a:p>
          <a:p>
            <a:pPr>
              <a:spcBef>
                <a:spcPct val="0"/>
              </a:spcBef>
              <a:spcAft>
                <a:spcPts val="1200"/>
              </a:spcAft>
            </a:pPr>
            <a:r>
              <a:rPr lang="ru-RU" altLang="ru-RU" sz="2400" dirty="0">
                <a:solidFill>
                  <a:schemeClr val="tx1"/>
                </a:solidFill>
                <a:latin typeface="Lato"/>
                <a:ea typeface="Lato"/>
                <a:cs typeface="Lato"/>
                <a:sym typeface="Lato"/>
              </a:rPr>
              <a:t>В третьей части таблицы указываются оптические характеристики детали. Так, для линз приводят фокусное расстояние и фокальные отрезки, а также световые диаметры на ее рабочих поверхностях, для призм – геометрическую длину хода луча и световой диаметр</a:t>
            </a:r>
            <a:r>
              <a:rPr lang="ru-RU" altLang="ru-RU" sz="2400" dirty="0" smtClean="0">
                <a:solidFill>
                  <a:schemeClr val="tx1"/>
                </a:solidFill>
                <a:latin typeface="Lato"/>
                <a:ea typeface="Lato"/>
                <a:cs typeface="Lato"/>
                <a:sym typeface="Lato"/>
              </a:rPr>
              <a:t>.</a:t>
            </a:r>
            <a:endParaRPr lang="ru-RU" altLang="ru-RU" sz="2400" dirty="0">
              <a:solidFill>
                <a:schemeClr val="tx1"/>
              </a:solidFill>
              <a:latin typeface="Lato"/>
              <a:ea typeface="Lato"/>
              <a:cs typeface="Lato"/>
              <a:sym typeface="Lato"/>
            </a:endParaRPr>
          </a:p>
          <a:p>
            <a:pPr>
              <a:spcBef>
                <a:spcPct val="0"/>
              </a:spcBef>
              <a:spcAft>
                <a:spcPts val="1200"/>
              </a:spcAft>
            </a:pPr>
            <a:r>
              <a:rPr lang="ru-RU" altLang="ru-RU" sz="2400" dirty="0">
                <a:solidFill>
                  <a:schemeClr val="tx1"/>
                </a:solidFill>
                <a:latin typeface="Lato"/>
                <a:ea typeface="Lato"/>
                <a:cs typeface="Lato"/>
                <a:sym typeface="Lato"/>
              </a:rPr>
              <a:t>Световой диаметр – диаметр поверхности, пропускающей световой поток.</a:t>
            </a:r>
          </a:p>
          <a:p>
            <a:pPr>
              <a:spcBef>
                <a:spcPct val="0"/>
              </a:spcBef>
              <a:spcAft>
                <a:spcPts val="1200"/>
              </a:spcAft>
            </a:pPr>
            <a:r>
              <a:rPr lang="ru-RU" altLang="ru-RU" sz="2400" dirty="0">
                <a:solidFill>
                  <a:schemeClr val="tx1"/>
                </a:solidFill>
                <a:latin typeface="Lato"/>
                <a:ea typeface="Lato"/>
                <a:cs typeface="Lato"/>
                <a:sym typeface="Lato"/>
              </a:rPr>
              <a:t>Расстояние от передней (первой по ходу луча) оптической поверхности до переднего фокуса – переднее, а расстояние от последней оптической поверхности до заднего фокуса – заднее вершинное фокусное расстояние. </a:t>
            </a:r>
          </a:p>
          <a:p>
            <a:pPr>
              <a:spcBef>
                <a:spcPct val="0"/>
              </a:spcBef>
              <a:spcAft>
                <a:spcPts val="1200"/>
              </a:spcAft>
            </a:pPr>
            <a:r>
              <a:rPr lang="ru-RU" altLang="ru-RU" sz="2400" dirty="0">
                <a:solidFill>
                  <a:schemeClr val="tx1"/>
                </a:solidFill>
                <a:latin typeface="Lato"/>
                <a:ea typeface="Lato"/>
                <a:cs typeface="Lato"/>
                <a:sym typeface="Lato"/>
              </a:rPr>
              <a:t>Согласно действующим стандартам, вершинные фокусные расстояния именуются – передний фокальный отрезок и задний фокальный отрезок.</a:t>
            </a:r>
          </a:p>
          <a:p>
            <a:pPr>
              <a:spcBef>
                <a:spcPct val="0"/>
              </a:spcBef>
              <a:spcAft>
                <a:spcPts val="1200"/>
              </a:spcAft>
            </a:pPr>
            <a:endParaRPr lang="ru-RU" altLang="ru-RU" sz="2400" dirty="0">
              <a:solidFill>
                <a:schemeClr val="tx1"/>
              </a:solidFill>
              <a:latin typeface="Lato"/>
              <a:ea typeface="Lato"/>
              <a:cs typeface="Lato"/>
              <a:sym typeface="Lato"/>
            </a:endParaRPr>
          </a:p>
        </p:txBody>
      </p:sp>
      <p:sp>
        <p:nvSpPr>
          <p:cNvPr id="8" name="Shape 307"/>
          <p:cNvSpPr txBox="1">
            <a:spLocks/>
          </p:cNvSpPr>
          <p:nvPr/>
        </p:nvSpPr>
        <p:spPr bwMode="auto">
          <a:xfrm>
            <a:off x="839416" y="22746"/>
            <a:ext cx="11233248"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Требования к оформлению чертежей оптических деталей</a:t>
            </a:r>
          </a:p>
        </p:txBody>
      </p:sp>
    </p:spTree>
    <p:extLst>
      <p:ext uri="{BB962C8B-B14F-4D97-AF65-F5344CB8AC3E}">
        <p14:creationId xmlns:p14="http://schemas.microsoft.com/office/powerpoint/2010/main" val="208799237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8" name="Shape 307"/>
          <p:cNvSpPr txBox="1">
            <a:spLocks/>
          </p:cNvSpPr>
          <p:nvPr/>
        </p:nvSpPr>
        <p:spPr bwMode="auto">
          <a:xfrm>
            <a:off x="839416" y="22746"/>
            <a:ext cx="11233248"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Требования к оформлению чертежей оптических деталей</a:t>
            </a:r>
          </a:p>
        </p:txBody>
      </p:sp>
      <p:pic>
        <p:nvPicPr>
          <p:cNvPr id="9" name="Picture 2" descr="http://aco.ifmo.ru/el_books/introduction_into_specialization/app/images/image54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4635" y="1556792"/>
            <a:ext cx="10002810" cy="460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35446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mc:AlternateContent xmlns:mc="http://schemas.openxmlformats.org/markup-compatibility/2006" xmlns:a14="http://schemas.microsoft.com/office/drawing/2010/main">
        <mc:Choice Requires="a14">
          <p:sp>
            <p:nvSpPr>
              <p:cNvPr id="7" name="Текст 2"/>
              <p:cNvSpPr txBox="1">
                <a:spLocks noGrp="1"/>
              </p:cNvSpPr>
              <p:nvPr>
                <p:ph type="body" idx="1"/>
              </p:nvPr>
            </p:nvSpPr>
            <p:spPr>
              <a:xfrm>
                <a:off x="612775" y="620688"/>
                <a:ext cx="11315873" cy="6048672"/>
              </a:xfrm>
            </p:spPr>
            <p:txBody>
              <a:bodyPr/>
              <a:lstStyle/>
              <a:p>
                <a:pPr>
                  <a:spcBef>
                    <a:spcPct val="0"/>
                  </a:spcBef>
                  <a:spcAft>
                    <a:spcPts val="1200"/>
                  </a:spcAft>
                </a:pPr>
                <a:r>
                  <a:rPr lang="ru-RU" altLang="ru-RU" sz="2400" dirty="0">
                    <a:solidFill>
                      <a:schemeClr val="tx1"/>
                    </a:solidFill>
                    <a:latin typeface="Lato"/>
                    <a:ea typeface="Lato"/>
                    <a:cs typeface="Lato"/>
                    <a:sym typeface="Lato"/>
                  </a:rPr>
                  <a:t>Допуски на шероховатость поверхностей различны для рабочих и нерабочих поверхностей оптических деталей</a:t>
                </a:r>
                <a:r>
                  <a:rPr lang="ru-RU" altLang="ru-RU" sz="2400" dirty="0" smtClean="0">
                    <a:solidFill>
                      <a:schemeClr val="tx1"/>
                    </a:solidFill>
                    <a:latin typeface="Lato"/>
                    <a:ea typeface="Lato"/>
                    <a:cs typeface="Lato"/>
                    <a:sym typeface="Lato"/>
                  </a:rPr>
                  <a:t>.</a:t>
                </a:r>
                <a:endParaRPr lang="ru-RU" altLang="ru-RU" sz="2400" dirty="0">
                  <a:solidFill>
                    <a:schemeClr val="tx1"/>
                  </a:solidFill>
                  <a:latin typeface="Lato"/>
                  <a:ea typeface="Lato"/>
                  <a:cs typeface="Lato"/>
                  <a:sym typeface="Lato"/>
                </a:endParaRPr>
              </a:p>
              <a:p>
                <a:pPr>
                  <a:spcBef>
                    <a:spcPct val="0"/>
                  </a:spcBef>
                  <a:spcAft>
                    <a:spcPts val="1200"/>
                  </a:spcAft>
                </a:pPr>
                <a:r>
                  <a:rPr lang="ru-RU" altLang="ru-RU" sz="2400" dirty="0">
                    <a:solidFill>
                      <a:schemeClr val="tx1"/>
                    </a:solidFill>
                    <a:latin typeface="Lato"/>
                    <a:ea typeface="Lato"/>
                    <a:cs typeface="Lato"/>
                    <a:sym typeface="Lato"/>
                  </a:rPr>
                  <a:t>Шероховатость поверхности – совокупность неровностей, образующих микрорельеф поверхности детали</a:t>
                </a:r>
                <a:r>
                  <a:rPr lang="ru-RU" altLang="ru-RU" sz="2400" dirty="0" smtClean="0">
                    <a:solidFill>
                      <a:schemeClr val="tx1"/>
                    </a:solidFill>
                    <a:latin typeface="Lato"/>
                    <a:ea typeface="Lato"/>
                    <a:cs typeface="Lato"/>
                    <a:sym typeface="Lato"/>
                  </a:rPr>
                  <a:t>.</a:t>
                </a:r>
                <a:endParaRPr lang="ru-RU" altLang="ru-RU" sz="2400" dirty="0">
                  <a:solidFill>
                    <a:schemeClr val="tx1"/>
                  </a:solidFill>
                  <a:latin typeface="Lato"/>
                  <a:ea typeface="Lato"/>
                  <a:cs typeface="Lato"/>
                  <a:sym typeface="Lato"/>
                </a:endParaRPr>
              </a:p>
              <a:p>
                <a:pPr>
                  <a:spcBef>
                    <a:spcPct val="0"/>
                  </a:spcBef>
                  <a:spcAft>
                    <a:spcPts val="1200"/>
                  </a:spcAft>
                </a:pPr>
                <a:r>
                  <a:rPr lang="ru-RU" altLang="ru-RU" sz="2400" dirty="0">
                    <a:solidFill>
                      <a:schemeClr val="tx1"/>
                    </a:solidFill>
                    <a:latin typeface="Lato"/>
                    <a:ea typeface="Lato"/>
                    <a:cs typeface="Lato"/>
                    <a:sym typeface="Lato"/>
                  </a:rPr>
                  <a:t>Класс шероховатости поверхности определяется высотой неровностей и средним арифметическим отклонением профиля</a:t>
                </a:r>
                <a:r>
                  <a:rPr lang="ru-RU" altLang="ru-RU" sz="2400" dirty="0" smtClean="0">
                    <a:solidFill>
                      <a:schemeClr val="tx1"/>
                    </a:solidFill>
                    <a:latin typeface="Lato"/>
                    <a:ea typeface="Lato"/>
                    <a:cs typeface="Lato"/>
                    <a:sym typeface="Lato"/>
                  </a:rPr>
                  <a:t>.</a:t>
                </a:r>
                <a:endParaRPr lang="ru-RU" altLang="ru-RU" sz="2400" dirty="0">
                  <a:solidFill>
                    <a:schemeClr val="tx1"/>
                  </a:solidFill>
                  <a:latin typeface="Lato"/>
                  <a:ea typeface="Lato"/>
                  <a:cs typeface="Lato"/>
                  <a:sym typeface="Lato"/>
                </a:endParaRPr>
              </a:p>
              <a:p>
                <a:pPr>
                  <a:spcBef>
                    <a:spcPct val="0"/>
                  </a:spcBef>
                  <a:spcAft>
                    <a:spcPts val="1200"/>
                  </a:spcAft>
                </a:pPr>
                <a:r>
                  <a:rPr lang="ru-RU" altLang="ru-RU" sz="2400" dirty="0">
                    <a:solidFill>
                      <a:schemeClr val="tx1"/>
                    </a:solidFill>
                    <a:latin typeface="Lato"/>
                    <a:ea typeface="Lato"/>
                    <a:cs typeface="Lato"/>
                    <a:sym typeface="Lato"/>
                  </a:rPr>
                  <a:t>Принято 14 классов шероховатости, 1 – самый грубый и 14 – самый гладкий. Например, поверхность 14 класса должна иметь </a:t>
                </a:r>
                <a14:m>
                  <m:oMath xmlns:m="http://schemas.openxmlformats.org/officeDocument/2006/math">
                    <m:r>
                      <a:rPr lang="ru-RU" altLang="ru-RU" sz="2400" i="1" dirty="0" smtClean="0">
                        <a:solidFill>
                          <a:schemeClr val="tx1"/>
                        </a:solidFill>
                        <a:latin typeface="Cambria Math"/>
                        <a:ea typeface="Lato"/>
                        <a:cs typeface="Lato"/>
                        <a:sym typeface="Lato"/>
                      </a:rPr>
                      <m:t>𝑅</m:t>
                    </m:r>
                    <m:r>
                      <a:rPr lang="ru-RU" altLang="ru-RU" sz="2400" i="1" dirty="0" smtClean="0">
                        <a:solidFill>
                          <a:schemeClr val="tx1"/>
                        </a:solidFill>
                        <a:latin typeface="Cambria Math"/>
                        <a:ea typeface="Lato"/>
                        <a:cs typeface="Lato"/>
                        <a:sym typeface="Lato"/>
                      </a:rPr>
                      <m:t>_</m:t>
                    </m:r>
                    <m:r>
                      <a:rPr lang="ru-RU" altLang="ru-RU" sz="2400" i="1" dirty="0" smtClean="0">
                        <a:solidFill>
                          <a:schemeClr val="tx1"/>
                        </a:solidFill>
                        <a:latin typeface="Cambria Math"/>
                        <a:ea typeface="Lato"/>
                        <a:cs typeface="Lato"/>
                        <a:sym typeface="Lato"/>
                      </a:rPr>
                      <m:t>𝑎</m:t>
                    </m:r>
                    <m:r>
                      <a:rPr lang="ru-RU" altLang="ru-RU" sz="2400" i="1" dirty="0" smtClean="0">
                        <a:solidFill>
                          <a:schemeClr val="tx1"/>
                        </a:solidFill>
                        <a:latin typeface="Cambria Math"/>
                        <a:ea typeface="Lato"/>
                        <a:cs typeface="Lato"/>
                        <a:sym typeface="Lato"/>
                      </a:rPr>
                      <m:t>=0,006−0,01мкм, </m:t>
                    </m:r>
                    <m:r>
                      <a:rPr lang="ru-RU" altLang="ru-RU" sz="2400" i="1" dirty="0" smtClean="0">
                        <a:solidFill>
                          <a:schemeClr val="tx1"/>
                        </a:solidFill>
                        <a:latin typeface="Cambria Math"/>
                        <a:ea typeface="Lato"/>
                        <a:cs typeface="Lato"/>
                        <a:sym typeface="Lato"/>
                      </a:rPr>
                      <m:t>𝑅</m:t>
                    </m:r>
                    <m:r>
                      <a:rPr lang="ru-RU" altLang="ru-RU" sz="2400" i="1" dirty="0" smtClean="0">
                        <a:solidFill>
                          <a:schemeClr val="tx1"/>
                        </a:solidFill>
                        <a:latin typeface="Cambria Math"/>
                        <a:ea typeface="Lato"/>
                        <a:cs typeface="Lato"/>
                        <a:sym typeface="Lato"/>
                      </a:rPr>
                      <m:t>_</m:t>
                    </m:r>
                    <m:r>
                      <a:rPr lang="ru-RU" altLang="ru-RU" sz="2400" i="1" dirty="0" smtClean="0">
                        <a:solidFill>
                          <a:schemeClr val="tx1"/>
                        </a:solidFill>
                        <a:latin typeface="Cambria Math"/>
                        <a:ea typeface="Lato"/>
                        <a:cs typeface="Lato"/>
                        <a:sym typeface="Lato"/>
                      </a:rPr>
                      <m:t>𝑧</m:t>
                    </m:r>
                    <m:r>
                      <a:rPr lang="ru-RU" altLang="ru-RU" sz="2400" i="1" dirty="0" smtClean="0">
                        <a:solidFill>
                          <a:schemeClr val="tx1"/>
                        </a:solidFill>
                        <a:latin typeface="Cambria Math"/>
                        <a:ea typeface="Lato"/>
                        <a:cs typeface="Lato"/>
                        <a:sym typeface="Lato"/>
                      </a:rPr>
                      <m:t>=0,032−0,05мкм</m:t>
                    </m:r>
                  </m:oMath>
                </a14:m>
                <a:r>
                  <a:rPr lang="ru-RU" altLang="ru-RU" sz="2400" dirty="0">
                    <a:solidFill>
                      <a:schemeClr val="tx1"/>
                    </a:solidFill>
                    <a:latin typeface="Lato"/>
                    <a:ea typeface="Lato"/>
                    <a:cs typeface="Lato"/>
                    <a:sym typeface="Lato"/>
                  </a:rPr>
                  <a:t>.</a:t>
                </a:r>
              </a:p>
              <a:p>
                <a:pPr>
                  <a:spcBef>
                    <a:spcPct val="0"/>
                  </a:spcBef>
                  <a:spcAft>
                    <a:spcPts val="1200"/>
                  </a:spcAft>
                </a:pPr>
                <a:r>
                  <a:rPr lang="ru-RU" altLang="ru-RU" sz="2400" dirty="0">
                    <a:solidFill>
                      <a:schemeClr val="tx1"/>
                    </a:solidFill>
                    <a:latin typeface="Lato"/>
                    <a:ea typeface="Lato"/>
                    <a:cs typeface="Lato"/>
                    <a:sym typeface="Lato"/>
                  </a:rPr>
                  <a:t> </a:t>
                </a:r>
              </a:p>
            </p:txBody>
          </p:sp>
        </mc:Choice>
        <mc:Fallback xmlns="">
          <p:sp>
            <p:nvSpPr>
              <p:cNvPr id="7" name="Текст 2"/>
              <p:cNvSpPr txBox="1">
                <a:spLocks noGrp="1" noRot="1" noChangeAspect="1" noMove="1" noResize="1" noEditPoints="1" noAdjustHandles="1" noChangeArrowheads="1" noChangeShapeType="1" noTextEdit="1"/>
              </p:cNvSpPr>
              <p:nvPr>
                <p:ph type="body" idx="1"/>
              </p:nvPr>
            </p:nvSpPr>
            <p:spPr>
              <a:xfrm>
                <a:off x="612775" y="620688"/>
                <a:ext cx="11315873" cy="6048672"/>
              </a:xfrm>
              <a:blipFill rotWithShape="1">
                <a:blip r:embed="rId3"/>
                <a:stretch>
                  <a:fillRect l="-862" r="-593"/>
                </a:stretch>
              </a:blipFill>
            </p:spPr>
            <p:txBody>
              <a:bodyPr/>
              <a:lstStyle/>
              <a:p>
                <a:r>
                  <a:rPr lang="ru-RU">
                    <a:noFill/>
                  </a:rPr>
                  <a:t> </a:t>
                </a:r>
              </a:p>
            </p:txBody>
          </p:sp>
        </mc:Fallback>
      </mc:AlternateContent>
      <p:sp>
        <p:nvSpPr>
          <p:cNvPr id="8" name="Shape 307"/>
          <p:cNvSpPr txBox="1">
            <a:spLocks/>
          </p:cNvSpPr>
          <p:nvPr/>
        </p:nvSpPr>
        <p:spPr bwMode="auto">
          <a:xfrm>
            <a:off x="839416" y="22746"/>
            <a:ext cx="11233248"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Требования к оформлению чертежей оптических деталей</a:t>
            </a:r>
          </a:p>
        </p:txBody>
      </p:sp>
    </p:spTree>
    <p:extLst>
      <p:ext uri="{BB962C8B-B14F-4D97-AF65-F5344CB8AC3E}">
        <p14:creationId xmlns:p14="http://schemas.microsoft.com/office/powerpoint/2010/main" val="111896783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mc:AlternateContent xmlns:mc="http://schemas.openxmlformats.org/markup-compatibility/2006" xmlns:a14="http://schemas.microsoft.com/office/drawing/2010/main">
        <mc:Choice Requires="a14">
          <p:sp>
            <p:nvSpPr>
              <p:cNvPr id="7" name="Текст 2"/>
              <p:cNvSpPr txBox="1">
                <a:spLocks noGrp="1"/>
              </p:cNvSpPr>
              <p:nvPr>
                <p:ph type="body" idx="1"/>
              </p:nvPr>
            </p:nvSpPr>
            <p:spPr>
              <a:xfrm>
                <a:off x="612775" y="620688"/>
                <a:ext cx="11315873" cy="6048672"/>
              </a:xfrm>
            </p:spPr>
            <p:txBody>
              <a:bodyPr/>
              <a:lstStyle/>
              <a:p>
                <a:pPr>
                  <a:spcBef>
                    <a:spcPct val="0"/>
                  </a:spcBef>
                  <a:buClr>
                    <a:srgbClr val="677480"/>
                  </a:buClr>
                </a:pPr>
                <a:r>
                  <a:rPr lang="ru-RU" altLang="ru-RU" sz="2400" dirty="0" smtClean="0">
                    <a:solidFill>
                      <a:schemeClr val="tx1"/>
                    </a:solidFill>
                    <a:latin typeface="Lato"/>
                    <a:ea typeface="Lato"/>
                    <a:cs typeface="Lato"/>
                    <a:sym typeface="Lato"/>
                  </a:rPr>
                  <a:t>Высота неровностей (</a:t>
                </a:r>
                <a14:m>
                  <m:oMath xmlns:m="http://schemas.openxmlformats.org/officeDocument/2006/math">
                    <m:sSub>
                      <m:sSubPr>
                        <m:ctrlPr>
                          <a:rPr lang="ru-RU" altLang="ru-RU" sz="2400" i="1" dirty="0">
                            <a:solidFill>
                              <a:schemeClr val="tx1"/>
                            </a:solidFill>
                            <a:latin typeface="Cambria Math"/>
                            <a:ea typeface="Lato"/>
                            <a:cs typeface="Lato"/>
                            <a:sym typeface="Lato"/>
                          </a:rPr>
                        </m:ctrlPr>
                      </m:sSubPr>
                      <m:e>
                        <m:r>
                          <a:rPr lang="ru-RU" altLang="ru-RU" sz="2400" i="1" dirty="0">
                            <a:solidFill>
                              <a:schemeClr val="tx1"/>
                            </a:solidFill>
                            <a:latin typeface="Cambria Math" panose="02040503050406030204" pitchFamily="18" charset="0"/>
                            <a:ea typeface="Lato"/>
                            <a:cs typeface="Lato"/>
                            <a:sym typeface="Lato"/>
                          </a:rPr>
                          <m:t>𝑅</m:t>
                        </m:r>
                      </m:e>
                      <m:sub>
                        <m:r>
                          <a:rPr lang="en-US" altLang="ru-RU" sz="2400" i="1" dirty="0">
                            <a:solidFill>
                              <a:schemeClr val="tx1"/>
                            </a:solidFill>
                            <a:latin typeface="Cambria Math" panose="02040503050406030204" pitchFamily="18" charset="0"/>
                            <a:ea typeface="Lato"/>
                            <a:cs typeface="Lato"/>
                            <a:sym typeface="Lato"/>
                          </a:rPr>
                          <m:t>𝑧</m:t>
                        </m:r>
                      </m:sub>
                    </m:sSub>
                  </m:oMath>
                </a14:m>
                <a:r>
                  <a:rPr lang="ru-RU" altLang="ru-RU" sz="2400" dirty="0">
                    <a:solidFill>
                      <a:schemeClr val="tx1"/>
                    </a:solidFill>
                    <a:latin typeface="Lato"/>
                    <a:ea typeface="Lato"/>
                    <a:cs typeface="Lato"/>
                    <a:sym typeface="Lato"/>
                  </a:rPr>
                  <a:t>) определяется как разница максимальных высот пиков и впадин в десяти точках:</a:t>
                </a:r>
              </a:p>
              <a:p>
                <a:pPr>
                  <a:spcBef>
                    <a:spcPct val="0"/>
                  </a:spcBef>
                  <a:buClr>
                    <a:srgbClr val="677480"/>
                  </a:buClr>
                </a:pPr>
                <a14:m>
                  <m:oMathPara xmlns:m="http://schemas.openxmlformats.org/officeDocument/2006/math">
                    <m:oMathParaPr>
                      <m:jc m:val="centerGroup"/>
                    </m:oMathParaPr>
                    <m:oMath xmlns:m="http://schemas.openxmlformats.org/officeDocument/2006/math">
                      <m:sSub>
                        <m:sSubPr>
                          <m:ctrlPr>
                            <a:rPr lang="en-US" altLang="ru-RU" sz="2400" b="0" i="1" dirty="0" smtClean="0">
                              <a:solidFill>
                                <a:schemeClr val="tx1"/>
                              </a:solidFill>
                              <a:latin typeface="Cambria Math"/>
                              <a:ea typeface="Lato"/>
                              <a:cs typeface="Lato"/>
                              <a:sym typeface="Lato"/>
                            </a:rPr>
                          </m:ctrlPr>
                        </m:sSubPr>
                        <m:e>
                          <m:r>
                            <a:rPr lang="ru-RU" altLang="ru-RU" sz="2400" i="1" dirty="0">
                              <a:solidFill>
                                <a:schemeClr val="tx1"/>
                              </a:solidFill>
                              <a:latin typeface="Cambria Math" panose="02040503050406030204" pitchFamily="18" charset="0"/>
                              <a:ea typeface="Lato"/>
                              <a:cs typeface="Lato"/>
                              <a:sym typeface="Lato"/>
                            </a:rPr>
                            <m:t>𝑅</m:t>
                          </m:r>
                        </m:e>
                        <m:sub>
                          <m:r>
                            <a:rPr lang="ru-RU" altLang="ru-RU" sz="2400" i="1" dirty="0">
                              <a:solidFill>
                                <a:schemeClr val="tx1"/>
                              </a:solidFill>
                              <a:latin typeface="Cambria Math" panose="02040503050406030204" pitchFamily="18" charset="0"/>
                              <a:ea typeface="Lato"/>
                              <a:cs typeface="Lato"/>
                              <a:sym typeface="Lato"/>
                            </a:rPr>
                            <m:t>𝑧</m:t>
                          </m:r>
                        </m:sub>
                      </m:sSub>
                      <m:r>
                        <a:rPr lang="ru-RU" altLang="ru-RU" sz="2400" i="1" dirty="0">
                          <a:solidFill>
                            <a:schemeClr val="tx1"/>
                          </a:solidFill>
                          <a:latin typeface="Cambria Math" panose="02040503050406030204" pitchFamily="18" charset="0"/>
                          <a:ea typeface="Lato"/>
                          <a:cs typeface="Lato"/>
                          <a:sym typeface="Lato"/>
                        </a:rPr>
                        <m:t> =</m:t>
                      </m:r>
                      <m:f>
                        <m:fPr>
                          <m:ctrlPr>
                            <a:rPr lang="ru-RU" altLang="ru-RU" sz="2400" i="1" dirty="0">
                              <a:solidFill>
                                <a:schemeClr val="tx1"/>
                              </a:solidFill>
                              <a:latin typeface="Cambria Math"/>
                              <a:ea typeface="Lato"/>
                              <a:cs typeface="Lato"/>
                              <a:sym typeface="Lato"/>
                            </a:rPr>
                          </m:ctrlPr>
                        </m:fPr>
                        <m:num>
                          <m:nary>
                            <m:naryPr>
                              <m:chr m:val="∑"/>
                              <m:ctrlPr>
                                <a:rPr lang="ru-RU" altLang="ru-RU" sz="2400" i="1" dirty="0">
                                  <a:solidFill>
                                    <a:schemeClr val="tx1"/>
                                  </a:solidFill>
                                  <a:latin typeface="Cambria Math"/>
                                  <a:sym typeface="Lato"/>
                                </a:rPr>
                              </m:ctrlPr>
                            </m:naryPr>
                            <m:sub>
                              <m:r>
                                <m:rPr>
                                  <m:brk m:alnAt="23"/>
                                </m:rPr>
                                <a:rPr lang="en-US" altLang="ru-RU" sz="2400" i="1" dirty="0">
                                  <a:solidFill>
                                    <a:schemeClr val="tx1"/>
                                  </a:solidFill>
                                  <a:latin typeface="Cambria Math" panose="02040503050406030204" pitchFamily="18" charset="0"/>
                                  <a:sym typeface="Lato"/>
                                </a:rPr>
                                <m:t>𝑖</m:t>
                              </m:r>
                              <m:r>
                                <a:rPr lang="en-US" altLang="ru-RU" sz="2400" i="1" dirty="0">
                                  <a:solidFill>
                                    <a:schemeClr val="tx1"/>
                                  </a:solidFill>
                                  <a:latin typeface="Cambria Math" panose="02040503050406030204" pitchFamily="18" charset="0"/>
                                  <a:sym typeface="Lato"/>
                                </a:rPr>
                                <m:t>=1</m:t>
                              </m:r>
                            </m:sub>
                            <m:sup>
                              <m:r>
                                <a:rPr lang="en-US" altLang="ru-RU" sz="2400" i="1" dirty="0">
                                  <a:solidFill>
                                    <a:schemeClr val="tx1"/>
                                  </a:solidFill>
                                  <a:latin typeface="Cambria Math" panose="02040503050406030204" pitchFamily="18" charset="0"/>
                                  <a:sym typeface="Lato"/>
                                </a:rPr>
                                <m:t>5</m:t>
                              </m:r>
                            </m:sup>
                            <m:e>
                              <m:sSub>
                                <m:sSubPr>
                                  <m:ctrlPr>
                                    <a:rPr lang="en-US" altLang="ru-RU" sz="2400" i="1" dirty="0">
                                      <a:solidFill>
                                        <a:schemeClr val="tx1"/>
                                      </a:solidFill>
                                      <a:latin typeface="Cambria Math"/>
                                      <a:ea typeface="Lato"/>
                                      <a:cs typeface="Lato"/>
                                      <a:sym typeface="Lato"/>
                                    </a:rPr>
                                  </m:ctrlPr>
                                </m:sSubPr>
                                <m:e>
                                  <m:r>
                                    <a:rPr lang="en-US" altLang="ru-RU" sz="2400" i="1" dirty="0">
                                      <a:solidFill>
                                        <a:schemeClr val="tx1"/>
                                      </a:solidFill>
                                      <a:latin typeface="Cambria Math" panose="02040503050406030204" pitchFamily="18" charset="0"/>
                                      <a:ea typeface="Lato"/>
                                      <a:cs typeface="Lato"/>
                                      <a:sym typeface="Lato"/>
                                    </a:rPr>
                                    <m:t>(</m:t>
                                  </m:r>
                                  <m:r>
                                    <a:rPr lang="ru-RU" altLang="ru-RU" sz="2400" i="1" dirty="0">
                                      <a:solidFill>
                                        <a:schemeClr val="tx1"/>
                                      </a:solidFill>
                                      <a:latin typeface="Cambria Math" panose="02040503050406030204" pitchFamily="18" charset="0"/>
                                      <a:ea typeface="Lato"/>
                                      <a:cs typeface="Lato"/>
                                      <a:sym typeface="Lato"/>
                                    </a:rPr>
                                    <m:t>𝐻</m:t>
                                  </m:r>
                                </m:e>
                                <m:sub>
                                  <m:r>
                                    <a:rPr lang="ru-RU" altLang="ru-RU" sz="2400" i="1" dirty="0">
                                      <a:solidFill>
                                        <a:schemeClr val="tx1"/>
                                      </a:solidFill>
                                      <a:latin typeface="Cambria Math" panose="02040503050406030204" pitchFamily="18" charset="0"/>
                                      <a:ea typeface="Lato"/>
                                      <a:cs typeface="Lato"/>
                                      <a:sym typeface="Lato"/>
                                    </a:rPr>
                                    <m:t>п</m:t>
                                  </m:r>
                                  <m:r>
                                    <a:rPr lang="en-US" altLang="ru-RU" sz="2400" i="1" dirty="0">
                                      <a:solidFill>
                                        <a:schemeClr val="tx1"/>
                                      </a:solidFill>
                                      <a:latin typeface="Cambria Math" panose="02040503050406030204" pitchFamily="18" charset="0"/>
                                      <a:ea typeface="Lato"/>
                                      <a:cs typeface="Lato"/>
                                      <a:sym typeface="Lato"/>
                                    </a:rPr>
                                    <m:t>𝑖</m:t>
                                  </m:r>
                                </m:sub>
                              </m:sSub>
                              <m:r>
                                <a:rPr lang="ru-RU" altLang="ru-RU" sz="2400" i="1" dirty="0">
                                  <a:solidFill>
                                    <a:schemeClr val="tx1"/>
                                  </a:solidFill>
                                  <a:latin typeface="Cambria Math" panose="02040503050406030204" pitchFamily="18" charset="0"/>
                                  <a:ea typeface="Lato"/>
                                  <a:cs typeface="Lato"/>
                                  <a:sym typeface="Lato"/>
                                </a:rPr>
                                <m:t>−</m:t>
                              </m:r>
                              <m:sSub>
                                <m:sSubPr>
                                  <m:ctrlPr>
                                    <a:rPr lang="en-US" altLang="ru-RU" sz="2400" i="1" dirty="0">
                                      <a:solidFill>
                                        <a:schemeClr val="tx1"/>
                                      </a:solidFill>
                                      <a:latin typeface="Cambria Math"/>
                                      <a:ea typeface="Lato"/>
                                      <a:cs typeface="Lato"/>
                                      <a:sym typeface="Lato"/>
                                    </a:rPr>
                                  </m:ctrlPr>
                                </m:sSubPr>
                                <m:e>
                                  <m:r>
                                    <a:rPr lang="ru-RU" altLang="ru-RU" sz="2400" i="1" dirty="0">
                                      <a:solidFill>
                                        <a:schemeClr val="tx1"/>
                                      </a:solidFill>
                                      <a:latin typeface="Cambria Math" panose="02040503050406030204" pitchFamily="18" charset="0"/>
                                      <a:ea typeface="Lato"/>
                                      <a:cs typeface="Lato"/>
                                      <a:sym typeface="Lato"/>
                                    </a:rPr>
                                    <m:t>Н</m:t>
                                  </m:r>
                                </m:e>
                                <m:sub>
                                  <m:r>
                                    <a:rPr lang="ru-RU" altLang="ru-RU" sz="2400" i="1" dirty="0">
                                      <a:solidFill>
                                        <a:schemeClr val="tx1"/>
                                      </a:solidFill>
                                      <a:latin typeface="Cambria Math" panose="02040503050406030204" pitchFamily="18" charset="0"/>
                                      <a:ea typeface="Lato"/>
                                      <a:cs typeface="Lato"/>
                                      <a:sym typeface="Lato"/>
                                    </a:rPr>
                                    <m:t>в</m:t>
                                  </m:r>
                                  <m:r>
                                    <a:rPr lang="en-US" altLang="ru-RU" sz="2400" i="1" dirty="0">
                                      <a:solidFill>
                                        <a:schemeClr val="tx1"/>
                                      </a:solidFill>
                                      <a:latin typeface="Cambria Math" panose="02040503050406030204" pitchFamily="18" charset="0"/>
                                      <a:ea typeface="Lato"/>
                                      <a:cs typeface="Lato"/>
                                      <a:sym typeface="Lato"/>
                                    </a:rPr>
                                    <m:t>𝑖</m:t>
                                  </m:r>
                                </m:sub>
                              </m:sSub>
                            </m:e>
                          </m:nary>
                          <m:r>
                            <a:rPr lang="en-US" altLang="ru-RU" sz="2400" i="1" dirty="0">
                              <a:solidFill>
                                <a:schemeClr val="tx1"/>
                              </a:solidFill>
                              <a:latin typeface="Cambria Math" panose="02040503050406030204" pitchFamily="18" charset="0"/>
                              <a:sym typeface="Lato"/>
                            </a:rPr>
                            <m:t>)</m:t>
                          </m:r>
                        </m:num>
                        <m:den>
                          <m:r>
                            <a:rPr lang="en-US" altLang="ru-RU" sz="2400" i="1" dirty="0">
                              <a:solidFill>
                                <a:schemeClr val="tx1"/>
                              </a:solidFill>
                              <a:latin typeface="Cambria Math" panose="02040503050406030204" pitchFamily="18" charset="0"/>
                              <a:ea typeface="Lato"/>
                              <a:cs typeface="Lato"/>
                              <a:sym typeface="Lato"/>
                            </a:rPr>
                            <m:t>5</m:t>
                          </m:r>
                        </m:den>
                      </m:f>
                      <m:r>
                        <a:rPr lang="ru-RU" altLang="ru-RU" sz="2400" i="1" dirty="0">
                          <a:solidFill>
                            <a:schemeClr val="tx1"/>
                          </a:solidFill>
                          <a:latin typeface="Cambria Math" panose="02040503050406030204" pitchFamily="18" charset="0"/>
                          <a:ea typeface="Lato"/>
                          <a:cs typeface="Lato"/>
                          <a:sym typeface="Lato"/>
                        </a:rPr>
                        <m:t> </m:t>
                      </m:r>
                    </m:oMath>
                  </m:oMathPara>
                </a14:m>
                <a:endParaRPr lang="ru-RU" altLang="ru-RU" sz="2400" dirty="0">
                  <a:solidFill>
                    <a:schemeClr val="tx1"/>
                  </a:solidFill>
                  <a:latin typeface="Lato"/>
                  <a:ea typeface="Lato"/>
                  <a:cs typeface="Lato"/>
                  <a:sym typeface="Lato"/>
                </a:endParaRPr>
              </a:p>
              <a:p>
                <a:pPr>
                  <a:spcBef>
                    <a:spcPct val="0"/>
                  </a:spcBef>
                  <a:buClr>
                    <a:srgbClr val="677480"/>
                  </a:buClr>
                </a:pPr>
                <a14:m>
                  <m:oMath xmlns:m="http://schemas.openxmlformats.org/officeDocument/2006/math">
                    <m:sSub>
                      <m:sSubPr>
                        <m:ctrlPr>
                          <a:rPr lang="en-US" altLang="ru-RU" sz="2400" i="1" dirty="0">
                            <a:solidFill>
                              <a:schemeClr val="tx1"/>
                            </a:solidFill>
                            <a:latin typeface="Cambria Math"/>
                            <a:ea typeface="Lato"/>
                            <a:cs typeface="Lato"/>
                            <a:sym typeface="Lato"/>
                          </a:rPr>
                        </m:ctrlPr>
                      </m:sSubPr>
                      <m:e>
                        <m:r>
                          <a:rPr lang="ru-RU" altLang="ru-RU" sz="2400" i="1" dirty="0">
                            <a:solidFill>
                              <a:schemeClr val="tx1"/>
                            </a:solidFill>
                            <a:latin typeface="Cambria Math" panose="02040503050406030204" pitchFamily="18" charset="0"/>
                            <a:ea typeface="Lato"/>
                            <a:cs typeface="Lato"/>
                            <a:sym typeface="Lato"/>
                          </a:rPr>
                          <m:t>𝐻</m:t>
                        </m:r>
                      </m:e>
                      <m:sub>
                        <m:r>
                          <a:rPr lang="ru-RU" altLang="ru-RU" sz="2400" i="1" dirty="0">
                            <a:solidFill>
                              <a:schemeClr val="tx1"/>
                            </a:solidFill>
                            <a:latin typeface="Cambria Math" panose="02040503050406030204" pitchFamily="18" charset="0"/>
                            <a:ea typeface="Lato"/>
                            <a:cs typeface="Lato"/>
                            <a:sym typeface="Lato"/>
                          </a:rPr>
                          <m:t>п</m:t>
                        </m:r>
                        <m:r>
                          <a:rPr lang="en-US" altLang="ru-RU" sz="2400" i="1" dirty="0">
                            <a:solidFill>
                              <a:schemeClr val="tx1"/>
                            </a:solidFill>
                            <a:latin typeface="Cambria Math" panose="02040503050406030204" pitchFamily="18" charset="0"/>
                            <a:ea typeface="Lato"/>
                            <a:cs typeface="Lato"/>
                            <a:sym typeface="Lato"/>
                          </a:rPr>
                          <m:t>𝑖</m:t>
                        </m:r>
                      </m:sub>
                    </m:sSub>
                    <m:r>
                      <a:rPr lang="en-US" altLang="ru-RU" sz="2400" dirty="0">
                        <a:solidFill>
                          <a:schemeClr val="tx1"/>
                        </a:solidFill>
                        <a:latin typeface="Cambria Math" panose="02040503050406030204" pitchFamily="18" charset="0"/>
                        <a:ea typeface="Lato"/>
                        <a:cs typeface="Lato"/>
                        <a:sym typeface="Lato"/>
                      </a:rPr>
                      <m:t> − </m:t>
                    </m:r>
                  </m:oMath>
                </a14:m>
                <a:r>
                  <a:rPr lang="ru-RU" altLang="ru-RU" sz="2400" dirty="0">
                    <a:solidFill>
                      <a:schemeClr val="tx1"/>
                    </a:solidFill>
                    <a:latin typeface="Lato"/>
                    <a:ea typeface="Lato"/>
                    <a:cs typeface="Lato"/>
                    <a:sym typeface="Lato"/>
                  </a:rPr>
                  <a:t> максимальная высота пика, мкм </a:t>
                </a:r>
              </a:p>
              <a:p>
                <a:pPr>
                  <a:spcBef>
                    <a:spcPct val="0"/>
                  </a:spcBef>
                  <a:buClr>
                    <a:srgbClr val="677480"/>
                  </a:buClr>
                </a:pPr>
                <a14:m>
                  <m:oMath xmlns:m="http://schemas.openxmlformats.org/officeDocument/2006/math">
                    <m:sSub>
                      <m:sSubPr>
                        <m:ctrlPr>
                          <a:rPr lang="en-US" altLang="ru-RU" sz="2400" i="1" dirty="0">
                            <a:solidFill>
                              <a:schemeClr val="tx1"/>
                            </a:solidFill>
                            <a:latin typeface="Cambria Math"/>
                            <a:ea typeface="Lato"/>
                            <a:cs typeface="Lato"/>
                            <a:sym typeface="Lato"/>
                          </a:rPr>
                        </m:ctrlPr>
                      </m:sSubPr>
                      <m:e>
                        <m:r>
                          <a:rPr lang="ru-RU" altLang="ru-RU" sz="2400" i="1" dirty="0">
                            <a:solidFill>
                              <a:schemeClr val="tx1"/>
                            </a:solidFill>
                            <a:latin typeface="Cambria Math" panose="02040503050406030204" pitchFamily="18" charset="0"/>
                            <a:ea typeface="Lato"/>
                            <a:cs typeface="Lato"/>
                            <a:sym typeface="Lato"/>
                          </a:rPr>
                          <m:t>Н</m:t>
                        </m:r>
                      </m:e>
                      <m:sub>
                        <m:r>
                          <a:rPr lang="ru-RU" altLang="ru-RU" sz="2400" i="1" dirty="0">
                            <a:solidFill>
                              <a:schemeClr val="tx1"/>
                            </a:solidFill>
                            <a:latin typeface="Cambria Math" panose="02040503050406030204" pitchFamily="18" charset="0"/>
                            <a:ea typeface="Lato"/>
                            <a:cs typeface="Lato"/>
                            <a:sym typeface="Lato"/>
                          </a:rPr>
                          <m:t>в</m:t>
                        </m:r>
                        <m:r>
                          <a:rPr lang="en-US" altLang="ru-RU" sz="2400" i="1" dirty="0">
                            <a:solidFill>
                              <a:schemeClr val="tx1"/>
                            </a:solidFill>
                            <a:latin typeface="Cambria Math" panose="02040503050406030204" pitchFamily="18" charset="0"/>
                            <a:ea typeface="Lato"/>
                            <a:cs typeface="Lato"/>
                            <a:sym typeface="Lato"/>
                          </a:rPr>
                          <m:t>𝑖</m:t>
                        </m:r>
                      </m:sub>
                    </m:sSub>
                    <m:r>
                      <a:rPr lang="en-US" altLang="ru-RU" sz="2400" dirty="0">
                        <a:solidFill>
                          <a:schemeClr val="tx1"/>
                        </a:solidFill>
                        <a:latin typeface="Cambria Math" panose="02040503050406030204" pitchFamily="18" charset="0"/>
                        <a:ea typeface="Lato"/>
                        <a:cs typeface="Lato"/>
                        <a:sym typeface="Lato"/>
                      </a:rPr>
                      <m:t>−</m:t>
                    </m:r>
                  </m:oMath>
                </a14:m>
                <a:r>
                  <a:rPr lang="en-US" altLang="ru-RU" sz="2400" dirty="0">
                    <a:solidFill>
                      <a:schemeClr val="tx1"/>
                    </a:solidFill>
                    <a:latin typeface="Lato"/>
                    <a:ea typeface="Lato"/>
                    <a:cs typeface="Lato"/>
                    <a:sym typeface="Lato"/>
                  </a:rPr>
                  <a:t> </a:t>
                </a:r>
                <a:r>
                  <a:rPr lang="ru-RU" altLang="ru-RU" sz="2400" dirty="0">
                    <a:solidFill>
                      <a:schemeClr val="tx1"/>
                    </a:solidFill>
                    <a:latin typeface="Lato"/>
                    <a:ea typeface="Lato"/>
                    <a:cs typeface="Lato"/>
                    <a:sym typeface="Lato"/>
                  </a:rPr>
                  <a:t>минимальная высота впадины, мкм</a:t>
                </a:r>
              </a:p>
              <a:p>
                <a:pPr>
                  <a:spcBef>
                    <a:spcPct val="0"/>
                  </a:spcBef>
                  <a:buClr>
                    <a:srgbClr val="677480"/>
                  </a:buClr>
                </a:pPr>
                <a:endParaRPr lang="en-US" altLang="ru-RU" sz="2400" dirty="0">
                  <a:solidFill>
                    <a:schemeClr val="tx1"/>
                  </a:solidFill>
                  <a:latin typeface="Lato"/>
                  <a:ea typeface="Lato"/>
                  <a:cs typeface="Lato"/>
                  <a:sym typeface="Lato"/>
                </a:endParaRPr>
              </a:p>
              <a:p>
                <a:pPr>
                  <a:spcBef>
                    <a:spcPct val="0"/>
                  </a:spcBef>
                  <a:buClr>
                    <a:srgbClr val="677480"/>
                  </a:buClr>
                </a:pPr>
                <a:r>
                  <a:rPr lang="ru-RU" altLang="ru-RU" sz="2400" dirty="0">
                    <a:solidFill>
                      <a:schemeClr val="tx1"/>
                    </a:solidFill>
                    <a:latin typeface="Lato"/>
                    <a:ea typeface="Lato"/>
                    <a:cs typeface="Lato"/>
                    <a:sym typeface="Lato"/>
                  </a:rPr>
                  <a:t>Среднее арифметическое отклонение профиля (</a:t>
                </a:r>
                <a14:m>
                  <m:oMath xmlns:m="http://schemas.openxmlformats.org/officeDocument/2006/math">
                    <m:sSub>
                      <m:sSubPr>
                        <m:ctrlPr>
                          <a:rPr lang="en-US" altLang="ru-RU" sz="2400" b="0" i="1" dirty="0" smtClean="0">
                            <a:solidFill>
                              <a:schemeClr val="tx1"/>
                            </a:solidFill>
                            <a:latin typeface="Cambria Math"/>
                            <a:ea typeface="Lato"/>
                            <a:cs typeface="Lato"/>
                            <a:sym typeface="Lato"/>
                          </a:rPr>
                        </m:ctrlPr>
                      </m:sSubPr>
                      <m:e>
                        <m:r>
                          <a:rPr lang="ru-RU" altLang="ru-RU" sz="2400" i="1" dirty="0" smtClean="0">
                            <a:solidFill>
                              <a:schemeClr val="tx1"/>
                            </a:solidFill>
                            <a:latin typeface="Cambria Math"/>
                            <a:ea typeface="Lato"/>
                            <a:cs typeface="Lato"/>
                            <a:sym typeface="Lato"/>
                          </a:rPr>
                          <m:t>𝑅</m:t>
                        </m:r>
                      </m:e>
                      <m:sub>
                        <m:r>
                          <a:rPr lang="ru-RU" altLang="ru-RU" sz="2400" i="1" dirty="0" smtClean="0">
                            <a:solidFill>
                              <a:schemeClr val="tx1"/>
                            </a:solidFill>
                            <a:latin typeface="Cambria Math"/>
                            <a:ea typeface="Lato"/>
                            <a:cs typeface="Lato"/>
                            <a:sym typeface="Lato"/>
                          </a:rPr>
                          <m:t>𝑎</m:t>
                        </m:r>
                      </m:sub>
                    </m:sSub>
                  </m:oMath>
                </a14:m>
                <a:r>
                  <a:rPr lang="ru-RU" altLang="ru-RU" sz="2400" dirty="0">
                    <a:solidFill>
                      <a:schemeClr val="tx1"/>
                    </a:solidFill>
                    <a:latin typeface="Lato"/>
                    <a:ea typeface="Lato"/>
                    <a:cs typeface="Lato"/>
                    <a:sym typeface="Lato"/>
                  </a:rPr>
                  <a:t>) - средняя высота неровностей:</a:t>
                </a:r>
              </a:p>
              <a:p>
                <a:pPr algn="ctr">
                  <a:spcBef>
                    <a:spcPct val="0"/>
                  </a:spcBef>
                  <a:buClr>
                    <a:srgbClr val="677480"/>
                  </a:buClr>
                </a:pPr>
                <a14:m>
                  <m:oMathPara xmlns:m="http://schemas.openxmlformats.org/officeDocument/2006/math">
                    <m:oMathParaPr>
                      <m:jc m:val="centerGroup"/>
                    </m:oMathParaPr>
                    <m:oMath xmlns:m="http://schemas.openxmlformats.org/officeDocument/2006/math">
                      <m:r>
                        <a:rPr lang="ru-RU" altLang="ru-RU" sz="2400" i="1" dirty="0">
                          <a:solidFill>
                            <a:schemeClr val="tx1"/>
                          </a:solidFill>
                          <a:latin typeface="Cambria Math" panose="02040503050406030204" pitchFamily="18" charset="0"/>
                          <a:ea typeface="Lato"/>
                          <a:cs typeface="Lato"/>
                          <a:sym typeface="Lato"/>
                        </a:rPr>
                        <m:t>     </m:t>
                      </m:r>
                      <m:sSub>
                        <m:sSubPr>
                          <m:ctrlPr>
                            <a:rPr lang="en-US" altLang="ru-RU" sz="2400" i="1" dirty="0">
                              <a:solidFill>
                                <a:schemeClr val="tx1"/>
                              </a:solidFill>
                              <a:latin typeface="Cambria Math"/>
                              <a:ea typeface="Lato"/>
                              <a:cs typeface="Lato"/>
                              <a:sym typeface="Lato"/>
                            </a:rPr>
                          </m:ctrlPr>
                        </m:sSubPr>
                        <m:e>
                          <m:r>
                            <a:rPr lang="ru-RU" altLang="ru-RU" sz="2400" i="1" dirty="0" err="1">
                              <a:solidFill>
                                <a:schemeClr val="tx1"/>
                              </a:solidFill>
                              <a:latin typeface="Cambria Math" panose="02040503050406030204" pitchFamily="18" charset="0"/>
                              <a:ea typeface="Lato"/>
                              <a:cs typeface="Lato"/>
                              <a:sym typeface="Lato"/>
                            </a:rPr>
                            <m:t>𝑅</m:t>
                          </m:r>
                        </m:e>
                        <m:sub>
                          <m:r>
                            <a:rPr lang="en-US" altLang="ru-RU" sz="2400" i="1" dirty="0">
                              <a:solidFill>
                                <a:schemeClr val="tx1"/>
                              </a:solidFill>
                              <a:latin typeface="Cambria Math" panose="02040503050406030204" pitchFamily="18" charset="0"/>
                              <a:ea typeface="Lato"/>
                              <a:cs typeface="Lato"/>
                              <a:sym typeface="Lato"/>
                            </a:rPr>
                            <m:t>𝑎</m:t>
                          </m:r>
                        </m:sub>
                      </m:sSub>
                      <m:r>
                        <a:rPr lang="ru-RU" altLang="ru-RU" sz="2400" i="1" dirty="0">
                          <a:solidFill>
                            <a:schemeClr val="tx1"/>
                          </a:solidFill>
                          <a:latin typeface="Cambria Math" panose="02040503050406030204" pitchFamily="18" charset="0"/>
                          <a:ea typeface="Lato"/>
                          <a:cs typeface="Lato"/>
                          <a:sym typeface="Lato"/>
                        </a:rPr>
                        <m:t>=</m:t>
                      </m:r>
                      <m:f>
                        <m:fPr>
                          <m:ctrlPr>
                            <a:rPr lang="ru-RU" altLang="ru-RU" sz="2400" i="1" dirty="0">
                              <a:solidFill>
                                <a:schemeClr val="tx1"/>
                              </a:solidFill>
                              <a:latin typeface="Cambria Math"/>
                              <a:ea typeface="Lato"/>
                              <a:cs typeface="Lato"/>
                              <a:sym typeface="Lato"/>
                            </a:rPr>
                          </m:ctrlPr>
                        </m:fPr>
                        <m:num>
                          <m:d>
                            <m:dPr>
                              <m:ctrlPr>
                                <a:rPr lang="ru-RU" altLang="ru-RU" sz="2400" i="1" dirty="0">
                                  <a:solidFill>
                                    <a:schemeClr val="tx1"/>
                                  </a:solidFill>
                                  <a:latin typeface="Cambria Math"/>
                                  <a:ea typeface="Lato"/>
                                  <a:cs typeface="Lato"/>
                                  <a:sym typeface="Lato"/>
                                </a:rPr>
                              </m:ctrlPr>
                            </m:dPr>
                            <m:e>
                              <m:sSub>
                                <m:sSubPr>
                                  <m:ctrlPr>
                                    <a:rPr lang="en-US" altLang="ru-RU" sz="2400" i="1" dirty="0">
                                      <a:solidFill>
                                        <a:schemeClr val="tx1"/>
                                      </a:solidFill>
                                      <a:latin typeface="Cambria Math"/>
                                      <a:ea typeface="Lato"/>
                                      <a:cs typeface="Lato"/>
                                      <a:sym typeface="Lato"/>
                                    </a:rPr>
                                  </m:ctrlPr>
                                </m:sSubPr>
                                <m:e>
                                  <m:r>
                                    <a:rPr lang="ru-RU" altLang="ru-RU" sz="2400" i="1" dirty="0">
                                      <a:solidFill>
                                        <a:schemeClr val="tx1"/>
                                      </a:solidFill>
                                      <a:latin typeface="Cambria Math" panose="02040503050406030204" pitchFamily="18" charset="0"/>
                                      <a:ea typeface="Lato"/>
                                      <a:cs typeface="Lato"/>
                                      <a:sym typeface="Lato"/>
                                    </a:rPr>
                                    <m:t>𝑦</m:t>
                                  </m:r>
                                </m:e>
                                <m:sub>
                                  <m:r>
                                    <a:rPr lang="ru-RU" altLang="ru-RU" sz="2400" i="1" dirty="0">
                                      <a:solidFill>
                                        <a:schemeClr val="tx1"/>
                                      </a:solidFill>
                                      <a:latin typeface="Cambria Math" panose="02040503050406030204" pitchFamily="18" charset="0"/>
                                      <a:ea typeface="Lato"/>
                                      <a:cs typeface="Lato"/>
                                      <a:sym typeface="Lato"/>
                                    </a:rPr>
                                    <m:t>1</m:t>
                                  </m:r>
                                </m:sub>
                              </m:sSub>
                              <m:r>
                                <a:rPr lang="ru-RU" altLang="ru-RU" sz="2400" i="1" dirty="0">
                                  <a:solidFill>
                                    <a:schemeClr val="tx1"/>
                                  </a:solidFill>
                                  <a:latin typeface="Cambria Math" panose="02040503050406030204" pitchFamily="18" charset="0"/>
                                  <a:ea typeface="Lato"/>
                                  <a:cs typeface="Lato"/>
                                  <a:sym typeface="Lato"/>
                                </a:rPr>
                                <m:t>+</m:t>
                              </m:r>
                              <m:sSub>
                                <m:sSubPr>
                                  <m:ctrlPr>
                                    <a:rPr lang="en-US" altLang="ru-RU" sz="2400" i="1" dirty="0">
                                      <a:solidFill>
                                        <a:schemeClr val="tx1"/>
                                      </a:solidFill>
                                      <a:latin typeface="Cambria Math"/>
                                      <a:ea typeface="Lato"/>
                                      <a:cs typeface="Lato"/>
                                      <a:sym typeface="Lato"/>
                                    </a:rPr>
                                  </m:ctrlPr>
                                </m:sSubPr>
                                <m:e>
                                  <m:r>
                                    <a:rPr lang="ru-RU" altLang="ru-RU" sz="2400" i="1" dirty="0">
                                      <a:solidFill>
                                        <a:schemeClr val="tx1"/>
                                      </a:solidFill>
                                      <a:latin typeface="Cambria Math" panose="02040503050406030204" pitchFamily="18" charset="0"/>
                                      <a:ea typeface="Lato"/>
                                      <a:cs typeface="Lato"/>
                                      <a:sym typeface="Lato"/>
                                    </a:rPr>
                                    <m:t>𝑦</m:t>
                                  </m:r>
                                </m:e>
                                <m:sub>
                                  <m:r>
                                    <a:rPr lang="ru-RU" altLang="ru-RU" sz="2400" i="1" dirty="0">
                                      <a:solidFill>
                                        <a:schemeClr val="tx1"/>
                                      </a:solidFill>
                                      <a:latin typeface="Cambria Math" panose="02040503050406030204" pitchFamily="18" charset="0"/>
                                      <a:ea typeface="Lato"/>
                                      <a:cs typeface="Lato"/>
                                      <a:sym typeface="Lato"/>
                                    </a:rPr>
                                    <m:t>2</m:t>
                                  </m:r>
                                </m:sub>
                              </m:sSub>
                              <m:r>
                                <a:rPr lang="ru-RU" altLang="ru-RU" sz="2400" i="1" dirty="0">
                                  <a:solidFill>
                                    <a:schemeClr val="tx1"/>
                                  </a:solidFill>
                                  <a:latin typeface="Cambria Math" panose="02040503050406030204" pitchFamily="18" charset="0"/>
                                  <a:ea typeface="Lato"/>
                                  <a:cs typeface="Lato"/>
                                  <a:sym typeface="Lato"/>
                                </a:rPr>
                                <m:t>+</m:t>
                              </m:r>
                              <m:sSub>
                                <m:sSubPr>
                                  <m:ctrlPr>
                                    <a:rPr lang="en-US" altLang="ru-RU" sz="2400" i="1" dirty="0">
                                      <a:solidFill>
                                        <a:schemeClr val="tx1"/>
                                      </a:solidFill>
                                      <a:latin typeface="Cambria Math"/>
                                      <a:ea typeface="Lato"/>
                                      <a:cs typeface="Lato"/>
                                      <a:sym typeface="Lato"/>
                                    </a:rPr>
                                  </m:ctrlPr>
                                </m:sSubPr>
                                <m:e>
                                  <m:r>
                                    <a:rPr lang="ru-RU" altLang="ru-RU" sz="2400" i="1" dirty="0">
                                      <a:solidFill>
                                        <a:schemeClr val="tx1"/>
                                      </a:solidFill>
                                      <a:latin typeface="Cambria Math" panose="02040503050406030204" pitchFamily="18" charset="0"/>
                                      <a:ea typeface="Lato"/>
                                      <a:cs typeface="Lato"/>
                                      <a:sym typeface="Lato"/>
                                    </a:rPr>
                                    <m:t>𝑦</m:t>
                                  </m:r>
                                </m:e>
                                <m:sub>
                                  <m:r>
                                    <a:rPr lang="ru-RU" altLang="ru-RU" sz="2400" i="1" dirty="0">
                                      <a:solidFill>
                                        <a:schemeClr val="tx1"/>
                                      </a:solidFill>
                                      <a:latin typeface="Cambria Math" panose="02040503050406030204" pitchFamily="18" charset="0"/>
                                      <a:ea typeface="Lato"/>
                                      <a:cs typeface="Lato"/>
                                      <a:sym typeface="Lato"/>
                                    </a:rPr>
                                    <m:t>3</m:t>
                                  </m:r>
                                </m:sub>
                              </m:sSub>
                              <m:r>
                                <a:rPr lang="ru-RU" altLang="ru-RU" sz="2400" i="1" dirty="0">
                                  <a:solidFill>
                                    <a:schemeClr val="tx1"/>
                                  </a:solidFill>
                                  <a:latin typeface="Cambria Math" panose="02040503050406030204" pitchFamily="18" charset="0"/>
                                  <a:ea typeface="Lato"/>
                                  <a:cs typeface="Lato"/>
                                  <a:sym typeface="Lato"/>
                                </a:rPr>
                                <m:t>+ … +</m:t>
                              </m:r>
                              <m:sSub>
                                <m:sSubPr>
                                  <m:ctrlPr>
                                    <a:rPr lang="en-US" altLang="ru-RU" sz="2400" i="1" dirty="0">
                                      <a:solidFill>
                                        <a:schemeClr val="tx1"/>
                                      </a:solidFill>
                                      <a:latin typeface="Cambria Math"/>
                                      <a:ea typeface="Lato"/>
                                      <a:cs typeface="Lato"/>
                                      <a:sym typeface="Lato"/>
                                    </a:rPr>
                                  </m:ctrlPr>
                                </m:sSubPr>
                                <m:e>
                                  <m:r>
                                    <a:rPr lang="ru-RU" altLang="ru-RU" sz="2400" i="1" dirty="0" err="1">
                                      <a:solidFill>
                                        <a:schemeClr val="tx1"/>
                                      </a:solidFill>
                                      <a:latin typeface="Cambria Math" panose="02040503050406030204" pitchFamily="18" charset="0"/>
                                      <a:ea typeface="Lato"/>
                                      <a:cs typeface="Lato"/>
                                      <a:sym typeface="Lato"/>
                                    </a:rPr>
                                    <m:t>𝑦</m:t>
                                  </m:r>
                                </m:e>
                                <m:sub>
                                  <m:r>
                                    <a:rPr lang="en-US" altLang="ru-RU" sz="2400" i="1" dirty="0">
                                      <a:solidFill>
                                        <a:schemeClr val="tx1"/>
                                      </a:solidFill>
                                      <a:latin typeface="Cambria Math" panose="02040503050406030204" pitchFamily="18" charset="0"/>
                                      <a:ea typeface="Lato"/>
                                      <a:cs typeface="Lato"/>
                                      <a:sym typeface="Lato"/>
                                    </a:rPr>
                                    <m:t>𝑛</m:t>
                                  </m:r>
                                </m:sub>
                              </m:sSub>
                            </m:e>
                          </m:d>
                        </m:num>
                        <m:den>
                          <m:r>
                            <a:rPr lang="en-US" altLang="ru-RU" sz="2400" i="1" dirty="0">
                              <a:solidFill>
                                <a:schemeClr val="tx1"/>
                              </a:solidFill>
                              <a:latin typeface="Cambria Math" panose="02040503050406030204" pitchFamily="18" charset="0"/>
                              <a:ea typeface="Lato"/>
                              <a:cs typeface="Lato"/>
                              <a:sym typeface="Lato"/>
                            </a:rPr>
                            <m:t>𝑛</m:t>
                          </m:r>
                        </m:den>
                      </m:f>
                      <m:r>
                        <a:rPr lang="ru-RU" altLang="ru-RU" sz="2400" i="1" dirty="0">
                          <a:solidFill>
                            <a:schemeClr val="tx1"/>
                          </a:solidFill>
                          <a:latin typeface="Cambria Math" panose="02040503050406030204" pitchFamily="18" charset="0"/>
                          <a:ea typeface="Lato"/>
                          <a:cs typeface="Lato"/>
                          <a:sym typeface="Lato"/>
                        </a:rPr>
                        <m:t> </m:t>
                      </m:r>
                    </m:oMath>
                  </m:oMathPara>
                </a14:m>
                <a:endParaRPr lang="ru-RU" altLang="ru-RU" sz="2400" dirty="0">
                  <a:solidFill>
                    <a:schemeClr val="tx1"/>
                  </a:solidFill>
                  <a:latin typeface="Lato"/>
                  <a:ea typeface="Lato"/>
                  <a:cs typeface="Lato"/>
                  <a:sym typeface="Lato"/>
                </a:endParaRPr>
              </a:p>
              <a:p>
                <a:pPr>
                  <a:spcBef>
                    <a:spcPct val="0"/>
                  </a:spcBef>
                  <a:buClr>
                    <a:srgbClr val="677480"/>
                  </a:buClr>
                </a:pPr>
                <a14:m>
                  <m:oMath xmlns:m="http://schemas.openxmlformats.org/officeDocument/2006/math">
                    <m:r>
                      <a:rPr lang="ru-RU" altLang="ru-RU" sz="2400" i="1" dirty="0">
                        <a:solidFill>
                          <a:schemeClr val="tx1"/>
                        </a:solidFill>
                        <a:latin typeface="Cambria Math" panose="02040503050406030204" pitchFamily="18" charset="0"/>
                        <a:ea typeface="Lato"/>
                        <a:cs typeface="Lato"/>
                        <a:sym typeface="Lato"/>
                      </a:rPr>
                      <m:t>𝑦</m:t>
                    </m:r>
                  </m:oMath>
                </a14:m>
                <a:r>
                  <a:rPr lang="ru-RU" altLang="ru-RU" sz="2400" dirty="0">
                    <a:solidFill>
                      <a:schemeClr val="tx1"/>
                    </a:solidFill>
                    <a:latin typeface="Lato"/>
                    <a:ea typeface="Lato"/>
                    <a:cs typeface="Lato"/>
                    <a:sym typeface="Lato"/>
                  </a:rPr>
                  <a:t> – координата точки профиля, при координате средней линией равной 0 мкм </a:t>
                </a:r>
              </a:p>
              <a:p>
                <a:pPr>
                  <a:spcBef>
                    <a:spcPct val="0"/>
                  </a:spcBef>
                  <a:buClr>
                    <a:srgbClr val="677480"/>
                  </a:buClr>
                </a:pPr>
                <a:r>
                  <a:rPr lang="ru-RU" altLang="ru-RU" sz="2400" dirty="0">
                    <a:solidFill>
                      <a:schemeClr val="tx1"/>
                    </a:solidFill>
                    <a:latin typeface="Lato"/>
                    <a:ea typeface="Lato"/>
                    <a:cs typeface="Lato"/>
                    <a:sym typeface="Lato"/>
                  </a:rPr>
                  <a:t>n - количество точек (чем больше, тем лучше)     </a:t>
                </a:r>
              </a:p>
            </p:txBody>
          </p:sp>
        </mc:Choice>
        <mc:Fallback xmlns="">
          <p:sp>
            <p:nvSpPr>
              <p:cNvPr id="7" name="Текст 2"/>
              <p:cNvSpPr txBox="1">
                <a:spLocks noGrp="1" noRot="1" noChangeAspect="1" noMove="1" noResize="1" noEditPoints="1" noAdjustHandles="1" noChangeArrowheads="1" noChangeShapeType="1" noTextEdit="1"/>
              </p:cNvSpPr>
              <p:nvPr>
                <p:ph type="body" idx="1"/>
              </p:nvPr>
            </p:nvSpPr>
            <p:spPr>
              <a:xfrm>
                <a:off x="612775" y="620688"/>
                <a:ext cx="11315873" cy="6048672"/>
              </a:xfrm>
              <a:blipFill rotWithShape="1">
                <a:blip r:embed="rId3"/>
                <a:stretch>
                  <a:fillRect l="-862" r="-1401"/>
                </a:stretch>
              </a:blipFill>
            </p:spPr>
            <p:txBody>
              <a:bodyPr/>
              <a:lstStyle/>
              <a:p>
                <a:r>
                  <a:rPr lang="ru-RU">
                    <a:noFill/>
                  </a:rPr>
                  <a:t> </a:t>
                </a:r>
              </a:p>
            </p:txBody>
          </p:sp>
        </mc:Fallback>
      </mc:AlternateContent>
      <p:sp>
        <p:nvSpPr>
          <p:cNvPr id="8" name="Shape 307"/>
          <p:cNvSpPr txBox="1">
            <a:spLocks/>
          </p:cNvSpPr>
          <p:nvPr/>
        </p:nvSpPr>
        <p:spPr bwMode="auto">
          <a:xfrm>
            <a:off x="839416" y="22746"/>
            <a:ext cx="11233248"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Требования к оформлению чертежей оптических деталей</a:t>
            </a:r>
          </a:p>
        </p:txBody>
      </p:sp>
    </p:spTree>
    <p:extLst>
      <p:ext uri="{BB962C8B-B14F-4D97-AF65-F5344CB8AC3E}">
        <p14:creationId xmlns:p14="http://schemas.microsoft.com/office/powerpoint/2010/main" val="191458605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620688"/>
            <a:ext cx="11315873" cy="6048672"/>
          </a:xfrm>
        </p:spPr>
        <p:txBody>
          <a:bodyPr/>
          <a:lstStyle/>
          <a:p>
            <a:pPr>
              <a:spcBef>
                <a:spcPct val="0"/>
              </a:spcBef>
              <a:spcAft>
                <a:spcPts val="1200"/>
              </a:spcAft>
            </a:pPr>
            <a:r>
              <a:rPr lang="ru-RU" altLang="ru-RU" sz="2400" dirty="0">
                <a:solidFill>
                  <a:schemeClr val="tx1"/>
                </a:solidFill>
                <a:latin typeface="Lato"/>
                <a:ea typeface="Lato"/>
                <a:cs typeface="Lato"/>
                <a:sym typeface="Lato"/>
              </a:rPr>
              <a:t>В соответствии с изменениями № 3 к действующему стандарту (ГОСТ 2.309-73) (Обозначения шероховатости поверхностей), принятыми Межгосударственным советом по стандартизации, метрологии и сертификации 28.05.2002 приняты следующие обозначения:</a:t>
            </a:r>
          </a:p>
        </p:txBody>
      </p:sp>
      <p:sp>
        <p:nvSpPr>
          <p:cNvPr id="8" name="Shape 307"/>
          <p:cNvSpPr txBox="1">
            <a:spLocks/>
          </p:cNvSpPr>
          <p:nvPr/>
        </p:nvSpPr>
        <p:spPr bwMode="auto">
          <a:xfrm>
            <a:off x="839416" y="22746"/>
            <a:ext cx="11233248"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Требования к оформлению чертежей оптических деталей</a:t>
            </a:r>
          </a:p>
        </p:txBody>
      </p:sp>
      <p:pic>
        <p:nvPicPr>
          <p:cNvPr id="9" name="Picture 6" descr="Шероховатость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775" y="2217790"/>
            <a:ext cx="7283446" cy="3125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 name="Picture 23" descr="Шероховатость_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9631" y="2344283"/>
            <a:ext cx="3028850" cy="1296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7" descr="Шероховатость_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96221" y="5294668"/>
            <a:ext cx="4175670" cy="104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Прямая со стрелкой 11"/>
          <p:cNvCxnSpPr>
            <a:endCxn id="11" idx="0"/>
          </p:cNvCxnSpPr>
          <p:nvPr/>
        </p:nvCxnSpPr>
        <p:spPr>
          <a:xfrm>
            <a:off x="9984056" y="3641947"/>
            <a:ext cx="0" cy="165272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037318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mc:AlternateContent xmlns:mc="http://schemas.openxmlformats.org/markup-compatibility/2006" xmlns:a14="http://schemas.microsoft.com/office/drawing/2010/main">
        <mc:Choice Requires="a14">
          <p:sp>
            <p:nvSpPr>
              <p:cNvPr id="7" name="Текст 2"/>
              <p:cNvSpPr txBox="1">
                <a:spLocks noGrp="1"/>
              </p:cNvSpPr>
              <p:nvPr>
                <p:ph type="body" idx="1"/>
              </p:nvPr>
            </p:nvSpPr>
            <p:spPr>
              <a:xfrm>
                <a:off x="612775" y="620688"/>
                <a:ext cx="11315873" cy="6048672"/>
              </a:xfrm>
            </p:spPr>
            <p:txBody>
              <a:bodyPr/>
              <a:lstStyle/>
              <a:p>
                <a:pPr>
                  <a:spcBef>
                    <a:spcPct val="0"/>
                  </a:spcBef>
                  <a:spcAft>
                    <a:spcPts val="1200"/>
                  </a:spcAft>
                </a:pPr>
                <a:r>
                  <a:rPr lang="ru-RU" altLang="ru-RU" sz="2400" dirty="0" smtClean="0">
                    <a:solidFill>
                      <a:schemeClr val="tx1"/>
                    </a:solidFill>
                    <a:latin typeface="Lato"/>
                    <a:ea typeface="Lato"/>
                    <a:cs typeface="Lato"/>
                    <a:sym typeface="Lato"/>
                  </a:rPr>
                  <a:t>Рабочие (оптические) преломляющие и отражающие поверхности большинства деталей (за исключением, например, матовых стекол, экранов) полируются до высоты неровностей профиля по параметру </a:t>
                </a:r>
                <a14:m>
                  <m:oMath xmlns:m="http://schemas.openxmlformats.org/officeDocument/2006/math">
                    <m:sSub>
                      <m:sSubPr>
                        <m:ctrlPr>
                          <a:rPr lang="ru-RU" altLang="ru-RU" sz="2400" i="1" dirty="0" smtClean="0">
                            <a:solidFill>
                              <a:schemeClr val="tx1"/>
                            </a:solidFill>
                            <a:latin typeface="Cambria Math"/>
                            <a:ea typeface="Lato"/>
                            <a:cs typeface="Lato"/>
                            <a:sym typeface="Lato"/>
                          </a:rPr>
                        </m:ctrlPr>
                      </m:sSubPr>
                      <m:e>
                        <m:r>
                          <a:rPr lang="ru-RU" altLang="ru-RU" sz="2400" i="1" dirty="0" smtClean="0">
                            <a:solidFill>
                              <a:schemeClr val="tx1"/>
                            </a:solidFill>
                            <a:latin typeface="Cambria Math"/>
                            <a:ea typeface="Lato"/>
                            <a:cs typeface="Lato"/>
                            <a:sym typeface="Lato"/>
                          </a:rPr>
                          <m:t>𝑅</m:t>
                        </m:r>
                      </m:e>
                      <m:sub>
                        <m:r>
                          <a:rPr lang="ru-RU" altLang="ru-RU" sz="2400" i="1" dirty="0" smtClean="0">
                            <a:solidFill>
                              <a:schemeClr val="tx1"/>
                            </a:solidFill>
                            <a:latin typeface="Cambria Math"/>
                            <a:ea typeface="Lato"/>
                            <a:cs typeface="Lato"/>
                            <a:sym typeface="Lato"/>
                          </a:rPr>
                          <m:t>𝑧</m:t>
                        </m:r>
                      </m:sub>
                    </m:sSub>
                  </m:oMath>
                </a14:m>
                <a:r>
                  <a:rPr lang="ru-RU" altLang="ru-RU" sz="2400" dirty="0">
                    <a:solidFill>
                      <a:schemeClr val="tx1"/>
                    </a:solidFill>
                    <a:latin typeface="Lato"/>
                    <a:ea typeface="Lato"/>
                    <a:cs typeface="Lato"/>
                    <a:sym typeface="Lato"/>
                  </a:rPr>
                  <a:t>, равному 0,05 мкм</a:t>
                </a:r>
                <a:r>
                  <a:rPr lang="ru-RU" altLang="ru-RU" sz="2400" dirty="0" smtClean="0">
                    <a:solidFill>
                      <a:schemeClr val="tx1"/>
                    </a:solidFill>
                    <a:latin typeface="Lato"/>
                    <a:ea typeface="Lato"/>
                    <a:cs typeface="Lato"/>
                    <a:sym typeface="Lato"/>
                  </a:rPr>
                  <a:t>.</a:t>
                </a:r>
                <a:endParaRPr lang="ru-RU" altLang="ru-RU" sz="2400" dirty="0">
                  <a:solidFill>
                    <a:schemeClr val="tx1"/>
                  </a:solidFill>
                  <a:latin typeface="Lato"/>
                  <a:ea typeface="Lato"/>
                  <a:cs typeface="Lato"/>
                  <a:sym typeface="Lato"/>
                </a:endParaRPr>
              </a:p>
              <a:p>
                <a:pPr>
                  <a:spcBef>
                    <a:spcPct val="0"/>
                  </a:spcBef>
                  <a:spcAft>
                    <a:spcPts val="1200"/>
                  </a:spcAft>
                </a:pPr>
                <a:r>
                  <a:rPr lang="ru-RU" altLang="ru-RU" sz="2400" dirty="0">
                    <a:solidFill>
                      <a:schemeClr val="tx1"/>
                    </a:solidFill>
                    <a:latin typeface="Lato"/>
                    <a:ea typeface="Lato"/>
                    <a:cs typeface="Lato"/>
                    <a:sym typeface="Lato"/>
                  </a:rPr>
                  <a:t>Нерабочие поверхности могут иметь различные значения параметров шероховатости, зависящие от их назначения, свойств материалов деталей, методов их получения и обработки (литье, прессование, штамповка, резание, шлифование, полировка, травление), характеристик и зернистости обрабатывающего инструмента (абразива). Наиболее часто шероховатость таких поверхностей, достигаемая удалением слоя материала, нормируется параметром </a:t>
                </a:r>
                <a14:m>
                  <m:oMath xmlns:m="http://schemas.openxmlformats.org/officeDocument/2006/math">
                    <m:sSub>
                      <m:sSubPr>
                        <m:ctrlPr>
                          <a:rPr lang="ru-RU" altLang="ru-RU" sz="2400" i="1" dirty="0" smtClean="0">
                            <a:solidFill>
                              <a:schemeClr val="tx1"/>
                            </a:solidFill>
                            <a:latin typeface="Cambria Math"/>
                            <a:ea typeface="Lato"/>
                            <a:cs typeface="Lato"/>
                            <a:sym typeface="Lato"/>
                          </a:rPr>
                        </m:ctrlPr>
                      </m:sSubPr>
                      <m:e>
                        <m:r>
                          <a:rPr lang="ru-RU" altLang="ru-RU" sz="2400" i="1" dirty="0" smtClean="0">
                            <a:solidFill>
                              <a:schemeClr val="tx1"/>
                            </a:solidFill>
                            <a:latin typeface="Cambria Math"/>
                            <a:ea typeface="Lato"/>
                            <a:cs typeface="Lato"/>
                            <a:sym typeface="Lato"/>
                          </a:rPr>
                          <m:t>𝑅</m:t>
                        </m:r>
                      </m:e>
                      <m:sub>
                        <m:r>
                          <a:rPr lang="ru-RU" altLang="ru-RU" sz="2400" i="1" dirty="0" smtClean="0">
                            <a:solidFill>
                              <a:schemeClr val="tx1"/>
                            </a:solidFill>
                            <a:latin typeface="Cambria Math"/>
                            <a:ea typeface="Lato"/>
                            <a:cs typeface="Lato"/>
                            <a:sym typeface="Lato"/>
                          </a:rPr>
                          <m:t>а</m:t>
                        </m:r>
                      </m:sub>
                    </m:sSub>
                  </m:oMath>
                </a14:m>
                <a:r>
                  <a:rPr lang="ru-RU" altLang="ru-RU" sz="2400" dirty="0">
                    <a:solidFill>
                      <a:schemeClr val="tx1"/>
                    </a:solidFill>
                    <a:latin typeface="Lato"/>
                    <a:ea typeface="Lato"/>
                    <a:cs typeface="Lato"/>
                    <a:sym typeface="Lato"/>
                  </a:rPr>
                  <a:t>, равным 2,5 мкм.</a:t>
                </a:r>
              </a:p>
            </p:txBody>
          </p:sp>
        </mc:Choice>
        <mc:Fallback xmlns="">
          <p:sp>
            <p:nvSpPr>
              <p:cNvPr id="7" name="Текст 2"/>
              <p:cNvSpPr txBox="1">
                <a:spLocks noGrp="1" noRot="1" noChangeAspect="1" noMove="1" noResize="1" noEditPoints="1" noAdjustHandles="1" noChangeArrowheads="1" noChangeShapeType="1" noTextEdit="1"/>
              </p:cNvSpPr>
              <p:nvPr>
                <p:ph type="body" idx="1"/>
              </p:nvPr>
            </p:nvSpPr>
            <p:spPr>
              <a:xfrm>
                <a:off x="612775" y="620688"/>
                <a:ext cx="11315873" cy="6048672"/>
              </a:xfrm>
              <a:blipFill rotWithShape="1">
                <a:blip r:embed="rId3"/>
                <a:stretch>
                  <a:fillRect l="-862" r="-1455"/>
                </a:stretch>
              </a:blipFill>
            </p:spPr>
            <p:txBody>
              <a:bodyPr/>
              <a:lstStyle/>
              <a:p>
                <a:r>
                  <a:rPr lang="ru-RU">
                    <a:noFill/>
                  </a:rPr>
                  <a:t> </a:t>
                </a:r>
              </a:p>
            </p:txBody>
          </p:sp>
        </mc:Fallback>
      </mc:AlternateContent>
      <p:sp>
        <p:nvSpPr>
          <p:cNvPr id="8" name="Shape 307"/>
          <p:cNvSpPr txBox="1">
            <a:spLocks/>
          </p:cNvSpPr>
          <p:nvPr/>
        </p:nvSpPr>
        <p:spPr bwMode="auto">
          <a:xfrm>
            <a:off x="839416" y="22746"/>
            <a:ext cx="11233248"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Требования к оформлению чертежей оптических деталей</a:t>
            </a:r>
          </a:p>
        </p:txBody>
      </p:sp>
    </p:spTree>
    <p:extLst>
      <p:ext uri="{BB962C8B-B14F-4D97-AF65-F5344CB8AC3E}">
        <p14:creationId xmlns:p14="http://schemas.microsoft.com/office/powerpoint/2010/main" val="7090044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620688"/>
            <a:ext cx="11315873" cy="6048672"/>
          </a:xfrm>
        </p:spPr>
        <p:txBody>
          <a:bodyPr/>
          <a:lstStyle/>
          <a:p>
            <a:pPr>
              <a:spcBef>
                <a:spcPct val="0"/>
              </a:spcBef>
              <a:spcAft>
                <a:spcPts val="1200"/>
              </a:spcAft>
            </a:pPr>
            <a:r>
              <a:rPr lang="ru-RU" altLang="ru-RU" sz="2400" dirty="0">
                <a:solidFill>
                  <a:schemeClr val="tx1"/>
                </a:solidFill>
                <a:latin typeface="Lato"/>
                <a:ea typeface="Lato"/>
                <a:cs typeface="Lato"/>
                <a:sym typeface="Lato"/>
              </a:rPr>
              <a:t>В случаях, когда материал детали (например, бериллий, карбид кремния, титановые и алюминиевые сплавы, из которых часто изготовляют зеркала космических телескопов) не позволяет получить оптической поверхности, на нее наносят конструкционное покрытие (стеклянное, медное, никелевое), которое затем обрабатывают (полировкой, алмазным точением) для получения требуемых шероховатости и точности формы поверхности</a:t>
            </a:r>
            <a:r>
              <a:rPr lang="ru-RU" altLang="ru-RU" sz="2400" dirty="0" smtClean="0">
                <a:solidFill>
                  <a:schemeClr val="tx1"/>
                </a:solidFill>
                <a:latin typeface="Lato"/>
                <a:ea typeface="Lato"/>
                <a:cs typeface="Lato"/>
                <a:sym typeface="Lato"/>
              </a:rPr>
              <a:t>.</a:t>
            </a:r>
            <a:endParaRPr lang="ru-RU" altLang="ru-RU" sz="2400" dirty="0">
              <a:solidFill>
                <a:schemeClr val="tx1"/>
              </a:solidFill>
              <a:latin typeface="Lato"/>
              <a:ea typeface="Lato"/>
              <a:cs typeface="Lato"/>
              <a:sym typeface="Lato"/>
            </a:endParaRPr>
          </a:p>
          <a:p>
            <a:pPr>
              <a:spcBef>
                <a:spcPct val="0"/>
              </a:spcBef>
              <a:spcAft>
                <a:spcPts val="1200"/>
              </a:spcAft>
            </a:pPr>
            <a:r>
              <a:rPr lang="ru-RU" altLang="ru-RU" sz="2400" dirty="0">
                <a:solidFill>
                  <a:schemeClr val="tx1"/>
                </a:solidFill>
                <a:latin typeface="Lato"/>
                <a:ea typeface="Lato"/>
                <a:cs typeface="Lato"/>
                <a:sym typeface="Lato"/>
              </a:rPr>
              <a:t>Оптические поверхности деталей, работающие с мощным лазерным излучением, обрабатываются с применением методов глубокого шлифования и полировки для повышения их лучевой прочности. </a:t>
            </a:r>
          </a:p>
        </p:txBody>
      </p:sp>
      <p:sp>
        <p:nvSpPr>
          <p:cNvPr id="8" name="Shape 307"/>
          <p:cNvSpPr txBox="1">
            <a:spLocks/>
          </p:cNvSpPr>
          <p:nvPr/>
        </p:nvSpPr>
        <p:spPr bwMode="auto">
          <a:xfrm>
            <a:off x="839416" y="22746"/>
            <a:ext cx="11233248"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Требования к оформлению чертежей оптических деталей</a:t>
            </a:r>
          </a:p>
        </p:txBody>
      </p:sp>
    </p:spTree>
    <p:extLst>
      <p:ext uri="{BB962C8B-B14F-4D97-AF65-F5344CB8AC3E}">
        <p14:creationId xmlns:p14="http://schemas.microsoft.com/office/powerpoint/2010/main" val="119066209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620688"/>
            <a:ext cx="11315873" cy="6048672"/>
          </a:xfrm>
        </p:spPr>
        <p:txBody>
          <a:bodyPr/>
          <a:lstStyle/>
          <a:p>
            <a:pPr>
              <a:spcBef>
                <a:spcPct val="0"/>
              </a:spcBef>
              <a:spcAft>
                <a:spcPts val="1200"/>
              </a:spcAft>
              <a:buClr>
                <a:srgbClr val="677480"/>
              </a:buClr>
            </a:pPr>
            <a:r>
              <a:rPr lang="ru-RU" altLang="ru-RU" sz="2400" dirty="0">
                <a:solidFill>
                  <a:schemeClr val="tx1"/>
                </a:solidFill>
                <a:latin typeface="Lato"/>
                <a:ea typeface="Lato"/>
                <a:cs typeface="Lato"/>
                <a:sym typeface="Lato"/>
              </a:rPr>
              <a:t>Допуски на толщину (размер) оптических деталей по (вдоль) оси пучка лучей (линз, пластин, клиньев) устанавливаются обычно симметричными (±), дающими большую свободу действий оптику, по сравнению с односторонним полем допуска</a:t>
            </a:r>
            <a:r>
              <a:rPr lang="ru-RU" altLang="ru-RU" sz="2400" dirty="0" smtClean="0">
                <a:solidFill>
                  <a:schemeClr val="tx1"/>
                </a:solidFill>
                <a:latin typeface="Lato"/>
                <a:ea typeface="Lato"/>
                <a:cs typeface="Lato"/>
                <a:sym typeface="Lato"/>
              </a:rPr>
              <a:t>.</a:t>
            </a:r>
            <a:endParaRPr lang="ru-RU" altLang="ru-RU" sz="2400" dirty="0">
              <a:solidFill>
                <a:schemeClr val="tx1"/>
              </a:solidFill>
              <a:latin typeface="Lato"/>
              <a:ea typeface="Lato"/>
              <a:cs typeface="Lato"/>
              <a:sym typeface="Lato"/>
            </a:endParaRPr>
          </a:p>
          <a:p>
            <a:pPr>
              <a:spcBef>
                <a:spcPct val="0"/>
              </a:spcBef>
              <a:spcAft>
                <a:spcPts val="1200"/>
              </a:spcAft>
              <a:buClr>
                <a:srgbClr val="677480"/>
              </a:buClr>
            </a:pPr>
            <a:r>
              <a:rPr lang="ru-RU" altLang="ru-RU" sz="2400" dirty="0">
                <a:solidFill>
                  <a:schemeClr val="tx1"/>
                </a:solidFill>
                <a:latin typeface="Lato"/>
                <a:ea typeface="Lato"/>
                <a:cs typeface="Lato"/>
                <a:sym typeface="Lato"/>
              </a:rPr>
              <a:t>На силовую деталь (линзу, зеркало) устанавливают допустимое значение ее </a:t>
            </a:r>
            <a:r>
              <a:rPr lang="ru-RU" altLang="ru-RU" sz="2400" dirty="0" err="1">
                <a:solidFill>
                  <a:schemeClr val="tx1"/>
                </a:solidFill>
                <a:latin typeface="Lato"/>
                <a:ea typeface="Lato"/>
                <a:cs typeface="Lato"/>
                <a:sym typeface="Lato"/>
              </a:rPr>
              <a:t>децентрировки</a:t>
            </a:r>
            <a:r>
              <a:rPr lang="ru-RU" altLang="ru-RU" sz="2400" dirty="0">
                <a:solidFill>
                  <a:schemeClr val="tx1"/>
                </a:solidFill>
                <a:latin typeface="Lato"/>
                <a:ea typeface="Lato"/>
                <a:cs typeface="Lato"/>
                <a:sym typeface="Lato"/>
              </a:rPr>
              <a:t>. Под </a:t>
            </a:r>
            <a:r>
              <a:rPr lang="ru-RU" altLang="ru-RU" sz="2400" dirty="0" err="1">
                <a:solidFill>
                  <a:schemeClr val="tx1"/>
                </a:solidFill>
                <a:latin typeface="Lato"/>
                <a:ea typeface="Lato"/>
                <a:cs typeface="Lato"/>
                <a:sym typeface="Lato"/>
              </a:rPr>
              <a:t>децентрировкой</a:t>
            </a:r>
            <a:r>
              <a:rPr lang="ru-RU" altLang="ru-RU" sz="2400" dirty="0">
                <a:solidFill>
                  <a:schemeClr val="tx1"/>
                </a:solidFill>
                <a:latin typeface="Lato"/>
                <a:ea typeface="Lato"/>
                <a:cs typeface="Lato"/>
                <a:sym typeface="Lato"/>
              </a:rPr>
              <a:t> понимают смещение центра(</a:t>
            </a:r>
            <a:r>
              <a:rPr lang="ru-RU" altLang="ru-RU" sz="2400" dirty="0" err="1">
                <a:solidFill>
                  <a:schemeClr val="tx1"/>
                </a:solidFill>
                <a:latin typeface="Lato"/>
                <a:ea typeface="Lato"/>
                <a:cs typeface="Lato"/>
                <a:sym typeface="Lato"/>
              </a:rPr>
              <a:t>ов</a:t>
            </a:r>
            <a:r>
              <a:rPr lang="ru-RU" altLang="ru-RU" sz="2400" dirty="0">
                <a:solidFill>
                  <a:schemeClr val="tx1"/>
                </a:solidFill>
                <a:latin typeface="Lato"/>
                <a:ea typeface="Lato"/>
                <a:cs typeface="Lato"/>
                <a:sym typeface="Lato"/>
              </a:rPr>
              <a:t>) кривизны ее рабочей поверхности от базовой оси детали или неперпендикулярность ее плоской рабочей поверхности к этой оси. </a:t>
            </a:r>
            <a:endParaRPr lang="ru-RU" altLang="ru-RU" sz="2400" dirty="0" smtClean="0">
              <a:solidFill>
                <a:schemeClr val="tx1"/>
              </a:solidFill>
              <a:latin typeface="Lato"/>
              <a:ea typeface="Lato"/>
              <a:cs typeface="Lato"/>
              <a:sym typeface="Lato"/>
            </a:endParaRPr>
          </a:p>
          <a:p>
            <a:pPr>
              <a:spcBef>
                <a:spcPct val="0"/>
              </a:spcBef>
              <a:spcAft>
                <a:spcPts val="1200"/>
              </a:spcAft>
              <a:buClr>
                <a:srgbClr val="677480"/>
              </a:buClr>
            </a:pPr>
            <a:r>
              <a:rPr lang="ru-RU" altLang="ru-RU" sz="2400" dirty="0" smtClean="0">
                <a:solidFill>
                  <a:schemeClr val="tx1"/>
                </a:solidFill>
                <a:latin typeface="Lato"/>
                <a:ea typeface="Lato"/>
                <a:cs typeface="Lato"/>
                <a:sym typeface="Lato"/>
              </a:rPr>
              <a:t>В </a:t>
            </a:r>
            <a:r>
              <a:rPr lang="ru-RU" altLang="ru-RU" sz="2400" dirty="0">
                <a:solidFill>
                  <a:schemeClr val="tx1"/>
                </a:solidFill>
                <a:latin typeface="Lato"/>
                <a:ea typeface="Lato"/>
                <a:cs typeface="Lato"/>
                <a:sym typeface="Lato"/>
              </a:rPr>
              <a:t>ряде случаев (например, для цилиндрических рабочих поверхностей, деталей с некруглыми боковыми поверхностями) под </a:t>
            </a:r>
            <a:r>
              <a:rPr lang="ru-RU" altLang="ru-RU" sz="2400" dirty="0" err="1">
                <a:solidFill>
                  <a:schemeClr val="tx1"/>
                </a:solidFill>
                <a:latin typeface="Lato"/>
                <a:ea typeface="Lato"/>
                <a:cs typeface="Lato"/>
                <a:sym typeface="Lato"/>
              </a:rPr>
              <a:t>децентрировкой</a:t>
            </a:r>
            <a:r>
              <a:rPr lang="ru-RU" altLang="ru-RU" sz="2400" dirty="0">
                <a:solidFill>
                  <a:schemeClr val="tx1"/>
                </a:solidFill>
                <a:latin typeface="Lato"/>
                <a:ea typeface="Lato"/>
                <a:cs typeface="Lato"/>
                <a:sym typeface="Lato"/>
              </a:rPr>
              <a:t> понимают смещение или </a:t>
            </a:r>
            <a:r>
              <a:rPr lang="ru-RU" altLang="ru-RU" sz="2400" dirty="0" err="1">
                <a:solidFill>
                  <a:schemeClr val="tx1"/>
                </a:solidFill>
                <a:latin typeface="Lato"/>
                <a:ea typeface="Lato"/>
                <a:cs typeface="Lato"/>
                <a:sym typeface="Lato"/>
              </a:rPr>
              <a:t>непараллельность</a:t>
            </a:r>
            <a:r>
              <a:rPr lang="ru-RU" altLang="ru-RU" sz="2400" dirty="0">
                <a:solidFill>
                  <a:schemeClr val="tx1"/>
                </a:solidFill>
                <a:latin typeface="Lato"/>
                <a:ea typeface="Lato"/>
                <a:cs typeface="Lato"/>
                <a:sym typeface="Lato"/>
              </a:rPr>
              <a:t> центра кривизны либо оси цилиндра рабочей поверхности относительно базовых поверхностей.</a:t>
            </a:r>
          </a:p>
        </p:txBody>
      </p:sp>
      <p:sp>
        <p:nvSpPr>
          <p:cNvPr id="8" name="Shape 307"/>
          <p:cNvSpPr txBox="1">
            <a:spLocks/>
          </p:cNvSpPr>
          <p:nvPr/>
        </p:nvSpPr>
        <p:spPr bwMode="auto">
          <a:xfrm>
            <a:off x="839416" y="22746"/>
            <a:ext cx="11233248"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Требования к оформлению чертежей оптических деталей</a:t>
            </a:r>
          </a:p>
        </p:txBody>
      </p:sp>
    </p:spTree>
    <p:extLst>
      <p:ext uri="{BB962C8B-B14F-4D97-AF65-F5344CB8AC3E}">
        <p14:creationId xmlns:p14="http://schemas.microsoft.com/office/powerpoint/2010/main" val="32853878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smtClean="0">
                <a:solidFill>
                  <a:srgbClr val="2185C5"/>
                </a:solidFill>
                <a:latin typeface="Raleway"/>
                <a:ea typeface="Raleway"/>
                <a:cs typeface="Raleway"/>
                <a:sym typeface="Raleway"/>
              </a:rPr>
              <a:t>Техническое задание </a:t>
            </a:r>
            <a:endParaRPr lang="ru-RU" altLang="ru-RU" sz="3200" dirty="0">
              <a:solidFill>
                <a:srgbClr val="2185C5"/>
              </a:solidFill>
              <a:latin typeface="Raleway"/>
              <a:ea typeface="Raleway"/>
              <a:cs typeface="Raleway"/>
              <a:sym typeface="Raleway"/>
            </a:endParaRPr>
          </a:p>
        </p:txBody>
      </p:sp>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836712"/>
            <a:ext cx="11315873" cy="5832648"/>
          </a:xfrm>
        </p:spPr>
        <p:txBody>
          <a:bodyPr/>
          <a:lstStyle/>
          <a:p>
            <a:pPr>
              <a:spcBef>
                <a:spcPct val="0"/>
              </a:spcBef>
              <a:spcAft>
                <a:spcPts val="600"/>
              </a:spcAft>
            </a:pPr>
            <a:r>
              <a:rPr lang="ru-RU" altLang="ru-RU" sz="2800" dirty="0">
                <a:solidFill>
                  <a:schemeClr val="tx1"/>
                </a:solidFill>
                <a:latin typeface="Lato"/>
                <a:ea typeface="Lato"/>
                <a:cs typeface="Lato"/>
                <a:sym typeface="Lato"/>
              </a:rPr>
              <a:t>К техническим требованиям относятся:</a:t>
            </a:r>
          </a:p>
          <a:p>
            <a:pPr marL="457200" indent="-457200">
              <a:spcBef>
                <a:spcPct val="0"/>
              </a:spcBef>
              <a:spcAft>
                <a:spcPts val="600"/>
              </a:spcAft>
              <a:buFont typeface="Arial" panose="020B0604020202020204" pitchFamily="34" charset="0"/>
              <a:buChar char="•"/>
            </a:pPr>
            <a:r>
              <a:rPr lang="ru-RU" altLang="ru-RU" sz="2800" dirty="0">
                <a:solidFill>
                  <a:schemeClr val="tx1"/>
                </a:solidFill>
                <a:latin typeface="Lato"/>
                <a:ea typeface="Lato"/>
                <a:cs typeface="Lato"/>
                <a:sym typeface="Lato"/>
              </a:rPr>
              <a:t>диапазон и точность измерений; дальность действия;</a:t>
            </a:r>
          </a:p>
          <a:p>
            <a:pPr marL="457200" indent="-457200">
              <a:spcBef>
                <a:spcPct val="0"/>
              </a:spcBef>
              <a:spcAft>
                <a:spcPts val="600"/>
              </a:spcAft>
              <a:buFont typeface="Arial" panose="020B0604020202020204" pitchFamily="34" charset="0"/>
              <a:buChar char="•"/>
            </a:pPr>
            <a:r>
              <a:rPr lang="ru-RU" altLang="ru-RU" sz="2800" dirty="0">
                <a:solidFill>
                  <a:schemeClr val="tx1"/>
                </a:solidFill>
                <a:latin typeface="Lato"/>
                <a:ea typeface="Lato"/>
                <a:cs typeface="Lato"/>
                <a:sym typeface="Lato"/>
              </a:rPr>
              <a:t>чувствительность или разрешающая способность; выходные параметры прибора;</a:t>
            </a:r>
          </a:p>
          <a:p>
            <a:pPr marL="457200" indent="-457200">
              <a:spcBef>
                <a:spcPct val="0"/>
              </a:spcBef>
              <a:spcAft>
                <a:spcPts val="600"/>
              </a:spcAft>
              <a:buFont typeface="Arial" panose="020B0604020202020204" pitchFamily="34" charset="0"/>
              <a:buChar char="•"/>
            </a:pPr>
            <a:r>
              <a:rPr lang="ru-RU" altLang="ru-RU" sz="2800" dirty="0">
                <a:solidFill>
                  <a:schemeClr val="tx1"/>
                </a:solidFill>
                <a:latin typeface="Lato"/>
                <a:ea typeface="Lato"/>
                <a:cs typeface="Lato"/>
                <a:sym typeface="Lato"/>
              </a:rPr>
              <a:t>спектральный диапазон работы, параметры и характеристики излучения исследуемого или измеряемого объекта;</a:t>
            </a:r>
          </a:p>
          <a:p>
            <a:pPr marL="457200" indent="-457200">
              <a:spcBef>
                <a:spcPct val="0"/>
              </a:spcBef>
              <a:spcAft>
                <a:spcPts val="600"/>
              </a:spcAft>
              <a:buFont typeface="Arial" panose="020B0604020202020204" pitchFamily="34" charset="0"/>
              <a:buChar char="•"/>
            </a:pPr>
            <a:r>
              <a:rPr lang="ru-RU" altLang="ru-RU" sz="2800" dirty="0">
                <a:solidFill>
                  <a:schemeClr val="tx1"/>
                </a:solidFill>
                <a:latin typeface="Lato"/>
                <a:ea typeface="Lato"/>
                <a:cs typeface="Lato"/>
                <a:sym typeface="Lato"/>
              </a:rPr>
              <a:t>конструктивные требования к схемам и узлам прибора (кинематическим, электрическим, оптическим);</a:t>
            </a:r>
          </a:p>
          <a:p>
            <a:pPr marL="457200" indent="-457200">
              <a:spcBef>
                <a:spcPct val="0"/>
              </a:spcBef>
              <a:spcAft>
                <a:spcPts val="600"/>
              </a:spcAft>
              <a:buFont typeface="Arial" panose="020B0604020202020204" pitchFamily="34" charset="0"/>
              <a:buChar char="•"/>
            </a:pPr>
            <a:r>
              <a:rPr lang="ru-RU" altLang="ru-RU" sz="2800" dirty="0">
                <a:solidFill>
                  <a:schemeClr val="tx1"/>
                </a:solidFill>
                <a:latin typeface="Lato"/>
                <a:ea typeface="Lato"/>
                <a:cs typeface="Lato"/>
                <a:sym typeface="Lato"/>
              </a:rPr>
              <a:t>габаритные размеры и масса прибора или отдельных его частей;</a:t>
            </a:r>
          </a:p>
          <a:p>
            <a:pPr marL="457200" indent="-457200">
              <a:spcBef>
                <a:spcPct val="0"/>
              </a:spcBef>
              <a:spcAft>
                <a:spcPts val="600"/>
              </a:spcAft>
              <a:buFont typeface="Arial" panose="020B0604020202020204" pitchFamily="34" charset="0"/>
              <a:buChar char="•"/>
            </a:pPr>
            <a:r>
              <a:rPr lang="ru-RU" altLang="ru-RU" sz="2800" dirty="0">
                <a:solidFill>
                  <a:schemeClr val="tx1"/>
                </a:solidFill>
                <a:latin typeface="Lato"/>
                <a:ea typeface="Lato"/>
                <a:cs typeface="Lato"/>
                <a:sym typeface="Lato"/>
              </a:rPr>
              <a:t>требования по видам потребляемой энергии и мощности потребления и т.д.</a:t>
            </a:r>
          </a:p>
          <a:p>
            <a:pPr>
              <a:spcBef>
                <a:spcPct val="0"/>
              </a:spcBef>
              <a:spcAft>
                <a:spcPts val="600"/>
              </a:spcAft>
            </a:pPr>
            <a:endParaRPr lang="ru-RU" altLang="ru-RU" sz="2800" dirty="0">
              <a:solidFill>
                <a:schemeClr val="tx1"/>
              </a:solidFill>
              <a:latin typeface="Lato"/>
              <a:ea typeface="Lato"/>
              <a:cs typeface="Lato"/>
              <a:sym typeface="Lato"/>
            </a:endParaRPr>
          </a:p>
        </p:txBody>
      </p:sp>
    </p:spTree>
    <p:extLst>
      <p:ext uri="{BB962C8B-B14F-4D97-AF65-F5344CB8AC3E}">
        <p14:creationId xmlns:p14="http://schemas.microsoft.com/office/powerpoint/2010/main" val="111420851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620688"/>
            <a:ext cx="11315873" cy="6048672"/>
          </a:xfrm>
        </p:spPr>
        <p:txBody>
          <a:bodyPr/>
          <a:lstStyle/>
          <a:p>
            <a:pPr>
              <a:spcBef>
                <a:spcPct val="0"/>
              </a:spcBef>
              <a:spcAft>
                <a:spcPts val="200"/>
              </a:spcAft>
            </a:pPr>
            <a:r>
              <a:rPr lang="ru-RU" altLang="ru-RU" sz="2400" dirty="0">
                <a:solidFill>
                  <a:schemeClr val="tx1"/>
                </a:solidFill>
                <a:latin typeface="Lato"/>
                <a:ea typeface="Lato"/>
                <a:cs typeface="Lato"/>
                <a:sym typeface="Lato"/>
              </a:rPr>
              <a:t>Расчет допустимых значений </a:t>
            </a:r>
            <a:r>
              <a:rPr lang="ru-RU" altLang="ru-RU" sz="2400" dirty="0" err="1">
                <a:solidFill>
                  <a:schemeClr val="tx1"/>
                </a:solidFill>
                <a:latin typeface="Lato"/>
                <a:ea typeface="Lato"/>
                <a:cs typeface="Lato"/>
                <a:sym typeface="Lato"/>
              </a:rPr>
              <a:t>децентрировки</a:t>
            </a:r>
            <a:r>
              <a:rPr lang="ru-RU" altLang="ru-RU" sz="2400" dirty="0">
                <a:solidFill>
                  <a:schemeClr val="tx1"/>
                </a:solidFill>
                <a:latin typeface="Lato"/>
                <a:ea typeface="Lato"/>
                <a:cs typeface="Lato"/>
                <a:sym typeface="Lato"/>
              </a:rPr>
              <a:t> осуществляется исходя из допустимых значений вызываемых ею дефектов (смещения изображения, аберраций: комы, дисторсии, поперечного хроматизма) и соответствующих коэффициентов влияний </a:t>
            </a:r>
            <a:r>
              <a:rPr lang="ru-RU" altLang="ru-RU" sz="2400" dirty="0" err="1">
                <a:solidFill>
                  <a:schemeClr val="tx1"/>
                </a:solidFill>
                <a:latin typeface="Lato"/>
                <a:ea typeface="Lato"/>
                <a:cs typeface="Lato"/>
                <a:sym typeface="Lato"/>
              </a:rPr>
              <a:t>децентрировок</a:t>
            </a:r>
            <a:r>
              <a:rPr lang="ru-RU" altLang="ru-RU" sz="2400" dirty="0">
                <a:solidFill>
                  <a:schemeClr val="tx1"/>
                </a:solidFill>
                <a:latin typeface="Lato"/>
                <a:ea typeface="Lato"/>
                <a:cs typeface="Lato"/>
                <a:sym typeface="Lato"/>
              </a:rPr>
              <a:t> поверхностей на эти дефекты</a:t>
            </a:r>
            <a:r>
              <a:rPr lang="ru-RU" altLang="ru-RU" sz="2400" dirty="0" smtClean="0">
                <a:solidFill>
                  <a:schemeClr val="tx1"/>
                </a:solidFill>
                <a:latin typeface="Lato"/>
                <a:ea typeface="Lato"/>
                <a:cs typeface="Lato"/>
                <a:sym typeface="Lato"/>
              </a:rPr>
              <a:t>.</a:t>
            </a:r>
          </a:p>
          <a:p>
            <a:pPr>
              <a:spcBef>
                <a:spcPct val="0"/>
              </a:spcBef>
              <a:spcAft>
                <a:spcPts val="200"/>
              </a:spcAft>
            </a:pPr>
            <a:r>
              <a:rPr lang="ru-RU" altLang="ru-RU" sz="2400" dirty="0">
                <a:solidFill>
                  <a:schemeClr val="tx1"/>
                </a:solidFill>
                <a:latin typeface="Lato"/>
                <a:ea typeface="Lato"/>
                <a:cs typeface="Lato"/>
                <a:sym typeface="Lato"/>
              </a:rPr>
              <a:t>На кромках оптических деталей, как правило, наносят фаски:</a:t>
            </a:r>
          </a:p>
          <a:p>
            <a:pPr marL="342900" indent="-342900">
              <a:spcBef>
                <a:spcPct val="0"/>
              </a:spcBef>
              <a:spcAft>
                <a:spcPts val="200"/>
              </a:spcAft>
              <a:buFont typeface="Arial" panose="020B0604020202020204" pitchFamily="34" charset="0"/>
              <a:buChar char="•"/>
            </a:pPr>
            <a:r>
              <a:rPr lang="ru-RU" altLang="ru-RU" sz="2400" dirty="0">
                <a:solidFill>
                  <a:schemeClr val="tx1"/>
                </a:solidFill>
                <a:latin typeface="Lato"/>
                <a:ea typeface="Lato"/>
                <a:cs typeface="Lato"/>
                <a:sym typeface="Lato"/>
              </a:rPr>
              <a:t>защитные (технологические), служащие для удаления микротрещин и </a:t>
            </a:r>
            <a:r>
              <a:rPr lang="ru-RU" altLang="ru-RU" sz="2400" dirty="0" err="1">
                <a:solidFill>
                  <a:schemeClr val="tx1"/>
                </a:solidFill>
                <a:latin typeface="Lato"/>
                <a:ea typeface="Lato"/>
                <a:cs typeface="Lato"/>
                <a:sym typeface="Lato"/>
              </a:rPr>
              <a:t>выколок</a:t>
            </a:r>
            <a:r>
              <a:rPr lang="ru-RU" altLang="ru-RU" sz="2400" dirty="0">
                <a:solidFill>
                  <a:schemeClr val="tx1"/>
                </a:solidFill>
                <a:latin typeface="Lato"/>
                <a:ea typeface="Lato"/>
                <a:cs typeface="Lato"/>
                <a:sym typeface="Lato"/>
              </a:rPr>
              <a:t>, появившихся в процессе обработки детали, предохраняющие ее от возможных сколов, трещин и разрушений при закреплении и эксплуатации из-за больших напряжений в этих дефектах под действием различных сил, а также для исключения травм персонала при изготовлении и сборке деталей из-за острых кромок и заусенцев;</a:t>
            </a:r>
          </a:p>
          <a:p>
            <a:pPr marL="342900" indent="-342900">
              <a:spcBef>
                <a:spcPct val="0"/>
              </a:spcBef>
              <a:spcAft>
                <a:spcPts val="200"/>
              </a:spcAft>
              <a:buFont typeface="Arial" panose="020B0604020202020204" pitchFamily="34" charset="0"/>
              <a:buChar char="•"/>
            </a:pPr>
            <a:r>
              <a:rPr lang="ru-RU" altLang="ru-RU" sz="2400" dirty="0">
                <a:solidFill>
                  <a:schemeClr val="tx1"/>
                </a:solidFill>
                <a:latin typeface="Lato"/>
                <a:ea typeface="Lato"/>
                <a:cs typeface="Lato"/>
                <a:sym typeface="Lato"/>
              </a:rPr>
              <a:t>конструктивные, служащие для удаления излишков стекла или для базирования детали (центрировка, обеспечение воздушных промежутков между деталями) по плоской, П-образной, конической, сферической формам буртика</a:t>
            </a:r>
            <a:r>
              <a:rPr lang="ru-RU" altLang="ru-RU" sz="2400" dirty="0" smtClean="0">
                <a:solidFill>
                  <a:schemeClr val="tx1"/>
                </a:solidFill>
                <a:latin typeface="Lato"/>
                <a:ea typeface="Lato"/>
                <a:cs typeface="Lato"/>
                <a:sym typeface="Lato"/>
              </a:rPr>
              <a:t>;</a:t>
            </a:r>
          </a:p>
          <a:p>
            <a:pPr marL="342900" indent="-342900">
              <a:spcBef>
                <a:spcPct val="0"/>
              </a:spcBef>
              <a:spcAft>
                <a:spcPts val="200"/>
              </a:spcAft>
              <a:buFont typeface="Arial" panose="020B0604020202020204" pitchFamily="34" charset="0"/>
              <a:buChar char="•"/>
            </a:pPr>
            <a:r>
              <a:rPr lang="ru-RU" altLang="ru-RU" sz="2400" dirty="0">
                <a:solidFill>
                  <a:schemeClr val="tx1"/>
                </a:solidFill>
                <a:latin typeface="Lato"/>
                <a:ea typeface="Lato"/>
                <a:cs typeface="Lato"/>
                <a:sym typeface="Lato"/>
              </a:rPr>
              <a:t>для крепления </a:t>
            </a:r>
            <a:r>
              <a:rPr lang="ru-RU" altLang="ru-RU" sz="2400" dirty="0" err="1">
                <a:solidFill>
                  <a:schemeClr val="tx1"/>
                </a:solidFill>
                <a:latin typeface="Lato"/>
                <a:ea typeface="Lato"/>
                <a:cs typeface="Lato"/>
                <a:sym typeface="Lato"/>
              </a:rPr>
              <a:t>завальцовкой</a:t>
            </a:r>
            <a:r>
              <a:rPr lang="ru-RU" altLang="ru-RU" sz="2400" dirty="0">
                <a:solidFill>
                  <a:schemeClr val="tx1"/>
                </a:solidFill>
                <a:latin typeface="Lato"/>
                <a:ea typeface="Lato"/>
                <a:cs typeface="Lato"/>
                <a:sym typeface="Lato"/>
              </a:rPr>
              <a:t> (закаткой), приклеиванием, планками</a:t>
            </a:r>
            <a:r>
              <a:rPr lang="ru-RU" altLang="ru-RU" sz="2400" dirty="0" smtClean="0">
                <a:solidFill>
                  <a:schemeClr val="tx1"/>
                </a:solidFill>
                <a:latin typeface="Lato"/>
                <a:ea typeface="Lato"/>
                <a:cs typeface="Lato"/>
                <a:sym typeface="Lato"/>
              </a:rPr>
              <a:t>.</a:t>
            </a:r>
            <a:endParaRPr lang="ru-RU" altLang="ru-RU" sz="2400" dirty="0">
              <a:solidFill>
                <a:schemeClr val="tx1"/>
              </a:solidFill>
              <a:latin typeface="Lato"/>
              <a:ea typeface="Lato"/>
              <a:cs typeface="Lato"/>
              <a:sym typeface="Lato"/>
            </a:endParaRPr>
          </a:p>
        </p:txBody>
      </p:sp>
      <p:sp>
        <p:nvSpPr>
          <p:cNvPr id="8" name="Shape 307"/>
          <p:cNvSpPr txBox="1">
            <a:spLocks/>
          </p:cNvSpPr>
          <p:nvPr/>
        </p:nvSpPr>
        <p:spPr bwMode="auto">
          <a:xfrm>
            <a:off x="839416" y="22746"/>
            <a:ext cx="11233248"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Требования к оформлению чертежей оптических деталей</a:t>
            </a:r>
          </a:p>
        </p:txBody>
      </p:sp>
    </p:spTree>
    <p:extLst>
      <p:ext uri="{BB962C8B-B14F-4D97-AF65-F5344CB8AC3E}">
        <p14:creationId xmlns:p14="http://schemas.microsoft.com/office/powerpoint/2010/main" val="289564810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620688"/>
            <a:ext cx="11315873" cy="6048672"/>
          </a:xfrm>
        </p:spPr>
        <p:txBody>
          <a:bodyPr/>
          <a:lstStyle/>
          <a:p>
            <a:pPr>
              <a:spcBef>
                <a:spcPct val="0"/>
              </a:spcBef>
              <a:spcAft>
                <a:spcPts val="1200"/>
              </a:spcAft>
            </a:pPr>
            <a:r>
              <a:rPr lang="ru-RU" altLang="ru-RU" sz="2400" dirty="0">
                <a:solidFill>
                  <a:schemeClr val="tx1"/>
                </a:solidFill>
                <a:latin typeface="Lato"/>
                <a:ea typeface="Lato"/>
                <a:cs typeface="Lato"/>
                <a:sym typeface="Lato"/>
              </a:rPr>
              <a:t>На преломляющие и отражающие рабочие поверхности оптических деталей обычно наносят оптические покрытия – тонкие пленки различных веществ: металлов, окислов металлов, диэлектриков, полимерных соединений, кремнийорганических соединений и др.</a:t>
            </a:r>
          </a:p>
          <a:p>
            <a:pPr>
              <a:spcBef>
                <a:spcPct val="0"/>
              </a:spcBef>
              <a:spcAft>
                <a:spcPts val="1200"/>
              </a:spcAft>
            </a:pPr>
            <a:r>
              <a:rPr lang="ru-RU" altLang="ru-RU" sz="2400" dirty="0">
                <a:solidFill>
                  <a:schemeClr val="tx1"/>
                </a:solidFill>
                <a:latin typeface="Lato"/>
                <a:ea typeface="Lato"/>
                <a:cs typeface="Lato"/>
                <a:sym typeface="Lato"/>
              </a:rPr>
              <a:t>Оптические покрытия позволяют изменять оптические характеристики деталей, придавать им новые физические и химические свойства. В зависимости от назначения покрытия подразделяются на следующие группы:</a:t>
            </a:r>
          </a:p>
          <a:p>
            <a:pPr marL="342900" indent="-342900">
              <a:spcBef>
                <a:spcPct val="0"/>
              </a:spcBef>
              <a:spcAft>
                <a:spcPts val="1200"/>
              </a:spcAft>
              <a:buFont typeface="Arial" panose="020B0604020202020204" pitchFamily="34" charset="0"/>
              <a:buChar char="•"/>
            </a:pPr>
            <a:r>
              <a:rPr lang="ru-RU" altLang="ru-RU" sz="2400" dirty="0">
                <a:solidFill>
                  <a:schemeClr val="tx1"/>
                </a:solidFill>
                <a:latin typeface="Lato"/>
                <a:ea typeface="Lato"/>
                <a:cs typeface="Lato"/>
                <a:sym typeface="Lato"/>
              </a:rPr>
              <a:t>просветляющие, зеркальные светоделительные, поглощающие (они изменяют интенсивность проходящего и отраженного излучения);</a:t>
            </a:r>
          </a:p>
          <a:p>
            <a:pPr marL="342900" indent="-342900">
              <a:spcBef>
                <a:spcPct val="0"/>
              </a:spcBef>
              <a:spcAft>
                <a:spcPts val="1200"/>
              </a:spcAft>
              <a:buFont typeface="Arial" panose="020B0604020202020204" pitchFamily="34" charset="0"/>
              <a:buChar char="•"/>
            </a:pPr>
            <a:r>
              <a:rPr lang="ru-RU" altLang="ru-RU" sz="2400" dirty="0">
                <a:solidFill>
                  <a:schemeClr val="tx1"/>
                </a:solidFill>
                <a:latin typeface="Lato"/>
                <a:ea typeface="Lato"/>
                <a:cs typeface="Lato"/>
                <a:sym typeface="Lato"/>
              </a:rPr>
              <a:t>фильтрующие, поляризующие, </a:t>
            </a:r>
            <a:r>
              <a:rPr lang="ru-RU" altLang="ru-RU" sz="2400" dirty="0" err="1">
                <a:solidFill>
                  <a:schemeClr val="tx1"/>
                </a:solidFill>
                <a:latin typeface="Lato"/>
                <a:ea typeface="Lato"/>
                <a:cs typeface="Lato"/>
                <a:sym typeface="Lato"/>
              </a:rPr>
              <a:t>спектроделителъные</a:t>
            </a:r>
            <a:r>
              <a:rPr lang="ru-RU" altLang="ru-RU" sz="2400" dirty="0">
                <a:solidFill>
                  <a:schemeClr val="tx1"/>
                </a:solidFill>
                <a:latin typeface="Lato"/>
                <a:ea typeface="Lato"/>
                <a:cs typeface="Lato"/>
                <a:sym typeface="Lato"/>
              </a:rPr>
              <a:t> (изменяющие спектральный состав, состояние поляризации и фазовые характеристики излучения);</a:t>
            </a:r>
          </a:p>
        </p:txBody>
      </p:sp>
      <p:sp>
        <p:nvSpPr>
          <p:cNvPr id="8" name="Shape 307"/>
          <p:cNvSpPr txBox="1">
            <a:spLocks/>
          </p:cNvSpPr>
          <p:nvPr/>
        </p:nvSpPr>
        <p:spPr bwMode="auto">
          <a:xfrm>
            <a:off x="839416" y="22746"/>
            <a:ext cx="11233248"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Требования к оформлению чертежей оптических деталей</a:t>
            </a:r>
          </a:p>
        </p:txBody>
      </p:sp>
    </p:spTree>
    <p:extLst>
      <p:ext uri="{BB962C8B-B14F-4D97-AF65-F5344CB8AC3E}">
        <p14:creationId xmlns:p14="http://schemas.microsoft.com/office/powerpoint/2010/main" val="131159573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620688"/>
            <a:ext cx="11315873" cy="6048672"/>
          </a:xfrm>
        </p:spPr>
        <p:txBody>
          <a:bodyPr/>
          <a:lstStyle/>
          <a:p>
            <a:pPr marL="342900" indent="-342900">
              <a:spcBef>
                <a:spcPct val="0"/>
              </a:spcBef>
              <a:spcAft>
                <a:spcPts val="1200"/>
              </a:spcAft>
              <a:buFont typeface="Arial" panose="020B0604020202020204" pitchFamily="34" charset="0"/>
              <a:buChar char="•"/>
            </a:pPr>
            <a:r>
              <a:rPr lang="ru-RU" altLang="ru-RU" sz="2400" dirty="0">
                <a:solidFill>
                  <a:schemeClr val="tx1"/>
                </a:solidFill>
                <a:latin typeface="Lato"/>
                <a:ea typeface="Lato"/>
                <a:cs typeface="Lato"/>
                <a:sym typeface="Lato"/>
              </a:rPr>
              <a:t>электропроводящие и защитные (они предназначены для обогрева деталей, временной и постоянной защиты деталей, изготовленных из химически- и </a:t>
            </a:r>
            <a:r>
              <a:rPr lang="ru-RU" altLang="ru-RU" sz="2400" dirty="0" err="1">
                <a:solidFill>
                  <a:schemeClr val="tx1"/>
                </a:solidFill>
                <a:latin typeface="Lato"/>
                <a:ea typeface="Lato"/>
                <a:cs typeface="Lato"/>
                <a:sym typeface="Lato"/>
              </a:rPr>
              <a:t>влагонестойких</a:t>
            </a:r>
            <a:r>
              <a:rPr lang="ru-RU" altLang="ru-RU" sz="2400" dirty="0">
                <a:solidFill>
                  <a:schemeClr val="tx1"/>
                </a:solidFill>
                <a:latin typeface="Lato"/>
                <a:ea typeface="Lato"/>
                <a:cs typeface="Lato"/>
                <a:sym typeface="Lato"/>
              </a:rPr>
              <a:t> оптических материалов, для гидрофобной и </a:t>
            </a:r>
            <a:r>
              <a:rPr lang="ru-RU" altLang="ru-RU" sz="2400" dirty="0" err="1">
                <a:solidFill>
                  <a:schemeClr val="tx1"/>
                </a:solidFill>
                <a:latin typeface="Lato"/>
                <a:ea typeface="Lato"/>
                <a:cs typeface="Lato"/>
                <a:sym typeface="Lato"/>
              </a:rPr>
              <a:t>фунгицидной</a:t>
            </a:r>
            <a:r>
              <a:rPr lang="ru-RU" altLang="ru-RU" sz="2400" dirty="0">
                <a:solidFill>
                  <a:schemeClr val="tx1"/>
                </a:solidFill>
                <a:latin typeface="Lato"/>
                <a:ea typeface="Lato"/>
                <a:cs typeface="Lato"/>
                <a:sym typeface="Lato"/>
              </a:rPr>
              <a:t> защиты деталей, работающих в условиях морского и тропического климата, а также абразивной защиты недостаточно прочных материалов). </a:t>
            </a:r>
          </a:p>
          <a:p>
            <a:pPr>
              <a:spcBef>
                <a:spcPct val="0"/>
              </a:spcBef>
              <a:spcAft>
                <a:spcPts val="1200"/>
              </a:spcAft>
            </a:pPr>
            <a:r>
              <a:rPr lang="ru-RU" altLang="ru-RU" sz="2400" dirty="0">
                <a:solidFill>
                  <a:schemeClr val="tx1"/>
                </a:solidFill>
                <a:latin typeface="Lato"/>
                <a:ea typeface="Lato"/>
                <a:cs typeface="Lato"/>
                <a:sym typeface="Lato"/>
              </a:rPr>
              <a:t>Условные обозначения видов покрытий на чертежах оптических деталей указываются в соответствии с ГОСТ 2.412-81</a:t>
            </a:r>
            <a:r>
              <a:rPr lang="ru-RU" altLang="ru-RU" sz="2400" dirty="0" smtClean="0">
                <a:solidFill>
                  <a:schemeClr val="tx1"/>
                </a:solidFill>
                <a:latin typeface="Lato"/>
                <a:ea typeface="Lato"/>
                <a:cs typeface="Lato"/>
                <a:sym typeface="Lato"/>
              </a:rPr>
              <a:t>.</a:t>
            </a:r>
            <a:endParaRPr lang="ru-RU" altLang="ru-RU" sz="2400" dirty="0">
              <a:solidFill>
                <a:schemeClr val="tx1"/>
              </a:solidFill>
              <a:latin typeface="Lato"/>
              <a:ea typeface="Lato"/>
              <a:cs typeface="Lato"/>
              <a:sym typeface="Lato"/>
            </a:endParaRPr>
          </a:p>
          <a:p>
            <a:pPr>
              <a:spcBef>
                <a:spcPct val="0"/>
              </a:spcBef>
              <a:spcAft>
                <a:spcPts val="1200"/>
              </a:spcAft>
            </a:pPr>
            <a:r>
              <a:rPr lang="ru-RU" altLang="ru-RU" sz="2400" dirty="0">
                <a:solidFill>
                  <a:schemeClr val="tx1"/>
                </a:solidFill>
                <a:latin typeface="Lato"/>
                <a:ea typeface="Lato"/>
                <a:cs typeface="Lato"/>
                <a:sym typeface="Lato"/>
              </a:rPr>
              <a:t>Покрытия могут быть одно-, двух-, трех- и многослойные. На чертеже оптической детали, на контуре поверхности ставят условное графическое обозначение покрытия, а на поле чертежа, в технических условиях, после условного графического знака типа покрытия указывают сведения о покрытии.</a:t>
            </a:r>
          </a:p>
          <a:p>
            <a:pPr>
              <a:spcBef>
                <a:spcPct val="0"/>
              </a:spcBef>
              <a:spcAft>
                <a:spcPts val="1200"/>
              </a:spcAft>
            </a:pPr>
            <a:endParaRPr lang="ru-RU" altLang="ru-RU" sz="2400" dirty="0">
              <a:solidFill>
                <a:schemeClr val="tx1"/>
              </a:solidFill>
              <a:latin typeface="Lato"/>
              <a:ea typeface="Lato"/>
              <a:cs typeface="Lato"/>
              <a:sym typeface="Lato"/>
            </a:endParaRPr>
          </a:p>
        </p:txBody>
      </p:sp>
      <p:sp>
        <p:nvSpPr>
          <p:cNvPr id="8" name="Shape 307"/>
          <p:cNvSpPr txBox="1">
            <a:spLocks/>
          </p:cNvSpPr>
          <p:nvPr/>
        </p:nvSpPr>
        <p:spPr bwMode="auto">
          <a:xfrm>
            <a:off x="839416" y="22746"/>
            <a:ext cx="11233248"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Требования к оформлению чертежей оптических деталей</a:t>
            </a:r>
          </a:p>
        </p:txBody>
      </p:sp>
    </p:spTree>
    <p:extLst>
      <p:ext uri="{BB962C8B-B14F-4D97-AF65-F5344CB8AC3E}">
        <p14:creationId xmlns:p14="http://schemas.microsoft.com/office/powerpoint/2010/main" val="21966134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620688"/>
            <a:ext cx="11315873" cy="6048672"/>
          </a:xfrm>
        </p:spPr>
        <p:txBody>
          <a:bodyPr/>
          <a:lstStyle/>
          <a:p>
            <a:pPr>
              <a:spcBef>
                <a:spcPct val="0"/>
              </a:spcBef>
              <a:spcAft>
                <a:spcPts val="1200"/>
              </a:spcAft>
            </a:pPr>
            <a:endParaRPr lang="ru-RU" altLang="ru-RU" sz="2400" dirty="0">
              <a:solidFill>
                <a:schemeClr val="tx1"/>
              </a:solidFill>
              <a:latin typeface="Lato"/>
              <a:ea typeface="Lato"/>
              <a:cs typeface="Lato"/>
              <a:sym typeface="Lato"/>
            </a:endParaRPr>
          </a:p>
        </p:txBody>
      </p:sp>
      <p:sp>
        <p:nvSpPr>
          <p:cNvPr id="8" name="Shape 307"/>
          <p:cNvSpPr txBox="1">
            <a:spLocks/>
          </p:cNvSpPr>
          <p:nvPr/>
        </p:nvSpPr>
        <p:spPr bwMode="auto">
          <a:xfrm>
            <a:off x="839416" y="22746"/>
            <a:ext cx="11233248"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Требования к оформлению чертежей оптических деталей</a:t>
            </a:r>
          </a:p>
        </p:txBody>
      </p:sp>
      <p:pic>
        <p:nvPicPr>
          <p:cNvPr id="9" name="Рисунок 8"/>
          <p:cNvPicPr>
            <a:picLocks noChangeAspect="1"/>
          </p:cNvPicPr>
          <p:nvPr/>
        </p:nvPicPr>
        <p:blipFill>
          <a:blip r:embed="rId3"/>
          <a:stretch>
            <a:fillRect/>
          </a:stretch>
        </p:blipFill>
        <p:spPr>
          <a:xfrm>
            <a:off x="19544" y="1817021"/>
            <a:ext cx="6067508" cy="3459696"/>
          </a:xfrm>
          <a:prstGeom prst="rect">
            <a:avLst/>
          </a:prstGeom>
        </p:spPr>
      </p:pic>
      <p:pic>
        <p:nvPicPr>
          <p:cNvPr id="10" name="Рисунок 9"/>
          <p:cNvPicPr>
            <a:picLocks noChangeAspect="1"/>
          </p:cNvPicPr>
          <p:nvPr/>
        </p:nvPicPr>
        <p:blipFill>
          <a:blip r:embed="rId4"/>
          <a:stretch>
            <a:fillRect/>
          </a:stretch>
        </p:blipFill>
        <p:spPr>
          <a:xfrm>
            <a:off x="6057492" y="1988840"/>
            <a:ext cx="6016310" cy="3310698"/>
          </a:xfrm>
          <a:prstGeom prst="rect">
            <a:avLst/>
          </a:prstGeom>
        </p:spPr>
      </p:pic>
    </p:spTree>
    <p:extLst>
      <p:ext uri="{BB962C8B-B14F-4D97-AF65-F5344CB8AC3E}">
        <p14:creationId xmlns:p14="http://schemas.microsoft.com/office/powerpoint/2010/main" val="202114191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620688"/>
            <a:ext cx="11315873" cy="6048672"/>
          </a:xfrm>
        </p:spPr>
        <p:txBody>
          <a:bodyPr/>
          <a:lstStyle/>
          <a:p>
            <a:pPr>
              <a:spcBef>
                <a:spcPct val="0"/>
              </a:spcBef>
              <a:spcAft>
                <a:spcPts val="1200"/>
              </a:spcAft>
            </a:pPr>
            <a:r>
              <a:rPr lang="ru-RU" altLang="ru-RU" sz="2400" dirty="0" smtClean="0">
                <a:solidFill>
                  <a:schemeClr val="tx1"/>
                </a:solidFill>
                <a:latin typeface="Lato"/>
                <a:ea typeface="Lato"/>
                <a:cs typeface="Lato"/>
                <a:sym typeface="Lato"/>
              </a:rPr>
              <a:t>Оформление </a:t>
            </a:r>
            <a:r>
              <a:rPr lang="ru-RU" altLang="ru-RU" sz="2400" dirty="0">
                <a:solidFill>
                  <a:schemeClr val="tx1"/>
                </a:solidFill>
                <a:latin typeface="Lato"/>
                <a:ea typeface="Lato"/>
                <a:cs typeface="Lato"/>
                <a:sym typeface="Lato"/>
              </a:rPr>
              <a:t>оптических схем согласно действующему стандарту (ГОСТ 2.412-81) должно выполняться в соответствии со следующими требованиями:</a:t>
            </a:r>
          </a:p>
          <a:p>
            <a:pPr marL="457200" indent="-457200">
              <a:spcBef>
                <a:spcPct val="0"/>
              </a:spcBef>
              <a:spcAft>
                <a:spcPts val="1200"/>
              </a:spcAft>
              <a:buFont typeface="+mj-lt"/>
              <a:buAutoNum type="arabicPeriod"/>
            </a:pPr>
            <a:r>
              <a:rPr lang="ru-RU" altLang="ru-RU" sz="2400" dirty="0">
                <a:solidFill>
                  <a:schemeClr val="tx1"/>
                </a:solidFill>
                <a:latin typeface="Lato"/>
                <a:ea typeface="Lato"/>
                <a:cs typeface="Lato"/>
                <a:sym typeface="Lato"/>
              </a:rPr>
              <a:t>На оптических схемах детали и узлы следует располагать по ходу светового луча, идущего от плоскости предметов слева направо. </a:t>
            </a:r>
          </a:p>
          <a:p>
            <a:pPr marL="457200" indent="-457200">
              <a:spcBef>
                <a:spcPct val="0"/>
              </a:spcBef>
              <a:spcAft>
                <a:spcPts val="1200"/>
              </a:spcAft>
              <a:buFont typeface="+mj-lt"/>
              <a:buAutoNum type="arabicPeriod"/>
            </a:pPr>
            <a:r>
              <a:rPr lang="ru-RU" altLang="ru-RU" sz="2400" dirty="0">
                <a:solidFill>
                  <a:schemeClr val="tx1"/>
                </a:solidFill>
                <a:latin typeface="Lato"/>
                <a:ea typeface="Lato"/>
                <a:cs typeface="Lato"/>
                <a:sym typeface="Lato"/>
              </a:rPr>
              <a:t>Для сложных приборов оптическую схему основной части прибора и оптические схемы узлов прибора, имеющих самостоятельное назначение, допускается  оформлять отдельными чертежами. На основной схеме такие узлы допускается обводить штрихпунктирной линией</a:t>
            </a:r>
            <a:r>
              <a:rPr lang="ru-RU" altLang="ru-RU" sz="2400" dirty="0" smtClean="0">
                <a:solidFill>
                  <a:schemeClr val="tx1"/>
                </a:solidFill>
                <a:latin typeface="Lato"/>
                <a:ea typeface="Lato"/>
                <a:cs typeface="Lato"/>
                <a:sym typeface="Lato"/>
              </a:rPr>
              <a:t>.</a:t>
            </a:r>
          </a:p>
          <a:p>
            <a:pPr marL="457200" indent="-457200">
              <a:spcBef>
                <a:spcPct val="0"/>
              </a:spcBef>
              <a:spcAft>
                <a:spcPts val="1200"/>
              </a:spcAft>
              <a:buFont typeface="+mj-lt"/>
              <a:buAutoNum type="arabicPeriod"/>
            </a:pPr>
            <a:r>
              <a:rPr lang="ru-RU" altLang="ru-RU" sz="2400" dirty="0">
                <a:solidFill>
                  <a:schemeClr val="tx1"/>
                </a:solidFill>
                <a:latin typeface="Lato"/>
                <a:ea typeface="Lato"/>
                <a:cs typeface="Lato"/>
                <a:sym typeface="Lato"/>
              </a:rPr>
              <a:t>Все движущиеся детали (вращающиеся или перемещающиеся вдоль или перпендикулярно к оптической оси системы) следует изображать в основном рабочем положении. При необходимости другие положения подвижной детали(например, крайние) могут быть показаны штрихпунктирной линией. </a:t>
            </a:r>
          </a:p>
          <a:p>
            <a:pPr>
              <a:spcBef>
                <a:spcPct val="0"/>
              </a:spcBef>
              <a:spcAft>
                <a:spcPts val="1200"/>
              </a:spcAft>
            </a:pPr>
            <a:endParaRPr lang="ru-RU" altLang="ru-RU" sz="2400" dirty="0">
              <a:solidFill>
                <a:schemeClr val="tx1"/>
              </a:solidFill>
              <a:latin typeface="Lato"/>
              <a:ea typeface="Lato"/>
              <a:cs typeface="Lato"/>
              <a:sym typeface="Lato"/>
            </a:endParaRPr>
          </a:p>
        </p:txBody>
      </p:sp>
      <p:sp>
        <p:nvSpPr>
          <p:cNvPr id="8" name="Shape 307"/>
          <p:cNvSpPr txBox="1">
            <a:spLocks/>
          </p:cNvSpPr>
          <p:nvPr/>
        </p:nvSpPr>
        <p:spPr bwMode="auto">
          <a:xfrm>
            <a:off x="839416" y="22746"/>
            <a:ext cx="11233248"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Требования к оформлению чертежей оптических деталей</a:t>
            </a:r>
          </a:p>
        </p:txBody>
      </p:sp>
    </p:spTree>
    <p:extLst>
      <p:ext uri="{BB962C8B-B14F-4D97-AF65-F5344CB8AC3E}">
        <p14:creationId xmlns:p14="http://schemas.microsoft.com/office/powerpoint/2010/main" val="66466024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620688"/>
            <a:ext cx="11315873" cy="6048672"/>
          </a:xfrm>
        </p:spPr>
        <p:txBody>
          <a:bodyPr/>
          <a:lstStyle/>
          <a:p>
            <a:pPr marL="457200" indent="-457200">
              <a:spcBef>
                <a:spcPct val="0"/>
              </a:spcBef>
              <a:spcAft>
                <a:spcPts val="1200"/>
              </a:spcAft>
              <a:buFont typeface="+mj-lt"/>
              <a:buAutoNum type="arabicPeriod" startAt="4"/>
            </a:pPr>
            <a:r>
              <a:rPr lang="ru-RU" altLang="ru-RU" sz="2400" dirty="0" smtClean="0">
                <a:solidFill>
                  <a:schemeClr val="tx1"/>
                </a:solidFill>
                <a:latin typeface="Lato"/>
                <a:ea typeface="Lato"/>
                <a:cs typeface="Lato"/>
                <a:sym typeface="Lato"/>
              </a:rPr>
              <a:t>На </a:t>
            </a:r>
            <a:r>
              <a:rPr lang="ru-RU" altLang="ru-RU" sz="2400" dirty="0">
                <a:solidFill>
                  <a:schemeClr val="tx1"/>
                </a:solidFill>
                <a:latin typeface="Lato"/>
                <a:ea typeface="Lato"/>
                <a:cs typeface="Lato"/>
                <a:sym typeface="Lato"/>
              </a:rPr>
              <a:t>оптической схеме следует указывать</a:t>
            </a:r>
            <a:r>
              <a:rPr lang="ru-RU" altLang="ru-RU" sz="2400" dirty="0" smtClean="0">
                <a:solidFill>
                  <a:schemeClr val="tx1"/>
                </a:solidFill>
                <a:latin typeface="Lato"/>
                <a:ea typeface="Lato"/>
                <a:cs typeface="Lato"/>
                <a:sym typeface="Lato"/>
              </a:rPr>
              <a:t>:</a:t>
            </a:r>
          </a:p>
          <a:p>
            <a:pPr marL="457200" indent="-457200">
              <a:spcBef>
                <a:spcPct val="0"/>
              </a:spcBef>
              <a:spcAft>
                <a:spcPts val="0"/>
              </a:spcAft>
              <a:buFont typeface="Arial" panose="020B0604020202020204" pitchFamily="34" charset="0"/>
              <a:buChar char="•"/>
            </a:pPr>
            <a:r>
              <a:rPr lang="ru-RU" altLang="ru-RU" sz="2400" dirty="0">
                <a:solidFill>
                  <a:schemeClr val="tx1"/>
                </a:solidFill>
                <a:latin typeface="Lato"/>
                <a:ea typeface="Lato"/>
                <a:cs typeface="Lato"/>
                <a:sym typeface="Lato"/>
              </a:rPr>
              <a:t>апертурные диафрагмы и положения зрачков;</a:t>
            </a:r>
          </a:p>
          <a:p>
            <a:pPr marL="457200" indent="-457200">
              <a:spcBef>
                <a:spcPct val="0"/>
              </a:spcBef>
              <a:spcAft>
                <a:spcPts val="0"/>
              </a:spcAft>
              <a:buFont typeface="Arial" panose="020B0604020202020204" pitchFamily="34" charset="0"/>
              <a:buChar char="•"/>
            </a:pPr>
            <a:r>
              <a:rPr lang="ru-RU" altLang="ru-RU" sz="2400" dirty="0">
                <a:solidFill>
                  <a:schemeClr val="tx1"/>
                </a:solidFill>
                <a:latin typeface="Lato"/>
                <a:ea typeface="Lato"/>
                <a:cs typeface="Lato"/>
                <a:sym typeface="Lato"/>
              </a:rPr>
              <a:t>положения фокальных плоскостей, плоскостей изображения или предмета; </a:t>
            </a:r>
          </a:p>
          <a:p>
            <a:pPr marL="457200" indent="-457200">
              <a:spcBef>
                <a:spcPct val="0"/>
              </a:spcBef>
              <a:spcAft>
                <a:spcPts val="0"/>
              </a:spcAft>
              <a:buFont typeface="Arial" panose="020B0604020202020204" pitchFamily="34" charset="0"/>
              <a:buChar char="•"/>
            </a:pPr>
            <a:r>
              <a:rPr lang="ru-RU" altLang="ru-RU" sz="2400" dirty="0">
                <a:solidFill>
                  <a:schemeClr val="tx1"/>
                </a:solidFill>
                <a:latin typeface="Lato"/>
                <a:ea typeface="Lato"/>
                <a:cs typeface="Lato"/>
                <a:sym typeface="Lato"/>
              </a:rPr>
              <a:t>положение полевой диафрагмы:</a:t>
            </a:r>
          </a:p>
          <a:p>
            <a:pPr marL="457200" indent="-457200">
              <a:spcBef>
                <a:spcPct val="0"/>
              </a:spcBef>
              <a:spcAft>
                <a:spcPts val="0"/>
              </a:spcAft>
              <a:buFont typeface="Arial" panose="020B0604020202020204" pitchFamily="34" charset="0"/>
              <a:buChar char="•"/>
            </a:pPr>
            <a:r>
              <a:rPr lang="ru-RU" altLang="ru-RU" sz="2400" dirty="0">
                <a:solidFill>
                  <a:schemeClr val="tx1"/>
                </a:solidFill>
                <a:latin typeface="Lato"/>
                <a:ea typeface="Lato"/>
                <a:cs typeface="Lato"/>
                <a:sym typeface="Lato"/>
              </a:rPr>
              <a:t>источники света (схематически);</a:t>
            </a:r>
          </a:p>
          <a:p>
            <a:pPr marL="457200" indent="-457200">
              <a:spcBef>
                <a:spcPct val="0"/>
              </a:spcBef>
              <a:spcAft>
                <a:spcPts val="0"/>
              </a:spcAft>
              <a:buFont typeface="Arial" panose="020B0604020202020204" pitchFamily="34" charset="0"/>
              <a:buChar char="•"/>
            </a:pPr>
            <a:r>
              <a:rPr lang="ru-RU" altLang="ru-RU" sz="2400" dirty="0">
                <a:solidFill>
                  <a:schemeClr val="tx1"/>
                </a:solidFill>
                <a:latin typeface="Lato"/>
                <a:ea typeface="Lato"/>
                <a:cs typeface="Lato"/>
                <a:sym typeface="Lato"/>
              </a:rPr>
              <a:t>приемники лучистой энергии (схематически или условно). </a:t>
            </a:r>
          </a:p>
          <a:p>
            <a:pPr marL="457200" indent="-457200">
              <a:spcBef>
                <a:spcPct val="0"/>
              </a:spcBef>
              <a:spcAft>
                <a:spcPts val="1200"/>
              </a:spcAft>
              <a:buFont typeface="+mj-lt"/>
              <a:buAutoNum type="arabicPeriod" startAt="5"/>
            </a:pPr>
            <a:r>
              <a:rPr lang="ru-RU" altLang="ru-RU" sz="2400" dirty="0">
                <a:solidFill>
                  <a:schemeClr val="tx1"/>
                </a:solidFill>
                <a:latin typeface="Lato"/>
                <a:ea typeface="Lato"/>
                <a:cs typeface="Lato"/>
                <a:sym typeface="Lato"/>
              </a:rPr>
              <a:t>На оптической схеме следует приводить:</a:t>
            </a:r>
          </a:p>
          <a:p>
            <a:pPr marL="457200" indent="-457200">
              <a:spcBef>
                <a:spcPct val="0"/>
              </a:spcBef>
              <a:spcAft>
                <a:spcPts val="1200"/>
              </a:spcAft>
              <a:buFont typeface="Arial" panose="020B0604020202020204" pitchFamily="34" charset="0"/>
              <a:buChar char="•"/>
            </a:pPr>
            <a:r>
              <a:rPr lang="ru-RU" altLang="ru-RU" sz="2400" dirty="0">
                <a:solidFill>
                  <a:schemeClr val="tx1"/>
                </a:solidFill>
                <a:latin typeface="Lato"/>
                <a:ea typeface="Lato"/>
                <a:cs typeface="Lato"/>
                <a:sym typeface="Lato"/>
              </a:rPr>
              <a:t>основные оптические характеристики системы в зависимости от типа, при необходимости – с допусками (увеличение, угловое поле, удаление выходного зрачка, относительное отверстие, предел разрешения, коэффициент светопропускания и т. д.);</a:t>
            </a:r>
          </a:p>
          <a:p>
            <a:pPr marL="457200" indent="-457200">
              <a:spcBef>
                <a:spcPct val="0"/>
              </a:spcBef>
              <a:spcAft>
                <a:spcPts val="1200"/>
              </a:spcAft>
              <a:buFont typeface="Arial" panose="020B0604020202020204" pitchFamily="34" charset="0"/>
              <a:buChar char="•"/>
            </a:pPr>
            <a:r>
              <a:rPr lang="ru-RU" altLang="ru-RU" sz="2400" dirty="0">
                <a:solidFill>
                  <a:schemeClr val="tx1"/>
                </a:solidFill>
                <a:latin typeface="Lato"/>
                <a:ea typeface="Lato"/>
                <a:cs typeface="Lato"/>
                <a:sym typeface="Lato"/>
              </a:rPr>
              <a:t>различные дополнительные сведения, например расстояние от последней поверхности фотообъектива до плоскости изображения, при необходимости – типы и размеры фотокатодов и ПЗС-матриц и т. д.; </a:t>
            </a:r>
          </a:p>
          <a:p>
            <a:pPr marL="457200" indent="-457200">
              <a:spcBef>
                <a:spcPct val="0"/>
              </a:spcBef>
              <a:spcAft>
                <a:spcPts val="1200"/>
              </a:spcAft>
              <a:buFont typeface="+mj-lt"/>
              <a:buAutoNum type="arabicPeriod" startAt="4"/>
            </a:pPr>
            <a:endParaRPr lang="ru-RU" altLang="ru-RU" sz="2400" dirty="0">
              <a:solidFill>
                <a:schemeClr val="tx1"/>
              </a:solidFill>
              <a:latin typeface="Lato"/>
              <a:ea typeface="Lato"/>
              <a:cs typeface="Lato"/>
              <a:sym typeface="Lato"/>
            </a:endParaRPr>
          </a:p>
        </p:txBody>
      </p:sp>
      <p:sp>
        <p:nvSpPr>
          <p:cNvPr id="8" name="Shape 307"/>
          <p:cNvSpPr txBox="1">
            <a:spLocks/>
          </p:cNvSpPr>
          <p:nvPr/>
        </p:nvSpPr>
        <p:spPr bwMode="auto">
          <a:xfrm>
            <a:off x="839416" y="22746"/>
            <a:ext cx="11233248"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Требования к оформлению чертежей оптических деталей</a:t>
            </a:r>
          </a:p>
        </p:txBody>
      </p:sp>
    </p:spTree>
    <p:extLst>
      <p:ext uri="{BB962C8B-B14F-4D97-AF65-F5344CB8AC3E}">
        <p14:creationId xmlns:p14="http://schemas.microsoft.com/office/powerpoint/2010/main" val="288441388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620688"/>
            <a:ext cx="11315873" cy="6048672"/>
          </a:xfrm>
        </p:spPr>
        <p:txBody>
          <a:bodyPr/>
          <a:lstStyle/>
          <a:p>
            <a:pPr marL="457200" indent="-457200">
              <a:spcBef>
                <a:spcPct val="0"/>
              </a:spcBef>
              <a:spcAft>
                <a:spcPts val="1200"/>
              </a:spcAft>
              <a:buFont typeface="+mj-lt"/>
              <a:buAutoNum type="arabicPeriod" startAt="6"/>
            </a:pPr>
            <a:r>
              <a:rPr lang="ru-RU" altLang="ru-RU" sz="2400" dirty="0">
                <a:solidFill>
                  <a:schemeClr val="tx1"/>
                </a:solidFill>
                <a:latin typeface="Lato"/>
                <a:ea typeface="Lato"/>
                <a:cs typeface="Lato"/>
                <a:sym typeface="Lato"/>
              </a:rPr>
              <a:t>На оптической схеме следует проставлять:</a:t>
            </a:r>
          </a:p>
          <a:p>
            <a:pPr marL="457200" indent="-457200">
              <a:spcBef>
                <a:spcPct val="0"/>
              </a:spcBef>
              <a:spcAft>
                <a:spcPts val="0"/>
              </a:spcAft>
              <a:buFont typeface="Arial" panose="020B0604020202020204" pitchFamily="34" charset="0"/>
              <a:buChar char="•"/>
            </a:pPr>
            <a:r>
              <a:rPr lang="ru-RU" altLang="ru-RU" sz="2400" dirty="0">
                <a:solidFill>
                  <a:schemeClr val="tx1"/>
                </a:solidFill>
                <a:latin typeface="Lato"/>
                <a:ea typeface="Lato"/>
                <a:cs typeface="Lato"/>
                <a:sym typeface="Lato"/>
              </a:rPr>
              <a:t>диаметры диафрагмы и размеры зрачков, размеры тела накала или иных светящихся элементов источников света;</a:t>
            </a:r>
          </a:p>
          <a:p>
            <a:pPr marL="457200" indent="-457200">
              <a:spcBef>
                <a:spcPct val="0"/>
              </a:spcBef>
              <a:spcAft>
                <a:spcPts val="0"/>
              </a:spcAft>
              <a:buFont typeface="Arial" panose="020B0604020202020204" pitchFamily="34" charset="0"/>
              <a:buChar char="•"/>
            </a:pPr>
            <a:r>
              <a:rPr lang="ru-RU" altLang="ru-RU" sz="2400" dirty="0">
                <a:solidFill>
                  <a:schemeClr val="tx1"/>
                </a:solidFill>
                <a:latin typeface="Lato"/>
                <a:ea typeface="Lato"/>
                <a:cs typeface="Lato"/>
                <a:sym typeface="Lato"/>
              </a:rPr>
              <a:t>воздушные промежутки и другие размеры по оптической оси;</a:t>
            </a:r>
          </a:p>
          <a:p>
            <a:pPr marL="457200" indent="-457200">
              <a:spcBef>
                <a:spcPct val="0"/>
              </a:spcBef>
              <a:spcAft>
                <a:spcPts val="0"/>
              </a:spcAft>
              <a:buFont typeface="Arial" panose="020B0604020202020204" pitchFamily="34" charset="0"/>
              <a:buChar char="•"/>
            </a:pPr>
            <a:r>
              <a:rPr lang="ru-RU" altLang="ru-RU" sz="2400" dirty="0">
                <a:solidFill>
                  <a:schemeClr val="tx1"/>
                </a:solidFill>
                <a:latin typeface="Lato"/>
                <a:ea typeface="Lato"/>
                <a:cs typeface="Lato"/>
                <a:sym typeface="Lato"/>
              </a:rPr>
              <a:t>размеры, определяющие пределы перемещения или предельные углы поворота подвижных оптических деталей;      </a:t>
            </a:r>
          </a:p>
          <a:p>
            <a:pPr marL="457200" indent="-457200">
              <a:spcBef>
                <a:spcPct val="0"/>
              </a:spcBef>
              <a:spcAft>
                <a:spcPts val="0"/>
              </a:spcAft>
              <a:buFont typeface="Arial" panose="020B0604020202020204" pitchFamily="34" charset="0"/>
              <a:buChar char="•"/>
            </a:pPr>
            <a:r>
              <a:rPr lang="ru-RU" altLang="ru-RU" sz="2400" dirty="0">
                <a:solidFill>
                  <a:schemeClr val="tx1"/>
                </a:solidFill>
                <a:latin typeface="Lato"/>
                <a:ea typeface="Lato"/>
                <a:cs typeface="Lato"/>
                <a:sym typeface="Lato"/>
              </a:rPr>
              <a:t>размеры, определяющие положение оптической системы относительно механической части прибора, например размер, определяющий положение объектива микроскопа относительно нижнего среза тубуса;</a:t>
            </a:r>
          </a:p>
          <a:p>
            <a:pPr marL="457200" indent="-457200">
              <a:spcBef>
                <a:spcPct val="0"/>
              </a:spcBef>
              <a:spcAft>
                <a:spcPts val="0"/>
              </a:spcAft>
              <a:buFont typeface="Arial" panose="020B0604020202020204" pitchFamily="34" charset="0"/>
              <a:buChar char="•"/>
            </a:pPr>
            <a:r>
              <a:rPr lang="ru-RU" altLang="ru-RU" sz="2400" dirty="0">
                <a:solidFill>
                  <a:schemeClr val="tx1"/>
                </a:solidFill>
                <a:latin typeface="Lato"/>
                <a:ea typeface="Lato"/>
                <a:cs typeface="Lato"/>
                <a:sym typeface="Lato"/>
              </a:rPr>
              <a:t>габаритные или сборочные размеры, например длину базы, высоту выноса (при необходимости). </a:t>
            </a:r>
          </a:p>
          <a:p>
            <a:pPr marL="457200" indent="-457200">
              <a:spcBef>
                <a:spcPct val="0"/>
              </a:spcBef>
              <a:spcAft>
                <a:spcPts val="1200"/>
              </a:spcAft>
              <a:buFont typeface="+mj-lt"/>
              <a:buAutoNum type="arabicPeriod" startAt="4"/>
            </a:pPr>
            <a:endParaRPr lang="ru-RU" altLang="ru-RU" sz="2400" dirty="0">
              <a:solidFill>
                <a:schemeClr val="tx1"/>
              </a:solidFill>
              <a:latin typeface="Lato"/>
              <a:ea typeface="Lato"/>
              <a:cs typeface="Lato"/>
              <a:sym typeface="Lato"/>
            </a:endParaRPr>
          </a:p>
        </p:txBody>
      </p:sp>
      <p:sp>
        <p:nvSpPr>
          <p:cNvPr id="8" name="Shape 307"/>
          <p:cNvSpPr txBox="1">
            <a:spLocks/>
          </p:cNvSpPr>
          <p:nvPr/>
        </p:nvSpPr>
        <p:spPr bwMode="auto">
          <a:xfrm>
            <a:off x="839416" y="22746"/>
            <a:ext cx="11233248"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Требования к оформлению чертежей оптических деталей</a:t>
            </a:r>
          </a:p>
        </p:txBody>
      </p:sp>
    </p:spTree>
    <p:extLst>
      <p:ext uri="{BB962C8B-B14F-4D97-AF65-F5344CB8AC3E}">
        <p14:creationId xmlns:p14="http://schemas.microsoft.com/office/powerpoint/2010/main" val="340842247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mc:AlternateContent xmlns:mc="http://schemas.openxmlformats.org/markup-compatibility/2006" xmlns:a14="http://schemas.microsoft.com/office/drawing/2010/main">
        <mc:Choice Requires="a14">
          <p:sp>
            <p:nvSpPr>
              <p:cNvPr id="7" name="Текст 2"/>
              <p:cNvSpPr txBox="1">
                <a:spLocks noGrp="1"/>
              </p:cNvSpPr>
              <p:nvPr>
                <p:ph type="body" idx="1"/>
              </p:nvPr>
            </p:nvSpPr>
            <p:spPr>
              <a:xfrm>
                <a:off x="612775" y="620688"/>
                <a:ext cx="11315873" cy="6048672"/>
              </a:xfrm>
            </p:spPr>
            <p:txBody>
              <a:bodyPr/>
              <a:lstStyle/>
              <a:p>
                <a:pPr marL="457200" indent="-457200">
                  <a:spcBef>
                    <a:spcPct val="0"/>
                  </a:spcBef>
                  <a:spcAft>
                    <a:spcPts val="1200"/>
                  </a:spcAft>
                  <a:buFont typeface="+mj-lt"/>
                  <a:buAutoNum type="arabicPeriod" startAt="7"/>
                </a:pPr>
                <a:r>
                  <a:rPr lang="ru-RU" altLang="ru-RU" sz="2400" dirty="0" smtClean="0">
                    <a:solidFill>
                      <a:schemeClr val="tx1"/>
                    </a:solidFill>
                    <a:latin typeface="Lato"/>
                    <a:ea typeface="Lato"/>
                    <a:cs typeface="Lato"/>
                    <a:sym typeface="Lato"/>
                  </a:rPr>
                  <a:t>В таблицах на оптической схеме указывают:</a:t>
                </a:r>
              </a:p>
              <a:p>
                <a:pPr marL="457200" indent="-457200">
                  <a:spcBef>
                    <a:spcPct val="0"/>
                  </a:spcBef>
                  <a:spcAft>
                    <a:spcPts val="1200"/>
                  </a:spcAft>
                  <a:buFont typeface="Arial" panose="020B0604020202020204" pitchFamily="34" charset="0"/>
                  <a:buChar char="•"/>
                </a:pPr>
                <a:r>
                  <a:rPr lang="ru-RU" altLang="ru-RU" sz="2400" dirty="0">
                    <a:solidFill>
                      <a:schemeClr val="tx1"/>
                    </a:solidFill>
                    <a:latin typeface="Lato"/>
                    <a:ea typeface="Lato"/>
                    <a:cs typeface="Lato"/>
                    <a:sym typeface="Lato"/>
                  </a:rPr>
                  <a:t>фокусные расстояния и фокальные отрезки отдельных узлов оптической системы, которые помещают в поле чертежа в виде таблицы;</a:t>
                </a:r>
              </a:p>
              <a:p>
                <a:pPr marL="457200" indent="-457200">
                  <a:spcBef>
                    <a:spcPct val="0"/>
                  </a:spcBef>
                  <a:spcAft>
                    <a:spcPts val="1200"/>
                  </a:spcAft>
                  <a:buFont typeface="Arial" panose="020B0604020202020204" pitchFamily="34" charset="0"/>
                  <a:buChar char="•"/>
                </a:pPr>
                <a:r>
                  <a:rPr lang="ru-RU" altLang="ru-RU" sz="2400" dirty="0">
                    <a:solidFill>
                      <a:schemeClr val="tx1"/>
                    </a:solidFill>
                    <a:latin typeface="Lato"/>
                    <a:ea typeface="Lato"/>
                    <a:cs typeface="Lato"/>
                    <a:sym typeface="Lato"/>
                  </a:rPr>
                  <a:t>размеры световых диаметров </a:t>
                </a:r>
                <a14:m>
                  <m:oMath xmlns:m="http://schemas.openxmlformats.org/officeDocument/2006/math">
                    <m:sSub>
                      <m:sSubPr>
                        <m:ctrlPr>
                          <a:rPr lang="ru-RU" altLang="ru-RU" sz="2400" i="1" dirty="0" smtClean="0">
                            <a:solidFill>
                              <a:schemeClr val="tx1"/>
                            </a:solidFill>
                            <a:latin typeface="Cambria Math"/>
                            <a:ea typeface="Lato"/>
                            <a:cs typeface="Lato"/>
                            <a:sym typeface="Lato"/>
                          </a:rPr>
                        </m:ctrlPr>
                      </m:sSubPr>
                      <m:e>
                        <m:r>
                          <a:rPr lang="ru-RU" altLang="ru-RU" sz="2400" i="1" dirty="0" smtClean="0">
                            <a:solidFill>
                              <a:schemeClr val="tx1"/>
                            </a:solidFill>
                            <a:latin typeface="Cambria Math"/>
                            <a:ea typeface="Lato"/>
                            <a:cs typeface="Lato"/>
                            <a:sym typeface="Lato"/>
                          </a:rPr>
                          <m:t>𝐷</m:t>
                        </m:r>
                      </m:e>
                      <m:sub>
                        <m:r>
                          <a:rPr lang="ru-RU" altLang="ru-RU" sz="2400" i="1" dirty="0" err="1">
                            <a:solidFill>
                              <a:schemeClr val="tx1"/>
                            </a:solidFill>
                            <a:latin typeface="Cambria Math"/>
                            <a:ea typeface="Lato"/>
                            <a:cs typeface="Lato"/>
                            <a:sym typeface="Lato"/>
                          </a:rPr>
                          <m:t>св</m:t>
                        </m:r>
                      </m:sub>
                    </m:sSub>
                  </m:oMath>
                </a14:m>
                <a:r>
                  <a:rPr lang="ru-RU" altLang="ru-RU" sz="2400" dirty="0">
                    <a:solidFill>
                      <a:schemeClr val="tx1"/>
                    </a:solidFill>
                    <a:latin typeface="Lato"/>
                    <a:ea typeface="Lato"/>
                    <a:cs typeface="Lato"/>
                    <a:sym typeface="Lato"/>
                  </a:rPr>
                  <a:t> оптических деталей и соответствующих им стрелок прогиба </a:t>
                </a:r>
                <a14:m>
                  <m:oMath xmlns:m="http://schemas.openxmlformats.org/officeDocument/2006/math">
                    <m:sSub>
                      <m:sSubPr>
                        <m:ctrlPr>
                          <a:rPr lang="ru-RU" altLang="ru-RU" sz="2400" i="1" dirty="0" smtClean="0">
                            <a:solidFill>
                              <a:schemeClr val="tx1"/>
                            </a:solidFill>
                            <a:latin typeface="Cambria Math"/>
                            <a:ea typeface="Lato"/>
                            <a:cs typeface="Lato"/>
                            <a:sym typeface="Lato"/>
                          </a:rPr>
                        </m:ctrlPr>
                      </m:sSubPr>
                      <m:e>
                        <m:r>
                          <a:rPr lang="ru-RU" altLang="ru-RU" sz="2400" i="1" dirty="0" smtClean="0">
                            <a:solidFill>
                              <a:schemeClr val="tx1"/>
                            </a:solidFill>
                            <a:latin typeface="Cambria Math"/>
                            <a:ea typeface="Lato"/>
                            <a:cs typeface="Lato"/>
                            <a:sym typeface="Lato"/>
                          </a:rPr>
                          <m:t>𝑆</m:t>
                        </m:r>
                      </m:e>
                      <m:sub>
                        <m:r>
                          <a:rPr lang="ru-RU" altLang="ru-RU" sz="2400" i="1" dirty="0" smtClean="0">
                            <a:solidFill>
                              <a:schemeClr val="tx1"/>
                            </a:solidFill>
                            <a:latin typeface="Cambria Math"/>
                            <a:ea typeface="Lato"/>
                            <a:cs typeface="Lato"/>
                            <a:sym typeface="Lato"/>
                          </a:rPr>
                          <m:t>𝑎𝑔</m:t>
                        </m:r>
                      </m:sub>
                    </m:sSub>
                  </m:oMath>
                </a14:m>
                <a:r>
                  <a:rPr lang="ru-RU" altLang="ru-RU" sz="2400" dirty="0">
                    <a:solidFill>
                      <a:schemeClr val="tx1"/>
                    </a:solidFill>
                    <a:latin typeface="Lato"/>
                    <a:ea typeface="Lato"/>
                    <a:cs typeface="Lato"/>
                    <a:sym typeface="Lato"/>
                  </a:rPr>
                  <a:t> (R – радиус кривизны поверхности), а также толщину по оси (для призм – длину развертки), которые помещают в поле чертежа в виде таблицы;</a:t>
                </a:r>
              </a:p>
              <a:p>
                <a:pPr>
                  <a:spcBef>
                    <a:spcPct val="0"/>
                  </a:spcBef>
                  <a:spcAft>
                    <a:spcPts val="1200"/>
                  </a:spcAft>
                </a:pPr>
                <a14:m>
                  <m:oMathPara xmlns:m="http://schemas.openxmlformats.org/officeDocument/2006/math">
                    <m:oMathParaPr>
                      <m:jc m:val="centerGroup"/>
                    </m:oMathParaPr>
                    <m:oMath xmlns:m="http://schemas.openxmlformats.org/officeDocument/2006/math">
                      <m:r>
                        <a:rPr lang="ru-RU" altLang="ru-RU" sz="2400" i="1" dirty="0" smtClean="0">
                          <a:solidFill>
                            <a:schemeClr val="tx1"/>
                          </a:solidFill>
                          <a:latin typeface="Cambria Math"/>
                          <a:ea typeface="Lato"/>
                          <a:cs typeface="Lato"/>
                          <a:sym typeface="Lato"/>
                        </a:rPr>
                        <m:t>𝑆</m:t>
                      </m:r>
                      <m:r>
                        <a:rPr lang="ru-RU" altLang="ru-RU" sz="2400" i="1" dirty="0" smtClean="0">
                          <a:solidFill>
                            <a:schemeClr val="tx1"/>
                          </a:solidFill>
                          <a:latin typeface="Cambria Math"/>
                          <a:ea typeface="Lato"/>
                          <a:cs typeface="Lato"/>
                          <a:sym typeface="Lato"/>
                        </a:rPr>
                        <m:t>_</m:t>
                      </m:r>
                      <m:r>
                        <a:rPr lang="ru-RU" altLang="ru-RU" sz="2400" i="1" dirty="0" smtClean="0">
                          <a:solidFill>
                            <a:schemeClr val="tx1"/>
                          </a:solidFill>
                          <a:latin typeface="Cambria Math"/>
                          <a:ea typeface="Lato"/>
                          <a:cs typeface="Lato"/>
                          <a:sym typeface="Lato"/>
                        </a:rPr>
                        <m:t>𝑎𝑔</m:t>
                      </m:r>
                      <m:r>
                        <a:rPr lang="ru-RU" altLang="ru-RU" sz="2400" i="1" dirty="0" smtClean="0">
                          <a:solidFill>
                            <a:schemeClr val="tx1"/>
                          </a:solidFill>
                          <a:latin typeface="Cambria Math"/>
                          <a:ea typeface="Lato"/>
                          <a:cs typeface="Lato"/>
                          <a:sym typeface="Lato"/>
                        </a:rPr>
                        <m:t>=</m:t>
                      </m:r>
                      <m:sSup>
                        <m:sSupPr>
                          <m:ctrlPr>
                            <a:rPr lang="ru-RU" altLang="ru-RU" sz="2400" i="1" dirty="0" smtClean="0">
                              <a:solidFill>
                                <a:schemeClr val="tx1"/>
                              </a:solidFill>
                              <a:latin typeface="Cambria Math"/>
                              <a:ea typeface="Lato"/>
                              <a:cs typeface="Lato"/>
                              <a:sym typeface="Lato"/>
                            </a:rPr>
                          </m:ctrlPr>
                        </m:sSupPr>
                        <m:e>
                          <m:r>
                            <a:rPr lang="ru-RU" altLang="ru-RU" sz="2400" i="1" dirty="0" smtClean="0">
                              <a:solidFill>
                                <a:schemeClr val="tx1"/>
                              </a:solidFill>
                              <a:latin typeface="Cambria Math"/>
                              <a:ea typeface="Lato"/>
                              <a:cs typeface="Lato"/>
                              <a:sym typeface="Lato"/>
                            </a:rPr>
                            <m:t>𝑅</m:t>
                          </m:r>
                        </m:e>
                        <m:sup>
                          <m:r>
                            <a:rPr lang="ru-RU" altLang="ru-RU" sz="2400" i="1" dirty="0" smtClean="0">
                              <a:solidFill>
                                <a:schemeClr val="tx1"/>
                              </a:solidFill>
                              <a:latin typeface="Cambria Math"/>
                              <a:ea typeface="Lato"/>
                              <a:cs typeface="Lato"/>
                              <a:sym typeface="Lato"/>
                            </a:rPr>
                            <m:t>2</m:t>
                          </m:r>
                        </m:sup>
                      </m:sSup>
                      <m:r>
                        <a:rPr lang="ru-RU" altLang="ru-RU" sz="2400" i="1" dirty="0" smtClean="0">
                          <a:solidFill>
                            <a:schemeClr val="tx1"/>
                          </a:solidFill>
                          <a:latin typeface="Cambria Math"/>
                          <a:ea typeface="Lato"/>
                          <a:cs typeface="Lato"/>
                          <a:sym typeface="Lato"/>
                        </a:rPr>
                        <m:t>−</m:t>
                      </m:r>
                      <m:rad>
                        <m:radPr>
                          <m:degHide m:val="on"/>
                          <m:ctrlPr>
                            <a:rPr lang="ru-RU" altLang="ru-RU" sz="2400" i="1" dirty="0" smtClean="0">
                              <a:solidFill>
                                <a:schemeClr val="tx1"/>
                              </a:solidFill>
                              <a:latin typeface="Cambria Math"/>
                              <a:ea typeface="Lato"/>
                              <a:cs typeface="Lato"/>
                              <a:sym typeface="Lato"/>
                            </a:rPr>
                          </m:ctrlPr>
                        </m:radPr>
                        <m:deg/>
                        <m:e>
                          <m:sSup>
                            <m:sSupPr>
                              <m:ctrlPr>
                                <a:rPr lang="ru-RU" altLang="ru-RU" sz="2400" i="1" dirty="0" smtClean="0">
                                  <a:solidFill>
                                    <a:schemeClr val="tx1"/>
                                  </a:solidFill>
                                  <a:latin typeface="Cambria Math"/>
                                  <a:ea typeface="Lato"/>
                                  <a:cs typeface="Lato"/>
                                  <a:sym typeface="Lato"/>
                                </a:rPr>
                              </m:ctrlPr>
                            </m:sSupPr>
                            <m:e>
                              <m:r>
                                <a:rPr lang="ru-RU" altLang="ru-RU" sz="2400" i="1" dirty="0" smtClean="0">
                                  <a:solidFill>
                                    <a:schemeClr val="tx1"/>
                                  </a:solidFill>
                                  <a:latin typeface="Cambria Math"/>
                                  <a:ea typeface="Lato"/>
                                  <a:cs typeface="Lato"/>
                                  <a:sym typeface="Lato"/>
                                </a:rPr>
                                <m:t>𝑅</m:t>
                              </m:r>
                            </m:e>
                            <m:sup>
                              <m:r>
                                <a:rPr lang="ru-RU" altLang="ru-RU" sz="2400" i="1" dirty="0" smtClean="0">
                                  <a:solidFill>
                                    <a:schemeClr val="tx1"/>
                                  </a:solidFill>
                                  <a:latin typeface="Cambria Math"/>
                                  <a:ea typeface="Lato"/>
                                  <a:cs typeface="Lato"/>
                                  <a:sym typeface="Lato"/>
                                </a:rPr>
                                <m:t>2</m:t>
                              </m:r>
                            </m:sup>
                          </m:sSup>
                          <m:r>
                            <a:rPr lang="ru-RU" altLang="ru-RU" sz="2400" i="1" dirty="0" smtClean="0">
                              <a:solidFill>
                                <a:schemeClr val="tx1"/>
                              </a:solidFill>
                              <a:latin typeface="Cambria Math"/>
                              <a:ea typeface="Lato"/>
                              <a:cs typeface="Lato"/>
                              <a:sym typeface="Lato"/>
                            </a:rPr>
                            <m:t>−</m:t>
                          </m:r>
                          <m:f>
                            <m:fPr>
                              <m:ctrlPr>
                                <a:rPr lang="ru-RU" altLang="ru-RU" sz="2400" i="1" dirty="0" smtClean="0">
                                  <a:solidFill>
                                    <a:schemeClr val="tx1"/>
                                  </a:solidFill>
                                  <a:latin typeface="Cambria Math"/>
                                  <a:ea typeface="Lato"/>
                                  <a:cs typeface="Lato"/>
                                  <a:sym typeface="Lato"/>
                                </a:rPr>
                              </m:ctrlPr>
                            </m:fPr>
                            <m:num>
                              <m:d>
                                <m:dPr>
                                  <m:ctrlPr>
                                    <a:rPr lang="ru-RU" altLang="ru-RU" sz="2400" i="1" dirty="0" smtClean="0">
                                      <a:solidFill>
                                        <a:schemeClr val="tx1"/>
                                      </a:solidFill>
                                      <a:latin typeface="Cambria Math"/>
                                      <a:ea typeface="Lato"/>
                                      <a:cs typeface="Lato"/>
                                      <a:sym typeface="Lato"/>
                                    </a:rPr>
                                  </m:ctrlPr>
                                </m:dPr>
                                <m:e>
                                  <m:sSubSup>
                                    <m:sSubSupPr>
                                      <m:ctrlPr>
                                        <a:rPr lang="ru-RU" altLang="ru-RU" sz="2400" i="1" dirty="0" smtClean="0">
                                          <a:solidFill>
                                            <a:schemeClr val="tx1"/>
                                          </a:solidFill>
                                          <a:latin typeface="Cambria Math"/>
                                          <a:ea typeface="Lato"/>
                                          <a:cs typeface="Lato"/>
                                          <a:sym typeface="Lato"/>
                                        </a:rPr>
                                      </m:ctrlPr>
                                    </m:sSubSupPr>
                                    <m:e>
                                      <m:r>
                                        <a:rPr lang="ru-RU" altLang="ru-RU" sz="2400" i="1" dirty="0" smtClean="0">
                                          <a:solidFill>
                                            <a:schemeClr val="tx1"/>
                                          </a:solidFill>
                                          <a:latin typeface="Cambria Math"/>
                                          <a:ea typeface="Lato"/>
                                          <a:cs typeface="Lato"/>
                                          <a:sym typeface="Lato"/>
                                        </a:rPr>
                                        <m:t>𝐷</m:t>
                                      </m:r>
                                    </m:e>
                                    <m:sub>
                                      <m:r>
                                        <a:rPr lang="ru-RU" altLang="ru-RU" sz="2400" i="1" dirty="0" smtClean="0">
                                          <a:solidFill>
                                            <a:schemeClr val="tx1"/>
                                          </a:solidFill>
                                          <a:latin typeface="Cambria Math"/>
                                          <a:ea typeface="Lato"/>
                                          <a:cs typeface="Lato"/>
                                          <a:sym typeface="Lato"/>
                                        </a:rPr>
                                        <m:t>св</m:t>
                                      </m:r>
                                    </m:sub>
                                    <m:sup>
                                      <m:r>
                                        <a:rPr lang="ru-RU" altLang="ru-RU" sz="2400" i="1" dirty="0" smtClean="0">
                                          <a:solidFill>
                                            <a:schemeClr val="tx1"/>
                                          </a:solidFill>
                                          <a:latin typeface="Cambria Math"/>
                                          <a:ea typeface="Lato"/>
                                          <a:cs typeface="Lato"/>
                                          <a:sym typeface="Lato"/>
                                        </a:rPr>
                                        <m:t>2</m:t>
                                      </m:r>
                                    </m:sup>
                                  </m:sSubSup>
                                </m:e>
                              </m:d>
                            </m:num>
                            <m:den>
                              <m:r>
                                <a:rPr lang="ru-RU" altLang="ru-RU" sz="2400" i="1" dirty="0" smtClean="0">
                                  <a:solidFill>
                                    <a:schemeClr val="tx1"/>
                                  </a:solidFill>
                                  <a:latin typeface="Cambria Math"/>
                                  <a:ea typeface="Lato"/>
                                  <a:cs typeface="Lato"/>
                                  <a:sym typeface="Lato"/>
                                </a:rPr>
                                <m:t>4</m:t>
                              </m:r>
                            </m:den>
                          </m:f>
                        </m:e>
                      </m:rad>
                    </m:oMath>
                  </m:oMathPara>
                </a14:m>
                <a:endParaRPr lang="ru-RU" altLang="ru-RU" sz="2400" dirty="0" smtClean="0">
                  <a:solidFill>
                    <a:schemeClr val="tx1"/>
                  </a:solidFill>
                  <a:latin typeface="Lato"/>
                  <a:ea typeface="Lato"/>
                  <a:cs typeface="Lato"/>
                  <a:sym typeface="Lato"/>
                </a:endParaRPr>
              </a:p>
              <a:p>
                <a:pPr marL="342900" indent="-342900">
                  <a:spcBef>
                    <a:spcPct val="0"/>
                  </a:spcBef>
                  <a:spcAft>
                    <a:spcPts val="1200"/>
                  </a:spcAft>
                  <a:buFont typeface="Arial" panose="020B0604020202020204" pitchFamily="34" charset="0"/>
                  <a:buChar char="•"/>
                </a:pPr>
                <a:r>
                  <a:rPr lang="ru-RU" altLang="ru-RU" sz="2400" dirty="0">
                    <a:solidFill>
                      <a:schemeClr val="tx1"/>
                    </a:solidFill>
                    <a:latin typeface="Lato"/>
                    <a:ea typeface="Lato"/>
                    <a:cs typeface="Lato"/>
                    <a:sym typeface="Lato"/>
                  </a:rPr>
                  <a:t>спецификацию – перечень деталей, входящих в состав оптической схемы с указанием позиции, формата и номера чертежа, количества и названия деталей; формат спецификации стандартный</a:t>
                </a:r>
                <a:r>
                  <a:rPr lang="ru-RU" altLang="ru-RU" sz="2400" dirty="0" smtClean="0">
                    <a:solidFill>
                      <a:schemeClr val="tx1"/>
                    </a:solidFill>
                    <a:latin typeface="Lato"/>
                    <a:ea typeface="Lato"/>
                    <a:cs typeface="Lato"/>
                    <a:sym typeface="Lato"/>
                  </a:rPr>
                  <a:t>.</a:t>
                </a:r>
              </a:p>
              <a:p>
                <a:pPr>
                  <a:spcBef>
                    <a:spcPct val="0"/>
                  </a:spcBef>
                  <a:spcAft>
                    <a:spcPts val="1200"/>
                  </a:spcAft>
                </a:pPr>
                <a:r>
                  <a:rPr lang="ru-RU" altLang="ru-RU" sz="2400" dirty="0" smtClean="0">
                    <a:solidFill>
                      <a:schemeClr val="tx1"/>
                    </a:solidFill>
                    <a:latin typeface="Lato"/>
                    <a:ea typeface="Lato"/>
                    <a:cs typeface="Lato"/>
                    <a:sym typeface="Lato"/>
                  </a:rPr>
                  <a:t>Располагаются эти таблицы </a:t>
                </a:r>
                <a:r>
                  <a:rPr lang="ru-RU" altLang="ru-RU" sz="2400" dirty="0">
                    <a:solidFill>
                      <a:schemeClr val="tx1"/>
                    </a:solidFill>
                    <a:latin typeface="Lato"/>
                    <a:ea typeface="Lato"/>
                    <a:cs typeface="Lato"/>
                    <a:sym typeface="Lato"/>
                  </a:rPr>
                  <a:t>над основной надписью оптической схемы.</a:t>
                </a:r>
              </a:p>
              <a:p>
                <a:pPr>
                  <a:spcBef>
                    <a:spcPct val="0"/>
                  </a:spcBef>
                  <a:spcAft>
                    <a:spcPts val="1200"/>
                  </a:spcAft>
                </a:pPr>
                <a:endParaRPr lang="ru-RU" altLang="ru-RU" sz="2400" dirty="0">
                  <a:solidFill>
                    <a:schemeClr val="tx1"/>
                  </a:solidFill>
                  <a:latin typeface="Lato"/>
                  <a:ea typeface="Lato"/>
                  <a:cs typeface="Lato"/>
                  <a:sym typeface="Lato"/>
                </a:endParaRPr>
              </a:p>
              <a:p>
                <a:pPr marL="342900" indent="-342900">
                  <a:spcBef>
                    <a:spcPct val="0"/>
                  </a:spcBef>
                  <a:spcAft>
                    <a:spcPts val="1200"/>
                  </a:spcAft>
                  <a:buFont typeface="Arial" panose="020B0604020202020204" pitchFamily="34" charset="0"/>
                  <a:buChar char="•"/>
                </a:pPr>
                <a:endParaRPr lang="ru-RU" altLang="ru-RU" sz="2400" dirty="0">
                  <a:solidFill>
                    <a:schemeClr val="tx1"/>
                  </a:solidFill>
                  <a:latin typeface="Lato"/>
                  <a:ea typeface="Lato"/>
                  <a:cs typeface="Lato"/>
                  <a:sym typeface="Lato"/>
                </a:endParaRPr>
              </a:p>
            </p:txBody>
          </p:sp>
        </mc:Choice>
        <mc:Fallback xmlns="">
          <p:sp>
            <p:nvSpPr>
              <p:cNvPr id="7" name="Текст 2"/>
              <p:cNvSpPr txBox="1">
                <a:spLocks noGrp="1" noRot="1" noChangeAspect="1" noMove="1" noResize="1" noEditPoints="1" noAdjustHandles="1" noChangeArrowheads="1" noChangeShapeType="1" noTextEdit="1"/>
              </p:cNvSpPr>
              <p:nvPr>
                <p:ph type="body" idx="1"/>
              </p:nvPr>
            </p:nvSpPr>
            <p:spPr>
              <a:xfrm>
                <a:off x="612775" y="620688"/>
                <a:ext cx="11315873" cy="6048672"/>
              </a:xfrm>
              <a:blipFill rotWithShape="1">
                <a:blip r:embed="rId3"/>
                <a:stretch>
                  <a:fillRect l="-862" r="-916" b="-2117"/>
                </a:stretch>
              </a:blipFill>
            </p:spPr>
            <p:txBody>
              <a:bodyPr/>
              <a:lstStyle/>
              <a:p>
                <a:r>
                  <a:rPr lang="ru-RU">
                    <a:noFill/>
                  </a:rPr>
                  <a:t> </a:t>
                </a:r>
              </a:p>
            </p:txBody>
          </p:sp>
        </mc:Fallback>
      </mc:AlternateContent>
      <p:sp>
        <p:nvSpPr>
          <p:cNvPr id="8" name="Shape 307"/>
          <p:cNvSpPr txBox="1">
            <a:spLocks/>
          </p:cNvSpPr>
          <p:nvPr/>
        </p:nvSpPr>
        <p:spPr bwMode="auto">
          <a:xfrm>
            <a:off x="839416" y="22746"/>
            <a:ext cx="11233248"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Требования к оформлению чертежей оптических деталей</a:t>
            </a:r>
          </a:p>
        </p:txBody>
      </p:sp>
    </p:spTree>
    <p:extLst>
      <p:ext uri="{BB962C8B-B14F-4D97-AF65-F5344CB8AC3E}">
        <p14:creationId xmlns:p14="http://schemas.microsoft.com/office/powerpoint/2010/main" val="58793747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620688"/>
            <a:ext cx="11315873" cy="6048672"/>
          </a:xfrm>
        </p:spPr>
        <p:txBody>
          <a:bodyPr/>
          <a:lstStyle/>
          <a:p>
            <a:pPr>
              <a:spcBef>
                <a:spcPct val="0"/>
              </a:spcBef>
              <a:spcAft>
                <a:spcPts val="1200"/>
              </a:spcAft>
            </a:pPr>
            <a:r>
              <a:rPr lang="ru-RU" altLang="ru-RU" sz="2400" dirty="0">
                <a:solidFill>
                  <a:schemeClr val="tx1"/>
                </a:solidFill>
                <a:latin typeface="Lato"/>
                <a:ea typeface="Lato"/>
                <a:cs typeface="Lato"/>
                <a:sym typeface="Lato"/>
              </a:rPr>
              <a:t>Апертурная диафрагма (действующая диафрагма) – специально установленная диафрагма или оправа одной из линз, которая ограничивает пучки лучей, выходящие из точек предмета, расположенных на оптической оси и проходящих через оптическую систему</a:t>
            </a:r>
            <a:r>
              <a:rPr lang="ru-RU" altLang="ru-RU" sz="2400" dirty="0" smtClean="0">
                <a:solidFill>
                  <a:schemeClr val="tx1"/>
                </a:solidFill>
                <a:latin typeface="Lato"/>
                <a:ea typeface="Lato"/>
                <a:cs typeface="Lato"/>
                <a:sym typeface="Lato"/>
              </a:rPr>
              <a:t>.</a:t>
            </a:r>
            <a:endParaRPr lang="ru-RU" altLang="ru-RU" sz="2400" dirty="0">
              <a:solidFill>
                <a:schemeClr val="tx1"/>
              </a:solidFill>
              <a:latin typeface="Lato"/>
              <a:ea typeface="Lato"/>
              <a:cs typeface="Lato"/>
              <a:sym typeface="Lato"/>
            </a:endParaRPr>
          </a:p>
          <a:p>
            <a:pPr>
              <a:spcBef>
                <a:spcPct val="0"/>
              </a:spcBef>
              <a:spcAft>
                <a:spcPts val="1200"/>
              </a:spcAft>
            </a:pPr>
            <a:r>
              <a:rPr lang="ru-RU" altLang="ru-RU" sz="2400" dirty="0">
                <a:solidFill>
                  <a:schemeClr val="tx1"/>
                </a:solidFill>
                <a:latin typeface="Lato"/>
                <a:ea typeface="Lato"/>
                <a:cs typeface="Lato"/>
                <a:sym typeface="Lato"/>
              </a:rPr>
              <a:t>Входной и выходной зрачки являются изображениями апертурной диафрагмы, образуемыми соответственно частями оптической системы объектива, расположенными перед диафрагмой или позади её</a:t>
            </a:r>
            <a:r>
              <a:rPr lang="ru-RU" altLang="ru-RU" sz="2400" dirty="0" smtClean="0">
                <a:solidFill>
                  <a:schemeClr val="tx1"/>
                </a:solidFill>
                <a:latin typeface="Lato"/>
                <a:ea typeface="Lato"/>
                <a:cs typeface="Lato"/>
                <a:sym typeface="Lato"/>
              </a:rPr>
              <a:t>.</a:t>
            </a:r>
          </a:p>
          <a:p>
            <a:pPr>
              <a:spcBef>
                <a:spcPct val="0"/>
              </a:spcBef>
              <a:spcAft>
                <a:spcPts val="1200"/>
              </a:spcAft>
            </a:pPr>
            <a:r>
              <a:rPr lang="ru-RU" altLang="ru-RU" sz="2400" dirty="0">
                <a:solidFill>
                  <a:schemeClr val="tx1"/>
                </a:solidFill>
                <a:latin typeface="Lato"/>
                <a:ea typeface="Lato"/>
                <a:cs typeface="Lato"/>
                <a:sym typeface="Lato"/>
              </a:rPr>
              <a:t>Полевая диафрагма – диафрагма, ограничивающая линейное поле оптической системы в пространстве предметов или в пространстве изображений. Располагается в непосредственной близости от одного из фокусов оптической системы (в системах с оборачивающими элементами может располагаться в одном из промежуточных фокусов). Может иметь форму круга (в микроскопах, телескопах). В спектральных приборах имеет форму щели. Определяет, какая часть пространства может быть изображена оптической системой. </a:t>
            </a:r>
          </a:p>
          <a:p>
            <a:pPr>
              <a:spcBef>
                <a:spcPct val="0"/>
              </a:spcBef>
              <a:spcAft>
                <a:spcPts val="1200"/>
              </a:spcAft>
            </a:pPr>
            <a:endParaRPr lang="ru-RU" altLang="ru-RU" sz="2400" dirty="0">
              <a:solidFill>
                <a:schemeClr val="tx1"/>
              </a:solidFill>
              <a:latin typeface="Lato"/>
              <a:ea typeface="Lato"/>
              <a:cs typeface="Lato"/>
              <a:sym typeface="Lato"/>
            </a:endParaRPr>
          </a:p>
        </p:txBody>
      </p:sp>
      <p:sp>
        <p:nvSpPr>
          <p:cNvPr id="8" name="Shape 307"/>
          <p:cNvSpPr txBox="1">
            <a:spLocks/>
          </p:cNvSpPr>
          <p:nvPr/>
        </p:nvSpPr>
        <p:spPr bwMode="auto">
          <a:xfrm>
            <a:off x="839416" y="22746"/>
            <a:ext cx="11233248"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Требования к оформлению чертежей оптических деталей</a:t>
            </a:r>
          </a:p>
        </p:txBody>
      </p:sp>
    </p:spTree>
    <p:extLst>
      <p:ext uri="{BB962C8B-B14F-4D97-AF65-F5344CB8AC3E}">
        <p14:creationId xmlns:p14="http://schemas.microsoft.com/office/powerpoint/2010/main" val="82152336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8" name="Shape 307"/>
          <p:cNvSpPr txBox="1">
            <a:spLocks/>
          </p:cNvSpPr>
          <p:nvPr/>
        </p:nvSpPr>
        <p:spPr bwMode="auto">
          <a:xfrm>
            <a:off x="839416" y="22746"/>
            <a:ext cx="11233248"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Требования к оформлению чертежей оптических деталей</a:t>
            </a:r>
          </a:p>
        </p:txBody>
      </p:sp>
      <p:pic>
        <p:nvPicPr>
          <p:cNvPr id="9" name="Picture 2" descr="http://salonvaskevich.ru/optika/mir7/image125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4373" y="1556792"/>
            <a:ext cx="10183334" cy="439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525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smtClean="0">
                <a:solidFill>
                  <a:srgbClr val="2185C5"/>
                </a:solidFill>
                <a:latin typeface="Raleway"/>
                <a:ea typeface="Raleway"/>
                <a:cs typeface="Raleway"/>
                <a:sym typeface="Raleway"/>
              </a:rPr>
              <a:t>Техническое задание </a:t>
            </a:r>
            <a:endParaRPr lang="ru-RU" altLang="ru-RU" sz="3200" dirty="0">
              <a:solidFill>
                <a:srgbClr val="2185C5"/>
              </a:solidFill>
              <a:latin typeface="Raleway"/>
              <a:ea typeface="Raleway"/>
              <a:cs typeface="Raleway"/>
              <a:sym typeface="Raleway"/>
            </a:endParaRPr>
          </a:p>
        </p:txBody>
      </p:sp>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548680"/>
            <a:ext cx="11315873" cy="6120680"/>
          </a:xfrm>
        </p:spPr>
        <p:txBody>
          <a:bodyPr/>
          <a:lstStyle/>
          <a:p>
            <a:pPr>
              <a:spcBef>
                <a:spcPct val="0"/>
              </a:spcBef>
              <a:spcAft>
                <a:spcPts val="600"/>
              </a:spcAft>
            </a:pPr>
            <a:r>
              <a:rPr lang="ru-RU" altLang="ru-RU" sz="2800" dirty="0" smtClean="0">
                <a:solidFill>
                  <a:schemeClr val="tx1"/>
                </a:solidFill>
                <a:latin typeface="Lato"/>
                <a:ea typeface="Lato"/>
                <a:cs typeface="Lato"/>
                <a:sym typeface="Lato"/>
              </a:rPr>
              <a:t>Характеристика </a:t>
            </a:r>
            <a:r>
              <a:rPr lang="ru-RU" altLang="ru-RU" sz="2800" dirty="0">
                <a:solidFill>
                  <a:schemeClr val="tx1"/>
                </a:solidFill>
                <a:latin typeface="Lato"/>
                <a:ea typeface="Lato"/>
                <a:cs typeface="Lato"/>
                <a:sym typeface="Lato"/>
              </a:rPr>
              <a:t>условий работы </a:t>
            </a:r>
            <a:r>
              <a:rPr lang="ru-RU" altLang="ru-RU" sz="2800" dirty="0" smtClean="0">
                <a:solidFill>
                  <a:schemeClr val="tx1"/>
                </a:solidFill>
                <a:latin typeface="Lato"/>
                <a:ea typeface="Lato"/>
                <a:cs typeface="Lato"/>
                <a:sym typeface="Lato"/>
              </a:rPr>
              <a:t>изделия:</a:t>
            </a:r>
            <a:endParaRPr lang="ru-RU" altLang="ru-RU" sz="2800" dirty="0">
              <a:solidFill>
                <a:schemeClr val="tx1"/>
              </a:solidFill>
              <a:latin typeface="Lato"/>
              <a:ea typeface="Lato"/>
              <a:cs typeface="Lato"/>
              <a:sym typeface="Lato"/>
            </a:endParaRPr>
          </a:p>
          <a:p>
            <a:pPr marL="457200" indent="-457200">
              <a:spcBef>
                <a:spcPct val="0"/>
              </a:spcBef>
              <a:spcAft>
                <a:spcPts val="600"/>
              </a:spcAft>
              <a:buFont typeface="Arial" panose="020B0604020202020204" pitchFamily="34" charset="0"/>
              <a:buChar char="•"/>
            </a:pPr>
            <a:r>
              <a:rPr lang="ru-RU" altLang="ru-RU" sz="2800" dirty="0">
                <a:solidFill>
                  <a:schemeClr val="tx1"/>
                </a:solidFill>
                <a:latin typeface="Lato"/>
                <a:ea typeface="Lato"/>
                <a:cs typeface="Lato"/>
                <a:sym typeface="Lato"/>
              </a:rPr>
              <a:t>характер </a:t>
            </a:r>
            <a:r>
              <a:rPr lang="ru-RU" altLang="ru-RU" sz="2800" dirty="0" smtClean="0">
                <a:solidFill>
                  <a:schemeClr val="tx1"/>
                </a:solidFill>
                <a:latin typeface="Lato"/>
                <a:ea typeface="Lato"/>
                <a:cs typeface="Lato"/>
                <a:sym typeface="Lato"/>
              </a:rPr>
              <a:t>помех</a:t>
            </a:r>
            <a:endParaRPr lang="ru-RU" altLang="ru-RU" sz="2800" dirty="0">
              <a:solidFill>
                <a:schemeClr val="tx1"/>
              </a:solidFill>
              <a:latin typeface="Lato"/>
              <a:ea typeface="Lato"/>
              <a:cs typeface="Lato"/>
              <a:sym typeface="Lato"/>
            </a:endParaRPr>
          </a:p>
          <a:p>
            <a:pPr marL="457200" indent="-457200">
              <a:spcBef>
                <a:spcPct val="0"/>
              </a:spcBef>
              <a:spcAft>
                <a:spcPts val="600"/>
              </a:spcAft>
              <a:buFont typeface="Arial" panose="020B0604020202020204" pitchFamily="34" charset="0"/>
              <a:buChar char="•"/>
            </a:pPr>
            <a:r>
              <a:rPr lang="ru-RU" altLang="ru-RU" sz="2800" dirty="0">
                <a:solidFill>
                  <a:schemeClr val="tx1"/>
                </a:solidFill>
                <a:latin typeface="Lato"/>
                <a:ea typeface="Lato"/>
                <a:cs typeface="Lato"/>
                <a:sym typeface="Lato"/>
              </a:rPr>
              <a:t>характер размещения прибора и в связи с этим различные динамические факторы условий эксплуатации (вибрация, перегрузки, ударные воздействия</a:t>
            </a:r>
            <a:r>
              <a:rPr lang="ru-RU" altLang="ru-RU" sz="2800" dirty="0" smtClean="0">
                <a:solidFill>
                  <a:schemeClr val="tx1"/>
                </a:solidFill>
                <a:latin typeface="Lato"/>
                <a:ea typeface="Lato"/>
                <a:cs typeface="Lato"/>
                <a:sym typeface="Lato"/>
              </a:rPr>
              <a:t>)</a:t>
            </a:r>
            <a:endParaRPr lang="ru-RU" altLang="ru-RU" sz="2800" dirty="0">
              <a:solidFill>
                <a:schemeClr val="tx1"/>
              </a:solidFill>
              <a:latin typeface="Lato"/>
              <a:ea typeface="Lato"/>
              <a:cs typeface="Lato"/>
              <a:sym typeface="Lato"/>
            </a:endParaRPr>
          </a:p>
          <a:p>
            <a:pPr marL="457200" indent="-457200">
              <a:spcBef>
                <a:spcPct val="0"/>
              </a:spcBef>
              <a:spcAft>
                <a:spcPts val="600"/>
              </a:spcAft>
              <a:buFont typeface="Arial" panose="020B0604020202020204" pitchFamily="34" charset="0"/>
              <a:buChar char="•"/>
            </a:pPr>
            <a:r>
              <a:rPr lang="ru-RU" altLang="ru-RU" sz="2800" dirty="0">
                <a:solidFill>
                  <a:schemeClr val="tx1"/>
                </a:solidFill>
                <a:latin typeface="Lato"/>
                <a:ea typeface="Lato"/>
                <a:cs typeface="Lato"/>
                <a:sym typeface="Lato"/>
              </a:rPr>
              <a:t>метеорологические факторы: температурный диапазон, влажность, давление, воздействие осадков, пыли, морского тумана, солнечной </a:t>
            </a:r>
            <a:r>
              <a:rPr lang="ru-RU" altLang="ru-RU" sz="2800" dirty="0" smtClean="0">
                <a:solidFill>
                  <a:schemeClr val="tx1"/>
                </a:solidFill>
                <a:latin typeface="Lato"/>
                <a:ea typeface="Lato"/>
                <a:cs typeface="Lato"/>
                <a:sym typeface="Lato"/>
              </a:rPr>
              <a:t>радиации</a:t>
            </a:r>
          </a:p>
          <a:p>
            <a:pPr marL="457200" indent="-457200">
              <a:spcBef>
                <a:spcPct val="0"/>
              </a:spcBef>
              <a:spcAft>
                <a:spcPts val="600"/>
              </a:spcAft>
              <a:buFont typeface="Arial" panose="020B0604020202020204" pitchFamily="34" charset="0"/>
              <a:buChar char="•"/>
            </a:pPr>
            <a:r>
              <a:rPr lang="ru-RU" altLang="ru-RU" sz="2800" dirty="0" smtClean="0">
                <a:solidFill>
                  <a:schemeClr val="tx1"/>
                </a:solidFill>
                <a:latin typeface="Lato"/>
                <a:ea typeface="Lato"/>
                <a:cs typeface="Lato"/>
                <a:sym typeface="Lato"/>
              </a:rPr>
              <a:t>требования </a:t>
            </a:r>
            <a:r>
              <a:rPr lang="ru-RU" altLang="ru-RU" sz="2800" dirty="0">
                <a:solidFill>
                  <a:schemeClr val="tx1"/>
                </a:solidFill>
                <a:latin typeface="Lato"/>
                <a:ea typeface="Lato"/>
                <a:cs typeface="Lato"/>
                <a:sym typeface="Lato"/>
              </a:rPr>
              <a:t>к защите прибора от воздействия полей и </a:t>
            </a:r>
            <a:r>
              <a:rPr lang="ru-RU" altLang="ru-RU" sz="2800" dirty="0" smtClean="0">
                <a:solidFill>
                  <a:schemeClr val="tx1"/>
                </a:solidFill>
                <a:latin typeface="Lato"/>
                <a:ea typeface="Lato"/>
                <a:cs typeface="Lato"/>
                <a:sym typeface="Lato"/>
              </a:rPr>
              <a:t>излучений</a:t>
            </a:r>
            <a:endParaRPr lang="ru-RU" altLang="ru-RU" sz="2800" dirty="0">
              <a:solidFill>
                <a:schemeClr val="tx1"/>
              </a:solidFill>
              <a:latin typeface="Lato"/>
              <a:ea typeface="Lato"/>
              <a:cs typeface="Lato"/>
              <a:sym typeface="Lato"/>
            </a:endParaRPr>
          </a:p>
          <a:p>
            <a:pPr marL="457200" indent="-457200">
              <a:spcBef>
                <a:spcPct val="0"/>
              </a:spcBef>
              <a:spcAft>
                <a:spcPts val="600"/>
              </a:spcAft>
              <a:buFont typeface="Arial" panose="020B0604020202020204" pitchFamily="34" charset="0"/>
              <a:buChar char="•"/>
            </a:pPr>
            <a:r>
              <a:rPr lang="ru-RU" altLang="ru-RU" sz="2800" dirty="0">
                <a:solidFill>
                  <a:schemeClr val="tx1"/>
                </a:solidFill>
                <a:latin typeface="Lato"/>
                <a:ea typeface="Lato"/>
                <a:cs typeface="Lato"/>
                <a:sym typeface="Lato"/>
              </a:rPr>
              <a:t>условия хранения и </a:t>
            </a:r>
            <a:r>
              <a:rPr lang="ru-RU" altLang="ru-RU" sz="2800" dirty="0" smtClean="0">
                <a:solidFill>
                  <a:schemeClr val="tx1"/>
                </a:solidFill>
                <a:latin typeface="Lato"/>
                <a:ea typeface="Lato"/>
                <a:cs typeface="Lato"/>
                <a:sym typeface="Lato"/>
              </a:rPr>
              <a:t>транспортирования</a:t>
            </a:r>
            <a:endParaRPr lang="ru-RU" altLang="ru-RU" sz="2800" dirty="0">
              <a:solidFill>
                <a:schemeClr val="tx1"/>
              </a:solidFill>
              <a:latin typeface="Lato"/>
              <a:ea typeface="Lato"/>
              <a:cs typeface="Lato"/>
              <a:sym typeface="Lato"/>
            </a:endParaRPr>
          </a:p>
          <a:p>
            <a:pPr marL="457200" indent="-457200">
              <a:spcBef>
                <a:spcPct val="0"/>
              </a:spcBef>
              <a:spcAft>
                <a:spcPts val="600"/>
              </a:spcAft>
              <a:buFont typeface="Arial" panose="020B0604020202020204" pitchFamily="34" charset="0"/>
              <a:buChar char="•"/>
            </a:pPr>
            <a:r>
              <a:rPr lang="ru-RU" altLang="ru-RU" sz="2800" dirty="0">
                <a:solidFill>
                  <a:schemeClr val="tx1"/>
                </a:solidFill>
                <a:latin typeface="Lato"/>
                <a:ea typeface="Lato"/>
                <a:cs typeface="Lato"/>
                <a:sym typeface="Lato"/>
              </a:rPr>
              <a:t>диапазон возможных отклонений параметров системы </a:t>
            </a:r>
            <a:r>
              <a:rPr lang="ru-RU" altLang="ru-RU" sz="2800" dirty="0" smtClean="0">
                <a:solidFill>
                  <a:schemeClr val="tx1"/>
                </a:solidFill>
                <a:latin typeface="Lato"/>
                <a:ea typeface="Lato"/>
                <a:cs typeface="Lato"/>
                <a:sym typeface="Lato"/>
              </a:rPr>
              <a:t>энергопитания</a:t>
            </a:r>
            <a:endParaRPr lang="ru-RU" altLang="ru-RU" sz="2800" dirty="0">
              <a:solidFill>
                <a:schemeClr val="tx1"/>
              </a:solidFill>
              <a:latin typeface="Lato"/>
              <a:ea typeface="Lato"/>
              <a:cs typeface="Lato"/>
              <a:sym typeface="Lato"/>
            </a:endParaRPr>
          </a:p>
        </p:txBody>
      </p:sp>
    </p:spTree>
    <p:extLst>
      <p:ext uri="{BB962C8B-B14F-4D97-AF65-F5344CB8AC3E}">
        <p14:creationId xmlns:p14="http://schemas.microsoft.com/office/powerpoint/2010/main" val="150111373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8" name="Shape 307"/>
          <p:cNvSpPr txBox="1">
            <a:spLocks/>
          </p:cNvSpPr>
          <p:nvPr/>
        </p:nvSpPr>
        <p:spPr bwMode="auto">
          <a:xfrm>
            <a:off x="839416" y="22746"/>
            <a:ext cx="11233248"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Требования к оформлению чертежей оптических деталей</a:t>
            </a:r>
          </a:p>
        </p:txBody>
      </p:sp>
      <p:pic>
        <p:nvPicPr>
          <p:cNvPr id="7" name="Picture 4" descr="8_2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9736" y="692696"/>
            <a:ext cx="5872608" cy="587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291065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Текст 2"/>
          <p:cNvSpPr txBox="1">
            <a:spLocks noGrp="1"/>
          </p:cNvSpPr>
          <p:nvPr>
            <p:ph type="body" idx="1"/>
          </p:nvPr>
        </p:nvSpPr>
        <p:spPr>
          <a:xfrm>
            <a:off x="839416" y="2882900"/>
            <a:ext cx="10585176" cy="3498850"/>
          </a:xfrm>
        </p:spPr>
        <p:txBody>
          <a:bodyPr/>
          <a:lstStyle/>
          <a:p>
            <a:pPr>
              <a:spcBef>
                <a:spcPct val="0"/>
              </a:spcBef>
              <a:buClr>
                <a:srgbClr val="677480"/>
              </a:buClr>
              <a:buFont typeface="Lato"/>
              <a:buNone/>
            </a:pPr>
            <a:r>
              <a:rPr lang="ru-RU" altLang="ru-RU" sz="2800" dirty="0">
                <a:solidFill>
                  <a:schemeClr val="tx1"/>
                </a:solidFill>
                <a:latin typeface="Lato"/>
                <a:ea typeface="Lato"/>
                <a:cs typeface="Lato"/>
                <a:sym typeface="Lato"/>
              </a:rPr>
              <a:t>Сборочные единицы, выполняющие в приборе определенные функции только совместно с другими составными частями, но объединенные в процессе проектирования и изготовления (сборки) в единую систему, называются конструктивными </a:t>
            </a:r>
            <a:r>
              <a:rPr lang="ru-RU" altLang="ru-RU" sz="2800" dirty="0" smtClean="0">
                <a:solidFill>
                  <a:schemeClr val="tx1"/>
                </a:solidFill>
                <a:latin typeface="Lato"/>
                <a:ea typeface="Lato"/>
                <a:cs typeface="Lato"/>
                <a:sym typeface="Lato"/>
              </a:rPr>
              <a:t>узлами</a:t>
            </a:r>
            <a:endParaRPr lang="ru-RU" altLang="ru-RU" sz="2800" dirty="0">
              <a:solidFill>
                <a:schemeClr val="tx1"/>
              </a:solidFill>
              <a:latin typeface="Lato"/>
              <a:ea typeface="Lato"/>
              <a:cs typeface="Lato"/>
              <a:sym typeface="Lato"/>
            </a:endParaRPr>
          </a:p>
        </p:txBody>
      </p:sp>
      <p:sp>
        <p:nvSpPr>
          <p:cNvPr id="4" name="Shape 307"/>
          <p:cNvSpPr txBox="1">
            <a:spLocks/>
          </p:cNvSpPr>
          <p:nvPr/>
        </p:nvSpPr>
        <p:spPr bwMode="auto">
          <a:xfrm>
            <a:off x="839416" y="22746"/>
            <a:ext cx="11089232"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3200" dirty="0">
                <a:solidFill>
                  <a:srgbClr val="2185C5"/>
                </a:solidFill>
                <a:latin typeface="Raleway"/>
                <a:ea typeface="Raleway"/>
                <a:cs typeface="Raleway"/>
                <a:sym typeface="Raleway"/>
              </a:rPr>
              <a:t>Общие требования к оптическим узлам и устройствам</a:t>
            </a:r>
            <a:endParaRPr lang="ru-RU" altLang="ru-RU" sz="3200" dirty="0">
              <a:solidFill>
                <a:srgbClr val="2185C5"/>
              </a:solidFill>
              <a:latin typeface="Raleway"/>
              <a:ea typeface="Raleway"/>
              <a:cs typeface="Raleway"/>
              <a:sym typeface="Raleway"/>
            </a:endParaRPr>
          </a:p>
        </p:txBody>
      </p:sp>
    </p:spTree>
    <p:extLst>
      <p:ext uri="{BB962C8B-B14F-4D97-AF65-F5344CB8AC3E}">
        <p14:creationId xmlns:p14="http://schemas.microsoft.com/office/powerpoint/2010/main" val="385714403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07"/>
          <p:cNvSpPr txBox="1">
            <a:spLocks/>
          </p:cNvSpPr>
          <p:nvPr/>
        </p:nvSpPr>
        <p:spPr bwMode="auto">
          <a:xfrm>
            <a:off x="839416" y="22746"/>
            <a:ext cx="10729192"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2800" dirty="0">
                <a:solidFill>
                  <a:srgbClr val="2185C5"/>
                </a:solidFill>
                <a:latin typeface="Raleway"/>
                <a:ea typeface="Raleway"/>
                <a:cs typeface="Raleway"/>
                <a:sym typeface="Raleway"/>
              </a:rPr>
              <a:t>Общие требования к оптическим узлам и устройствам</a:t>
            </a:r>
          </a:p>
        </p:txBody>
      </p:sp>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836712"/>
            <a:ext cx="11315873" cy="5832648"/>
          </a:xfrm>
        </p:spPr>
        <p:txBody>
          <a:bodyPr/>
          <a:lstStyle/>
          <a:p>
            <a:pPr>
              <a:spcBef>
                <a:spcPct val="0"/>
              </a:spcBef>
              <a:spcAft>
                <a:spcPts val="1200"/>
              </a:spcAft>
            </a:pPr>
            <a:r>
              <a:rPr lang="ru-RU" altLang="ru-RU" sz="2400" dirty="0">
                <a:solidFill>
                  <a:schemeClr val="tx1"/>
                </a:solidFill>
                <a:latin typeface="Lato"/>
                <a:ea typeface="Lato"/>
                <a:cs typeface="Lato"/>
                <a:sym typeface="Lato"/>
              </a:rPr>
              <a:t>Конструктивные узлы обычно состоят из относительно небольшого количества сопряженных друг с другом деталей, среди которых выделяют рабочую, базовую (оправу, корпус) и вспомогательные (крепежные, ориентирующие, технологические). </a:t>
            </a:r>
          </a:p>
          <a:p>
            <a:pPr>
              <a:spcBef>
                <a:spcPct val="0"/>
              </a:spcBef>
              <a:spcAft>
                <a:spcPts val="1200"/>
              </a:spcAft>
            </a:pPr>
            <a:r>
              <a:rPr lang="ru-RU" altLang="ru-RU" sz="2400" dirty="0">
                <a:solidFill>
                  <a:schemeClr val="tx1"/>
                </a:solidFill>
                <a:latin typeface="Lato"/>
                <a:ea typeface="Lato"/>
                <a:cs typeface="Lato"/>
                <a:sym typeface="Lato"/>
              </a:rPr>
              <a:t>Типичными представителями конструктивных узлов оптических приборов являются узлы крепления оптических деталей и узлы фотоприемников. </a:t>
            </a:r>
          </a:p>
          <a:p>
            <a:pPr>
              <a:spcBef>
                <a:spcPct val="0"/>
              </a:spcBef>
              <a:spcAft>
                <a:spcPts val="1200"/>
              </a:spcAft>
            </a:pPr>
            <a:r>
              <a:rPr lang="ru-RU" altLang="ru-RU" sz="2400" dirty="0" smtClean="0">
                <a:solidFill>
                  <a:schemeClr val="tx1"/>
                </a:solidFill>
                <a:latin typeface="Lato"/>
                <a:ea typeface="Lato"/>
                <a:cs typeface="Lato"/>
                <a:sym typeface="Lato"/>
              </a:rPr>
              <a:t>Общие </a:t>
            </a:r>
            <a:r>
              <a:rPr lang="ru-RU" altLang="ru-RU" sz="2400" dirty="0">
                <a:solidFill>
                  <a:schemeClr val="tx1"/>
                </a:solidFill>
                <a:latin typeface="Lato"/>
                <a:ea typeface="Lato"/>
                <a:cs typeface="Lato"/>
                <a:sym typeface="Lato"/>
              </a:rPr>
              <a:t>требования к конструктивным узлам и состоящим из них функциональным </a:t>
            </a:r>
            <a:r>
              <a:rPr lang="ru-RU" altLang="ru-RU" sz="2400" dirty="0" smtClean="0">
                <a:solidFill>
                  <a:schemeClr val="tx1"/>
                </a:solidFill>
                <a:latin typeface="Lato"/>
                <a:ea typeface="Lato"/>
                <a:cs typeface="Lato"/>
                <a:sym typeface="Lato"/>
              </a:rPr>
              <a:t>устройствам:</a:t>
            </a:r>
          </a:p>
          <a:p>
            <a:pPr>
              <a:spcBef>
                <a:spcPct val="0"/>
              </a:spcBef>
              <a:spcAft>
                <a:spcPts val="1200"/>
              </a:spcAft>
            </a:pPr>
            <a:r>
              <a:rPr lang="ru-RU" altLang="ru-RU" sz="2400" dirty="0">
                <a:solidFill>
                  <a:schemeClr val="tx1"/>
                </a:solidFill>
                <a:latin typeface="Lato"/>
                <a:ea typeface="Lato"/>
                <a:cs typeface="Lato"/>
                <a:sym typeface="Lato"/>
              </a:rPr>
              <a:t>1. Конструкция узла должна обеспечить точное расположение рабочей детали (ее рабочих элементов) относительно базовой детали (базового элемента оправы).</a:t>
            </a:r>
          </a:p>
          <a:p>
            <a:pPr>
              <a:spcBef>
                <a:spcPct val="0"/>
              </a:spcBef>
              <a:spcAft>
                <a:spcPts val="1200"/>
              </a:spcAft>
            </a:pPr>
            <a:r>
              <a:rPr lang="ru-RU" altLang="ru-RU" sz="2400" dirty="0">
                <a:solidFill>
                  <a:schemeClr val="tx1"/>
                </a:solidFill>
                <a:latin typeface="Lato"/>
                <a:ea typeface="Lato"/>
                <a:cs typeface="Lato"/>
                <a:sym typeface="Lato"/>
              </a:rPr>
              <a:t>2. Крепление должно быть надежным; не допускается изменение положения рабочей детали относительно оправы после закрепления в процессе эксплуатации.</a:t>
            </a:r>
          </a:p>
          <a:p>
            <a:pPr>
              <a:spcBef>
                <a:spcPct val="0"/>
              </a:spcBef>
              <a:spcAft>
                <a:spcPts val="1200"/>
              </a:spcAft>
            </a:pPr>
            <a:endParaRPr lang="ru-RU" altLang="ru-RU" sz="2400" dirty="0">
              <a:solidFill>
                <a:schemeClr val="tx1"/>
              </a:solidFill>
              <a:latin typeface="Lato"/>
              <a:ea typeface="Lato"/>
              <a:cs typeface="Lato"/>
              <a:sym typeface="Lato"/>
            </a:endParaRPr>
          </a:p>
          <a:p>
            <a:pPr>
              <a:spcBef>
                <a:spcPct val="0"/>
              </a:spcBef>
              <a:spcAft>
                <a:spcPts val="1200"/>
              </a:spcAft>
            </a:pPr>
            <a:endParaRPr lang="ru-RU" altLang="ru-RU" sz="2400" dirty="0">
              <a:solidFill>
                <a:schemeClr val="tx1"/>
              </a:solidFill>
              <a:latin typeface="Lato"/>
              <a:ea typeface="Lato"/>
              <a:cs typeface="Lato"/>
              <a:sym typeface="Lato"/>
            </a:endParaRPr>
          </a:p>
          <a:p>
            <a:pPr>
              <a:spcBef>
                <a:spcPct val="0"/>
              </a:spcBef>
              <a:spcAft>
                <a:spcPts val="1200"/>
              </a:spcAft>
            </a:pPr>
            <a:endParaRPr lang="ru-RU" altLang="ru-RU" sz="2400" dirty="0">
              <a:solidFill>
                <a:schemeClr val="tx1"/>
              </a:solidFill>
              <a:latin typeface="Lato"/>
              <a:ea typeface="Lato"/>
              <a:cs typeface="Lato"/>
              <a:sym typeface="Lato"/>
            </a:endParaRPr>
          </a:p>
        </p:txBody>
      </p:sp>
    </p:spTree>
    <p:extLst>
      <p:ext uri="{BB962C8B-B14F-4D97-AF65-F5344CB8AC3E}">
        <p14:creationId xmlns:p14="http://schemas.microsoft.com/office/powerpoint/2010/main" val="270765836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07"/>
          <p:cNvSpPr txBox="1">
            <a:spLocks/>
          </p:cNvSpPr>
          <p:nvPr/>
        </p:nvSpPr>
        <p:spPr bwMode="auto">
          <a:xfrm>
            <a:off x="839416" y="22746"/>
            <a:ext cx="10729192"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2800" dirty="0">
                <a:solidFill>
                  <a:srgbClr val="2185C5"/>
                </a:solidFill>
                <a:latin typeface="Raleway"/>
                <a:ea typeface="Raleway"/>
                <a:cs typeface="Raleway"/>
                <a:sym typeface="Raleway"/>
              </a:rPr>
              <a:t>Общие требования к оптическим узлам и устройствам</a:t>
            </a:r>
          </a:p>
        </p:txBody>
      </p:sp>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836712"/>
            <a:ext cx="11315873" cy="5832648"/>
          </a:xfrm>
        </p:spPr>
        <p:txBody>
          <a:bodyPr/>
          <a:lstStyle/>
          <a:p>
            <a:pPr>
              <a:spcBef>
                <a:spcPct val="0"/>
              </a:spcBef>
              <a:spcAft>
                <a:spcPts val="1200"/>
              </a:spcAft>
            </a:pPr>
            <a:r>
              <a:rPr lang="ru-RU" altLang="ru-RU" sz="2400" dirty="0">
                <a:solidFill>
                  <a:schemeClr val="tx1"/>
                </a:solidFill>
                <a:latin typeface="Lato"/>
                <a:ea typeface="Lato"/>
                <a:cs typeface="Lato"/>
                <a:sym typeface="Lato"/>
              </a:rPr>
              <a:t>3. </a:t>
            </a:r>
            <a:r>
              <a:rPr lang="ru-RU" altLang="ru-RU" sz="2400" dirty="0" smtClean="0">
                <a:solidFill>
                  <a:schemeClr val="tx1"/>
                </a:solidFill>
                <a:latin typeface="Lato"/>
                <a:ea typeface="Lato"/>
                <a:cs typeface="Lato"/>
                <a:sym typeface="Lato"/>
              </a:rPr>
              <a:t>В конструкции не должно возникать опасных (объемных) деформаций рабочей и базовой деталей и внутренних напряжений в них при закреплении и в процессе эксплуатации.</a:t>
            </a:r>
          </a:p>
          <a:p>
            <a:pPr>
              <a:spcBef>
                <a:spcPct val="0"/>
              </a:spcBef>
              <a:spcAft>
                <a:spcPts val="1200"/>
              </a:spcAft>
            </a:pPr>
            <a:r>
              <a:rPr lang="ru-RU" altLang="ru-RU" sz="2400" dirty="0" smtClean="0">
                <a:solidFill>
                  <a:schemeClr val="tx1"/>
                </a:solidFill>
                <a:latin typeface="Lato"/>
                <a:ea typeface="Lato"/>
                <a:cs typeface="Lato"/>
                <a:sym typeface="Lato"/>
              </a:rPr>
              <a:t>При силовом замыкании крепежные элементы не должны вызывать деформации изгиба или кручения. Допускается деформация сжатия (контактная). </a:t>
            </a:r>
          </a:p>
          <a:p>
            <a:pPr>
              <a:spcBef>
                <a:spcPct val="0"/>
              </a:spcBef>
              <a:spcAft>
                <a:spcPts val="1200"/>
              </a:spcAft>
            </a:pPr>
            <a:r>
              <a:rPr lang="ru-RU" altLang="ru-RU" sz="2400" dirty="0" smtClean="0">
                <a:solidFill>
                  <a:schemeClr val="tx1"/>
                </a:solidFill>
                <a:latin typeface="Lato"/>
                <a:ea typeface="Lato"/>
                <a:cs typeface="Lato"/>
                <a:sym typeface="Lato"/>
              </a:rPr>
              <a:t>Для уменьшения деформаций из-за погрешностей размеров, формы и положения элементов деталей между крепежной деталью и оптической следует устанавливать упругие или эластичные прокладки (металлические пружинные кольца, прокладки из пробки, картона, </a:t>
            </a:r>
            <a:r>
              <a:rPr lang="ru-RU" altLang="ru-RU" sz="2400" dirty="0" err="1" smtClean="0">
                <a:solidFill>
                  <a:schemeClr val="tx1"/>
                </a:solidFill>
                <a:latin typeface="Lato"/>
                <a:ea typeface="Lato"/>
                <a:cs typeface="Lato"/>
                <a:sym typeface="Lato"/>
              </a:rPr>
              <a:t>поранита</a:t>
            </a:r>
            <a:r>
              <a:rPr lang="ru-RU" altLang="ru-RU" sz="2400" dirty="0" smtClean="0">
                <a:solidFill>
                  <a:schemeClr val="tx1"/>
                </a:solidFill>
                <a:latin typeface="Lato"/>
                <a:ea typeface="Lato"/>
                <a:cs typeface="Lato"/>
                <a:sym typeface="Lato"/>
              </a:rPr>
              <a:t>).</a:t>
            </a:r>
          </a:p>
          <a:p>
            <a:pPr>
              <a:spcBef>
                <a:spcPct val="0"/>
              </a:spcBef>
              <a:spcAft>
                <a:spcPts val="1200"/>
              </a:spcAft>
            </a:pPr>
            <a:r>
              <a:rPr lang="ru-RU" altLang="ru-RU" sz="2400" dirty="0" smtClean="0">
                <a:solidFill>
                  <a:schemeClr val="tx1"/>
                </a:solidFill>
                <a:latin typeface="Lato"/>
                <a:ea typeface="Lato"/>
                <a:cs typeface="Lato"/>
                <a:sym typeface="Lato"/>
              </a:rPr>
              <a:t>Обязательно должно быть обеспечено отсутствие температурных деформаций (или смещений рабочей детали относительно базовой) при перепадах температуры.</a:t>
            </a:r>
          </a:p>
          <a:p>
            <a:pPr>
              <a:spcBef>
                <a:spcPct val="0"/>
              </a:spcBef>
              <a:spcAft>
                <a:spcPts val="1200"/>
              </a:spcAft>
            </a:pPr>
            <a:endParaRPr lang="ru-RU" altLang="ru-RU" sz="2400" dirty="0">
              <a:solidFill>
                <a:schemeClr val="tx1"/>
              </a:solidFill>
              <a:latin typeface="Lato"/>
              <a:ea typeface="Lato"/>
              <a:cs typeface="Lato"/>
              <a:sym typeface="Lato"/>
            </a:endParaRPr>
          </a:p>
          <a:p>
            <a:pPr>
              <a:spcBef>
                <a:spcPct val="0"/>
              </a:spcBef>
              <a:spcAft>
                <a:spcPts val="1200"/>
              </a:spcAft>
            </a:pPr>
            <a:endParaRPr lang="ru-RU" altLang="ru-RU" sz="2400" dirty="0">
              <a:solidFill>
                <a:schemeClr val="tx1"/>
              </a:solidFill>
              <a:latin typeface="Lato"/>
              <a:ea typeface="Lato"/>
              <a:cs typeface="Lato"/>
              <a:sym typeface="Lato"/>
            </a:endParaRPr>
          </a:p>
          <a:p>
            <a:pPr>
              <a:spcBef>
                <a:spcPct val="0"/>
              </a:spcBef>
              <a:spcAft>
                <a:spcPts val="1200"/>
              </a:spcAft>
            </a:pPr>
            <a:endParaRPr lang="ru-RU" altLang="ru-RU" sz="2400" dirty="0">
              <a:solidFill>
                <a:schemeClr val="tx1"/>
              </a:solidFill>
              <a:latin typeface="Lato"/>
              <a:ea typeface="Lato"/>
              <a:cs typeface="Lato"/>
              <a:sym typeface="Lato"/>
            </a:endParaRPr>
          </a:p>
        </p:txBody>
      </p:sp>
    </p:spTree>
    <p:extLst>
      <p:ext uri="{BB962C8B-B14F-4D97-AF65-F5344CB8AC3E}">
        <p14:creationId xmlns:p14="http://schemas.microsoft.com/office/powerpoint/2010/main" val="18141607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07"/>
          <p:cNvSpPr txBox="1">
            <a:spLocks/>
          </p:cNvSpPr>
          <p:nvPr/>
        </p:nvSpPr>
        <p:spPr bwMode="auto">
          <a:xfrm>
            <a:off x="839416" y="22746"/>
            <a:ext cx="10729192"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2800" dirty="0">
                <a:solidFill>
                  <a:srgbClr val="2185C5"/>
                </a:solidFill>
                <a:latin typeface="Raleway"/>
                <a:ea typeface="Raleway"/>
                <a:cs typeface="Raleway"/>
                <a:sym typeface="Raleway"/>
              </a:rPr>
              <a:t>Общие требования к оптическим узлам и устройствам</a:t>
            </a:r>
          </a:p>
        </p:txBody>
      </p:sp>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836712"/>
            <a:ext cx="11315873" cy="5832648"/>
          </a:xfrm>
        </p:spPr>
        <p:txBody>
          <a:bodyPr/>
          <a:lstStyle/>
          <a:p>
            <a:pPr>
              <a:spcBef>
                <a:spcPct val="0"/>
              </a:spcBef>
              <a:spcAft>
                <a:spcPts val="1200"/>
              </a:spcAft>
            </a:pPr>
            <a:r>
              <a:rPr lang="ru-RU" altLang="ru-RU" sz="2400" dirty="0">
                <a:solidFill>
                  <a:schemeClr val="tx1"/>
                </a:solidFill>
                <a:latin typeface="Lato"/>
                <a:ea typeface="Lato"/>
                <a:cs typeface="Lato"/>
                <a:sym typeface="Lato"/>
              </a:rPr>
              <a:t>4. Конструкция узла при необходимости должна обеспечивать возможность юстировки рабочей детали. </a:t>
            </a:r>
            <a:endParaRPr lang="ru-RU" altLang="ru-RU" sz="2400" dirty="0" smtClean="0">
              <a:solidFill>
                <a:schemeClr val="tx1"/>
              </a:solidFill>
              <a:latin typeface="Lato"/>
              <a:ea typeface="Lato"/>
              <a:cs typeface="Lato"/>
              <a:sym typeface="Lato"/>
            </a:endParaRPr>
          </a:p>
          <a:p>
            <a:pPr>
              <a:spcBef>
                <a:spcPct val="0"/>
              </a:spcBef>
              <a:spcAft>
                <a:spcPts val="1200"/>
              </a:spcAft>
            </a:pPr>
            <a:r>
              <a:rPr lang="ru-RU" altLang="ru-RU" sz="2400" dirty="0" smtClean="0">
                <a:solidFill>
                  <a:schemeClr val="tx1"/>
                </a:solidFill>
                <a:latin typeface="Lato"/>
                <a:ea typeface="Lato"/>
                <a:cs typeface="Lato"/>
                <a:sym typeface="Lato"/>
              </a:rPr>
              <a:t>Потребность </a:t>
            </a:r>
            <a:r>
              <a:rPr lang="ru-RU" altLang="ru-RU" sz="2400" dirty="0">
                <a:solidFill>
                  <a:schemeClr val="tx1"/>
                </a:solidFill>
                <a:latin typeface="Lato"/>
                <a:ea typeface="Lato"/>
                <a:cs typeface="Lato"/>
                <a:sym typeface="Lato"/>
              </a:rPr>
              <a:t>в юстировке может быть нужна в двух случаях: для точного расположения рабочей детали относительно оправы (например, центрирование линзы при ее сборке относительно базовой оси оправы); для обеспечения требуемого расположения рабочей детали относительно рабочих деталей или баз других узлов (например, фокусировка линзы на фотоприемник). </a:t>
            </a:r>
          </a:p>
          <a:p>
            <a:pPr>
              <a:spcBef>
                <a:spcPct val="0"/>
              </a:spcBef>
              <a:spcAft>
                <a:spcPts val="1200"/>
              </a:spcAft>
            </a:pPr>
            <a:r>
              <a:rPr lang="ru-RU" altLang="ru-RU" sz="2400" dirty="0">
                <a:solidFill>
                  <a:schemeClr val="tx1"/>
                </a:solidFill>
                <a:latin typeface="Lato"/>
                <a:ea typeface="Lato"/>
                <a:cs typeface="Lato"/>
                <a:sym typeface="Lato"/>
              </a:rPr>
              <a:t>Поэтому для первого случая конструкция узла должна обеспечивать </a:t>
            </a:r>
            <a:r>
              <a:rPr lang="ru-RU" altLang="ru-RU" sz="2400" dirty="0" err="1">
                <a:solidFill>
                  <a:schemeClr val="tx1"/>
                </a:solidFill>
                <a:latin typeface="Lato"/>
                <a:ea typeface="Lato"/>
                <a:cs typeface="Lato"/>
                <a:sym typeface="Lato"/>
              </a:rPr>
              <a:t>юстировочные</a:t>
            </a:r>
            <a:r>
              <a:rPr lang="ru-RU" altLang="ru-RU" sz="2400" dirty="0">
                <a:solidFill>
                  <a:schemeClr val="tx1"/>
                </a:solidFill>
                <a:latin typeface="Lato"/>
                <a:ea typeface="Lato"/>
                <a:cs typeface="Lato"/>
                <a:sym typeface="Lato"/>
              </a:rPr>
              <a:t> подвижки рабочей детали относительно оправы в процессе ее закрепления, для второго – подвижки рабочей детали в оправе или вместе с ней (т.е. всего узла) относительно других узлов в процессе либо после сборки функционального устройства или всего прибора.</a:t>
            </a:r>
          </a:p>
          <a:p>
            <a:pPr>
              <a:spcBef>
                <a:spcPct val="0"/>
              </a:spcBef>
              <a:spcAft>
                <a:spcPts val="1200"/>
              </a:spcAft>
            </a:pPr>
            <a:endParaRPr lang="ru-RU" altLang="ru-RU" sz="2400" dirty="0">
              <a:solidFill>
                <a:schemeClr val="tx1"/>
              </a:solidFill>
              <a:latin typeface="Lato"/>
              <a:ea typeface="Lato"/>
              <a:cs typeface="Lato"/>
              <a:sym typeface="Lato"/>
            </a:endParaRPr>
          </a:p>
          <a:p>
            <a:pPr>
              <a:spcBef>
                <a:spcPct val="0"/>
              </a:spcBef>
              <a:spcAft>
                <a:spcPts val="1200"/>
              </a:spcAft>
            </a:pPr>
            <a:endParaRPr lang="ru-RU" altLang="ru-RU" sz="2400" dirty="0">
              <a:solidFill>
                <a:schemeClr val="tx1"/>
              </a:solidFill>
              <a:latin typeface="Lato"/>
              <a:ea typeface="Lato"/>
              <a:cs typeface="Lato"/>
              <a:sym typeface="Lato"/>
            </a:endParaRPr>
          </a:p>
        </p:txBody>
      </p:sp>
    </p:spTree>
    <p:extLst>
      <p:ext uri="{BB962C8B-B14F-4D97-AF65-F5344CB8AC3E}">
        <p14:creationId xmlns:p14="http://schemas.microsoft.com/office/powerpoint/2010/main" val="316504801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07"/>
          <p:cNvSpPr txBox="1">
            <a:spLocks/>
          </p:cNvSpPr>
          <p:nvPr/>
        </p:nvSpPr>
        <p:spPr bwMode="auto">
          <a:xfrm>
            <a:off x="839416" y="22746"/>
            <a:ext cx="10729192"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2800" dirty="0">
                <a:solidFill>
                  <a:srgbClr val="2185C5"/>
                </a:solidFill>
                <a:latin typeface="Raleway"/>
                <a:ea typeface="Raleway"/>
                <a:cs typeface="Raleway"/>
                <a:sym typeface="Raleway"/>
              </a:rPr>
              <a:t>Общие требования к оптическим узлам и устройствам</a:t>
            </a:r>
          </a:p>
        </p:txBody>
      </p:sp>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836712"/>
            <a:ext cx="11315873" cy="5832648"/>
          </a:xfrm>
        </p:spPr>
        <p:txBody>
          <a:bodyPr/>
          <a:lstStyle/>
          <a:p>
            <a:pPr>
              <a:spcBef>
                <a:spcPct val="0"/>
              </a:spcBef>
              <a:spcAft>
                <a:spcPts val="1200"/>
              </a:spcAft>
            </a:pPr>
            <a:r>
              <a:rPr lang="ru-RU" altLang="ru-RU" sz="2400" dirty="0">
                <a:solidFill>
                  <a:schemeClr val="tx1"/>
                </a:solidFill>
                <a:latin typeface="Lato"/>
                <a:ea typeface="Lato"/>
                <a:cs typeface="Lato"/>
                <a:sym typeface="Lato"/>
              </a:rPr>
              <a:t>5. Конструкция узла должна быть технологичной в отношении изготовления деталей и особенно в отношении их сборки (свободный доступ инструмента, возможность автоматизации сборки, удобство контроля, доступность и простота обслуживания и замены малонадежных элементов</a:t>
            </a:r>
            <a:r>
              <a:rPr lang="ru-RU" altLang="ru-RU" sz="2400" dirty="0" smtClean="0">
                <a:solidFill>
                  <a:schemeClr val="tx1"/>
                </a:solidFill>
                <a:latin typeface="Lato"/>
                <a:ea typeface="Lato"/>
                <a:cs typeface="Lato"/>
                <a:sym typeface="Lato"/>
              </a:rPr>
              <a:t>).</a:t>
            </a:r>
            <a:endParaRPr lang="ru-RU" altLang="ru-RU" sz="2400" dirty="0">
              <a:solidFill>
                <a:schemeClr val="tx1"/>
              </a:solidFill>
              <a:latin typeface="Lato"/>
              <a:ea typeface="Lato"/>
              <a:cs typeface="Lato"/>
              <a:sym typeface="Lato"/>
            </a:endParaRPr>
          </a:p>
          <a:p>
            <a:pPr>
              <a:spcBef>
                <a:spcPct val="0"/>
              </a:spcBef>
              <a:spcAft>
                <a:spcPts val="1200"/>
              </a:spcAft>
            </a:pPr>
            <a:r>
              <a:rPr lang="ru-RU" altLang="ru-RU" sz="2400" dirty="0">
                <a:solidFill>
                  <a:schemeClr val="tx1"/>
                </a:solidFill>
                <a:latin typeface="Lato"/>
                <a:ea typeface="Lato"/>
                <a:cs typeface="Lato"/>
                <a:sym typeface="Lato"/>
              </a:rPr>
              <a:t>6. Габаритные размеры узла желательно минимизировать, чтобы обеспечить отсутствие срезания пучка лучей, появление бликов и рассеянного света в системе</a:t>
            </a:r>
            <a:r>
              <a:rPr lang="ru-RU" altLang="ru-RU" sz="2400" dirty="0" smtClean="0">
                <a:solidFill>
                  <a:schemeClr val="tx1"/>
                </a:solidFill>
                <a:latin typeface="Lato"/>
                <a:ea typeface="Lato"/>
                <a:cs typeface="Lato"/>
                <a:sym typeface="Lato"/>
              </a:rPr>
              <a:t>.</a:t>
            </a:r>
          </a:p>
          <a:p>
            <a:pPr>
              <a:spcBef>
                <a:spcPct val="0"/>
              </a:spcBef>
              <a:spcAft>
                <a:spcPts val="1200"/>
              </a:spcAft>
            </a:pPr>
            <a:r>
              <a:rPr lang="ru-RU" altLang="ru-RU" sz="2400" dirty="0">
                <a:solidFill>
                  <a:schemeClr val="tx1"/>
                </a:solidFill>
                <a:latin typeface="Lato"/>
                <a:ea typeface="Lato"/>
                <a:cs typeface="Lato"/>
                <a:sym typeface="Lato"/>
              </a:rPr>
              <a:t>7. Конструкции функциональных устройств должны быть унифицированы по принципам построения, целевым характеристикам, присоединительным размерам, номиналам </a:t>
            </a:r>
            <a:r>
              <a:rPr lang="ru-RU" altLang="ru-RU" sz="2400" dirty="0" smtClean="0">
                <a:solidFill>
                  <a:schemeClr val="tx1"/>
                </a:solidFill>
                <a:latin typeface="Lato"/>
                <a:ea typeface="Lato"/>
                <a:cs typeface="Lato"/>
                <a:sym typeface="Lato"/>
              </a:rPr>
              <a:t>электропитания.</a:t>
            </a:r>
            <a:endParaRPr lang="ru-RU" altLang="ru-RU" sz="2400" dirty="0">
              <a:solidFill>
                <a:schemeClr val="tx1"/>
              </a:solidFill>
              <a:latin typeface="Lato"/>
              <a:ea typeface="Lato"/>
              <a:cs typeface="Lato"/>
              <a:sym typeface="Lato"/>
            </a:endParaRPr>
          </a:p>
          <a:p>
            <a:pPr>
              <a:spcBef>
                <a:spcPct val="0"/>
              </a:spcBef>
              <a:spcAft>
                <a:spcPts val="1200"/>
              </a:spcAft>
            </a:pPr>
            <a:endParaRPr lang="ru-RU" altLang="ru-RU" sz="2400" dirty="0">
              <a:solidFill>
                <a:schemeClr val="tx1"/>
              </a:solidFill>
              <a:latin typeface="Lato"/>
              <a:ea typeface="Lato"/>
              <a:cs typeface="Lato"/>
              <a:sym typeface="Lato"/>
            </a:endParaRPr>
          </a:p>
          <a:p>
            <a:pPr>
              <a:spcBef>
                <a:spcPct val="0"/>
              </a:spcBef>
              <a:spcAft>
                <a:spcPts val="1200"/>
              </a:spcAft>
            </a:pPr>
            <a:endParaRPr lang="ru-RU" altLang="ru-RU" sz="2400" dirty="0">
              <a:solidFill>
                <a:schemeClr val="tx1"/>
              </a:solidFill>
              <a:latin typeface="Lato"/>
              <a:ea typeface="Lato"/>
              <a:cs typeface="Lato"/>
              <a:sym typeface="Lato"/>
            </a:endParaRPr>
          </a:p>
        </p:txBody>
      </p:sp>
    </p:spTree>
    <p:extLst>
      <p:ext uri="{BB962C8B-B14F-4D97-AF65-F5344CB8AC3E}">
        <p14:creationId xmlns:p14="http://schemas.microsoft.com/office/powerpoint/2010/main" val="37886748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07"/>
          <p:cNvSpPr txBox="1">
            <a:spLocks/>
          </p:cNvSpPr>
          <p:nvPr/>
        </p:nvSpPr>
        <p:spPr bwMode="auto">
          <a:xfrm>
            <a:off x="839416" y="22746"/>
            <a:ext cx="10729192"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r>
              <a:rPr lang="ru-RU" altLang="ru-RU" sz="2800" dirty="0">
                <a:solidFill>
                  <a:srgbClr val="2185C5"/>
                </a:solidFill>
                <a:latin typeface="Raleway"/>
                <a:ea typeface="Raleway"/>
                <a:cs typeface="Raleway"/>
                <a:sym typeface="Raleway"/>
              </a:rPr>
              <a:t>Общие требования к оптическим узлам и устройствам</a:t>
            </a:r>
          </a:p>
        </p:txBody>
      </p:sp>
      <p:sp>
        <p:nvSpPr>
          <p:cNvPr id="2" name="AutoShape 2"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amp;Kcy;&amp;acy;&amp;rcy;&amp;tcy;&amp;icy;&amp;ncy;&amp;kcy;&amp;icy; &amp;pcy;&amp;ocy; &amp;zcy;&amp;acy;&amp;pcy;&amp;rcy;&amp;ocy;&amp;scy;&amp;ucy; &amp;vcy;&amp;ycy;&amp;kcy;&amp;rcy;&amp;acy;&amp;shcy;&amp;icy;&amp;vcy;&amp;acy;&amp;ncy;&amp;icy;&amp;iecy; &amp;pcy;&amp;ocy;&amp;vcy;&amp;iecy;&amp;rcy;&amp;khcy;&amp;ncy;&amp;ocy;&amp;scy;&amp;tcy;&amp;ncy;&amp;ycy;&amp;khcy; &amp;scy;&amp;lcy;&amp;ocy;&amp;iecy;&amp;vcy; &amp;zcy;&amp;ucy;&amp;bcy;&amp;softcy;&amp;iecy;&amp;vc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Текст 2"/>
          <p:cNvSpPr txBox="1">
            <a:spLocks noGrp="1"/>
          </p:cNvSpPr>
          <p:nvPr>
            <p:ph type="body" idx="1"/>
          </p:nvPr>
        </p:nvSpPr>
        <p:spPr>
          <a:xfrm>
            <a:off x="612775" y="836712"/>
            <a:ext cx="11315873" cy="5832648"/>
          </a:xfrm>
        </p:spPr>
        <p:txBody>
          <a:bodyPr/>
          <a:lstStyle/>
          <a:p>
            <a:pPr>
              <a:spcBef>
                <a:spcPct val="0"/>
              </a:spcBef>
              <a:spcAft>
                <a:spcPts val="1200"/>
              </a:spcAft>
            </a:pPr>
            <a:r>
              <a:rPr lang="ru-RU" altLang="ru-RU" sz="2400" dirty="0">
                <a:solidFill>
                  <a:schemeClr val="tx1"/>
                </a:solidFill>
                <a:latin typeface="Lato"/>
                <a:ea typeface="Lato"/>
                <a:cs typeface="Lato"/>
                <a:sym typeface="Lato"/>
              </a:rPr>
              <a:t>8. Необходимо знать необходимые </a:t>
            </a:r>
            <a:r>
              <a:rPr lang="ru-RU" altLang="ru-RU" sz="2400" dirty="0" err="1">
                <a:solidFill>
                  <a:schemeClr val="tx1"/>
                </a:solidFill>
                <a:latin typeface="Lato"/>
                <a:ea typeface="Lato"/>
                <a:cs typeface="Lato"/>
                <a:sym typeface="Lato"/>
              </a:rPr>
              <a:t>юстировочные</a:t>
            </a:r>
            <a:r>
              <a:rPr lang="ru-RU" altLang="ru-RU" sz="2400" dirty="0">
                <a:solidFill>
                  <a:schemeClr val="tx1"/>
                </a:solidFill>
                <a:latin typeface="Lato"/>
                <a:ea typeface="Lato"/>
                <a:cs typeface="Lato"/>
                <a:sym typeface="Lato"/>
              </a:rPr>
              <a:t> операции типовых функциональных устройств, методику их выполнения, уметь рассчитывать требования к юстировке и заложить в конструкции устройств возможность ее осуществления, так как юстировка применяется практически во всех ОЭП</a:t>
            </a:r>
            <a:r>
              <a:rPr lang="ru-RU" altLang="ru-RU" sz="2400" dirty="0" smtClean="0">
                <a:solidFill>
                  <a:schemeClr val="tx1"/>
                </a:solidFill>
                <a:latin typeface="Lato"/>
                <a:ea typeface="Lato"/>
                <a:cs typeface="Lato"/>
                <a:sym typeface="Lato"/>
              </a:rPr>
              <a:t>.</a:t>
            </a:r>
            <a:endParaRPr lang="ru-RU" altLang="ru-RU" sz="2400" dirty="0">
              <a:solidFill>
                <a:schemeClr val="tx1"/>
              </a:solidFill>
              <a:latin typeface="Lato"/>
              <a:ea typeface="Lato"/>
              <a:cs typeface="Lato"/>
              <a:sym typeface="Lato"/>
            </a:endParaRPr>
          </a:p>
          <a:p>
            <a:pPr>
              <a:spcBef>
                <a:spcPct val="0"/>
              </a:spcBef>
              <a:spcAft>
                <a:spcPts val="1200"/>
              </a:spcAft>
            </a:pPr>
            <a:r>
              <a:rPr lang="ru-RU" altLang="ru-RU" sz="2400" dirty="0">
                <a:solidFill>
                  <a:schemeClr val="tx1"/>
                </a:solidFill>
                <a:latin typeface="Lato"/>
                <a:ea typeface="Lato"/>
                <a:cs typeface="Lato"/>
                <a:sym typeface="Lato"/>
              </a:rPr>
              <a:t>Выполнение перечисленных требований основывается на использовании принципов и правил конструирования соединений, узлов и функциональных устройств. </a:t>
            </a:r>
          </a:p>
        </p:txBody>
      </p:sp>
    </p:spTree>
    <p:extLst>
      <p:ext uri="{BB962C8B-B14F-4D97-AF65-F5344CB8AC3E}">
        <p14:creationId xmlns:p14="http://schemas.microsoft.com/office/powerpoint/2010/main" val="275506729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a:spcBef>
                <a:spcPct val="0"/>
              </a:spcBef>
              <a:buClr>
                <a:srgbClr val="97ABBC"/>
              </a:buClr>
              <a:buFont typeface="Raleway"/>
              <a:buNone/>
            </a:pPr>
            <a:r>
              <a:rPr lang="ru-RU" altLang="ru-RU" sz="3200" kern="0" dirty="0" smtClean="0">
                <a:solidFill>
                  <a:srgbClr val="2185C5"/>
                </a:solidFill>
                <a:latin typeface="Raleway"/>
                <a:ea typeface="Raleway"/>
                <a:cs typeface="Raleway"/>
                <a:sym typeface="Raleway"/>
              </a:rPr>
              <a:t>Темы рефератов</a:t>
            </a:r>
            <a:endParaRPr lang="ru-RU" altLang="ru-RU" sz="3200" kern="0" dirty="0">
              <a:solidFill>
                <a:srgbClr val="2185C5"/>
              </a:solidFill>
              <a:latin typeface="Raleway"/>
              <a:ea typeface="Raleway"/>
              <a:cs typeface="Raleway"/>
              <a:sym typeface="Raleway"/>
            </a:endParaRPr>
          </a:p>
        </p:txBody>
      </p:sp>
      <p:sp>
        <p:nvSpPr>
          <p:cNvPr id="6" name="Текст 2"/>
          <p:cNvSpPr txBox="1">
            <a:spLocks noGrp="1"/>
          </p:cNvSpPr>
          <p:nvPr>
            <p:ph type="body" idx="1"/>
          </p:nvPr>
        </p:nvSpPr>
        <p:spPr>
          <a:xfrm>
            <a:off x="612775" y="692696"/>
            <a:ext cx="11315873" cy="5976664"/>
          </a:xfrm>
        </p:spPr>
        <p:txBody>
          <a:bodyPr numCol="1"/>
          <a:lstStyle/>
          <a:p>
            <a:pPr marL="457200" indent="-457200">
              <a:spcBef>
                <a:spcPct val="0"/>
              </a:spcBef>
              <a:spcAft>
                <a:spcPts val="1200"/>
              </a:spcAft>
              <a:buAutoNum type="arabicPeriod"/>
            </a:pPr>
            <a:r>
              <a:rPr lang="ru-RU" altLang="ru-RU" sz="2400" dirty="0" smtClean="0">
                <a:solidFill>
                  <a:schemeClr val="tx1"/>
                </a:solidFill>
                <a:latin typeface="Lato"/>
                <a:ea typeface="Lato"/>
                <a:cs typeface="Lato"/>
                <a:sym typeface="Lato"/>
              </a:rPr>
              <a:t>Номенклатура </a:t>
            </a:r>
            <a:r>
              <a:rPr lang="ru-RU" altLang="ru-RU" sz="2400" dirty="0">
                <a:solidFill>
                  <a:schemeClr val="tx1"/>
                </a:solidFill>
                <a:latin typeface="Lato"/>
                <a:ea typeface="Lato"/>
                <a:cs typeface="Lato"/>
                <a:sym typeface="Lato"/>
              </a:rPr>
              <a:t>и разновидности оптических стёкол отечественного производства. Специальные </a:t>
            </a:r>
            <a:r>
              <a:rPr lang="ru-RU" altLang="ru-RU" sz="2400" dirty="0" smtClean="0">
                <a:solidFill>
                  <a:schemeClr val="tx1"/>
                </a:solidFill>
                <a:latin typeface="Lato"/>
                <a:ea typeface="Lato"/>
                <a:cs typeface="Lato"/>
                <a:sym typeface="Lato"/>
              </a:rPr>
              <a:t>стёкла</a:t>
            </a:r>
          </a:p>
          <a:p>
            <a:pPr marL="457200" indent="-457200">
              <a:spcBef>
                <a:spcPct val="0"/>
              </a:spcBef>
              <a:spcAft>
                <a:spcPts val="1200"/>
              </a:spcAft>
              <a:buFontTx/>
              <a:buAutoNum type="arabicPeriod"/>
            </a:pPr>
            <a:r>
              <a:rPr lang="ru-RU" altLang="ru-RU" sz="2400" dirty="0">
                <a:solidFill>
                  <a:schemeClr val="tx1"/>
                </a:solidFill>
                <a:latin typeface="Lato"/>
                <a:ea typeface="Lato"/>
                <a:cs typeface="Lato"/>
                <a:sym typeface="Lato"/>
              </a:rPr>
              <a:t>Номенклатура и разновидности оптических стёкол </a:t>
            </a:r>
            <a:r>
              <a:rPr lang="ru-RU" altLang="ru-RU" sz="2400" dirty="0" smtClean="0">
                <a:solidFill>
                  <a:schemeClr val="tx1"/>
                </a:solidFill>
                <a:latin typeface="Lato"/>
                <a:ea typeface="Lato"/>
                <a:cs typeface="Lato"/>
                <a:sym typeface="Lato"/>
              </a:rPr>
              <a:t>зарубежного </a:t>
            </a:r>
            <a:r>
              <a:rPr lang="ru-RU" altLang="ru-RU" sz="2400" dirty="0">
                <a:solidFill>
                  <a:schemeClr val="tx1"/>
                </a:solidFill>
                <a:latin typeface="Lato"/>
                <a:ea typeface="Lato"/>
                <a:cs typeface="Lato"/>
                <a:sym typeface="Lato"/>
              </a:rPr>
              <a:t>производства. Специальные </a:t>
            </a:r>
            <a:r>
              <a:rPr lang="ru-RU" altLang="ru-RU" sz="2400" dirty="0" smtClean="0">
                <a:solidFill>
                  <a:schemeClr val="tx1"/>
                </a:solidFill>
                <a:latin typeface="Lato"/>
                <a:ea typeface="Lato"/>
                <a:cs typeface="Lato"/>
                <a:sym typeface="Lato"/>
              </a:rPr>
              <a:t>стёкла</a:t>
            </a:r>
          </a:p>
          <a:p>
            <a:pPr marL="457200" indent="-457200">
              <a:spcBef>
                <a:spcPct val="0"/>
              </a:spcBef>
              <a:spcAft>
                <a:spcPts val="1200"/>
              </a:spcAft>
              <a:buFontTx/>
              <a:buAutoNum type="arabicPeriod"/>
            </a:pPr>
            <a:r>
              <a:rPr lang="ru-RU" altLang="ru-RU" sz="2400" dirty="0" smtClean="0">
                <a:solidFill>
                  <a:schemeClr val="tx1"/>
                </a:solidFill>
                <a:latin typeface="Lato"/>
                <a:ea typeface="Lato"/>
                <a:cs typeface="Lato"/>
                <a:sym typeface="Lato"/>
              </a:rPr>
              <a:t>Основные </a:t>
            </a:r>
            <a:r>
              <a:rPr lang="ru-RU" altLang="ru-RU" sz="2400" dirty="0">
                <a:solidFill>
                  <a:schemeClr val="tx1"/>
                </a:solidFill>
                <a:latin typeface="Lato"/>
                <a:ea typeface="Lato"/>
                <a:cs typeface="Lato"/>
                <a:sym typeface="Lato"/>
              </a:rPr>
              <a:t>аберрации оптических систем. Компенсация аберраций в оптической </a:t>
            </a:r>
            <a:r>
              <a:rPr lang="ru-RU" altLang="ru-RU" sz="2400" dirty="0" smtClean="0">
                <a:solidFill>
                  <a:schemeClr val="tx1"/>
                </a:solidFill>
                <a:latin typeface="Lato"/>
                <a:ea typeface="Lato"/>
                <a:cs typeface="Lato"/>
                <a:sym typeface="Lato"/>
              </a:rPr>
              <a:t>системе</a:t>
            </a:r>
          </a:p>
          <a:p>
            <a:pPr marL="457200" indent="-457200">
              <a:spcBef>
                <a:spcPct val="0"/>
              </a:spcBef>
              <a:spcAft>
                <a:spcPts val="1200"/>
              </a:spcAft>
              <a:buFontTx/>
              <a:buAutoNum type="arabicPeriod"/>
            </a:pPr>
            <a:r>
              <a:rPr lang="ru-RU" altLang="ru-RU" sz="2400" dirty="0" smtClean="0">
                <a:solidFill>
                  <a:schemeClr val="tx1"/>
                </a:solidFill>
                <a:latin typeface="Lato"/>
                <a:ea typeface="Lato"/>
                <a:cs typeface="Lato"/>
                <a:sym typeface="Lato"/>
              </a:rPr>
              <a:t>Основные </a:t>
            </a:r>
            <a:r>
              <a:rPr lang="ru-RU" altLang="ru-RU" sz="2400" dirty="0">
                <a:solidFill>
                  <a:schemeClr val="tx1"/>
                </a:solidFill>
                <a:latin typeface="Lato"/>
                <a:ea typeface="Lato"/>
                <a:cs typeface="Lato"/>
                <a:sym typeface="Lato"/>
              </a:rPr>
              <a:t>виды оптических покрытий. Материалы, особенности и виды нанесения. Однослойные и многослойные </a:t>
            </a:r>
            <a:r>
              <a:rPr lang="ru-RU" altLang="ru-RU" sz="2400" dirty="0" smtClean="0">
                <a:solidFill>
                  <a:schemeClr val="tx1"/>
                </a:solidFill>
                <a:latin typeface="Lato"/>
                <a:ea typeface="Lato"/>
                <a:cs typeface="Lato"/>
                <a:sym typeface="Lato"/>
              </a:rPr>
              <a:t>покрытия</a:t>
            </a:r>
          </a:p>
          <a:p>
            <a:pPr marL="457200" indent="-457200">
              <a:spcBef>
                <a:spcPct val="0"/>
              </a:spcBef>
              <a:spcAft>
                <a:spcPts val="1200"/>
              </a:spcAft>
              <a:buFontTx/>
              <a:buAutoNum type="arabicPeriod"/>
            </a:pPr>
            <a:r>
              <a:rPr lang="ru-RU" altLang="ru-RU" sz="2400" dirty="0" smtClean="0">
                <a:solidFill>
                  <a:schemeClr val="tx1"/>
                </a:solidFill>
                <a:latin typeface="Lato"/>
                <a:ea typeface="Lato"/>
                <a:cs typeface="Lato"/>
                <a:sym typeface="Lato"/>
              </a:rPr>
              <a:t>Контроль </a:t>
            </a:r>
            <a:r>
              <a:rPr lang="ru-RU" altLang="ru-RU" sz="2400" dirty="0">
                <a:solidFill>
                  <a:schemeClr val="tx1"/>
                </a:solidFill>
                <a:latin typeface="Lato"/>
                <a:ea typeface="Lato"/>
                <a:cs typeface="Lato"/>
                <a:sym typeface="Lato"/>
              </a:rPr>
              <a:t>параметров оптической однородности и </a:t>
            </a:r>
            <a:r>
              <a:rPr lang="ru-RU" altLang="ru-RU" sz="2400" dirty="0" err="1" smtClean="0">
                <a:solidFill>
                  <a:schemeClr val="tx1"/>
                </a:solidFill>
                <a:latin typeface="Lato"/>
                <a:ea typeface="Lato"/>
                <a:cs typeface="Lato"/>
                <a:sym typeface="Lato"/>
              </a:rPr>
              <a:t>бессвильности</a:t>
            </a:r>
            <a:endParaRPr lang="ru-RU" altLang="ru-RU" sz="2400" dirty="0" smtClean="0">
              <a:solidFill>
                <a:schemeClr val="tx1"/>
              </a:solidFill>
              <a:latin typeface="Lato"/>
              <a:ea typeface="Lato"/>
              <a:cs typeface="Lato"/>
              <a:sym typeface="Lato"/>
            </a:endParaRPr>
          </a:p>
          <a:p>
            <a:pPr marL="457200" indent="-457200">
              <a:spcBef>
                <a:spcPct val="0"/>
              </a:spcBef>
              <a:spcAft>
                <a:spcPts val="1200"/>
              </a:spcAft>
              <a:buFontTx/>
              <a:buAutoNum type="arabicPeriod"/>
            </a:pPr>
            <a:r>
              <a:rPr lang="ru-RU" altLang="ru-RU" sz="2400" dirty="0" smtClean="0">
                <a:solidFill>
                  <a:schemeClr val="tx1"/>
                </a:solidFill>
                <a:latin typeface="Lato"/>
                <a:ea typeface="Lato"/>
                <a:cs typeface="Lato"/>
                <a:sym typeface="Lato"/>
              </a:rPr>
              <a:t>Контроль </a:t>
            </a:r>
            <a:r>
              <a:rPr lang="ru-RU" altLang="ru-RU" sz="2400" dirty="0">
                <a:solidFill>
                  <a:schemeClr val="tx1"/>
                </a:solidFill>
                <a:latin typeface="Lato"/>
                <a:ea typeface="Lato"/>
                <a:cs typeface="Lato"/>
                <a:sym typeface="Lato"/>
              </a:rPr>
              <a:t>параметров средней дисперсии и </a:t>
            </a:r>
            <a:r>
              <a:rPr lang="ru-RU" altLang="ru-RU" sz="2400" dirty="0" err="1" smtClean="0">
                <a:solidFill>
                  <a:schemeClr val="tx1"/>
                </a:solidFill>
                <a:latin typeface="Lato"/>
                <a:ea typeface="Lato"/>
                <a:cs typeface="Lato"/>
                <a:sym typeface="Lato"/>
              </a:rPr>
              <a:t>двулучепреломления</a:t>
            </a:r>
            <a:endParaRPr lang="ru-RU" altLang="ru-RU" sz="2400" dirty="0" smtClean="0">
              <a:solidFill>
                <a:schemeClr val="tx1"/>
              </a:solidFill>
              <a:latin typeface="Lato"/>
              <a:ea typeface="Lato"/>
              <a:cs typeface="Lato"/>
              <a:sym typeface="Lato"/>
            </a:endParaRPr>
          </a:p>
          <a:p>
            <a:pPr marL="457200" indent="-457200">
              <a:spcBef>
                <a:spcPct val="0"/>
              </a:spcBef>
              <a:spcAft>
                <a:spcPts val="1200"/>
              </a:spcAft>
              <a:buFontTx/>
              <a:buAutoNum type="arabicPeriod"/>
            </a:pPr>
            <a:r>
              <a:rPr lang="ru-RU" altLang="ru-RU" sz="2400" dirty="0" smtClean="0">
                <a:solidFill>
                  <a:schemeClr val="tx1"/>
                </a:solidFill>
                <a:latin typeface="Lato"/>
                <a:ea typeface="Lato"/>
                <a:cs typeface="Lato"/>
                <a:sym typeface="Lato"/>
              </a:rPr>
              <a:t>Контроль </a:t>
            </a:r>
            <a:r>
              <a:rPr lang="ru-RU" altLang="ru-RU" sz="2400" dirty="0">
                <a:solidFill>
                  <a:schemeClr val="tx1"/>
                </a:solidFill>
                <a:latin typeface="Lato"/>
                <a:ea typeface="Lato"/>
                <a:cs typeface="Lato"/>
                <a:sym typeface="Lato"/>
              </a:rPr>
              <a:t>параметров общей и местной ошибки формы оптической </a:t>
            </a:r>
            <a:r>
              <a:rPr lang="ru-RU" altLang="ru-RU" sz="2400" dirty="0" smtClean="0">
                <a:solidFill>
                  <a:schemeClr val="tx1"/>
                </a:solidFill>
                <a:latin typeface="Lato"/>
                <a:ea typeface="Lato"/>
                <a:cs typeface="Lato"/>
                <a:sym typeface="Lato"/>
              </a:rPr>
              <a:t>поверхности</a:t>
            </a:r>
            <a:endParaRPr lang="ru-RU" altLang="ru-RU" sz="2400" dirty="0">
              <a:solidFill>
                <a:schemeClr val="tx1"/>
              </a:solidFill>
              <a:latin typeface="Lato"/>
              <a:ea typeface="Lato"/>
              <a:cs typeface="Lato"/>
              <a:sym typeface="Lato"/>
            </a:endParaRPr>
          </a:p>
        </p:txBody>
      </p:sp>
    </p:spTree>
    <p:extLst>
      <p:ext uri="{BB962C8B-B14F-4D97-AF65-F5344CB8AC3E}">
        <p14:creationId xmlns:p14="http://schemas.microsoft.com/office/powerpoint/2010/main" val="243985892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07"/>
          <p:cNvSpPr txBox="1">
            <a:spLocks/>
          </p:cNvSpPr>
          <p:nvPr/>
        </p:nvSpPr>
        <p:spPr bwMode="auto">
          <a:xfrm>
            <a:off x="839416" y="22746"/>
            <a:ext cx="9937104"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lvl="0" algn="l" rtl="0" fontAlgn="base">
              <a:spcBef>
                <a:spcPts val="0"/>
              </a:spcBef>
              <a:spcAft>
                <a:spcPct val="0"/>
              </a:spcAft>
              <a:defRPr sz="1400">
                <a:solidFill>
                  <a:srgbClr val="000000"/>
                </a:solidFill>
                <a:latin typeface="Arial"/>
                <a:ea typeface="Arial"/>
                <a:cs typeface="Arial"/>
                <a:sym typeface="Arial" pitchFamily="34" charset="0"/>
              </a:defRPr>
            </a:lvl1pPr>
            <a:lvl2pPr lvl="1" algn="l" rtl="0" fontAlgn="base">
              <a:spcBef>
                <a:spcPts val="0"/>
              </a:spcBef>
              <a:spcAft>
                <a:spcPct val="0"/>
              </a:spcAft>
              <a:defRPr sz="1400">
                <a:solidFill>
                  <a:srgbClr val="000000"/>
                </a:solidFill>
                <a:latin typeface="Arial" pitchFamily="34" charset="0"/>
                <a:cs typeface="Arial" pitchFamily="34" charset="0"/>
                <a:sym typeface="Arial" pitchFamily="34" charset="0"/>
              </a:defRPr>
            </a:lvl2pPr>
            <a:lvl3pPr lvl="2" algn="l" rtl="0" fontAlgn="base">
              <a:spcBef>
                <a:spcPts val="0"/>
              </a:spcBef>
              <a:spcAft>
                <a:spcPct val="0"/>
              </a:spcAft>
              <a:defRPr sz="1400">
                <a:solidFill>
                  <a:srgbClr val="000000"/>
                </a:solidFill>
                <a:latin typeface="Arial" pitchFamily="34" charset="0"/>
                <a:cs typeface="Arial" pitchFamily="34" charset="0"/>
                <a:sym typeface="Arial" pitchFamily="34" charset="0"/>
              </a:defRPr>
            </a:lvl3pPr>
            <a:lvl4pPr lvl="3" algn="l" rtl="0" fontAlgn="base">
              <a:spcBef>
                <a:spcPts val="0"/>
              </a:spcBef>
              <a:spcAft>
                <a:spcPct val="0"/>
              </a:spcAft>
              <a:defRPr sz="1400">
                <a:solidFill>
                  <a:srgbClr val="000000"/>
                </a:solidFill>
                <a:latin typeface="Arial" pitchFamily="34" charset="0"/>
                <a:cs typeface="Arial" pitchFamily="34" charset="0"/>
                <a:sym typeface="Arial" pitchFamily="34" charset="0"/>
              </a:defRPr>
            </a:lvl4pPr>
            <a:lvl5pPr lvl="4" algn="l" rtl="0" fontAlgn="base">
              <a:spcBef>
                <a:spcPts val="0"/>
              </a:spcBef>
              <a:spcAft>
                <a:spcPct val="0"/>
              </a:spcAft>
              <a:defRPr sz="1400">
                <a:solidFill>
                  <a:srgbClr val="000000"/>
                </a:solidFill>
                <a:latin typeface="Arial" pitchFamily="34" charset="0"/>
                <a:cs typeface="Arial" pitchFamily="34" charset="0"/>
                <a:sym typeface="Arial" pitchFamily="34" charset="0"/>
              </a:defRPr>
            </a:lvl5pPr>
            <a:lvl6pPr marL="457200" lvl="5" algn="l" rtl="0" fontAlgn="base">
              <a:spcBef>
                <a:spcPts val="0"/>
              </a:spcBef>
              <a:spcAft>
                <a:spcPct val="0"/>
              </a:spcAft>
              <a:defRPr sz="1400">
                <a:solidFill>
                  <a:srgbClr val="000000"/>
                </a:solidFill>
                <a:latin typeface="Arial" pitchFamily="34" charset="0"/>
                <a:cs typeface="Arial" pitchFamily="34" charset="0"/>
                <a:sym typeface="Arial" pitchFamily="34" charset="0"/>
              </a:defRPr>
            </a:lvl6pPr>
            <a:lvl7pPr marL="914400" lvl="6" algn="l" rtl="0" fontAlgn="base">
              <a:spcBef>
                <a:spcPts val="0"/>
              </a:spcBef>
              <a:spcAft>
                <a:spcPct val="0"/>
              </a:spcAft>
              <a:defRPr sz="1400">
                <a:solidFill>
                  <a:srgbClr val="000000"/>
                </a:solidFill>
                <a:latin typeface="Arial" pitchFamily="34" charset="0"/>
                <a:cs typeface="Arial" pitchFamily="34" charset="0"/>
                <a:sym typeface="Arial" pitchFamily="34" charset="0"/>
              </a:defRPr>
            </a:lvl7pPr>
            <a:lvl8pPr marL="1371600" lvl="7" algn="l" rtl="0" fontAlgn="base">
              <a:spcBef>
                <a:spcPts val="0"/>
              </a:spcBef>
              <a:spcAft>
                <a:spcPct val="0"/>
              </a:spcAft>
              <a:defRPr sz="1400">
                <a:solidFill>
                  <a:srgbClr val="000000"/>
                </a:solidFill>
                <a:latin typeface="Arial" pitchFamily="34" charset="0"/>
                <a:cs typeface="Arial" pitchFamily="34" charset="0"/>
                <a:sym typeface="Arial" pitchFamily="34" charset="0"/>
              </a:defRPr>
            </a:lvl8pPr>
            <a:lvl9pPr marL="1828800" lvl="8" algn="l" rtl="0" fontAlgn="base">
              <a:spcBef>
                <a:spcPts val="0"/>
              </a:spcBef>
              <a:spcAft>
                <a:spcPct val="0"/>
              </a:spcAft>
              <a:defRPr sz="1400">
                <a:solidFill>
                  <a:srgbClr val="000000"/>
                </a:solidFill>
                <a:latin typeface="Arial" pitchFamily="34" charset="0"/>
                <a:cs typeface="Arial" pitchFamily="34" charset="0"/>
                <a:sym typeface="Arial" pitchFamily="34" charset="0"/>
              </a:defRPr>
            </a:lvl9pPr>
          </a:lstStyle>
          <a:p>
            <a:pPr>
              <a:spcBef>
                <a:spcPct val="0"/>
              </a:spcBef>
              <a:buClr>
                <a:srgbClr val="97ABBC"/>
              </a:buClr>
              <a:buFont typeface="Raleway"/>
              <a:buNone/>
            </a:pPr>
            <a:r>
              <a:rPr lang="ru-RU" altLang="ru-RU" sz="3200" kern="0" dirty="0" smtClean="0">
                <a:solidFill>
                  <a:srgbClr val="2185C5"/>
                </a:solidFill>
                <a:latin typeface="Raleway"/>
                <a:ea typeface="Raleway"/>
                <a:cs typeface="Raleway"/>
                <a:sym typeface="Raleway"/>
              </a:rPr>
              <a:t>Вопросы</a:t>
            </a:r>
            <a:endParaRPr lang="ru-RU" altLang="ru-RU" sz="3200" kern="0" dirty="0">
              <a:solidFill>
                <a:srgbClr val="2185C5"/>
              </a:solidFill>
              <a:latin typeface="Raleway"/>
              <a:ea typeface="Raleway"/>
              <a:cs typeface="Raleway"/>
              <a:sym typeface="Raleway"/>
            </a:endParaRPr>
          </a:p>
        </p:txBody>
      </p:sp>
      <p:sp>
        <p:nvSpPr>
          <p:cNvPr id="6" name="Текст 2"/>
          <p:cNvSpPr txBox="1">
            <a:spLocks noGrp="1"/>
          </p:cNvSpPr>
          <p:nvPr>
            <p:ph type="body" idx="1"/>
          </p:nvPr>
        </p:nvSpPr>
        <p:spPr>
          <a:xfrm>
            <a:off x="612775" y="692696"/>
            <a:ext cx="11315873" cy="5976664"/>
          </a:xfrm>
        </p:spPr>
        <p:txBody>
          <a:bodyPr numCol="1"/>
          <a:lstStyle/>
          <a:p>
            <a:pPr>
              <a:spcBef>
                <a:spcPct val="0"/>
              </a:spcBef>
              <a:spcAft>
                <a:spcPts val="1200"/>
              </a:spcAft>
            </a:pPr>
            <a:r>
              <a:rPr lang="ru-RU" altLang="ru-RU" sz="2400" dirty="0" smtClean="0">
                <a:solidFill>
                  <a:schemeClr val="tx1"/>
                </a:solidFill>
                <a:latin typeface="Lato"/>
                <a:ea typeface="Lato"/>
                <a:cs typeface="Lato"/>
                <a:sym typeface="Lato"/>
              </a:rPr>
              <a:t>1. Виды </a:t>
            </a:r>
            <a:r>
              <a:rPr lang="ru-RU" altLang="ru-RU" sz="2400" dirty="0">
                <a:solidFill>
                  <a:schemeClr val="tx1"/>
                </a:solidFill>
                <a:latin typeface="Lato"/>
                <a:ea typeface="Lato"/>
                <a:cs typeface="Lato"/>
                <a:sym typeface="Lato"/>
              </a:rPr>
              <a:t>работ при создании новых ОЭП (НИР, ОКР). Их цели и задачи. Этапы проектирования ОЭП.</a:t>
            </a:r>
          </a:p>
          <a:p>
            <a:pPr>
              <a:spcBef>
                <a:spcPct val="0"/>
              </a:spcBef>
              <a:spcAft>
                <a:spcPts val="1200"/>
              </a:spcAft>
            </a:pPr>
            <a:endParaRPr lang="ru-RU" altLang="ru-RU" sz="2400" dirty="0">
              <a:solidFill>
                <a:schemeClr val="tx1"/>
              </a:solidFill>
              <a:latin typeface="Lato"/>
              <a:ea typeface="Lato"/>
              <a:cs typeface="Lato"/>
              <a:sym typeface="Lato"/>
            </a:endParaRPr>
          </a:p>
          <a:p>
            <a:pPr>
              <a:spcBef>
                <a:spcPct val="0"/>
              </a:spcBef>
              <a:spcAft>
                <a:spcPts val="1200"/>
              </a:spcAft>
            </a:pPr>
            <a:r>
              <a:rPr lang="ru-RU" altLang="ru-RU" sz="2400" dirty="0">
                <a:solidFill>
                  <a:schemeClr val="tx1"/>
                </a:solidFill>
                <a:latin typeface="Lato"/>
                <a:ea typeface="Lato"/>
                <a:cs typeface="Lato"/>
                <a:sym typeface="Lato"/>
              </a:rPr>
              <a:t>2. Единая система конструкторской документации. Схемы. Виды схем. Функциональная комбинированная схема.</a:t>
            </a:r>
          </a:p>
          <a:p>
            <a:pPr>
              <a:spcBef>
                <a:spcPct val="0"/>
              </a:spcBef>
              <a:spcAft>
                <a:spcPts val="1200"/>
              </a:spcAft>
            </a:pPr>
            <a:endParaRPr lang="ru-RU" altLang="ru-RU" sz="2400" dirty="0">
              <a:solidFill>
                <a:schemeClr val="tx1"/>
              </a:solidFill>
              <a:latin typeface="Lato"/>
              <a:ea typeface="Lato"/>
              <a:cs typeface="Lato"/>
              <a:sym typeface="Lato"/>
            </a:endParaRPr>
          </a:p>
          <a:p>
            <a:pPr>
              <a:spcBef>
                <a:spcPct val="0"/>
              </a:spcBef>
              <a:spcAft>
                <a:spcPts val="1200"/>
              </a:spcAft>
            </a:pPr>
            <a:r>
              <a:rPr lang="ru-RU" altLang="ru-RU" sz="2400" dirty="0">
                <a:solidFill>
                  <a:schemeClr val="tx1"/>
                </a:solidFill>
                <a:latin typeface="Lato"/>
                <a:ea typeface="Lato"/>
                <a:cs typeface="Lato"/>
                <a:sym typeface="Lato"/>
              </a:rPr>
              <a:t>3. Основные требования к оформлению чертежей оптических деталей. Оформление оптических схем.</a:t>
            </a:r>
          </a:p>
          <a:p>
            <a:pPr>
              <a:spcBef>
                <a:spcPct val="0"/>
              </a:spcBef>
              <a:spcAft>
                <a:spcPts val="1200"/>
              </a:spcAft>
            </a:pPr>
            <a:endParaRPr lang="ru-RU" altLang="ru-RU" sz="2400" dirty="0" smtClean="0">
              <a:solidFill>
                <a:schemeClr val="tx1"/>
              </a:solidFill>
              <a:latin typeface="Lato"/>
              <a:ea typeface="Lato"/>
              <a:cs typeface="Lato"/>
              <a:sym typeface="Lato"/>
            </a:endParaRPr>
          </a:p>
          <a:p>
            <a:pPr marL="457200" indent="-457200">
              <a:spcBef>
                <a:spcPct val="0"/>
              </a:spcBef>
              <a:spcAft>
                <a:spcPts val="1200"/>
              </a:spcAft>
              <a:buFont typeface="Arial" panose="020B0604020202020204" pitchFamily="34" charset="0"/>
              <a:buChar char="•"/>
            </a:pPr>
            <a:endParaRPr lang="ru-RU" altLang="ru-RU" sz="2400" dirty="0">
              <a:solidFill>
                <a:schemeClr val="tx1"/>
              </a:solidFill>
              <a:latin typeface="Lato"/>
              <a:ea typeface="Lato"/>
              <a:cs typeface="Lato"/>
              <a:sym typeface="Lato"/>
            </a:endParaRPr>
          </a:p>
        </p:txBody>
      </p:sp>
    </p:spTree>
    <p:extLst>
      <p:ext uri="{BB962C8B-B14F-4D97-AF65-F5344CB8AC3E}">
        <p14:creationId xmlns:p14="http://schemas.microsoft.com/office/powerpoint/2010/main" val="1909857453"/>
      </p:ext>
    </p:extLst>
  </p:cSld>
  <p:clrMapOvr>
    <a:masterClrMapping/>
  </p:clrMapOvr>
  <p:timing>
    <p:tnLst>
      <p:par>
        <p:cTn id="1" dur="indefinite" restart="never" nodeType="tmRoot"/>
      </p:par>
    </p:tnLst>
  </p:timing>
</p:sld>
</file>

<file path=ppt/theme/theme1.xml><?xml version="1.0" encoding="utf-8"?>
<a:theme xmlns:a="http://schemas.openxmlformats.org/drawingml/2006/main" name="4_Office Theme">
  <a:themeElements>
    <a:clrScheme name="Серая">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Тема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1_Office Theme">
  <a:themeElements>
    <a:clrScheme name="Custom 5">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D8D8D8"/>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Стандартная">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Тема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timeline-engineering-powerpoint-template</Template>
  <TotalTime>8355</TotalTime>
  <Words>10695</Words>
  <Application>Microsoft Office PowerPoint</Application>
  <PresentationFormat>Произвольный</PresentationFormat>
  <Paragraphs>778</Paragraphs>
  <Slides>98</Slides>
  <Notes>98</Notes>
  <HiddenSlides>0</HiddenSlides>
  <MMClips>0</MMClips>
  <ScaleCrop>false</ScaleCrop>
  <HeadingPairs>
    <vt:vector size="4" baseType="variant">
      <vt:variant>
        <vt:lpstr>Тема</vt:lpstr>
      </vt:variant>
      <vt:variant>
        <vt:i4>3</vt:i4>
      </vt:variant>
      <vt:variant>
        <vt:lpstr>Заголовки слайдов</vt:lpstr>
      </vt:variant>
      <vt:variant>
        <vt:i4>98</vt:i4>
      </vt:variant>
    </vt:vector>
  </HeadingPairs>
  <TitlesOfParts>
    <vt:vector size="101" baseType="lpstr">
      <vt:lpstr>4_Office Theme</vt:lpstr>
      <vt:lpstr>11_Office Theme</vt:lpstr>
      <vt:lpstr>Antonio template</vt:lpstr>
      <vt:lpstr>Регламентация конструкторских работ при проектировании ОЭП. Конструкторская документация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xxx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ПРОЕКТИРОВАНИЕ ОПТИКО-ЭЛЕКТРОННЫХ ПРИБОРОВ</dc:title>
  <dc:creator>Городничев</dc:creator>
  <cp:lastModifiedBy>FunnyJingl</cp:lastModifiedBy>
  <cp:revision>948</cp:revision>
  <cp:lastPrinted>2015-02-25T10:22:56Z</cp:lastPrinted>
  <dcterms:created xsi:type="dcterms:W3CDTF">2011-01-18T06:29:45Z</dcterms:created>
  <dcterms:modified xsi:type="dcterms:W3CDTF">2017-04-04T11:38:59Z</dcterms:modified>
</cp:coreProperties>
</file>