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71"/>
  </p:notesMasterIdLst>
  <p:sldIdLst>
    <p:sldId id="265" r:id="rId4"/>
    <p:sldId id="592" r:id="rId5"/>
    <p:sldId id="545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700" r:id="rId25"/>
    <p:sldId id="701" r:id="rId26"/>
    <p:sldId id="702" r:id="rId27"/>
    <p:sldId id="703" r:id="rId28"/>
    <p:sldId id="704" r:id="rId29"/>
    <p:sldId id="705" r:id="rId30"/>
    <p:sldId id="706" r:id="rId31"/>
    <p:sldId id="708" r:id="rId32"/>
    <p:sldId id="709" r:id="rId33"/>
    <p:sldId id="710" r:id="rId34"/>
    <p:sldId id="711" r:id="rId35"/>
    <p:sldId id="712" r:id="rId36"/>
    <p:sldId id="713" r:id="rId37"/>
    <p:sldId id="714" r:id="rId38"/>
    <p:sldId id="715" r:id="rId39"/>
    <p:sldId id="716" r:id="rId40"/>
    <p:sldId id="717" r:id="rId41"/>
    <p:sldId id="718" r:id="rId42"/>
    <p:sldId id="719" r:id="rId43"/>
    <p:sldId id="720" r:id="rId44"/>
    <p:sldId id="721" r:id="rId45"/>
    <p:sldId id="722" r:id="rId46"/>
    <p:sldId id="723" r:id="rId47"/>
    <p:sldId id="725" r:id="rId48"/>
    <p:sldId id="726" r:id="rId49"/>
    <p:sldId id="727" r:id="rId50"/>
    <p:sldId id="728" r:id="rId51"/>
    <p:sldId id="729" r:id="rId52"/>
    <p:sldId id="730" r:id="rId53"/>
    <p:sldId id="731" r:id="rId54"/>
    <p:sldId id="732" r:id="rId55"/>
    <p:sldId id="733" r:id="rId56"/>
    <p:sldId id="734" r:id="rId57"/>
    <p:sldId id="735" r:id="rId58"/>
    <p:sldId id="736" r:id="rId59"/>
    <p:sldId id="737" r:id="rId60"/>
    <p:sldId id="738" r:id="rId61"/>
    <p:sldId id="739" r:id="rId62"/>
    <p:sldId id="740" r:id="rId63"/>
    <p:sldId id="741" r:id="rId64"/>
    <p:sldId id="742" r:id="rId65"/>
    <p:sldId id="743" r:id="rId66"/>
    <p:sldId id="744" r:id="rId67"/>
    <p:sldId id="745" r:id="rId68"/>
    <p:sldId id="503" r:id="rId69"/>
    <p:sldId id="681" r:id="rId7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6652" autoAdjust="0"/>
  </p:normalViewPr>
  <p:slideViewPr>
    <p:cSldViewPr>
      <p:cViewPr varScale="1">
        <p:scale>
          <a:sx n="98" d="100"/>
          <a:sy n="98" d="100"/>
        </p:scale>
        <p:origin x="-78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084514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19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Организация процесса проектирования определяется степенью новизны и сложностью решаемой задачи.</a:t>
            </a: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7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8528A0-CF11-4601-BF34-6363348E7C03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453574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66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67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степени новизны различаются: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частичная модернизация существующего прибора приводит к некоторому улучшению одного или нескольких показателей качества за счет изменения параметров, улучшения элементной базы, частичного изменения структуры и т.п.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Существенная модернизация приводит к значительному улучшению основных показателей качества прибора за счет существенного изменения параметров и структурной схемы, приводящих к большим конструктивным изменениям.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нового прибора, предназначенного для решения известных или принципиально новых задач и основанного на новых принципах действия, использование которых позволяет резко улучшить основные показатели качества.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 создании новых ОЭП процессу собственно проектирования – опытно-конструкторским работам (ОКР) - обычно предшествуют научно-исследовательские работы (НИР).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Целью НИР является решение проблемных вопросов, позволяющее обосновать возможность и целесообразность дальнейшего проектирования, получить необходимую исходную информацию и тем самым предотвратить значительные затраты на проведение проектных работ в случае, когда поставленная задача не может быть решена предлагаемыми средствами.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рамках НИР изучается состояние разработок по поставленной или родственным задачам. С этой целью анализируются все доступные источники информации, а также опыт промышленности. На основе выдвинутых теоретических положений разрабатываются макеты узлов и прибора в целом. После их изготовления и экспериментальных исследований дается заключение о возможности создания промышленного образца прибора, и формулируются рекомендации по проведению ОКР.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Последовательность разработки и изготовления промышленных изделий в настоящее время регламентируется группой государственных стандартов, входящих в Единую систему конструкторской документации (ЕСКД).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rgbClr val="677480"/>
              </a:buClr>
            </a:pPr>
            <a:endParaRPr lang="ru-RU" altLang="ru-RU" sz="12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42513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"/>
          <p:cNvSpPr txBox="1">
            <a:spLocks noChangeArrowheads="1"/>
          </p:cNvSpPr>
          <p:nvPr/>
        </p:nvSpPr>
        <p:spPr bwMode="auto">
          <a:xfrm>
            <a:off x="4792134" y="1574800"/>
            <a:ext cx="260773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4" name="Shape 24"/>
          <p:cNvSpPr>
            <a:spLocks noChangeArrowheads="1"/>
          </p:cNvSpPr>
          <p:nvPr/>
        </p:nvSpPr>
        <p:spPr bwMode="auto">
          <a:xfrm>
            <a:off x="7630585" y="2133600"/>
            <a:ext cx="2281767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25"/>
          <p:cNvSpPr>
            <a:spLocks noChangeArrowheads="1"/>
          </p:cNvSpPr>
          <p:nvPr/>
        </p:nvSpPr>
        <p:spPr bwMode="auto">
          <a:xfrm>
            <a:off x="9912352" y="2133600"/>
            <a:ext cx="2279649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26"/>
          <p:cNvSpPr>
            <a:spLocks noChangeArrowheads="1"/>
          </p:cNvSpPr>
          <p:nvPr/>
        </p:nvSpPr>
        <p:spPr bwMode="auto">
          <a:xfrm>
            <a:off x="0" y="2133600"/>
            <a:ext cx="2279651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7"/>
          <p:cNvSpPr>
            <a:spLocks noChangeArrowheads="1"/>
          </p:cNvSpPr>
          <p:nvPr/>
        </p:nvSpPr>
        <p:spPr bwMode="auto">
          <a:xfrm>
            <a:off x="2279651" y="2133600"/>
            <a:ext cx="2281767" cy="101600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80567" y="2882401"/>
            <a:ext cx="7631599" cy="1093199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9703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9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767408" y="1268760"/>
            <a:ext cx="10729192" cy="2304009"/>
          </a:xfrm>
        </p:spPr>
        <p:txBody>
          <a:bodyPr anchor="ctr"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dirty="0">
                <a:latin typeface="Raleway"/>
                <a:ea typeface="Raleway"/>
                <a:cs typeface="Raleway"/>
                <a:sym typeface="Raleway"/>
              </a:rPr>
              <a:t>ЛИНЗЫ И СПОСОБЫ ИХ КРЕПЛЕНИЯ </a:t>
            </a:r>
            <a:endParaRPr lang="ru-RU" altLang="ru-RU" dirty="0" smtClean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12775" y="836712"/>
                <a:ext cx="11315873" cy="5832648"/>
              </a:xfrm>
            </p:spPr>
            <p:txBody>
              <a:bodyPr/>
              <a:lstStyle/>
              <a:p>
                <a:pPr indent="-457200">
                  <a:spcBef>
                    <a:spcPct val="0"/>
                  </a:spcBef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Исходя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из требований технологии при конструировании положительных линз необходимо обеспечивать минимальную толщину по их краю в соответствии с рекомендациями, приведенными в соответствующих справочных материалах, а толщина по оси отрицательных линз в зависимости от ее диаметра и необходимой точности формы рабочих поверхностей должна соответствовать рекомендациям действующих стандартов (в пределах от </a:t>
                </a:r>
                <a14:m>
                  <m:oMath xmlns:m="http://schemas.openxmlformats.org/officeDocument/2006/math">
                    <m:r>
                      <a:rPr lang="ru-RU" altLang="ru-RU" sz="24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0,05</m:t>
                    </m:r>
                    <m:r>
                      <a:rPr lang="ru-RU" altLang="ru-RU" sz="24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𝐷</m:t>
                    </m:r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до </a:t>
                </a:r>
                <a14:m>
                  <m:oMath xmlns:m="http://schemas.openxmlformats.org/officeDocument/2006/math">
                    <m:r>
                      <a:rPr lang="ru-RU" altLang="ru-RU" sz="24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0,09</m:t>
                    </m:r>
                    <m:r>
                      <a:rPr lang="ru-RU" altLang="ru-RU" sz="24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𝐷</m:t>
                    </m:r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в зависимости от диаметра линзы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).</a:t>
                </a: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Рассчитанные предельные допуски на толщину линз вдоль оси (исходя из их влияния на качество изображения) округляют до ближайшего меньшего значения из ряда значений, приведенного в действующих стандартах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:</a:t>
                </a: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[±(0,005; 0,007; 0,010; 0,015; 0,020; 0,025; 0,030-0,05; 0,07; 0,1; 0,2; 0,3; 0,5; 0,7; 1,0)] мм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</a:pP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775" y="836712"/>
                <a:ext cx="11315873" cy="5832648"/>
              </a:xfrm>
              <a:blipFill rotWithShape="1">
                <a:blip r:embed="rId3"/>
                <a:stretch>
                  <a:fillRect l="-862" r="-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 indent="-457200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Радиусы кривизны рабочих поверхностей сферических линз, полученные при расчетах, округляют до ближайших значений по действующим стандартам, а допуски на них задают в таблице или в технических условиях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indent="-457200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 линзах могут быть нанесены фаски защитные, конструктивные, для крепления. Параметры защитных фасок и фасок для крепления (размер, угол, допуски) нормализованы (приведены в соответствующих таблицах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). При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малой толщине оптической детали по краю размер фаски может быть уменьшен. Фаски на оптических деталях, которые крепятся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завальцовкой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должны быть концентричны относительно наружного диаметра.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 выпуклых поверхностях при отношении диаметра к радиусу поверхности больше 1,5 защитную фаску не выполняют; при отношении D/R от 1,3 до 1,5 фаска допускается, но не является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обязательной. На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некоторых линзах, собранных в линзовую систему групповым способом «насыпным без промежуточных колец», защитные фаски на кромках не снимают.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831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Обусловлено это тем, что при применении данного способа крепления линзы в системе устанавливаются друг по другу рабочими поверхностями и кромками (фасками), поэтому значительные погрешности защитных фасок вызывают погрешности воздушных промежутков между компонентами и нарушают центрировку линз в системе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Материалы для линз – оптические стекла различных марок и оптические полимеры (полиметилметакрилат, полистирол, поликарбонат, сополимер,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zeonex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). В частности полимеры широко используются в массовом производстве линз фотографической техники широкого потребления, линз осветительных систем (например, линз Френеля), очковых линз, линз окуляров, лупы, что существенно облегчает их массу и уменьшает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стоимость. Линзы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работающие в инфракрасной и ультрафиолетовой областях спектра, изготавливаются из специальных марок стекол (например, К515, ИКС), кварцевого стекла (КУ-1), оптической керамики, оптических кристаллов (флюорита, сильвина, фтористого лития, германия и др.).</a:t>
            </a:r>
          </a:p>
          <a:p>
            <a:pPr indent="-457200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5"/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5"/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5"/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63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12775" y="836712"/>
                <a:ext cx="11315873" cy="5832648"/>
              </a:xfrm>
            </p:spPr>
            <p:txBody>
              <a:bodyPr/>
              <a:lstStyle/>
              <a:p>
                <a:pPr indent="-457200">
                  <a:spcBef>
                    <a:spcPct val="0"/>
                  </a:spcBef>
                  <a:spcAft>
                    <a:spcPts val="1200"/>
                  </a:spcAft>
                  <a:buFont typeface="+mj-lt"/>
                  <a:buAutoNum type="arabicPeriod" startAt="6"/>
                </a:pP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Оптические характеристики линзы. </a:t>
                </a:r>
                <a14:m>
                  <m:oMath xmlns:m="http://schemas.openxmlformats.org/officeDocument/2006/math">
                    <m:r>
                      <a:rPr lang="ru-RU" altLang="ru-RU" sz="24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𝑓</m:t>
                    </m:r>
                    <m:r>
                      <a:rPr lang="ru-RU" altLang="ru-RU" sz="24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 </m:t>
                    </m:r>
                    <m:r>
                      <a:rPr lang="ru-RU" altLang="ru-RU" sz="24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𝑓</m:t>
                    </m:r>
                    <m:r>
                      <a:rPr lang="ru-RU" altLang="ru-RU" sz="24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’</m:t>
                    </m:r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фокусные расстояния (переднее и заднее);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ru-RU" altLang="ru-RU" sz="24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𝑆</m:t>
                        </m:r>
                      </m:e>
                      <m:sub>
                        <m:r>
                          <a:rPr lang="ru-RU" altLang="ru-RU" sz="24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𝐹</m:t>
                        </m:r>
                      </m:sub>
                    </m:sSub>
                    <m:r>
                      <a:rPr lang="ru-RU" altLang="ru-RU" sz="24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 </m:t>
                    </m:r>
                    <m:sSubSup>
                      <m:sSubSupPr>
                        <m:ctrlPr>
                          <a:rPr lang="ru-RU" altLang="ru-RU" sz="24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ru-RU" altLang="ru-RU" sz="2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SupPr>
                          <m:e>
                            <m:r>
                              <a:rPr lang="ru-RU" altLang="ru-RU" sz="2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𝑆</m:t>
                            </m:r>
                          </m:e>
                          <m:sub/>
                          <m:sup>
                            <m:r>
                              <a:rPr lang="ru-RU" altLang="ru-RU" sz="2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  <m:t>′</m:t>
                            </m:r>
                          </m:sup>
                        </m:sSubSup>
                      </m:e>
                      <m:sub>
                        <m:r>
                          <a:rPr lang="ru-RU" altLang="ru-RU" sz="24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𝐹</m:t>
                        </m:r>
                        <m:r>
                          <a:rPr lang="en-US" altLang="ru-RU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′</m:t>
                        </m:r>
                      </m:sub>
                      <m:sup/>
                    </m:sSubSup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 передний и задний фокальные отрезки; и расчетные световые диаметры на рабочих поверхностях линз указывают в третьей части таблицы, причем один из фокальных отрезков при необходимости может указываться с допуском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  <a:endParaRPr lang="en-US" altLang="ru-RU" sz="24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-457200">
                  <a:spcBef>
                    <a:spcPct val="0"/>
                  </a:spcBef>
                  <a:spcAft>
                    <a:spcPts val="1200"/>
                  </a:spcAft>
                  <a:buFont typeface="+mj-lt"/>
                  <a:buAutoNum type="arabicPeriod" startAt="6"/>
                </a:pP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Допуск на </a:t>
                </a:r>
                <a:r>
                  <a:rPr lang="ru-RU" altLang="ru-RU" sz="2400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децентрировку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(несовпадение оси симметрии рабочей поверхности линзы с геометрической осью) рабочей поверхности линзы выражают в долях миллиметра и проставляют в поле чертежа, в специальной рамке, содержащем три поля, в первом указывают значок вида допуска </a:t>
                </a:r>
                <a:r>
                  <a:rPr lang="ru-RU" altLang="ru-RU" sz="2400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децентрировки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(позиционный, перпендикулярности или биения плоской поверхности, формы заданной поверхности), во втором – численное значение допуска, в третьем указывают базы, относительно которых следует контролировать </a:t>
                </a:r>
                <a:r>
                  <a:rPr lang="ru-RU" altLang="ru-RU" sz="2400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децентрировку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</a:p>
              <a:p>
                <a:pPr indent="-457200">
                  <a:spcBef>
                    <a:spcPct val="0"/>
                  </a:spcBef>
                  <a:spcAft>
                    <a:spcPts val="1200"/>
                  </a:spcAft>
                  <a:buFont typeface="+mj-lt"/>
                  <a:buAutoNum type="arabicPeriod" startAt="6"/>
                </a:pPr>
                <a:endParaRPr lang="ru-RU" altLang="ru-RU" sz="24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775" y="836712"/>
                <a:ext cx="11315873" cy="5832648"/>
              </a:xfrm>
              <a:blipFill rotWithShape="1">
                <a:blip r:embed="rId3"/>
                <a:stretch>
                  <a:fillRect l="-862" r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8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 контроле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децентрировки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круглую линзу устанавливают одной из базовых поверхностей на кольцевую опору, поджимают другой базовой поверхностью к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ножевидному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упору и приводят во вращение. Измеренное при этом биение центра кривизны рабочей поверхности (или биение плоской поверхности) относительно базовой оси (создаваемой базовыми поверхностями) является мерой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децентрировки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Контроль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децентрировки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некруглых сферических линз, цилиндрических и асферических линз производится с помощью специальных методов и приборов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Высокий уровень точности центрировки линз </a:t>
            </a:r>
            <a:r>
              <a:rPr lang="en-US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0,002-0,005 мм, средний уровень - 0,005-0,01 мм, пониженный уровень </a:t>
            </a:r>
            <a:r>
              <a:rPr lang="en-US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0,01-0,02 мм.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16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 indent="-457200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8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рабочие поверхности линзы могут быть нанесены различные виды оптических покрытий (просветляющих, зеркальных, светоделительных и поглощающих), а для уменьшения бликов и защиты детали от влияния внешней среды выполняют покрытия их боковых поверхностей и фасок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Одиночные сферические линзы вследствие больших аберраций редко применяются как самостоятельные элементы оптических приборов. Чаще используются комбинации из нескольких линз, склеенные линзы (склейки, линзовые блоки), выполняющие те же функции, что и одиночные линзы, но со значительно меньшими аберрациями. </a:t>
            </a:r>
          </a:p>
          <a:p>
            <a:pPr indent="-457200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6"/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>
              <a:spcBef>
                <a:spcPct val="0"/>
              </a:spcBef>
              <a:spcAft>
                <a:spcPts val="1200"/>
              </a:spcAft>
              <a:buFont typeface="+mj-lt"/>
              <a:buAutoNum type="arabicPeriod" startAt="6"/>
            </a:pP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6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Большое распространение в ОЭП получили склеенные блоки из двух линз (реже трех линз и более) – положительной и отрицательной, изготовленные из стекол различных марок типа крон и флинт.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двухлинзовых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склеек могут быть хорошо исправлены сферическая аберрация, хроматизм и кома, другие же аберрации устранить достаточно полно невозможно.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Для склеивания применяют специальные оптические клеи: пихтовый бальзам, бальзамин, и другие, которые обладают необходимыми свойствами и характеристиками (высокая прозрачность в спектральном диапазоне, близость показателя преломления к показателям преломлений склеиваемых материалов, оптическая однородность, стабильность свойств во времени, тепло- и морозостойкость и т. д.)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859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0688"/>
            <a:ext cx="4320480" cy="610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8_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51" y="2204864"/>
            <a:ext cx="4533161" cy="308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Чертеж линзового блока оформляется в соответствии с требованиями, приведенными ранее. На чертеже блока, являющегося сборочной единицей, указываются только те параметры, которые должны быть выполнены и проконтролированы в процессе сборки (склейки): центрировка и толщина склеенного блока, отсутствие деформаций наружных рабочих поверхностей, их чистота. </a:t>
            </a:r>
            <a:endParaRPr lang="en-US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Поэтому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верхняя часть таблицы – требования к материалу – на чертеже склеенного блока линз отсутствует, таблица состоит только из двух частей: требований к сборке и оптических характеристик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US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склейке одна из линз является базовой, а другая – присоединяемой (приклеиваемой).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конструировании деталей, входящих в склейку, как правило, на полный диаметр базовой линзы назначается допуск е9, для приклеиваемой – d10 или d11.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Допускается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выполнять приклеиваемую линзу с уменьшенным диаметром по номиналу по сравнению с базовой линзой.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510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 определении базовой и приклеиваемой линз следует учитывать следующее: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качестве базовой следует выбирать линзу с большей толщиной по краю для удобства базирования при склеивании и контроле готового узла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качестве базовой следует выбрать ту деталь, у которой в склейку идет вогнутая поверхность, поскольку клей при склеивании не должен вытекать из соединительного шва, а напротив, должен заполнять все образующиеся пустоты при сопряжении двух линз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наружный радиус базовой линзы желательно иметь большего значения, чем наружный радиус приклеиваемой линзы для более точного и удобного изготовления склейки</a:t>
            </a:r>
          </a:p>
        </p:txBody>
      </p:sp>
    </p:spTree>
    <p:extLst>
      <p:ext uri="{BB962C8B-B14F-4D97-AF65-F5344CB8AC3E}">
        <p14:creationId xmlns:p14="http://schemas.microsoft.com/office/powerpoint/2010/main" val="41905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Текст 2"/>
          <p:cNvSpPr txBox="1">
            <a:spLocks noGrp="1"/>
          </p:cNvSpPr>
          <p:nvPr>
            <p:ph type="body" idx="1"/>
          </p:nvPr>
        </p:nvSpPr>
        <p:spPr>
          <a:xfrm>
            <a:off x="839416" y="2882900"/>
            <a:ext cx="10585176" cy="349885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Линзы – оптические детали из однородных, прозрачных для оптического диапазона длин волн материалов, ограниченные двумя преломляющими рабочими поверхностями, из которых по крайней мере одна является поверхностью тела вращения, применяемые в оптических приборах для преобразования формы пучков излучения и построения изображений различных объектов.</a:t>
            </a:r>
            <a:endParaRPr lang="ru-RU" altLang="ru-RU" sz="2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понятия и определения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9433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желательно, чтобы показатель преломления материала базовой линзы не значительно отличался от показателя преломления клея по сравнению с разницей показателей преломления клея и материала приклеиваемой линзы;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необходимо,  чтобы  радиус  базовой  поверхности  был  больше радиуса приклеиваемой  поверхности  (это  касается как базовой, так и приклеиваемой линз);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желательно, чтобы базовая поверхность базовой линзы оставалась базовой поверхностью и для всей склейки;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желательно, чтобы у приклеиваемой линзы базовой являлась та поверхность, которая уходит в склейку.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883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12775" y="836712"/>
                <a:ext cx="11315873" cy="5832648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Допуск на </a:t>
                </a:r>
                <a:r>
                  <a:rPr lang="ru-RU" altLang="ru-RU" sz="2400" dirty="0" err="1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децентрировку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базовой линзы ставится более жесткий, чем допуск на приклеиваемую линзу. Особенно это касается случая, когда показатель преломления материала приклеиваемой линзы фактически совпадает с показателем преломления клея.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Допуск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 суммарную толщину склейки линз рассчитывается следующим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образом:</a:t>
                </a:r>
                <a14:m>
                  <m:oMath xmlns:m="http://schemas.openxmlformats.org/officeDocument/2006/math">
                    <m:r>
                      <a:rPr lang="ru-RU" altLang="ru-RU" sz="24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 </m:t>
                    </m:r>
                    <m:r>
                      <m:rPr>
                        <m:sty m:val="p"/>
                      </m:rPr>
                      <a:rPr lang="el-GR" altLang="ru-RU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Δ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ru-RU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скл</m:t>
                        </m:r>
                      </m:sub>
                    </m:sSub>
                    <m:r>
                      <a:rPr lang="ru-RU" altLang="ru-RU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=</m:t>
                    </m:r>
                    <m:r>
                      <m:rPr>
                        <m:sty m:val="p"/>
                      </m:rPr>
                      <a:rPr lang="el-GR" altLang="ru-RU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Δ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ru-RU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баз</m:t>
                        </m:r>
                      </m:sub>
                    </m:sSub>
                    <m:r>
                      <a:rPr lang="ru-RU" altLang="ru-RU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+</m:t>
                    </m:r>
                    <m:r>
                      <m:rPr>
                        <m:sty m:val="p"/>
                      </m:rPr>
                      <a:rPr lang="el-GR" altLang="ru-RU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Δ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ru-RU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Lato"/>
                            <a:sym typeface="Lato"/>
                          </a:rPr>
                          <m:t>прик</m:t>
                        </m:r>
                      </m:sub>
                    </m:sSub>
                    <m:r>
                      <a:rPr lang="ru-RU" altLang="ru-RU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+0,01</m:t>
                    </m:r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. Например: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𝑑</m:t>
                          </m:r>
                        </m:e>
                        <m:sub>
                          <m:r>
                            <a:rPr lang="ru-RU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баз</m:t>
                          </m:r>
                        </m:sub>
                      </m:sSub>
                      <m:r>
                        <a:rPr lang="ru-RU" altLang="ru-RU" sz="24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=1</m:t>
                      </m:r>
                      <m:r>
                        <a:rPr lang="ru-RU" alt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±0,01; </m:t>
                      </m:r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𝑑</m:t>
                          </m:r>
                        </m:e>
                        <m:sub>
                          <m:r>
                            <a:rPr lang="ru-RU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Lato"/>
                              <a:sym typeface="Lato"/>
                            </a:rPr>
                            <m:t>прик</m:t>
                          </m:r>
                        </m:sub>
                      </m:sSub>
                      <m:r>
                        <a:rPr lang="ru-RU" altLang="ru-RU" sz="24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=</m:t>
                      </m:r>
                      <m:r>
                        <a:rPr lang="ru-RU" alt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4</m:t>
                      </m:r>
                      <m:r>
                        <a:rPr lang="ru-RU" alt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±0,0</m:t>
                      </m:r>
                      <m:r>
                        <a:rPr lang="ru-RU" altLang="ru-RU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Lato"/>
                          <a:sym typeface="Lato"/>
                        </a:rPr>
                        <m:t>2</m:t>
                      </m:r>
                    </m:oMath>
                  </m:oMathPara>
                </a14:m>
                <a:endParaRPr lang="ru-RU" altLang="ru-RU" sz="2400" dirty="0">
                  <a:solidFill>
                    <a:schemeClr val="tx1"/>
                  </a:solidFill>
                  <a:latin typeface="Lato"/>
                  <a:ea typeface="Cambria Math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𝑑</m:t>
                          </m:r>
                        </m:e>
                        <m:sub>
                          <m:r>
                            <a:rPr lang="ru-RU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скл</m:t>
                          </m:r>
                        </m:sub>
                      </m:sSub>
                      <m:r>
                        <a:rPr lang="ru-RU" altLang="ru-RU" sz="24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=</m:t>
                      </m:r>
                      <m:sSubSup>
                        <m:sSubSupPr>
                          <m:ctrlP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SupPr>
                        <m:e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1</m:t>
                          </m:r>
                        </m:e>
                        <m:sub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−0,01</m:t>
                          </m:r>
                        </m:sub>
                        <m:sup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+0,01</m:t>
                          </m:r>
                        </m:sup>
                      </m:sSubSup>
                      <m:r>
                        <a:rPr lang="en-US" altLang="ru-RU" sz="24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+</m:t>
                      </m:r>
                      <m:sSubSup>
                        <m:sSubSupPr>
                          <m:ctrlP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SupPr>
                        <m:e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4</m:t>
                          </m:r>
                        </m:e>
                        <m:sub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−0,02</m:t>
                          </m:r>
                        </m:sub>
                        <m:sup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+0,02</m:t>
                          </m:r>
                        </m:sup>
                      </m:sSubSup>
                      <m:r>
                        <a:rPr lang="en-US" altLang="ru-RU" sz="2400" i="1">
                          <a:solidFill>
                            <a:schemeClr val="tx1"/>
                          </a:solidFill>
                          <a:latin typeface="Cambria Math"/>
                          <a:ea typeface="Lato"/>
                          <a:cs typeface="Lato"/>
                          <a:sym typeface="Lato"/>
                        </a:rPr>
                        <m:t>+0,01=</m:t>
                      </m:r>
                      <m:sSubSup>
                        <m:sSubSupPr>
                          <m:ctrlP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</m:ctrlPr>
                        </m:sSubSupPr>
                        <m:e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5</m:t>
                          </m:r>
                        </m:e>
                        <m:sub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−0,02</m:t>
                          </m:r>
                        </m:sub>
                        <m:sup>
                          <m:r>
                            <a:rPr lang="en-US" alt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Lato"/>
                              <a:cs typeface="Lato"/>
                              <a:sym typeface="Lato"/>
                            </a:rPr>
                            <m:t>+0,04</m:t>
                          </m:r>
                        </m:sup>
                      </m:sSubSup>
                    </m:oMath>
                  </m:oMathPara>
                </a14:m>
                <a:endParaRPr lang="en-US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en-US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наружные рабочие поверхности склейки линз могут быть нанесены оптические покрытия, а боковые поверхности и фаски (матовые поверхности) покрывают защитными эмалями.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</a:pP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775" y="836712"/>
                <a:ext cx="11315873" cy="5832648"/>
              </a:xfrm>
              <a:blipFill rotWithShape="1">
                <a:blip r:embed="rId3"/>
                <a:stretch>
                  <a:fillRect l="-862" r="-1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7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 основным способам крепления линз и других круглых оптических деталей относятся: крепление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завальцовкой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крепление приклеиванием, крепление резьбовым кольцом.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 необходимости, когда приходится учитывать особые условия и требования, связанные с габаритными размерами, назначением, условиями эксплуатации оптических деталей, могут использоваться вспомогательные способы крепления: проволочным кольцом, прижимными планками, накладным кольцом, специальными элементами или специальной конструкцией оправы.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Указанные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названия способов крепления определены видом замыкания рабочей (оптической) детали с базовой (оправой) в соединении или видом крепежной детали.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576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Крепление </a:t>
            </a:r>
            <a:r>
              <a:rPr lang="ru-RU" altLang="ru-RU" sz="24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завальцовкой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: линза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поджимается к опорному уступу тонким буртиком, выполненным на оправе.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Операция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завальцовки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производится на токарном или сверлильном станках при помощи роликов, специальных инструментов или ультразвуком.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результате тонкий буртик оправы деформируется и загибается по всей окружности на специально выполненную фаску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линзы.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Размеры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элементов загибаемого буртика берутся из справочника конструктора оптико-механических приборов.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847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 descr="9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22" y="1124744"/>
            <a:ext cx="9022380" cy="546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7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459889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Преимущества: </a:t>
            </a:r>
          </a:p>
          <a:p>
            <a:pPr marL="342900" indent="-342900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простота и компактность конструкции соединения: закрепляющий тонкий буртик, обладая упругими свойствами, обеспечивает силовое замыкание линзы без напряжений, а также компенсирует температурные деформации</a:t>
            </a:r>
          </a:p>
          <a:p>
            <a:pPr marL="342900" indent="-342900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возможна автоматизация сборки соединения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процессе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завальцовки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линзы можно выполнять ее частичную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центрировку</a:t>
            </a: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Недостатки: </a:t>
            </a:r>
          </a:p>
          <a:p>
            <a:pPr marL="342900" indent="-342900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конструкция неразборная; </a:t>
            </a:r>
          </a:p>
          <a:p>
            <a:pPr marL="342900" indent="-342900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существует ограничение на массу закрепляемой линзы (склеенного блока). Ограничение – тонкий (до 0,1 мм) загибаемый буртик не обеспечивает надежного крепления массивных линз. У буртика большей толщины исключены его упругие свойства, что может привести к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выколкам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кромки линзы в процессе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завальцовки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и ухудшить эксплуатационные свойства соединения. Поэтому крепление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завальцовкой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рекомендуется применять для линз от 6 до 80 мм, а склеенных блоков – до 50 мм. </a:t>
            </a:r>
          </a:p>
          <a:p>
            <a:pPr>
              <a:spcBef>
                <a:spcPct val="0"/>
              </a:spcBef>
              <a:spcAft>
                <a:spcPts val="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466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завальцовке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точность центрирования линзы в оправе может быть несколько ниже, чем при других способах крепления из-за того, что закрепляющий буртик ложится на матовую поверхность нецентрированной фаски линзы. При креплении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завальцовкой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для оправ обычно используют легко деформируемые, но упругие материалы (лучший – латунь). Также применяются алюминиевые сплавы  и низкоуглеродистые стали.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Для уменьшения отражения света от стенок оправы подвергаются чернению, а на внутренних поверхностях выполняется рифление.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Завальцовка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иногда используется при креплении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несклеенных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блоков (состоящих из двух-трех) линз и весьма часто – при креплении сеток, светофильтров, защитных стекол и других деталей, имеющих круглую форму. </a:t>
            </a:r>
          </a:p>
        </p:txBody>
      </p:sp>
    </p:spTree>
    <p:extLst>
      <p:ext uri="{BB962C8B-B14F-4D97-AF65-F5344CB8AC3E}">
        <p14:creationId xmlns:p14="http://schemas.microsoft.com/office/powerpoint/2010/main" val="32547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приклеиванием линз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 других круглых оптических деталей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настоящее время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является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все более и более используемым.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Причиной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этому служит появление новых клеящих веществ с оптимальными свойствами для соединения оптических деталей с оправами (обеспечение надежности соединения, эластичность, отсутствие деформаций в слоях клея, хорошая адгезия (сцепление  поверхностей двух разнородных твёрдых или жидких тел) к различным материалам, способность сохранять свойства при внешних воздействиях, стабильность во времени.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169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 descr="9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3" y="1124744"/>
            <a:ext cx="5907048" cy="408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4365104"/>
            <a:ext cx="56864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5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Мениск базируется в отверстие на уступ оправы (а). Закрепляющий клеевой шов образуется за счет заполнения клеем сопряженных фасок на линзе и оправе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Плосковыпуклая линза устанавливается фаской на клеевой шов (б), который наносится на рабочую поверхность оправы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Плосковогнутая линза базируется на уступ оправы в осевом направлении (в). Для образования клеевого шва в посадке линзы и оправы выполняется увеличенный до 0,5 мм зазор, так как очень тонкие слои клея теряют упругие свойства. При невозможности увеличить толщину клеевого слоя между линзой и оправой (например, для повышения точности базирования) в последней выполняется специальная канавка, которая заполняется клеем.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33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понятия и определения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 характеру преобразования пучка: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собирающие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рассеивающие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 сочетанию форм рабочих преломляющих поверхностей: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плосковыпуклые (вогнутые)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двояковыпуклые (вогнутые)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мениски (с радиусами кривизны, одинаковыми по знаку)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бифокальные (с разными радиусами кривизны на частях одной из рабочих поверхностей)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линзы Френеля (с плоской и ступенчатой поверхностями)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аксиконы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(с плоской и конической поверхностями)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378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Преимущества: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конструктивная простота узла крепления, снижение его массы и габаритных размеров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возможность закрепления линз, крепление которых традиционными способами затруднено, например линз малого диаметра (до 6 мм), с крутыми радиусами кривизны и тонкими краями, при некруглой форме базовых поверхностей и др.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отсутствие деформаций и напряжений в оптической детали при внешних воздействиях на узел крепления благодаря упругим свойствам клеящих веществ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возможность корректировки положения оптической детали до момента затвердевания клеящего вещества;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обеспечение герметизации соединения;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относительная простота автоматизации процесса сборки.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170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459889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Недостатки: 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Увеличение объема или усадка клеящего вещества после отвердевания могут вызвать напряжения в линзе. Поскольку зазор между линзой и оправой заполнен клеящим веществом, то при перепадах температур, из-за различных расширений этих деталей, возможно расклеивание или возникновение напряжений и деформаций. 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Большая длительность сушки клеящих веществ (от нескольких часов до суток) требует особой технологии, снижает производительность сборки. 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Некоторые компоненты клеящих веществ при определенных условиях (в вакууме) начинают испаряться, что может привести к загрязнению линз.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Крепление неразборное, поэтому не подлежит восстановлению.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Базирование линзы в оправе на клеевой шов (б) не обеспечивает высокую точность ее положения. Крепление линз и склеек с большой массой недостаточно надежно и требует его дублирования прижимными деталями. </a:t>
            </a:r>
          </a:p>
        </p:txBody>
      </p:sp>
    </p:spTree>
    <p:extLst>
      <p:ext uri="{BB962C8B-B14F-4D97-AF65-F5344CB8AC3E}">
        <p14:creationId xmlns:p14="http://schemas.microsoft.com/office/powerpoint/2010/main" val="17307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Влияние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ряда недостатков может быть уменьшено. Например, для повышения точности расположения линз в конструкции узла необходимо предусмотреть базирование линзы непосредственно на рабочие поверхности оправы (а).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целом, несмотря на указанные недостатки, данный способ крепления линз ценен благодаря своей конструктивной простоте, экономичности, надежности и возможности автоматизации сборки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Этот способ наиболее часто применяется также для крепления линз приклеиванием в случаях, когда они имеют некруглую форму боковых поверхностей.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Качество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соединения линзы с оправой зависит от согласованности материалов, входящих в узел крепления компонентов. Для этого необходимо знать физико-механические свойства клеящего вещества, линзы и оправы.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51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Материал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из которого изготовлены линзы для последующего крепления приклеиванием, может быть любым. Чистота обработки поверхности стекла в месте крепления не оказывает существенного влияния на скрепляющее свойство. Поэтому приклеиваемая поверхность линзы может быть шлифованной.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Марки отечественных клеев: по ГОСТ 14887-80 – акриловый, эпоксидные ОК-50П, ОК-72 и ОК-90; РТМ 3-522-74 – полиуретановый ПУ-2, шеллачный; ОСТ 3-1927-73 – УТ-32, УТ-34, ГОСТ 13489-79 – герметик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У30М.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Оправы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к которым приклеиваются линзы, изготавливают из алюминиевых сплавов, латуни, стали, титана и его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сплавов.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Титан благодаря тепловым свойствам, близким к стеклу, является наиболее оптимальным для изготовления оправ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линз. На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чертежах клеевые швы изображают жирной линией (на разрезах это может быть некоторая область). К этой линии подводят выноску, на которой ставят знак К.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585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Крепление резьбовым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кольцом применяется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как разъемное крепление отдельных линз, склеенных и составных линзовых блоков и других круглых оптических деталей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Резьбовым кольцом рекомендуется крепить линзы с диаметром свыше 10 мм вследствие технологических трудностей выполнения внутренней резьбы в оправах меньшего диаметра, а также из-за относительно больших (по сравнению с размером линзы) габаритных размеров кольца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57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4" y="944860"/>
            <a:ext cx="11459889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Оптическая деталь прижимается к опорному уступу оправы кольцом, имеющим наружную (или внутреннюю) резьбу, по которой оно завинчивается в оправу (а). Кольцо завинчивается в оправу специальным ключом, вставляемым в специально выполненные шлицы или отверстия, а для кольца с внутренней резьбой выполняется накатка (б).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2" descr="9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909" y="2924944"/>
            <a:ext cx="4615982" cy="329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www.thorlabs.de/images/TabImages/Optical_Spanner_Wrench_A2-7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2" y="2924944"/>
            <a:ext cx="5269260" cy="378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Преимущества: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обеспечение надежного разъемного крепления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простота сборки и демонтажа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отсутствие ограничений крепления линз относительно большого диаметра (до 300 мм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Недостатки: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конструкция менее технологична, чем при креплении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завальцовкой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или приклеиванием (так как требуется наличие дополнительной детали, крепежной резьбы в оправе, необходимо предохранять резьбовое кольцо от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самоотвинчивания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узел имеет увеличенные, особенно в осевом направлении, габаритные размеры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11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затруднена автоматизация сборки соединения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невозможна юстировка линзы в оправе в процессе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сборки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всегда можно обеспечить равномерный по всей окружности прижим линзы к опорному уступу оправы, что связано с перекосами кольца в резьбовом соединении, погрешностями формы и положения (отклонение от перпендикулярности) торца кольца и опорного уступа,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разнотолщинностью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(клиновидностью) линзы по краю;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при работе соединения в условиях перепада температур, из-за его жесткости могут возникнуть либо деформации линзы, либо смещения из-за уменьшения усилия прижатия или даже возникающего зазора между линзой и резьбовым кольцом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06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 descr="9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41" y="1340768"/>
            <a:ext cx="7024342" cy="501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3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Для устранения последних недостатков между резьбовым кольцом и линзой устанавливают пружинное кольцо.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Вследствие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упругости кольца в осевом направлении достигается равномерное по всей окружности распределение давления на линзу и компенсируется влияние температурных деформаций.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данной конструкции узла линза поджимается к трем выступам, выполненным в опорном торце оправы. Пружинное кольцо также имеет три выступа, которые ориентированы напротив выступов оправы с помощью винта I, позволяющего   пружинному кольцу смещаться вдоль оси, но ограничивающего его разворот.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результате достигается геометрическая определенность соединения, что обеспечивает минимальные деформации при прижиме.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834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понятия и определения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&amp;Kcy;&amp;acy;&amp;rcy;&amp;tcy;&amp;icy;&amp;ncy;&amp;kcy;&amp;icy; &amp;pcy;&amp;ocy; &amp;zcy;&amp;acy;&amp;pcy;&amp;rcy;&amp;ocy;&amp;scy;&amp;ucy; &amp;lcy;&amp;icy;&amp;ncy;&amp;zcy;&amp;acy; &amp;mcy;&amp;iecy;&amp;ncy;&amp;icy;&amp;scy;&amp;k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0" y="1844824"/>
            <a:ext cx="8820688" cy="32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amp;Kcy;&amp;acy;&amp;rcy;&amp;tcy;&amp;icy;&amp;ncy;&amp;kcy;&amp;icy; &amp;pcy;&amp;ocy; &amp;zcy;&amp;acy;&amp;pcy;&amp;rcy;&amp;ocy;&amp;scy;&amp;ucy; &amp;lcy;&amp;icy;&amp;ncy;&amp;zcy;&amp;acy; &amp;fcy;&amp;rcy;&amp;iecy;&amp;ncy;&amp;iecy;&amp;lcy;&amp;yacy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7"/>
          <a:stretch/>
        </p:blipFill>
        <p:spPr bwMode="auto">
          <a:xfrm>
            <a:off x="9480376" y="972860"/>
            <a:ext cx="1905000" cy="250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&amp;Kcy;&amp;acy;&amp;rcy;&amp;tcy;&amp;icy;&amp;ncy;&amp;kcy;&amp;icy; &amp;pcy;&amp;ocy; &amp;zcy;&amp;acy;&amp;pcy;&amp;rcy;&amp;ocy;&amp;scy;&amp;ucy; &amp;acy;&amp;kcy;&amp;scy;&amp;icy;&amp;kcy;&amp;ocy;&amp;n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4152845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4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12775" y="944860"/>
                <a:ext cx="11315873" cy="5724500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Крепление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проволочным кольцом. Применяется для закрепления линз диаметром 20-80 мм при невысоких требованиях к точности их центрирования и герметичности соединения.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Используется в основном для закрепления линз и зеркал в осветительных системах и не силовых оптических деталей (светофильтров, защитных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стекол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).</a:t>
                </a: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Условие установки 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проволочного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кольца в оправу: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𝐷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𝑚𝑖𝑛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&lt;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𝐷</m:t>
                        </m:r>
                      </m:e>
                      <m:sub>
                        <m:r>
                          <a:rPr lang="ru-RU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оп</m:t>
                        </m:r>
                      </m:sub>
                    </m:sSub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𝐷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–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диаметр сжатого кольца;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𝐷</m:t>
                        </m:r>
                      </m:e>
                      <m:sub>
                        <m:r>
                          <a:rPr lang="ru-RU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оп</m:t>
                        </m:r>
                      </m:sub>
                    </m:sSub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диаметр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отверстия оправы; а условие крепления линзы в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оправе:</a:t>
                </a:r>
                <a:r>
                  <a:rPr lang="en-US" altLang="ru-RU" sz="2400" dirty="0">
                    <a:solidFill>
                      <a:schemeClr val="tx1"/>
                    </a:solidFill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𝑚𝑎𝑥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&lt;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𝐷</m:t>
                        </m:r>
                      </m:e>
                      <m:sub>
                        <m:r>
                          <a:rPr lang="ru-RU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л</m:t>
                        </m:r>
                      </m:sub>
                    </m:sSub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внутренний диаметр кольца, установленного в оправу;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𝐷</m:t>
                        </m:r>
                      </m:e>
                      <m:sub>
                        <m:r>
                          <a:rPr lang="ru-RU" altLang="ru-RU" sz="2400" i="1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л</m:t>
                        </m:r>
                      </m:sub>
                    </m:sSub>
                  </m:oMath>
                </a14:m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–</a:t>
                </a:r>
                <a:r>
                  <a:rPr lang="ru-RU" altLang="ru-RU" sz="24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lang="ru-RU" altLang="ru-RU" sz="2400" dirty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диаметр линзы.</a:t>
                </a: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buClr>
                    <a:srgbClr val="677480"/>
                  </a:buClr>
                </a:pP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</a:pPr>
                <a:endParaRPr lang="ru-RU" altLang="ru-RU" sz="24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7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775" y="944860"/>
                <a:ext cx="11315873" cy="5724500"/>
              </a:xfrm>
              <a:blipFill rotWithShape="1">
                <a:blip r:embed="rId3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9_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4437112"/>
            <a:ext cx="8316400" cy="225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3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первой конструкции (а) линза помещена между опорным уступом и выступающей частью проволочного кольца, установленного в прямоугольную кольцевую канавку оправы.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Ширина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канавки равна диаметру (толщине) проволоки, а глубина – половине диаметра.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Кольцо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имеет вырез и изготавливается из стальной углеродистой пружинной проволоки (иногда латунной или бронзовой) диаметром 0,4-1,0 мм (в).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   второй  конструкции   в   оправе   выполнена  конусная  канавка под проволочное  кольцо  (б).  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 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месте   контакта   кольца   с   наклонной плоскостью  канавки  возникает сила реакции, осевая составляющая которой прижимает линзу к опорному уступу.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Для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надежности соединения угол 𝛼 конусной канавки должен быть меньше угла трения.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51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Преимущества: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крепление конструктивно простое и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технологичное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кольцо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может быть быстро установлено или снято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Недостатки: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возможность смещения и перекашивания линзы в оправе, которые возникают из-за осевого зазора (обусловленного погрешностями размеров канавки, толщины линзы по краю, диаметра проволоки)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388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Крепление при помощи пружинящих планок применяется для линз,  работающих в условиях перепадов температур, динамических воздействий и в случаях, когда они имеют не круглую форму боковых поверхностей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Упруго деформируясь, планки компенсируют действие факторов, ухудшающих качество соединения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Планки изготавливают из лент холоднокатаной инструментальной или пружинной стали (65Г, У8А), нейзильбера (НМцб5-20) и устанавливают через 120° по окружности оправы (а). Каждая планка привинчивается к оправе двумя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винтами. Для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крепления линз малого диаметра три планки заменяют одним кольцом с тремя пружинящими выступами (б).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Возможны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 другие конструктивные реализации пружинящих планок и их соединений с оправой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Конструкция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узла характеризуется достаточной точностью и надежностью соединения линзы с оправой. 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645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 descr="9_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2" y="1164254"/>
            <a:ext cx="10699160" cy="53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6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Преимущества: </a:t>
            </a:r>
          </a:p>
          <a:p>
            <a:pPr marL="342900" indent="-342900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возможность регулировать усилие прижима</a:t>
            </a:r>
          </a:p>
          <a:p>
            <a:pPr marL="342900" indent="-342900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создание упругого соединения, позволяющее компенсировать погрешность осевых размеров сопрягаемых деталей и их изменение от внешних воздействий</a:t>
            </a:r>
          </a:p>
          <a:p>
            <a:pPr marL="342900" indent="-342900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возможность разборки конструкции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отсутствие необходимости в специальном оборудовании и квалифицированном персонале для сборки узла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Недостатки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нетехнологичность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конструкции, содержащей  большое количество   крепежных элементов</a:t>
            </a:r>
          </a:p>
          <a:p>
            <a:pPr marL="342900" indent="-342900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сложность автоматизации сборки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невозможность юстировки в процессе сборки</a:t>
            </a:r>
          </a:p>
        </p:txBody>
      </p:sp>
    </p:spTree>
    <p:extLst>
      <p:ext uri="{BB962C8B-B14F-4D97-AF65-F5344CB8AC3E}">
        <p14:creationId xmlns:p14="http://schemas.microsoft.com/office/powerpoint/2010/main" val="7970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Крепление накладным кольцом применяют для крепления крупногабаритных линз, а также других круглых оптических деталей (защитных стекол, зеркал) с диаметром, превышающим 200-300 мм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Крепление накладным кольцом относится к индивидуальным способам крепления.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Его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реализация зависит от конкретных геометрических параметров оправы и линзы, их допустимых отклонений, а также от температурного режима работы соединения.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Линзу устанавливают в оправу на фаску опорного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буртика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выполненную под углом 135° или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касательной к рабочей поверхности линзы,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которому она прижимается накладным кольцом.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Рабочая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поверхность прижимного кольца тоже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выполняется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 касательной к поверхности линзы и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крепится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 оправе болтами.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2" descr="9_13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3593" r="7096" b="7349"/>
          <a:stretch/>
        </p:blipFill>
        <p:spPr bwMode="auto">
          <a:xfrm>
            <a:off x="8832715" y="3686783"/>
            <a:ext cx="2665380" cy="282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2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Для компенсации погрешностей изготовления соответствующих размеров оправы, линзы и накладного кольца и их изменений при отклонениях температуры между контактирующими поверхностями линзы и кольца устанавливается упругая прокладка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Для центрирования линзы в оправе могут применяться вкладыши (например, полоски фольги толщиной 0,005 мм), которые устанавливают в зазор между посадочным отверстием оправы и линзой. Иногда линзу центрируют в оправе сдвигом (наклоном) винтами с последующей фиксацией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герметиком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Для компенсации возможных пережатий или смещений линзы при перепадах температуры в ряде случаев между диаметрами линз и отверстиями оправы устанавливают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термокомпенсаторы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059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Преимущества: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надежность крепления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возможность частичной юстировки положения линзы относительно оправы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возможность применения </a:t>
            </a:r>
            <a:r>
              <a:rPr lang="ru-RU" altLang="ru-RU" sz="24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термокомпенсаторов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Недостатки: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трудоемкость сборки узла из-за подгонки прижимного кольца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увеличенные габаритные размеры конструкции, так как накладное кольцо выступает за пределы оправы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невозможность автоматизации сборки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825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Специальные (нетрадиционные) способы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крепления: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крепление линзы в оправе  стопорными винтами (или привинчивание линзы винтами к оправе  через просверленные в ней отверстия); заливка линзы в оправе зубным или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глетоглицериновым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цементом;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заформовка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линзы в оправу из термопластичных пластмасс; обжатие линзы «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хомутовыми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» или разъемными оправами.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 рис. изображена конструкция проекционного объектива, линзы которого закреплены в разъемной пластмассовой оправе.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736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понятия и определения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Конструктивные параметры линз: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расчетные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конструкторские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Расчетные параметры – оптические характеристики и показатели качества материала линзы, ее световые диаметры на рабочих поверхностях, толщину линзы по оптической оси, радиусы кривизны (или параметры формы) преломляющих поверхностей, фокусное расстояние и вершинные фокальные отрезки, допустимые значения погрешностей изготовления оптических поверхностей (погрешности формы,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децентрировку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отклонение толщины по оси), вид оптических покрытий.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Эти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данные определяются при габаритном, аберрационном, светотехническом расчетах оптической системы.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83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узлов крепления круглых оптических деталей 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 descr="9_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76" y="1196752"/>
            <a:ext cx="9649072" cy="5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 линзовым системам оптических приборов относятся объективы, окуляры, оборачивающие системы, системы смены увеличения, конденсоры и коллекторы. </a:t>
            </a:r>
            <a:endParaRPr lang="en-US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Как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правило, эти функциональные устройства состоят из нескольких или большого количества линз и склеенных блоков (в некоторых из них содержатся также и другие оптические детали: сетки, зеркала, защитные стекла, светофильтры,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рассеиватели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зависимости от способа установки и сопряжения этих оптических    деталей с несущим элементом (корпусом) устройства конструкции   линзовых систем подразделяют на насыпные, насыпные в оправах, резьбовые, комбинированные и специальные.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577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насыпных конструкциях линзы (и прочие детали) устанавливаются последовательно друг за другом (насыпаются) непосредственно в корпусную деталь.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Необходимые воздушные промежутки между компонентами  выдерживаются здесь с помощью  промежуточных колец либо точным изготовлением их конструктивных параметров.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Точность центрировки компонентов системы обуславливается погрешностями центрировки самих линз, зазорами их посадок в корпус, наклонами из-за перекоса опорного торца корпуса,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клиновидностями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промежуточных колец или биением опорных фасок, а также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несоосностью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посадочных рабочих поверхностей корпуса.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25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 descr="9_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6916" r="3590" b="5836"/>
          <a:stretch/>
        </p:blipFill>
        <p:spPr bwMode="auto">
          <a:xfrm>
            <a:off x="612775" y="1303505"/>
            <a:ext cx="10955833" cy="334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9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2" descr="9_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86" y="836712"/>
            <a:ext cx="7295852" cy="508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Текст 2"/>
          <p:cNvSpPr txBox="1">
            <a:spLocks noGrp="1"/>
          </p:cNvSpPr>
          <p:nvPr>
            <p:ph type="body" idx="1"/>
          </p:nvPr>
        </p:nvSpPr>
        <p:spPr>
          <a:xfrm>
            <a:off x="2406762" y="6184114"/>
            <a:ext cx="8064896" cy="576064"/>
          </a:xfrm>
        </p:spPr>
        <p:txBody>
          <a:bodyPr/>
          <a:lstStyle/>
          <a:p>
            <a:pPr algn="ctr"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Конструкция фотообъектива без промежуточных колец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Так как обеспечить высокую точность центрировки многокомпонентной линзовой системы из-за перечисленных погрешностей весьма сложно, а юстировка центрировки при насыпной конструкции затруднена или невозможна, то ее используют обычно в конструкциях осветительных систем (конденсоров, коллекторов), окуляров и относительно простых объективов.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Данная конструкция не используется также в случаях, когда линзы системы существенно отличаются друг от друга по световому диаметру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Насыпная конструкция (особенно без промежуточных колец) является наиболее технологичной, так как содержит минимально возможное количество деталей.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308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Насыпная в оправах конструкция отличается от предыдущей тем, что линзы и компоненты вначале закрепляются тем или иным способом в своих оправах, а затем устанавливаются последовательно в корпусную деталь.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Воздушные промежутки между компонентами обеспечиваются точным выполнением соответствующих конструктивных размеров оправ компонентов. </a:t>
            </a:r>
            <a:endParaRPr lang="en-US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Точность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центрировки компонентов системы обуславливается погрешностями расположения центров кривизны их поверхностей и неперпендикулярностью плоских поверхностей относительно базовых осей оправ, зазорами посадок оправ в корпус, наклонами оправ из-за перекоса опорного торца корпуса и клиновидности оправ,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несоосностью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посадочных рабочих поверхностей корпуса.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039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 descr="9_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44" y="908720"/>
            <a:ext cx="10225136" cy="527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0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2" descr="9_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 bwMode="auto">
          <a:xfrm>
            <a:off x="1559346" y="885216"/>
            <a:ext cx="9073158" cy="569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Насыпная в оправах конструкция применяется обычно при конструировании многокомпонентных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фотобъективов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микрообъективов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проекционных и фотограмметрических объективов, зеркально-линзовых объективов.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 рис. представлена конструкция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многолинзового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проекционного объектива, компоненты которого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завальцованы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каждый в собственную оправу и установлены в общий корпус. </a:t>
            </a:r>
            <a:endParaRPr lang="en-US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Силовое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замыкание выполняется резьбовым кольцом.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721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понятия и определения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Конструкторские параметры – полный диаметр линзы (или ее размеры, при некруглой форме), параметры фасок, толщину по краю, габаритный размер вдоль оси, чистоту рабочих и шероховатость нерабочих поверхностей, вид покрытия нерабочих (матовых) поверхностей, допуски на погрешности не справочных параметров.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Эти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параметры определяют в процессе конструирования при окончательном оформлении ее конструкции.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40688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резьбовых конструкциях линзы и компоненты закрепляются каким-либо способом в своих оправах, которые соединяются по резьбе с корпусной деталью.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Резьбовая конструкция является наименее технологичной из рассмотренных выше, так как более трудоемка при изготовлении и сборке, поэтому в настоящее время используется относительно других гораздо реже.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этой конструкции практически невозможно осуществлять юстировку центрировки компонентов системы.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678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 descr="9_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764704"/>
            <a:ext cx="8049384" cy="578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4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комбинированных конструкциях компоненты линзовых систем сопрягаются с несущей (корпусной) деталью различными    способами: непосредственно устанавливаются в корпус, насыпаются  в  оправах  или  их оправы соединяются с корпусом по резьбе.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 рис. изображена конструкция фотообъектива «Гелиос-44Н», компоненты 1 и 2 которого закреплены в оправе, соединяемой с корпусом по резьбе, а компоненты 3 и 4 установлены в корпусную деталь насыпным способом.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2" descr="9_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96" y="3789040"/>
            <a:ext cx="6064432" cy="289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4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2" descr="https://upload.wikimedia.org/wikipedia/commons/d/d3/Canon_EF_600mm_cu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" t="10571" r="1323" b="30728"/>
          <a:stretch/>
        </p:blipFill>
        <p:spPr bwMode="auto">
          <a:xfrm>
            <a:off x="48814" y="1644276"/>
            <a:ext cx="12164121" cy="367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944860"/>
            <a:ext cx="11315873" cy="5724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специальных конструкциях линзы и компоненты устанавливаются и закрепляются в корпусной детали нетрадиционным способом.      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 рис. представлена конструкция проекционного объектива, линзы которого (две из них 1 и 3 выполнены из полистирола, а третья 2 - из силикатного стекла)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установлены в призматических канавках литой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пластмассовой общей оправы, выполненной из двух цилиндрических половинок 4, 5.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Крепление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линз осуществляется обжимом их половинками оправы, вставленной в корпусную деталь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Благодаря упругости тонких буртиков призматических  канавок  производится </a:t>
            </a: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беззазорное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сопряжение линз с оправой.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Точность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расположения линз достигается точным литьем элементов оправы.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809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7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Конструкции линзовых систем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 descr="9_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76" y="908720"/>
            <a:ext cx="9649072" cy="5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6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Темы рефератов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692696"/>
            <a:ext cx="11315873" cy="5976664"/>
          </a:xfrm>
        </p:spPr>
        <p:txBody>
          <a:bodyPr numCol="1"/>
          <a:lstStyle/>
          <a:p>
            <a:pPr marL="514350" indent="-514350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ru-RU" altLang="ru-RU" sz="24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Децентрировка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линз при различных конструкциях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оправ</a:t>
            </a:r>
          </a:p>
          <a:p>
            <a:pPr marL="514350" indent="-514350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Автоматизация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сборки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фотообъективов</a:t>
            </a:r>
          </a:p>
          <a:p>
            <a:pPr marL="514350" indent="-514350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Типовые линзовые системы фотообъективов. Требования к линзовой системе.</a:t>
            </a:r>
          </a:p>
          <a:p>
            <a:pPr marL="514350" indent="-514350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Типовые линзовые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системы </a:t>
            </a:r>
            <a:r>
              <a:rPr lang="ru-RU" altLang="ru-RU" sz="24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тепловизиоров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Требования к линзовой системе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514350" indent="-514350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Типовые линзовые системы </a:t>
            </a: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лазерных дальномеров.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Требования к линзовой системе.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514350" indent="-514350">
              <a:spcBef>
                <a:spcPct val="0"/>
              </a:spcBef>
              <a:spcAft>
                <a:spcPts val="1200"/>
              </a:spcAft>
              <a:buAutoNum type="arabicPeriod"/>
            </a:pP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514350" indent="-514350">
              <a:spcBef>
                <a:spcPct val="0"/>
              </a:spcBef>
              <a:spcAft>
                <a:spcPts val="1200"/>
              </a:spcAft>
              <a:buAutoNum type="arabicPeriod"/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AutoNum type="arabicPeriod"/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98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Вопросы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692696"/>
            <a:ext cx="11315873" cy="5976664"/>
          </a:xfrm>
        </p:spPr>
        <p:txBody>
          <a:bodyPr numCol="1"/>
          <a:lstStyle/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1. Линзы. Типы линз. Конструктивные параметры линз.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2. Линзы. Типы линз. Склейки линз. 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Конструкции 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линзовых систем.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4. Конструкции узлов крепления круглых оптических деталей и линзовых систем. 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endParaRPr lang="ru-RU" altLang="ru-RU" sz="2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8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altLang="ru-RU" sz="2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098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понятия и определения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2" descr="8_4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37" y="694128"/>
            <a:ext cx="8709862" cy="596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понятия и определения</a:t>
            </a: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2" descr="8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75" y="620688"/>
            <a:ext cx="7977586" cy="593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6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10729192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Некоторые аспекты определения конструктивных параметров</a:t>
            </a:r>
            <a:endParaRPr lang="ru-RU" altLang="ru-RU" sz="28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836712"/>
            <a:ext cx="11315873" cy="5832648"/>
          </a:xfrm>
        </p:spPr>
        <p:txBody>
          <a:bodyPr/>
          <a:lstStyle/>
          <a:p>
            <a:pPr indent="-457200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Для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закрепления линзы в оправе ее полный диаметр выполняют несколько больше светового. Минимальное значение полного диаметра линзы зависит от светового диаметра и способа закрепления. Окончательный размер полного диаметра округляется до ближайшего (большего) нормального диаметра по действующим стандартам. </a:t>
            </a:r>
            <a:endParaRPr lang="ru-RU" alt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Поля допусков на полный диаметр линзы должны образовывать в соединении с оправой линзы посадку с зазором, поэтому в зависимости от необходимого значения гарантированного зазора и точности центрирования обычно проставляют следующие допуски на диаметры линз: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g6, f7 – высокая точность (технический уровень точности)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h8, f9, e9 – средняя точность (производственный уровень точности)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d9, c11, d11 – пониженная точность (экономический уровень точности)     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altLang="ru-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соединении линзы с оправой должен быть обеспечен необходимый «температурный» зазор.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078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8471</TotalTime>
  <Words>19784</Words>
  <Application>Microsoft Office PowerPoint</Application>
  <PresentationFormat>Произвольный</PresentationFormat>
  <Paragraphs>1133</Paragraphs>
  <Slides>67</Slides>
  <Notes>67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67</vt:i4>
      </vt:variant>
    </vt:vector>
  </HeadingPairs>
  <TitlesOfParts>
    <vt:vector size="70" baseType="lpstr">
      <vt:lpstr>4_Office Theme</vt:lpstr>
      <vt:lpstr>11_Office Theme</vt:lpstr>
      <vt:lpstr>Antonio template</vt:lpstr>
      <vt:lpstr>ЛИНЗЫ И СПОСОБЫ ИХ КРЕПЛЕНИЯ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1034</cp:revision>
  <cp:lastPrinted>2015-02-25T10:22:56Z</cp:lastPrinted>
  <dcterms:created xsi:type="dcterms:W3CDTF">2011-01-18T06:29:45Z</dcterms:created>
  <dcterms:modified xsi:type="dcterms:W3CDTF">2017-04-04T12:57:02Z</dcterms:modified>
</cp:coreProperties>
</file>