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</p:sldMasterIdLst>
  <p:notesMasterIdLst>
    <p:notesMasterId r:id="rId12"/>
  </p:notesMasterIdLst>
  <p:sldIdLst>
    <p:sldId id="265" r:id="rId4"/>
    <p:sldId id="545" r:id="rId5"/>
    <p:sldId id="894" r:id="rId6"/>
    <p:sldId id="888" r:id="rId7"/>
    <p:sldId id="890" r:id="rId8"/>
    <p:sldId id="891" r:id="rId9"/>
    <p:sldId id="892" r:id="rId10"/>
    <p:sldId id="681" r:id="rId1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86652" autoAdjust="0"/>
  </p:normalViewPr>
  <p:slideViewPr>
    <p:cSldViewPr>
      <p:cViewPr varScale="1">
        <p:scale>
          <a:sx n="98" d="100"/>
          <a:sy n="98" d="100"/>
        </p:scale>
        <p:origin x="-786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18DB6E7-2E72-40A4-8DD2-2A70E752E7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597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7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3668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1040DF0-1F71-463D-9295-4405A9D0912C}" type="slidenum">
              <a:rPr lang="ru-RU" altLang="ru-RU" sz="1200" smtClean="0"/>
              <a:pPr eaLnBrk="1" hangingPunct="1"/>
              <a:t>1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1084514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2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3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884174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4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5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6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7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476162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8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39064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B4C2D-33D9-493B-A1E8-B8711E9DE4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46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D99CA-F4DB-40A3-BCE2-481BC4051D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90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44490-BCE7-4FD1-AAF2-3182868998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65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6DA42-1EA2-47ED-BC25-85447A75EE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17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0EB1C-48FA-4498-B7A8-A3C18F15E6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84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EE711-2BC4-4F5B-8087-41E24E46E3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65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E2BBC-5732-4C1E-8C48-E073F7D5AE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81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2DE41-5C26-4DA3-B301-6F0910765F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6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931C5-1269-46AD-AE55-77CEE3F7F6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28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C986E-B288-4C4A-BEEF-14E1A8033D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75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C410F-4C08-45BE-962A-C064C28142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0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07853-FC3B-4BBE-BEA3-97ADE5113B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418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D8148-B1C1-4DBE-B39E-5ECA806653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7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BB0D2-ED6A-4352-A3FE-C98E1EDC99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63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9F0AA-7F2A-499E-B55D-AD37400019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3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"/>
          <p:cNvSpPr>
            <a:spLocks noChangeArrowheads="1"/>
          </p:cNvSpPr>
          <p:nvPr/>
        </p:nvSpPr>
        <p:spPr bwMode="auto">
          <a:xfrm>
            <a:off x="0" y="1"/>
            <a:ext cx="12192000" cy="5324475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18"/>
          <p:cNvSpPr>
            <a:spLocks noChangeArrowheads="1"/>
          </p:cNvSpPr>
          <p:nvPr/>
        </p:nvSpPr>
        <p:spPr bwMode="auto">
          <a:xfrm>
            <a:off x="4064000" y="5324475"/>
            <a:ext cx="4064000" cy="101600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19"/>
          <p:cNvSpPr>
            <a:spLocks noChangeArrowheads="1"/>
          </p:cNvSpPr>
          <p:nvPr/>
        </p:nvSpPr>
        <p:spPr bwMode="auto">
          <a:xfrm>
            <a:off x="8128000" y="5324475"/>
            <a:ext cx="4064000" cy="101600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20"/>
          <p:cNvSpPr>
            <a:spLocks noChangeArrowheads="1"/>
          </p:cNvSpPr>
          <p:nvPr/>
        </p:nvSpPr>
        <p:spPr bwMode="auto">
          <a:xfrm>
            <a:off x="0" y="5324475"/>
            <a:ext cx="4064000" cy="101600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83641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1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32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33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34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399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56575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8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49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8" name="Shape 50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9" name="Shape 51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15204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83330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4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55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56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57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81580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0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61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62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63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91600" y="6199950"/>
            <a:ext cx="8616800" cy="467700"/>
          </a:xfrm>
          <a:prstGeom prst="rect">
            <a:avLst/>
          </a:prstGeom>
        </p:spPr>
        <p:txBody>
          <a:bodyPr anchor="b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381939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0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3" name="Shape 71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72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73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</p:spTree>
    <p:extLst>
      <p:ext uri="{BB962C8B-B14F-4D97-AF65-F5344CB8AC3E}">
        <p14:creationId xmlns:p14="http://schemas.microsoft.com/office/powerpoint/2010/main" val="93185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437A0-C26F-460E-A897-84136F210CA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65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9E889-3473-43CA-A9B9-3837066061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9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D3AB1-0894-4901-8C9B-2E27106A82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98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11956-DAF6-473A-ABEE-E1704773A4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8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55B2D-63DC-426B-8839-080EED71F8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7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51C57-50DA-47AF-9533-15B94318A1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21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7C6D8-0A5F-47AF-9D50-88381F7E3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24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E42370A-8F83-4953-9584-28E2BFC4C5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fld id="{CCD692A5-89B9-489C-ADAB-F5DBAEC617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6"/>
          <p:cNvSpPr txBox="1">
            <a:spLocks noGrp="1"/>
          </p:cNvSpPr>
          <p:nvPr>
            <p:ph type="title"/>
          </p:nvPr>
        </p:nvSpPr>
        <p:spPr bwMode="auto">
          <a:xfrm>
            <a:off x="1191684" y="274638"/>
            <a:ext cx="86169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Arial" pitchFamily="34" charset="0"/>
            </a:endParaRPr>
          </a:p>
        </p:txBody>
      </p:sp>
      <p:sp>
        <p:nvSpPr>
          <p:cNvPr id="3075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1191684" y="1831976"/>
            <a:ext cx="8616949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Arial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9" r:id="rId2"/>
    <p:sldLayoutId id="2147483731" r:id="rId3"/>
    <p:sldLayoutId id="2147483732" r:id="rId4"/>
    <p:sldLayoutId id="2147483733" r:id="rId5"/>
    <p:sldLayoutId id="214748373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1pPr>
      <a:lvl2pPr lvl="1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2pPr>
      <a:lvl3pPr lvl="2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3pPr>
      <a:lvl4pPr lvl="3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4pPr>
      <a:lvl5pPr lvl="4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2"/>
          <p:cNvSpPr txBox="1">
            <a:spLocks noGrp="1"/>
          </p:cNvSpPr>
          <p:nvPr>
            <p:ph type="ctrTitle"/>
          </p:nvPr>
        </p:nvSpPr>
        <p:spPr>
          <a:xfrm>
            <a:off x="767408" y="1268760"/>
            <a:ext cx="10729192" cy="2304009"/>
          </a:xfrm>
        </p:spPr>
        <p:txBody>
          <a:bodyPr anchor="ctr"/>
          <a:lstStyle/>
          <a:p>
            <a:pPr>
              <a:spcBef>
                <a:spcPct val="0"/>
              </a:spcBef>
              <a:buSzTx/>
              <a:buFont typeface="Raleway"/>
              <a:buNone/>
            </a:pPr>
            <a:r>
              <a:rPr lang="ru-RU" altLang="ru-RU" smtClean="0">
                <a:latin typeface="Raleway"/>
                <a:ea typeface="Raleway"/>
                <a:cs typeface="Raleway"/>
                <a:sym typeface="Raleway"/>
              </a:rPr>
              <a:t>Компоненты ОЭП</a:t>
            </a:r>
            <a:endParaRPr lang="ru-RU" altLang="ru-RU" dirty="0" smtClean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612775" y="22746"/>
            <a:ext cx="11315873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Источники излучения</a:t>
            </a:r>
            <a:endParaRPr lang="ru-RU" altLang="ru-RU" sz="320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68635"/>
            <a:ext cx="76200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7" descr="&amp;Kcy;&amp;acy;&amp;rcy;&amp;tcy;&amp;icy;&amp;ncy;&amp;kcy;&amp;icy; &amp;pcy;&amp;ocy; &amp;zcy;&amp;acy;&amp;pcy;&amp;rcy;&amp;ocy;&amp;scy;&amp;ucy; &amp;rcy;&amp;tcy;&amp;ucy;&amp;tcy;&amp;ncy;&amp;acy;&amp;yacy; &amp;lcy;&amp;acy;&amp;mcy;&amp;pcy;&amp;acy; &amp;dcy;&amp;lcy;&amp;yacy; &amp;ocy;&amp;pcy;&amp;tcy;&amp;icy;&amp;chcy;&amp;iecy;&amp;scy;&amp;kcy;&amp;icy;&amp;khcy; &amp;pcy;&amp;rcy;&amp;icy;&amp;bcy;&amp;ocy;&amp;rcy;&amp;ocy;&amp;vcy;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9" descr="&amp;Kcy;&amp;acy;&amp;rcy;&amp;tcy;&amp;icy;&amp;ncy;&amp;kcy;&amp;icy; &amp;pcy;&amp;ocy; &amp;zcy;&amp;acy;&amp;pcy;&amp;rcy;&amp;ocy;&amp;scy;&amp;ucy; &amp;rcy;&amp;tcy;&amp;ucy;&amp;tcy;&amp;ncy;&amp;acy;&amp;yacy; &amp;lcy;&amp;acy;&amp;mcy;&amp;pcy;&amp;acy; &amp;dcy;&amp;lcy;&amp;yacy; &amp;ocy;&amp;pcy;&amp;tcy;&amp;icy;&amp;chcy;&amp;iecy;&amp;scy;&amp;kcy;&amp;icy;&amp;khcy; &amp;pcy;&amp;rcy;&amp;icy;&amp;bcy;&amp;ocy;&amp;rcy;&amp;ocy;&amp;vcy;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9" name="Picture 11" descr="&amp;Kcy;&amp;acy;&amp;rcy;&amp;tcy;&amp;icy;&amp;ncy;&amp;kcy;&amp;icy; &amp;pcy;&amp;ocy; &amp;zcy;&amp;acy;&amp;pcy;&amp;rcy;&amp;ocy;&amp;scy;&amp;ucy; &amp;rcy;&amp;tcy;&amp;ucy;&amp;tcy;&amp;ncy;&amp;acy;&amp;yacy; &amp;lcy;&amp;acy;&amp;mcy;&amp;pcy;&amp;acy; &amp;dcy;&amp;lcy;&amp;yacy; &amp;ocy;&amp;pcy;&amp;tcy;&amp;icy;&amp;chcy;&amp;iecy;&amp;scy;&amp;kcy;&amp;icy;&amp;khcy; &amp;pcy;&amp;rcy;&amp;icy;&amp;bcy;&amp;ocy;&amp;rcy;&amp;ocy;&amp;vcy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7" r="33615"/>
          <a:stretch/>
        </p:blipFill>
        <p:spPr bwMode="auto">
          <a:xfrm>
            <a:off x="509013" y="1445350"/>
            <a:ext cx="875489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https://www.thorlabs.com/images/xlarge/MTN005199-xl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" t="20537" r="4330" b="13735"/>
          <a:stretch/>
        </p:blipFill>
        <p:spPr bwMode="auto">
          <a:xfrm>
            <a:off x="509013" y="4569968"/>
            <a:ext cx="2298120" cy="164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https://www.thorlabs.com/images/xlarge/QTN009692-xl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63" r="2411" b="17286"/>
          <a:stretch/>
        </p:blipFill>
        <p:spPr bwMode="auto">
          <a:xfrm>
            <a:off x="6732726" y="4791224"/>
            <a:ext cx="1944942" cy="132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390" y="5022018"/>
            <a:ext cx="2015130" cy="1078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4284382"/>
            <a:ext cx="3539010" cy="233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236" y="5097194"/>
            <a:ext cx="1050542" cy="92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66566" y="617537"/>
            <a:ext cx="3162082" cy="408898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58073" y="1564074"/>
            <a:ext cx="6815214" cy="227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6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612775" y="22746"/>
            <a:ext cx="11315873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Источники излучения</a:t>
            </a:r>
            <a:endParaRPr lang="ru-RU" altLang="ru-RU" sz="32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7" descr="&amp;Kcy;&amp;acy;&amp;rcy;&amp;tcy;&amp;icy;&amp;ncy;&amp;kcy;&amp;icy; &amp;pcy;&amp;ocy; &amp;zcy;&amp;acy;&amp;pcy;&amp;rcy;&amp;ocy;&amp;scy;&amp;ucy; &amp;rcy;&amp;tcy;&amp;ucy;&amp;tcy;&amp;ncy;&amp;acy;&amp;yacy; &amp;lcy;&amp;acy;&amp;mcy;&amp;pcy;&amp;acy; &amp;dcy;&amp;lcy;&amp;yacy; &amp;ocy;&amp;pcy;&amp;tcy;&amp;icy;&amp;chcy;&amp;iecy;&amp;scy;&amp;kcy;&amp;icy;&amp;khcy; &amp;pcy;&amp;rcy;&amp;icy;&amp;bcy;&amp;ocy;&amp;rcy;&amp;ocy;&amp;vcy;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9" descr="&amp;Kcy;&amp;acy;&amp;rcy;&amp;tcy;&amp;icy;&amp;ncy;&amp;kcy;&amp;icy; &amp;pcy;&amp;ocy; &amp;zcy;&amp;acy;&amp;pcy;&amp;rcy;&amp;ocy;&amp;scy;&amp;ucy; &amp;rcy;&amp;tcy;&amp;ucy;&amp;tcy;&amp;ncy;&amp;acy;&amp;yacy; &amp;lcy;&amp;acy;&amp;mcy;&amp;pcy;&amp;acy; &amp;dcy;&amp;lcy;&amp;yacy; &amp;ocy;&amp;pcy;&amp;tcy;&amp;icy;&amp;chcy;&amp;iecy;&amp;scy;&amp;kcy;&amp;icy;&amp;khcy; &amp;pcy;&amp;rcy;&amp;icy;&amp;bcy;&amp;ocy;&amp;rcy;&amp;ocy;&amp;vcy;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3473175"/>
            <a:ext cx="4980151" cy="308826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224" y="3104803"/>
            <a:ext cx="3688628" cy="3463946"/>
          </a:xfrm>
          <a:prstGeom prst="rect">
            <a:avLst/>
          </a:prstGeom>
        </p:spPr>
      </p:pic>
      <p:pic>
        <p:nvPicPr>
          <p:cNvPr id="22" name="Picture 5" descr="&amp;Kcy;&amp;acy;&amp;rcy;&amp;tcy;&amp;icy;&amp;ncy;&amp;kcy;&amp;icy; &amp;pcy;&amp;ocy; &amp;zcy;&amp;acy;&amp;pcy;&amp;rcy;&amp;ocy;&amp;scy;&amp;ucy; &amp;lcy;&amp;acy;&amp;zcy;&amp;iecy;&amp;rcy;&amp;ncy;&amp;ycy;&amp;jcy; &amp;kcy;&amp;vcy;&amp;acy;&amp;ncy;&amp;tcy;&amp;rcy;&amp;ocy;&amp;ncy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572604"/>
            <a:ext cx="28575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931" y="1630734"/>
            <a:ext cx="3567264" cy="1723170"/>
          </a:xfrm>
          <a:prstGeom prst="rect">
            <a:avLst/>
          </a:prstGeom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1020279"/>
            <a:ext cx="17716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3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612775" y="22746"/>
            <a:ext cx="11315873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Приёмники излучения</a:t>
            </a:r>
            <a:endParaRPr lang="ru-RU" altLang="ru-RU" sz="320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692696"/>
            <a:ext cx="11315873" cy="5976664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" y="683526"/>
            <a:ext cx="3581400" cy="23812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5" y="3073946"/>
            <a:ext cx="3181350" cy="23812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175" y="702144"/>
            <a:ext cx="3150177" cy="236263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0376" y="3073946"/>
            <a:ext cx="3143976" cy="156729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4175" y="4638318"/>
            <a:ext cx="3824174" cy="198707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52" y="692696"/>
            <a:ext cx="2400300" cy="240030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432" y="702144"/>
            <a:ext cx="2390852" cy="2390852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14372" y="3102167"/>
            <a:ext cx="2392912" cy="235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612775" y="22746"/>
            <a:ext cx="11315873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Оптическое волокно</a:t>
            </a:r>
            <a:endParaRPr lang="ru-RU" altLang="ru-RU" sz="320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692696"/>
            <a:ext cx="6419329" cy="288032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Коннекторы: </a:t>
            </a:r>
            <a:endParaRPr lang="en-US" altLang="ru-RU" sz="240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оптические приборы – </a:t>
            </a:r>
            <a:r>
              <a:rPr lang="en-US" altLang="ru-RU" sz="24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SMA905, FC, PC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телекоммуникация </a:t>
            </a:r>
            <a:r>
              <a:rPr lang="ru-RU" altLang="ru-RU" sz="240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– </a:t>
            </a:r>
            <a:r>
              <a:rPr lang="en-US" altLang="ru-RU" sz="240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FC, PC, APC, ST, SC, LC, MTP, MPO</a:t>
            </a:r>
            <a:endParaRPr lang="ru-RU" altLang="ru-RU" sz="240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74" name="Picture 2" descr="&amp;Kcy;&amp;acy;&amp;rcy;&amp;tcy;&amp;icy;&amp;ncy;&amp;kcy;&amp;icy; &amp;pcy;&amp;ocy; &amp;zcy;&amp;acy;&amp;pcy;&amp;rcy;&amp;ocy;&amp;scy;&amp;ucy; &amp;ocy;&amp;pcy;&amp;tcy;&amp;icy;&amp;chcy;&amp;iecy;&amp;scy;&amp;kcy;&amp;ocy;&amp;iecy; &amp;vcy;&amp;ocy;&amp;lcy;&amp;ocy;&amp;kcy;&amp;ncy;&amp;ocy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469" y="3971186"/>
            <a:ext cx="5005522" cy="273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ntoire-polus.ru/images/power2010_1k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440" y="154014"/>
            <a:ext cx="4539256" cy="381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&amp;Kcy;&amp;acy;&amp;rcy;&amp;tcy;&amp;icy;&amp;ncy;&amp;kcy;&amp;icy; &amp;pcy;&amp;ocy; &amp;zcy;&amp;acy;&amp;pcy;&amp;rcy;&amp;ocy;&amp;scy;&amp;ucy; &amp;ocy;&amp;pcy;&amp;tcy;&amp;icy;&amp;chcy;&amp;iecy;&amp;scy;&amp;kcy;&amp;ocy;&amp;iecy; &amp;vcy;&amp;ocy;&amp;lcy;&amp;ocy;&amp;kcy;&amp;ncy;&amp;ocy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3573016"/>
            <a:ext cx="5507300" cy="311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6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612775" y="22746"/>
            <a:ext cx="11315873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Модуляторы и анализаторы изображения</a:t>
            </a:r>
            <a:endParaRPr lang="ru-RU" altLang="ru-RU" sz="32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http://www.avesta.ru/Photos/OCV4800F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818" y="972523"/>
            <a:ext cx="2259318" cy="241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16" y="769915"/>
            <a:ext cx="5863578" cy="228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856" y="3657952"/>
            <a:ext cx="5078080" cy="132329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9228" y="3810294"/>
            <a:ext cx="6237088" cy="268366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7136" y="942903"/>
            <a:ext cx="3679180" cy="281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1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612775" y="22746"/>
            <a:ext cx="11315873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Сканирование</a:t>
            </a:r>
            <a:endParaRPr lang="ru-RU" altLang="ru-RU" sz="32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268760"/>
            <a:ext cx="6555472" cy="487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1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2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Вопросы</a:t>
            </a:r>
            <a:endParaRPr lang="ru-RU" altLang="ru-RU" sz="32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692696"/>
            <a:ext cx="11315873" cy="5976664"/>
          </a:xfrm>
        </p:spPr>
        <p:txBody>
          <a:bodyPr numCol="1"/>
          <a:lstStyle/>
          <a:p>
            <a:pPr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</a:pPr>
            <a:r>
              <a:rPr lang="ru-RU" altLang="ru-RU" sz="2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1. Методические и инструментальные погрешности. Классификация погрешностей.</a:t>
            </a:r>
          </a:p>
          <a:p>
            <a:pPr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</a:pPr>
            <a:r>
              <a:rPr lang="ru-RU" altLang="ru-RU" sz="2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2. Методические, инструментальные, динамические и флуктуационные погрешности.</a:t>
            </a:r>
          </a:p>
          <a:p>
            <a:pPr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</a:pPr>
            <a:r>
              <a:rPr lang="ru-RU" altLang="ru-RU" sz="2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3. Основные этапы точностных расчетов ОЭП. </a:t>
            </a:r>
          </a:p>
          <a:p>
            <a:pPr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</a:pPr>
            <a:r>
              <a:rPr lang="ru-RU" altLang="ru-RU" sz="2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4. Методы компенсации погрешностей в оптических приборах.</a:t>
            </a:r>
          </a:p>
          <a:p>
            <a:pPr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</a:pPr>
            <a:r>
              <a:rPr lang="ru-RU" altLang="ru-RU" sz="2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5. Структурные схемы компенсации погрешностей</a:t>
            </a:r>
            <a:r>
              <a:rPr lang="ru-RU" altLang="ru-RU" sz="280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</a:pPr>
            <a:r>
              <a:rPr lang="ru-RU" altLang="ru-RU" sz="280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6. Юстировка</a:t>
            </a:r>
            <a:r>
              <a:rPr lang="ru-RU" altLang="ru-RU" sz="2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 Структурные схемы юстировки.</a:t>
            </a:r>
          </a:p>
          <a:p>
            <a:pPr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</a:pPr>
            <a:r>
              <a:rPr lang="ru-RU" altLang="ru-RU" sz="280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7. </a:t>
            </a:r>
            <a:r>
              <a:rPr lang="ru-RU" altLang="ru-RU" sz="2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Юстировка линзовых систем оптических приборов. </a:t>
            </a:r>
          </a:p>
        </p:txBody>
      </p:sp>
    </p:spTree>
    <p:extLst>
      <p:ext uri="{BB962C8B-B14F-4D97-AF65-F5344CB8AC3E}">
        <p14:creationId xmlns:p14="http://schemas.microsoft.com/office/powerpoint/2010/main" val="19098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timeline-engineering-powerpoint-template</Template>
  <TotalTime>9448</TotalTime>
  <Words>112</Words>
  <Application>Microsoft Office PowerPoint</Application>
  <PresentationFormat>Произвольный</PresentationFormat>
  <Paragraphs>26</Paragraphs>
  <Slides>8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4_Office Theme</vt:lpstr>
      <vt:lpstr>11_Office Theme</vt:lpstr>
      <vt:lpstr>Antonio template</vt:lpstr>
      <vt:lpstr>Компоненты ОЭП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xxx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ОПТИКО-ЭЛЕКТРОННЫХ ПРИБОРОВ</dc:title>
  <dc:creator>Городничев</dc:creator>
  <cp:lastModifiedBy>FunnyJingl</cp:lastModifiedBy>
  <cp:revision>1203</cp:revision>
  <cp:lastPrinted>2015-02-25T10:22:56Z</cp:lastPrinted>
  <dcterms:created xsi:type="dcterms:W3CDTF">2011-01-18T06:29:45Z</dcterms:created>
  <dcterms:modified xsi:type="dcterms:W3CDTF">2017-05-17T10:34:06Z</dcterms:modified>
</cp:coreProperties>
</file>