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43"/>
  </p:notesMasterIdLst>
  <p:sldIdLst>
    <p:sldId id="947" r:id="rId4"/>
    <p:sldId id="948" r:id="rId5"/>
    <p:sldId id="949" r:id="rId6"/>
    <p:sldId id="950" r:id="rId7"/>
    <p:sldId id="951" r:id="rId8"/>
    <p:sldId id="952" r:id="rId9"/>
    <p:sldId id="953" r:id="rId10"/>
    <p:sldId id="954" r:id="rId11"/>
    <p:sldId id="955" r:id="rId12"/>
    <p:sldId id="956" r:id="rId13"/>
    <p:sldId id="957" r:id="rId14"/>
    <p:sldId id="958" r:id="rId15"/>
    <p:sldId id="979" r:id="rId16"/>
    <p:sldId id="959" r:id="rId17"/>
    <p:sldId id="960" r:id="rId18"/>
    <p:sldId id="961" r:id="rId19"/>
    <p:sldId id="962" r:id="rId20"/>
    <p:sldId id="983" r:id="rId21"/>
    <p:sldId id="987" r:id="rId22"/>
    <p:sldId id="963" r:id="rId23"/>
    <p:sldId id="964" r:id="rId24"/>
    <p:sldId id="965" r:id="rId25"/>
    <p:sldId id="966" r:id="rId26"/>
    <p:sldId id="982" r:id="rId27"/>
    <p:sldId id="967" r:id="rId28"/>
    <p:sldId id="968" r:id="rId29"/>
    <p:sldId id="985" r:id="rId30"/>
    <p:sldId id="969" r:id="rId31"/>
    <p:sldId id="970" r:id="rId32"/>
    <p:sldId id="971" r:id="rId33"/>
    <p:sldId id="984" r:id="rId34"/>
    <p:sldId id="972" r:id="rId35"/>
    <p:sldId id="973" r:id="rId36"/>
    <p:sldId id="975" r:id="rId37"/>
    <p:sldId id="976" r:id="rId38"/>
    <p:sldId id="977" r:id="rId39"/>
    <p:sldId id="978" r:id="rId40"/>
    <p:sldId id="768" r:id="rId41"/>
    <p:sldId id="986" r:id="rId42"/>
  </p:sldIdLst>
  <p:sldSz cx="12192000" cy="6858000"/>
  <p:notesSz cx="6858000" cy="9144000"/>
  <p:defaultTextStyle>
    <a:defPPr>
      <a:defRPr lang="ru-RU"/>
    </a:defPPr>
    <a:lvl1pPr algn="l" rtl="0" fontAlgn="base">
      <a:spcBef>
        <a:spcPct val="0"/>
      </a:spcBef>
      <a:spcAft>
        <a:spcPct val="0"/>
      </a:spcAft>
      <a:defRPr sz="2000"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20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0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0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000" kern="1200">
        <a:solidFill>
          <a:schemeClr val="tx1"/>
        </a:solidFill>
        <a:latin typeface="Times New Roman" pitchFamily="18" charset="0"/>
        <a:ea typeface="+mn-ea"/>
        <a:cs typeface="Arial" pitchFamily="34" charset="0"/>
      </a:defRPr>
    </a:lvl5pPr>
    <a:lvl6pPr marL="2286000" algn="l" defTabSz="914400" rtl="0" eaLnBrk="1" latinLnBrk="0" hangingPunct="1">
      <a:defRPr sz="2000" kern="1200">
        <a:solidFill>
          <a:schemeClr val="tx1"/>
        </a:solidFill>
        <a:latin typeface="Times New Roman" pitchFamily="18" charset="0"/>
        <a:ea typeface="+mn-ea"/>
        <a:cs typeface="Arial" pitchFamily="34" charset="0"/>
      </a:defRPr>
    </a:lvl6pPr>
    <a:lvl7pPr marL="2743200" algn="l" defTabSz="914400" rtl="0" eaLnBrk="1" latinLnBrk="0" hangingPunct="1">
      <a:defRPr sz="2000" kern="1200">
        <a:solidFill>
          <a:schemeClr val="tx1"/>
        </a:solidFill>
        <a:latin typeface="Times New Roman" pitchFamily="18" charset="0"/>
        <a:ea typeface="+mn-ea"/>
        <a:cs typeface="Arial" pitchFamily="34" charset="0"/>
      </a:defRPr>
    </a:lvl7pPr>
    <a:lvl8pPr marL="3200400" algn="l" defTabSz="914400" rtl="0" eaLnBrk="1" latinLnBrk="0" hangingPunct="1">
      <a:defRPr sz="2000" kern="1200">
        <a:solidFill>
          <a:schemeClr val="tx1"/>
        </a:solidFill>
        <a:latin typeface="Times New Roman" pitchFamily="18" charset="0"/>
        <a:ea typeface="+mn-ea"/>
        <a:cs typeface="Arial" pitchFamily="34" charset="0"/>
      </a:defRPr>
    </a:lvl8pPr>
    <a:lvl9pPr marL="3657600" algn="l" defTabSz="914400" rtl="0" eaLnBrk="1" latinLnBrk="0" hangingPunct="1">
      <a:defRPr sz="20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D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90395" autoAdjust="0"/>
  </p:normalViewPr>
  <p:slideViewPr>
    <p:cSldViewPr>
      <p:cViewPr varScale="1">
        <p:scale>
          <a:sx n="65" d="100"/>
          <a:sy n="65" d="100"/>
        </p:scale>
        <p:origin x="78" y="3270"/>
      </p:cViewPr>
      <p:guideLst>
        <p:guide orient="horz" pos="2160"/>
        <p:guide pos="3840"/>
      </p:guideLst>
    </p:cSldViewPr>
  </p:slideViewPr>
  <p:outlineViewPr>
    <p:cViewPr>
      <p:scale>
        <a:sx n="33" d="100"/>
        <a:sy n="33" d="100"/>
      </p:scale>
      <p:origin x="0" y="763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ru-RU"/>
          </a:p>
        </p:txBody>
      </p:sp>
      <p:sp>
        <p:nvSpPr>
          <p:cNvPr id="2253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ru-RU"/>
          </a:p>
        </p:txBody>
      </p:sp>
      <p:sp>
        <p:nvSpPr>
          <p:cNvPr id="1095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ru-RU"/>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518DB6E7-2E72-40A4-8DD2-2A70E752E70F}" type="slidenum">
              <a:rPr lang="ru-RU"/>
              <a:pPr>
                <a:defRPr/>
              </a:pPr>
              <a:t>‹#›</a:t>
            </a:fld>
            <a:endParaRPr lang="ru-RU"/>
          </a:p>
        </p:txBody>
      </p:sp>
    </p:spTree>
    <p:extLst>
      <p:ext uri="{BB962C8B-B14F-4D97-AF65-F5344CB8AC3E}">
        <p14:creationId xmlns:p14="http://schemas.microsoft.com/office/powerpoint/2010/main" val="630597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10</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11</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12</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13</a:t>
            </a:fld>
            <a:endParaRPr lang="ru-RU" altLang="ru-RU" sz="1200" smtClean="0"/>
          </a:p>
        </p:txBody>
      </p:sp>
    </p:spTree>
    <p:extLst>
      <p:ext uri="{BB962C8B-B14F-4D97-AF65-F5344CB8AC3E}">
        <p14:creationId xmlns:p14="http://schemas.microsoft.com/office/powerpoint/2010/main" val="2563844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14</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15</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16</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17</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18</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19</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2</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20</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21</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22</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23</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24</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25</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26</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27</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28</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29</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3</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30</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31</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32</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33</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34</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35</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36</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37</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38</a:t>
            </a:fld>
            <a:endParaRPr lang="ru-RU" altLang="ru-RU" sz="1200" smtClean="0"/>
          </a:p>
        </p:txBody>
      </p:sp>
    </p:spTree>
    <p:extLst>
      <p:ext uri="{BB962C8B-B14F-4D97-AF65-F5344CB8AC3E}">
        <p14:creationId xmlns:p14="http://schemas.microsoft.com/office/powerpoint/2010/main" val="2078602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39</a:t>
            </a:fld>
            <a:endParaRPr lang="ru-RU" altLang="ru-RU" sz="1200" smtClean="0"/>
          </a:p>
        </p:txBody>
      </p:sp>
    </p:spTree>
    <p:extLst>
      <p:ext uri="{BB962C8B-B14F-4D97-AF65-F5344CB8AC3E}">
        <p14:creationId xmlns:p14="http://schemas.microsoft.com/office/powerpoint/2010/main" val="207860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4</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5</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6</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7</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8</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9</a:t>
            </a:fld>
            <a:endParaRPr lang="ru-RU" altLang="ru-RU" sz="1200" smtClean="0"/>
          </a:p>
        </p:txBody>
      </p:sp>
    </p:spTree>
    <p:extLst>
      <p:ext uri="{BB962C8B-B14F-4D97-AF65-F5344CB8AC3E}">
        <p14:creationId xmlns:p14="http://schemas.microsoft.com/office/powerpoint/2010/main" val="367797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defRPr/>
            </a:lvl1pPr>
          </a:lstStyle>
          <a:p>
            <a:pPr>
              <a:defRPr/>
            </a:pPr>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C02B4C2D-33D9-493B-A1E8-B8711E9DE479}" type="slidenum">
              <a:rPr lang="ru-RU"/>
              <a:pPr>
                <a:defRPr/>
              </a:pPr>
              <a:t>‹#›</a:t>
            </a:fld>
            <a:endParaRPr lang="ru-RU"/>
          </a:p>
        </p:txBody>
      </p:sp>
    </p:spTree>
    <p:extLst>
      <p:ext uri="{BB962C8B-B14F-4D97-AF65-F5344CB8AC3E}">
        <p14:creationId xmlns:p14="http://schemas.microsoft.com/office/powerpoint/2010/main" val="233346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lvl1pPr>
              <a:defRPr/>
            </a:lvl1pPr>
          </a:lstStyle>
          <a:p>
            <a:pPr>
              <a:defRPr/>
            </a:pPr>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71CD99CA-F4DB-40A3-BCE2-481BC4051DD9}" type="slidenum">
              <a:rPr lang="ru-RU"/>
              <a:pPr>
                <a:defRPr/>
              </a:pPr>
              <a:t>‹#›</a:t>
            </a:fld>
            <a:endParaRPr lang="ru-RU"/>
          </a:p>
        </p:txBody>
      </p:sp>
    </p:spTree>
    <p:extLst>
      <p:ext uri="{BB962C8B-B14F-4D97-AF65-F5344CB8AC3E}">
        <p14:creationId xmlns:p14="http://schemas.microsoft.com/office/powerpoint/2010/main" val="121990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lvl1pPr>
              <a:defRPr/>
            </a:lvl1pPr>
          </a:lstStyle>
          <a:p>
            <a:pPr>
              <a:defRPr/>
            </a:pPr>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47144490-BCE7-4FD1-AAF2-3182868998E4}" type="slidenum">
              <a:rPr lang="ru-RU"/>
              <a:pPr>
                <a:defRPr/>
              </a:pPr>
              <a:t>‹#›</a:t>
            </a:fld>
            <a:endParaRPr lang="ru-RU"/>
          </a:p>
        </p:txBody>
      </p:sp>
    </p:spTree>
    <p:extLst>
      <p:ext uri="{BB962C8B-B14F-4D97-AF65-F5344CB8AC3E}">
        <p14:creationId xmlns:p14="http://schemas.microsoft.com/office/powerpoint/2010/main" val="960657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ru-RU" smtClean="0"/>
              <a:t>Образец заголовка</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96DA42-1EA2-47ED-BC25-85447A75EE2A}" type="slidenum">
              <a:rPr lang="en-US"/>
              <a:pPr>
                <a:defRPr/>
              </a:pPr>
              <a:t>‹#›</a:t>
            </a:fld>
            <a:endParaRPr lang="en-US" dirty="0"/>
          </a:p>
        </p:txBody>
      </p:sp>
    </p:spTree>
    <p:extLst>
      <p:ext uri="{BB962C8B-B14F-4D97-AF65-F5344CB8AC3E}">
        <p14:creationId xmlns:p14="http://schemas.microsoft.com/office/powerpoint/2010/main" val="3777117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80EB1C-48FA-4498-B7A8-A3C18F15E642}" type="slidenum">
              <a:rPr lang="en-US"/>
              <a:pPr>
                <a:defRPr/>
              </a:pPr>
              <a:t>‹#›</a:t>
            </a:fld>
            <a:endParaRPr lang="en-US" dirty="0"/>
          </a:p>
        </p:txBody>
      </p:sp>
    </p:spTree>
    <p:extLst>
      <p:ext uri="{BB962C8B-B14F-4D97-AF65-F5344CB8AC3E}">
        <p14:creationId xmlns:p14="http://schemas.microsoft.com/office/powerpoint/2010/main" val="2933484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EEE711-2BC4-4F5B-8087-41E24E46E304}" type="slidenum">
              <a:rPr lang="en-US"/>
              <a:pPr>
                <a:defRPr/>
              </a:pPr>
              <a:t>‹#›</a:t>
            </a:fld>
            <a:endParaRPr lang="en-US" dirty="0"/>
          </a:p>
        </p:txBody>
      </p:sp>
    </p:spTree>
    <p:extLst>
      <p:ext uri="{BB962C8B-B14F-4D97-AF65-F5344CB8AC3E}">
        <p14:creationId xmlns:p14="http://schemas.microsoft.com/office/powerpoint/2010/main" val="1507965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15E2BBC-5732-4C1E-8C48-E073F7D5AEDB}" type="slidenum">
              <a:rPr lang="en-US"/>
              <a:pPr>
                <a:defRPr/>
              </a:pPr>
              <a:t>‹#›</a:t>
            </a:fld>
            <a:endParaRPr lang="en-US" dirty="0"/>
          </a:p>
        </p:txBody>
      </p:sp>
    </p:spTree>
    <p:extLst>
      <p:ext uri="{BB962C8B-B14F-4D97-AF65-F5344CB8AC3E}">
        <p14:creationId xmlns:p14="http://schemas.microsoft.com/office/powerpoint/2010/main" val="757081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9C2DE41-5C26-4DA3-B301-6F0910765FF3}" type="slidenum">
              <a:rPr lang="en-US"/>
              <a:pPr>
                <a:defRPr/>
              </a:pPr>
              <a:t>‹#›</a:t>
            </a:fld>
            <a:endParaRPr lang="en-US" dirty="0"/>
          </a:p>
        </p:txBody>
      </p:sp>
    </p:spTree>
    <p:extLst>
      <p:ext uri="{BB962C8B-B14F-4D97-AF65-F5344CB8AC3E}">
        <p14:creationId xmlns:p14="http://schemas.microsoft.com/office/powerpoint/2010/main" val="3459168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80931C5-1269-46AD-AE55-77CEE3F7F660}" type="slidenum">
              <a:rPr lang="en-US"/>
              <a:pPr>
                <a:defRPr/>
              </a:pPr>
              <a:t>‹#›</a:t>
            </a:fld>
            <a:endParaRPr lang="en-US" dirty="0"/>
          </a:p>
        </p:txBody>
      </p:sp>
    </p:spTree>
    <p:extLst>
      <p:ext uri="{BB962C8B-B14F-4D97-AF65-F5344CB8AC3E}">
        <p14:creationId xmlns:p14="http://schemas.microsoft.com/office/powerpoint/2010/main" val="28697287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29C986E-B288-4C4A-BEEF-14E1A8033D73}" type="slidenum">
              <a:rPr lang="en-US"/>
              <a:pPr>
                <a:defRPr/>
              </a:pPr>
              <a:t>‹#›</a:t>
            </a:fld>
            <a:endParaRPr lang="en-US" dirty="0"/>
          </a:p>
        </p:txBody>
      </p:sp>
    </p:spTree>
    <p:extLst>
      <p:ext uri="{BB962C8B-B14F-4D97-AF65-F5344CB8AC3E}">
        <p14:creationId xmlns:p14="http://schemas.microsoft.com/office/powerpoint/2010/main" val="1777975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4C410F-4C08-45BE-962A-C064C28142D8}" type="slidenum">
              <a:rPr lang="en-US"/>
              <a:pPr>
                <a:defRPr/>
              </a:pPr>
              <a:t>‹#›</a:t>
            </a:fld>
            <a:endParaRPr lang="en-US" dirty="0"/>
          </a:p>
        </p:txBody>
      </p:sp>
    </p:spTree>
    <p:extLst>
      <p:ext uri="{BB962C8B-B14F-4D97-AF65-F5344CB8AC3E}">
        <p14:creationId xmlns:p14="http://schemas.microsoft.com/office/powerpoint/2010/main" val="4156504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lvl1pPr>
              <a:defRPr/>
            </a:lvl1pPr>
          </a:lstStyle>
          <a:p>
            <a:pPr>
              <a:defRPr/>
            </a:pPr>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6EF07853-FC3B-4BBE-BEA3-97ADE5113B7E}" type="slidenum">
              <a:rPr lang="ru-RU"/>
              <a:pPr>
                <a:defRPr/>
              </a:pPr>
              <a:t>‹#›</a:t>
            </a:fld>
            <a:endParaRPr lang="ru-RU"/>
          </a:p>
        </p:txBody>
      </p:sp>
    </p:spTree>
    <p:extLst>
      <p:ext uri="{BB962C8B-B14F-4D97-AF65-F5344CB8AC3E}">
        <p14:creationId xmlns:p14="http://schemas.microsoft.com/office/powerpoint/2010/main" val="3897418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AFD8148-B1C1-4DBE-B39E-5ECA8066538F}" type="slidenum">
              <a:rPr lang="en-US"/>
              <a:pPr>
                <a:defRPr/>
              </a:pPr>
              <a:t>‹#›</a:t>
            </a:fld>
            <a:endParaRPr lang="en-US" dirty="0"/>
          </a:p>
        </p:txBody>
      </p:sp>
    </p:spTree>
    <p:extLst>
      <p:ext uri="{BB962C8B-B14F-4D97-AF65-F5344CB8AC3E}">
        <p14:creationId xmlns:p14="http://schemas.microsoft.com/office/powerpoint/2010/main" val="3172678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62BB0D2-ED6A-4352-A3FE-C98E1EDC9957}" type="slidenum">
              <a:rPr lang="en-US"/>
              <a:pPr>
                <a:defRPr/>
              </a:pPr>
              <a:t>‹#›</a:t>
            </a:fld>
            <a:endParaRPr lang="en-US" dirty="0"/>
          </a:p>
        </p:txBody>
      </p:sp>
    </p:spTree>
    <p:extLst>
      <p:ext uri="{BB962C8B-B14F-4D97-AF65-F5344CB8AC3E}">
        <p14:creationId xmlns:p14="http://schemas.microsoft.com/office/powerpoint/2010/main" val="1718663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D9F0AA-7F2A-499E-B55D-AD3740001920}" type="slidenum">
              <a:rPr lang="en-US"/>
              <a:pPr>
                <a:defRPr/>
              </a:pPr>
              <a:t>‹#›</a:t>
            </a:fld>
            <a:endParaRPr lang="en-US" dirty="0"/>
          </a:p>
        </p:txBody>
      </p:sp>
    </p:spTree>
    <p:extLst>
      <p:ext uri="{BB962C8B-B14F-4D97-AF65-F5344CB8AC3E}">
        <p14:creationId xmlns:p14="http://schemas.microsoft.com/office/powerpoint/2010/main" val="3103033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4" name="Shape 31"/>
          <p:cNvSpPr>
            <a:spLocks noChangeArrowheads="1"/>
          </p:cNvSpPr>
          <p:nvPr/>
        </p:nvSpPr>
        <p:spPr bwMode="auto">
          <a:xfrm>
            <a:off x="9808634" y="6754814"/>
            <a:ext cx="1191684" cy="103187"/>
          </a:xfrm>
          <a:prstGeom prst="rect">
            <a:avLst/>
          </a:prstGeom>
          <a:solidFill>
            <a:srgbClr val="FF97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5" name="Shape 32"/>
          <p:cNvSpPr>
            <a:spLocks noChangeArrowheads="1"/>
          </p:cNvSpPr>
          <p:nvPr/>
        </p:nvSpPr>
        <p:spPr bwMode="auto">
          <a:xfrm>
            <a:off x="11000317" y="6754814"/>
            <a:ext cx="1191683" cy="103187"/>
          </a:xfrm>
          <a:prstGeom prst="rect">
            <a:avLst/>
          </a:prstGeom>
          <a:solidFill>
            <a:srgbClr val="F202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6" name="Shape 33"/>
          <p:cNvSpPr>
            <a:spLocks noChangeArrowheads="1"/>
          </p:cNvSpPr>
          <p:nvPr/>
        </p:nvSpPr>
        <p:spPr bwMode="auto">
          <a:xfrm>
            <a:off x="1" y="6754814"/>
            <a:ext cx="1191684" cy="103187"/>
          </a:xfrm>
          <a:prstGeom prst="rect">
            <a:avLst/>
          </a:prstGeom>
          <a:solidFill>
            <a:srgbClr val="7ECE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7" name="Shape 34"/>
          <p:cNvSpPr>
            <a:spLocks noChangeArrowheads="1"/>
          </p:cNvSpPr>
          <p:nvPr/>
        </p:nvSpPr>
        <p:spPr bwMode="auto">
          <a:xfrm>
            <a:off x="1191684" y="6754814"/>
            <a:ext cx="8616949" cy="103187"/>
          </a:xfrm>
          <a:prstGeom prst="rect">
            <a:avLst/>
          </a:prstGeom>
          <a:solidFill>
            <a:srgbClr val="2185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29" name="Shape 29"/>
          <p:cNvSpPr txBox="1">
            <a:spLocks noGrp="1"/>
          </p:cNvSpPr>
          <p:nvPr>
            <p:ph type="title"/>
          </p:nvPr>
        </p:nvSpPr>
        <p:spPr>
          <a:xfrm>
            <a:off x="1191600" y="274650"/>
            <a:ext cx="8616800" cy="1143000"/>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ru-RU" smtClean="0"/>
              <a:t>Образец заголовка</a:t>
            </a:r>
            <a:endParaRPr/>
          </a:p>
        </p:txBody>
      </p:sp>
      <p:sp>
        <p:nvSpPr>
          <p:cNvPr id="30" name="Shape 30"/>
          <p:cNvSpPr txBox="1">
            <a:spLocks noGrp="1"/>
          </p:cNvSpPr>
          <p:nvPr>
            <p:ph type="body" idx="1"/>
          </p:nvPr>
        </p:nvSpPr>
        <p:spPr>
          <a:xfrm>
            <a:off x="1191600" y="1831451"/>
            <a:ext cx="8616800" cy="4736399"/>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ru-RU" smtClean="0"/>
              <a:t>Образец текста</a:t>
            </a:r>
          </a:p>
        </p:txBody>
      </p:sp>
    </p:spTree>
    <p:extLst>
      <p:ext uri="{BB962C8B-B14F-4D97-AF65-F5344CB8AC3E}">
        <p14:creationId xmlns:p14="http://schemas.microsoft.com/office/powerpoint/2010/main" val="10565757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3"/>
        <p:cNvGrpSpPr/>
        <p:nvPr/>
      </p:nvGrpSpPr>
      <p:grpSpPr>
        <a:xfrm>
          <a:off x="0" y="0"/>
          <a:ext cx="0" cy="0"/>
          <a:chOff x="0" y="0"/>
          <a:chExt cx="0" cy="0"/>
        </a:xfrm>
      </p:grpSpPr>
      <p:sp>
        <p:nvSpPr>
          <p:cNvPr id="6" name="Shape 48"/>
          <p:cNvSpPr>
            <a:spLocks noChangeArrowheads="1"/>
          </p:cNvSpPr>
          <p:nvPr/>
        </p:nvSpPr>
        <p:spPr bwMode="auto">
          <a:xfrm>
            <a:off x="9808634" y="6754814"/>
            <a:ext cx="1191684" cy="103187"/>
          </a:xfrm>
          <a:prstGeom prst="rect">
            <a:avLst/>
          </a:prstGeom>
          <a:solidFill>
            <a:srgbClr val="FF97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7" name="Shape 49"/>
          <p:cNvSpPr>
            <a:spLocks noChangeArrowheads="1"/>
          </p:cNvSpPr>
          <p:nvPr/>
        </p:nvSpPr>
        <p:spPr bwMode="auto">
          <a:xfrm>
            <a:off x="11000317" y="6754814"/>
            <a:ext cx="1191683" cy="103187"/>
          </a:xfrm>
          <a:prstGeom prst="rect">
            <a:avLst/>
          </a:prstGeom>
          <a:solidFill>
            <a:srgbClr val="F202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8" name="Shape 50"/>
          <p:cNvSpPr>
            <a:spLocks noChangeArrowheads="1"/>
          </p:cNvSpPr>
          <p:nvPr/>
        </p:nvSpPr>
        <p:spPr bwMode="auto">
          <a:xfrm>
            <a:off x="1" y="6754814"/>
            <a:ext cx="1191684" cy="103187"/>
          </a:xfrm>
          <a:prstGeom prst="rect">
            <a:avLst/>
          </a:prstGeom>
          <a:solidFill>
            <a:srgbClr val="7ECE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9" name="Shape 51"/>
          <p:cNvSpPr>
            <a:spLocks noChangeArrowheads="1"/>
          </p:cNvSpPr>
          <p:nvPr/>
        </p:nvSpPr>
        <p:spPr bwMode="auto">
          <a:xfrm>
            <a:off x="1191684" y="6754814"/>
            <a:ext cx="8616949" cy="103187"/>
          </a:xfrm>
          <a:prstGeom prst="rect">
            <a:avLst/>
          </a:prstGeom>
          <a:solidFill>
            <a:srgbClr val="2185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44" name="Shape 44"/>
          <p:cNvSpPr txBox="1">
            <a:spLocks noGrp="1"/>
          </p:cNvSpPr>
          <p:nvPr>
            <p:ph type="title"/>
          </p:nvPr>
        </p:nvSpPr>
        <p:spPr>
          <a:xfrm>
            <a:off x="1191600" y="274650"/>
            <a:ext cx="8616800" cy="1143000"/>
          </a:xfrm>
          <a:prstGeom prst="rect">
            <a:avLst/>
          </a:prstGeom>
        </p:spPr>
        <p:txBody>
          <a:bodyPr/>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ru-RU" smtClean="0"/>
              <a:t>Образец заголовка</a:t>
            </a:r>
            <a:endParaRPr/>
          </a:p>
        </p:txBody>
      </p:sp>
      <p:sp>
        <p:nvSpPr>
          <p:cNvPr id="45" name="Shape 45"/>
          <p:cNvSpPr txBox="1">
            <a:spLocks noGrp="1"/>
          </p:cNvSpPr>
          <p:nvPr>
            <p:ph type="body" idx="1"/>
          </p:nvPr>
        </p:nvSpPr>
        <p:spPr>
          <a:xfrm>
            <a:off x="1191600" y="1600200"/>
            <a:ext cx="3161600" cy="4967700"/>
          </a:xfrm>
          <a:prstGeom prst="rect">
            <a:avLst/>
          </a:prstGeom>
        </p:spPr>
        <p:txBody>
          <a:bodyPr/>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pPr lvl="0"/>
            <a:r>
              <a:rPr lang="ru-RU" smtClean="0"/>
              <a:t>Образец текста</a:t>
            </a:r>
          </a:p>
        </p:txBody>
      </p:sp>
      <p:sp>
        <p:nvSpPr>
          <p:cNvPr id="46" name="Shape 46"/>
          <p:cNvSpPr txBox="1">
            <a:spLocks noGrp="1"/>
          </p:cNvSpPr>
          <p:nvPr>
            <p:ph type="body" idx="2"/>
          </p:nvPr>
        </p:nvSpPr>
        <p:spPr>
          <a:xfrm>
            <a:off x="4515204" y="1600200"/>
            <a:ext cx="3161600" cy="4967700"/>
          </a:xfrm>
          <a:prstGeom prst="rect">
            <a:avLst/>
          </a:prstGeom>
        </p:spPr>
        <p:txBody>
          <a:bodyPr/>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pPr lvl="0"/>
            <a:r>
              <a:rPr lang="ru-RU" smtClean="0"/>
              <a:t>Образец текста</a:t>
            </a:r>
          </a:p>
        </p:txBody>
      </p:sp>
      <p:sp>
        <p:nvSpPr>
          <p:cNvPr id="47" name="Shape 47"/>
          <p:cNvSpPr txBox="1">
            <a:spLocks noGrp="1"/>
          </p:cNvSpPr>
          <p:nvPr>
            <p:ph type="body" idx="3"/>
          </p:nvPr>
        </p:nvSpPr>
        <p:spPr>
          <a:xfrm>
            <a:off x="7838809" y="1600200"/>
            <a:ext cx="3161600" cy="4967700"/>
          </a:xfrm>
          <a:prstGeom prst="rect">
            <a:avLst/>
          </a:prstGeom>
        </p:spPr>
        <p:txBody>
          <a:bodyPr/>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pPr lvl="0"/>
            <a:r>
              <a:rPr lang="ru-RU" smtClean="0"/>
              <a:t>Образец текста</a:t>
            </a:r>
          </a:p>
        </p:txBody>
      </p:sp>
    </p:spTree>
    <p:extLst>
      <p:ext uri="{BB962C8B-B14F-4D97-AF65-F5344CB8AC3E}">
        <p14:creationId xmlns:p14="http://schemas.microsoft.com/office/powerpoint/2010/main" val="3583330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aption">
    <p:spTree>
      <p:nvGrpSpPr>
        <p:cNvPr id="1" name="Shape 58"/>
        <p:cNvGrpSpPr/>
        <p:nvPr/>
      </p:nvGrpSpPr>
      <p:grpSpPr>
        <a:xfrm>
          <a:off x="0" y="0"/>
          <a:ext cx="0" cy="0"/>
          <a:chOff x="0" y="0"/>
          <a:chExt cx="0" cy="0"/>
        </a:xfrm>
      </p:grpSpPr>
      <p:sp>
        <p:nvSpPr>
          <p:cNvPr id="3" name="Shape 60"/>
          <p:cNvSpPr>
            <a:spLocks noChangeArrowheads="1"/>
          </p:cNvSpPr>
          <p:nvPr/>
        </p:nvSpPr>
        <p:spPr bwMode="auto">
          <a:xfrm>
            <a:off x="9808634" y="6754814"/>
            <a:ext cx="1191684" cy="103187"/>
          </a:xfrm>
          <a:prstGeom prst="rect">
            <a:avLst/>
          </a:prstGeom>
          <a:solidFill>
            <a:srgbClr val="FF97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4" name="Shape 61"/>
          <p:cNvSpPr>
            <a:spLocks noChangeArrowheads="1"/>
          </p:cNvSpPr>
          <p:nvPr/>
        </p:nvSpPr>
        <p:spPr bwMode="auto">
          <a:xfrm>
            <a:off x="11000317" y="6754814"/>
            <a:ext cx="1191683" cy="103187"/>
          </a:xfrm>
          <a:prstGeom prst="rect">
            <a:avLst/>
          </a:prstGeom>
          <a:solidFill>
            <a:srgbClr val="F202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5" name="Shape 62"/>
          <p:cNvSpPr>
            <a:spLocks noChangeArrowheads="1"/>
          </p:cNvSpPr>
          <p:nvPr/>
        </p:nvSpPr>
        <p:spPr bwMode="auto">
          <a:xfrm>
            <a:off x="1" y="6754814"/>
            <a:ext cx="1191684" cy="103187"/>
          </a:xfrm>
          <a:prstGeom prst="rect">
            <a:avLst/>
          </a:prstGeom>
          <a:solidFill>
            <a:srgbClr val="7ECE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6" name="Shape 63"/>
          <p:cNvSpPr>
            <a:spLocks noChangeArrowheads="1"/>
          </p:cNvSpPr>
          <p:nvPr/>
        </p:nvSpPr>
        <p:spPr bwMode="auto">
          <a:xfrm>
            <a:off x="1191684" y="6754814"/>
            <a:ext cx="8616949" cy="103187"/>
          </a:xfrm>
          <a:prstGeom prst="rect">
            <a:avLst/>
          </a:prstGeom>
          <a:solidFill>
            <a:srgbClr val="2185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59" name="Shape 59"/>
          <p:cNvSpPr txBox="1">
            <a:spLocks noGrp="1"/>
          </p:cNvSpPr>
          <p:nvPr>
            <p:ph type="body" idx="1"/>
          </p:nvPr>
        </p:nvSpPr>
        <p:spPr>
          <a:xfrm>
            <a:off x="1191600" y="6199950"/>
            <a:ext cx="8616800" cy="467700"/>
          </a:xfrm>
          <a:prstGeom prst="rect">
            <a:avLst/>
          </a:prstGeom>
        </p:spPr>
        <p:txBody>
          <a:bodyPr anchor="b"/>
          <a:lstStyle>
            <a:lvl1pPr lvl="0">
              <a:spcBef>
                <a:spcPts val="360"/>
              </a:spcBef>
              <a:buClr>
                <a:srgbClr val="2185C5"/>
              </a:buClr>
              <a:buSzPct val="100000"/>
              <a:buNone/>
              <a:defRPr sz="1400">
                <a:solidFill>
                  <a:srgbClr val="2185C5"/>
                </a:solidFill>
              </a:defRPr>
            </a:lvl1pPr>
          </a:lstStyle>
          <a:p>
            <a:pPr lvl="0"/>
            <a:r>
              <a:rPr lang="ru-RU" smtClean="0"/>
              <a:t>Образец текста</a:t>
            </a:r>
          </a:p>
        </p:txBody>
      </p:sp>
    </p:spTree>
    <p:extLst>
      <p:ext uri="{BB962C8B-B14F-4D97-AF65-F5344CB8AC3E}">
        <p14:creationId xmlns:p14="http://schemas.microsoft.com/office/powerpoint/2010/main" val="26381939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lank color background">
    <p:bg>
      <p:bgPr>
        <a:solidFill>
          <a:srgbClr val="2185C5"/>
        </a:solidFill>
        <a:effectLst/>
      </p:bgPr>
    </p:bg>
    <p:spTree>
      <p:nvGrpSpPr>
        <p:cNvPr id="1" name="Shape 69"/>
        <p:cNvGrpSpPr/>
        <p:nvPr/>
      </p:nvGrpSpPr>
      <p:grpSpPr>
        <a:xfrm>
          <a:off x="0" y="0"/>
          <a:ext cx="0" cy="0"/>
          <a:chOff x="0" y="0"/>
          <a:chExt cx="0" cy="0"/>
        </a:xfrm>
      </p:grpSpPr>
      <p:sp>
        <p:nvSpPr>
          <p:cNvPr id="2" name="Shape 70"/>
          <p:cNvSpPr>
            <a:spLocks noChangeArrowheads="1"/>
          </p:cNvSpPr>
          <p:nvPr/>
        </p:nvSpPr>
        <p:spPr bwMode="auto">
          <a:xfrm>
            <a:off x="9808634" y="6754814"/>
            <a:ext cx="1191684" cy="103187"/>
          </a:xfrm>
          <a:prstGeom prst="rect">
            <a:avLst/>
          </a:prstGeom>
          <a:solidFill>
            <a:srgbClr val="FF97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3" name="Shape 71"/>
          <p:cNvSpPr>
            <a:spLocks noChangeArrowheads="1"/>
          </p:cNvSpPr>
          <p:nvPr/>
        </p:nvSpPr>
        <p:spPr bwMode="auto">
          <a:xfrm>
            <a:off x="11000317" y="6754814"/>
            <a:ext cx="1191683" cy="103187"/>
          </a:xfrm>
          <a:prstGeom prst="rect">
            <a:avLst/>
          </a:prstGeom>
          <a:solidFill>
            <a:srgbClr val="F202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4" name="Shape 72"/>
          <p:cNvSpPr>
            <a:spLocks noChangeArrowheads="1"/>
          </p:cNvSpPr>
          <p:nvPr/>
        </p:nvSpPr>
        <p:spPr bwMode="auto">
          <a:xfrm>
            <a:off x="1" y="6754814"/>
            <a:ext cx="1191684" cy="103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5" name="Shape 73"/>
          <p:cNvSpPr>
            <a:spLocks noChangeArrowheads="1"/>
          </p:cNvSpPr>
          <p:nvPr/>
        </p:nvSpPr>
        <p:spPr bwMode="auto">
          <a:xfrm>
            <a:off x="1191684" y="6754814"/>
            <a:ext cx="8616949" cy="103187"/>
          </a:xfrm>
          <a:prstGeom prst="rect">
            <a:avLst/>
          </a:prstGeom>
          <a:solidFill>
            <a:srgbClr val="7ECE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Tree>
    <p:extLst>
      <p:ext uri="{BB962C8B-B14F-4D97-AF65-F5344CB8AC3E}">
        <p14:creationId xmlns:p14="http://schemas.microsoft.com/office/powerpoint/2010/main" val="931854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lvl1pPr>
              <a:defRPr/>
            </a:lvl1pPr>
          </a:lstStyle>
          <a:p>
            <a:pPr>
              <a:defRPr/>
            </a:pPr>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A8B437A0-C26F-460E-A897-84136F210CAA}" type="slidenum">
              <a:rPr lang="ru-RU"/>
              <a:pPr>
                <a:defRPr/>
              </a:pPr>
              <a:t>‹#›</a:t>
            </a:fld>
            <a:endParaRPr lang="ru-RU"/>
          </a:p>
        </p:txBody>
      </p:sp>
    </p:spTree>
    <p:extLst>
      <p:ext uri="{BB962C8B-B14F-4D97-AF65-F5344CB8AC3E}">
        <p14:creationId xmlns:p14="http://schemas.microsoft.com/office/powerpoint/2010/main" val="150165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3"/>
          <p:cNvSpPr>
            <a:spLocks noGrp="1"/>
          </p:cNvSpPr>
          <p:nvPr>
            <p:ph type="dt" sz="half" idx="10"/>
          </p:nvPr>
        </p:nvSpPr>
        <p:spPr/>
        <p:txBody>
          <a:bodyPr/>
          <a:lstStyle>
            <a:lvl1pPr>
              <a:defRPr/>
            </a:lvl1pPr>
          </a:lstStyle>
          <a:p>
            <a:pPr>
              <a:defRPr/>
            </a:pPr>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4F59E889-3473-43CA-A9B9-38370660611B}" type="slidenum">
              <a:rPr lang="ru-RU"/>
              <a:pPr>
                <a:defRPr/>
              </a:pPr>
              <a:t>‹#›</a:t>
            </a:fld>
            <a:endParaRPr lang="ru-RU"/>
          </a:p>
        </p:txBody>
      </p:sp>
    </p:spTree>
    <p:extLst>
      <p:ext uri="{BB962C8B-B14F-4D97-AF65-F5344CB8AC3E}">
        <p14:creationId xmlns:p14="http://schemas.microsoft.com/office/powerpoint/2010/main" val="36779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39789"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1"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lvl1pPr>
              <a:defRPr/>
            </a:lvl1pPr>
          </a:lstStyle>
          <a:p>
            <a:pPr>
              <a:defRPr/>
            </a:pPr>
            <a:endParaRPr lang="ru-RU"/>
          </a:p>
        </p:txBody>
      </p:sp>
      <p:sp>
        <p:nvSpPr>
          <p:cNvPr id="8" name="Footer Placeholder 4"/>
          <p:cNvSpPr>
            <a:spLocks noGrp="1"/>
          </p:cNvSpPr>
          <p:nvPr>
            <p:ph type="ftr" sz="quarter" idx="11"/>
          </p:nvPr>
        </p:nvSpPr>
        <p:spPr/>
        <p:txBody>
          <a:bodyPr/>
          <a:lstStyle>
            <a:lvl1pPr>
              <a:defRPr/>
            </a:lvl1pPr>
          </a:lstStyle>
          <a:p>
            <a:pPr>
              <a:defRPr/>
            </a:pPr>
            <a:endParaRPr lang="ru-RU"/>
          </a:p>
        </p:txBody>
      </p:sp>
      <p:sp>
        <p:nvSpPr>
          <p:cNvPr id="9" name="Slide Number Placeholder 5"/>
          <p:cNvSpPr>
            <a:spLocks noGrp="1"/>
          </p:cNvSpPr>
          <p:nvPr>
            <p:ph type="sldNum" sz="quarter" idx="12"/>
          </p:nvPr>
        </p:nvSpPr>
        <p:spPr/>
        <p:txBody>
          <a:bodyPr/>
          <a:lstStyle>
            <a:lvl1pPr>
              <a:defRPr/>
            </a:lvl1pPr>
          </a:lstStyle>
          <a:p>
            <a:pPr>
              <a:defRPr/>
            </a:pPr>
            <a:fld id="{BC5D3AB1-0894-4901-8C9B-2E27106A82B9}" type="slidenum">
              <a:rPr lang="ru-RU"/>
              <a:pPr>
                <a:defRPr/>
              </a:pPr>
              <a:t>‹#›</a:t>
            </a:fld>
            <a:endParaRPr lang="ru-RU"/>
          </a:p>
        </p:txBody>
      </p:sp>
    </p:spTree>
    <p:extLst>
      <p:ext uri="{BB962C8B-B14F-4D97-AF65-F5344CB8AC3E}">
        <p14:creationId xmlns:p14="http://schemas.microsoft.com/office/powerpoint/2010/main" val="49398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3"/>
          <p:cNvSpPr>
            <a:spLocks noGrp="1"/>
          </p:cNvSpPr>
          <p:nvPr>
            <p:ph type="dt" sz="half" idx="10"/>
          </p:nvPr>
        </p:nvSpPr>
        <p:spPr/>
        <p:txBody>
          <a:bodyPr/>
          <a:lstStyle>
            <a:lvl1pPr>
              <a:defRPr/>
            </a:lvl1pPr>
          </a:lstStyle>
          <a:p>
            <a:pPr>
              <a:defRPr/>
            </a:pPr>
            <a:endParaRPr lang="ru-RU"/>
          </a:p>
        </p:txBody>
      </p:sp>
      <p:sp>
        <p:nvSpPr>
          <p:cNvPr id="4" name="Footer Placeholder 4"/>
          <p:cNvSpPr>
            <a:spLocks noGrp="1"/>
          </p:cNvSpPr>
          <p:nvPr>
            <p:ph type="ftr" sz="quarter" idx="11"/>
          </p:nvPr>
        </p:nvSpPr>
        <p:spPr/>
        <p:txBody>
          <a:bodyPr/>
          <a:lstStyle>
            <a:lvl1pPr>
              <a:defRPr/>
            </a:lvl1pPr>
          </a:lstStyle>
          <a:p>
            <a:pPr>
              <a:defRPr/>
            </a:pPr>
            <a:endParaRPr lang="ru-RU"/>
          </a:p>
        </p:txBody>
      </p:sp>
      <p:sp>
        <p:nvSpPr>
          <p:cNvPr id="5" name="Slide Number Placeholder 5"/>
          <p:cNvSpPr>
            <a:spLocks noGrp="1"/>
          </p:cNvSpPr>
          <p:nvPr>
            <p:ph type="sldNum" sz="quarter" idx="12"/>
          </p:nvPr>
        </p:nvSpPr>
        <p:spPr/>
        <p:txBody>
          <a:bodyPr/>
          <a:lstStyle>
            <a:lvl1pPr>
              <a:defRPr/>
            </a:lvl1pPr>
          </a:lstStyle>
          <a:p>
            <a:pPr>
              <a:defRPr/>
            </a:pPr>
            <a:fld id="{CA211956-DAF6-473A-ABEE-E1704773A49D}" type="slidenum">
              <a:rPr lang="ru-RU"/>
              <a:pPr>
                <a:defRPr/>
              </a:pPr>
              <a:t>‹#›</a:t>
            </a:fld>
            <a:endParaRPr lang="ru-RU"/>
          </a:p>
        </p:txBody>
      </p:sp>
    </p:spTree>
    <p:extLst>
      <p:ext uri="{BB962C8B-B14F-4D97-AF65-F5344CB8AC3E}">
        <p14:creationId xmlns:p14="http://schemas.microsoft.com/office/powerpoint/2010/main" val="242684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ru-RU"/>
          </a:p>
        </p:txBody>
      </p:sp>
      <p:sp>
        <p:nvSpPr>
          <p:cNvPr id="3" name="Footer Placeholder 4"/>
          <p:cNvSpPr>
            <a:spLocks noGrp="1"/>
          </p:cNvSpPr>
          <p:nvPr>
            <p:ph type="ftr" sz="quarter" idx="11"/>
          </p:nvPr>
        </p:nvSpPr>
        <p:spPr/>
        <p:txBody>
          <a:bodyPr/>
          <a:lstStyle>
            <a:lvl1pPr>
              <a:defRPr/>
            </a:lvl1pPr>
          </a:lstStyle>
          <a:p>
            <a:pPr>
              <a:defRPr/>
            </a:pPr>
            <a:endParaRPr lang="ru-RU"/>
          </a:p>
        </p:txBody>
      </p:sp>
      <p:sp>
        <p:nvSpPr>
          <p:cNvPr id="4" name="Slide Number Placeholder 5"/>
          <p:cNvSpPr>
            <a:spLocks noGrp="1"/>
          </p:cNvSpPr>
          <p:nvPr>
            <p:ph type="sldNum" sz="quarter" idx="12"/>
          </p:nvPr>
        </p:nvSpPr>
        <p:spPr/>
        <p:txBody>
          <a:bodyPr/>
          <a:lstStyle>
            <a:lvl1pPr>
              <a:defRPr/>
            </a:lvl1pPr>
          </a:lstStyle>
          <a:p>
            <a:pPr>
              <a:defRPr/>
            </a:pPr>
            <a:fld id="{A5455B2D-63DC-426B-8839-080EED71F87A}" type="slidenum">
              <a:rPr lang="ru-RU"/>
              <a:pPr>
                <a:defRPr/>
              </a:pPr>
              <a:t>‹#›</a:t>
            </a:fld>
            <a:endParaRPr lang="ru-RU"/>
          </a:p>
        </p:txBody>
      </p:sp>
    </p:spTree>
    <p:extLst>
      <p:ext uri="{BB962C8B-B14F-4D97-AF65-F5344CB8AC3E}">
        <p14:creationId xmlns:p14="http://schemas.microsoft.com/office/powerpoint/2010/main" val="36587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a:defRPr/>
            </a:pPr>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57451C57-50DA-47AF-9533-15B94318A1AE}" type="slidenum">
              <a:rPr lang="ru-RU"/>
              <a:pPr>
                <a:defRPr/>
              </a:pPr>
              <a:t>‹#›</a:t>
            </a:fld>
            <a:endParaRPr lang="ru-RU"/>
          </a:p>
        </p:txBody>
      </p:sp>
    </p:spTree>
    <p:extLst>
      <p:ext uri="{BB962C8B-B14F-4D97-AF65-F5344CB8AC3E}">
        <p14:creationId xmlns:p14="http://schemas.microsoft.com/office/powerpoint/2010/main" val="192921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a:defRPr/>
            </a:pPr>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8417C6D8-0A5F-47AF-9D50-88381F7E362C}" type="slidenum">
              <a:rPr lang="ru-RU"/>
              <a:pPr>
                <a:defRPr/>
              </a:pPr>
              <a:t>‹#›</a:t>
            </a:fld>
            <a:endParaRPr lang="ru-RU"/>
          </a:p>
        </p:txBody>
      </p:sp>
    </p:spTree>
    <p:extLst>
      <p:ext uri="{BB962C8B-B14F-4D97-AF65-F5344CB8AC3E}">
        <p14:creationId xmlns:p14="http://schemas.microsoft.com/office/powerpoint/2010/main" val="330124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theme" Target="../theme/theme3.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endParaRPr lang="en-US" altLang="ru-RU"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endParaRPr lang="en-US" altLang="ru-RU" smtClean="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endParaRPr lang="ru-RU"/>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a:defRPr/>
            </a:pPr>
            <a:endParaRPr lang="ru-RU"/>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smtClean="0">
                <a:solidFill>
                  <a:schemeClr val="tx1">
                    <a:tint val="75000"/>
                  </a:schemeClr>
                </a:solidFill>
                <a:cs typeface="+mn-cs"/>
              </a:defRPr>
            </a:lvl1pPr>
          </a:lstStyle>
          <a:p>
            <a:pPr>
              <a:defRPr/>
            </a:pPr>
            <a:fld id="{DE42370A-8F83-4953-9584-28E2BFC4C5E0}"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endParaRPr lang="en-US" altLang="ru-RU" smtClean="0"/>
          </a:p>
        </p:txBody>
      </p:sp>
      <p:sp>
        <p:nvSpPr>
          <p:cNvPr id="2051"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endParaRPr lang="en-US" altLang="ru-RU"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dirty="0">
                <a:solidFill>
                  <a:prstClr val="black">
                    <a:tint val="75000"/>
                  </a:prstClr>
                </a:solidFill>
                <a:cs typeface="+mn-cs"/>
              </a:defRPr>
            </a:lvl1pPr>
          </a:lstStyle>
          <a:p>
            <a:pPr>
              <a:defRPr/>
            </a:pPr>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dirty="0">
                <a:solidFill>
                  <a:prstClr val="black">
                    <a:tint val="75000"/>
                  </a:prstClr>
                </a:solidFill>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smtClean="0">
                <a:solidFill>
                  <a:prstClr val="black">
                    <a:tint val="75000"/>
                  </a:prstClr>
                </a:solidFill>
                <a:cs typeface="+mn-cs"/>
              </a:defRPr>
            </a:lvl1pPr>
          </a:lstStyle>
          <a:p>
            <a:pPr>
              <a:defRPr/>
            </a:pPr>
            <a:fld id="{CCD692A5-89B9-489C-ADAB-F5DBAEC617F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mbria" pitchFamily="18" charset="0"/>
        </a:defRPr>
      </a:lvl2pPr>
      <a:lvl3pPr algn="ctr" rtl="0" fontAlgn="base">
        <a:spcBef>
          <a:spcPct val="0"/>
        </a:spcBef>
        <a:spcAft>
          <a:spcPct val="0"/>
        </a:spcAft>
        <a:defRPr sz="4400">
          <a:solidFill>
            <a:schemeClr val="tx1"/>
          </a:solidFill>
          <a:latin typeface="Cambria" pitchFamily="18" charset="0"/>
        </a:defRPr>
      </a:lvl3pPr>
      <a:lvl4pPr algn="ctr" rtl="0" fontAlgn="base">
        <a:spcBef>
          <a:spcPct val="0"/>
        </a:spcBef>
        <a:spcAft>
          <a:spcPct val="0"/>
        </a:spcAft>
        <a:defRPr sz="4400">
          <a:solidFill>
            <a:schemeClr val="tx1"/>
          </a:solidFill>
          <a:latin typeface="Cambria" pitchFamily="18" charset="0"/>
        </a:defRPr>
      </a:lvl4pPr>
      <a:lvl5pPr algn="ctr" rtl="0" fontAlgn="base">
        <a:spcBef>
          <a:spcPct val="0"/>
        </a:spcBef>
        <a:spcAft>
          <a:spcPct val="0"/>
        </a:spcAft>
        <a:defRPr sz="4400">
          <a:solidFill>
            <a:schemeClr val="tx1"/>
          </a:solidFill>
          <a:latin typeface="Cambria" pitchFamily="18" charset="0"/>
        </a:defRPr>
      </a:lvl5pPr>
      <a:lvl6pPr marL="457200" algn="ctr" rtl="0" fontAlgn="base">
        <a:spcBef>
          <a:spcPct val="0"/>
        </a:spcBef>
        <a:spcAft>
          <a:spcPct val="0"/>
        </a:spcAft>
        <a:defRPr sz="4400">
          <a:solidFill>
            <a:schemeClr val="tx1"/>
          </a:solidFill>
          <a:latin typeface="Cambria" pitchFamily="18" charset="0"/>
        </a:defRPr>
      </a:lvl6pPr>
      <a:lvl7pPr marL="914400" algn="ctr" rtl="0" fontAlgn="base">
        <a:spcBef>
          <a:spcPct val="0"/>
        </a:spcBef>
        <a:spcAft>
          <a:spcPct val="0"/>
        </a:spcAft>
        <a:defRPr sz="4400">
          <a:solidFill>
            <a:schemeClr val="tx1"/>
          </a:solidFill>
          <a:latin typeface="Cambria" pitchFamily="18" charset="0"/>
        </a:defRPr>
      </a:lvl7pPr>
      <a:lvl8pPr marL="1371600" algn="ctr" rtl="0" fontAlgn="base">
        <a:spcBef>
          <a:spcPct val="0"/>
        </a:spcBef>
        <a:spcAft>
          <a:spcPct val="0"/>
        </a:spcAft>
        <a:defRPr sz="4400">
          <a:solidFill>
            <a:schemeClr val="tx1"/>
          </a:solidFill>
          <a:latin typeface="Cambria" pitchFamily="18" charset="0"/>
        </a:defRPr>
      </a:lvl8pPr>
      <a:lvl9pPr marL="1828800" algn="ctr" rtl="0" fontAlgn="base">
        <a:spcBef>
          <a:spcPct val="0"/>
        </a:spcBef>
        <a:spcAft>
          <a:spcPct val="0"/>
        </a:spcAft>
        <a:defRPr sz="4400">
          <a:solidFill>
            <a:schemeClr val="tx1"/>
          </a:solidFill>
          <a:latin typeface="Cambria" pitchFamily="18"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6"/>
          <p:cNvSpPr txBox="1">
            <a:spLocks noGrp="1"/>
          </p:cNvSpPr>
          <p:nvPr>
            <p:ph type="title"/>
          </p:nvPr>
        </p:nvSpPr>
        <p:spPr bwMode="auto">
          <a:xfrm>
            <a:off x="1191684" y="274638"/>
            <a:ext cx="861694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ru-RU" altLang="ru-RU" smtClean="0">
              <a:sym typeface="Arial" pitchFamily="34" charset="0"/>
            </a:endParaRPr>
          </a:p>
        </p:txBody>
      </p:sp>
      <p:sp>
        <p:nvSpPr>
          <p:cNvPr id="3075" name="Shape 7"/>
          <p:cNvSpPr txBox="1">
            <a:spLocks noGrp="1"/>
          </p:cNvSpPr>
          <p:nvPr>
            <p:ph type="body" idx="1"/>
          </p:nvPr>
        </p:nvSpPr>
        <p:spPr bwMode="auto">
          <a:xfrm>
            <a:off x="1191684" y="1831976"/>
            <a:ext cx="8616949"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ru-RU" altLang="ru-RU" smtClean="0">
              <a:sym typeface="Arial" pitchFamily="34" charset="0"/>
            </a:endParaRPr>
          </a:p>
        </p:txBody>
      </p:sp>
    </p:spTree>
  </p:cSld>
  <p:clrMap bg1="lt1" tx1="dk1" bg2="dk2" tx2="lt2" accent1="accent1" accent2="accent2" accent3="accent3" accent4="accent4" accent5="accent5" accent6="accent6" hlink="hlink" folHlink="folHlink"/>
  <p:sldLayoutIdLst>
    <p:sldLayoutId id="2147483729" r:id="rId1"/>
    <p:sldLayoutId id="2147483731" r:id="rId2"/>
    <p:sldLayoutId id="2147483733" r:id="rId3"/>
    <p:sldLayoutId id="2147483734" r:id="rId4"/>
  </p:sldLayoutIdLst>
  <p:hf hdr="0" ftr="0" dt="0"/>
  <p:txStyles>
    <p:titleStyle>
      <a:defPPr marR="0" lvl="0" algn="l" rtl="0">
        <a:lnSpc>
          <a:spcPct val="100000"/>
        </a:lnSpc>
        <a:spcBef>
          <a:spcPts val="0"/>
        </a:spcBef>
        <a:spcAft>
          <a:spcPts val="0"/>
        </a:spcAft>
      </a:defPPr>
      <a:lvl1pPr algn="l" rtl="0" fontAlgn="base">
        <a:spcBef>
          <a:spcPct val="0"/>
        </a:spcBef>
        <a:spcAft>
          <a:spcPct val="0"/>
        </a:spcAft>
        <a:defRPr sz="1400">
          <a:solidFill>
            <a:srgbClr val="000000"/>
          </a:solidFill>
          <a:latin typeface="Arial"/>
          <a:ea typeface="Arial"/>
          <a:cs typeface="Arial"/>
          <a:sym typeface="Arial" pitchFamily="34" charset="0"/>
        </a:defRPr>
      </a:lvl1pPr>
      <a:lvl2pPr algn="l" rtl="0" fontAlgn="base">
        <a:spcBef>
          <a:spcPct val="0"/>
        </a:spcBef>
        <a:spcAft>
          <a:spcPct val="0"/>
        </a:spcAft>
        <a:defRPr sz="1400">
          <a:solidFill>
            <a:srgbClr val="000000"/>
          </a:solidFill>
          <a:latin typeface="Arial" pitchFamily="34" charset="0"/>
          <a:cs typeface="Arial" pitchFamily="34" charset="0"/>
          <a:sym typeface="Arial" pitchFamily="34" charset="0"/>
        </a:defRPr>
      </a:lvl2pPr>
      <a:lvl3pPr algn="l" rtl="0" fontAlgn="base">
        <a:spcBef>
          <a:spcPct val="0"/>
        </a:spcBef>
        <a:spcAft>
          <a:spcPct val="0"/>
        </a:spcAft>
        <a:defRPr sz="1400">
          <a:solidFill>
            <a:srgbClr val="000000"/>
          </a:solidFill>
          <a:latin typeface="Arial" pitchFamily="34" charset="0"/>
          <a:cs typeface="Arial" pitchFamily="34" charset="0"/>
          <a:sym typeface="Arial" pitchFamily="34" charset="0"/>
        </a:defRPr>
      </a:lvl3pPr>
      <a:lvl4pPr algn="l" rtl="0" fontAlgn="base">
        <a:spcBef>
          <a:spcPct val="0"/>
        </a:spcBef>
        <a:spcAft>
          <a:spcPct val="0"/>
        </a:spcAft>
        <a:defRPr sz="1400">
          <a:solidFill>
            <a:srgbClr val="000000"/>
          </a:solidFill>
          <a:latin typeface="Arial" pitchFamily="34" charset="0"/>
          <a:cs typeface="Arial" pitchFamily="34" charset="0"/>
          <a:sym typeface="Arial" pitchFamily="34" charset="0"/>
        </a:defRPr>
      </a:lvl4pPr>
      <a:lvl5pPr algn="l" rtl="0" fontAlgn="base">
        <a:spcBef>
          <a:spcPct val="0"/>
        </a:spcBef>
        <a:spcAft>
          <a:spcPct val="0"/>
        </a:spcAft>
        <a:defRPr sz="1400">
          <a:solidFill>
            <a:srgbClr val="000000"/>
          </a:solidFill>
          <a:latin typeface="Arial" pitchFamily="34" charset="0"/>
          <a:cs typeface="Arial" pitchFamily="34" charset="0"/>
          <a:sym typeface="Arial" pitchFamily="34" charset="0"/>
        </a:defRPr>
      </a:lvl5pPr>
      <a:lvl6pPr marL="457200" algn="l" rtl="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914400" algn="l" rtl="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1371600" algn="l" rtl="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1828800" algn="l" rtl="0" fontAlgn="base">
        <a:spcBef>
          <a:spcPct val="0"/>
        </a:spcBef>
        <a:spcAft>
          <a:spcPct val="0"/>
        </a:spcAft>
        <a:defRPr sz="1400">
          <a:solidFill>
            <a:srgbClr val="000000"/>
          </a:solidFill>
          <a:latin typeface="Arial" pitchFamily="34" charset="0"/>
          <a:cs typeface="Arial" pitchFamily="34" charset="0"/>
          <a:sym typeface="Arial" pitchFamily="34" charset="0"/>
        </a:defRPr>
      </a:lvl9pPr>
    </p:titleStyle>
    <p:bodyStyle>
      <a:defPPr marR="0" lvl="0" algn="l" rtl="0">
        <a:lnSpc>
          <a:spcPct val="100000"/>
        </a:lnSpc>
        <a:spcBef>
          <a:spcPts val="0"/>
        </a:spcBef>
        <a:spcAft>
          <a:spcPts val="0"/>
        </a:spcAft>
      </a:defPPr>
      <a:lvl1pPr algn="l" rtl="0" fontAlgn="base">
        <a:spcBef>
          <a:spcPct val="0"/>
        </a:spcBef>
        <a:spcAft>
          <a:spcPct val="0"/>
        </a:spcAft>
        <a:defRPr sz="1400">
          <a:solidFill>
            <a:srgbClr val="000000"/>
          </a:solidFill>
          <a:latin typeface="Arial"/>
          <a:ea typeface="Arial"/>
          <a:cs typeface="Arial"/>
          <a:sym typeface="Arial" pitchFamily="34" charset="0"/>
        </a:defRPr>
      </a:lvl1pPr>
      <a:lvl2pPr lvl="1" algn="l" rtl="0" fontAlgn="base">
        <a:spcBef>
          <a:spcPct val="0"/>
        </a:spcBef>
        <a:spcAft>
          <a:spcPct val="0"/>
        </a:spcAft>
        <a:defRPr sz="1400">
          <a:solidFill>
            <a:srgbClr val="000000"/>
          </a:solidFill>
          <a:latin typeface="Arial"/>
          <a:ea typeface="Arial"/>
          <a:cs typeface="Arial"/>
          <a:sym typeface="Arial" pitchFamily="34" charset="0"/>
        </a:defRPr>
      </a:lvl2pPr>
      <a:lvl3pPr lvl="2" algn="l" rtl="0" fontAlgn="base">
        <a:spcBef>
          <a:spcPct val="0"/>
        </a:spcBef>
        <a:spcAft>
          <a:spcPct val="0"/>
        </a:spcAft>
        <a:defRPr sz="1400">
          <a:solidFill>
            <a:srgbClr val="000000"/>
          </a:solidFill>
          <a:latin typeface="Arial"/>
          <a:ea typeface="Arial"/>
          <a:cs typeface="Arial"/>
          <a:sym typeface="Arial" pitchFamily="34" charset="0"/>
        </a:defRPr>
      </a:lvl3pPr>
      <a:lvl4pPr lvl="3" algn="l" rtl="0" fontAlgn="base">
        <a:spcBef>
          <a:spcPct val="0"/>
        </a:spcBef>
        <a:spcAft>
          <a:spcPct val="0"/>
        </a:spcAft>
        <a:defRPr sz="1400">
          <a:solidFill>
            <a:srgbClr val="000000"/>
          </a:solidFill>
          <a:latin typeface="Arial"/>
          <a:ea typeface="Arial"/>
          <a:cs typeface="Arial"/>
          <a:sym typeface="Arial" pitchFamily="34" charset="0"/>
        </a:defRPr>
      </a:lvl4pPr>
      <a:lvl5pPr lvl="4" algn="l" rtl="0" fontAlgn="base">
        <a:spcBef>
          <a:spcPct val="0"/>
        </a:spcBef>
        <a:spcAft>
          <a:spcPct val="0"/>
        </a:spcAft>
        <a:defRPr sz="1400">
          <a:solidFill>
            <a:srgbClr val="000000"/>
          </a:solidFill>
          <a:latin typeface="Arial"/>
          <a:ea typeface="Arial"/>
          <a:cs typeface="Arial"/>
          <a:sym typeface="Arial"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28800" y="836614"/>
            <a:ext cx="8610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spcBef>
                <a:spcPct val="50000"/>
              </a:spcBef>
            </a:pPr>
            <a:r>
              <a:rPr lang="en-US" altLang="ru-RU" sz="2800">
                <a:solidFill>
                  <a:srgbClr val="000000"/>
                </a:solidFill>
                <a:cs typeface="Times New Roman" pitchFamily="18" charset="0"/>
              </a:rPr>
              <a:t>     </a:t>
            </a:r>
            <a:endParaRPr lang="ru-RU" altLang="ru-RU" sz="3000"/>
          </a:p>
        </p:txBody>
      </p:sp>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a:solidFill>
                  <a:schemeClr val="bg2"/>
                </a:solidFill>
                <a:latin typeface="Lato"/>
                <a:ea typeface="Lato"/>
                <a:cs typeface="Lato"/>
                <a:sym typeface="Lato"/>
              </a:rPr>
              <a:t>Осуществляя компоновку, следует применять индивидуальный метод унификации конструкции, максимально используя стандартизованные, унифицированные и заимствованные из ранее спроектированных приборов функциональные устройства, узлы, детали и элементы. Это позволит ускорить конструирование, облегчить изготовление и повысить надежность. </a:t>
            </a:r>
          </a:p>
          <a:p>
            <a:pPr>
              <a:spcBef>
                <a:spcPct val="0"/>
              </a:spcBef>
              <a:buClr>
                <a:srgbClr val="677480"/>
              </a:buClr>
            </a:pPr>
            <a:endParaRPr lang="en-US" altLang="ru-RU" sz="2400" dirty="0" smtClean="0">
              <a:solidFill>
                <a:schemeClr val="bg2"/>
              </a:solidFill>
              <a:latin typeface="Lato"/>
              <a:ea typeface="Lato"/>
              <a:cs typeface="Lato"/>
              <a:sym typeface="Lato"/>
            </a:endParaRPr>
          </a:p>
          <a:p>
            <a:pPr>
              <a:spcBef>
                <a:spcPct val="0"/>
              </a:spcBef>
              <a:buClr>
                <a:srgbClr val="677480"/>
              </a:buClr>
            </a:pPr>
            <a:r>
              <a:rPr lang="ru-RU" altLang="ru-RU" sz="2400" dirty="0" smtClean="0">
                <a:solidFill>
                  <a:schemeClr val="bg2"/>
                </a:solidFill>
                <a:latin typeface="Lato"/>
                <a:ea typeface="Lato"/>
                <a:cs typeface="Lato"/>
                <a:sym typeface="Lato"/>
              </a:rPr>
              <a:t>При </a:t>
            </a:r>
            <a:r>
              <a:rPr lang="ru-RU" altLang="ru-RU" sz="2400" dirty="0">
                <a:solidFill>
                  <a:schemeClr val="bg2"/>
                </a:solidFill>
                <a:latin typeface="Lato"/>
                <a:ea typeface="Lato"/>
                <a:cs typeface="Lato"/>
                <a:sym typeface="Lato"/>
              </a:rPr>
              <a:t>этом также выполняется условие конструктивной преемственности </a:t>
            </a:r>
            <a:r>
              <a:rPr lang="ru-RU" altLang="ru-RU" sz="2400" dirty="0" smtClean="0">
                <a:solidFill>
                  <a:schemeClr val="bg2"/>
                </a:solidFill>
                <a:latin typeface="Lato"/>
                <a:ea typeface="Lato"/>
                <a:cs typeface="Lato"/>
                <a:sym typeface="Lato"/>
              </a:rPr>
              <a:t>– </a:t>
            </a:r>
            <a:r>
              <a:rPr lang="ru-RU" altLang="ru-RU" sz="2400" dirty="0">
                <a:solidFill>
                  <a:schemeClr val="bg2"/>
                </a:solidFill>
                <a:latin typeface="Lato"/>
                <a:ea typeface="Lato"/>
                <a:cs typeface="Lato"/>
                <a:sym typeface="Lato"/>
              </a:rPr>
              <a:t>использование предшествующего опыта оптической промышленности, точного приборостроения и машиностроения путем введения в разработку рациональных, проверенных на практике идей, конструктивных решений и технологий.</a:t>
            </a:r>
          </a:p>
          <a:p>
            <a:pPr>
              <a:spcBef>
                <a:spcPct val="0"/>
              </a:spcBef>
              <a:buClr>
                <a:srgbClr val="677480"/>
              </a:buClr>
            </a:pPr>
            <a:endParaRPr lang="ru-RU" altLang="ru-RU" sz="2400" dirty="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648587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28800" y="836614"/>
            <a:ext cx="8610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spcBef>
                <a:spcPct val="50000"/>
              </a:spcBef>
            </a:pPr>
            <a:r>
              <a:rPr lang="en-US" altLang="ru-RU" sz="2800">
                <a:solidFill>
                  <a:srgbClr val="000000"/>
                </a:solidFill>
                <a:cs typeface="Times New Roman" pitchFamily="18" charset="0"/>
              </a:rPr>
              <a:t>     </a:t>
            </a:r>
            <a:endParaRPr lang="ru-RU" altLang="ru-RU" sz="3000"/>
          </a:p>
        </p:txBody>
      </p:sp>
      <p:sp>
        <p:nvSpPr>
          <p:cNvPr id="47107" name="Текст 2"/>
          <p:cNvSpPr txBox="1">
            <a:spLocks noGrp="1"/>
          </p:cNvSpPr>
          <p:nvPr>
            <p:ph type="body" idx="1"/>
          </p:nvPr>
        </p:nvSpPr>
        <p:spPr>
          <a:xfrm>
            <a:off x="911424" y="1340768"/>
            <a:ext cx="10297144" cy="4735512"/>
          </a:xfrm>
        </p:spPr>
        <p:txBody>
          <a:bodyPr/>
          <a:lstStyle/>
          <a:p>
            <a:pPr marL="457200" indent="-457200">
              <a:spcBef>
                <a:spcPct val="0"/>
              </a:spcBef>
              <a:buClr>
                <a:srgbClr val="677480"/>
              </a:buClr>
              <a:buFont typeface="+mj-lt"/>
              <a:buAutoNum type="arabicPeriod" startAt="5"/>
            </a:pPr>
            <a:r>
              <a:rPr lang="ru-RU" altLang="ru-RU" sz="2400" dirty="0">
                <a:solidFill>
                  <a:schemeClr val="bg2"/>
                </a:solidFill>
                <a:latin typeface="Lato"/>
                <a:ea typeface="Lato"/>
                <a:cs typeface="Lato"/>
                <a:sym typeface="Lato"/>
              </a:rPr>
              <a:t>Элементы и блоки необходимо устанавливать так, чтобы они не препятствовали прохождению лучей</a:t>
            </a:r>
            <a:r>
              <a:rPr lang="ru-RU" altLang="ru-RU" sz="2400" dirty="0" smtClean="0">
                <a:solidFill>
                  <a:schemeClr val="bg2"/>
                </a:solidFill>
                <a:latin typeface="Lato"/>
                <a:ea typeface="Lato"/>
                <a:cs typeface="Lato"/>
                <a:sym typeface="Lato"/>
              </a:rPr>
              <a:t>.</a:t>
            </a:r>
          </a:p>
          <a:p>
            <a:pPr marL="457200" indent="-457200">
              <a:spcBef>
                <a:spcPct val="0"/>
              </a:spcBef>
              <a:buClr>
                <a:srgbClr val="677480"/>
              </a:buClr>
              <a:buFont typeface="+mj-lt"/>
              <a:buAutoNum type="arabicPeriod" startAt="5"/>
            </a:pPr>
            <a:r>
              <a:rPr lang="ru-RU" altLang="ru-RU" sz="2400" dirty="0">
                <a:solidFill>
                  <a:schemeClr val="bg2"/>
                </a:solidFill>
                <a:latin typeface="Lato"/>
                <a:ea typeface="Lato"/>
                <a:cs typeface="Lato"/>
                <a:sym typeface="Lato"/>
              </a:rPr>
              <a:t>Необходимо согласовывать движения перемещающихся частей прибора таким образом, чтобы исключить их столкновение и попадание в ход лучей</a:t>
            </a:r>
            <a:r>
              <a:rPr lang="ru-RU" altLang="ru-RU" sz="2400" dirty="0" smtClean="0">
                <a:solidFill>
                  <a:schemeClr val="bg2"/>
                </a:solidFill>
                <a:latin typeface="Lato"/>
                <a:ea typeface="Lato"/>
                <a:cs typeface="Lato"/>
                <a:sym typeface="Lato"/>
              </a:rPr>
              <a:t>.</a:t>
            </a:r>
          </a:p>
          <a:p>
            <a:pPr marL="457200" indent="-457200">
              <a:spcBef>
                <a:spcPct val="0"/>
              </a:spcBef>
              <a:buClr>
                <a:srgbClr val="677480"/>
              </a:buClr>
              <a:buFont typeface="+mj-lt"/>
              <a:buAutoNum type="arabicPeriod" startAt="5"/>
            </a:pPr>
            <a:r>
              <a:rPr lang="ru-RU" altLang="ru-RU" sz="2400" dirty="0">
                <a:solidFill>
                  <a:schemeClr val="bg2"/>
                </a:solidFill>
                <a:latin typeface="Lato"/>
                <a:ea typeface="Lato"/>
                <a:cs typeface="Lato"/>
                <a:sym typeface="Lato"/>
              </a:rPr>
              <a:t>При монтаже в общем кожухе отдельные узлы и блоки во время работы не должны оказывать вредного взаимного воздействия (влияния теплового излучения, бликов, наводок, вибраций и т.п</a:t>
            </a:r>
            <a:r>
              <a:rPr lang="ru-RU" altLang="ru-RU" sz="2400" dirty="0" smtClean="0">
                <a:solidFill>
                  <a:schemeClr val="bg2"/>
                </a:solidFill>
                <a:latin typeface="Lato"/>
                <a:ea typeface="Lato"/>
                <a:cs typeface="Lato"/>
                <a:sym typeface="Lato"/>
              </a:rPr>
              <a:t>.).</a:t>
            </a:r>
          </a:p>
          <a:p>
            <a:pPr marL="457200" indent="-457200">
              <a:spcBef>
                <a:spcPct val="0"/>
              </a:spcBef>
              <a:buClr>
                <a:srgbClr val="677480"/>
              </a:buClr>
              <a:buFont typeface="+mj-lt"/>
              <a:buAutoNum type="arabicPeriod" startAt="5"/>
            </a:pPr>
            <a:r>
              <a:rPr lang="ru-RU" altLang="ru-RU" sz="2400" dirty="0">
                <a:solidFill>
                  <a:schemeClr val="bg2"/>
                </a:solidFill>
                <a:latin typeface="Lato"/>
                <a:ea typeface="Lato"/>
                <a:cs typeface="Lato"/>
                <a:sym typeface="Lato"/>
              </a:rPr>
              <a:t>В условиях эксплуатации прибора необходимо предусмотреть возможность быстрой замены отдельных элементов или блоков</a:t>
            </a:r>
            <a:r>
              <a:rPr lang="ru-RU" altLang="ru-RU" sz="2400" dirty="0" smtClean="0">
                <a:solidFill>
                  <a:schemeClr val="bg2"/>
                </a:solidFill>
                <a:latin typeface="Lato"/>
                <a:ea typeface="Lato"/>
                <a:cs typeface="Lato"/>
                <a:sym typeface="Lato"/>
              </a:rPr>
              <a:t>.</a:t>
            </a:r>
          </a:p>
        </p:txBody>
      </p:sp>
      <p:sp>
        <p:nvSpPr>
          <p:cNvPr id="5"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2263211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marL="457200" indent="-457200">
              <a:spcBef>
                <a:spcPct val="0"/>
              </a:spcBef>
              <a:buClr>
                <a:srgbClr val="677480"/>
              </a:buClr>
              <a:buFont typeface="+mj-lt"/>
              <a:buAutoNum type="arabicPeriod" startAt="9"/>
            </a:pPr>
            <a:r>
              <a:rPr lang="ru-RU" altLang="ru-RU" sz="2400" dirty="0">
                <a:solidFill>
                  <a:schemeClr val="bg2"/>
                </a:solidFill>
                <a:latin typeface="Lato"/>
                <a:ea typeface="Lato"/>
                <a:cs typeface="Lato"/>
                <a:sym typeface="Lato"/>
              </a:rPr>
              <a:t>Конструкция деталей, входящих в сборку, должна быть технологичной. Для деталей серийного производства необходимо стремиться к сокращению механической обработки резанием. Корпусные детали и детали сложной формы следует изготовлять, используя точное литье, штамповку и др. методы обработки без снятия стружки. Для деталей единичного и мелкосерийного производства применение литья или штамповки экономически нецелесообразно. Сложные и корпусные детали рационально изготовлять из отдельных элементов, соединяя их сваркой, клепкой, сборкой на винтах и т.п</a:t>
            </a:r>
            <a:r>
              <a:rPr lang="ru-RU" altLang="ru-RU" sz="2400" dirty="0" smtClean="0">
                <a:solidFill>
                  <a:schemeClr val="bg2"/>
                </a:solidFill>
                <a:latin typeface="Lato"/>
                <a:ea typeface="Lato"/>
                <a:cs typeface="Lato"/>
                <a:sym typeface="Lato"/>
              </a:rPr>
              <a:t>.</a:t>
            </a:r>
          </a:p>
          <a:p>
            <a:pPr marL="457200" indent="-457200">
              <a:spcBef>
                <a:spcPct val="0"/>
              </a:spcBef>
              <a:buClr>
                <a:srgbClr val="677480"/>
              </a:buClr>
              <a:buFont typeface="+mj-lt"/>
              <a:buAutoNum type="arabicPeriod" startAt="9"/>
            </a:pPr>
            <a:r>
              <a:rPr lang="ru-RU" altLang="ru-RU" sz="2400" dirty="0" smtClean="0">
                <a:solidFill>
                  <a:schemeClr val="bg2"/>
                </a:solidFill>
                <a:latin typeface="Lato"/>
                <a:ea typeface="Lato"/>
                <a:cs typeface="Lato"/>
                <a:sym typeface="Lato"/>
              </a:rPr>
              <a:t>При </a:t>
            </a:r>
            <a:r>
              <a:rPr lang="ru-RU" altLang="ru-RU" sz="2400" dirty="0">
                <a:solidFill>
                  <a:schemeClr val="bg2"/>
                </a:solidFill>
                <a:latin typeface="Lato"/>
                <a:ea typeface="Lato"/>
                <a:cs typeface="Lato"/>
                <a:sym typeface="Lato"/>
              </a:rPr>
              <a:t>компоновке следует учитывать требования по герметизации, </a:t>
            </a:r>
            <a:r>
              <a:rPr lang="ru-RU" altLang="ru-RU" sz="2400" dirty="0" err="1">
                <a:solidFill>
                  <a:schemeClr val="bg2"/>
                </a:solidFill>
                <a:latin typeface="Lato"/>
                <a:ea typeface="Lato"/>
                <a:cs typeface="Lato"/>
                <a:sym typeface="Lato"/>
              </a:rPr>
              <a:t>термостатированию</a:t>
            </a:r>
            <a:r>
              <a:rPr lang="ru-RU" altLang="ru-RU" sz="2400" dirty="0">
                <a:solidFill>
                  <a:schemeClr val="bg2"/>
                </a:solidFill>
                <a:latin typeface="Lato"/>
                <a:ea typeface="Lato"/>
                <a:cs typeface="Lato"/>
                <a:sym typeface="Lato"/>
              </a:rPr>
              <a:t>, экранированию, а также требования к конструкции, определяемые условиями эксплуатации и размещения прибора.</a:t>
            </a:r>
          </a:p>
          <a:p>
            <a:pPr>
              <a:spcBef>
                <a:spcPct val="0"/>
              </a:spcBef>
              <a:buClr>
                <a:srgbClr val="677480"/>
              </a:buClr>
            </a:pPr>
            <a:endParaRPr lang="ru-RU" altLang="ru-RU" sz="2400" dirty="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583716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800" dirty="0">
                <a:solidFill>
                  <a:schemeClr val="bg2"/>
                </a:solidFill>
                <a:latin typeface="Lato"/>
                <a:ea typeface="Lato"/>
                <a:cs typeface="Lato"/>
                <a:sym typeface="Lato"/>
              </a:rPr>
              <a:t>В настоящее время не существует какой-либо общей методики выполнения компоновки ОЭП. Конструирование и компоновку приборов выполняют в каждом конкретном случае индивидуально.</a:t>
            </a:r>
          </a:p>
          <a:p>
            <a:pPr>
              <a:spcBef>
                <a:spcPct val="0"/>
              </a:spcBef>
              <a:buClr>
                <a:srgbClr val="677480"/>
              </a:buClr>
            </a:pPr>
            <a:endParaRPr lang="ru-RU" altLang="ru-RU" sz="2800" dirty="0" smtClean="0">
              <a:solidFill>
                <a:schemeClr val="bg2"/>
              </a:solidFill>
              <a:latin typeface="Lato"/>
              <a:ea typeface="Lato"/>
              <a:cs typeface="Lato"/>
              <a:sym typeface="Lato"/>
            </a:endParaRPr>
          </a:p>
          <a:p>
            <a:pPr>
              <a:spcBef>
                <a:spcPct val="0"/>
              </a:spcBef>
              <a:buClr>
                <a:srgbClr val="677480"/>
              </a:buClr>
            </a:pPr>
            <a:r>
              <a:rPr lang="ru-RU" altLang="ru-RU" sz="2800" dirty="0" smtClean="0">
                <a:solidFill>
                  <a:schemeClr val="bg2"/>
                </a:solidFill>
                <a:latin typeface="Lato"/>
                <a:ea typeface="Lato"/>
                <a:cs typeface="Lato"/>
                <a:sym typeface="Lato"/>
              </a:rPr>
              <a:t>Для </a:t>
            </a:r>
            <a:r>
              <a:rPr lang="ru-RU" altLang="ru-RU" sz="2800" dirty="0">
                <a:solidFill>
                  <a:schemeClr val="bg2"/>
                </a:solidFill>
                <a:latin typeface="Lato"/>
                <a:ea typeface="Lato"/>
                <a:cs typeface="Lato"/>
                <a:sym typeface="Lato"/>
              </a:rPr>
              <a:t>облегчения процесса компоновки часто выполняют оптико-кинематическую схему. Наряду с этим при конструировании узлов и компоновке прибора в целом необходимо предусматривать возможность последующей сборки, юстировки и контроля параметров. </a:t>
            </a:r>
          </a:p>
          <a:p>
            <a:pPr>
              <a:spcBef>
                <a:spcPct val="0"/>
              </a:spcBef>
              <a:buClr>
                <a:srgbClr val="677480"/>
              </a:buClr>
            </a:pPr>
            <a:endParaRPr lang="ru-RU" altLang="ru-RU" sz="2800" dirty="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1920822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800" dirty="0">
                <a:solidFill>
                  <a:schemeClr val="bg2"/>
                </a:solidFill>
                <a:latin typeface="Lato"/>
                <a:ea typeface="Lato"/>
                <a:cs typeface="Lato"/>
                <a:sym typeface="Lato"/>
              </a:rPr>
              <a:t>При сборке и юстировке отдельных узлов и прибора в целом конструкция их должна позволять проводить предусмотренные методикой юстировки подвижки и развороты оптических деталей или систем деталей.  </a:t>
            </a:r>
            <a:endParaRPr lang="ru-RU" altLang="ru-RU" sz="2800" dirty="0" smtClean="0">
              <a:solidFill>
                <a:schemeClr val="bg2"/>
              </a:solidFill>
              <a:latin typeface="Lato"/>
              <a:ea typeface="Lato"/>
              <a:cs typeface="Lato"/>
              <a:sym typeface="Lato"/>
            </a:endParaRPr>
          </a:p>
          <a:p>
            <a:pPr>
              <a:spcBef>
                <a:spcPct val="0"/>
              </a:spcBef>
              <a:buClr>
                <a:srgbClr val="677480"/>
              </a:buClr>
            </a:pPr>
            <a:endParaRPr lang="ru-RU" altLang="ru-RU" sz="2800" dirty="0">
              <a:solidFill>
                <a:schemeClr val="bg2"/>
              </a:solidFill>
              <a:latin typeface="Lato"/>
              <a:ea typeface="Lato"/>
              <a:cs typeface="Lato"/>
              <a:sym typeface="Lato"/>
            </a:endParaRPr>
          </a:p>
          <a:p>
            <a:pPr>
              <a:spcBef>
                <a:spcPct val="0"/>
              </a:spcBef>
              <a:buClr>
                <a:srgbClr val="677480"/>
              </a:buClr>
            </a:pPr>
            <a:r>
              <a:rPr lang="ru-RU" altLang="ru-RU" sz="2800" dirty="0" smtClean="0">
                <a:solidFill>
                  <a:schemeClr val="bg2"/>
                </a:solidFill>
                <a:latin typeface="Lato"/>
                <a:ea typeface="Lato"/>
                <a:cs typeface="Lato"/>
                <a:sym typeface="Lato"/>
              </a:rPr>
              <a:t>Поэтому </a:t>
            </a:r>
            <a:r>
              <a:rPr lang="ru-RU" altLang="ru-RU" sz="2800" dirty="0">
                <a:solidFill>
                  <a:schemeClr val="bg2"/>
                </a:solidFill>
                <a:latin typeface="Lato"/>
                <a:ea typeface="Lato"/>
                <a:cs typeface="Lato"/>
                <a:sym typeface="Lato"/>
              </a:rPr>
              <a:t>при составлении методики юстировки должно быть определено, какие детали и в каких пределах могут перемещаться или разворачиваться для обеспечения требуемых технических характеристик и качества изображения. При этом следует стремиться к тому, чтобы каждая оптическая деталь при юстировке имела только одно перемещение. </a:t>
            </a:r>
          </a:p>
          <a:p>
            <a:pPr>
              <a:spcBef>
                <a:spcPct val="0"/>
              </a:spcBef>
              <a:buClr>
                <a:srgbClr val="677480"/>
              </a:buClr>
            </a:pPr>
            <a:endParaRPr lang="ru-RU" altLang="ru-RU" sz="2800" dirty="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1388232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a:solidFill>
                  <a:schemeClr val="accent3"/>
                </a:solidFill>
                <a:latin typeface="Lato"/>
                <a:ea typeface="Lato"/>
                <a:cs typeface="Lato"/>
                <a:sym typeface="Lato"/>
              </a:rPr>
              <a:t>Компоновка оптико-механических </a:t>
            </a:r>
            <a:r>
              <a:rPr lang="ru-RU" altLang="ru-RU" sz="2400" dirty="0" smtClean="0">
                <a:solidFill>
                  <a:schemeClr val="accent3"/>
                </a:solidFill>
                <a:latin typeface="Lato"/>
                <a:ea typeface="Lato"/>
                <a:cs typeface="Lato"/>
                <a:sym typeface="Lato"/>
              </a:rPr>
              <a:t>блоков:</a:t>
            </a:r>
            <a:r>
              <a:rPr lang="ru-RU" altLang="ru-RU" sz="2400" dirty="0" smtClean="0">
                <a:solidFill>
                  <a:schemeClr val="bg2"/>
                </a:solidFill>
                <a:latin typeface="Lato"/>
                <a:ea typeface="Lato"/>
                <a:cs typeface="Lato"/>
                <a:sym typeface="Lato"/>
              </a:rPr>
              <a:t> рассмотрение </a:t>
            </a:r>
            <a:r>
              <a:rPr lang="ru-RU" altLang="ru-RU" sz="2400" dirty="0">
                <a:solidFill>
                  <a:schemeClr val="bg2"/>
                </a:solidFill>
                <a:latin typeface="Lato"/>
                <a:ea typeface="Lato"/>
                <a:cs typeface="Lato"/>
                <a:sym typeface="Lato"/>
              </a:rPr>
              <a:t>различных конструкций ОЭП свидетельствует о том, что независимо от принятой компоновочной схемы можно выделить следующие основные способы компоновки прибора в целом или отдельных его блоков:</a:t>
            </a:r>
          </a:p>
          <a:p>
            <a:pPr marL="457200" indent="-457200">
              <a:spcBef>
                <a:spcPct val="0"/>
              </a:spcBef>
              <a:buClr>
                <a:srgbClr val="677480"/>
              </a:buClr>
              <a:buFont typeface="+mj-lt"/>
              <a:buAutoNum type="arabicPeriod"/>
            </a:pPr>
            <a:r>
              <a:rPr lang="ru-RU" altLang="ru-RU" sz="2400" dirty="0" smtClean="0">
                <a:solidFill>
                  <a:schemeClr val="bg2"/>
                </a:solidFill>
                <a:latin typeface="Lato"/>
                <a:ea typeface="Lato"/>
                <a:cs typeface="Lato"/>
                <a:sym typeface="Lato"/>
              </a:rPr>
              <a:t>в </a:t>
            </a:r>
            <a:r>
              <a:rPr lang="ru-RU" altLang="ru-RU" sz="2400" dirty="0">
                <a:solidFill>
                  <a:schemeClr val="bg2"/>
                </a:solidFill>
                <a:latin typeface="Lato"/>
                <a:ea typeface="Lato"/>
                <a:cs typeface="Lato"/>
                <a:sym typeface="Lato"/>
              </a:rPr>
              <a:t>едином корпусе; </a:t>
            </a:r>
          </a:p>
          <a:p>
            <a:pPr marL="457200" indent="-457200">
              <a:spcBef>
                <a:spcPct val="0"/>
              </a:spcBef>
              <a:buClr>
                <a:srgbClr val="677480"/>
              </a:buClr>
              <a:buFont typeface="+mj-lt"/>
              <a:buAutoNum type="arabicPeriod"/>
            </a:pPr>
            <a:r>
              <a:rPr lang="ru-RU" altLang="ru-RU" sz="2400" dirty="0" smtClean="0">
                <a:solidFill>
                  <a:schemeClr val="bg2"/>
                </a:solidFill>
                <a:latin typeface="Lato"/>
                <a:ea typeface="Lato"/>
                <a:cs typeface="Lato"/>
                <a:sym typeface="Lato"/>
              </a:rPr>
              <a:t>с </a:t>
            </a:r>
            <a:r>
              <a:rPr lang="ru-RU" altLang="ru-RU" sz="2400" dirty="0">
                <a:solidFill>
                  <a:schemeClr val="bg2"/>
                </a:solidFill>
                <a:latin typeface="Lato"/>
                <a:ea typeface="Lato"/>
                <a:cs typeface="Lato"/>
                <a:sym typeface="Lato"/>
              </a:rPr>
              <a:t>применением трубы в качестве несущего элемента; </a:t>
            </a:r>
          </a:p>
          <a:p>
            <a:pPr marL="457200" indent="-457200">
              <a:spcBef>
                <a:spcPct val="0"/>
              </a:spcBef>
              <a:buClr>
                <a:srgbClr val="677480"/>
              </a:buClr>
              <a:buFont typeface="+mj-lt"/>
              <a:buAutoNum type="arabicPeriod"/>
            </a:pPr>
            <a:r>
              <a:rPr lang="ru-RU" altLang="ru-RU" sz="2400" dirty="0" smtClean="0">
                <a:solidFill>
                  <a:schemeClr val="bg2"/>
                </a:solidFill>
                <a:latin typeface="Lato"/>
                <a:ea typeface="Lato"/>
                <a:cs typeface="Lato"/>
                <a:sym typeface="Lato"/>
              </a:rPr>
              <a:t>с </a:t>
            </a:r>
            <a:r>
              <a:rPr lang="ru-RU" altLang="ru-RU" sz="2400" dirty="0">
                <a:solidFill>
                  <a:schemeClr val="bg2"/>
                </a:solidFill>
                <a:latin typeface="Lato"/>
                <a:ea typeface="Lato"/>
                <a:cs typeface="Lato"/>
                <a:sym typeface="Lato"/>
              </a:rPr>
              <a:t>помощью рамы, выполненной из труб, угольников и других профилей;</a:t>
            </a:r>
          </a:p>
          <a:p>
            <a:pPr marL="457200" indent="-457200">
              <a:spcBef>
                <a:spcPct val="0"/>
              </a:spcBef>
              <a:buClr>
                <a:srgbClr val="677480"/>
              </a:buClr>
              <a:buFont typeface="+mj-lt"/>
              <a:buAutoNum type="arabicPeriod"/>
            </a:pPr>
            <a:r>
              <a:rPr lang="ru-RU" altLang="ru-RU" sz="2400" dirty="0" smtClean="0">
                <a:solidFill>
                  <a:schemeClr val="bg2"/>
                </a:solidFill>
                <a:latin typeface="Lato"/>
                <a:ea typeface="Lato"/>
                <a:cs typeface="Lato"/>
                <a:sym typeface="Lato"/>
              </a:rPr>
              <a:t>на </a:t>
            </a:r>
            <a:r>
              <a:rPr lang="ru-RU" altLang="ru-RU" sz="2400" dirty="0">
                <a:solidFill>
                  <a:schemeClr val="bg2"/>
                </a:solidFill>
                <a:latin typeface="Lato"/>
                <a:ea typeface="Lato"/>
                <a:cs typeface="Lato"/>
                <a:sym typeface="Lato"/>
              </a:rPr>
              <a:t>монтажной плите; </a:t>
            </a:r>
          </a:p>
          <a:p>
            <a:pPr marL="457200" indent="-457200">
              <a:spcBef>
                <a:spcPct val="0"/>
              </a:spcBef>
              <a:buClr>
                <a:srgbClr val="677480"/>
              </a:buClr>
              <a:buFont typeface="+mj-lt"/>
              <a:buAutoNum type="arabicPeriod"/>
            </a:pPr>
            <a:r>
              <a:rPr lang="ru-RU" altLang="ru-RU" sz="2400" dirty="0" smtClean="0">
                <a:solidFill>
                  <a:schemeClr val="bg2"/>
                </a:solidFill>
                <a:latin typeface="Lato"/>
                <a:ea typeface="Lato"/>
                <a:cs typeface="Lato"/>
                <a:sym typeface="Lato"/>
              </a:rPr>
              <a:t>на </a:t>
            </a:r>
            <a:r>
              <a:rPr lang="ru-RU" altLang="ru-RU" sz="2400" dirty="0">
                <a:solidFill>
                  <a:schemeClr val="bg2"/>
                </a:solidFill>
                <a:latin typeface="Lato"/>
                <a:ea typeface="Lato"/>
                <a:cs typeface="Lato"/>
                <a:sym typeface="Lato"/>
              </a:rPr>
              <a:t>монтажных платах с колонками; </a:t>
            </a:r>
          </a:p>
          <a:p>
            <a:pPr marL="457200" indent="-457200">
              <a:spcBef>
                <a:spcPct val="0"/>
              </a:spcBef>
              <a:buClr>
                <a:srgbClr val="677480"/>
              </a:buClr>
              <a:buFont typeface="+mj-lt"/>
              <a:buAutoNum type="arabicPeriod"/>
            </a:pPr>
            <a:r>
              <a:rPr lang="ru-RU" altLang="ru-RU" sz="2400" dirty="0" smtClean="0">
                <a:solidFill>
                  <a:schemeClr val="bg2"/>
                </a:solidFill>
                <a:latin typeface="Lato"/>
                <a:ea typeface="Lato"/>
                <a:cs typeface="Lato"/>
                <a:sym typeface="Lato"/>
              </a:rPr>
              <a:t>с </a:t>
            </a:r>
            <a:r>
              <a:rPr lang="ru-RU" altLang="ru-RU" sz="2400" dirty="0">
                <a:solidFill>
                  <a:schemeClr val="bg2"/>
                </a:solidFill>
                <a:latin typeface="Lato"/>
                <a:ea typeface="Lato"/>
                <a:cs typeface="Lato"/>
                <a:sym typeface="Lato"/>
              </a:rPr>
              <a:t>нанизыванием узлов; </a:t>
            </a:r>
          </a:p>
          <a:p>
            <a:pPr marL="457200" indent="-457200">
              <a:spcBef>
                <a:spcPct val="0"/>
              </a:spcBef>
              <a:buClr>
                <a:srgbClr val="677480"/>
              </a:buClr>
              <a:buFont typeface="+mj-lt"/>
              <a:buAutoNum type="arabicPeriod"/>
            </a:pPr>
            <a:r>
              <a:rPr lang="ru-RU" altLang="ru-RU" sz="2400" smtClean="0">
                <a:solidFill>
                  <a:schemeClr val="bg2"/>
                </a:solidFill>
                <a:latin typeface="Lato"/>
                <a:ea typeface="Lato"/>
                <a:cs typeface="Lato"/>
                <a:sym typeface="Lato"/>
              </a:rPr>
              <a:t>с </a:t>
            </a:r>
            <a:r>
              <a:rPr lang="ru-RU" altLang="ru-RU" sz="2400" dirty="0">
                <a:solidFill>
                  <a:schemeClr val="bg2"/>
                </a:solidFill>
                <a:latin typeface="Lato"/>
                <a:ea typeface="Lato"/>
                <a:cs typeface="Lato"/>
                <a:sym typeface="Lato"/>
              </a:rPr>
              <a:t>использованием направляющей; </a:t>
            </a:r>
          </a:p>
          <a:p>
            <a:pPr>
              <a:spcBef>
                <a:spcPct val="0"/>
              </a:spcBef>
              <a:buClr>
                <a:srgbClr val="677480"/>
              </a:buClr>
            </a:pPr>
            <a:endParaRPr lang="ru-RU" altLang="ru-RU" sz="2400" dirty="0">
              <a:solidFill>
                <a:schemeClr val="bg2"/>
              </a:solidFill>
              <a:latin typeface="Lato"/>
              <a:ea typeface="Lato"/>
              <a:cs typeface="Lato"/>
              <a:sym typeface="Lato"/>
            </a:endParaRPr>
          </a:p>
          <a:p>
            <a:pPr>
              <a:spcBef>
                <a:spcPct val="0"/>
              </a:spcBef>
              <a:buClr>
                <a:srgbClr val="677480"/>
              </a:buClr>
            </a:pPr>
            <a:endParaRPr lang="ru-RU" altLang="ru-RU" sz="2400" dirty="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3806895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28800" y="836614"/>
            <a:ext cx="8610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spcBef>
                <a:spcPct val="50000"/>
              </a:spcBef>
            </a:pPr>
            <a:r>
              <a:rPr lang="en-US" altLang="ru-RU" sz="2800">
                <a:solidFill>
                  <a:srgbClr val="000000"/>
                </a:solidFill>
                <a:cs typeface="Times New Roman" pitchFamily="18" charset="0"/>
              </a:rPr>
              <a:t>     </a:t>
            </a:r>
            <a:endParaRPr lang="ru-RU" altLang="ru-RU" sz="3000"/>
          </a:p>
        </p:txBody>
      </p:sp>
      <p:sp>
        <p:nvSpPr>
          <p:cNvPr id="47107" name="Текст 2"/>
          <p:cNvSpPr txBox="1">
            <a:spLocks noGrp="1"/>
          </p:cNvSpPr>
          <p:nvPr>
            <p:ph type="body" idx="1"/>
          </p:nvPr>
        </p:nvSpPr>
        <p:spPr>
          <a:xfrm>
            <a:off x="911424" y="1340768"/>
            <a:ext cx="10297144" cy="4735512"/>
          </a:xfrm>
        </p:spPr>
        <p:txBody>
          <a:bodyPr/>
          <a:lstStyle/>
          <a:p>
            <a:pPr marL="457200" indent="-457200">
              <a:spcBef>
                <a:spcPct val="0"/>
              </a:spcBef>
              <a:buClr>
                <a:srgbClr val="677480"/>
              </a:buClr>
              <a:buFont typeface="+mj-lt"/>
              <a:buAutoNum type="arabicPeriod" startAt="8"/>
            </a:pPr>
            <a:r>
              <a:rPr lang="ru-RU" altLang="ru-RU" sz="2400" dirty="0" smtClean="0">
                <a:solidFill>
                  <a:schemeClr val="bg2"/>
                </a:solidFill>
                <a:latin typeface="Lato"/>
                <a:ea typeface="Lato"/>
                <a:cs typeface="Lato"/>
                <a:sym typeface="Lato"/>
              </a:rPr>
              <a:t>в </a:t>
            </a:r>
            <a:r>
              <a:rPr lang="ru-RU" altLang="ru-RU" sz="2400" dirty="0">
                <a:solidFill>
                  <a:schemeClr val="bg2"/>
                </a:solidFill>
                <a:latin typeface="Lato"/>
                <a:ea typeface="Lato"/>
                <a:cs typeface="Lato"/>
                <a:sym typeface="Lato"/>
              </a:rPr>
              <a:t>стойку с использованием модульных узлов и блоков; </a:t>
            </a:r>
            <a:endParaRPr lang="ru-RU" altLang="ru-RU" sz="2400" dirty="0" smtClean="0">
              <a:solidFill>
                <a:schemeClr val="bg2"/>
              </a:solidFill>
              <a:latin typeface="Lato"/>
              <a:ea typeface="Lato"/>
              <a:cs typeface="Lato"/>
              <a:sym typeface="Lato"/>
            </a:endParaRPr>
          </a:p>
          <a:p>
            <a:pPr marL="457200" indent="-457200">
              <a:spcBef>
                <a:spcPct val="0"/>
              </a:spcBef>
              <a:buClr>
                <a:srgbClr val="677480"/>
              </a:buClr>
              <a:buFont typeface="+mj-lt"/>
              <a:buAutoNum type="arabicPeriod" startAt="8"/>
            </a:pPr>
            <a:r>
              <a:rPr lang="ru-RU" altLang="ru-RU" sz="2400" dirty="0">
                <a:solidFill>
                  <a:schemeClr val="bg2"/>
                </a:solidFill>
                <a:latin typeface="Lato"/>
                <a:ea typeface="Lato"/>
                <a:cs typeface="Lato"/>
                <a:sym typeface="Lato"/>
              </a:rPr>
              <a:t>в кожух в виде пульта.</a:t>
            </a:r>
          </a:p>
          <a:p>
            <a:pPr>
              <a:spcBef>
                <a:spcPct val="0"/>
              </a:spcBef>
              <a:buClr>
                <a:srgbClr val="677480"/>
              </a:buClr>
            </a:pPr>
            <a:r>
              <a:rPr lang="ru-RU" altLang="ru-RU" sz="2400" dirty="0" smtClean="0">
                <a:solidFill>
                  <a:schemeClr val="bg2"/>
                </a:solidFill>
                <a:latin typeface="Lato"/>
                <a:ea typeface="Lato"/>
                <a:cs typeface="Lato"/>
                <a:sym typeface="Lato"/>
              </a:rPr>
              <a:t>Способы </a:t>
            </a:r>
            <a:r>
              <a:rPr lang="ru-RU" altLang="ru-RU" sz="2400" dirty="0">
                <a:solidFill>
                  <a:schemeClr val="bg2"/>
                </a:solidFill>
                <a:latin typeface="Lato"/>
                <a:ea typeface="Lato"/>
                <a:cs typeface="Lato"/>
                <a:sym typeface="Lato"/>
              </a:rPr>
              <a:t>компоновки 3-8 в большинстве случаев требуют применения кожуха, защищающего прибор от посторонних засветок и воздействия окружающей среды. </a:t>
            </a:r>
            <a:endParaRPr lang="ru-RU" altLang="ru-RU" sz="2400" dirty="0" smtClean="0">
              <a:solidFill>
                <a:schemeClr val="bg2"/>
              </a:solidFill>
              <a:latin typeface="Lato"/>
              <a:ea typeface="Lato"/>
              <a:cs typeface="Lato"/>
              <a:sym typeface="Lato"/>
            </a:endParaRPr>
          </a:p>
          <a:p>
            <a:pPr>
              <a:spcBef>
                <a:spcPct val="0"/>
              </a:spcBef>
              <a:buClr>
                <a:srgbClr val="677480"/>
              </a:buClr>
            </a:pPr>
            <a:endParaRPr lang="ru-RU" altLang="ru-RU" sz="2400" dirty="0">
              <a:solidFill>
                <a:schemeClr val="bg2"/>
              </a:solidFill>
              <a:latin typeface="Lato"/>
              <a:ea typeface="Lato"/>
              <a:cs typeface="Lato"/>
              <a:sym typeface="Lato"/>
            </a:endParaRPr>
          </a:p>
          <a:p>
            <a:pPr>
              <a:spcBef>
                <a:spcPct val="0"/>
              </a:spcBef>
              <a:buClr>
                <a:srgbClr val="677480"/>
              </a:buClr>
            </a:pPr>
            <a:r>
              <a:rPr lang="ru-RU" altLang="ru-RU" sz="2400" dirty="0" smtClean="0">
                <a:solidFill>
                  <a:schemeClr val="accent3"/>
                </a:solidFill>
                <a:latin typeface="Lato"/>
                <a:ea typeface="Lato"/>
                <a:cs typeface="Lato"/>
                <a:sym typeface="Lato"/>
              </a:rPr>
              <a:t>В едином корпусе и с применением трубы в качестве несущего элемента.</a:t>
            </a:r>
            <a:r>
              <a:rPr lang="ru-RU" altLang="ru-RU" sz="2400" dirty="0" smtClean="0">
                <a:solidFill>
                  <a:schemeClr val="bg2"/>
                </a:solidFill>
                <a:latin typeface="Lato"/>
                <a:ea typeface="Lato"/>
                <a:cs typeface="Lato"/>
                <a:sym typeface="Lato"/>
              </a:rPr>
              <a:t> </a:t>
            </a:r>
          </a:p>
          <a:p>
            <a:pPr>
              <a:spcBef>
                <a:spcPct val="0"/>
              </a:spcBef>
              <a:buClr>
                <a:srgbClr val="677480"/>
              </a:buClr>
            </a:pPr>
            <a:r>
              <a:rPr lang="ru-RU" altLang="ru-RU" sz="2400" dirty="0" smtClean="0">
                <a:solidFill>
                  <a:schemeClr val="bg2"/>
                </a:solidFill>
                <a:latin typeface="Lato"/>
                <a:ea typeface="Lato"/>
                <a:cs typeface="Lato"/>
                <a:sym typeface="Lato"/>
              </a:rPr>
              <a:t>Достоинства - высокая жесткость и стабильность конструкции. Широко используется при создании контрольно-</a:t>
            </a:r>
            <a:r>
              <a:rPr lang="ru-RU" altLang="ru-RU" sz="2400" dirty="0" err="1" smtClean="0">
                <a:solidFill>
                  <a:schemeClr val="bg2"/>
                </a:solidFill>
                <a:latin typeface="Lato"/>
                <a:ea typeface="Lato"/>
                <a:cs typeface="Lato"/>
                <a:sym typeface="Lato"/>
              </a:rPr>
              <a:t>юстировочной</a:t>
            </a:r>
            <a:r>
              <a:rPr lang="ru-RU" altLang="ru-RU" sz="2400" dirty="0" smtClean="0">
                <a:solidFill>
                  <a:schemeClr val="bg2"/>
                </a:solidFill>
                <a:latin typeface="Lato"/>
                <a:ea typeface="Lato"/>
                <a:cs typeface="Lato"/>
                <a:sym typeface="Lato"/>
              </a:rPr>
              <a:t> аппаратуры, высокоточных угломерных устройств. Например, конструкция фотоэлектрического автоколлиматора.</a:t>
            </a:r>
          </a:p>
          <a:p>
            <a:pPr>
              <a:spcBef>
                <a:spcPct val="0"/>
              </a:spcBef>
              <a:buClr>
                <a:srgbClr val="677480"/>
              </a:buClr>
            </a:pPr>
            <a:endParaRPr lang="ru-RU" altLang="ru-RU" sz="2400" dirty="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456415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28800" y="836614"/>
            <a:ext cx="8610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spcBef>
                <a:spcPct val="50000"/>
              </a:spcBef>
            </a:pPr>
            <a:r>
              <a:rPr lang="en-US" altLang="ru-RU" sz="2800">
                <a:solidFill>
                  <a:srgbClr val="000000"/>
                </a:solidFill>
                <a:cs typeface="Times New Roman" pitchFamily="18" charset="0"/>
              </a:rPr>
              <a:t>     </a:t>
            </a:r>
            <a:endParaRPr lang="ru-RU" altLang="ru-RU" sz="3000"/>
          </a:p>
        </p:txBody>
      </p:sp>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smtClean="0">
                <a:solidFill>
                  <a:schemeClr val="accent3"/>
                </a:solidFill>
                <a:latin typeface="Lato"/>
                <a:ea typeface="Lato"/>
                <a:cs typeface="Lato"/>
                <a:sym typeface="Lato"/>
              </a:rPr>
              <a:t>Компоновка </a:t>
            </a:r>
            <a:r>
              <a:rPr lang="ru-RU" altLang="ru-RU" sz="2400" dirty="0">
                <a:solidFill>
                  <a:schemeClr val="accent3"/>
                </a:solidFill>
                <a:latin typeface="Lato"/>
                <a:ea typeface="Lato"/>
                <a:cs typeface="Lato"/>
                <a:sym typeface="Lato"/>
              </a:rPr>
              <a:t>на </a:t>
            </a:r>
            <a:r>
              <a:rPr lang="ru-RU" altLang="ru-RU" sz="2400" dirty="0" smtClean="0">
                <a:solidFill>
                  <a:schemeClr val="accent3"/>
                </a:solidFill>
                <a:latin typeface="Lato"/>
                <a:ea typeface="Lato"/>
                <a:cs typeface="Lato"/>
                <a:sym typeface="Lato"/>
              </a:rPr>
              <a:t>раме</a:t>
            </a:r>
            <a:r>
              <a:rPr lang="ru-RU" altLang="ru-RU" sz="2400" dirty="0">
                <a:solidFill>
                  <a:schemeClr val="bg2"/>
                </a:solidFill>
                <a:latin typeface="Lato"/>
                <a:ea typeface="Lato"/>
                <a:cs typeface="Lato"/>
                <a:sym typeface="Lato"/>
              </a:rPr>
              <a:t> </a:t>
            </a:r>
            <a:r>
              <a:rPr lang="ru-RU" altLang="ru-RU" sz="2400" dirty="0" smtClean="0">
                <a:solidFill>
                  <a:schemeClr val="bg2"/>
                </a:solidFill>
                <a:latin typeface="Lato"/>
                <a:ea typeface="Lato"/>
                <a:cs typeface="Lato"/>
                <a:sym typeface="Lato"/>
              </a:rPr>
              <a:t>применяется </a:t>
            </a:r>
            <a:r>
              <a:rPr lang="ru-RU" altLang="ru-RU" sz="2400" dirty="0">
                <a:solidFill>
                  <a:schemeClr val="bg2"/>
                </a:solidFill>
                <a:latin typeface="Lato"/>
                <a:ea typeface="Lato"/>
                <a:cs typeface="Lato"/>
                <a:sym typeface="Lato"/>
              </a:rPr>
              <a:t>для приборов и стендов, имеющих значительные габаритные размеры. Кроме того, его часто применяют на этапе макетирования. </a:t>
            </a:r>
            <a:endParaRPr lang="ru-RU" altLang="ru-RU" sz="2400" dirty="0" smtClean="0">
              <a:solidFill>
                <a:schemeClr val="bg2"/>
              </a:solidFill>
              <a:latin typeface="Lato"/>
              <a:ea typeface="Lato"/>
              <a:cs typeface="Lato"/>
              <a:sym typeface="Lato"/>
            </a:endParaRPr>
          </a:p>
          <a:p>
            <a:pPr>
              <a:spcBef>
                <a:spcPct val="0"/>
              </a:spcBef>
              <a:buClr>
                <a:srgbClr val="677480"/>
              </a:buClr>
            </a:pPr>
            <a:r>
              <a:rPr lang="ru-RU" altLang="ru-RU" sz="2400" dirty="0" smtClean="0">
                <a:solidFill>
                  <a:schemeClr val="bg2"/>
                </a:solidFill>
                <a:latin typeface="Lato"/>
                <a:ea typeface="Lato"/>
                <a:cs typeface="Lato"/>
                <a:sym typeface="Lato"/>
              </a:rPr>
              <a:t>Достоинством </a:t>
            </a:r>
            <a:r>
              <a:rPr lang="ru-RU" altLang="ru-RU" sz="2400" dirty="0">
                <a:solidFill>
                  <a:schemeClr val="bg2"/>
                </a:solidFill>
                <a:latin typeface="Lato"/>
                <a:ea typeface="Lato"/>
                <a:cs typeface="Lato"/>
                <a:sym typeface="Lato"/>
              </a:rPr>
              <a:t>такой компоновки является простота изготовления несущей конструкции и монтажа узлов, их доступность при настройке и юстировке. </a:t>
            </a:r>
            <a:endParaRPr lang="ru-RU" altLang="ru-RU" sz="2400" dirty="0" smtClean="0">
              <a:solidFill>
                <a:schemeClr val="bg2"/>
              </a:solidFill>
              <a:latin typeface="Lato"/>
              <a:ea typeface="Lato"/>
              <a:cs typeface="Lato"/>
              <a:sym typeface="Lato"/>
            </a:endParaRPr>
          </a:p>
          <a:p>
            <a:pPr>
              <a:spcBef>
                <a:spcPct val="0"/>
              </a:spcBef>
              <a:buClr>
                <a:srgbClr val="677480"/>
              </a:buClr>
            </a:pPr>
            <a:r>
              <a:rPr lang="ru-RU" altLang="ru-RU" sz="2400" dirty="0" smtClean="0">
                <a:solidFill>
                  <a:schemeClr val="bg2"/>
                </a:solidFill>
                <a:latin typeface="Lato"/>
                <a:ea typeface="Lato"/>
                <a:cs typeface="Lato"/>
                <a:sym typeface="Lato"/>
              </a:rPr>
              <a:t>Недостатком </a:t>
            </a:r>
            <a:r>
              <a:rPr lang="ru-RU" altLang="ru-RU" sz="2400" dirty="0">
                <a:solidFill>
                  <a:schemeClr val="bg2"/>
                </a:solidFill>
                <a:latin typeface="Lato"/>
                <a:ea typeface="Lato"/>
                <a:cs typeface="Lato"/>
                <a:sym typeface="Lato"/>
              </a:rPr>
              <a:t>компоновки с помощью рамы может быть нестабильность конструкции, особенно при изготовлении ее с помощью сварки. Для повышения жесткости и стабильности в конструкцию рамы можно вводить косынки (пластины, связывающие звенья каркаса вблизи узлов соединения). Длина ребер рамы должна быть подобрана или рассчитана таким образом, чтобы при изменении температурного режима не происходило недопустимых деформаций рамы в целом или отдельных ее участков. </a:t>
            </a:r>
          </a:p>
          <a:p>
            <a:pPr>
              <a:spcBef>
                <a:spcPct val="0"/>
              </a:spcBef>
              <a:buClr>
                <a:srgbClr val="677480"/>
              </a:buClr>
            </a:pPr>
            <a:endParaRPr lang="ru-RU" altLang="ru-RU" sz="2400" dirty="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4006088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28800" y="836614"/>
            <a:ext cx="8610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spcBef>
                <a:spcPct val="50000"/>
              </a:spcBef>
            </a:pPr>
            <a:r>
              <a:rPr lang="en-US" altLang="ru-RU" sz="2800">
                <a:solidFill>
                  <a:srgbClr val="000000"/>
                </a:solidFill>
                <a:cs typeface="Times New Roman" pitchFamily="18" charset="0"/>
              </a:rPr>
              <a:t>     </a:t>
            </a:r>
            <a:endParaRPr lang="ru-RU" altLang="ru-RU" sz="3000"/>
          </a:p>
        </p:txBody>
      </p:sp>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smtClean="0">
                <a:solidFill>
                  <a:schemeClr val="accent3"/>
                </a:solidFill>
                <a:latin typeface="Lato"/>
                <a:ea typeface="Lato"/>
                <a:cs typeface="Lato"/>
                <a:sym typeface="Lato"/>
              </a:rPr>
              <a:t>Компоновку </a:t>
            </a:r>
            <a:r>
              <a:rPr lang="ru-RU" altLang="ru-RU" sz="2400" dirty="0">
                <a:solidFill>
                  <a:schemeClr val="accent3"/>
                </a:solidFill>
                <a:latin typeface="Lato"/>
                <a:ea typeface="Lato"/>
                <a:cs typeface="Lato"/>
                <a:sym typeface="Lato"/>
              </a:rPr>
              <a:t>на монтажной </a:t>
            </a:r>
            <a:r>
              <a:rPr lang="ru-RU" altLang="ru-RU" sz="2400" dirty="0" smtClean="0">
                <a:solidFill>
                  <a:schemeClr val="accent3"/>
                </a:solidFill>
                <a:latin typeface="Lato"/>
                <a:ea typeface="Lato"/>
                <a:cs typeface="Lato"/>
                <a:sym typeface="Lato"/>
              </a:rPr>
              <a:t>плите</a:t>
            </a:r>
            <a:r>
              <a:rPr lang="ru-RU" altLang="ru-RU" sz="2400" dirty="0" smtClean="0">
                <a:solidFill>
                  <a:schemeClr val="bg2"/>
                </a:solidFill>
                <a:latin typeface="Lato"/>
                <a:ea typeface="Lato"/>
                <a:cs typeface="Lato"/>
                <a:sym typeface="Lato"/>
              </a:rPr>
              <a:t> применяют </a:t>
            </a:r>
            <a:r>
              <a:rPr lang="ru-RU" altLang="ru-RU" sz="2400" dirty="0">
                <a:solidFill>
                  <a:schemeClr val="bg2"/>
                </a:solidFill>
                <a:latin typeface="Lato"/>
                <a:ea typeface="Lato"/>
                <a:cs typeface="Lato"/>
                <a:sym typeface="Lato"/>
              </a:rPr>
              <a:t>при конструировании приборов высокой стабильности, оптические элементы которых должны располагаться в одной плоскости. </a:t>
            </a:r>
            <a:r>
              <a:rPr lang="ru-RU" altLang="ru-RU" sz="2400" dirty="0" smtClean="0">
                <a:solidFill>
                  <a:schemeClr val="bg2"/>
                </a:solidFill>
                <a:latin typeface="Lato"/>
                <a:ea typeface="Lato"/>
                <a:cs typeface="Lato"/>
                <a:sym typeface="Lato"/>
              </a:rPr>
              <a:t>Все </a:t>
            </a:r>
            <a:r>
              <a:rPr lang="ru-RU" altLang="ru-RU" sz="2400" dirty="0">
                <a:solidFill>
                  <a:schemeClr val="bg2"/>
                </a:solidFill>
                <a:latin typeface="Lato"/>
                <a:ea typeface="Lato"/>
                <a:cs typeface="Lato"/>
                <a:sym typeface="Lato"/>
              </a:rPr>
              <a:t>элементы устанавливаются на кронштейнах и стойках на единую плиту. </a:t>
            </a:r>
          </a:p>
          <a:p>
            <a:pPr>
              <a:spcBef>
                <a:spcPct val="0"/>
              </a:spcBef>
              <a:buClr>
                <a:srgbClr val="677480"/>
              </a:buClr>
            </a:pPr>
            <a:endParaRPr lang="ru-RU" altLang="ru-RU" sz="2400" dirty="0" smtClean="0">
              <a:solidFill>
                <a:schemeClr val="bg2"/>
              </a:solidFill>
              <a:latin typeface="Lato"/>
              <a:ea typeface="Lato"/>
              <a:cs typeface="Lato"/>
              <a:sym typeface="Lato"/>
            </a:endParaRPr>
          </a:p>
          <a:p>
            <a:pPr>
              <a:spcBef>
                <a:spcPct val="0"/>
              </a:spcBef>
              <a:buClr>
                <a:srgbClr val="677480"/>
              </a:buClr>
            </a:pPr>
            <a:r>
              <a:rPr lang="ru-RU" altLang="ru-RU" sz="2400" dirty="0" smtClean="0">
                <a:solidFill>
                  <a:schemeClr val="bg2"/>
                </a:solidFill>
                <a:latin typeface="Lato"/>
                <a:ea typeface="Lato"/>
                <a:cs typeface="Lato"/>
                <a:sym typeface="Lato"/>
              </a:rPr>
              <a:t>Такой </a:t>
            </a:r>
            <a:r>
              <a:rPr lang="ru-RU" altLang="ru-RU" sz="2400" dirty="0">
                <a:solidFill>
                  <a:schemeClr val="bg2"/>
                </a:solidFill>
                <a:latin typeface="Lato"/>
                <a:ea typeface="Lato"/>
                <a:cs typeface="Lato"/>
                <a:sym typeface="Lato"/>
              </a:rPr>
              <a:t>способ часто применяют для приборов, имеющих небольшие габаритные размеры, а также для соединения отдельных узлов в группы при использовании, например, рамной системы.</a:t>
            </a:r>
          </a:p>
          <a:p>
            <a:pPr>
              <a:spcBef>
                <a:spcPct val="0"/>
              </a:spcBef>
              <a:buClr>
                <a:srgbClr val="677480"/>
              </a:buClr>
            </a:pPr>
            <a:endParaRPr lang="ru-RU" altLang="ru-RU" sz="2400" dirty="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3984809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28800" y="836614"/>
            <a:ext cx="8610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spcBef>
                <a:spcPct val="50000"/>
              </a:spcBef>
            </a:pPr>
            <a:r>
              <a:rPr lang="en-US" altLang="ru-RU" sz="2800">
                <a:solidFill>
                  <a:srgbClr val="000000"/>
                </a:solidFill>
                <a:cs typeface="Times New Roman" pitchFamily="18" charset="0"/>
              </a:rPr>
              <a:t>     </a:t>
            </a:r>
            <a:endParaRPr lang="ru-RU" altLang="ru-RU" sz="3000"/>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668" y="980728"/>
            <a:ext cx="6766656" cy="509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Текст 2"/>
          <p:cNvSpPr txBox="1">
            <a:spLocks noGrp="1"/>
          </p:cNvSpPr>
          <p:nvPr>
            <p:ph type="body" idx="1"/>
          </p:nvPr>
        </p:nvSpPr>
        <p:spPr>
          <a:xfrm>
            <a:off x="911424" y="6093296"/>
            <a:ext cx="11161240" cy="576064"/>
          </a:xfrm>
        </p:spPr>
        <p:txBody>
          <a:bodyPr/>
          <a:lstStyle/>
          <a:p>
            <a:pPr algn="ctr">
              <a:spcBef>
                <a:spcPct val="0"/>
              </a:spcBef>
              <a:buClr>
                <a:srgbClr val="677480"/>
              </a:buClr>
            </a:pPr>
            <a:r>
              <a:rPr lang="ru-RU" altLang="ru-RU" sz="2400" dirty="0" smtClean="0">
                <a:solidFill>
                  <a:schemeClr val="bg2"/>
                </a:solidFill>
                <a:latin typeface="Lato"/>
                <a:ea typeface="Lato"/>
                <a:cs typeface="Lato"/>
                <a:sym typeface="Lato"/>
              </a:rPr>
              <a:t>Пример компоновки на монтажной плите интерферометра Маха-</a:t>
            </a:r>
            <a:r>
              <a:rPr lang="ru-RU" altLang="ru-RU" sz="2400" dirty="0" err="1" smtClean="0">
                <a:solidFill>
                  <a:schemeClr val="bg2"/>
                </a:solidFill>
                <a:latin typeface="Lato"/>
                <a:ea typeface="Lato"/>
                <a:cs typeface="Lato"/>
                <a:sym typeface="Lato"/>
              </a:rPr>
              <a:t>Цендера</a:t>
            </a:r>
            <a:endParaRPr lang="ru-RU" altLang="ru-RU" sz="2400" dirty="0">
              <a:solidFill>
                <a:schemeClr val="bg2"/>
              </a:solidFill>
              <a:latin typeface="Lato"/>
              <a:ea typeface="Lato"/>
              <a:cs typeface="Lato"/>
              <a:sym typeface="Lato"/>
            </a:endParaRPr>
          </a:p>
          <a:p>
            <a:pPr>
              <a:spcBef>
                <a:spcPct val="0"/>
              </a:spcBef>
              <a:buClr>
                <a:srgbClr val="677480"/>
              </a:buClr>
            </a:pPr>
            <a:endParaRPr lang="ru-RU" altLang="ru-RU" sz="2400" dirty="0">
              <a:solidFill>
                <a:schemeClr val="bg2"/>
              </a:solidFill>
              <a:latin typeface="Lato"/>
              <a:ea typeface="Lato"/>
              <a:cs typeface="Lato"/>
              <a:sym typeface="Lato"/>
            </a:endParaRPr>
          </a:p>
        </p:txBody>
      </p:sp>
    </p:spTree>
    <p:extLst>
      <p:ext uri="{BB962C8B-B14F-4D97-AF65-F5344CB8AC3E}">
        <p14:creationId xmlns:p14="http://schemas.microsoft.com/office/powerpoint/2010/main" val="2833587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28800" y="836614"/>
            <a:ext cx="8610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spcBef>
                <a:spcPct val="50000"/>
              </a:spcBef>
            </a:pPr>
            <a:r>
              <a:rPr lang="en-US" altLang="ru-RU" sz="2800">
                <a:solidFill>
                  <a:srgbClr val="000000"/>
                </a:solidFill>
                <a:cs typeface="Times New Roman" pitchFamily="18" charset="0"/>
              </a:rPr>
              <a:t>     </a:t>
            </a:r>
            <a:endParaRPr lang="ru-RU" altLang="ru-RU" sz="3000"/>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
        <p:nvSpPr>
          <p:cNvPr id="7" name="Текст 2"/>
          <p:cNvSpPr txBox="1">
            <a:spLocks noGrp="1"/>
          </p:cNvSpPr>
          <p:nvPr>
            <p:ph type="body" idx="1"/>
          </p:nvPr>
        </p:nvSpPr>
        <p:spPr>
          <a:xfrm>
            <a:off x="119336" y="6093296"/>
            <a:ext cx="11953328" cy="576064"/>
          </a:xfrm>
        </p:spPr>
        <p:txBody>
          <a:bodyPr/>
          <a:lstStyle/>
          <a:p>
            <a:pPr algn="ctr">
              <a:spcBef>
                <a:spcPct val="0"/>
              </a:spcBef>
              <a:buClr>
                <a:srgbClr val="677480"/>
              </a:buClr>
            </a:pPr>
            <a:r>
              <a:rPr lang="ru-RU" altLang="ru-RU" sz="2000" dirty="0" smtClean="0">
                <a:solidFill>
                  <a:schemeClr val="bg2"/>
                </a:solidFill>
                <a:latin typeface="Lato"/>
                <a:ea typeface="Lato"/>
                <a:cs typeface="Lato"/>
                <a:sym typeface="Lato"/>
              </a:rPr>
              <a:t>Пример компоновки на монтажной плите проектора для лазерного шоу компании </a:t>
            </a:r>
            <a:r>
              <a:rPr lang="en-US" altLang="ru-RU" sz="2000" dirty="0" err="1" smtClean="0">
                <a:solidFill>
                  <a:schemeClr val="bg2"/>
                </a:solidFill>
                <a:latin typeface="Lato"/>
                <a:ea typeface="Lato"/>
                <a:cs typeface="Lato"/>
                <a:sym typeface="Lato"/>
              </a:rPr>
              <a:t>Arctos</a:t>
            </a:r>
            <a:endParaRPr lang="ru-RU" altLang="ru-RU" sz="2000" dirty="0">
              <a:solidFill>
                <a:schemeClr val="bg2"/>
              </a:solidFill>
              <a:latin typeface="Lato"/>
              <a:ea typeface="Lato"/>
              <a:cs typeface="Lato"/>
              <a:sym typeface="Lato"/>
            </a:endParaRPr>
          </a:p>
          <a:p>
            <a:pPr>
              <a:spcBef>
                <a:spcPct val="0"/>
              </a:spcBef>
              <a:buClr>
                <a:srgbClr val="677480"/>
              </a:buClr>
            </a:pPr>
            <a:endParaRPr lang="ru-RU" altLang="ru-RU" sz="2400" dirty="0">
              <a:solidFill>
                <a:schemeClr val="bg2"/>
              </a:solidFill>
              <a:latin typeface="Lato"/>
              <a:ea typeface="Lato"/>
              <a:cs typeface="Lato"/>
              <a:sym typeface="Lato"/>
            </a:endParaRPr>
          </a:p>
        </p:txBody>
      </p:sp>
      <p:pic>
        <p:nvPicPr>
          <p:cNvPr id="1026" name="Picture 2" descr="F:\Dropbox\Файл 24.03.16, 15 59 13.jpe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0082" b="16740"/>
          <a:stretch/>
        </p:blipFill>
        <p:spPr bwMode="auto">
          <a:xfrm>
            <a:off x="1073442" y="1360489"/>
            <a:ext cx="9973108" cy="4706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115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a:solidFill>
                  <a:schemeClr val="bg2"/>
                </a:solidFill>
                <a:latin typeface="Lato"/>
                <a:ea typeface="Lato"/>
                <a:cs typeface="Lato"/>
                <a:sym typeface="Lato"/>
              </a:rPr>
              <a:t>Осуществляя компоновку конструкций, целесообразно:</a:t>
            </a:r>
          </a:p>
          <a:p>
            <a:pPr marL="457200" indent="-457200">
              <a:spcBef>
                <a:spcPct val="0"/>
              </a:spcBef>
              <a:buClr>
                <a:srgbClr val="677480"/>
              </a:buClr>
              <a:buFont typeface="+mj-lt"/>
              <a:buAutoNum type="arabicPeriod"/>
            </a:pPr>
            <a:r>
              <a:rPr lang="ru-RU" altLang="ru-RU" sz="2400" dirty="0" smtClean="0">
                <a:solidFill>
                  <a:schemeClr val="bg2"/>
                </a:solidFill>
                <a:latin typeface="Lato"/>
                <a:ea typeface="Lato"/>
                <a:cs typeface="Lato"/>
                <a:sym typeface="Lato"/>
              </a:rPr>
              <a:t>исключать </a:t>
            </a:r>
            <a:r>
              <a:rPr lang="ru-RU" altLang="ru-RU" sz="2400" dirty="0">
                <a:solidFill>
                  <a:schemeClr val="bg2"/>
                </a:solidFill>
                <a:latin typeface="Lato"/>
                <a:ea typeface="Lato"/>
                <a:cs typeface="Lato"/>
                <a:sym typeface="Lato"/>
              </a:rPr>
              <a:t>возможное вредное влияние отдельных функциональных устройств и элементов на другие (вследствие вибраций, температурного излучения, нагрузок и т. п.);</a:t>
            </a:r>
          </a:p>
          <a:p>
            <a:pPr marL="457200" indent="-457200">
              <a:spcBef>
                <a:spcPct val="0"/>
              </a:spcBef>
              <a:buClr>
                <a:srgbClr val="677480"/>
              </a:buClr>
              <a:buFont typeface="+mj-lt"/>
              <a:buAutoNum type="arabicPeriod"/>
            </a:pPr>
            <a:r>
              <a:rPr lang="ru-RU" altLang="ru-RU" sz="2400" dirty="0" smtClean="0">
                <a:solidFill>
                  <a:schemeClr val="bg2"/>
                </a:solidFill>
                <a:latin typeface="Lato"/>
                <a:ea typeface="Lato"/>
                <a:cs typeface="Lato"/>
                <a:sym typeface="Lato"/>
              </a:rPr>
              <a:t>производить </a:t>
            </a:r>
            <a:r>
              <a:rPr lang="ru-RU" altLang="ru-RU" sz="2400" dirty="0">
                <a:solidFill>
                  <a:schemeClr val="bg2"/>
                </a:solidFill>
                <a:latin typeface="Lato"/>
                <a:ea typeface="Lato"/>
                <a:cs typeface="Lato"/>
                <a:sym typeface="Lato"/>
              </a:rPr>
              <a:t>рациональное членение конструкций на составные части (функциональные устройства, узлы), обеспечивающие параллельность сборки и независимость юстировки и контроля;</a:t>
            </a:r>
          </a:p>
          <a:p>
            <a:pPr marL="457200" indent="-457200">
              <a:spcBef>
                <a:spcPct val="0"/>
              </a:spcBef>
              <a:buClr>
                <a:srgbClr val="677480"/>
              </a:buClr>
              <a:buFont typeface="+mj-lt"/>
              <a:buAutoNum type="arabicPeriod"/>
            </a:pPr>
            <a:r>
              <a:rPr lang="ru-RU" altLang="ru-RU" sz="2400" dirty="0" smtClean="0">
                <a:solidFill>
                  <a:schemeClr val="bg2"/>
                </a:solidFill>
                <a:latin typeface="Lato"/>
                <a:ea typeface="Lato"/>
                <a:cs typeface="Lato"/>
                <a:sym typeface="Lato"/>
              </a:rPr>
              <a:t>сочетать </a:t>
            </a:r>
            <a:r>
              <a:rPr lang="ru-RU" altLang="ru-RU" sz="2400" dirty="0">
                <a:solidFill>
                  <a:schemeClr val="bg2"/>
                </a:solidFill>
                <a:latin typeface="Lato"/>
                <a:ea typeface="Lato"/>
                <a:cs typeface="Lato"/>
                <a:sym typeface="Lato"/>
              </a:rPr>
              <a:t>компактность конструкции с удобствами сборки, юстировки, технического обслуживания и ремонта ОЭП и его узлов в процессе изготовления и эксплуатации прибора; </a:t>
            </a: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3107557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smtClean="0">
                <a:solidFill>
                  <a:schemeClr val="accent3"/>
                </a:solidFill>
                <a:latin typeface="Lato"/>
                <a:ea typeface="Lato"/>
                <a:cs typeface="Lato"/>
                <a:sym typeface="Lato"/>
              </a:rPr>
              <a:t>Компоновка </a:t>
            </a:r>
            <a:r>
              <a:rPr lang="ru-RU" altLang="ru-RU" sz="2400" dirty="0">
                <a:solidFill>
                  <a:schemeClr val="accent3"/>
                </a:solidFill>
                <a:latin typeface="Lato"/>
                <a:ea typeface="Lato"/>
                <a:cs typeface="Lato"/>
                <a:sym typeface="Lato"/>
              </a:rPr>
              <a:t>на монтажных платах с колонками.</a:t>
            </a:r>
            <a:r>
              <a:rPr lang="ru-RU" altLang="ru-RU" sz="2400" dirty="0">
                <a:solidFill>
                  <a:schemeClr val="bg2"/>
                </a:solidFill>
                <a:latin typeface="Lato"/>
                <a:ea typeface="Lato"/>
                <a:cs typeface="Lato"/>
                <a:sym typeface="Lato"/>
              </a:rPr>
              <a:t> Данный способ является развитием   предыдущего  способа  при  расположении  элементов  оптической схемы в разных плоскостях. В конструкцию прибора включены три монтажные платы 1, соединенные между собой колонками 2. На двух верхних платах в оправах, на стойках и кронштейнах размещены оптические элементы, а на нижней плате закреплен блок усилителей. </a:t>
            </a:r>
          </a:p>
          <a:p>
            <a:pPr>
              <a:spcBef>
                <a:spcPct val="0"/>
              </a:spcBef>
              <a:buClr>
                <a:srgbClr val="677480"/>
              </a:buClr>
            </a:pPr>
            <a:endParaRPr lang="ru-RU" altLang="ru-RU" sz="2400" dirty="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3937199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2711624" y="5877272"/>
            <a:ext cx="7056784" cy="576064"/>
          </a:xfrm>
        </p:spPr>
        <p:txBody>
          <a:bodyPr/>
          <a:lstStyle/>
          <a:p>
            <a:pPr>
              <a:spcBef>
                <a:spcPct val="0"/>
              </a:spcBef>
              <a:buClr>
                <a:srgbClr val="677480"/>
              </a:buClr>
            </a:pPr>
            <a:r>
              <a:rPr lang="ru-RU" altLang="ru-RU" sz="2400" dirty="0">
                <a:solidFill>
                  <a:schemeClr val="bg2"/>
                </a:solidFill>
                <a:latin typeface="Lato"/>
                <a:ea typeface="Lato"/>
                <a:cs typeface="Lato"/>
                <a:sym typeface="Lato"/>
              </a:rPr>
              <a:t>Компоновка на монтажных платах с колонками </a:t>
            </a:r>
          </a:p>
          <a:p>
            <a:pPr>
              <a:spcBef>
                <a:spcPct val="0"/>
              </a:spcBef>
              <a:buClr>
                <a:srgbClr val="677480"/>
              </a:buClr>
            </a:pPr>
            <a:endParaRPr lang="ru-RU" altLang="ru-RU" sz="2400" dirty="0">
              <a:solidFill>
                <a:schemeClr val="bg2"/>
              </a:solidFill>
              <a:latin typeface="Lato"/>
              <a:ea typeface="Lato"/>
              <a:cs typeface="Lato"/>
              <a:sym typeface="Lato"/>
            </a:endParaRPr>
          </a:p>
        </p:txBody>
      </p:sp>
      <p:pic>
        <p:nvPicPr>
          <p:cNvPr id="6" name="Picture 2" descr="11_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883" y="1326209"/>
            <a:ext cx="5910225" cy="458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684087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smtClean="0">
                <a:solidFill>
                  <a:schemeClr val="accent3"/>
                </a:solidFill>
                <a:latin typeface="Lato"/>
                <a:ea typeface="Lato"/>
                <a:cs typeface="Lato"/>
                <a:sym typeface="Lato"/>
              </a:rPr>
              <a:t>Компоновку с нанизыванием узлов </a:t>
            </a:r>
            <a:r>
              <a:rPr lang="ru-RU" altLang="ru-RU" sz="2400" dirty="0" smtClean="0">
                <a:solidFill>
                  <a:schemeClr val="bg2"/>
                </a:solidFill>
                <a:latin typeface="Lato"/>
                <a:ea typeface="Lato"/>
                <a:cs typeface="Lato"/>
                <a:sym typeface="Lato"/>
              </a:rPr>
              <a:t>применяют, если </a:t>
            </a:r>
            <a:r>
              <a:rPr lang="ru-RU" altLang="ru-RU" sz="2400" dirty="0">
                <a:solidFill>
                  <a:schemeClr val="bg2"/>
                </a:solidFill>
                <a:latin typeface="Lato"/>
                <a:ea typeface="Lato"/>
                <a:cs typeface="Lato"/>
                <a:sym typeface="Lato"/>
              </a:rPr>
              <a:t>узлы  прибора собраны на платах, имеющих одинаковую конфигурацию. </a:t>
            </a:r>
            <a:endParaRPr lang="ru-RU" altLang="ru-RU" sz="2400" dirty="0" smtClean="0">
              <a:solidFill>
                <a:schemeClr val="bg2"/>
              </a:solidFill>
              <a:latin typeface="Lato"/>
              <a:ea typeface="Lato"/>
              <a:cs typeface="Lato"/>
              <a:sym typeface="Lato"/>
            </a:endParaRPr>
          </a:p>
          <a:p>
            <a:pPr>
              <a:spcBef>
                <a:spcPct val="0"/>
              </a:spcBef>
              <a:buClr>
                <a:srgbClr val="677480"/>
              </a:buClr>
            </a:pPr>
            <a:endParaRPr lang="ru-RU" altLang="ru-RU" sz="2400" dirty="0">
              <a:solidFill>
                <a:schemeClr val="bg2"/>
              </a:solidFill>
              <a:latin typeface="Lato"/>
              <a:ea typeface="Lato"/>
              <a:cs typeface="Lato"/>
              <a:sym typeface="Lato"/>
            </a:endParaRPr>
          </a:p>
          <a:p>
            <a:pPr>
              <a:spcBef>
                <a:spcPct val="0"/>
              </a:spcBef>
              <a:buClr>
                <a:srgbClr val="677480"/>
              </a:buClr>
            </a:pPr>
            <a:r>
              <a:rPr lang="ru-RU" altLang="ru-RU" sz="2400" dirty="0" smtClean="0">
                <a:solidFill>
                  <a:schemeClr val="bg2"/>
                </a:solidFill>
                <a:latin typeface="Lato"/>
                <a:ea typeface="Lato"/>
                <a:cs typeface="Lato"/>
                <a:sym typeface="Lato"/>
              </a:rPr>
              <a:t>Так</a:t>
            </a:r>
            <a:r>
              <a:rPr lang="ru-RU" altLang="ru-RU" sz="2400" dirty="0">
                <a:solidFill>
                  <a:schemeClr val="bg2"/>
                </a:solidFill>
                <a:latin typeface="Lato"/>
                <a:ea typeface="Lato"/>
                <a:cs typeface="Lato"/>
                <a:sym typeface="Lato"/>
              </a:rPr>
              <a:t>, узлы </a:t>
            </a:r>
            <a:r>
              <a:rPr lang="ru-RU" altLang="ru-RU" sz="2400" dirty="0" smtClean="0">
                <a:solidFill>
                  <a:schemeClr val="bg2"/>
                </a:solidFill>
                <a:latin typeface="Lato"/>
                <a:ea typeface="Lato"/>
                <a:cs typeface="Lato"/>
                <a:sym typeface="Lato"/>
              </a:rPr>
              <a:t>объектива 1, </a:t>
            </a:r>
            <a:r>
              <a:rPr lang="ru-RU" altLang="ru-RU" sz="2400" dirty="0" err="1" smtClean="0">
                <a:solidFill>
                  <a:schemeClr val="bg2"/>
                </a:solidFill>
                <a:latin typeface="Lato"/>
                <a:ea typeface="Lato"/>
                <a:cs typeface="Lato"/>
                <a:sym typeface="Lato"/>
              </a:rPr>
              <a:t>светоделителя</a:t>
            </a:r>
            <a:r>
              <a:rPr lang="ru-RU" altLang="ru-RU" sz="2400" dirty="0" smtClean="0">
                <a:solidFill>
                  <a:schemeClr val="bg2"/>
                </a:solidFill>
                <a:latin typeface="Lato"/>
                <a:ea typeface="Lato"/>
                <a:cs typeface="Lato"/>
                <a:sym typeface="Lato"/>
              </a:rPr>
              <a:t> 2, модулятора 3</a:t>
            </a:r>
            <a:r>
              <a:rPr lang="ru-RU" altLang="ru-RU" sz="2400" dirty="0">
                <a:solidFill>
                  <a:schemeClr val="bg2"/>
                </a:solidFill>
                <a:latin typeface="Lato"/>
                <a:ea typeface="Lato"/>
                <a:cs typeface="Lato"/>
                <a:sym typeface="Lato"/>
              </a:rPr>
              <a:t>, </a:t>
            </a:r>
            <a:r>
              <a:rPr lang="ru-RU" altLang="ru-RU" sz="2400" dirty="0" smtClean="0">
                <a:solidFill>
                  <a:schemeClr val="bg2"/>
                </a:solidFill>
                <a:latin typeface="Lato"/>
                <a:ea typeface="Lato"/>
                <a:cs typeface="Lato"/>
                <a:sym typeface="Lato"/>
              </a:rPr>
              <a:t>конденсоров 4</a:t>
            </a:r>
            <a:r>
              <a:rPr lang="ru-RU" altLang="ru-RU" sz="2400" dirty="0">
                <a:solidFill>
                  <a:schemeClr val="bg2"/>
                </a:solidFill>
                <a:latin typeface="Lato"/>
                <a:ea typeface="Lato"/>
                <a:cs typeface="Lato"/>
                <a:sym typeface="Lato"/>
              </a:rPr>
              <a:t>,  приемников  излучения 5 и электронный  блок  6  фазового угломера </a:t>
            </a:r>
            <a:r>
              <a:rPr lang="ru-RU" altLang="ru-RU" sz="2400" dirty="0" smtClean="0">
                <a:solidFill>
                  <a:schemeClr val="bg2"/>
                </a:solidFill>
                <a:latin typeface="Lato"/>
                <a:ea typeface="Lato"/>
                <a:cs typeface="Lato"/>
                <a:sym typeface="Lato"/>
              </a:rPr>
              <a:t>смонтированы </a:t>
            </a:r>
            <a:r>
              <a:rPr lang="ru-RU" altLang="ru-RU" sz="2400" dirty="0">
                <a:solidFill>
                  <a:schemeClr val="bg2"/>
                </a:solidFill>
                <a:latin typeface="Lato"/>
                <a:ea typeface="Lato"/>
                <a:cs typeface="Lato"/>
                <a:sym typeface="Lato"/>
              </a:rPr>
              <a:t>на пластинах круглой формы, нанизанных на систему из трех стержней 7. </a:t>
            </a:r>
          </a:p>
          <a:p>
            <a:pPr>
              <a:spcBef>
                <a:spcPct val="0"/>
              </a:spcBef>
              <a:buClr>
                <a:srgbClr val="677480"/>
              </a:buClr>
            </a:pPr>
            <a:endParaRPr lang="ru-RU" altLang="ru-RU" sz="2400" dirty="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19895615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3647728" y="5301208"/>
            <a:ext cx="5450668" cy="720080"/>
          </a:xfrm>
        </p:spPr>
        <p:txBody>
          <a:bodyPr/>
          <a:lstStyle/>
          <a:p>
            <a:pPr>
              <a:spcBef>
                <a:spcPct val="0"/>
              </a:spcBef>
              <a:buClr>
                <a:srgbClr val="677480"/>
              </a:buClr>
            </a:pPr>
            <a:r>
              <a:rPr lang="ru-RU" altLang="ru-RU" sz="2400" dirty="0">
                <a:solidFill>
                  <a:schemeClr val="bg2"/>
                </a:solidFill>
                <a:latin typeface="Lato"/>
                <a:ea typeface="Lato"/>
                <a:cs typeface="Lato"/>
                <a:sym typeface="Lato"/>
              </a:rPr>
              <a:t>Компоновка с нанизыванием узлов </a:t>
            </a:r>
          </a:p>
        </p:txBody>
      </p:sp>
      <p:pic>
        <p:nvPicPr>
          <p:cNvPr id="6" name="Picture 2" descr="11_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589" y="1360489"/>
            <a:ext cx="6715021" cy="3913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17949088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1127448" y="5661248"/>
            <a:ext cx="10657184" cy="720080"/>
          </a:xfrm>
        </p:spPr>
        <p:txBody>
          <a:bodyPr/>
          <a:lstStyle/>
          <a:p>
            <a:pPr algn="ctr">
              <a:spcBef>
                <a:spcPct val="0"/>
              </a:spcBef>
              <a:buClr>
                <a:srgbClr val="677480"/>
              </a:buClr>
            </a:pPr>
            <a:r>
              <a:rPr lang="ru-RU" altLang="ru-RU" sz="2400" dirty="0">
                <a:solidFill>
                  <a:schemeClr val="bg2"/>
                </a:solidFill>
                <a:latin typeface="Lato"/>
                <a:ea typeface="Lato"/>
                <a:cs typeface="Lato"/>
                <a:sym typeface="Lato"/>
              </a:rPr>
              <a:t>Компоновка с нанизыванием узлов </a:t>
            </a:r>
            <a:r>
              <a:rPr lang="ru-RU" altLang="ru-RU" sz="2400" dirty="0" smtClean="0">
                <a:solidFill>
                  <a:schemeClr val="bg2"/>
                </a:solidFill>
                <a:latin typeface="Lato"/>
                <a:ea typeface="Lato"/>
                <a:cs typeface="Lato"/>
                <a:sym typeface="Lato"/>
              </a:rPr>
              <a:t>компании </a:t>
            </a:r>
            <a:r>
              <a:rPr lang="en-US" altLang="ru-RU" sz="2400" dirty="0" err="1" smtClean="0">
                <a:solidFill>
                  <a:schemeClr val="bg2"/>
                </a:solidFill>
                <a:latin typeface="Lato"/>
                <a:ea typeface="Lato"/>
                <a:cs typeface="Lato"/>
                <a:sym typeface="Lato"/>
              </a:rPr>
              <a:t>Thorlabs</a:t>
            </a:r>
            <a:r>
              <a:rPr lang="en-US" altLang="ru-RU" sz="2400" dirty="0" smtClean="0">
                <a:solidFill>
                  <a:schemeClr val="bg2"/>
                </a:solidFill>
                <a:latin typeface="Lato"/>
                <a:ea typeface="Lato"/>
                <a:cs typeface="Lato"/>
                <a:sym typeface="Lato"/>
              </a:rPr>
              <a:t> (Cage system)</a:t>
            </a:r>
            <a:endParaRPr lang="ru-RU" altLang="ru-RU" sz="2400" dirty="0">
              <a:solidFill>
                <a:schemeClr val="bg2"/>
              </a:solidFill>
              <a:latin typeface="Lato"/>
              <a:ea typeface="Lato"/>
              <a:cs typeface="Lato"/>
              <a:sym typeface="Lato"/>
            </a:endParaRPr>
          </a:p>
        </p:txBody>
      </p:sp>
      <p:sp>
        <p:nvSpPr>
          <p:cNvPr id="7"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pic>
        <p:nvPicPr>
          <p:cNvPr id="1026" name="Picture 2" descr="http://www.thorlabs.de/images/TabImages/cage_size_adapter_A1-780.jpg"/>
          <p:cNvPicPr>
            <a:picLocks noChangeAspect="1" noChangeArrowheads="1"/>
          </p:cNvPicPr>
          <p:nvPr/>
        </p:nvPicPr>
        <p:blipFill rotWithShape="1">
          <a:blip r:embed="rId3">
            <a:extLst>
              <a:ext uri="{28A0092B-C50C-407E-A947-70E740481C1C}">
                <a14:useLocalDpi xmlns:a14="http://schemas.microsoft.com/office/drawing/2010/main" val="0"/>
              </a:ext>
            </a:extLst>
          </a:blip>
          <a:srcRect l="2071" t="22953" r="372" b="22678"/>
          <a:stretch/>
        </p:blipFill>
        <p:spPr bwMode="auto">
          <a:xfrm>
            <a:off x="2436001" y="1124744"/>
            <a:ext cx="7247990" cy="4039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6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28800" y="836614"/>
            <a:ext cx="8610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spcBef>
                <a:spcPct val="50000"/>
              </a:spcBef>
            </a:pPr>
            <a:r>
              <a:rPr lang="en-US" altLang="ru-RU" sz="2800">
                <a:solidFill>
                  <a:srgbClr val="000000"/>
                </a:solidFill>
                <a:cs typeface="Times New Roman" pitchFamily="18" charset="0"/>
              </a:rPr>
              <a:t>     </a:t>
            </a:r>
            <a:endParaRPr lang="ru-RU" altLang="ru-RU" sz="3000"/>
          </a:p>
        </p:txBody>
      </p:sp>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a:solidFill>
                  <a:schemeClr val="bg2"/>
                </a:solidFill>
                <a:latin typeface="Lato"/>
                <a:ea typeface="Lato"/>
                <a:cs typeface="Lato"/>
                <a:sym typeface="Lato"/>
              </a:rPr>
              <a:t>Достоинством компоновки с нанизыванием узлов являются единообразие несущих элементов, простота сборки и юстировки. Жесткость и стабильность такой конструкции не намного ниже аналогичных параметров конструкции при компоновке с применением трубы в качестве несущего элемента, а масса прибора значительно меньше. Поэтому компоновку с нанизыванием узлов часто применяют при конструировании крупногабаритных приборов, которые имеют осесимметричную схему и к которым предъявляют повышенные требования относительно жесткости</a:t>
            </a:r>
          </a:p>
          <a:p>
            <a:pPr>
              <a:spcBef>
                <a:spcPct val="0"/>
              </a:spcBef>
              <a:buClr>
                <a:srgbClr val="677480"/>
              </a:buClr>
            </a:pPr>
            <a:endParaRPr lang="ru-RU" altLang="ru-RU" sz="2400" dirty="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1964471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28800" y="836614"/>
            <a:ext cx="8610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spcBef>
                <a:spcPct val="50000"/>
              </a:spcBef>
            </a:pPr>
            <a:r>
              <a:rPr lang="en-US" altLang="ru-RU" sz="2800">
                <a:solidFill>
                  <a:srgbClr val="000000"/>
                </a:solidFill>
                <a:cs typeface="Times New Roman" pitchFamily="18" charset="0"/>
              </a:rPr>
              <a:t>     </a:t>
            </a:r>
            <a:endParaRPr lang="ru-RU" altLang="ru-RU" sz="3000"/>
          </a:p>
        </p:txBody>
      </p:sp>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smtClean="0">
                <a:solidFill>
                  <a:schemeClr val="accent3"/>
                </a:solidFill>
                <a:latin typeface="Lato"/>
                <a:ea typeface="Lato"/>
                <a:cs typeface="Lato"/>
                <a:sym typeface="Lato"/>
              </a:rPr>
              <a:t>Компоновка </a:t>
            </a:r>
            <a:r>
              <a:rPr lang="ru-RU" altLang="ru-RU" sz="2400" dirty="0">
                <a:solidFill>
                  <a:schemeClr val="accent3"/>
                </a:solidFill>
                <a:latin typeface="Lato"/>
                <a:ea typeface="Lato"/>
                <a:cs typeface="Lato"/>
                <a:sym typeface="Lato"/>
              </a:rPr>
              <a:t>с использованием направляющей</a:t>
            </a:r>
            <a:r>
              <a:rPr lang="ru-RU" altLang="ru-RU" sz="2400" dirty="0">
                <a:solidFill>
                  <a:schemeClr val="bg2"/>
                </a:solidFill>
                <a:latin typeface="Lato"/>
                <a:ea typeface="Lato"/>
                <a:cs typeface="Lato"/>
                <a:sym typeface="Lato"/>
              </a:rPr>
              <a:t> применяется при проектировании приборов, в которых при эксплуатации требуется изменять взаимное положение элементов (изменять расстояние между элементами, менять их местами) В основном это относится к стендовому оборудованию или приборам для научных исследований. В качестве примера такой компоновки можно привести оптическую скамью ОСК-2. Подобного рода компоновку выполняют также на направляющей треугольного профиля.</a:t>
            </a:r>
          </a:p>
          <a:p>
            <a:pPr>
              <a:spcBef>
                <a:spcPct val="0"/>
              </a:spcBef>
              <a:buClr>
                <a:srgbClr val="677480"/>
              </a:buClr>
            </a:pPr>
            <a:endParaRPr lang="ru-RU" altLang="ru-RU" sz="2400" dirty="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346455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28800" y="836614"/>
            <a:ext cx="8610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spcBef>
                <a:spcPct val="50000"/>
              </a:spcBef>
            </a:pPr>
            <a:r>
              <a:rPr lang="en-US" altLang="ru-RU" sz="2800">
                <a:solidFill>
                  <a:srgbClr val="000000"/>
                </a:solidFill>
                <a:cs typeface="Times New Roman" pitchFamily="18" charset="0"/>
              </a:rPr>
              <a:t>     </a:t>
            </a:r>
            <a:endParaRPr lang="ru-RU" altLang="ru-RU" sz="3000"/>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pic>
        <p:nvPicPr>
          <p:cNvPr id="4098" name="Picture 2" descr="http://deg.ru/media/ib/1200/6/60f8c4d5c651fefd54a4bb91a8a6dcc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2325" y="1700808"/>
            <a:ext cx="6043550" cy="3432140"/>
          </a:xfrm>
          <a:prstGeom prst="rect">
            <a:avLst/>
          </a:prstGeom>
          <a:noFill/>
          <a:extLst>
            <a:ext uri="{909E8E84-426E-40DD-AFC4-6F175D3DCCD1}">
              <a14:hiddenFill xmlns:a14="http://schemas.microsoft.com/office/drawing/2010/main">
                <a:solidFill>
                  <a:srgbClr val="FFFFFF"/>
                </a:solidFill>
              </a14:hiddenFill>
            </a:ext>
          </a:extLst>
        </p:spPr>
      </p:pic>
      <p:sp>
        <p:nvSpPr>
          <p:cNvPr id="7" name="Текст 2"/>
          <p:cNvSpPr txBox="1">
            <a:spLocks noGrp="1"/>
          </p:cNvSpPr>
          <p:nvPr>
            <p:ph type="body" idx="1"/>
          </p:nvPr>
        </p:nvSpPr>
        <p:spPr>
          <a:xfrm>
            <a:off x="2423592" y="5589240"/>
            <a:ext cx="8240478" cy="720080"/>
          </a:xfrm>
        </p:spPr>
        <p:txBody>
          <a:bodyPr/>
          <a:lstStyle/>
          <a:p>
            <a:pPr algn="ctr">
              <a:spcBef>
                <a:spcPct val="0"/>
              </a:spcBef>
              <a:buClr>
                <a:srgbClr val="677480"/>
              </a:buClr>
            </a:pPr>
            <a:r>
              <a:rPr lang="ru-RU" altLang="ru-RU" sz="2400" dirty="0" smtClean="0">
                <a:solidFill>
                  <a:schemeClr val="bg2"/>
                </a:solidFill>
                <a:latin typeface="Lato"/>
                <a:ea typeface="Lato"/>
                <a:cs typeface="Lato"/>
                <a:sym typeface="Lato"/>
              </a:rPr>
              <a:t>Направляющая типа ласточкин хвост</a:t>
            </a:r>
            <a:endParaRPr lang="ru-RU" altLang="ru-RU" sz="2400" dirty="0">
              <a:solidFill>
                <a:schemeClr val="bg2"/>
              </a:solidFill>
              <a:latin typeface="Lato"/>
              <a:ea typeface="Lato"/>
              <a:cs typeface="Lato"/>
              <a:sym typeface="Lato"/>
            </a:endParaRPr>
          </a:p>
        </p:txBody>
      </p:sp>
    </p:spTree>
    <p:extLst>
      <p:ext uri="{BB962C8B-B14F-4D97-AF65-F5344CB8AC3E}">
        <p14:creationId xmlns:p14="http://schemas.microsoft.com/office/powerpoint/2010/main" val="179587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smtClean="0">
                <a:solidFill>
                  <a:schemeClr val="accent3"/>
                </a:solidFill>
                <a:latin typeface="Lato"/>
                <a:ea typeface="Lato"/>
                <a:cs typeface="Lato"/>
                <a:sym typeface="Lato"/>
              </a:rPr>
              <a:t>Компоновку </a:t>
            </a:r>
            <a:r>
              <a:rPr lang="ru-RU" altLang="ru-RU" sz="2400" dirty="0">
                <a:solidFill>
                  <a:schemeClr val="accent3"/>
                </a:solidFill>
                <a:latin typeface="Lato"/>
                <a:ea typeface="Lato"/>
                <a:cs typeface="Lato"/>
                <a:sym typeface="Lato"/>
              </a:rPr>
              <a:t>на базе модульных узлов и блоков </a:t>
            </a:r>
            <a:r>
              <a:rPr lang="ru-RU" altLang="ru-RU" sz="2400" dirty="0">
                <a:solidFill>
                  <a:schemeClr val="bg2"/>
                </a:solidFill>
                <a:latin typeface="Lato"/>
                <a:ea typeface="Lato"/>
                <a:cs typeface="Lato"/>
                <a:sym typeface="Lato"/>
              </a:rPr>
              <a:t>применяют в основном при конструировании электронных стоек.</a:t>
            </a:r>
          </a:p>
          <a:p>
            <a:pPr>
              <a:spcBef>
                <a:spcPct val="0"/>
              </a:spcBef>
              <a:buClr>
                <a:srgbClr val="677480"/>
              </a:buClr>
            </a:pPr>
            <a:endParaRPr lang="ru-RU" altLang="ru-RU" sz="2400" dirty="0" smtClean="0">
              <a:solidFill>
                <a:schemeClr val="bg2"/>
              </a:solidFill>
              <a:latin typeface="Lato"/>
              <a:ea typeface="Lato"/>
              <a:cs typeface="Lato"/>
              <a:sym typeface="Lato"/>
            </a:endParaRPr>
          </a:p>
          <a:p>
            <a:pPr>
              <a:spcBef>
                <a:spcPct val="0"/>
              </a:spcBef>
              <a:buClr>
                <a:srgbClr val="677480"/>
              </a:buClr>
            </a:pPr>
            <a:r>
              <a:rPr lang="ru-RU" altLang="ru-RU" sz="2400" dirty="0" smtClean="0">
                <a:solidFill>
                  <a:schemeClr val="bg2"/>
                </a:solidFill>
                <a:latin typeface="Lato"/>
                <a:ea typeface="Lato"/>
                <a:cs typeface="Lato"/>
                <a:sym typeface="Lato"/>
              </a:rPr>
              <a:t>Во </a:t>
            </a:r>
            <a:r>
              <a:rPr lang="ru-RU" altLang="ru-RU" sz="2400" dirty="0">
                <a:solidFill>
                  <a:schemeClr val="bg2"/>
                </a:solidFill>
                <a:latin typeface="Lato"/>
                <a:ea typeface="Lato"/>
                <a:cs typeface="Lato"/>
                <a:sym typeface="Lato"/>
              </a:rPr>
              <a:t>многих случаях при конструировании оптических блоков ОЭП используют одновременно несколько рассмотренных способов компоновки</a:t>
            </a: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755052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28800" y="836614"/>
            <a:ext cx="8610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spcBef>
                <a:spcPct val="50000"/>
              </a:spcBef>
            </a:pPr>
            <a:r>
              <a:rPr lang="en-US" altLang="ru-RU" sz="2800">
                <a:solidFill>
                  <a:srgbClr val="000000"/>
                </a:solidFill>
                <a:cs typeface="Times New Roman" pitchFamily="18" charset="0"/>
              </a:rPr>
              <a:t>     </a:t>
            </a:r>
            <a:endParaRPr lang="ru-RU" altLang="ru-RU" sz="3000"/>
          </a:p>
        </p:txBody>
      </p:sp>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a:solidFill>
                  <a:schemeClr val="bg2"/>
                </a:solidFill>
                <a:latin typeface="Lato"/>
                <a:ea typeface="Lato"/>
                <a:cs typeface="Lato"/>
                <a:sym typeface="Lato"/>
              </a:rPr>
              <a:t>Некоторые примеры компоновки</a:t>
            </a:r>
          </a:p>
          <a:p>
            <a:pPr>
              <a:spcBef>
                <a:spcPct val="0"/>
              </a:spcBef>
              <a:buClr>
                <a:srgbClr val="677480"/>
              </a:buClr>
            </a:pPr>
            <a:endParaRPr lang="ru-RU" altLang="ru-RU" sz="2400" dirty="0" smtClean="0">
              <a:solidFill>
                <a:schemeClr val="bg2"/>
              </a:solidFill>
              <a:latin typeface="Lato"/>
              <a:ea typeface="Lato"/>
              <a:cs typeface="Lato"/>
              <a:sym typeface="Lato"/>
            </a:endParaRPr>
          </a:p>
          <a:p>
            <a:pPr>
              <a:spcBef>
                <a:spcPct val="0"/>
              </a:spcBef>
              <a:buClr>
                <a:srgbClr val="677480"/>
              </a:buClr>
            </a:pPr>
            <a:r>
              <a:rPr lang="ru-RU" altLang="ru-RU" sz="2400" dirty="0" smtClean="0">
                <a:solidFill>
                  <a:schemeClr val="bg2"/>
                </a:solidFill>
                <a:latin typeface="Lato"/>
                <a:ea typeface="Lato"/>
                <a:cs typeface="Lato"/>
                <a:sym typeface="Lato"/>
              </a:rPr>
              <a:t>Так </a:t>
            </a:r>
            <a:r>
              <a:rPr lang="ru-RU" altLang="ru-RU" sz="2400" dirty="0">
                <a:solidFill>
                  <a:schemeClr val="bg2"/>
                </a:solidFill>
                <a:latin typeface="Lato"/>
                <a:ea typeface="Lato"/>
                <a:cs typeface="Lato"/>
                <a:sym typeface="Lato"/>
              </a:rPr>
              <a:t>как оптико-электронные приборы содержат функциональные устройства с различными физическими принципами действия, которые должны располагаться в едином корпусе и быть защищены от внешних воздействий, то часто несущим элементом является коробчатый корпус, получаемый литьем из металлических или пластмассовых материалов.      </a:t>
            </a:r>
          </a:p>
          <a:p>
            <a:pPr>
              <a:spcBef>
                <a:spcPct val="0"/>
              </a:spcBef>
              <a:buClr>
                <a:srgbClr val="677480"/>
              </a:buClr>
            </a:pPr>
            <a:endParaRPr lang="ru-RU" altLang="ru-RU" sz="2400" dirty="0" smtClean="0">
              <a:solidFill>
                <a:schemeClr val="bg2"/>
              </a:solidFill>
              <a:latin typeface="Lato"/>
              <a:ea typeface="Lato"/>
              <a:cs typeface="Lato"/>
              <a:sym typeface="Lato"/>
            </a:endParaRPr>
          </a:p>
          <a:p>
            <a:pPr>
              <a:spcBef>
                <a:spcPct val="0"/>
              </a:spcBef>
              <a:buClr>
                <a:srgbClr val="677480"/>
              </a:buClr>
            </a:pPr>
            <a:r>
              <a:rPr lang="ru-RU" altLang="ru-RU" sz="2400" dirty="0" smtClean="0">
                <a:solidFill>
                  <a:schemeClr val="bg2"/>
                </a:solidFill>
                <a:latin typeface="Lato"/>
                <a:ea typeface="Lato"/>
                <a:cs typeface="Lato"/>
                <a:sym typeface="Lato"/>
              </a:rPr>
              <a:t>Командно-регистрационные </a:t>
            </a:r>
            <a:r>
              <a:rPr lang="ru-RU" altLang="ru-RU" sz="2400" dirty="0">
                <a:solidFill>
                  <a:schemeClr val="bg2"/>
                </a:solidFill>
                <a:latin typeface="Lato"/>
                <a:ea typeface="Lato"/>
                <a:cs typeface="Lato"/>
                <a:sym typeface="Lato"/>
              </a:rPr>
              <a:t>устройства ОЭП выполняются, как правило, в виде автономных блоков по принципу </a:t>
            </a:r>
            <a:r>
              <a:rPr lang="ru-RU" altLang="ru-RU" sz="2400" dirty="0" err="1">
                <a:solidFill>
                  <a:schemeClr val="bg2"/>
                </a:solidFill>
                <a:latin typeface="Lato"/>
                <a:ea typeface="Lato"/>
                <a:cs typeface="Lato"/>
                <a:sym typeface="Lato"/>
              </a:rPr>
              <a:t>блочно</a:t>
            </a:r>
            <a:r>
              <a:rPr lang="ru-RU" altLang="ru-RU" sz="2400" dirty="0">
                <a:solidFill>
                  <a:schemeClr val="bg2"/>
                </a:solidFill>
                <a:latin typeface="Lato"/>
                <a:ea typeface="Lato"/>
                <a:cs typeface="Lato"/>
                <a:sym typeface="Lato"/>
              </a:rPr>
              <a:t>-модульной конструкции. На рис. 15 изображен подобный автономный блок с несущим элементом - стойкой, в которую вдвигаются функциональные блоки (модули) 1-7.</a:t>
            </a:r>
          </a:p>
          <a:p>
            <a:pPr>
              <a:spcBef>
                <a:spcPct val="0"/>
              </a:spcBef>
              <a:buClr>
                <a:srgbClr val="677480"/>
              </a:buClr>
            </a:pPr>
            <a:endParaRPr lang="ru-RU" altLang="ru-RU" sz="2400" dirty="0">
              <a:solidFill>
                <a:schemeClr val="bg2"/>
              </a:solidFill>
              <a:latin typeface="Lato"/>
              <a:ea typeface="Lato"/>
              <a:cs typeface="Lato"/>
              <a:sym typeface="Lato"/>
            </a:endParaRPr>
          </a:p>
        </p:txBody>
      </p:sp>
      <p:sp>
        <p:nvSpPr>
          <p:cNvPr id="5"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4000" dirty="0">
                <a:solidFill>
                  <a:srgbClr val="2185C5"/>
                </a:solidFill>
                <a:latin typeface="Raleway"/>
                <a:ea typeface="Raleway"/>
                <a:cs typeface="Raleway"/>
                <a:sym typeface="Raleway"/>
              </a:rPr>
              <a:t>Принципы конструирования соединений</a:t>
            </a:r>
          </a:p>
        </p:txBody>
      </p:sp>
    </p:spTree>
    <p:extLst>
      <p:ext uri="{BB962C8B-B14F-4D97-AF65-F5344CB8AC3E}">
        <p14:creationId xmlns:p14="http://schemas.microsoft.com/office/powerpoint/2010/main" val="319726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marL="457200" indent="-457200">
              <a:spcBef>
                <a:spcPct val="0"/>
              </a:spcBef>
              <a:buClr>
                <a:srgbClr val="677480"/>
              </a:buClr>
              <a:buFont typeface="+mj-lt"/>
              <a:buAutoNum type="arabicPeriod" startAt="4"/>
            </a:pPr>
            <a:r>
              <a:rPr lang="ru-RU" altLang="ru-RU" sz="2400" dirty="0" smtClean="0">
                <a:solidFill>
                  <a:schemeClr val="bg2"/>
                </a:solidFill>
                <a:latin typeface="Lato"/>
                <a:ea typeface="Lato"/>
                <a:cs typeface="Lato"/>
                <a:sym typeface="Lato"/>
              </a:rPr>
              <a:t>шире </a:t>
            </a:r>
            <a:r>
              <a:rPr lang="ru-RU" altLang="ru-RU" sz="2400" dirty="0">
                <a:solidFill>
                  <a:schemeClr val="bg2"/>
                </a:solidFill>
                <a:latin typeface="Lato"/>
                <a:ea typeface="Lato"/>
                <a:cs typeface="Lato"/>
                <a:sym typeface="Lato"/>
              </a:rPr>
              <a:t>использовать принцип конструктивной </a:t>
            </a:r>
            <a:r>
              <a:rPr lang="ru-RU" altLang="ru-RU" sz="2400" dirty="0" err="1">
                <a:solidFill>
                  <a:schemeClr val="bg2"/>
                </a:solidFill>
                <a:latin typeface="Lato"/>
                <a:ea typeface="Lato"/>
                <a:cs typeface="Lato"/>
                <a:sym typeface="Lato"/>
              </a:rPr>
              <a:t>инверсиии</a:t>
            </a:r>
            <a:r>
              <a:rPr lang="ru-RU" altLang="ru-RU" sz="2400" dirty="0">
                <a:solidFill>
                  <a:schemeClr val="bg2"/>
                </a:solidFill>
                <a:latin typeface="Lato"/>
                <a:ea typeface="Lato"/>
                <a:cs typeface="Lato"/>
                <a:sym typeface="Lato"/>
              </a:rPr>
              <a:t> совмещения функций элементов </a:t>
            </a:r>
            <a:r>
              <a:rPr lang="ru-RU" altLang="ru-RU" sz="2400" dirty="0" smtClean="0">
                <a:solidFill>
                  <a:schemeClr val="bg2"/>
                </a:solidFill>
                <a:latin typeface="Lato"/>
                <a:ea typeface="Lato"/>
                <a:cs typeface="Lato"/>
                <a:sym typeface="Lato"/>
              </a:rPr>
              <a:t>ОЭП;</a:t>
            </a:r>
            <a:endParaRPr lang="en-US" altLang="ru-RU" sz="2400" dirty="0" smtClean="0">
              <a:solidFill>
                <a:schemeClr val="bg2"/>
              </a:solidFill>
              <a:latin typeface="Lato"/>
              <a:ea typeface="Lato"/>
              <a:cs typeface="Lato"/>
              <a:sym typeface="Lato"/>
            </a:endParaRPr>
          </a:p>
          <a:p>
            <a:pPr marL="457200" indent="-457200">
              <a:spcBef>
                <a:spcPct val="0"/>
              </a:spcBef>
              <a:buClr>
                <a:srgbClr val="677480"/>
              </a:buClr>
              <a:buFont typeface="+mj-lt"/>
              <a:buAutoNum type="arabicPeriod" startAt="4"/>
            </a:pPr>
            <a:r>
              <a:rPr lang="ru-RU" altLang="ru-RU" sz="2400" dirty="0">
                <a:solidFill>
                  <a:schemeClr val="bg2"/>
                </a:solidFill>
                <a:latin typeface="Lato"/>
                <a:ea typeface="Lato"/>
                <a:cs typeface="Lato"/>
                <a:sym typeface="Lato"/>
              </a:rPr>
              <a:t>используя в качестве компоновочных элементов зеркально-призменные системы, располагать их, по возможности, в параллельном ходе лучей с небольшими апертурами; не «разрывать» компоновочным элементом автономную функциональную систему (например, объектив, окуляр</a:t>
            </a:r>
            <a:r>
              <a:rPr lang="ru-RU" altLang="ru-RU" sz="2400" dirty="0" smtClean="0">
                <a:solidFill>
                  <a:schemeClr val="bg2"/>
                </a:solidFill>
                <a:latin typeface="Lato"/>
                <a:ea typeface="Lato"/>
                <a:cs typeface="Lato"/>
                <a:sym typeface="Lato"/>
              </a:rPr>
              <a:t>).</a:t>
            </a:r>
            <a:endParaRPr lang="en-US" altLang="ru-RU" sz="2400" dirty="0" smtClean="0">
              <a:solidFill>
                <a:schemeClr val="bg2"/>
              </a:solidFill>
              <a:latin typeface="Lato"/>
              <a:ea typeface="Lato"/>
              <a:cs typeface="Lato"/>
              <a:sym typeface="Lato"/>
            </a:endParaRPr>
          </a:p>
          <a:p>
            <a:pPr marL="457200" indent="-457200">
              <a:spcBef>
                <a:spcPct val="0"/>
              </a:spcBef>
              <a:buClr>
                <a:srgbClr val="677480"/>
              </a:buClr>
              <a:buFont typeface="+mj-lt"/>
              <a:buAutoNum type="arabicPeriod" startAt="4"/>
            </a:pPr>
            <a:r>
              <a:rPr lang="ru-RU" altLang="ru-RU" sz="2400" dirty="0">
                <a:solidFill>
                  <a:schemeClr val="bg2"/>
                </a:solidFill>
                <a:latin typeface="Lato"/>
                <a:ea typeface="Lato"/>
                <a:cs typeface="Lato"/>
                <a:sym typeface="Lato"/>
              </a:rPr>
              <a:t>В зависимости от назначения и от условий работы ОЭП применяются следующие компоновочные </a:t>
            </a:r>
            <a:r>
              <a:rPr lang="ru-RU" altLang="ru-RU" sz="2400" dirty="0" smtClean="0">
                <a:solidFill>
                  <a:schemeClr val="bg2"/>
                </a:solidFill>
                <a:latin typeface="Lato"/>
                <a:ea typeface="Lato"/>
                <a:cs typeface="Lato"/>
                <a:sym typeface="Lato"/>
              </a:rPr>
              <a:t>схемы </a:t>
            </a:r>
            <a:r>
              <a:rPr lang="ru-RU" altLang="ru-RU" sz="2400" dirty="0">
                <a:solidFill>
                  <a:schemeClr val="bg2"/>
                </a:solidFill>
                <a:latin typeface="Lato"/>
                <a:ea typeface="Lato"/>
                <a:cs typeface="Lato"/>
                <a:sym typeface="Lato"/>
              </a:rPr>
              <a:t>(КС</a:t>
            </a:r>
            <a:r>
              <a:rPr lang="ru-RU" altLang="ru-RU" sz="2400" dirty="0" smtClean="0">
                <a:solidFill>
                  <a:schemeClr val="bg2"/>
                </a:solidFill>
                <a:latin typeface="Lato"/>
                <a:ea typeface="Lato"/>
                <a:cs typeface="Lato"/>
                <a:sym typeface="Lato"/>
              </a:rPr>
              <a:t>):</a:t>
            </a:r>
            <a:endParaRPr lang="en-US" altLang="ru-RU" sz="2400" dirty="0" smtClean="0">
              <a:solidFill>
                <a:schemeClr val="bg2"/>
              </a:solidFill>
              <a:latin typeface="Lato"/>
              <a:ea typeface="Lato"/>
              <a:cs typeface="Lato"/>
              <a:sym typeface="Lato"/>
            </a:endParaRPr>
          </a:p>
          <a:p>
            <a:pPr marL="342900" indent="-342900">
              <a:spcBef>
                <a:spcPct val="0"/>
              </a:spcBef>
              <a:buClr>
                <a:srgbClr val="677480"/>
              </a:buClr>
              <a:buFont typeface="Arial" panose="020B0604020202020204" pitchFamily="34" charset="0"/>
              <a:buChar char="•"/>
            </a:pPr>
            <a:r>
              <a:rPr lang="ru-RU" altLang="ru-RU" sz="2400" dirty="0">
                <a:solidFill>
                  <a:schemeClr val="bg2"/>
                </a:solidFill>
                <a:latin typeface="Lato"/>
                <a:ea typeface="Lato"/>
                <a:cs typeface="Lato"/>
                <a:sym typeface="Lato"/>
              </a:rPr>
              <a:t>децентрализованную (разбросанную</a:t>
            </a:r>
            <a:r>
              <a:rPr lang="ru-RU" altLang="ru-RU" sz="2400" dirty="0" smtClean="0">
                <a:solidFill>
                  <a:schemeClr val="bg2"/>
                </a:solidFill>
                <a:latin typeface="Lato"/>
                <a:ea typeface="Lato"/>
                <a:cs typeface="Lato"/>
                <a:sym typeface="Lato"/>
              </a:rPr>
              <a:t>);</a:t>
            </a:r>
            <a:endParaRPr lang="en-US" altLang="ru-RU" sz="2400" dirty="0" smtClean="0">
              <a:solidFill>
                <a:schemeClr val="bg2"/>
              </a:solidFill>
              <a:latin typeface="Lato"/>
              <a:ea typeface="Lato"/>
              <a:cs typeface="Lato"/>
              <a:sym typeface="Lato"/>
            </a:endParaRPr>
          </a:p>
          <a:p>
            <a:pPr marL="342900" indent="-342900">
              <a:spcBef>
                <a:spcPct val="0"/>
              </a:spcBef>
              <a:buClr>
                <a:srgbClr val="677480"/>
              </a:buClr>
              <a:buFont typeface="Arial" panose="020B0604020202020204" pitchFamily="34" charset="0"/>
              <a:buChar char="•"/>
            </a:pPr>
            <a:r>
              <a:rPr lang="ru-RU" altLang="ru-RU" sz="2400" dirty="0">
                <a:solidFill>
                  <a:schemeClr val="bg2"/>
                </a:solidFill>
                <a:latin typeface="Lato"/>
                <a:ea typeface="Lato"/>
                <a:cs typeface="Lato"/>
                <a:sym typeface="Lato"/>
              </a:rPr>
              <a:t>полностью централизованную</a:t>
            </a:r>
            <a:r>
              <a:rPr lang="ru-RU" altLang="ru-RU" sz="2400" dirty="0" smtClean="0">
                <a:solidFill>
                  <a:schemeClr val="bg2"/>
                </a:solidFill>
                <a:latin typeface="Lato"/>
                <a:ea typeface="Lato"/>
                <a:cs typeface="Lato"/>
                <a:sym typeface="Lato"/>
              </a:rPr>
              <a:t>;</a:t>
            </a:r>
            <a:endParaRPr lang="en-US" altLang="ru-RU" sz="2400" dirty="0" smtClean="0">
              <a:solidFill>
                <a:schemeClr val="bg2"/>
              </a:solidFill>
              <a:latin typeface="Lato"/>
              <a:ea typeface="Lato"/>
              <a:cs typeface="Lato"/>
              <a:sym typeface="Lato"/>
            </a:endParaRPr>
          </a:p>
          <a:p>
            <a:pPr marL="342900" indent="-342900">
              <a:spcBef>
                <a:spcPct val="0"/>
              </a:spcBef>
              <a:buClr>
                <a:srgbClr val="677480"/>
              </a:buClr>
              <a:buFont typeface="Arial" panose="020B0604020202020204" pitchFamily="34" charset="0"/>
              <a:buChar char="•"/>
            </a:pPr>
            <a:r>
              <a:rPr lang="ru-RU" altLang="ru-RU" sz="2400" dirty="0">
                <a:solidFill>
                  <a:schemeClr val="bg2"/>
                </a:solidFill>
                <a:latin typeface="Lato"/>
                <a:ea typeface="Lato"/>
                <a:cs typeface="Lato"/>
                <a:sym typeface="Lato"/>
              </a:rPr>
              <a:t>централизованную с автономным пультом управления</a:t>
            </a:r>
            <a:r>
              <a:rPr lang="ru-RU" altLang="ru-RU" sz="2400" dirty="0" smtClean="0">
                <a:solidFill>
                  <a:schemeClr val="bg2"/>
                </a:solidFill>
                <a:latin typeface="Lato"/>
                <a:ea typeface="Lato"/>
                <a:cs typeface="Lato"/>
                <a:sym typeface="Lato"/>
              </a:rPr>
              <a:t>.</a:t>
            </a:r>
            <a:endParaRPr lang="ru-RU" altLang="ru-RU" sz="2400" dirty="0">
              <a:solidFill>
                <a:schemeClr val="bg2"/>
              </a:solidFill>
              <a:latin typeface="Lato"/>
              <a:ea typeface="Lato"/>
              <a:cs typeface="Lato"/>
              <a:sym typeface="Lato"/>
            </a:endParaRPr>
          </a:p>
          <a:p>
            <a:pPr marL="457200" indent="-457200">
              <a:spcBef>
                <a:spcPct val="0"/>
              </a:spcBef>
              <a:buClr>
                <a:srgbClr val="677480"/>
              </a:buClr>
              <a:buFont typeface="+mj-lt"/>
              <a:buAutoNum type="arabicPeriod" startAt="4"/>
            </a:pPr>
            <a:endParaRPr lang="en-US" altLang="ru-RU" sz="2400" dirty="0" smtClean="0">
              <a:solidFill>
                <a:schemeClr val="bg2"/>
              </a:solidFill>
              <a:latin typeface="Lato"/>
              <a:ea typeface="Lato"/>
              <a:cs typeface="Lato"/>
              <a:sym typeface="Lato"/>
            </a:endParaRPr>
          </a:p>
          <a:p>
            <a:pPr marL="457200" indent="-457200">
              <a:spcBef>
                <a:spcPct val="0"/>
              </a:spcBef>
              <a:buClr>
                <a:srgbClr val="677480"/>
              </a:buClr>
              <a:buFont typeface="+mj-lt"/>
              <a:buAutoNum type="arabicPeriod" startAt="4"/>
            </a:pPr>
            <a:endParaRPr lang="en-US" altLang="ru-RU" sz="2400" dirty="0" smtClean="0">
              <a:solidFill>
                <a:schemeClr val="bg2"/>
              </a:solidFill>
              <a:latin typeface="Lato"/>
              <a:ea typeface="Lato"/>
              <a:cs typeface="Lato"/>
              <a:sym typeface="Lato"/>
            </a:endParaRPr>
          </a:p>
          <a:p>
            <a:pPr marL="457200" indent="-457200">
              <a:spcBef>
                <a:spcPct val="0"/>
              </a:spcBef>
              <a:buClr>
                <a:srgbClr val="677480"/>
              </a:buClr>
              <a:buFont typeface="+mj-lt"/>
              <a:buAutoNum type="arabicPeriod" startAt="4"/>
            </a:pPr>
            <a:endParaRPr lang="ru-RU" altLang="ru-RU" sz="2400" dirty="0">
              <a:solidFill>
                <a:schemeClr val="bg2"/>
              </a:solidFill>
              <a:latin typeface="Lato"/>
              <a:ea typeface="Lato"/>
              <a:cs typeface="Lato"/>
              <a:sym typeface="Lato"/>
            </a:endParaRPr>
          </a:p>
          <a:p>
            <a:pPr marL="457200" indent="-457200">
              <a:spcBef>
                <a:spcPct val="0"/>
              </a:spcBef>
              <a:buClr>
                <a:srgbClr val="677480"/>
              </a:buClr>
              <a:buFont typeface="+mj-lt"/>
              <a:buAutoNum type="arabicPeriod" startAt="4"/>
            </a:pPr>
            <a:endParaRPr lang="ru-RU" altLang="ru-RU" sz="2400" dirty="0" smtClean="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953796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28800" y="836614"/>
            <a:ext cx="8610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spcBef>
                <a:spcPct val="50000"/>
              </a:spcBef>
            </a:pPr>
            <a:r>
              <a:rPr lang="en-US" altLang="ru-RU" sz="2800">
                <a:solidFill>
                  <a:srgbClr val="000000"/>
                </a:solidFill>
                <a:cs typeface="Times New Roman" pitchFamily="18" charset="0"/>
              </a:rPr>
              <a:t>     </a:t>
            </a:r>
            <a:endParaRPr lang="ru-RU" altLang="ru-RU" sz="3000"/>
          </a:p>
        </p:txBody>
      </p:sp>
      <p:sp>
        <p:nvSpPr>
          <p:cNvPr id="47107" name="Текст 2"/>
          <p:cNvSpPr txBox="1">
            <a:spLocks noGrp="1"/>
          </p:cNvSpPr>
          <p:nvPr>
            <p:ph type="body" idx="1"/>
          </p:nvPr>
        </p:nvSpPr>
        <p:spPr>
          <a:xfrm>
            <a:off x="2495600" y="5445224"/>
            <a:ext cx="7704856" cy="792088"/>
          </a:xfrm>
        </p:spPr>
        <p:txBody>
          <a:bodyPr/>
          <a:lstStyle/>
          <a:p>
            <a:pPr>
              <a:spcBef>
                <a:spcPct val="0"/>
              </a:spcBef>
              <a:buClr>
                <a:srgbClr val="677480"/>
              </a:buClr>
            </a:pPr>
            <a:r>
              <a:rPr lang="ru-RU" altLang="ru-RU" sz="2400" dirty="0">
                <a:solidFill>
                  <a:schemeClr val="bg2"/>
                </a:solidFill>
                <a:latin typeface="Lato"/>
                <a:ea typeface="Lato"/>
                <a:cs typeface="Lato"/>
                <a:sym typeface="Lato"/>
              </a:rPr>
              <a:t>Компоновка командно-регистрационного устройства </a:t>
            </a:r>
          </a:p>
          <a:p>
            <a:pPr>
              <a:spcBef>
                <a:spcPct val="0"/>
              </a:spcBef>
              <a:buClr>
                <a:srgbClr val="677480"/>
              </a:buClr>
            </a:pPr>
            <a:endParaRPr lang="ru-RU" altLang="ru-RU" sz="2400" dirty="0">
              <a:solidFill>
                <a:schemeClr val="bg2"/>
              </a:solidFill>
              <a:latin typeface="Lato"/>
              <a:ea typeface="Lato"/>
              <a:cs typeface="Lato"/>
              <a:sym typeface="Lato"/>
            </a:endParaRPr>
          </a:p>
        </p:txBody>
      </p:sp>
      <p:sp>
        <p:nvSpPr>
          <p:cNvPr id="5"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4000" dirty="0">
                <a:solidFill>
                  <a:srgbClr val="2185C5"/>
                </a:solidFill>
                <a:latin typeface="Raleway"/>
                <a:ea typeface="Raleway"/>
                <a:cs typeface="Raleway"/>
                <a:sym typeface="Raleway"/>
              </a:rPr>
              <a:t>Принципы конструирования соединений</a:t>
            </a:r>
          </a:p>
        </p:txBody>
      </p:sp>
      <p:pic>
        <p:nvPicPr>
          <p:cNvPr id="6" name="Picture 9" descr="2_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313" y="1326215"/>
            <a:ext cx="5344337" cy="381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81895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28800" y="836614"/>
            <a:ext cx="8610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spcBef>
                <a:spcPct val="50000"/>
              </a:spcBef>
            </a:pPr>
            <a:r>
              <a:rPr lang="en-US" altLang="ru-RU" sz="2800">
                <a:solidFill>
                  <a:srgbClr val="000000"/>
                </a:solidFill>
                <a:cs typeface="Times New Roman" pitchFamily="18" charset="0"/>
              </a:rPr>
              <a:t>     </a:t>
            </a:r>
            <a:endParaRPr lang="ru-RU" altLang="ru-RU" sz="3000"/>
          </a:p>
        </p:txBody>
      </p:sp>
      <p:sp>
        <p:nvSpPr>
          <p:cNvPr id="47107" name="Текст 2"/>
          <p:cNvSpPr txBox="1">
            <a:spLocks noGrp="1"/>
          </p:cNvSpPr>
          <p:nvPr>
            <p:ph type="body" idx="1"/>
          </p:nvPr>
        </p:nvSpPr>
        <p:spPr>
          <a:xfrm>
            <a:off x="2495600" y="5805264"/>
            <a:ext cx="7704856" cy="792088"/>
          </a:xfrm>
        </p:spPr>
        <p:txBody>
          <a:bodyPr/>
          <a:lstStyle/>
          <a:p>
            <a:pPr algn="ctr">
              <a:spcBef>
                <a:spcPct val="0"/>
              </a:spcBef>
              <a:buClr>
                <a:srgbClr val="677480"/>
              </a:buClr>
            </a:pPr>
            <a:r>
              <a:rPr lang="ru-RU" altLang="ru-RU" sz="2400" dirty="0">
                <a:solidFill>
                  <a:schemeClr val="bg2"/>
                </a:solidFill>
                <a:latin typeface="Lato"/>
                <a:ea typeface="Lato"/>
                <a:cs typeface="Lato"/>
                <a:sym typeface="Lato"/>
              </a:rPr>
              <a:t>Компоновка </a:t>
            </a:r>
            <a:r>
              <a:rPr lang="ru-RU" altLang="ru-RU" sz="2400" dirty="0" smtClean="0">
                <a:solidFill>
                  <a:schemeClr val="bg2"/>
                </a:solidFill>
                <a:latin typeface="Lato"/>
                <a:ea typeface="Lato"/>
                <a:cs typeface="Lato"/>
                <a:sym typeface="Lato"/>
              </a:rPr>
              <a:t>модульной </a:t>
            </a:r>
            <a:r>
              <a:rPr lang="en-US" altLang="ru-RU" sz="2400" dirty="0" smtClean="0">
                <a:solidFill>
                  <a:schemeClr val="bg2"/>
                </a:solidFill>
                <a:latin typeface="Lato"/>
                <a:ea typeface="Lato"/>
                <a:cs typeface="Lato"/>
                <a:sym typeface="Lato"/>
              </a:rPr>
              <a:t>PXI-</a:t>
            </a:r>
            <a:r>
              <a:rPr lang="ru-RU" altLang="ru-RU" sz="2400" dirty="0" smtClean="0">
                <a:solidFill>
                  <a:schemeClr val="bg2"/>
                </a:solidFill>
                <a:latin typeface="Lato"/>
                <a:ea typeface="Lato"/>
                <a:cs typeface="Lato"/>
                <a:sym typeface="Lato"/>
              </a:rPr>
              <a:t>платформы компании </a:t>
            </a:r>
            <a:r>
              <a:rPr lang="en-US" altLang="ru-RU" sz="2400" dirty="0" smtClean="0">
                <a:solidFill>
                  <a:schemeClr val="bg2"/>
                </a:solidFill>
                <a:latin typeface="Lato"/>
                <a:ea typeface="Lato"/>
                <a:cs typeface="Lato"/>
                <a:sym typeface="Lato"/>
              </a:rPr>
              <a:t>National Instruments</a:t>
            </a:r>
            <a:endParaRPr lang="ru-RU" altLang="ru-RU" sz="2400" dirty="0">
              <a:solidFill>
                <a:schemeClr val="bg2"/>
              </a:solidFill>
              <a:latin typeface="Lato"/>
              <a:ea typeface="Lato"/>
              <a:cs typeface="Lato"/>
              <a:sym typeface="Lato"/>
            </a:endParaRPr>
          </a:p>
        </p:txBody>
      </p:sp>
      <p:sp>
        <p:nvSpPr>
          <p:cNvPr id="5"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4000" dirty="0">
                <a:solidFill>
                  <a:srgbClr val="2185C5"/>
                </a:solidFill>
                <a:latin typeface="Raleway"/>
                <a:ea typeface="Raleway"/>
                <a:cs typeface="Raleway"/>
                <a:sym typeface="Raleway"/>
              </a:rPr>
              <a:t>Принципы конструирования соединений</a:t>
            </a:r>
          </a:p>
        </p:txBody>
      </p:sp>
      <p:pic>
        <p:nvPicPr>
          <p:cNvPr id="3074" name="Picture 2" descr="http://www.tecnew.ru/images/catalog/ni/ni_1065.jpg"/>
          <p:cNvPicPr>
            <a:picLocks noChangeAspect="1" noChangeArrowheads="1"/>
          </p:cNvPicPr>
          <p:nvPr/>
        </p:nvPicPr>
        <p:blipFill rotWithShape="1">
          <a:blip r:embed="rId3">
            <a:extLst>
              <a:ext uri="{28A0092B-C50C-407E-A947-70E740481C1C}">
                <a14:useLocalDpi xmlns:a14="http://schemas.microsoft.com/office/drawing/2010/main" val="0"/>
              </a:ext>
            </a:extLst>
          </a:blip>
          <a:srcRect t="26212"/>
          <a:stretch/>
        </p:blipFill>
        <p:spPr bwMode="auto">
          <a:xfrm>
            <a:off x="1588007" y="1336078"/>
            <a:ext cx="8943975" cy="4399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562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a:solidFill>
                  <a:schemeClr val="bg2"/>
                </a:solidFill>
                <a:latin typeface="Lato"/>
                <a:ea typeface="Lato"/>
                <a:cs typeface="Lato"/>
                <a:sym typeface="Lato"/>
              </a:rPr>
              <a:t>Компонуя оптическую схему прибора, часто используют зеркально-призменные системы (ЗПС), позволяющие упростить юстировку при сборке и выполнить конструкцию более устойчивой к </a:t>
            </a:r>
            <a:r>
              <a:rPr lang="ru-RU" altLang="ru-RU" sz="2400" dirty="0" err="1">
                <a:solidFill>
                  <a:schemeClr val="bg2"/>
                </a:solidFill>
                <a:latin typeface="Lato"/>
                <a:ea typeface="Lato"/>
                <a:cs typeface="Lato"/>
                <a:sym typeface="Lato"/>
              </a:rPr>
              <a:t>разъюстировкам</a:t>
            </a:r>
            <a:r>
              <a:rPr lang="ru-RU" altLang="ru-RU" sz="2400" dirty="0">
                <a:solidFill>
                  <a:schemeClr val="bg2"/>
                </a:solidFill>
                <a:latin typeface="Lato"/>
                <a:ea typeface="Lato"/>
                <a:cs typeface="Lato"/>
                <a:sym typeface="Lato"/>
              </a:rPr>
              <a:t> в процессе эксплуатации. </a:t>
            </a:r>
          </a:p>
          <a:p>
            <a:pPr>
              <a:spcBef>
                <a:spcPct val="0"/>
              </a:spcBef>
              <a:buClr>
                <a:srgbClr val="677480"/>
              </a:buClr>
            </a:pPr>
            <a:endParaRPr lang="en-US" altLang="ru-RU" sz="2400" dirty="0" smtClean="0">
              <a:solidFill>
                <a:schemeClr val="bg2"/>
              </a:solidFill>
              <a:latin typeface="Lato"/>
              <a:ea typeface="Lato"/>
              <a:cs typeface="Lato"/>
              <a:sym typeface="Lato"/>
            </a:endParaRPr>
          </a:p>
          <a:p>
            <a:pPr>
              <a:spcBef>
                <a:spcPct val="0"/>
              </a:spcBef>
              <a:buClr>
                <a:srgbClr val="677480"/>
              </a:buClr>
            </a:pPr>
            <a:endParaRPr lang="ru-RU" altLang="ru-RU" sz="2400" dirty="0">
              <a:solidFill>
                <a:schemeClr val="bg2"/>
              </a:solidFill>
              <a:latin typeface="Lato"/>
              <a:ea typeface="Lato"/>
              <a:cs typeface="Lato"/>
              <a:sym typeface="Lato"/>
            </a:endParaRPr>
          </a:p>
        </p:txBody>
      </p:sp>
      <p:sp>
        <p:nvSpPr>
          <p:cNvPr id="7"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3648735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6048672" cy="4735512"/>
          </a:xfrm>
        </p:spPr>
        <p:txBody>
          <a:bodyPr/>
          <a:lstStyle/>
          <a:p>
            <a:pPr>
              <a:spcBef>
                <a:spcPct val="0"/>
              </a:spcBef>
              <a:buClr>
                <a:srgbClr val="677480"/>
              </a:buClr>
            </a:pPr>
            <a:r>
              <a:rPr lang="ru-RU" altLang="ru-RU" sz="2400" dirty="0">
                <a:solidFill>
                  <a:schemeClr val="bg2"/>
                </a:solidFill>
                <a:latin typeface="Lato"/>
                <a:ea typeface="Lato"/>
                <a:cs typeface="Lato"/>
                <a:sym typeface="Lato"/>
              </a:rPr>
              <a:t>На </a:t>
            </a:r>
            <a:r>
              <a:rPr lang="en-US" altLang="ru-RU" sz="2400" dirty="0" smtClean="0">
                <a:solidFill>
                  <a:schemeClr val="bg2"/>
                </a:solidFill>
                <a:latin typeface="Lato"/>
                <a:ea typeface="Lato"/>
                <a:cs typeface="Lato"/>
                <a:sym typeface="Lato"/>
              </a:rPr>
              <a:t>(</a:t>
            </a:r>
            <a:r>
              <a:rPr lang="ru-RU" altLang="ru-RU" sz="2400" dirty="0" smtClean="0">
                <a:solidFill>
                  <a:schemeClr val="bg2"/>
                </a:solidFill>
                <a:latin typeface="Lato"/>
                <a:ea typeface="Lato"/>
                <a:cs typeface="Lato"/>
                <a:sym typeface="Lato"/>
              </a:rPr>
              <a:t>а</a:t>
            </a:r>
            <a:r>
              <a:rPr lang="en-US" altLang="ru-RU" sz="2400" dirty="0" smtClean="0">
                <a:solidFill>
                  <a:schemeClr val="bg2"/>
                </a:solidFill>
                <a:latin typeface="Lato"/>
                <a:ea typeface="Lato"/>
                <a:cs typeface="Lato"/>
                <a:sym typeface="Lato"/>
              </a:rPr>
              <a:t>)</a:t>
            </a:r>
            <a:r>
              <a:rPr lang="ru-RU" altLang="ru-RU" sz="2400" dirty="0" smtClean="0">
                <a:solidFill>
                  <a:schemeClr val="bg2"/>
                </a:solidFill>
                <a:latin typeface="Lato"/>
                <a:ea typeface="Lato"/>
                <a:cs typeface="Lato"/>
                <a:sym typeface="Lato"/>
              </a:rPr>
              <a:t> </a:t>
            </a:r>
            <a:r>
              <a:rPr lang="ru-RU" altLang="ru-RU" sz="2400" dirty="0">
                <a:solidFill>
                  <a:schemeClr val="bg2"/>
                </a:solidFill>
                <a:latin typeface="Lato"/>
                <a:ea typeface="Lato"/>
                <a:cs typeface="Lato"/>
                <a:sym typeface="Lato"/>
              </a:rPr>
              <a:t>показана схема компоновки объектива 1 и фотоприемника 3 с помощью прямоугольной призмы 2, на </a:t>
            </a:r>
            <a:r>
              <a:rPr lang="en-US" altLang="ru-RU" sz="2400" dirty="0" smtClean="0">
                <a:solidFill>
                  <a:schemeClr val="bg2"/>
                </a:solidFill>
                <a:latin typeface="Lato"/>
                <a:ea typeface="Lato"/>
                <a:cs typeface="Lato"/>
                <a:sym typeface="Lato"/>
              </a:rPr>
              <a:t>(</a:t>
            </a:r>
            <a:r>
              <a:rPr lang="ru-RU" altLang="ru-RU" sz="2400" dirty="0" smtClean="0">
                <a:solidFill>
                  <a:schemeClr val="bg2"/>
                </a:solidFill>
                <a:latin typeface="Lato"/>
                <a:ea typeface="Lato"/>
                <a:cs typeface="Lato"/>
                <a:sym typeface="Lato"/>
              </a:rPr>
              <a:t>б</a:t>
            </a:r>
            <a:r>
              <a:rPr lang="en-US" altLang="ru-RU" sz="2400" dirty="0" smtClean="0">
                <a:solidFill>
                  <a:schemeClr val="bg2"/>
                </a:solidFill>
                <a:latin typeface="Lato"/>
                <a:ea typeface="Lato"/>
                <a:cs typeface="Lato"/>
                <a:sym typeface="Lato"/>
              </a:rPr>
              <a:t>)</a:t>
            </a:r>
            <a:r>
              <a:rPr lang="ru-RU" altLang="ru-RU" sz="2400" dirty="0" smtClean="0">
                <a:solidFill>
                  <a:schemeClr val="bg2"/>
                </a:solidFill>
                <a:latin typeface="Lato"/>
                <a:ea typeface="Lato"/>
                <a:cs typeface="Lato"/>
                <a:sym typeface="Lato"/>
              </a:rPr>
              <a:t> </a:t>
            </a:r>
            <a:r>
              <a:rPr lang="en-US" altLang="ru-RU" sz="2400" dirty="0" smtClean="0">
                <a:solidFill>
                  <a:schemeClr val="bg2"/>
                </a:solidFill>
                <a:latin typeface="Lato"/>
                <a:ea typeface="Lato"/>
                <a:cs typeface="Lato"/>
                <a:sym typeface="Lato"/>
              </a:rPr>
              <a:t>–</a:t>
            </a:r>
            <a:r>
              <a:rPr lang="ru-RU" altLang="ru-RU" sz="2400" dirty="0" smtClean="0">
                <a:solidFill>
                  <a:schemeClr val="bg2"/>
                </a:solidFill>
                <a:latin typeface="Lato"/>
                <a:ea typeface="Lato"/>
                <a:cs typeface="Lato"/>
                <a:sym typeface="Lato"/>
              </a:rPr>
              <a:t> </a:t>
            </a:r>
            <a:r>
              <a:rPr lang="ru-RU" altLang="ru-RU" sz="2400" dirty="0">
                <a:solidFill>
                  <a:schemeClr val="bg2"/>
                </a:solidFill>
                <a:latin typeface="Lato"/>
                <a:ea typeface="Lato"/>
                <a:cs typeface="Lato"/>
                <a:sym typeface="Lato"/>
              </a:rPr>
              <a:t>компоновка конструкции с помощью </a:t>
            </a:r>
            <a:r>
              <a:rPr lang="ru-RU" altLang="ru-RU" sz="2400" dirty="0" err="1">
                <a:solidFill>
                  <a:schemeClr val="bg2"/>
                </a:solidFill>
                <a:latin typeface="Lato"/>
                <a:ea typeface="Lato"/>
                <a:cs typeface="Lato"/>
                <a:sym typeface="Lato"/>
              </a:rPr>
              <a:t>пентапризмы</a:t>
            </a:r>
            <a:r>
              <a:rPr lang="ru-RU" altLang="ru-RU" sz="2400" dirty="0">
                <a:solidFill>
                  <a:schemeClr val="bg2"/>
                </a:solidFill>
                <a:latin typeface="Lato"/>
                <a:ea typeface="Lato"/>
                <a:cs typeface="Lato"/>
                <a:sym typeface="Lato"/>
              </a:rPr>
              <a:t>. </a:t>
            </a:r>
          </a:p>
          <a:p>
            <a:pPr>
              <a:spcBef>
                <a:spcPct val="0"/>
              </a:spcBef>
              <a:buClr>
                <a:srgbClr val="677480"/>
              </a:buClr>
            </a:pPr>
            <a:endParaRPr lang="ru-RU" altLang="ru-RU" sz="2400" dirty="0">
              <a:solidFill>
                <a:schemeClr val="bg2"/>
              </a:solidFill>
              <a:latin typeface="Lato"/>
              <a:ea typeface="Lato"/>
              <a:cs typeface="Lato"/>
              <a:sym typeface="Lato"/>
            </a:endParaRPr>
          </a:p>
        </p:txBody>
      </p:sp>
      <p:pic>
        <p:nvPicPr>
          <p:cNvPr id="6" name="Picture 2" descr="2_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0414" y="1360489"/>
            <a:ext cx="3791106" cy="4639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27319067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a:solidFill>
                  <a:schemeClr val="bg2"/>
                </a:solidFill>
                <a:latin typeface="Lato"/>
                <a:ea typeface="Lato"/>
                <a:cs typeface="Lato"/>
                <a:sym typeface="Lato"/>
              </a:rPr>
              <a:t>Для центрировки и фокусировки изображения на фотоприемник призму юстируют. Если сместить ее по оси Z (или в другом произвольном направлении), то появляется смещение изображения по приемнику вдоль оси X/ и вдоль оси Z/, т. е. юстировка является зависимой. Кроме этого, при такой подвижке возможны повороты призмы вокруг оси Y, которые вызовут смещение и наклон изображения.</a:t>
            </a:r>
          </a:p>
          <a:p>
            <a:pPr>
              <a:spcBef>
                <a:spcPct val="0"/>
              </a:spcBef>
              <a:buClr>
                <a:srgbClr val="677480"/>
              </a:buClr>
            </a:pPr>
            <a:r>
              <a:rPr lang="ru-RU" altLang="ru-RU" sz="2400" dirty="0">
                <a:solidFill>
                  <a:schemeClr val="bg2"/>
                </a:solidFill>
                <a:latin typeface="Lato"/>
                <a:ea typeface="Lato"/>
                <a:cs typeface="Lato"/>
                <a:sym typeface="Lato"/>
              </a:rPr>
              <a:t>     Компоновка конструкции с помощью </a:t>
            </a:r>
            <a:r>
              <a:rPr lang="ru-RU" altLang="ru-RU" sz="2400" dirty="0" err="1">
                <a:solidFill>
                  <a:schemeClr val="bg2"/>
                </a:solidFill>
                <a:latin typeface="Lato"/>
                <a:ea typeface="Lato"/>
                <a:cs typeface="Lato"/>
                <a:sym typeface="Lato"/>
              </a:rPr>
              <a:t>пентапризмы</a:t>
            </a:r>
            <a:r>
              <a:rPr lang="ru-RU" altLang="ru-RU" sz="2400" dirty="0">
                <a:solidFill>
                  <a:schemeClr val="bg2"/>
                </a:solidFill>
                <a:latin typeface="Lato"/>
                <a:ea typeface="Lato"/>
                <a:cs typeface="Lato"/>
                <a:sym typeface="Lato"/>
              </a:rPr>
              <a:t> (рис. 16 б) более предпочтительна, так как, сдвигая ее вдоль оси X, добиваются центрировки изображения (его смещения вдоль оси X/), а сдвигом вдоль оси Z - его фокусировки (смещения вдоль оси Z/). Кроме этого, возможный поворот </a:t>
            </a:r>
            <a:r>
              <a:rPr lang="ru-RU" altLang="ru-RU" sz="2400" dirty="0" err="1">
                <a:solidFill>
                  <a:schemeClr val="bg2"/>
                </a:solidFill>
                <a:latin typeface="Lato"/>
                <a:ea typeface="Lato"/>
                <a:cs typeface="Lato"/>
                <a:sym typeface="Lato"/>
              </a:rPr>
              <a:t>пентапризмы</a:t>
            </a:r>
            <a:r>
              <a:rPr lang="ru-RU" altLang="ru-RU" sz="2400" dirty="0">
                <a:solidFill>
                  <a:schemeClr val="bg2"/>
                </a:solidFill>
                <a:latin typeface="Lato"/>
                <a:ea typeface="Lato"/>
                <a:cs typeface="Lato"/>
                <a:sym typeface="Lato"/>
              </a:rPr>
              <a:t> вокруг оси Y не приведет к смещению изображения. Такая юстировка будет менее трудоемкой, так как является независимой.</a:t>
            </a:r>
          </a:p>
          <a:p>
            <a:pPr>
              <a:spcBef>
                <a:spcPct val="0"/>
              </a:spcBef>
              <a:buClr>
                <a:srgbClr val="677480"/>
              </a:buClr>
            </a:pPr>
            <a:endParaRPr lang="ru-RU" altLang="ru-RU" sz="2400" dirty="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15095467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28800" y="836614"/>
            <a:ext cx="8610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spcBef>
                <a:spcPct val="50000"/>
              </a:spcBef>
            </a:pPr>
            <a:r>
              <a:rPr lang="en-US" altLang="ru-RU" sz="2800">
                <a:solidFill>
                  <a:srgbClr val="000000"/>
                </a:solidFill>
                <a:cs typeface="Times New Roman" pitchFamily="18" charset="0"/>
              </a:rPr>
              <a:t>     </a:t>
            </a:r>
            <a:endParaRPr lang="ru-RU" altLang="ru-RU" sz="3000"/>
          </a:p>
        </p:txBody>
      </p:sp>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800" dirty="0">
                <a:solidFill>
                  <a:schemeClr val="bg2"/>
                </a:solidFill>
                <a:latin typeface="Lato"/>
                <a:ea typeface="Lato"/>
                <a:cs typeface="Lato"/>
                <a:sym typeface="Lato"/>
              </a:rPr>
              <a:t>Еще один пример компоновки с использованием принципа инверсии для упрощения конструкции корпуса телеобъектива показан на </a:t>
            </a:r>
            <a:r>
              <a:rPr lang="ru-RU" altLang="ru-RU" sz="2800" dirty="0" smtClean="0">
                <a:solidFill>
                  <a:schemeClr val="bg2"/>
                </a:solidFill>
                <a:latin typeface="Lato"/>
                <a:ea typeface="Lato"/>
                <a:cs typeface="Lato"/>
                <a:sym typeface="Lato"/>
              </a:rPr>
              <a:t>рисунке. </a:t>
            </a:r>
          </a:p>
          <a:p>
            <a:pPr>
              <a:spcBef>
                <a:spcPct val="0"/>
              </a:spcBef>
              <a:buClr>
                <a:srgbClr val="677480"/>
              </a:buClr>
            </a:pPr>
            <a:endParaRPr lang="ru-RU" altLang="ru-RU" sz="2800" dirty="0">
              <a:solidFill>
                <a:schemeClr val="bg2"/>
              </a:solidFill>
              <a:latin typeface="Lato"/>
              <a:ea typeface="Lato"/>
              <a:cs typeface="Lato"/>
              <a:sym typeface="Lato"/>
            </a:endParaRPr>
          </a:p>
          <a:p>
            <a:pPr>
              <a:spcBef>
                <a:spcPct val="0"/>
              </a:spcBef>
              <a:buClr>
                <a:srgbClr val="677480"/>
              </a:buClr>
            </a:pPr>
            <a:r>
              <a:rPr lang="ru-RU" altLang="ru-RU" sz="2800" dirty="0" smtClean="0">
                <a:solidFill>
                  <a:schemeClr val="bg2"/>
                </a:solidFill>
                <a:latin typeface="Lato"/>
                <a:ea typeface="Lato"/>
                <a:cs typeface="Lato"/>
                <a:sym typeface="Lato"/>
              </a:rPr>
              <a:t>Под </a:t>
            </a:r>
            <a:r>
              <a:rPr lang="ru-RU" altLang="ru-RU" sz="2800" dirty="0">
                <a:solidFill>
                  <a:schemeClr val="bg2"/>
                </a:solidFill>
                <a:latin typeface="Lato"/>
                <a:ea typeface="Lato"/>
                <a:cs typeface="Lato"/>
                <a:sym typeface="Lato"/>
              </a:rPr>
              <a:t>конструктивной инверсией понимают перестановку, обращение или перераспределение роли и функций деталей, узлов, их элементов для улучшения свойств конструкции без изменения ее общей целевой </a:t>
            </a:r>
            <a:r>
              <a:rPr lang="ru-RU" altLang="ru-RU" sz="2800" dirty="0" smtClean="0">
                <a:solidFill>
                  <a:schemeClr val="bg2"/>
                </a:solidFill>
                <a:latin typeface="Lato"/>
                <a:ea typeface="Lato"/>
                <a:cs typeface="Lato"/>
                <a:sym typeface="Lato"/>
              </a:rPr>
              <a:t>функции. </a:t>
            </a:r>
            <a:endParaRPr lang="ru-RU" altLang="ru-RU" sz="2800" dirty="0">
              <a:solidFill>
                <a:schemeClr val="bg2"/>
              </a:solidFill>
              <a:latin typeface="Lato"/>
              <a:ea typeface="Lato"/>
              <a:cs typeface="Lato"/>
              <a:sym typeface="Lato"/>
            </a:endParaRPr>
          </a:p>
          <a:p>
            <a:pPr>
              <a:spcBef>
                <a:spcPct val="0"/>
              </a:spcBef>
              <a:buClr>
                <a:srgbClr val="677480"/>
              </a:buClr>
            </a:pPr>
            <a:endParaRPr lang="ru-RU" altLang="ru-RU" sz="2800" dirty="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16520737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28800" y="836614"/>
            <a:ext cx="8610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spcBef>
                <a:spcPct val="50000"/>
              </a:spcBef>
            </a:pPr>
            <a:r>
              <a:rPr lang="en-US" altLang="ru-RU" sz="2800">
                <a:solidFill>
                  <a:srgbClr val="000000"/>
                </a:solidFill>
                <a:cs typeface="Times New Roman" pitchFamily="18" charset="0"/>
              </a:rPr>
              <a:t>     </a:t>
            </a:r>
            <a:endParaRPr lang="ru-RU" altLang="ru-RU" sz="3000"/>
          </a:p>
        </p:txBody>
      </p:sp>
      <p:sp>
        <p:nvSpPr>
          <p:cNvPr id="47107" name="Текст 2"/>
          <p:cNvSpPr txBox="1">
            <a:spLocks noGrp="1"/>
          </p:cNvSpPr>
          <p:nvPr>
            <p:ph type="body" idx="1"/>
          </p:nvPr>
        </p:nvSpPr>
        <p:spPr>
          <a:xfrm>
            <a:off x="2207567" y="5229200"/>
            <a:ext cx="7704856" cy="720080"/>
          </a:xfrm>
        </p:spPr>
        <p:txBody>
          <a:bodyPr/>
          <a:lstStyle/>
          <a:p>
            <a:pPr>
              <a:spcBef>
                <a:spcPct val="0"/>
              </a:spcBef>
              <a:buClr>
                <a:srgbClr val="677480"/>
              </a:buClr>
            </a:pPr>
            <a:r>
              <a:rPr lang="ru-RU" altLang="ru-RU" sz="2400" dirty="0">
                <a:solidFill>
                  <a:schemeClr val="bg2"/>
                </a:solidFill>
                <a:latin typeface="Lato"/>
                <a:ea typeface="Lato"/>
                <a:cs typeface="Lato"/>
                <a:sym typeface="Lato"/>
              </a:rPr>
              <a:t>Конструктивная инверсия элементов объектива </a:t>
            </a:r>
          </a:p>
        </p:txBody>
      </p:sp>
      <p:pic>
        <p:nvPicPr>
          <p:cNvPr id="6" name="Picture 2" descr="2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133" y="1360489"/>
            <a:ext cx="8975725"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7247539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828800" y="836614"/>
            <a:ext cx="8610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just" eaLnBrk="1" hangingPunct="1">
              <a:spcBef>
                <a:spcPct val="50000"/>
              </a:spcBef>
            </a:pPr>
            <a:r>
              <a:rPr lang="en-US" altLang="ru-RU" sz="2800">
                <a:solidFill>
                  <a:srgbClr val="000000"/>
                </a:solidFill>
                <a:cs typeface="Times New Roman" pitchFamily="18" charset="0"/>
              </a:rPr>
              <a:t>     </a:t>
            </a:r>
            <a:endParaRPr lang="ru-RU" altLang="ru-RU" sz="3000"/>
          </a:p>
        </p:txBody>
      </p:sp>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a:solidFill>
                  <a:schemeClr val="bg2"/>
                </a:solidFill>
                <a:latin typeface="Lato"/>
                <a:ea typeface="Lato"/>
                <a:cs typeface="Lato"/>
                <a:sym typeface="Lato"/>
              </a:rPr>
              <a:t>В первоначальном варианте </a:t>
            </a:r>
            <a:r>
              <a:rPr lang="ru-RU" altLang="ru-RU" sz="2400" dirty="0" smtClean="0">
                <a:solidFill>
                  <a:schemeClr val="bg2"/>
                </a:solidFill>
                <a:latin typeface="Lato"/>
                <a:ea typeface="Lato"/>
                <a:cs typeface="Lato"/>
                <a:sym typeface="Lato"/>
              </a:rPr>
              <a:t>(а</a:t>
            </a:r>
            <a:r>
              <a:rPr lang="ru-RU" altLang="ru-RU" sz="2400" dirty="0">
                <a:solidFill>
                  <a:schemeClr val="bg2"/>
                </a:solidFill>
                <a:latin typeface="Lato"/>
                <a:ea typeface="Lato"/>
                <a:cs typeface="Lato"/>
                <a:sym typeface="Lato"/>
              </a:rPr>
              <a:t>) изменение воздушного промежутка d между подвижным положительным 2 и неподвижным отрицательным 3 компонентами телеобъектива достигалось вращением оправы положительного компонента, сопрягаемого с корпусом по резьбе. Так как диаметр оправы компонента 2 и диаметр компонента 3 существенно различаются, конструкция корпуса 1 получилась сложной и нетехнологичной.</a:t>
            </a:r>
          </a:p>
          <a:p>
            <a:pPr>
              <a:spcBef>
                <a:spcPct val="0"/>
              </a:spcBef>
              <a:buClr>
                <a:srgbClr val="677480"/>
              </a:buClr>
            </a:pPr>
            <a:endParaRPr lang="ru-RU" altLang="ru-RU" sz="2400" dirty="0" smtClean="0">
              <a:solidFill>
                <a:schemeClr val="bg2"/>
              </a:solidFill>
              <a:latin typeface="Lato"/>
              <a:ea typeface="Lato"/>
              <a:cs typeface="Lato"/>
              <a:sym typeface="Lato"/>
            </a:endParaRPr>
          </a:p>
          <a:p>
            <a:pPr>
              <a:spcBef>
                <a:spcPct val="0"/>
              </a:spcBef>
              <a:buClr>
                <a:srgbClr val="677480"/>
              </a:buClr>
            </a:pPr>
            <a:r>
              <a:rPr lang="ru-RU" altLang="ru-RU" sz="2400" dirty="0" smtClean="0">
                <a:solidFill>
                  <a:schemeClr val="bg2"/>
                </a:solidFill>
                <a:latin typeface="Lato"/>
                <a:ea typeface="Lato"/>
                <a:cs typeface="Lato"/>
                <a:sym typeface="Lato"/>
              </a:rPr>
              <a:t>Второй </a:t>
            </a:r>
            <a:r>
              <a:rPr lang="ru-RU" altLang="ru-RU" sz="2400" dirty="0">
                <a:solidFill>
                  <a:schemeClr val="bg2"/>
                </a:solidFill>
                <a:latin typeface="Lato"/>
                <a:ea typeface="Lato"/>
                <a:cs typeface="Lato"/>
                <a:sym typeface="Lato"/>
              </a:rPr>
              <a:t>вариант конструкции телеобъектива </a:t>
            </a:r>
            <a:r>
              <a:rPr lang="ru-RU" altLang="ru-RU" sz="2400" dirty="0" smtClean="0">
                <a:solidFill>
                  <a:schemeClr val="bg2"/>
                </a:solidFill>
                <a:latin typeface="Lato"/>
                <a:ea typeface="Lato"/>
                <a:cs typeface="Lato"/>
                <a:sym typeface="Lato"/>
              </a:rPr>
              <a:t>(б</a:t>
            </a:r>
            <a:r>
              <a:rPr lang="ru-RU" altLang="ru-RU" sz="2400" dirty="0">
                <a:solidFill>
                  <a:schemeClr val="bg2"/>
                </a:solidFill>
                <a:latin typeface="Lato"/>
                <a:ea typeface="Lato"/>
                <a:cs typeface="Lato"/>
                <a:sym typeface="Lato"/>
              </a:rPr>
              <a:t>), где перемещается по резьбе оправа 4 отрицательного компонента (относительно неподвижного положительного), позволяет упростить конструкцию корпуса 5, создает возможность изготовить его из стандартной трубы, сократить расход материала.</a:t>
            </a:r>
          </a:p>
          <a:p>
            <a:pPr>
              <a:spcBef>
                <a:spcPct val="0"/>
              </a:spcBef>
              <a:buClr>
                <a:srgbClr val="677480"/>
              </a:buClr>
            </a:pPr>
            <a:endParaRPr lang="ru-RU" altLang="ru-RU" sz="2400" dirty="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8534072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marL="514350" indent="-514350">
              <a:spcBef>
                <a:spcPct val="0"/>
              </a:spcBef>
              <a:buClr>
                <a:srgbClr val="677480"/>
              </a:buClr>
              <a:buAutoNum type="arabicPeriod"/>
            </a:pPr>
            <a:r>
              <a:rPr lang="ru-RU" altLang="ru-RU" sz="2800" dirty="0" smtClean="0">
                <a:solidFill>
                  <a:schemeClr val="bg2"/>
                </a:solidFill>
                <a:latin typeface="Lato"/>
                <a:ea typeface="Lato"/>
                <a:cs typeface="Lato"/>
                <a:sym typeface="Lato"/>
              </a:rPr>
              <a:t>Типовые посадки оптических деталей</a:t>
            </a:r>
          </a:p>
          <a:p>
            <a:pPr marL="514350" indent="-514350">
              <a:spcBef>
                <a:spcPct val="0"/>
              </a:spcBef>
              <a:buClr>
                <a:srgbClr val="677480"/>
              </a:buClr>
              <a:buAutoNum type="arabicPeriod"/>
            </a:pPr>
            <a:r>
              <a:rPr lang="ru-RU" altLang="ru-RU" sz="2800" dirty="0" err="1" smtClean="0">
                <a:solidFill>
                  <a:schemeClr val="bg2"/>
                </a:solidFill>
                <a:latin typeface="Lato"/>
                <a:ea typeface="Lato"/>
                <a:cs typeface="Lato"/>
                <a:sym typeface="Lato"/>
              </a:rPr>
              <a:t>Юстировочные</a:t>
            </a:r>
            <a:r>
              <a:rPr lang="ru-RU" altLang="ru-RU" sz="2800" dirty="0" smtClean="0">
                <a:solidFill>
                  <a:schemeClr val="bg2"/>
                </a:solidFill>
                <a:latin typeface="Lato"/>
                <a:ea typeface="Lato"/>
                <a:cs typeface="Lato"/>
                <a:sym typeface="Lato"/>
              </a:rPr>
              <a:t> узлы оптических деталей</a:t>
            </a:r>
          </a:p>
          <a:p>
            <a:pPr marL="514350" indent="-514350">
              <a:spcBef>
                <a:spcPct val="0"/>
              </a:spcBef>
              <a:buClr>
                <a:srgbClr val="677480"/>
              </a:buClr>
              <a:buAutoNum type="arabicPeriod"/>
            </a:pPr>
            <a:r>
              <a:rPr lang="ru-RU" altLang="ru-RU" sz="2800" dirty="0" smtClean="0">
                <a:solidFill>
                  <a:schemeClr val="bg2"/>
                </a:solidFill>
                <a:latin typeface="Lato"/>
                <a:ea typeface="Lato"/>
                <a:cs typeface="Lato"/>
                <a:sym typeface="Lato"/>
              </a:rPr>
              <a:t>Соединение крупногабаритных астрономических зеркал с несущей конструкцией</a:t>
            </a:r>
            <a:endParaRPr lang="ru-RU" altLang="ru-RU" sz="2800" dirty="0">
              <a:solidFill>
                <a:schemeClr val="bg2"/>
              </a:solidFill>
              <a:latin typeface="Lato"/>
              <a:ea typeface="Lato"/>
              <a:cs typeface="Lato"/>
              <a:sym typeface="Lato"/>
            </a:endParaRPr>
          </a:p>
        </p:txBody>
      </p:sp>
      <p:sp>
        <p:nvSpPr>
          <p:cNvPr id="5"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4000" dirty="0" smtClean="0">
                <a:solidFill>
                  <a:srgbClr val="2185C5"/>
                </a:solidFill>
                <a:latin typeface="Raleway"/>
                <a:ea typeface="Raleway"/>
                <a:cs typeface="Raleway"/>
                <a:sym typeface="Raleway"/>
              </a:rPr>
              <a:t>Темы рефератов</a:t>
            </a:r>
            <a:endParaRPr lang="ru-RU" altLang="ru-RU" sz="40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10175051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800" dirty="0" smtClean="0">
                <a:solidFill>
                  <a:schemeClr val="bg2"/>
                </a:solidFill>
                <a:latin typeface="Lato"/>
                <a:ea typeface="Lato"/>
                <a:cs typeface="Lato"/>
                <a:sym typeface="Lato"/>
              </a:rPr>
              <a:t>1</a:t>
            </a:r>
            <a:r>
              <a:rPr lang="ru-RU" altLang="ru-RU" sz="2800" dirty="0">
                <a:solidFill>
                  <a:schemeClr val="bg2"/>
                </a:solidFill>
                <a:latin typeface="Lato"/>
                <a:ea typeface="Lato"/>
                <a:cs typeface="Lato"/>
                <a:sym typeface="Lato"/>
              </a:rPr>
              <a:t>. Принципы конструирования деталей. (Общие аспекты конструирования деталей. Принцип совместной обработки рабочих и базовых элементов детали. Принцип </a:t>
            </a:r>
            <a:r>
              <a:rPr lang="ru-RU" altLang="ru-RU" sz="2800" dirty="0" err="1">
                <a:solidFill>
                  <a:schemeClr val="bg2"/>
                </a:solidFill>
                <a:latin typeface="Lato"/>
                <a:ea typeface="Lato"/>
                <a:cs typeface="Lato"/>
                <a:sym typeface="Lato"/>
              </a:rPr>
              <a:t>точностной</a:t>
            </a:r>
            <a:r>
              <a:rPr lang="ru-RU" altLang="ru-RU" sz="2800" dirty="0">
                <a:solidFill>
                  <a:schemeClr val="bg2"/>
                </a:solidFill>
                <a:latin typeface="Lato"/>
                <a:ea typeface="Lato"/>
                <a:cs typeface="Lato"/>
                <a:sym typeface="Lato"/>
              </a:rPr>
              <a:t> технологичности деталей).</a:t>
            </a:r>
          </a:p>
          <a:p>
            <a:pPr>
              <a:spcBef>
                <a:spcPct val="0"/>
              </a:spcBef>
              <a:buClr>
                <a:srgbClr val="677480"/>
              </a:buClr>
            </a:pPr>
            <a:r>
              <a:rPr lang="ru-RU" altLang="ru-RU" sz="2800" dirty="0" smtClean="0">
                <a:solidFill>
                  <a:schemeClr val="bg2"/>
                </a:solidFill>
                <a:latin typeface="Lato"/>
                <a:ea typeface="Lato"/>
                <a:cs typeface="Lato"/>
                <a:sym typeface="Lato"/>
              </a:rPr>
              <a:t>2</a:t>
            </a:r>
            <a:r>
              <a:rPr lang="ru-RU" altLang="ru-RU" sz="2800" dirty="0">
                <a:solidFill>
                  <a:schemeClr val="bg2"/>
                </a:solidFill>
                <a:latin typeface="Lato"/>
                <a:ea typeface="Lato"/>
                <a:cs typeface="Lato"/>
                <a:sym typeface="Lato"/>
              </a:rPr>
              <a:t>. Принципы конструирования соединений.</a:t>
            </a:r>
          </a:p>
          <a:p>
            <a:pPr>
              <a:spcBef>
                <a:spcPct val="0"/>
              </a:spcBef>
              <a:buClr>
                <a:srgbClr val="677480"/>
              </a:buClr>
            </a:pPr>
            <a:r>
              <a:rPr lang="ru-RU" altLang="ru-RU" sz="2800" dirty="0" smtClean="0">
                <a:solidFill>
                  <a:schemeClr val="bg2"/>
                </a:solidFill>
                <a:latin typeface="Lato"/>
                <a:ea typeface="Lato"/>
                <a:cs typeface="Lato"/>
                <a:sym typeface="Lato"/>
              </a:rPr>
              <a:t>3</a:t>
            </a:r>
            <a:r>
              <a:rPr lang="ru-RU" altLang="ru-RU" sz="2800" dirty="0">
                <a:solidFill>
                  <a:schemeClr val="bg2"/>
                </a:solidFill>
                <a:latin typeface="Lato"/>
                <a:ea typeface="Lato"/>
                <a:cs typeface="Lato"/>
                <a:sym typeface="Lato"/>
              </a:rPr>
              <a:t>. Принципы конструирования узлов и функциональных устройств оптико-электронных приборов.</a:t>
            </a:r>
          </a:p>
          <a:p>
            <a:pPr>
              <a:spcBef>
                <a:spcPct val="0"/>
              </a:spcBef>
              <a:buClr>
                <a:srgbClr val="677480"/>
              </a:buClr>
            </a:pPr>
            <a:r>
              <a:rPr lang="ru-RU" altLang="ru-RU" sz="2800" dirty="0" smtClean="0">
                <a:solidFill>
                  <a:schemeClr val="bg2"/>
                </a:solidFill>
                <a:latin typeface="Lato"/>
                <a:ea typeface="Lato"/>
                <a:cs typeface="Lato"/>
                <a:sym typeface="Lato"/>
              </a:rPr>
              <a:t>4</a:t>
            </a:r>
            <a:r>
              <a:rPr lang="ru-RU" altLang="ru-RU" sz="2800" dirty="0">
                <a:solidFill>
                  <a:schemeClr val="bg2"/>
                </a:solidFill>
                <a:latin typeface="Lato"/>
                <a:ea typeface="Lato"/>
                <a:cs typeface="Lato"/>
                <a:sym typeface="Lato"/>
              </a:rPr>
              <a:t>. Общие принципы, правила и методы конструирования. (Унификация, компоновка конструкций).</a:t>
            </a:r>
          </a:p>
          <a:p>
            <a:pPr>
              <a:spcBef>
                <a:spcPct val="0"/>
              </a:spcBef>
              <a:buClr>
                <a:srgbClr val="677480"/>
              </a:buClr>
            </a:pPr>
            <a:r>
              <a:rPr lang="ru-RU" altLang="ru-RU" sz="2800" dirty="0" smtClean="0">
                <a:solidFill>
                  <a:schemeClr val="bg2"/>
                </a:solidFill>
                <a:latin typeface="Lato"/>
                <a:ea typeface="Lato"/>
                <a:cs typeface="Lato"/>
                <a:sym typeface="Lato"/>
              </a:rPr>
              <a:t>5</a:t>
            </a:r>
            <a:r>
              <a:rPr lang="ru-RU" altLang="ru-RU" sz="2800" dirty="0">
                <a:solidFill>
                  <a:schemeClr val="bg2"/>
                </a:solidFill>
                <a:latin typeface="Lato"/>
                <a:ea typeface="Lato"/>
                <a:cs typeface="Lato"/>
                <a:sym typeface="Lato"/>
              </a:rPr>
              <a:t>. Компоновка конструкций. Компоновочные схемы. Компоновка оптико-механических блоков.</a:t>
            </a:r>
          </a:p>
        </p:txBody>
      </p:sp>
      <p:sp>
        <p:nvSpPr>
          <p:cNvPr id="5"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4000" dirty="0" smtClean="0">
                <a:solidFill>
                  <a:srgbClr val="2185C5"/>
                </a:solidFill>
                <a:latin typeface="Raleway"/>
                <a:ea typeface="Raleway"/>
                <a:cs typeface="Raleway"/>
                <a:sym typeface="Raleway"/>
              </a:rPr>
              <a:t>Вопросы к экзаменам</a:t>
            </a:r>
            <a:endParaRPr lang="ru-RU" altLang="ru-RU" sz="40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907411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a:solidFill>
                  <a:schemeClr val="bg2"/>
                </a:solidFill>
                <a:latin typeface="Lato"/>
                <a:ea typeface="Lato"/>
                <a:cs typeface="Lato"/>
                <a:sym typeface="Lato"/>
              </a:rPr>
              <a:t>При </a:t>
            </a:r>
            <a:r>
              <a:rPr lang="ru-RU" altLang="ru-RU" sz="2400" dirty="0">
                <a:solidFill>
                  <a:schemeClr val="accent3"/>
                </a:solidFill>
                <a:latin typeface="Lato"/>
                <a:ea typeface="Lato"/>
                <a:cs typeface="Lato"/>
                <a:sym typeface="Lato"/>
              </a:rPr>
              <a:t>децентрализованной КС</a:t>
            </a:r>
            <a:r>
              <a:rPr lang="ru-RU" altLang="ru-RU" sz="2400" dirty="0">
                <a:solidFill>
                  <a:schemeClr val="bg2"/>
                </a:solidFill>
                <a:latin typeface="Lato"/>
                <a:ea typeface="Lato"/>
                <a:cs typeface="Lato"/>
                <a:sym typeface="Lato"/>
              </a:rPr>
              <a:t> каждый из блоков прибора конструируется отдельно и размещается автономно, а функционирование системы обеспечивается системой соединительных кабелей. </a:t>
            </a:r>
            <a:endParaRPr lang="ru-RU" altLang="ru-RU" sz="2400" dirty="0" smtClean="0">
              <a:solidFill>
                <a:schemeClr val="bg2"/>
              </a:solidFill>
              <a:latin typeface="Lato"/>
              <a:ea typeface="Lato"/>
              <a:cs typeface="Lato"/>
              <a:sym typeface="Lato"/>
            </a:endParaRPr>
          </a:p>
          <a:p>
            <a:pPr>
              <a:spcBef>
                <a:spcPct val="0"/>
              </a:spcBef>
              <a:buClr>
                <a:srgbClr val="677480"/>
              </a:buClr>
            </a:pPr>
            <a:endParaRPr lang="ru-RU" altLang="ru-RU" sz="2400" dirty="0">
              <a:solidFill>
                <a:schemeClr val="bg2"/>
              </a:solidFill>
              <a:latin typeface="Lato"/>
              <a:ea typeface="Lato"/>
              <a:cs typeface="Lato"/>
              <a:sym typeface="Lato"/>
            </a:endParaRPr>
          </a:p>
          <a:p>
            <a:pPr>
              <a:spcBef>
                <a:spcPct val="0"/>
              </a:spcBef>
              <a:buClr>
                <a:srgbClr val="677480"/>
              </a:buClr>
            </a:pPr>
            <a:r>
              <a:rPr lang="ru-RU" altLang="ru-RU" sz="2400" dirty="0" smtClean="0">
                <a:solidFill>
                  <a:schemeClr val="bg2"/>
                </a:solidFill>
                <a:latin typeface="Lato"/>
                <a:ea typeface="Lato"/>
                <a:cs typeface="Lato"/>
                <a:sym typeface="Lato"/>
              </a:rPr>
              <a:t>Данную </a:t>
            </a:r>
            <a:r>
              <a:rPr lang="ru-RU" altLang="ru-RU" sz="2400" dirty="0">
                <a:solidFill>
                  <a:schemeClr val="bg2"/>
                </a:solidFill>
                <a:latin typeface="Lato"/>
                <a:ea typeface="Lato"/>
                <a:cs typeface="Lato"/>
                <a:sym typeface="Lato"/>
              </a:rPr>
              <a:t>схему применяют, когда ОЭП служит для измерения параметров чего-либо без доступа оператора (например, для измерения ширины горячего проката стали: оптический блок ставят непосредственно на горячем стане вблизи контролируемого объекта, т.е. в неблагоприятных температурных условиях; электронный блок и блок питания недалеко, в более щадящих условиях, а блок индикации и регистрации – в кабине оператора). </a:t>
            </a: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147834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a:solidFill>
                  <a:schemeClr val="bg2"/>
                </a:solidFill>
                <a:latin typeface="Lato"/>
                <a:ea typeface="Lato"/>
                <a:cs typeface="Lato"/>
                <a:sym typeface="Lato"/>
              </a:rPr>
              <a:t>Децентрализованную схему компоновки часто используют в полевых приборах, что связано с транспортированием и ограничением массы; например, портативный </a:t>
            </a:r>
            <a:r>
              <a:rPr lang="ru-RU" altLang="ru-RU" sz="2400" dirty="0" err="1">
                <a:solidFill>
                  <a:schemeClr val="bg2"/>
                </a:solidFill>
                <a:latin typeface="Lato"/>
                <a:ea typeface="Lato"/>
                <a:cs typeface="Lato"/>
                <a:sym typeface="Lato"/>
              </a:rPr>
              <a:t>тепловизор</a:t>
            </a:r>
            <a:r>
              <a:rPr lang="ru-RU" altLang="ru-RU" sz="2400" dirty="0">
                <a:solidFill>
                  <a:schemeClr val="bg2"/>
                </a:solidFill>
                <a:latin typeface="Lato"/>
                <a:ea typeface="Lato"/>
                <a:cs typeface="Lato"/>
                <a:sym typeface="Lato"/>
              </a:rPr>
              <a:t> (устройство для наблюдения за распределением температуры исследуемой поверхности – цветная картинка), состоящий из: оптического блока, электронного блока с пультом управления и индикации, соединительных кабелей и блока питания.</a:t>
            </a:r>
          </a:p>
          <a:p>
            <a:pPr>
              <a:spcBef>
                <a:spcPct val="0"/>
              </a:spcBef>
              <a:buClr>
                <a:srgbClr val="677480"/>
              </a:buClr>
            </a:pPr>
            <a:endParaRPr lang="ru-RU" altLang="ru-RU" sz="2400" dirty="0" smtClean="0">
              <a:solidFill>
                <a:schemeClr val="bg2"/>
              </a:solidFill>
              <a:latin typeface="Lato"/>
              <a:ea typeface="Lato"/>
              <a:cs typeface="Lato"/>
              <a:sym typeface="Lato"/>
            </a:endParaRPr>
          </a:p>
          <a:p>
            <a:pPr>
              <a:spcBef>
                <a:spcPct val="0"/>
              </a:spcBef>
              <a:buClr>
                <a:srgbClr val="677480"/>
              </a:buClr>
            </a:pPr>
            <a:r>
              <a:rPr lang="ru-RU" altLang="ru-RU" sz="2400" dirty="0" smtClean="0">
                <a:solidFill>
                  <a:schemeClr val="bg2"/>
                </a:solidFill>
                <a:latin typeface="Lato"/>
                <a:ea typeface="Lato"/>
                <a:cs typeface="Lato"/>
                <a:sym typeface="Lato"/>
              </a:rPr>
              <a:t>Достоинствами </a:t>
            </a:r>
            <a:r>
              <a:rPr lang="ru-RU" altLang="ru-RU" sz="2400" dirty="0">
                <a:solidFill>
                  <a:schemeClr val="bg2"/>
                </a:solidFill>
                <a:latin typeface="Lato"/>
                <a:ea typeface="Lato"/>
                <a:cs typeface="Lato"/>
                <a:sym typeface="Lato"/>
              </a:rPr>
              <a:t>децентрализованной схемы являются простота компоновки отдельных функциональных блоков, возможность их произвольного размещения, достаточно высокая надежность, связанная с быстрой заменой вышедших из строя блоков простым переключением соединительных кабелей. </a:t>
            </a: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1359257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a:solidFill>
                  <a:schemeClr val="bg2"/>
                </a:solidFill>
                <a:latin typeface="Lato"/>
                <a:ea typeface="Lato"/>
                <a:cs typeface="Lato"/>
                <a:sym typeface="Lato"/>
              </a:rPr>
              <a:t>Недостатками рассматриваемой схемы являются наличие соединительных кабелей значительной длины, необходимость обеспечения индивидуальной защиты от вредных воздействий (температуры, влажности, вибраций и т.д.) каждого функционального блока. </a:t>
            </a:r>
          </a:p>
          <a:p>
            <a:pPr>
              <a:spcBef>
                <a:spcPct val="0"/>
              </a:spcBef>
              <a:buClr>
                <a:srgbClr val="677480"/>
              </a:buClr>
            </a:pPr>
            <a:endParaRPr lang="ru-RU" altLang="ru-RU" sz="2400" dirty="0" smtClean="0">
              <a:solidFill>
                <a:schemeClr val="bg2"/>
              </a:solidFill>
              <a:latin typeface="Lato"/>
              <a:ea typeface="Lato"/>
              <a:cs typeface="Lato"/>
              <a:sym typeface="Lato"/>
            </a:endParaRPr>
          </a:p>
          <a:p>
            <a:pPr>
              <a:spcBef>
                <a:spcPct val="0"/>
              </a:spcBef>
              <a:buClr>
                <a:srgbClr val="677480"/>
              </a:buClr>
            </a:pPr>
            <a:r>
              <a:rPr lang="ru-RU" altLang="ru-RU" sz="2400" dirty="0" smtClean="0">
                <a:solidFill>
                  <a:schemeClr val="bg2"/>
                </a:solidFill>
                <a:latin typeface="Lato"/>
                <a:ea typeface="Lato"/>
                <a:cs typeface="Lato"/>
                <a:sym typeface="Lato"/>
              </a:rPr>
              <a:t>При </a:t>
            </a:r>
            <a:r>
              <a:rPr lang="ru-RU" altLang="ru-RU" sz="2400" dirty="0">
                <a:solidFill>
                  <a:schemeClr val="bg2"/>
                </a:solidFill>
                <a:latin typeface="Lato"/>
                <a:ea typeface="Lato"/>
                <a:cs typeface="Lato"/>
                <a:sym typeface="Lato"/>
              </a:rPr>
              <a:t>полностью </a:t>
            </a:r>
            <a:r>
              <a:rPr lang="ru-RU" altLang="ru-RU" sz="2400" dirty="0">
                <a:solidFill>
                  <a:schemeClr val="accent3"/>
                </a:solidFill>
                <a:latin typeface="Lato"/>
                <a:ea typeface="Lato"/>
                <a:cs typeface="Lato"/>
                <a:sym typeface="Lato"/>
              </a:rPr>
              <a:t>централизованной схеме компоновки</a:t>
            </a:r>
            <a:r>
              <a:rPr lang="ru-RU" altLang="ru-RU" sz="2400" dirty="0">
                <a:solidFill>
                  <a:schemeClr val="bg2"/>
                </a:solidFill>
                <a:latin typeface="Lato"/>
                <a:ea typeface="Lato"/>
                <a:cs typeface="Lato"/>
                <a:sym typeface="Lato"/>
              </a:rPr>
              <a:t> все блоки размещаются в общем корпусе. Такая схема характерна для стационарно устанавливаемых приборов и широко используется в оптико-электронном приборостроении. По этой схеме выполнены многие лабораторные приборы: фотометры (для измерения фотоэлектрических световых величин), спектрометры, и др. </a:t>
            </a:r>
          </a:p>
          <a:p>
            <a:pPr>
              <a:spcBef>
                <a:spcPct val="0"/>
              </a:spcBef>
              <a:buClr>
                <a:srgbClr val="677480"/>
              </a:buClr>
            </a:pPr>
            <a:endParaRPr lang="ru-RU" altLang="ru-RU" sz="2400" dirty="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3437728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a:solidFill>
                  <a:schemeClr val="bg2"/>
                </a:solidFill>
                <a:latin typeface="Lato"/>
                <a:ea typeface="Lato"/>
                <a:cs typeface="Lato"/>
                <a:sym typeface="Lato"/>
              </a:rPr>
              <a:t>Иногда компоновку выполняют по </a:t>
            </a:r>
            <a:r>
              <a:rPr lang="ru-RU" altLang="ru-RU" sz="2400" dirty="0">
                <a:solidFill>
                  <a:schemeClr val="accent3"/>
                </a:solidFill>
                <a:latin typeface="Lato"/>
                <a:ea typeface="Lato"/>
                <a:cs typeface="Lato"/>
                <a:sym typeface="Lato"/>
              </a:rPr>
              <a:t>централизованной схеме с автономным пультом управления</a:t>
            </a:r>
            <a:r>
              <a:rPr lang="ru-RU" altLang="ru-RU" sz="2400" dirty="0">
                <a:solidFill>
                  <a:schemeClr val="bg2"/>
                </a:solidFill>
                <a:latin typeface="Lato"/>
                <a:ea typeface="Lato"/>
                <a:cs typeface="Lato"/>
                <a:sym typeface="Lato"/>
              </a:rPr>
              <a:t>. </a:t>
            </a:r>
            <a:endParaRPr lang="ru-RU" altLang="ru-RU" sz="2400" dirty="0" smtClean="0">
              <a:solidFill>
                <a:schemeClr val="bg2"/>
              </a:solidFill>
              <a:latin typeface="Lato"/>
              <a:ea typeface="Lato"/>
              <a:cs typeface="Lato"/>
              <a:sym typeface="Lato"/>
            </a:endParaRPr>
          </a:p>
          <a:p>
            <a:pPr>
              <a:spcBef>
                <a:spcPct val="0"/>
              </a:spcBef>
              <a:buClr>
                <a:srgbClr val="677480"/>
              </a:buClr>
            </a:pPr>
            <a:endParaRPr lang="ru-RU" altLang="ru-RU" sz="2400" dirty="0">
              <a:solidFill>
                <a:schemeClr val="bg2"/>
              </a:solidFill>
              <a:latin typeface="Lato"/>
              <a:ea typeface="Lato"/>
              <a:cs typeface="Lato"/>
              <a:sym typeface="Lato"/>
            </a:endParaRPr>
          </a:p>
          <a:p>
            <a:pPr>
              <a:spcBef>
                <a:spcPct val="0"/>
              </a:spcBef>
              <a:buClr>
                <a:srgbClr val="677480"/>
              </a:buClr>
            </a:pPr>
            <a:r>
              <a:rPr lang="ru-RU" altLang="ru-RU" sz="2400" dirty="0" smtClean="0">
                <a:solidFill>
                  <a:schemeClr val="bg2"/>
                </a:solidFill>
                <a:latin typeface="Lato"/>
                <a:ea typeface="Lato"/>
                <a:cs typeface="Lato"/>
                <a:sym typeface="Lato"/>
              </a:rPr>
              <a:t>Например</a:t>
            </a:r>
            <a:r>
              <a:rPr lang="ru-RU" altLang="ru-RU" sz="2400" dirty="0">
                <a:solidFill>
                  <a:schemeClr val="bg2"/>
                </a:solidFill>
                <a:latin typeface="Lato"/>
                <a:ea typeface="Lato"/>
                <a:cs typeface="Lato"/>
                <a:sym typeface="Lato"/>
              </a:rPr>
              <a:t>, фотоэлектрическое устройство для дистанционного измерения угла поворота объекта, в котором фотоэлектрический датчик, привод, электронный блок, блок питания скомпонованы в общем корпусе, установленном на объекте, а пульт управления и индикации вынесен в зону размещения оператора</a:t>
            </a:r>
            <a:r>
              <a:rPr lang="ru-RU" altLang="ru-RU" sz="2400" dirty="0" smtClean="0">
                <a:solidFill>
                  <a:schemeClr val="bg2"/>
                </a:solidFill>
                <a:latin typeface="Lato"/>
                <a:ea typeface="Lato"/>
                <a:cs typeface="Lato"/>
                <a:sym typeface="Lato"/>
              </a:rPr>
              <a:t>.</a:t>
            </a:r>
          </a:p>
          <a:p>
            <a:pPr>
              <a:spcBef>
                <a:spcPct val="0"/>
              </a:spcBef>
              <a:buClr>
                <a:srgbClr val="677480"/>
              </a:buClr>
            </a:pPr>
            <a:endParaRPr lang="ru-RU" altLang="ru-RU" sz="2400" dirty="0">
              <a:solidFill>
                <a:schemeClr val="bg2"/>
              </a:solidFill>
              <a:latin typeface="Lato"/>
              <a:ea typeface="Lato"/>
              <a:cs typeface="Lato"/>
              <a:sym typeface="Lato"/>
            </a:endParaRPr>
          </a:p>
          <a:p>
            <a:pPr>
              <a:spcBef>
                <a:spcPct val="0"/>
              </a:spcBef>
              <a:buClr>
                <a:srgbClr val="677480"/>
              </a:buClr>
            </a:pPr>
            <a:r>
              <a:rPr lang="ru-RU" altLang="ru-RU" sz="2400" dirty="0" smtClean="0">
                <a:solidFill>
                  <a:schemeClr val="bg2"/>
                </a:solidFill>
                <a:latin typeface="Lato"/>
                <a:ea typeface="Lato"/>
                <a:cs typeface="Lato"/>
                <a:sym typeface="Lato"/>
              </a:rPr>
              <a:t>Возможен </a:t>
            </a:r>
            <a:r>
              <a:rPr lang="ru-RU" altLang="ru-RU" sz="2400" dirty="0">
                <a:solidFill>
                  <a:schemeClr val="bg2"/>
                </a:solidFill>
                <a:latin typeface="Lato"/>
                <a:ea typeface="Lato"/>
                <a:cs typeface="Lato"/>
                <a:sym typeface="Lato"/>
              </a:rPr>
              <a:t>также вариант с автономным оптическим блоком и централизованной компоновкой остальных блоков прибора. </a:t>
            </a: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2042520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800" dirty="0">
                <a:solidFill>
                  <a:schemeClr val="bg2"/>
                </a:solidFill>
                <a:latin typeface="Lato"/>
                <a:ea typeface="Lato"/>
                <a:cs typeface="Lato"/>
                <a:sym typeface="Lato"/>
              </a:rPr>
              <a:t>Достоинствами централизованной схемы являются компактность прибора, минимальная длина междублочных связей, возможность обеспечения одновременной защиты всех блоков от внешних воздействий.</a:t>
            </a:r>
          </a:p>
          <a:p>
            <a:pPr>
              <a:spcBef>
                <a:spcPct val="0"/>
              </a:spcBef>
              <a:buClr>
                <a:srgbClr val="677480"/>
              </a:buClr>
            </a:pPr>
            <a:endParaRPr lang="ru-RU" altLang="ru-RU" sz="2800" dirty="0" smtClean="0">
              <a:solidFill>
                <a:schemeClr val="bg2"/>
              </a:solidFill>
              <a:latin typeface="Lato"/>
              <a:ea typeface="Lato"/>
              <a:cs typeface="Lato"/>
              <a:sym typeface="Lato"/>
            </a:endParaRPr>
          </a:p>
          <a:p>
            <a:pPr>
              <a:spcBef>
                <a:spcPct val="0"/>
              </a:spcBef>
              <a:buClr>
                <a:srgbClr val="677480"/>
              </a:buClr>
            </a:pPr>
            <a:r>
              <a:rPr lang="ru-RU" altLang="ru-RU" sz="2800" dirty="0" smtClean="0">
                <a:solidFill>
                  <a:schemeClr val="bg2"/>
                </a:solidFill>
                <a:latin typeface="Lato"/>
                <a:ea typeface="Lato"/>
                <a:cs typeface="Lato"/>
                <a:sym typeface="Lato"/>
              </a:rPr>
              <a:t>К </a:t>
            </a:r>
            <a:r>
              <a:rPr lang="ru-RU" altLang="ru-RU" sz="2800" dirty="0">
                <a:solidFill>
                  <a:schemeClr val="bg2"/>
                </a:solidFill>
                <a:latin typeface="Lato"/>
                <a:ea typeface="Lato"/>
                <a:cs typeface="Lato"/>
                <a:sym typeface="Lato"/>
              </a:rPr>
              <a:t>недостаткам этой схемы следует отнести возможность взаимного влияния отдельных блоков или элементов и сложность транспортирования, если габаритные размеры и масса прибора получаются большими.</a:t>
            </a:r>
          </a:p>
          <a:p>
            <a:pPr>
              <a:spcBef>
                <a:spcPct val="0"/>
              </a:spcBef>
              <a:buClr>
                <a:srgbClr val="677480"/>
              </a:buClr>
            </a:pPr>
            <a:endParaRPr lang="ru-RU" altLang="ru-RU" sz="2800" dirty="0" smtClean="0">
              <a:solidFill>
                <a:schemeClr val="bg2"/>
              </a:solidFill>
              <a:latin typeface="Lato"/>
              <a:ea typeface="Lato"/>
              <a:cs typeface="Lato"/>
              <a:sym typeface="Lato"/>
            </a:endParaRPr>
          </a:p>
          <a:p>
            <a:pPr>
              <a:spcBef>
                <a:spcPct val="0"/>
              </a:spcBef>
              <a:buClr>
                <a:srgbClr val="677480"/>
              </a:buClr>
            </a:pPr>
            <a:endParaRPr lang="ru-RU" altLang="ru-RU" sz="2800" dirty="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1380446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400" dirty="0">
                <a:solidFill>
                  <a:schemeClr val="bg2"/>
                </a:solidFill>
                <a:latin typeface="Lato"/>
                <a:ea typeface="Lato"/>
                <a:cs typeface="Lato"/>
                <a:sym typeface="Lato"/>
              </a:rPr>
              <a:t>Независимо от выбранной компоновочной схемы при конструировании ОЭП необходимо учитывать следующие общие </a:t>
            </a:r>
            <a:r>
              <a:rPr lang="ru-RU" altLang="ru-RU" sz="2400" dirty="0" smtClean="0">
                <a:solidFill>
                  <a:schemeClr val="bg2"/>
                </a:solidFill>
                <a:latin typeface="Lato"/>
                <a:ea typeface="Lato"/>
                <a:cs typeface="Lato"/>
                <a:sym typeface="Lato"/>
              </a:rPr>
              <a:t>принципы:</a:t>
            </a:r>
          </a:p>
          <a:p>
            <a:pPr marL="457200" indent="-457200">
              <a:spcBef>
                <a:spcPct val="0"/>
              </a:spcBef>
              <a:buClr>
                <a:srgbClr val="677480"/>
              </a:buClr>
              <a:buFont typeface="+mj-lt"/>
              <a:buAutoNum type="arabicPeriod"/>
            </a:pPr>
            <a:r>
              <a:rPr lang="ru-RU" altLang="ru-RU" sz="2400" dirty="0" smtClean="0">
                <a:solidFill>
                  <a:schemeClr val="bg2"/>
                </a:solidFill>
                <a:latin typeface="Lato"/>
                <a:ea typeface="Lato"/>
                <a:cs typeface="Lato"/>
                <a:sym typeface="Lato"/>
              </a:rPr>
              <a:t>Конструкцию </a:t>
            </a:r>
            <a:r>
              <a:rPr lang="ru-RU" altLang="ru-RU" sz="2400" dirty="0">
                <a:solidFill>
                  <a:schemeClr val="bg2"/>
                </a:solidFill>
                <a:latin typeface="Lato"/>
                <a:ea typeface="Lato"/>
                <a:cs typeface="Lato"/>
                <a:sym typeface="Lato"/>
              </a:rPr>
              <a:t>необходимо делить на узлы по функциональному признаку.</a:t>
            </a:r>
          </a:p>
          <a:p>
            <a:pPr marL="457200" indent="-457200">
              <a:spcBef>
                <a:spcPct val="0"/>
              </a:spcBef>
              <a:buClr>
                <a:srgbClr val="677480"/>
              </a:buClr>
              <a:buFont typeface="+mj-lt"/>
              <a:buAutoNum type="arabicPeriod"/>
            </a:pPr>
            <a:r>
              <a:rPr lang="ru-RU" altLang="ru-RU" sz="2400" dirty="0" smtClean="0">
                <a:solidFill>
                  <a:schemeClr val="bg2"/>
                </a:solidFill>
                <a:latin typeface="Lato"/>
                <a:ea typeface="Lato"/>
                <a:cs typeface="Lato"/>
                <a:sym typeface="Lato"/>
              </a:rPr>
              <a:t>Узлы </a:t>
            </a:r>
            <a:r>
              <a:rPr lang="ru-RU" altLang="ru-RU" sz="2400" dirty="0">
                <a:solidFill>
                  <a:schemeClr val="bg2"/>
                </a:solidFill>
                <a:latin typeface="Lato"/>
                <a:ea typeface="Lato"/>
                <a:cs typeface="Lato"/>
                <a:sym typeface="Lato"/>
              </a:rPr>
              <a:t>и блоки прибора по возможности должны быть законченными с точки зрения производства и не требовать после сборки дополнительной обработки совместно с другими частями, позволять автономную проверку качества их функционирования.</a:t>
            </a:r>
          </a:p>
          <a:p>
            <a:pPr marL="457200" indent="-457200">
              <a:spcBef>
                <a:spcPct val="0"/>
              </a:spcBef>
              <a:buClr>
                <a:srgbClr val="677480"/>
              </a:buClr>
              <a:buFont typeface="+mj-lt"/>
              <a:buAutoNum type="arabicPeriod"/>
            </a:pPr>
            <a:r>
              <a:rPr lang="ru-RU" altLang="ru-RU" sz="2400" dirty="0" smtClean="0">
                <a:solidFill>
                  <a:schemeClr val="bg2"/>
                </a:solidFill>
                <a:latin typeface="Lato"/>
                <a:ea typeface="Lato"/>
                <a:cs typeface="Lato"/>
                <a:sym typeface="Lato"/>
              </a:rPr>
              <a:t>Конструкция </a:t>
            </a:r>
            <a:r>
              <a:rPr lang="ru-RU" altLang="ru-RU" sz="2400" dirty="0">
                <a:solidFill>
                  <a:schemeClr val="bg2"/>
                </a:solidFill>
                <a:latin typeface="Lato"/>
                <a:ea typeface="Lato"/>
                <a:cs typeface="Lato"/>
                <a:sym typeface="Lato"/>
              </a:rPr>
              <a:t>должна обеспечивать возможность сборки как отдельных узлов, так и прибора в целом.</a:t>
            </a:r>
          </a:p>
          <a:p>
            <a:pPr marL="457200" indent="-457200">
              <a:spcBef>
                <a:spcPct val="0"/>
              </a:spcBef>
              <a:buClr>
                <a:srgbClr val="677480"/>
              </a:buClr>
              <a:buFont typeface="+mj-lt"/>
              <a:buAutoNum type="arabicPeriod"/>
            </a:pPr>
            <a:r>
              <a:rPr lang="ru-RU" altLang="ru-RU" sz="2400" dirty="0" smtClean="0">
                <a:solidFill>
                  <a:schemeClr val="bg2"/>
                </a:solidFill>
                <a:latin typeface="Lato"/>
                <a:ea typeface="Lato"/>
                <a:cs typeface="Lato"/>
                <a:sym typeface="Lato"/>
              </a:rPr>
              <a:t>Число </a:t>
            </a:r>
            <a:r>
              <a:rPr lang="ru-RU" altLang="ru-RU" sz="2400" dirty="0">
                <a:solidFill>
                  <a:schemeClr val="bg2"/>
                </a:solidFill>
                <a:latin typeface="Lato"/>
                <a:ea typeface="Lato"/>
                <a:cs typeface="Lato"/>
                <a:sym typeface="Lato"/>
              </a:rPr>
              <a:t>деталей, входящих в сборку, должно быть по возможности наименьшим.</a:t>
            </a:r>
          </a:p>
          <a:p>
            <a:pPr>
              <a:spcBef>
                <a:spcPct val="0"/>
              </a:spcBef>
              <a:buClr>
                <a:srgbClr val="677480"/>
              </a:buClr>
            </a:pPr>
            <a:endParaRPr lang="ru-RU" altLang="ru-RU" sz="2400" dirty="0">
              <a:solidFill>
                <a:schemeClr val="bg2"/>
              </a:solidFill>
              <a:latin typeface="Lato"/>
              <a:ea typeface="Lato"/>
              <a:cs typeface="Lato"/>
              <a:sym typeface="Lato"/>
            </a:endParaRPr>
          </a:p>
        </p:txBody>
      </p:sp>
      <p:sp>
        <p:nvSpPr>
          <p:cNvPr id="6"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a:solidFill>
                  <a:srgbClr val="2185C5"/>
                </a:solidFill>
                <a:latin typeface="Raleway"/>
                <a:ea typeface="Raleway"/>
                <a:cs typeface="Raleway"/>
                <a:sym typeface="Raleway"/>
              </a:rPr>
              <a:t>Общие принципы, правила и методы конструирования</a:t>
            </a:r>
          </a:p>
        </p:txBody>
      </p:sp>
    </p:spTree>
    <p:extLst>
      <p:ext uri="{BB962C8B-B14F-4D97-AF65-F5344CB8AC3E}">
        <p14:creationId xmlns:p14="http://schemas.microsoft.com/office/powerpoint/2010/main" val="766651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4_Office Theme">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Office Theme">
  <a:themeElements>
    <a:clrScheme name="Custom 5">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D8D8D8"/>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timeline-engineering-powerpoint-template</Template>
  <TotalTime>4869</TotalTime>
  <Words>3730</Words>
  <Application>Microsoft Office PowerPoint</Application>
  <PresentationFormat>Широкоэкранный</PresentationFormat>
  <Paragraphs>282</Paragraphs>
  <Slides>39</Slides>
  <Notes>39</Notes>
  <HiddenSlides>0</HiddenSlides>
  <MMClips>0</MMClips>
  <ScaleCrop>false</ScaleCrop>
  <HeadingPairs>
    <vt:vector size="6" baseType="variant">
      <vt:variant>
        <vt:lpstr>Использованные шрифты</vt:lpstr>
      </vt:variant>
      <vt:variant>
        <vt:i4>7</vt:i4>
      </vt:variant>
      <vt:variant>
        <vt:lpstr>Тема</vt:lpstr>
      </vt:variant>
      <vt:variant>
        <vt:i4>3</vt:i4>
      </vt:variant>
      <vt:variant>
        <vt:lpstr>Заголовки слайдов</vt:lpstr>
      </vt:variant>
      <vt:variant>
        <vt:i4>39</vt:i4>
      </vt:variant>
    </vt:vector>
  </HeadingPairs>
  <TitlesOfParts>
    <vt:vector size="49" baseType="lpstr">
      <vt:lpstr>Arial</vt:lpstr>
      <vt:lpstr>Calibri</vt:lpstr>
      <vt:lpstr>Calibri Light</vt:lpstr>
      <vt:lpstr>Cambria</vt:lpstr>
      <vt:lpstr>Lato</vt:lpstr>
      <vt:lpstr>Raleway</vt:lpstr>
      <vt:lpstr>Times New Roman</vt:lpstr>
      <vt:lpstr>4_Office Theme</vt:lpstr>
      <vt:lpstr>11_Office Theme</vt:lpstr>
      <vt:lpstr>Antonio template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xxx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ПРОЕКТИРОВАНИЕ ОПТИКО-ЭЛЕКТРОННЫХ ПРИБОРОВ</dc:title>
  <dc:creator>Городничев</dc:creator>
  <cp:lastModifiedBy>FunnyJingl</cp:lastModifiedBy>
  <cp:revision>537</cp:revision>
  <cp:lastPrinted>2015-02-25T10:22:56Z</cp:lastPrinted>
  <dcterms:created xsi:type="dcterms:W3CDTF">2011-01-18T06:29:45Z</dcterms:created>
  <dcterms:modified xsi:type="dcterms:W3CDTF">2017-04-25T23:17:14Z</dcterms:modified>
</cp:coreProperties>
</file>