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عنوان ارائه"/>
          <p:cNvSpPr txBox="1"/>
          <p:nvPr>
            <p:ph type="title" hasCustomPrompt="1"/>
          </p:nvPr>
        </p:nvSpPr>
        <p:spPr>
          <a:xfrm>
            <a:off x="1524000" y="3018778"/>
            <a:ext cx="9144000" cy="1678486"/>
          </a:xfrm>
          <a:prstGeom prst="rect">
            <a:avLst/>
          </a:prstGeom>
        </p:spPr>
        <p:txBody>
          <a:bodyPr/>
          <a:lstStyle>
            <a:lvl1pPr algn="ctr">
              <a:defRPr b="1" sz="5400">
                <a:solidFill>
                  <a:srgbClr val="153D8A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ارائه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1524000" y="4961911"/>
            <a:ext cx="9144000" cy="1085029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1pPr>
            <a:lvl2pPr marL="0" indent="457178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2pPr>
            <a:lvl3pPr marL="0" indent="914353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3pPr>
            <a:lvl4pPr marL="0" indent="1371531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4pPr>
            <a:lvl5pPr marL="0" indent="1828708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5pPr>
          </a:lstStyle>
          <a:p>
            <a:pPr/>
            <a:r>
              <a:t>نام ارائه دهنده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Straight Connector 9"/>
          <p:cNvSpPr/>
          <p:nvPr/>
        </p:nvSpPr>
        <p:spPr>
          <a:xfrm>
            <a:off x="1524000" y="4829586"/>
            <a:ext cx="9144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6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3564" y="831505"/>
            <a:ext cx="1304872" cy="127194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xfrm>
            <a:off x="8724902" y="814634"/>
            <a:ext cx="2628901" cy="5128974"/>
          </a:xfrm>
          <a:prstGeom prst="rect">
            <a:avLst/>
          </a:prstGeom>
        </p:spPr>
        <p:txBody>
          <a:bodyPr vert="eaVert"/>
          <a:lstStyle/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idx="1"/>
          </p:nvPr>
        </p:nvSpPr>
        <p:spPr>
          <a:xfrm>
            <a:off x="838203" y="814634"/>
            <a:ext cx="7734301" cy="5128974"/>
          </a:xfrm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838206" y="175800"/>
            <a:ext cx="10515600" cy="42545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  <a:lvl2pPr marL="647667" indent="-190490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2pPr>
            <a:lvl3pPr marL="1142941" indent="-228589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3pPr>
            <a:lvl4pPr marL="1625518" indent="-253987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4pPr>
            <a:lvl5pPr marL="2082696" indent="-253987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5pPr>
          </a:lstStyle>
          <a:p>
            <a:pPr/>
            <a:r>
              <a:t>فهرست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Rectangle 19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ext Placeholder 4"/>
          <p:cNvSpPr/>
          <p:nvPr>
            <p:ph type="body" sz="half" idx="21"/>
          </p:nvPr>
        </p:nvSpPr>
        <p:spPr>
          <a:xfrm>
            <a:off x="6203372" y="814194"/>
            <a:ext cx="5150434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Text Placeholder 4"/>
          <p:cNvSpPr/>
          <p:nvPr>
            <p:ph type="body" sz="half" idx="22"/>
          </p:nvPr>
        </p:nvSpPr>
        <p:spPr>
          <a:xfrm>
            <a:off x="838205" y="814194"/>
            <a:ext cx="5150434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84423" y="6124793"/>
            <a:ext cx="663880" cy="662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838206" y="814193"/>
            <a:ext cx="6117922" cy="509809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  <p:sp>
        <p:nvSpPr>
          <p:cNvPr id="39" name="Text Placeholder 4"/>
          <p:cNvSpPr/>
          <p:nvPr>
            <p:ph type="body" sz="half" idx="22"/>
          </p:nvPr>
        </p:nvSpPr>
        <p:spPr>
          <a:xfrm>
            <a:off x="7231067" y="814194"/>
            <a:ext cx="4122739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Rectangle 6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1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831850" y="1521856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831850" y="4401580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178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353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531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708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Rectangle 10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838200" y="739035"/>
            <a:ext cx="10515600" cy="95165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1242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7421567" y="987431"/>
            <a:ext cx="3932239" cy="1069976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838206" y="987433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21" indent="-261244">
              <a:defRPr sz="3200"/>
            </a:lvl2pPr>
            <a:lvl3pPr marL="1219138" indent="-304785">
              <a:defRPr sz="3200"/>
            </a:lvl3pPr>
            <a:lvl4pPr marL="1737273" indent="-365742">
              <a:defRPr sz="3200"/>
            </a:lvl4pPr>
            <a:lvl5pPr marL="2194451" indent="-365742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/>
          <p:nvPr>
            <p:ph type="body" sz="quarter" idx="21"/>
          </p:nvPr>
        </p:nvSpPr>
        <p:spPr>
          <a:xfrm>
            <a:off x="7421567" y="2057406"/>
            <a:ext cx="3932239" cy="38115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Text Placeholder 16"/>
          <p:cNvSpPr/>
          <p:nvPr>
            <p:ph type="body" sz="quarter" idx="22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839787" y="770846"/>
            <a:ext cx="10515601" cy="91984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178">
              <a:buSzTx/>
              <a:buFontTx/>
              <a:buNone/>
              <a:defRPr b="1" sz="2400"/>
            </a:lvl2pPr>
            <a:lvl3pPr marL="0" indent="914353">
              <a:buSzTx/>
              <a:buFontTx/>
              <a:buNone/>
              <a:defRPr b="1" sz="2400"/>
            </a:lvl3pPr>
            <a:lvl4pPr marL="0" indent="1371531">
              <a:buSzTx/>
              <a:buFontTx/>
              <a:buNone/>
              <a:defRPr b="1" sz="2400"/>
            </a:lvl4pPr>
            <a:lvl5pPr marL="0" indent="1828708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ext Placeholder 4"/>
          <p:cNvSpPr/>
          <p:nvPr>
            <p:ph type="body" sz="quarter" idx="21"/>
          </p:nvPr>
        </p:nvSpPr>
        <p:spPr>
          <a:xfrm>
            <a:off x="6172203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Text Placeholder 16"/>
          <p:cNvSpPr/>
          <p:nvPr>
            <p:ph type="body" sz="quarter" idx="22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838200" y="747681"/>
            <a:ext cx="10515600" cy="94300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idx="1"/>
          </p:nvPr>
        </p:nvSpPr>
        <p:spPr>
          <a:xfrm>
            <a:off x="838200" y="1825625"/>
            <a:ext cx="10515600" cy="4142038"/>
          </a:xfrm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688931"/>
            <a:ext cx="10515600" cy="1001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161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19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31850" y="6372550"/>
            <a:ext cx="278419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89" marR="0" indent="-228589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864" marR="0" indent="-266687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377" marR="0" indent="-320024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113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291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467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645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5822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000" marR="0" indent="-355583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"/><Relationship Id="rId3" Type="http://schemas.openxmlformats.org/officeDocument/2006/relationships/image" Target="../media/image3.tif"/><Relationship Id="rId4" Type="http://schemas.openxmlformats.org/officeDocument/2006/relationships/image" Target="../media/image7.tif"/><Relationship Id="rId5" Type="http://schemas.openxmlformats.org/officeDocument/2006/relationships/image" Target="../media/image6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Relationship Id="rId3" Type="http://schemas.openxmlformats.org/officeDocument/2006/relationships/image" Target="../media/image8.tif"/><Relationship Id="rId4" Type="http://schemas.openxmlformats.org/officeDocument/2006/relationships/image" Target="../media/image3.tif"/><Relationship Id="rId5" Type="http://schemas.openxmlformats.org/officeDocument/2006/relationships/image" Target="../media/image6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Relationship Id="rId3" Type="http://schemas.openxmlformats.org/officeDocument/2006/relationships/image" Target="../media/image8.tif"/><Relationship Id="rId4" Type="http://schemas.openxmlformats.org/officeDocument/2006/relationships/image" Target="../media/image3.tif"/><Relationship Id="rId5" Type="http://schemas.openxmlformats.org/officeDocument/2006/relationships/image" Target="../media/image6.tif"/><Relationship Id="rId6" Type="http://schemas.openxmlformats.org/officeDocument/2006/relationships/image" Target="../media/image4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t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tif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"/><Relationship Id="rId3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"/><Relationship Id="rId3" Type="http://schemas.openxmlformats.org/officeDocument/2006/relationships/image" Target="../media/image3.tif"/><Relationship Id="rId4" Type="http://schemas.openxmlformats.org/officeDocument/2006/relationships/image" Target="../media/image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2751A1"/>
                </a:solidFill>
                <a:latin typeface="Vazir"/>
                <a:ea typeface="Vazir"/>
                <a:cs typeface="Vazir"/>
                <a:sym typeface="Vazir"/>
              </a:defRPr>
            </a:lvl1pPr>
          </a:lstStyle>
          <a:p>
            <a:pPr/>
            <a:r>
              <a:t>به نام داناترین</a:t>
            </a:r>
          </a:p>
        </p:txBody>
      </p:sp>
      <p:sp>
        <p:nvSpPr>
          <p:cNvPr id="145" name="Google Shape;122;p29"/>
          <p:cNvSpPr txBox="1"/>
          <p:nvPr/>
        </p:nvSpPr>
        <p:spPr>
          <a:xfrm>
            <a:off x="2014690" y="2826922"/>
            <a:ext cx="8162620" cy="1204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749" tIns="32749" rIns="32749" bIns="32749" anchor="b">
            <a:normAutofit fontScale="100000" lnSpcReduction="0"/>
          </a:bodyPr>
          <a:lstStyle>
            <a:lvl1pPr algn="ctr" rtl="1">
              <a:lnSpc>
                <a:spcPct val="70000"/>
              </a:lnSpc>
              <a:defRPr sz="5200">
                <a:solidFill>
                  <a:srgbClr val="2751A1"/>
                </a:solidFill>
                <a:latin typeface="Lalezar"/>
                <a:ea typeface="Lalezar"/>
                <a:cs typeface="Lalezar"/>
                <a:sym typeface="Lalezar"/>
              </a:defRPr>
            </a:lvl1pPr>
          </a:lstStyle>
          <a:p>
            <a:pPr/>
            <a:r>
              <a:t>تیله‌بازی :)</a:t>
            </a:r>
          </a:p>
        </p:txBody>
      </p:sp>
      <p:sp>
        <p:nvSpPr>
          <p:cNvPr id="146" name="Google Shape;123;p29"/>
          <p:cNvSpPr txBox="1"/>
          <p:nvPr/>
        </p:nvSpPr>
        <p:spPr>
          <a:xfrm>
            <a:off x="2015132" y="4933186"/>
            <a:ext cx="8161736" cy="1362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749" tIns="32749" rIns="32749" bIns="32749">
            <a:normAutofit fontScale="100000" lnSpcReduction="0"/>
          </a:bodyPr>
          <a:lstStyle/>
          <a:p>
            <a:pPr algn="ctr" rtl="1">
              <a:defRPr b="1" sz="24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دانشکده‌ی مهندسی کامپیوتر دانشگاه صنعتی شریف</a:t>
            </a:r>
          </a:p>
          <a:p>
            <a:pPr algn="ctr" rtl="1">
              <a:defRPr b="1" sz="20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تابستان ۱۴۰۲</a:t>
            </a:r>
          </a:p>
        </p:txBody>
      </p:sp>
      <p:sp>
        <p:nvSpPr>
          <p:cNvPr id="147" name="دورهی خلاقیت الگوریتمی و برنامهنویسی پایتون"/>
          <p:cNvSpPr txBox="1"/>
          <p:nvPr/>
        </p:nvSpPr>
        <p:spPr>
          <a:xfrm>
            <a:off x="3134637" y="2203869"/>
            <a:ext cx="5922726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rtl="1">
              <a:defRPr b="1" sz="24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دوره‌ی خلاقیت الگوریتمی و برنامه‌نویسی پایتون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۴ تیله؟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139" y="4050046"/>
            <a:ext cx="2311401" cy="2101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211" y="4308917"/>
            <a:ext cx="2000643" cy="2077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24260" y="2700136"/>
            <a:ext cx="2104369" cy="1863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5058" y="2576858"/>
            <a:ext cx="1540986" cy="1556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0689" y="3361439"/>
            <a:ext cx="1844504" cy="1632978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۵ تیله؟</a:t>
            </a: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0139" y="4050046"/>
            <a:ext cx="2311401" cy="2101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80211" y="4308917"/>
            <a:ext cx="2000643" cy="2077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4260" y="2700136"/>
            <a:ext cx="2104369" cy="1863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5058" y="2576858"/>
            <a:ext cx="1540986" cy="1556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0689" y="3361439"/>
            <a:ext cx="1844504" cy="1632978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۶ تیله؟</a:t>
            </a:r>
          </a:p>
        </p:txBody>
      </p:sp>
      <p:pic>
        <p:nvPicPr>
          <p:cNvPr id="2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0139" y="4050046"/>
            <a:ext cx="2311401" cy="2101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80211" y="4308917"/>
            <a:ext cx="2000643" cy="2077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4260" y="2700136"/>
            <a:ext cx="2104369" cy="1863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5058" y="2576858"/>
            <a:ext cx="1540986" cy="1556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373082" y="4567808"/>
            <a:ext cx="2000643" cy="2019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247478" y="1441624"/>
            <a:ext cx="1037196" cy="120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5924" y="1647425"/>
            <a:ext cx="1314093" cy="1364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3536195" y="2178185"/>
            <a:ext cx="1198836" cy="120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03523" y="2183718"/>
            <a:ext cx="1198836" cy="1198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15058" y="2576858"/>
            <a:ext cx="1540986" cy="155647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۱۱ تیله؟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24260" y="2700136"/>
            <a:ext cx="2104369" cy="1863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80689" y="3361439"/>
            <a:ext cx="1844504" cy="1632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112" y="3188360"/>
            <a:ext cx="1540986" cy="1797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00139" y="4050046"/>
            <a:ext cx="2311401" cy="2101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211" y="4308917"/>
            <a:ext cx="2000643" cy="2077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73082" y="4567808"/>
            <a:ext cx="2000643" cy="2019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247478" y="1441624"/>
            <a:ext cx="1037196" cy="120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5924" y="1647425"/>
            <a:ext cx="1314093" cy="1364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3536195" y="2178185"/>
            <a:ext cx="1198836" cy="120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03523" y="2183718"/>
            <a:ext cx="1198836" cy="1198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15058" y="2576858"/>
            <a:ext cx="1540986" cy="1556474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pic>
        <p:nvPicPr>
          <p:cNvPr id="26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24260" y="2700136"/>
            <a:ext cx="2104369" cy="1863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80689" y="3361439"/>
            <a:ext cx="1844504" cy="1632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112" y="3188360"/>
            <a:ext cx="1540986" cy="1797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00139" y="4050046"/>
            <a:ext cx="2311401" cy="2101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211" y="4308917"/>
            <a:ext cx="2000643" cy="2077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73082" y="4567808"/>
            <a:ext cx="2000643" cy="2019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sp>
        <p:nvSpPr>
          <p:cNvPr id="274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214873" indent="-214873" defTabSz="859492" rtl="1">
              <a:spcBef>
                <a:spcPts val="900"/>
              </a:spcBef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تعداد اولیه‌ی تیله‌ها n را بگیر</a:t>
            </a:r>
          </a:p>
          <a:p>
            <a:pPr marL="214873" indent="-214873" defTabSz="859492" rtl="1">
              <a:spcBef>
                <a:spcPts val="900"/>
              </a:spcBef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n بر سه بخش‌پذیر بود: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نفر دوم باش</a:t>
            </a:r>
          </a:p>
          <a:p>
            <a:pPr lvl="1" marL="0" indent="214884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نفر اول باش و به اندازه‌ی n % ۳ تیله از روی میز بردار</a:t>
            </a:r>
          </a:p>
          <a:p>
            <a:pPr marL="214873" indent="-214873" defTabSz="859492" rtl="1">
              <a:spcBef>
                <a:spcPts val="900"/>
              </a:spcBef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n &gt; 0: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تعداد تیله‌ای که نفر دیگر برمی‌دارد را بخوان و از n کم کن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اندازه‌ی n % ۳ تیله از روی میز بردار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sp>
        <p:nvSpPr>
          <p:cNvPr id="27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214873" indent="-214873" defTabSz="859492" rtl="1">
              <a:spcBef>
                <a:spcPts val="900"/>
              </a:spcBef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تعداد اولیه‌ی تیله‌ها n را بگیر</a:t>
            </a:r>
          </a:p>
          <a:p>
            <a:pPr marL="214873" indent="-214873" defTabSz="859492" rtl="1">
              <a:spcBef>
                <a:spcPts val="900"/>
              </a:spcBef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n بر سه بخش‌پذیر بود: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نفر دوم باش</a:t>
            </a:r>
          </a:p>
          <a:p>
            <a:pPr lvl="1" marL="0" indent="214884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نفر اول باش و به اندازه‌ی n % ۳ تیله از روی میز بردار</a:t>
            </a:r>
          </a:p>
          <a:p>
            <a:pPr marL="214873" indent="-214873" defTabSz="859492" rtl="1">
              <a:spcBef>
                <a:spcPts val="900"/>
              </a:spcBef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n &gt; 0: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تعداد تیله‌ای که نفر دیگر برمی‌دارد را بخوان و از n کم کن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اندازه‌ی n % ۳ تیله از روی میز بردار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sp>
        <p:nvSpPr>
          <p:cNvPr id="280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214873" indent="-214873" defTabSz="859492" rtl="1">
              <a:spcBef>
                <a:spcPts val="900"/>
              </a:spcBef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تعداد اولیه‌ی تیله‌ها n را بگیر</a:t>
            </a:r>
          </a:p>
          <a:p>
            <a:pPr marL="214873" indent="-214873" defTabSz="859492" rtl="1">
              <a:spcBef>
                <a:spcPts val="900"/>
              </a:spcBef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n بر سه بخش‌پذیر بود: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نفر دوم باش</a:t>
            </a:r>
          </a:p>
          <a:p>
            <a:pPr lvl="1" marL="0" indent="214884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نفر اول باش و به اندازه‌ی n % ۳ تیله از روی میز بردار</a:t>
            </a:r>
          </a:p>
          <a:p>
            <a:pPr marL="214873" indent="-214873" defTabSz="859492" rtl="1">
              <a:spcBef>
                <a:spcPts val="900"/>
              </a:spcBef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n &gt; 0: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تعداد تیله‌ای که نفر دیگر برمی‌دارد را بخوان و از n کم کن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اندازه‌ی n % ۳ تیله از روی میز بردار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sp>
        <p:nvSpPr>
          <p:cNvPr id="28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214873" indent="-214873" defTabSz="859492" rtl="1">
              <a:spcBef>
                <a:spcPts val="900"/>
              </a:spcBef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تعداد اولیه‌ی تیله‌ها n را بگیر</a:t>
            </a:r>
          </a:p>
          <a:p>
            <a:pPr marL="214873" indent="-214873" defTabSz="859492" rtl="1">
              <a:spcBef>
                <a:spcPts val="900"/>
              </a:spcBef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n بر سه بخش‌پذیر بود: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نفر دوم باش</a:t>
            </a:r>
          </a:p>
          <a:p>
            <a:pPr lvl="1" marL="0" indent="214884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نفر اول باش و به اندازه‌ی n % ۳ تیله از روی میز بردار</a:t>
            </a:r>
          </a:p>
          <a:p>
            <a:pPr marL="214873" indent="-214873" defTabSz="859492" rtl="1">
              <a:spcBef>
                <a:spcPts val="900"/>
              </a:spcBef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n &gt; 0: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تعداد تیله‌ای که نفر دیگر برمی‌دارد را بخوان و از n کم کن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اندازه‌ی n % ۳ تیله از روی میز بردار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sp>
        <p:nvSpPr>
          <p:cNvPr id="286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214873" indent="-214873" defTabSz="859492" rtl="1">
              <a:spcBef>
                <a:spcPts val="900"/>
              </a:spcBef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تعداد اولیه‌ی تیله‌ها n را بگیر</a:t>
            </a:r>
          </a:p>
          <a:p>
            <a:pPr marL="214873" indent="-214873" defTabSz="859492" rtl="1">
              <a:spcBef>
                <a:spcPts val="900"/>
              </a:spcBef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n بر سه بخش‌پذیر بود: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نفر دوم باش</a:t>
            </a:r>
          </a:p>
          <a:p>
            <a:pPr lvl="1" marL="0" indent="214884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نفر اول باش و به اندازه‌ی n % ۳ تیله از روی میز بردار</a:t>
            </a:r>
          </a:p>
          <a:p>
            <a:pPr marL="214873" indent="-214873" defTabSz="859492" rtl="1">
              <a:spcBef>
                <a:spcPts val="900"/>
              </a:spcBef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n &gt; 0: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تعداد تیله‌ای که نفر دیگر برمی‌دارد را بخوان و از n کم کن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اندازه‌ی n % ۳ تیله از روی میز بردار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247478" y="1441624"/>
            <a:ext cx="1037196" cy="120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5924" y="1647425"/>
            <a:ext cx="1314093" cy="1364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3536195" y="2178185"/>
            <a:ext cx="1198836" cy="120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03523" y="2183718"/>
            <a:ext cx="1198836" cy="1198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15058" y="2576858"/>
            <a:ext cx="1540986" cy="155647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۱۱ تیله روی میز است.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24260" y="2700136"/>
            <a:ext cx="2104369" cy="1863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80689" y="3361439"/>
            <a:ext cx="1844504" cy="1632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112" y="3188360"/>
            <a:ext cx="1540986" cy="1797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00139" y="4050046"/>
            <a:ext cx="2311401" cy="2101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211" y="4308917"/>
            <a:ext cx="2000643" cy="2077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73082" y="4567808"/>
            <a:ext cx="2000643" cy="2019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sp>
        <p:nvSpPr>
          <p:cNvPr id="28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214873" indent="-214873" defTabSz="859492" rtl="1">
              <a:spcBef>
                <a:spcPts val="900"/>
              </a:spcBef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تعداد اولیه‌ی تیله‌ها n را بگیر</a:t>
            </a:r>
          </a:p>
          <a:p>
            <a:pPr marL="214873" indent="-214873" defTabSz="859492" rtl="1">
              <a:spcBef>
                <a:spcPts val="900"/>
              </a:spcBef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n بر سه بخش‌پذیر بود: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نفر دوم باش</a:t>
            </a:r>
          </a:p>
          <a:p>
            <a:pPr lvl="1" marL="0" indent="214884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نفر اول باش و به اندازه‌ی n % ۳ تیله از روی میز بردار</a:t>
            </a:r>
          </a:p>
          <a:p>
            <a:pPr marL="214873" indent="-214873" defTabSz="859492" rtl="1">
              <a:spcBef>
                <a:spcPts val="900"/>
              </a:spcBef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n &gt; 0: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تعداد تیله‌ای که نفر دیگر برمی‌دارد را بخوان و از n کم کن</a:t>
            </a:r>
          </a:p>
          <a:p>
            <a:pPr lvl="3" marL="0" indent="644651" defTabSz="859492" rtl="1">
              <a:spcBef>
                <a:spcPts val="900"/>
              </a:spcBef>
              <a:buSzTx/>
              <a:buFontTx/>
              <a:buNone/>
              <a:defRPr sz="2632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به اندازه‌ی n % ۳ تیله از روی میز بردار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pPr>
            <a:r>
              <a:t>زبل یک عدد صحیح بین</a:t>
            </a:r>
            <a:r>
              <a:rPr>
                <a:solidFill>
                  <a:srgbClr val="A12E34"/>
                </a:solidFill>
              </a:rPr>
              <a:t> ۱ تا ۱۰۰۰ </a:t>
            </a:r>
            <a:r>
              <a:t>انتخاب می‌کند.</a:t>
            </a:r>
          </a:p>
        </p:txBody>
      </p:sp>
      <p:pic>
        <p:nvPicPr>
          <p:cNvPr id="2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29" y="1963062"/>
            <a:ext cx="5209860" cy="4665275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X"/>
          <p:cNvSpPr/>
          <p:nvPr/>
        </p:nvSpPr>
        <p:spPr>
          <a:xfrm>
            <a:off x="4559810" y="862769"/>
            <a:ext cx="2263646" cy="1193402"/>
          </a:xfrm>
          <a:prstGeom prst="wedgeEllipseCallout">
            <a:avLst>
              <a:gd name="adj1" fmla="val -49385"/>
              <a:gd name="adj2" fmla="val 68676"/>
            </a:avLst>
          </a:prstGeom>
          <a:solidFill>
            <a:srgbClr val="FFFFFF"/>
          </a:solidFill>
          <a:ln w="508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شما هر بار یک عدد به او می‌گویید.</a:t>
            </a:r>
          </a:p>
        </p:txBody>
      </p:sp>
      <p:pic>
        <p:nvPicPr>
          <p:cNvPr id="2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29" y="1963062"/>
            <a:ext cx="5209860" cy="4665275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X"/>
          <p:cNvSpPr/>
          <p:nvPr/>
        </p:nvSpPr>
        <p:spPr>
          <a:xfrm>
            <a:off x="4559810" y="862769"/>
            <a:ext cx="2263646" cy="1193402"/>
          </a:xfrm>
          <a:prstGeom prst="wedgeEllipseCallout">
            <a:avLst>
              <a:gd name="adj1" fmla="val -49385"/>
              <a:gd name="adj2" fmla="val 68676"/>
            </a:avLst>
          </a:prstGeom>
          <a:solidFill>
            <a:srgbClr val="FFFFFF"/>
          </a:solidFill>
          <a:ln w="508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00" name="۱۰۰"/>
          <p:cNvSpPr/>
          <p:nvPr/>
        </p:nvSpPr>
        <p:spPr>
          <a:xfrm>
            <a:off x="7609167" y="951434"/>
            <a:ext cx="2131220" cy="137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5" y="0"/>
                </a:moveTo>
                <a:cubicBezTo>
                  <a:pt x="20394" y="0"/>
                  <a:pt x="21600" y="1875"/>
                  <a:pt x="21600" y="4191"/>
                </a:cubicBezTo>
                <a:lnTo>
                  <a:pt x="21600" y="14006"/>
                </a:lnTo>
                <a:cubicBezTo>
                  <a:pt x="21600" y="15748"/>
                  <a:pt x="20915" y="17244"/>
                  <a:pt x="19943" y="17878"/>
                </a:cubicBezTo>
                <a:lnTo>
                  <a:pt x="21463" y="21600"/>
                </a:lnTo>
                <a:lnTo>
                  <a:pt x="14034" y="18203"/>
                </a:lnTo>
                <a:lnTo>
                  <a:pt x="2695" y="18203"/>
                </a:lnTo>
                <a:cubicBezTo>
                  <a:pt x="1206" y="18203"/>
                  <a:pt x="0" y="16322"/>
                  <a:pt x="0" y="14006"/>
                </a:cubicBezTo>
                <a:lnTo>
                  <a:pt x="0" y="4191"/>
                </a:lnTo>
                <a:cubicBezTo>
                  <a:pt x="0" y="1875"/>
                  <a:pt x="1206" y="0"/>
                  <a:pt x="2695" y="0"/>
                </a:cubicBezTo>
                <a:lnTo>
                  <a:pt x="18905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A12E3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۱۰۰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۱۰۰"/>
          <p:cNvSpPr/>
          <p:nvPr/>
        </p:nvSpPr>
        <p:spPr>
          <a:xfrm>
            <a:off x="7609167" y="951434"/>
            <a:ext cx="2131220" cy="137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5" y="0"/>
                </a:moveTo>
                <a:cubicBezTo>
                  <a:pt x="20394" y="0"/>
                  <a:pt x="21600" y="1875"/>
                  <a:pt x="21600" y="4191"/>
                </a:cubicBezTo>
                <a:lnTo>
                  <a:pt x="21600" y="14006"/>
                </a:lnTo>
                <a:cubicBezTo>
                  <a:pt x="21600" y="15748"/>
                  <a:pt x="20915" y="17244"/>
                  <a:pt x="19943" y="17878"/>
                </a:cubicBezTo>
                <a:lnTo>
                  <a:pt x="21463" y="21600"/>
                </a:lnTo>
                <a:lnTo>
                  <a:pt x="14034" y="18203"/>
                </a:lnTo>
                <a:lnTo>
                  <a:pt x="2695" y="18203"/>
                </a:lnTo>
                <a:cubicBezTo>
                  <a:pt x="1206" y="18203"/>
                  <a:pt x="0" y="16322"/>
                  <a:pt x="0" y="14006"/>
                </a:cubicBezTo>
                <a:lnTo>
                  <a:pt x="0" y="4191"/>
                </a:lnTo>
                <a:cubicBezTo>
                  <a:pt x="0" y="1875"/>
                  <a:pt x="1206" y="0"/>
                  <a:pt x="2695" y="0"/>
                </a:cubicBezTo>
                <a:lnTo>
                  <a:pt x="18905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A12E3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۱۰۰</a:t>
            </a:r>
          </a:p>
        </p:txBody>
      </p:sp>
      <p:sp>
        <p:nvSpPr>
          <p:cNvPr id="30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0349" rtl="1">
              <a:spcBef>
                <a:spcPts val="900"/>
              </a:spcBef>
              <a:defRPr sz="2976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او پاسخ می‌دهد که عدد شما بزرگ‌تر، کوچک‌تر یا مساوی عدد او است.</a:t>
            </a:r>
          </a:p>
        </p:txBody>
      </p:sp>
      <p:pic>
        <p:nvPicPr>
          <p:cNvPr id="3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29" y="1963062"/>
            <a:ext cx="5209860" cy="4665275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Quote Bubble"/>
          <p:cNvSpPr/>
          <p:nvPr/>
        </p:nvSpPr>
        <p:spPr>
          <a:xfrm>
            <a:off x="4559810" y="862769"/>
            <a:ext cx="2263646" cy="1193402"/>
          </a:xfrm>
          <a:prstGeom prst="wedgeEllipseCallout">
            <a:avLst>
              <a:gd name="adj1" fmla="val -49385"/>
              <a:gd name="adj2" fmla="val 68676"/>
            </a:avLst>
          </a:prstGeom>
          <a:solidFill>
            <a:srgbClr val="FFFFFF"/>
          </a:solidFill>
          <a:ln w="508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sp>
        <p:nvSpPr>
          <p:cNvPr id="306" name="Content Placeholder 2"/>
          <p:cNvSpPr txBox="1"/>
          <p:nvPr/>
        </p:nvSpPr>
        <p:spPr>
          <a:xfrm>
            <a:off x="4897954" y="1027158"/>
            <a:ext cx="1540986" cy="88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353">
              <a:lnSpc>
                <a:spcPct val="90000"/>
              </a:lnSpc>
              <a:spcBef>
                <a:spcPts val="1000"/>
              </a:spcBef>
              <a:defRPr sz="39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 &gt; ۱۰۰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اگر حداکثر با ۱۰ سوال عدد زبل را بفهمید برنده می‌شوید.</a:t>
            </a:r>
          </a:p>
        </p:txBody>
      </p:sp>
      <p:sp>
        <p:nvSpPr>
          <p:cNvPr id="309" name="۱۰۰"/>
          <p:cNvSpPr/>
          <p:nvPr/>
        </p:nvSpPr>
        <p:spPr>
          <a:xfrm>
            <a:off x="7609167" y="951434"/>
            <a:ext cx="2131220" cy="137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5" y="0"/>
                </a:moveTo>
                <a:cubicBezTo>
                  <a:pt x="20394" y="0"/>
                  <a:pt x="21600" y="1875"/>
                  <a:pt x="21600" y="4191"/>
                </a:cubicBezTo>
                <a:lnTo>
                  <a:pt x="21600" y="14006"/>
                </a:lnTo>
                <a:cubicBezTo>
                  <a:pt x="21600" y="15748"/>
                  <a:pt x="20915" y="17244"/>
                  <a:pt x="19943" y="17878"/>
                </a:cubicBezTo>
                <a:lnTo>
                  <a:pt x="21463" y="21600"/>
                </a:lnTo>
                <a:lnTo>
                  <a:pt x="14034" y="18203"/>
                </a:lnTo>
                <a:lnTo>
                  <a:pt x="2695" y="18203"/>
                </a:lnTo>
                <a:cubicBezTo>
                  <a:pt x="1206" y="18203"/>
                  <a:pt x="0" y="16322"/>
                  <a:pt x="0" y="14006"/>
                </a:cubicBezTo>
                <a:lnTo>
                  <a:pt x="0" y="4191"/>
                </a:lnTo>
                <a:cubicBezTo>
                  <a:pt x="0" y="1875"/>
                  <a:pt x="1206" y="0"/>
                  <a:pt x="2695" y="0"/>
                </a:cubicBezTo>
                <a:lnTo>
                  <a:pt x="18905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A12E3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۱۰۰</a:t>
            </a:r>
          </a:p>
        </p:txBody>
      </p:sp>
      <p:pic>
        <p:nvPicPr>
          <p:cNvPr id="3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29" y="1963062"/>
            <a:ext cx="5209860" cy="4665275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Quote Bubble"/>
          <p:cNvSpPr/>
          <p:nvPr/>
        </p:nvSpPr>
        <p:spPr>
          <a:xfrm>
            <a:off x="4559810" y="862769"/>
            <a:ext cx="2263646" cy="1193402"/>
          </a:xfrm>
          <a:prstGeom prst="wedgeEllipseCallout">
            <a:avLst>
              <a:gd name="adj1" fmla="val -49385"/>
              <a:gd name="adj2" fmla="val 68676"/>
            </a:avLst>
          </a:prstGeom>
          <a:solidFill>
            <a:srgbClr val="FFFFFF"/>
          </a:solidFill>
          <a:ln w="508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sp>
        <p:nvSpPr>
          <p:cNvPr id="312" name="Content Placeholder 2"/>
          <p:cNvSpPr txBox="1"/>
          <p:nvPr/>
        </p:nvSpPr>
        <p:spPr>
          <a:xfrm>
            <a:off x="4897954" y="1027158"/>
            <a:ext cx="1540986" cy="88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353">
              <a:lnSpc>
                <a:spcPct val="90000"/>
              </a:lnSpc>
              <a:spcBef>
                <a:spcPts val="1000"/>
              </a:spcBef>
              <a:defRPr sz="39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 &gt; ۱۰۰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pPr>
            <a:r>
              <a:t>فرض کنیم عدد زبل بین</a:t>
            </a:r>
            <a:r>
              <a:rPr>
                <a:solidFill>
                  <a:srgbClr val="A12E34"/>
                </a:solidFill>
              </a:rPr>
              <a:t> ۱ تا ۳ </a:t>
            </a:r>
            <a:r>
              <a:t>باشد. چه سوالی می‌پرسید؟</a:t>
            </a:r>
          </a:p>
        </p:txBody>
      </p:sp>
      <p:sp>
        <p:nvSpPr>
          <p:cNvPr id="315" name="Quote Bubble"/>
          <p:cNvSpPr/>
          <p:nvPr/>
        </p:nvSpPr>
        <p:spPr>
          <a:xfrm>
            <a:off x="7609167" y="951434"/>
            <a:ext cx="2131220" cy="137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5" y="0"/>
                </a:moveTo>
                <a:cubicBezTo>
                  <a:pt x="20394" y="0"/>
                  <a:pt x="21600" y="1875"/>
                  <a:pt x="21600" y="4191"/>
                </a:cubicBezTo>
                <a:lnTo>
                  <a:pt x="21600" y="14006"/>
                </a:lnTo>
                <a:cubicBezTo>
                  <a:pt x="21600" y="15748"/>
                  <a:pt x="20915" y="17244"/>
                  <a:pt x="19943" y="17878"/>
                </a:cubicBezTo>
                <a:lnTo>
                  <a:pt x="21463" y="21600"/>
                </a:lnTo>
                <a:lnTo>
                  <a:pt x="14034" y="18203"/>
                </a:lnTo>
                <a:lnTo>
                  <a:pt x="2695" y="18203"/>
                </a:lnTo>
                <a:cubicBezTo>
                  <a:pt x="1206" y="18203"/>
                  <a:pt x="0" y="16322"/>
                  <a:pt x="0" y="14006"/>
                </a:cubicBezTo>
                <a:lnTo>
                  <a:pt x="0" y="4191"/>
                </a:lnTo>
                <a:cubicBezTo>
                  <a:pt x="0" y="1875"/>
                  <a:pt x="1206" y="0"/>
                  <a:pt x="2695" y="0"/>
                </a:cubicBezTo>
                <a:lnTo>
                  <a:pt x="18905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pic>
        <p:nvPicPr>
          <p:cNvPr id="3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29" y="1963062"/>
            <a:ext cx="5209860" cy="4665275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Quote Bubble"/>
          <p:cNvSpPr/>
          <p:nvPr/>
        </p:nvSpPr>
        <p:spPr>
          <a:xfrm>
            <a:off x="4559810" y="862769"/>
            <a:ext cx="2263646" cy="1193402"/>
          </a:xfrm>
          <a:prstGeom prst="wedgeEllipseCallout">
            <a:avLst>
              <a:gd name="adj1" fmla="val -49385"/>
              <a:gd name="adj2" fmla="val 68676"/>
            </a:avLst>
          </a:prstGeom>
          <a:solidFill>
            <a:srgbClr val="FFFFFF"/>
          </a:solidFill>
          <a:ln w="508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sp>
        <p:nvSpPr>
          <p:cNvPr id="318" name="Content Placeholder 2"/>
          <p:cNvSpPr txBox="1"/>
          <p:nvPr/>
        </p:nvSpPr>
        <p:spPr>
          <a:xfrm>
            <a:off x="4897954" y="1027158"/>
            <a:ext cx="1540986" cy="88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9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pPr>
            <a:r>
              <a:t>فرض کنیم عدد زبل بین</a:t>
            </a:r>
            <a:r>
              <a:rPr>
                <a:solidFill>
                  <a:srgbClr val="A12E34"/>
                </a:solidFill>
              </a:rPr>
              <a:t> ۱ تا ۳ </a:t>
            </a:r>
            <a:r>
              <a:t>باشد. چه سوالی می‌پرسید؟</a:t>
            </a:r>
          </a:p>
        </p:txBody>
      </p:sp>
      <p:sp>
        <p:nvSpPr>
          <p:cNvPr id="321" name="۲"/>
          <p:cNvSpPr/>
          <p:nvPr/>
        </p:nvSpPr>
        <p:spPr>
          <a:xfrm>
            <a:off x="7609167" y="951434"/>
            <a:ext cx="2131220" cy="137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5" y="0"/>
                </a:moveTo>
                <a:cubicBezTo>
                  <a:pt x="20394" y="0"/>
                  <a:pt x="21600" y="1875"/>
                  <a:pt x="21600" y="4191"/>
                </a:cubicBezTo>
                <a:lnTo>
                  <a:pt x="21600" y="14006"/>
                </a:lnTo>
                <a:cubicBezTo>
                  <a:pt x="21600" y="15748"/>
                  <a:pt x="20915" y="17244"/>
                  <a:pt x="19943" y="17878"/>
                </a:cubicBezTo>
                <a:lnTo>
                  <a:pt x="21463" y="21600"/>
                </a:lnTo>
                <a:lnTo>
                  <a:pt x="14034" y="18203"/>
                </a:lnTo>
                <a:lnTo>
                  <a:pt x="2695" y="18203"/>
                </a:lnTo>
                <a:cubicBezTo>
                  <a:pt x="1206" y="18203"/>
                  <a:pt x="0" y="16322"/>
                  <a:pt x="0" y="14006"/>
                </a:cubicBezTo>
                <a:lnTo>
                  <a:pt x="0" y="4191"/>
                </a:lnTo>
                <a:cubicBezTo>
                  <a:pt x="0" y="1875"/>
                  <a:pt x="1206" y="0"/>
                  <a:pt x="2695" y="0"/>
                </a:cubicBezTo>
                <a:lnTo>
                  <a:pt x="18905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A12E3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rtl="1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pic>
        <p:nvPicPr>
          <p:cNvPr id="3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29" y="1963062"/>
            <a:ext cx="5209860" cy="4665275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Quote Bubble"/>
          <p:cNvSpPr/>
          <p:nvPr/>
        </p:nvSpPr>
        <p:spPr>
          <a:xfrm>
            <a:off x="4559810" y="862769"/>
            <a:ext cx="2263646" cy="1193402"/>
          </a:xfrm>
          <a:prstGeom prst="wedgeEllipseCallout">
            <a:avLst>
              <a:gd name="adj1" fmla="val -49385"/>
              <a:gd name="adj2" fmla="val 68676"/>
            </a:avLst>
          </a:prstGeom>
          <a:solidFill>
            <a:srgbClr val="FFFFFF"/>
          </a:solidFill>
          <a:ln w="508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sp>
        <p:nvSpPr>
          <p:cNvPr id="324" name="Content Placeholder 2"/>
          <p:cNvSpPr txBox="1"/>
          <p:nvPr/>
        </p:nvSpPr>
        <p:spPr>
          <a:xfrm>
            <a:off x="4897954" y="1027158"/>
            <a:ext cx="1540986" cy="88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9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pPr>
            <a:r>
              <a:t>فرض کنیم عدد زبل بین</a:t>
            </a:r>
            <a:r>
              <a:rPr>
                <a:solidFill>
                  <a:srgbClr val="A12E34"/>
                </a:solidFill>
              </a:rPr>
              <a:t> ۱ تا ۳ </a:t>
            </a:r>
            <a:r>
              <a:t>باشد. چه سوالی می‌پرسید؟</a:t>
            </a:r>
          </a:p>
        </p:txBody>
      </p:sp>
      <p:sp>
        <p:nvSpPr>
          <p:cNvPr id="327" name="۲"/>
          <p:cNvSpPr/>
          <p:nvPr/>
        </p:nvSpPr>
        <p:spPr>
          <a:xfrm>
            <a:off x="7609167" y="951434"/>
            <a:ext cx="2131220" cy="137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5" y="0"/>
                </a:moveTo>
                <a:cubicBezTo>
                  <a:pt x="20394" y="0"/>
                  <a:pt x="21600" y="1875"/>
                  <a:pt x="21600" y="4191"/>
                </a:cubicBezTo>
                <a:lnTo>
                  <a:pt x="21600" y="14006"/>
                </a:lnTo>
                <a:cubicBezTo>
                  <a:pt x="21600" y="15748"/>
                  <a:pt x="20915" y="17244"/>
                  <a:pt x="19943" y="17878"/>
                </a:cubicBezTo>
                <a:lnTo>
                  <a:pt x="21463" y="21600"/>
                </a:lnTo>
                <a:lnTo>
                  <a:pt x="14034" y="18203"/>
                </a:lnTo>
                <a:lnTo>
                  <a:pt x="2695" y="18203"/>
                </a:lnTo>
                <a:cubicBezTo>
                  <a:pt x="1206" y="18203"/>
                  <a:pt x="0" y="16322"/>
                  <a:pt x="0" y="14006"/>
                </a:cubicBezTo>
                <a:lnTo>
                  <a:pt x="0" y="4191"/>
                </a:lnTo>
                <a:cubicBezTo>
                  <a:pt x="0" y="1875"/>
                  <a:pt x="1206" y="0"/>
                  <a:pt x="2695" y="0"/>
                </a:cubicBezTo>
                <a:lnTo>
                  <a:pt x="18905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A12E3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rtl="1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29" y="1963062"/>
            <a:ext cx="5209860" cy="4665275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Quote Bubble"/>
          <p:cNvSpPr/>
          <p:nvPr/>
        </p:nvSpPr>
        <p:spPr>
          <a:xfrm>
            <a:off x="4559810" y="862769"/>
            <a:ext cx="2263646" cy="1193402"/>
          </a:xfrm>
          <a:prstGeom prst="wedgeEllipseCallout">
            <a:avLst>
              <a:gd name="adj1" fmla="val -49385"/>
              <a:gd name="adj2" fmla="val 68676"/>
            </a:avLst>
          </a:prstGeom>
          <a:solidFill>
            <a:srgbClr val="FFFFFF"/>
          </a:solidFill>
          <a:ln w="508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sp>
        <p:nvSpPr>
          <p:cNvPr id="330" name="Content Placeholder 2"/>
          <p:cNvSpPr txBox="1"/>
          <p:nvPr/>
        </p:nvSpPr>
        <p:spPr>
          <a:xfrm>
            <a:off x="4897954" y="1027158"/>
            <a:ext cx="1540986" cy="88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9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 &gt; 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pPr>
            <a:r>
              <a:t>فرض کنیم عدد زبل بین</a:t>
            </a:r>
            <a:r>
              <a:rPr>
                <a:solidFill>
                  <a:srgbClr val="A12E34"/>
                </a:solidFill>
              </a:rPr>
              <a:t> ۱ تا ۳ </a:t>
            </a:r>
            <a:r>
              <a:t>باشد. چه سوالی می‌پرسید؟</a:t>
            </a:r>
          </a:p>
        </p:txBody>
      </p:sp>
      <p:sp>
        <p:nvSpPr>
          <p:cNvPr id="333" name="۳"/>
          <p:cNvSpPr/>
          <p:nvPr/>
        </p:nvSpPr>
        <p:spPr>
          <a:xfrm>
            <a:off x="7609167" y="951434"/>
            <a:ext cx="2131220" cy="137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5" y="0"/>
                </a:moveTo>
                <a:cubicBezTo>
                  <a:pt x="20394" y="0"/>
                  <a:pt x="21600" y="1875"/>
                  <a:pt x="21600" y="4191"/>
                </a:cubicBezTo>
                <a:lnTo>
                  <a:pt x="21600" y="14006"/>
                </a:lnTo>
                <a:cubicBezTo>
                  <a:pt x="21600" y="15748"/>
                  <a:pt x="20915" y="17244"/>
                  <a:pt x="19943" y="17878"/>
                </a:cubicBezTo>
                <a:lnTo>
                  <a:pt x="21463" y="21600"/>
                </a:lnTo>
                <a:lnTo>
                  <a:pt x="14034" y="18203"/>
                </a:lnTo>
                <a:lnTo>
                  <a:pt x="2695" y="18203"/>
                </a:lnTo>
                <a:cubicBezTo>
                  <a:pt x="1206" y="18203"/>
                  <a:pt x="0" y="16322"/>
                  <a:pt x="0" y="14006"/>
                </a:cubicBezTo>
                <a:lnTo>
                  <a:pt x="0" y="4191"/>
                </a:lnTo>
                <a:cubicBezTo>
                  <a:pt x="0" y="1875"/>
                  <a:pt x="1206" y="0"/>
                  <a:pt x="2695" y="0"/>
                </a:cubicBezTo>
                <a:lnTo>
                  <a:pt x="18905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A12E3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rtl="1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pic>
        <p:nvPicPr>
          <p:cNvPr id="3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29" y="1963062"/>
            <a:ext cx="5209860" cy="4665275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Quote Bubble"/>
          <p:cNvSpPr/>
          <p:nvPr/>
        </p:nvSpPr>
        <p:spPr>
          <a:xfrm>
            <a:off x="4559810" y="862769"/>
            <a:ext cx="2263646" cy="1193402"/>
          </a:xfrm>
          <a:prstGeom prst="wedgeEllipseCallout">
            <a:avLst>
              <a:gd name="adj1" fmla="val -49385"/>
              <a:gd name="adj2" fmla="val 68676"/>
            </a:avLst>
          </a:prstGeom>
          <a:solidFill>
            <a:srgbClr val="FFFFFF"/>
          </a:solidFill>
          <a:ln w="508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sp>
        <p:nvSpPr>
          <p:cNvPr id="336" name="Content Placeholder 2"/>
          <p:cNvSpPr txBox="1"/>
          <p:nvPr/>
        </p:nvSpPr>
        <p:spPr>
          <a:xfrm>
            <a:off x="4897954" y="1027158"/>
            <a:ext cx="1540986" cy="88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9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 = 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247478" y="1441624"/>
            <a:ext cx="1037196" cy="120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5924" y="1647425"/>
            <a:ext cx="1314093" cy="1364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3536195" y="2178185"/>
            <a:ext cx="1198836" cy="120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03523" y="2183718"/>
            <a:ext cx="1198836" cy="1198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15058" y="2576858"/>
            <a:ext cx="1540986" cy="155647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نشمارید :-) واقعا ۱۱ تا است.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24260" y="2700136"/>
            <a:ext cx="2104369" cy="1863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80689" y="3361439"/>
            <a:ext cx="1844504" cy="1632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112" y="3188360"/>
            <a:ext cx="1540986" cy="1797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00139" y="4050046"/>
            <a:ext cx="2311401" cy="2101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211" y="4308917"/>
            <a:ext cx="2000643" cy="2077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73082" y="4567808"/>
            <a:ext cx="2000643" cy="2019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pPr>
            <a:r>
              <a:t>فرض کنیم عدد زبل بین</a:t>
            </a:r>
            <a:r>
              <a:rPr>
                <a:solidFill>
                  <a:srgbClr val="A12E34"/>
                </a:solidFill>
              </a:rPr>
              <a:t> ۱ تا ۷ </a:t>
            </a:r>
            <a:r>
              <a:t>باشد. اول چه سوالی می‌پرسید؟</a:t>
            </a:r>
          </a:p>
        </p:txBody>
      </p:sp>
      <p:sp>
        <p:nvSpPr>
          <p:cNvPr id="339" name="Quote Bubble"/>
          <p:cNvSpPr/>
          <p:nvPr/>
        </p:nvSpPr>
        <p:spPr>
          <a:xfrm>
            <a:off x="7609167" y="951434"/>
            <a:ext cx="2131220" cy="137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5" y="0"/>
                </a:moveTo>
                <a:cubicBezTo>
                  <a:pt x="20394" y="0"/>
                  <a:pt x="21600" y="1875"/>
                  <a:pt x="21600" y="4191"/>
                </a:cubicBezTo>
                <a:lnTo>
                  <a:pt x="21600" y="14006"/>
                </a:lnTo>
                <a:cubicBezTo>
                  <a:pt x="21600" y="15748"/>
                  <a:pt x="20915" y="17244"/>
                  <a:pt x="19943" y="17878"/>
                </a:cubicBezTo>
                <a:lnTo>
                  <a:pt x="21463" y="21600"/>
                </a:lnTo>
                <a:lnTo>
                  <a:pt x="14034" y="18203"/>
                </a:lnTo>
                <a:lnTo>
                  <a:pt x="2695" y="18203"/>
                </a:lnTo>
                <a:cubicBezTo>
                  <a:pt x="1206" y="18203"/>
                  <a:pt x="0" y="16322"/>
                  <a:pt x="0" y="14006"/>
                </a:cubicBezTo>
                <a:lnTo>
                  <a:pt x="0" y="4191"/>
                </a:lnTo>
                <a:cubicBezTo>
                  <a:pt x="0" y="1875"/>
                  <a:pt x="1206" y="0"/>
                  <a:pt x="2695" y="0"/>
                </a:cubicBezTo>
                <a:lnTo>
                  <a:pt x="18905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pic>
        <p:nvPicPr>
          <p:cNvPr id="3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29" y="1963062"/>
            <a:ext cx="5209860" cy="4665275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Quote Bubble"/>
          <p:cNvSpPr/>
          <p:nvPr/>
        </p:nvSpPr>
        <p:spPr>
          <a:xfrm>
            <a:off x="4559810" y="862769"/>
            <a:ext cx="2263646" cy="1193402"/>
          </a:xfrm>
          <a:prstGeom prst="wedgeEllipseCallout">
            <a:avLst>
              <a:gd name="adj1" fmla="val -49385"/>
              <a:gd name="adj2" fmla="val 68676"/>
            </a:avLst>
          </a:prstGeom>
          <a:solidFill>
            <a:srgbClr val="FFFFFF"/>
          </a:solidFill>
          <a:ln w="508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sp>
        <p:nvSpPr>
          <p:cNvPr id="342" name="Content Placeholder 2"/>
          <p:cNvSpPr txBox="1"/>
          <p:nvPr/>
        </p:nvSpPr>
        <p:spPr>
          <a:xfrm>
            <a:off x="4897954" y="1027158"/>
            <a:ext cx="1540986" cy="88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9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pPr>
            <a:r>
              <a:t>فرض کنیم عدد زبل بین</a:t>
            </a:r>
            <a:r>
              <a:rPr>
                <a:solidFill>
                  <a:srgbClr val="A12E34"/>
                </a:solidFill>
              </a:rPr>
              <a:t> ۱ تا ۷ </a:t>
            </a:r>
            <a:r>
              <a:t>باشد. اول چه سوالی می‌پرسید؟</a:t>
            </a:r>
          </a:p>
        </p:txBody>
      </p:sp>
      <p:sp>
        <p:nvSpPr>
          <p:cNvPr id="345" name="۴"/>
          <p:cNvSpPr/>
          <p:nvPr/>
        </p:nvSpPr>
        <p:spPr>
          <a:xfrm>
            <a:off x="7609167" y="951434"/>
            <a:ext cx="2131220" cy="137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5" y="0"/>
                </a:moveTo>
                <a:cubicBezTo>
                  <a:pt x="20394" y="0"/>
                  <a:pt x="21600" y="1875"/>
                  <a:pt x="21600" y="4191"/>
                </a:cubicBezTo>
                <a:lnTo>
                  <a:pt x="21600" y="14006"/>
                </a:lnTo>
                <a:cubicBezTo>
                  <a:pt x="21600" y="15748"/>
                  <a:pt x="20915" y="17244"/>
                  <a:pt x="19943" y="17878"/>
                </a:cubicBezTo>
                <a:lnTo>
                  <a:pt x="21463" y="21600"/>
                </a:lnTo>
                <a:lnTo>
                  <a:pt x="14034" y="18203"/>
                </a:lnTo>
                <a:lnTo>
                  <a:pt x="2695" y="18203"/>
                </a:lnTo>
                <a:cubicBezTo>
                  <a:pt x="1206" y="18203"/>
                  <a:pt x="0" y="16322"/>
                  <a:pt x="0" y="14006"/>
                </a:cubicBezTo>
                <a:lnTo>
                  <a:pt x="0" y="4191"/>
                </a:lnTo>
                <a:cubicBezTo>
                  <a:pt x="0" y="1875"/>
                  <a:pt x="1206" y="0"/>
                  <a:pt x="2695" y="0"/>
                </a:cubicBezTo>
                <a:lnTo>
                  <a:pt x="18905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A12E3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rtl="1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pic>
        <p:nvPicPr>
          <p:cNvPr id="3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29" y="1963062"/>
            <a:ext cx="5209860" cy="4665275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Quote Bubble"/>
          <p:cNvSpPr/>
          <p:nvPr/>
        </p:nvSpPr>
        <p:spPr>
          <a:xfrm>
            <a:off x="4559810" y="862769"/>
            <a:ext cx="2263646" cy="1193402"/>
          </a:xfrm>
          <a:prstGeom prst="wedgeEllipseCallout">
            <a:avLst>
              <a:gd name="adj1" fmla="val -49385"/>
              <a:gd name="adj2" fmla="val 68676"/>
            </a:avLst>
          </a:prstGeom>
          <a:solidFill>
            <a:srgbClr val="FFFFFF"/>
          </a:solidFill>
          <a:ln w="508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sp>
        <p:nvSpPr>
          <p:cNvPr id="348" name="Content Placeholder 2"/>
          <p:cNvSpPr txBox="1"/>
          <p:nvPr/>
        </p:nvSpPr>
        <p:spPr>
          <a:xfrm>
            <a:off x="4897954" y="1027158"/>
            <a:ext cx="1540986" cy="88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9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pPr>
            <a:r>
              <a:t>فرض کنیم عدد زبل بین</a:t>
            </a:r>
            <a:r>
              <a:rPr>
                <a:solidFill>
                  <a:srgbClr val="A12E34"/>
                </a:solidFill>
              </a:rPr>
              <a:t> ۱ تا ۷ </a:t>
            </a:r>
            <a:r>
              <a:t>باشد. اول چه سوالی می‌پرسید؟</a:t>
            </a:r>
          </a:p>
        </p:txBody>
      </p:sp>
      <p:sp>
        <p:nvSpPr>
          <p:cNvPr id="351" name="۴"/>
          <p:cNvSpPr/>
          <p:nvPr/>
        </p:nvSpPr>
        <p:spPr>
          <a:xfrm>
            <a:off x="7609167" y="951434"/>
            <a:ext cx="2131220" cy="137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5" y="0"/>
                </a:moveTo>
                <a:cubicBezTo>
                  <a:pt x="20394" y="0"/>
                  <a:pt x="21600" y="1875"/>
                  <a:pt x="21600" y="4191"/>
                </a:cubicBezTo>
                <a:lnTo>
                  <a:pt x="21600" y="14006"/>
                </a:lnTo>
                <a:cubicBezTo>
                  <a:pt x="21600" y="15748"/>
                  <a:pt x="20915" y="17244"/>
                  <a:pt x="19943" y="17878"/>
                </a:cubicBezTo>
                <a:lnTo>
                  <a:pt x="21463" y="21600"/>
                </a:lnTo>
                <a:lnTo>
                  <a:pt x="14034" y="18203"/>
                </a:lnTo>
                <a:lnTo>
                  <a:pt x="2695" y="18203"/>
                </a:lnTo>
                <a:cubicBezTo>
                  <a:pt x="1206" y="18203"/>
                  <a:pt x="0" y="16322"/>
                  <a:pt x="0" y="14006"/>
                </a:cubicBezTo>
                <a:lnTo>
                  <a:pt x="0" y="4191"/>
                </a:lnTo>
                <a:cubicBezTo>
                  <a:pt x="0" y="1875"/>
                  <a:pt x="1206" y="0"/>
                  <a:pt x="2695" y="0"/>
                </a:cubicBezTo>
                <a:lnTo>
                  <a:pt x="18905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A12E3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rtl="1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pic>
        <p:nvPicPr>
          <p:cNvPr id="3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29" y="1963062"/>
            <a:ext cx="5209860" cy="4665275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Quote Bubble"/>
          <p:cNvSpPr/>
          <p:nvPr/>
        </p:nvSpPr>
        <p:spPr>
          <a:xfrm>
            <a:off x="4559810" y="862769"/>
            <a:ext cx="2263646" cy="1193402"/>
          </a:xfrm>
          <a:prstGeom prst="wedgeEllipseCallout">
            <a:avLst>
              <a:gd name="adj1" fmla="val -49385"/>
              <a:gd name="adj2" fmla="val 68676"/>
            </a:avLst>
          </a:prstGeom>
          <a:solidFill>
            <a:srgbClr val="FFFFFF"/>
          </a:solidFill>
          <a:ln w="508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sp>
        <p:nvSpPr>
          <p:cNvPr id="354" name="Content Placeholder 2"/>
          <p:cNvSpPr txBox="1"/>
          <p:nvPr/>
        </p:nvSpPr>
        <p:spPr>
          <a:xfrm>
            <a:off x="4897954" y="1027158"/>
            <a:ext cx="1540986" cy="88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9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 &gt; 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سوال دوم شما چیست؟</a:t>
            </a:r>
          </a:p>
        </p:txBody>
      </p:sp>
      <p:sp>
        <p:nvSpPr>
          <p:cNvPr id="357" name="Quote Bubble"/>
          <p:cNvSpPr/>
          <p:nvPr/>
        </p:nvSpPr>
        <p:spPr>
          <a:xfrm>
            <a:off x="7609167" y="951434"/>
            <a:ext cx="2131220" cy="137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5" y="0"/>
                </a:moveTo>
                <a:cubicBezTo>
                  <a:pt x="20394" y="0"/>
                  <a:pt x="21600" y="1875"/>
                  <a:pt x="21600" y="4191"/>
                </a:cubicBezTo>
                <a:lnTo>
                  <a:pt x="21600" y="14006"/>
                </a:lnTo>
                <a:cubicBezTo>
                  <a:pt x="21600" y="15748"/>
                  <a:pt x="20915" y="17244"/>
                  <a:pt x="19943" y="17878"/>
                </a:cubicBezTo>
                <a:lnTo>
                  <a:pt x="21463" y="21600"/>
                </a:lnTo>
                <a:lnTo>
                  <a:pt x="14034" y="18203"/>
                </a:lnTo>
                <a:lnTo>
                  <a:pt x="2695" y="18203"/>
                </a:lnTo>
                <a:cubicBezTo>
                  <a:pt x="1206" y="18203"/>
                  <a:pt x="0" y="16322"/>
                  <a:pt x="0" y="14006"/>
                </a:cubicBezTo>
                <a:lnTo>
                  <a:pt x="0" y="4191"/>
                </a:lnTo>
                <a:cubicBezTo>
                  <a:pt x="0" y="1875"/>
                  <a:pt x="1206" y="0"/>
                  <a:pt x="2695" y="0"/>
                </a:cubicBezTo>
                <a:lnTo>
                  <a:pt x="18905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pic>
        <p:nvPicPr>
          <p:cNvPr id="3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29" y="1963062"/>
            <a:ext cx="5209860" cy="4665275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Quote Bubble"/>
          <p:cNvSpPr/>
          <p:nvPr/>
        </p:nvSpPr>
        <p:spPr>
          <a:xfrm>
            <a:off x="4559810" y="862769"/>
            <a:ext cx="2263646" cy="1193402"/>
          </a:xfrm>
          <a:prstGeom prst="wedgeEllipseCallout">
            <a:avLst>
              <a:gd name="adj1" fmla="val -49385"/>
              <a:gd name="adj2" fmla="val 68676"/>
            </a:avLst>
          </a:prstGeom>
          <a:solidFill>
            <a:srgbClr val="FFFFFF"/>
          </a:solidFill>
          <a:ln w="508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sp>
        <p:nvSpPr>
          <p:cNvPr id="360" name="Content Placeholder 2"/>
          <p:cNvSpPr txBox="1"/>
          <p:nvPr/>
        </p:nvSpPr>
        <p:spPr>
          <a:xfrm>
            <a:off x="4897954" y="1027158"/>
            <a:ext cx="1540986" cy="88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9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 &gt; 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سوال دوم شما چیست؟</a:t>
            </a:r>
          </a:p>
        </p:txBody>
      </p:sp>
      <p:sp>
        <p:nvSpPr>
          <p:cNvPr id="363" name="۶"/>
          <p:cNvSpPr/>
          <p:nvPr/>
        </p:nvSpPr>
        <p:spPr>
          <a:xfrm>
            <a:off x="7609167" y="951434"/>
            <a:ext cx="2131220" cy="137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5" y="0"/>
                </a:moveTo>
                <a:cubicBezTo>
                  <a:pt x="20394" y="0"/>
                  <a:pt x="21600" y="1875"/>
                  <a:pt x="21600" y="4191"/>
                </a:cubicBezTo>
                <a:lnTo>
                  <a:pt x="21600" y="14006"/>
                </a:lnTo>
                <a:cubicBezTo>
                  <a:pt x="21600" y="15748"/>
                  <a:pt x="20915" y="17244"/>
                  <a:pt x="19943" y="17878"/>
                </a:cubicBezTo>
                <a:lnTo>
                  <a:pt x="21463" y="21600"/>
                </a:lnTo>
                <a:lnTo>
                  <a:pt x="14034" y="18203"/>
                </a:lnTo>
                <a:lnTo>
                  <a:pt x="2695" y="18203"/>
                </a:lnTo>
                <a:cubicBezTo>
                  <a:pt x="1206" y="18203"/>
                  <a:pt x="0" y="16322"/>
                  <a:pt x="0" y="14006"/>
                </a:cubicBezTo>
                <a:lnTo>
                  <a:pt x="0" y="4191"/>
                </a:lnTo>
                <a:cubicBezTo>
                  <a:pt x="0" y="1875"/>
                  <a:pt x="1206" y="0"/>
                  <a:pt x="2695" y="0"/>
                </a:cubicBezTo>
                <a:lnTo>
                  <a:pt x="18905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A12E3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rtl="1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29" y="1963062"/>
            <a:ext cx="5209860" cy="4665275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Quote Bubble"/>
          <p:cNvSpPr/>
          <p:nvPr/>
        </p:nvSpPr>
        <p:spPr>
          <a:xfrm>
            <a:off x="4559810" y="862769"/>
            <a:ext cx="2263646" cy="1193402"/>
          </a:xfrm>
          <a:prstGeom prst="wedgeEllipseCallout">
            <a:avLst>
              <a:gd name="adj1" fmla="val -49385"/>
              <a:gd name="adj2" fmla="val 68676"/>
            </a:avLst>
          </a:prstGeom>
          <a:solidFill>
            <a:srgbClr val="FFFFFF"/>
          </a:solidFill>
          <a:ln w="508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sp>
        <p:nvSpPr>
          <p:cNvPr id="366" name="Content Placeholder 2"/>
          <p:cNvSpPr txBox="1"/>
          <p:nvPr/>
        </p:nvSpPr>
        <p:spPr>
          <a:xfrm>
            <a:off x="4897954" y="1027158"/>
            <a:ext cx="1540986" cy="882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 algn="ctr" defTabSz="914353">
              <a:lnSpc>
                <a:spcPct val="90000"/>
              </a:lnSpc>
              <a:spcBef>
                <a:spcPts val="1000"/>
              </a:spcBef>
              <a:defRPr sz="39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سوال دوم شما چیست؟</a:t>
            </a:r>
          </a:p>
        </p:txBody>
      </p:sp>
      <p:sp>
        <p:nvSpPr>
          <p:cNvPr id="369" name="۶"/>
          <p:cNvSpPr/>
          <p:nvPr/>
        </p:nvSpPr>
        <p:spPr>
          <a:xfrm>
            <a:off x="7609167" y="951434"/>
            <a:ext cx="2131220" cy="137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5" y="0"/>
                </a:moveTo>
                <a:cubicBezTo>
                  <a:pt x="20394" y="0"/>
                  <a:pt x="21600" y="1875"/>
                  <a:pt x="21600" y="4191"/>
                </a:cubicBezTo>
                <a:lnTo>
                  <a:pt x="21600" y="14006"/>
                </a:lnTo>
                <a:cubicBezTo>
                  <a:pt x="21600" y="15748"/>
                  <a:pt x="20915" y="17244"/>
                  <a:pt x="19943" y="17878"/>
                </a:cubicBezTo>
                <a:lnTo>
                  <a:pt x="21463" y="21600"/>
                </a:lnTo>
                <a:lnTo>
                  <a:pt x="14034" y="18203"/>
                </a:lnTo>
                <a:lnTo>
                  <a:pt x="2695" y="18203"/>
                </a:lnTo>
                <a:cubicBezTo>
                  <a:pt x="1206" y="18203"/>
                  <a:pt x="0" y="16322"/>
                  <a:pt x="0" y="14006"/>
                </a:cubicBezTo>
                <a:lnTo>
                  <a:pt x="0" y="4191"/>
                </a:lnTo>
                <a:cubicBezTo>
                  <a:pt x="0" y="1875"/>
                  <a:pt x="1206" y="0"/>
                  <a:pt x="2695" y="0"/>
                </a:cubicBezTo>
                <a:lnTo>
                  <a:pt x="18905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A12E3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rtl="1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pic>
        <p:nvPicPr>
          <p:cNvPr id="3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29" y="1963062"/>
            <a:ext cx="5209860" cy="4665275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Quote Bubble"/>
          <p:cNvSpPr/>
          <p:nvPr/>
        </p:nvSpPr>
        <p:spPr>
          <a:xfrm>
            <a:off x="4559810" y="862769"/>
            <a:ext cx="2263646" cy="1193402"/>
          </a:xfrm>
          <a:prstGeom prst="wedgeEllipseCallout">
            <a:avLst>
              <a:gd name="adj1" fmla="val -49385"/>
              <a:gd name="adj2" fmla="val 68676"/>
            </a:avLst>
          </a:prstGeom>
          <a:solidFill>
            <a:srgbClr val="FFFFFF"/>
          </a:solidFill>
          <a:ln w="508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sp>
        <p:nvSpPr>
          <p:cNvPr id="372" name="Content Placeholder 2"/>
          <p:cNvSpPr txBox="1"/>
          <p:nvPr/>
        </p:nvSpPr>
        <p:spPr>
          <a:xfrm>
            <a:off x="4897954" y="1027158"/>
            <a:ext cx="1540986" cy="88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9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 &lt; 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سوال سوم شما چیست؟</a:t>
            </a:r>
          </a:p>
        </p:txBody>
      </p:sp>
      <p:sp>
        <p:nvSpPr>
          <p:cNvPr id="375" name="۵"/>
          <p:cNvSpPr/>
          <p:nvPr/>
        </p:nvSpPr>
        <p:spPr>
          <a:xfrm>
            <a:off x="7609167" y="951434"/>
            <a:ext cx="2131220" cy="137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5" y="0"/>
                </a:moveTo>
                <a:cubicBezTo>
                  <a:pt x="20394" y="0"/>
                  <a:pt x="21600" y="1875"/>
                  <a:pt x="21600" y="4191"/>
                </a:cubicBezTo>
                <a:lnTo>
                  <a:pt x="21600" y="14006"/>
                </a:lnTo>
                <a:cubicBezTo>
                  <a:pt x="21600" y="15748"/>
                  <a:pt x="20915" y="17244"/>
                  <a:pt x="19943" y="17878"/>
                </a:cubicBezTo>
                <a:lnTo>
                  <a:pt x="21463" y="21600"/>
                </a:lnTo>
                <a:lnTo>
                  <a:pt x="14034" y="18203"/>
                </a:lnTo>
                <a:lnTo>
                  <a:pt x="2695" y="18203"/>
                </a:lnTo>
                <a:cubicBezTo>
                  <a:pt x="1206" y="18203"/>
                  <a:pt x="0" y="16322"/>
                  <a:pt x="0" y="14006"/>
                </a:cubicBezTo>
                <a:lnTo>
                  <a:pt x="0" y="4191"/>
                </a:lnTo>
                <a:cubicBezTo>
                  <a:pt x="0" y="1875"/>
                  <a:pt x="1206" y="0"/>
                  <a:pt x="2695" y="0"/>
                </a:cubicBezTo>
                <a:lnTo>
                  <a:pt x="18905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A12E3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rtl="1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pic>
        <p:nvPicPr>
          <p:cNvPr id="3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29" y="1963062"/>
            <a:ext cx="5209860" cy="4665275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Quote Bubble"/>
          <p:cNvSpPr/>
          <p:nvPr/>
        </p:nvSpPr>
        <p:spPr>
          <a:xfrm>
            <a:off x="4559810" y="862769"/>
            <a:ext cx="2263646" cy="1193402"/>
          </a:xfrm>
          <a:prstGeom prst="wedgeEllipseCallout">
            <a:avLst>
              <a:gd name="adj1" fmla="val -49385"/>
              <a:gd name="adj2" fmla="val 68676"/>
            </a:avLst>
          </a:prstGeom>
          <a:solidFill>
            <a:srgbClr val="FFFFFF"/>
          </a:solidFill>
          <a:ln w="508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sp>
        <p:nvSpPr>
          <p:cNvPr id="378" name="Content Placeholder 2"/>
          <p:cNvSpPr txBox="1"/>
          <p:nvPr/>
        </p:nvSpPr>
        <p:spPr>
          <a:xfrm>
            <a:off x="4897954" y="1027158"/>
            <a:ext cx="1540986" cy="882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 algn="ctr" defTabSz="914353">
              <a:lnSpc>
                <a:spcPct val="90000"/>
              </a:lnSpc>
              <a:spcBef>
                <a:spcPts val="1000"/>
              </a:spcBef>
              <a:defRPr sz="39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سوال سوم شما چیست؟</a:t>
            </a:r>
          </a:p>
        </p:txBody>
      </p:sp>
      <p:sp>
        <p:nvSpPr>
          <p:cNvPr id="381" name="۵"/>
          <p:cNvSpPr/>
          <p:nvPr/>
        </p:nvSpPr>
        <p:spPr>
          <a:xfrm>
            <a:off x="7609167" y="951434"/>
            <a:ext cx="2131220" cy="137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05" y="0"/>
                </a:moveTo>
                <a:cubicBezTo>
                  <a:pt x="20394" y="0"/>
                  <a:pt x="21600" y="1875"/>
                  <a:pt x="21600" y="4191"/>
                </a:cubicBezTo>
                <a:lnTo>
                  <a:pt x="21600" y="14006"/>
                </a:lnTo>
                <a:cubicBezTo>
                  <a:pt x="21600" y="15748"/>
                  <a:pt x="20915" y="17244"/>
                  <a:pt x="19943" y="17878"/>
                </a:cubicBezTo>
                <a:lnTo>
                  <a:pt x="21463" y="21600"/>
                </a:lnTo>
                <a:lnTo>
                  <a:pt x="14034" y="18203"/>
                </a:lnTo>
                <a:lnTo>
                  <a:pt x="2695" y="18203"/>
                </a:lnTo>
                <a:cubicBezTo>
                  <a:pt x="1206" y="18203"/>
                  <a:pt x="0" y="16322"/>
                  <a:pt x="0" y="14006"/>
                </a:cubicBezTo>
                <a:lnTo>
                  <a:pt x="0" y="4191"/>
                </a:lnTo>
                <a:cubicBezTo>
                  <a:pt x="0" y="1875"/>
                  <a:pt x="1206" y="0"/>
                  <a:pt x="2695" y="0"/>
                </a:cubicBezTo>
                <a:lnTo>
                  <a:pt x="18905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A12E3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rtl="1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pic>
        <p:nvPicPr>
          <p:cNvPr id="3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29" y="1963062"/>
            <a:ext cx="5209860" cy="4665275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Quote Bubble"/>
          <p:cNvSpPr/>
          <p:nvPr/>
        </p:nvSpPr>
        <p:spPr>
          <a:xfrm>
            <a:off x="4559810" y="862769"/>
            <a:ext cx="2263646" cy="1193402"/>
          </a:xfrm>
          <a:prstGeom prst="wedgeEllipseCallout">
            <a:avLst>
              <a:gd name="adj1" fmla="val -49385"/>
              <a:gd name="adj2" fmla="val 68676"/>
            </a:avLst>
          </a:prstGeom>
          <a:solidFill>
            <a:srgbClr val="FFFFFF"/>
          </a:solidFill>
          <a:ln w="508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</p:txBody>
      </p:sp>
      <p:sp>
        <p:nvSpPr>
          <p:cNvPr id="384" name="Content Placeholder 2"/>
          <p:cNvSpPr txBox="1"/>
          <p:nvPr/>
        </p:nvSpPr>
        <p:spPr>
          <a:xfrm>
            <a:off x="4897954" y="1027158"/>
            <a:ext cx="1540986" cy="88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9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 = 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sp>
        <p:nvSpPr>
          <p:cNvPr id="38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حداقل عدد ممکن را a=۱ و حداکثر عدد ممکن را b=۱۰۰۰ در نظر بگیر.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b &gt;= a: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وسط a و b را حساب کن:  m = (a+b)//2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m را از زبل بپرس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زبل گفت عددش از m بزرگ‌تر است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a را برابر m+۱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اگر زبل گفت عددش از m کوچک‌تر است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b را برابر m-۱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عدد زبل را یافته‌ایم و از حلقه خارج می‌شویم.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sp>
        <p:nvSpPr>
          <p:cNvPr id="390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حداقل عدد ممکن را a=۱ و حداکثر عدد ممکن را b=۱۰۰۰ در نظر بگیر.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b &gt;= a: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وسط a و b را حساب کن:  m = (a+b)//2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m را از زبل بپرس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زبل گفت عددش از m بزرگ‌تر است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a را برابر m+۱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اگر زبل گفت عددش از m کوچک‌تر است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b را برابر m-۱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عدد زبل را یافته‌ایم و از حلقه خارج می‌شویم.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247478" y="1441624"/>
            <a:ext cx="1037196" cy="120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5924" y="1647425"/>
            <a:ext cx="1314093" cy="1364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3536195" y="2178185"/>
            <a:ext cx="1198836" cy="120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03523" y="2183718"/>
            <a:ext cx="1198836" cy="1198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15058" y="2576858"/>
            <a:ext cx="1540986" cy="155647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زبل و من بازی می‌کنیم. هر نفر در حرکت خود ۱ یا ۲ تیله برمی‌دارد.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24260" y="2700136"/>
            <a:ext cx="2104369" cy="1863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80689" y="3361439"/>
            <a:ext cx="1844504" cy="1632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112" y="3188360"/>
            <a:ext cx="1540986" cy="1797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00139" y="4050046"/>
            <a:ext cx="2311401" cy="2101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211" y="4308917"/>
            <a:ext cx="2000643" cy="2077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73082" y="4567808"/>
            <a:ext cx="2000643" cy="2019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sp>
        <p:nvSpPr>
          <p:cNvPr id="39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حداقل عدد ممکن را a=۱ و حداکثر عدد ممکن را b=۱۰۰۰ در نظر بگیر.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b &gt;= a: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وسط a و b را حساب کن:  m = (a+b)//2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m را از زبل بپرس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زبل گفت عددش از m بزرگ‌تر است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a را برابر m+۱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اگر زبل گفت عددش از m کوچک‌تر است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b را برابر m-۱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عدد زبل را یافته‌ایم و از حلقه خارج می‌شویم.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sp>
        <p:nvSpPr>
          <p:cNvPr id="396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حداقل عدد ممکن را a=۱ و حداکثر عدد ممکن را b=۱۰۰۰ در نظر بگیر.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b &gt;= a: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وسط a و b را حساب کن:  m = (a+b)//2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m را از زبل بپرس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زبل گفت عددش از m بزرگ‌تر است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a را برابر m+۱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اگر زبل گفت عددش از m کوچک‌تر است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b را برابر m-۱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عدد زبل را یافته‌ایم و از حلقه خارج می‌شویم.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sp>
        <p:nvSpPr>
          <p:cNvPr id="39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حداقل عدد ممکن را a=۱ و حداکثر عدد ممکن را b=۱۰۰۰ در نظر بگیر.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b &gt;= a: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وسط a و b را حساب کن:  m = (a+b)//2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m را از زبل بپرس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زبل گفت عددش از m بزرگ‌تر است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a را برابر m+۱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اگر زبل گفت عددش از m کوچک‌تر است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b را برابر m-۱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عدد زبل را یافته‌ایم و از حلقه خارج می‌شویم.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sp>
        <p:nvSpPr>
          <p:cNvPr id="402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حداقل عدد ممکن را a=۱ و حداکثر عدد ممکن را b=۱۰۰۰ در نظر بگیر.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b &gt;= a: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وسط a و b را حساب کن:  m = (a+b)//2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m را از زبل بپرس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زبل گفت عددش از m بزرگ‌تر است: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a را برابر m+۱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اگر زبل گفت عددش از m کوچک‌تر است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b را برابر m-۱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عدد زبل را یافته‌ایم و از حلقه خارج می‌شویم.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sp>
        <p:nvSpPr>
          <p:cNvPr id="40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حداقل عدد ممکن را a=۱ و حداکثر عدد ممکن را b=۱۰۰۰ در نظر بگیر.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b &gt;= a: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وسط a و b را حساب کن:  m = (a+b)//2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m را از زبل بپرس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زبل گفت عددش از m بزرگ‌تر است: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a را برابر m+۱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اگر زبل گفت عددش از m کوچک‌تر است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b را برابر m-۱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عدد زبل را یافته‌ایم و از حلقه خارج می‌شویم.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sp>
        <p:nvSpPr>
          <p:cNvPr id="408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حداقل عدد ممکن را a=۱ و حداکثر عدد ممکن را b=۱۰۰۰ در نظر بگیر.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b &gt;= a: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وسط a و b را حساب کن:  m = (a+b)//2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m را از زبل بپرس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زبل گفت عددش از m بزرگ‌تر است: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a را برابر m+۱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اگر زبل گفت عددش از m کوچک‌تر است: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b را برابر m-۱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عدد زبل را یافته‌ایم و از حلقه خارج می‌شویم.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sp>
        <p:nvSpPr>
          <p:cNvPr id="41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حداقل عدد ممکن را a=۱ و حداکثر عدد ممکن را b=۱۰۰۰ در نظر بگیر.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b &gt;= a: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وسط a و b را حساب کن:  m = (a+b)//2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m را از زبل بپرس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زبل گفت عددش از m بزرگ‌تر است: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a را برابر m+۱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اگر زبل گفت عددش از m کوچک‌تر است: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b را برابر m-۱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rgbClr val="FFFFFF"/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عدد زبل را یافته‌ایم و از حلقه خارج می‌شویم.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الگوریتمی برای بردن در این بازی داریم؟</a:t>
            </a:r>
          </a:p>
        </p:txBody>
      </p:sp>
      <p:sp>
        <p:nvSpPr>
          <p:cNvPr id="414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حداقل عدد ممکن را a=۱ و حداکثر عدد ممکن را b=۱۰۰۰ در نظر بگیر.</a:t>
            </a:r>
          </a:p>
          <a:p>
            <a:pPr marL="189728" indent="-189728" defTabSz="758913" rtl="1">
              <a:spcBef>
                <a:spcPts val="800"/>
              </a:spcBef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تا وقتی b &gt;= a: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وسط a و b را حساب کن:  m = (a+b)//2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عدد m را از زبل بپرس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اگر زبل گفت عددش از m بزرگ‌تر است: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a را برابر m+۱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اگر زبل گفت عددش از m کوچک‌تر است:</a:t>
            </a:r>
          </a:p>
          <a:p>
            <a:pPr lvl="4" marL="0" indent="1517828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مقدار b را برابر m-۱ قرار بده</a:t>
            </a:r>
          </a:p>
          <a:p>
            <a:pPr lvl="2" marL="0" indent="758912" defTabSz="758913" rtl="1">
              <a:spcBef>
                <a:spcPts val="800"/>
              </a:spcBef>
              <a:buSzTx/>
              <a:buNone/>
              <a:defRPr sz="2324">
                <a:solidFill>
                  <a:schemeClr val="accent1">
                    <a:satOff val="-3547"/>
                    <a:lumOff val="-10352"/>
                  </a:schemeClr>
                </a:solidFill>
                <a:latin typeface="Vazir"/>
                <a:ea typeface="Vazir"/>
                <a:cs typeface="Vazir"/>
                <a:sym typeface="Vazir"/>
              </a:defRPr>
            </a:pPr>
            <a:r>
              <a:t>وگرنه عدد زبل را یافته‌ایم و از حلقه خارج می‌شویم.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بازی XO را بنویسیم :)</a:t>
            </a:r>
          </a:p>
        </p:txBody>
      </p:sp>
      <p:graphicFrame>
        <p:nvGraphicFramePr>
          <p:cNvPr id="419" name="Table"/>
          <p:cNvGraphicFramePr/>
          <p:nvPr/>
        </p:nvGraphicFramePr>
        <p:xfrm>
          <a:off x="4191000" y="1524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70000"/>
                <a:gridCol w="1270000"/>
                <a:gridCol w="1270000"/>
              </a:tblGrid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247478" y="1441624"/>
            <a:ext cx="1037196" cy="120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5924" y="1647425"/>
            <a:ext cx="1314093" cy="1364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3536195" y="2178185"/>
            <a:ext cx="1198836" cy="120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03523" y="2183718"/>
            <a:ext cx="1198836" cy="1198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15058" y="2576858"/>
            <a:ext cx="1540986" cy="1556474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زبل شروع می‌کند. کسی که آخرین تیله را بردارد برنده‌ی بازی است.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24260" y="2700136"/>
            <a:ext cx="2104369" cy="1863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80689" y="3361439"/>
            <a:ext cx="1844504" cy="1632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112" y="3188360"/>
            <a:ext cx="1540986" cy="1797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00139" y="4050046"/>
            <a:ext cx="2311401" cy="2101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211" y="4308917"/>
            <a:ext cx="2000643" cy="2077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73082" y="4567808"/>
            <a:ext cx="2000643" cy="2019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بازی XO را بنویسیم :)</a:t>
            </a:r>
          </a:p>
        </p:txBody>
      </p:sp>
      <p:graphicFrame>
        <p:nvGraphicFramePr>
          <p:cNvPr id="422" name="Table"/>
          <p:cNvGraphicFramePr/>
          <p:nvPr/>
        </p:nvGraphicFramePr>
        <p:xfrm>
          <a:off x="4191000" y="1524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70000"/>
                <a:gridCol w="1270000"/>
                <a:gridCol w="1270000"/>
              </a:tblGrid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بازی XO را بنویسیم :)</a:t>
            </a:r>
          </a:p>
        </p:txBody>
      </p:sp>
      <p:graphicFrame>
        <p:nvGraphicFramePr>
          <p:cNvPr id="425" name="Table"/>
          <p:cNvGraphicFramePr/>
          <p:nvPr/>
        </p:nvGraphicFramePr>
        <p:xfrm>
          <a:off x="4191000" y="1524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70000"/>
                <a:gridCol w="1270000"/>
                <a:gridCol w="1270000"/>
              </a:tblGrid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O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بازی XO را بنویسیم :)</a:t>
            </a:r>
          </a:p>
        </p:txBody>
      </p:sp>
      <p:graphicFrame>
        <p:nvGraphicFramePr>
          <p:cNvPr id="428" name="Table"/>
          <p:cNvGraphicFramePr/>
          <p:nvPr/>
        </p:nvGraphicFramePr>
        <p:xfrm>
          <a:off x="4191000" y="1524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70000"/>
                <a:gridCol w="1270000"/>
                <a:gridCol w="1270000"/>
              </a:tblGrid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O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بازی XO را بنویسیم :)</a:t>
            </a:r>
          </a:p>
        </p:txBody>
      </p:sp>
      <p:graphicFrame>
        <p:nvGraphicFramePr>
          <p:cNvPr id="431" name="Table"/>
          <p:cNvGraphicFramePr/>
          <p:nvPr/>
        </p:nvGraphicFramePr>
        <p:xfrm>
          <a:off x="4191000" y="1524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70000"/>
                <a:gridCol w="1270000"/>
                <a:gridCol w="1270000"/>
              </a:tblGrid>
              <a:tr h="1270000">
                <a:tc>
                  <a:txBody>
                    <a:bodyPr/>
                    <a:lstStyle/>
                    <a:p>
                      <a:pPr algn="ctr" defTabSz="91435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O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O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بازی XO را بنویسیم :)</a:t>
            </a:r>
          </a:p>
        </p:txBody>
      </p:sp>
      <p:graphicFrame>
        <p:nvGraphicFramePr>
          <p:cNvPr id="434" name="Table"/>
          <p:cNvGraphicFramePr/>
          <p:nvPr/>
        </p:nvGraphicFramePr>
        <p:xfrm>
          <a:off x="4191000" y="1524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70000"/>
                <a:gridCol w="1270000"/>
                <a:gridCol w="1270000"/>
              </a:tblGrid>
              <a:tr h="1270000">
                <a:tc>
                  <a:txBody>
                    <a:bodyPr/>
                    <a:lstStyle/>
                    <a:p>
                      <a:pPr algn="ctr" defTabSz="91435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O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O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بازی XO را بنویسیم :)</a:t>
            </a:r>
          </a:p>
        </p:txBody>
      </p:sp>
      <p:graphicFrame>
        <p:nvGraphicFramePr>
          <p:cNvPr id="437" name="Table"/>
          <p:cNvGraphicFramePr/>
          <p:nvPr/>
        </p:nvGraphicFramePr>
        <p:xfrm>
          <a:off x="4191000" y="1524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70000"/>
                <a:gridCol w="1270000"/>
                <a:gridCol w="1270000"/>
              </a:tblGrid>
              <a:tr h="1270000">
                <a:tc>
                  <a:txBody>
                    <a:bodyPr/>
                    <a:lstStyle/>
                    <a:p>
                      <a:pPr algn="ctr" defTabSz="91435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O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O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O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بیایید بازی XO را بنویسیم :)</a:t>
            </a:r>
          </a:p>
        </p:txBody>
      </p:sp>
      <p:graphicFrame>
        <p:nvGraphicFramePr>
          <p:cNvPr id="440" name="Table"/>
          <p:cNvGraphicFramePr/>
          <p:nvPr/>
        </p:nvGraphicFramePr>
        <p:xfrm>
          <a:off x="4191000" y="1524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70000"/>
                <a:gridCol w="1270000"/>
                <a:gridCol w="1270000"/>
              </a:tblGrid>
              <a:tr h="1270000">
                <a:tc>
                  <a:txBody>
                    <a:bodyPr/>
                    <a:lstStyle/>
                    <a:p>
                      <a:pPr algn="ctr" defTabSz="91435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O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O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O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 defTabSz="914353">
                        <a:def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defRPr>
                      </a:pP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>
                        <a:defRPr sz="1800"/>
                      </a:pPr>
                      <a:r>
                        <a:rPr sz="5000">
                          <a:solidFill>
                            <a:srgbClr val="A12E34"/>
                          </a:solidFill>
                          <a:latin typeface="Sahel"/>
                          <a:ea typeface="Sahel"/>
                          <a:cs typeface="Sahel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شاد و تندرست باشید :-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شاد و تن‌درست باشید :-)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247478" y="1441624"/>
            <a:ext cx="1037196" cy="120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5924" y="1647425"/>
            <a:ext cx="1314093" cy="1364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3536195" y="2178185"/>
            <a:ext cx="1198836" cy="120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03523" y="2183718"/>
            <a:ext cx="1198836" cy="1198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15058" y="2576858"/>
            <a:ext cx="1540986" cy="1556474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چه کسی برنده می‌شود؟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24260" y="2700136"/>
            <a:ext cx="2104369" cy="1863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80689" y="3361439"/>
            <a:ext cx="1844504" cy="1632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112" y="3188360"/>
            <a:ext cx="1540986" cy="1797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00139" y="4050046"/>
            <a:ext cx="2311401" cy="2101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211" y="4308917"/>
            <a:ext cx="2000643" cy="2077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73082" y="4567808"/>
            <a:ext cx="2000643" cy="2019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اگر تنها ۱ تیله روی میز بود چه کسی برنده می‌شد؟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139" y="4050046"/>
            <a:ext cx="2311401" cy="2101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۲ تیله؟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139" y="4050046"/>
            <a:ext cx="2311401" cy="2101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211" y="4308917"/>
            <a:ext cx="2000643" cy="2077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۳ تیله؟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139" y="4050046"/>
            <a:ext cx="2311401" cy="2101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211" y="4308917"/>
            <a:ext cx="2000643" cy="2077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24260" y="2700136"/>
            <a:ext cx="2104369" cy="1863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