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عنوان ارائه"/>
          <p:cNvSpPr txBox="1"/>
          <p:nvPr>
            <p:ph type="title" hasCustomPrompt="1"/>
          </p:nvPr>
        </p:nvSpPr>
        <p:spPr>
          <a:xfrm>
            <a:off x="1524000" y="3018778"/>
            <a:ext cx="9144000" cy="1678486"/>
          </a:xfrm>
          <a:prstGeom prst="rect">
            <a:avLst/>
          </a:prstGeom>
        </p:spPr>
        <p:txBody>
          <a:bodyPr/>
          <a:lstStyle>
            <a:lvl1pPr algn="ctr">
              <a:defRPr b="1" sz="5400">
                <a:solidFill>
                  <a:srgbClr val="153D8A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ارائه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1524000" y="4961911"/>
            <a:ext cx="9144000" cy="1085029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1pPr>
            <a:lvl2pPr marL="0" indent="457178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2pPr>
            <a:lvl3pPr marL="0" indent="914353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3pPr>
            <a:lvl4pPr marL="0" indent="1371531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4pPr>
            <a:lvl5pPr marL="0" indent="1828708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5pPr>
          </a:lstStyle>
          <a:p>
            <a:pPr/>
            <a:r>
              <a:t>نام ارائه دهنده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Straight Connector 9"/>
          <p:cNvSpPr/>
          <p:nvPr/>
        </p:nvSpPr>
        <p:spPr>
          <a:xfrm>
            <a:off x="1524000" y="4829586"/>
            <a:ext cx="9144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6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3564" y="831505"/>
            <a:ext cx="1304872" cy="127194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xfrm>
            <a:off x="8724902" y="814634"/>
            <a:ext cx="2628901" cy="5128974"/>
          </a:xfrm>
          <a:prstGeom prst="rect">
            <a:avLst/>
          </a:prstGeom>
        </p:spPr>
        <p:txBody>
          <a:bodyPr vert="eaVert"/>
          <a:lstStyle/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idx="1"/>
          </p:nvPr>
        </p:nvSpPr>
        <p:spPr>
          <a:xfrm>
            <a:off x="838203" y="814634"/>
            <a:ext cx="7734301" cy="5128974"/>
          </a:xfrm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838206" y="175800"/>
            <a:ext cx="10515600" cy="42545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  <a:lvl2pPr marL="647667" indent="-190490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2pPr>
            <a:lvl3pPr marL="1142941" indent="-228589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3pPr>
            <a:lvl4pPr marL="1625518" indent="-253987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4pPr>
            <a:lvl5pPr marL="2082696" indent="-253987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5pPr>
          </a:lstStyle>
          <a:p>
            <a:pPr/>
            <a:r>
              <a:t>فهرست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Rectangle 19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ext Placeholder 4"/>
          <p:cNvSpPr/>
          <p:nvPr>
            <p:ph type="body" sz="half" idx="21"/>
          </p:nvPr>
        </p:nvSpPr>
        <p:spPr>
          <a:xfrm>
            <a:off x="6203372" y="814194"/>
            <a:ext cx="5150434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Text Placeholder 4"/>
          <p:cNvSpPr/>
          <p:nvPr>
            <p:ph type="body" sz="half" idx="22"/>
          </p:nvPr>
        </p:nvSpPr>
        <p:spPr>
          <a:xfrm>
            <a:off x="838205" y="814194"/>
            <a:ext cx="5150434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84423" y="6124793"/>
            <a:ext cx="663880" cy="662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838206" y="814193"/>
            <a:ext cx="6117922" cy="509809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  <p:sp>
        <p:nvSpPr>
          <p:cNvPr id="39" name="Text Placeholder 4"/>
          <p:cNvSpPr/>
          <p:nvPr>
            <p:ph type="body" sz="half" idx="22"/>
          </p:nvPr>
        </p:nvSpPr>
        <p:spPr>
          <a:xfrm>
            <a:off x="7231067" y="814194"/>
            <a:ext cx="4122739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Rectangle 6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1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831850" y="1521856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831850" y="4401580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178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353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531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708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Rectangle 10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838200" y="739035"/>
            <a:ext cx="10515600" cy="95165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1242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7421567" y="987431"/>
            <a:ext cx="3932239" cy="1069976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838206" y="987433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21" indent="-261244">
              <a:defRPr sz="3200"/>
            </a:lvl2pPr>
            <a:lvl3pPr marL="1219138" indent="-304785">
              <a:defRPr sz="3200"/>
            </a:lvl3pPr>
            <a:lvl4pPr marL="1737273" indent="-365742">
              <a:defRPr sz="3200"/>
            </a:lvl4pPr>
            <a:lvl5pPr marL="2194451" indent="-365742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/>
          <p:nvPr>
            <p:ph type="body" sz="quarter" idx="21"/>
          </p:nvPr>
        </p:nvSpPr>
        <p:spPr>
          <a:xfrm>
            <a:off x="7421567" y="2057406"/>
            <a:ext cx="3932239" cy="38115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Text Placeholder 16"/>
          <p:cNvSpPr/>
          <p:nvPr>
            <p:ph type="body" sz="quarter" idx="22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839787" y="770846"/>
            <a:ext cx="10515601" cy="91984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178">
              <a:buSzTx/>
              <a:buFontTx/>
              <a:buNone/>
              <a:defRPr b="1" sz="2400"/>
            </a:lvl2pPr>
            <a:lvl3pPr marL="0" indent="914353">
              <a:buSzTx/>
              <a:buFontTx/>
              <a:buNone/>
              <a:defRPr b="1" sz="2400"/>
            </a:lvl3pPr>
            <a:lvl4pPr marL="0" indent="1371531">
              <a:buSzTx/>
              <a:buFontTx/>
              <a:buNone/>
              <a:defRPr b="1" sz="2400"/>
            </a:lvl4pPr>
            <a:lvl5pPr marL="0" indent="1828708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ext Placeholder 4"/>
          <p:cNvSpPr/>
          <p:nvPr>
            <p:ph type="body" sz="quarter" idx="21"/>
          </p:nvPr>
        </p:nvSpPr>
        <p:spPr>
          <a:xfrm>
            <a:off x="6172203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Text Placeholder 16"/>
          <p:cNvSpPr/>
          <p:nvPr>
            <p:ph type="body" sz="quarter" idx="22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838200" y="747681"/>
            <a:ext cx="10515600" cy="94300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idx="1"/>
          </p:nvPr>
        </p:nvSpPr>
        <p:spPr>
          <a:xfrm>
            <a:off x="838200" y="1825625"/>
            <a:ext cx="10515600" cy="4142038"/>
          </a:xfrm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688931"/>
            <a:ext cx="10515600" cy="1001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161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19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31850" y="6372550"/>
            <a:ext cx="278419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89" marR="0" indent="-228589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864" marR="0" indent="-266687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377" marR="0" indent="-320024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113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291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467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645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5822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000" marR="0" indent="-355583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2751A1"/>
                </a:solidFill>
                <a:latin typeface="Vazir"/>
                <a:ea typeface="Vazir"/>
                <a:cs typeface="Vazir"/>
                <a:sym typeface="Vazir"/>
              </a:defRPr>
            </a:lvl1pPr>
          </a:lstStyle>
          <a:p>
            <a:pPr/>
            <a:r>
              <a:t>به نام داناترین</a:t>
            </a:r>
          </a:p>
        </p:txBody>
      </p:sp>
      <p:sp>
        <p:nvSpPr>
          <p:cNvPr id="155" name="Google Shape;122;p29"/>
          <p:cNvSpPr txBox="1"/>
          <p:nvPr/>
        </p:nvSpPr>
        <p:spPr>
          <a:xfrm>
            <a:off x="2014690" y="2826922"/>
            <a:ext cx="8162620" cy="1204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749" tIns="32749" rIns="32749" bIns="32749" anchor="b">
            <a:normAutofit fontScale="100000" lnSpcReduction="0"/>
          </a:bodyPr>
          <a:lstStyle>
            <a:lvl1pPr algn="ctr" rtl="1">
              <a:lnSpc>
                <a:spcPct val="70000"/>
              </a:lnSpc>
              <a:defRPr sz="5200">
                <a:solidFill>
                  <a:srgbClr val="2751A1"/>
                </a:solidFill>
                <a:latin typeface="Lalezar"/>
                <a:ea typeface="Lalezar"/>
                <a:cs typeface="Lalezar"/>
                <a:sym typeface="Lalezar"/>
              </a:defRPr>
            </a:lvl1pPr>
          </a:lstStyle>
          <a:p>
            <a:pPr/>
            <a:r>
              <a:t>بِبسی: استارتاپ ببراسی!</a:t>
            </a:r>
          </a:p>
        </p:txBody>
      </p:sp>
      <p:sp>
        <p:nvSpPr>
          <p:cNvPr id="156" name="Google Shape;123;p29"/>
          <p:cNvSpPr txBox="1"/>
          <p:nvPr/>
        </p:nvSpPr>
        <p:spPr>
          <a:xfrm>
            <a:off x="2015132" y="4933186"/>
            <a:ext cx="8161736" cy="1362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749" tIns="32749" rIns="32749" bIns="32749">
            <a:normAutofit fontScale="100000" lnSpcReduction="0"/>
          </a:bodyPr>
          <a:lstStyle/>
          <a:p>
            <a:pPr algn="ctr" rtl="1">
              <a:defRPr b="1" sz="24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دانشکده‌ی مهندسی کامپیوتر دانشگاه صنعتی شریف</a:t>
            </a:r>
          </a:p>
          <a:p>
            <a:pPr algn="ctr" rtl="1">
              <a:defRPr b="1" sz="20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تابستان ۱۴۰۲</a:t>
            </a:r>
          </a:p>
        </p:txBody>
      </p:sp>
      <p:sp>
        <p:nvSpPr>
          <p:cNvPr id="157" name="دورهی خلاقیت الگوریتمی و برنامهنویسی پایتون"/>
          <p:cNvSpPr txBox="1"/>
          <p:nvPr/>
        </p:nvSpPr>
        <p:spPr>
          <a:xfrm>
            <a:off x="3134637" y="2203869"/>
            <a:ext cx="5922726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rtl="1">
              <a:defRPr b="1" sz="24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دوره‌ی خلاقیت الگوریتمی و برنامه‌نویسی پایتون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8384" y="983789"/>
            <a:ext cx="4835232" cy="489042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گراف</a:t>
            </a:r>
          </a:p>
        </p:txBody>
      </p:sp>
      <p:sp>
        <p:nvSpPr>
          <p:cNvPr id="198" name="Content Placeholder 2"/>
          <p:cNvSpPr txBox="1"/>
          <p:nvPr/>
        </p:nvSpPr>
        <p:spPr>
          <a:xfrm>
            <a:off x="5958120" y="1046575"/>
            <a:ext cx="1227158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یال</a:t>
            </a:r>
          </a:p>
        </p:txBody>
      </p:sp>
      <p:sp>
        <p:nvSpPr>
          <p:cNvPr id="199" name="Content Placeholder 2"/>
          <p:cNvSpPr txBox="1"/>
          <p:nvPr/>
        </p:nvSpPr>
        <p:spPr>
          <a:xfrm>
            <a:off x="6102261" y="1944921"/>
            <a:ext cx="1227158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یال</a:t>
            </a:r>
          </a:p>
        </p:txBody>
      </p:sp>
      <p:sp>
        <p:nvSpPr>
          <p:cNvPr id="200" name="Content Placeholder 2"/>
          <p:cNvSpPr txBox="1"/>
          <p:nvPr/>
        </p:nvSpPr>
        <p:spPr>
          <a:xfrm>
            <a:off x="4755133" y="1944921"/>
            <a:ext cx="1227158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یال</a:t>
            </a:r>
          </a:p>
        </p:txBody>
      </p:sp>
      <p:sp>
        <p:nvSpPr>
          <p:cNvPr id="201" name="Content Placeholder 2"/>
          <p:cNvSpPr txBox="1"/>
          <p:nvPr/>
        </p:nvSpPr>
        <p:spPr>
          <a:xfrm>
            <a:off x="6503517" y="2843266"/>
            <a:ext cx="1227158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یال</a:t>
            </a:r>
          </a:p>
        </p:txBody>
      </p:sp>
      <p:sp>
        <p:nvSpPr>
          <p:cNvPr id="202" name="Content Placeholder 2"/>
          <p:cNvSpPr txBox="1"/>
          <p:nvPr/>
        </p:nvSpPr>
        <p:spPr>
          <a:xfrm>
            <a:off x="4446595" y="2551869"/>
            <a:ext cx="1227158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یال</a:t>
            </a:r>
          </a:p>
        </p:txBody>
      </p:sp>
      <p:sp>
        <p:nvSpPr>
          <p:cNvPr id="203" name="Content Placeholder 2"/>
          <p:cNvSpPr txBox="1"/>
          <p:nvPr/>
        </p:nvSpPr>
        <p:spPr>
          <a:xfrm>
            <a:off x="4240903" y="3546048"/>
            <a:ext cx="1227158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یال</a:t>
            </a:r>
          </a:p>
        </p:txBody>
      </p:sp>
      <p:sp>
        <p:nvSpPr>
          <p:cNvPr id="204" name="Content Placeholder 2"/>
          <p:cNvSpPr txBox="1"/>
          <p:nvPr/>
        </p:nvSpPr>
        <p:spPr>
          <a:xfrm>
            <a:off x="4583723" y="4951612"/>
            <a:ext cx="1227158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یال</a:t>
            </a:r>
          </a:p>
        </p:txBody>
      </p:sp>
      <p:sp>
        <p:nvSpPr>
          <p:cNvPr id="205" name="Content Placeholder 2"/>
          <p:cNvSpPr txBox="1"/>
          <p:nvPr/>
        </p:nvSpPr>
        <p:spPr>
          <a:xfrm>
            <a:off x="5800736" y="3683177"/>
            <a:ext cx="1227158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یال</a:t>
            </a:r>
          </a:p>
        </p:txBody>
      </p:sp>
      <p:sp>
        <p:nvSpPr>
          <p:cNvPr id="206" name="Content Placeholder 2"/>
          <p:cNvSpPr txBox="1"/>
          <p:nvPr/>
        </p:nvSpPr>
        <p:spPr>
          <a:xfrm>
            <a:off x="6606364" y="4385958"/>
            <a:ext cx="1227158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یال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59492" rtl="1">
              <a:spcBef>
                <a:spcPts val="900"/>
              </a:spcBef>
              <a:defRPr sz="3008"/>
            </a:pPr>
            <a:r>
              <a:t>گراف </a:t>
            </a:r>
            <a:r>
              <a:rPr>
                <a:solidFill>
                  <a:srgbClr val="A12E34"/>
                </a:solidFill>
              </a:rPr>
              <a:t>بدون‌جهت</a:t>
            </a:r>
            <a:r>
              <a:t> و</a:t>
            </a:r>
            <a:r>
              <a:rPr>
                <a:solidFill>
                  <a:srgbClr val="A12E34"/>
                </a:solidFill>
              </a:rPr>
              <a:t> جهت‌دار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125" y="1300953"/>
            <a:ext cx="4343075" cy="4256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9206" y="1300953"/>
            <a:ext cx="4208062" cy="4256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59492" rtl="1">
              <a:spcBef>
                <a:spcPts val="900"/>
              </a:spcBef>
              <a:defRPr sz="3008"/>
            </a:pPr>
            <a:r>
              <a:rPr>
                <a:solidFill>
                  <a:srgbClr val="A12E34"/>
                </a:solidFill>
              </a:rPr>
              <a:t>درجه‌ی راس</a:t>
            </a:r>
            <a:r>
              <a:t>: تعداد یال‌‌های متصل به هر راس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5267" y="646869"/>
            <a:ext cx="5501466" cy="5564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59492" rtl="1">
              <a:spcBef>
                <a:spcPts val="900"/>
              </a:spcBef>
              <a:defRPr sz="3008"/>
            </a:pPr>
            <a:r>
              <a:rPr>
                <a:solidFill>
                  <a:srgbClr val="A12E34"/>
                </a:solidFill>
              </a:rPr>
              <a:t>درجه‌ی راس</a:t>
            </a:r>
            <a:r>
              <a:t>: تعداد یال‌‌های متصل به هر راس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5267" y="646869"/>
            <a:ext cx="5501466" cy="5564262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Content Placeholder 2"/>
          <p:cNvSpPr txBox="1"/>
          <p:nvPr/>
        </p:nvSpPr>
        <p:spPr>
          <a:xfrm>
            <a:off x="8323581" y="118370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218" name="Content Placeholder 2"/>
          <p:cNvSpPr txBox="1"/>
          <p:nvPr/>
        </p:nvSpPr>
        <p:spPr>
          <a:xfrm>
            <a:off x="8707696" y="3470471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219" name="Content Placeholder 2"/>
          <p:cNvSpPr txBox="1"/>
          <p:nvPr/>
        </p:nvSpPr>
        <p:spPr>
          <a:xfrm>
            <a:off x="5920723" y="5945791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220" name="Content Placeholder 2"/>
          <p:cNvSpPr txBox="1"/>
          <p:nvPr/>
        </p:nvSpPr>
        <p:spPr>
          <a:xfrm>
            <a:off x="2903903" y="514016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221" name="Content Placeholder 2"/>
          <p:cNvSpPr txBox="1"/>
          <p:nvPr/>
        </p:nvSpPr>
        <p:spPr>
          <a:xfrm>
            <a:off x="2903903" y="2833138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222" name="Content Placeholder 2"/>
          <p:cNvSpPr txBox="1"/>
          <p:nvPr/>
        </p:nvSpPr>
        <p:spPr>
          <a:xfrm>
            <a:off x="4028197" y="727908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223" name="Content Placeholder 2"/>
          <p:cNvSpPr txBox="1"/>
          <p:nvPr/>
        </p:nvSpPr>
        <p:spPr>
          <a:xfrm>
            <a:off x="6452094" y="268899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لم دست‌دادن</a:t>
            </a:r>
          </a:p>
        </p:txBody>
      </p:sp>
      <p:sp>
        <p:nvSpPr>
          <p:cNvPr id="226" name="Content Placeholder 2"/>
          <p:cNvSpPr txBox="1"/>
          <p:nvPr>
            <p:ph type="body" idx="1"/>
          </p:nvPr>
        </p:nvSpPr>
        <p:spPr>
          <a:xfrm>
            <a:off x="838200" y="1116819"/>
            <a:ext cx="10515600" cy="4870623"/>
          </a:xfrm>
          <a:prstGeom prst="rect">
            <a:avLst/>
          </a:prstGeom>
        </p:spPr>
        <p:txBody>
          <a:bodyPr/>
          <a:lstStyle/>
          <a:p>
            <a:pPr marL="0" indent="0" algn="just" rtl="1"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b="1"/>
              <a:t>سوال:</a:t>
            </a:r>
            <a:r>
              <a:t> در یک مهمانی، هر فرد تعداد افرادی که با آن‌ها دست داده را روی تخته‌سیاه می‌نویسد. ثابت کنید جمع اعداد روی تخته، زوج است. </a:t>
            </a:r>
          </a:p>
        </p:txBody>
      </p:sp>
      <p:sp>
        <p:nvSpPr>
          <p:cNvPr id="227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228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229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لم دست‌دادن</a:t>
            </a:r>
          </a:p>
        </p:txBody>
      </p:sp>
      <p:sp>
        <p:nvSpPr>
          <p:cNvPr id="232" name="Content Placeholder 2"/>
          <p:cNvSpPr txBox="1"/>
          <p:nvPr>
            <p:ph type="body" idx="1"/>
          </p:nvPr>
        </p:nvSpPr>
        <p:spPr>
          <a:xfrm>
            <a:off x="838200" y="1116819"/>
            <a:ext cx="10515600" cy="4870623"/>
          </a:xfrm>
          <a:prstGeom prst="rect">
            <a:avLst/>
          </a:prstGeom>
        </p:spPr>
        <p:txBody>
          <a:bodyPr/>
          <a:lstStyle/>
          <a:p>
            <a:pPr marL="0" indent="0" algn="just" rtl="1"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b="1"/>
              <a:t>سوال:</a:t>
            </a:r>
            <a:r>
              <a:t> در یک مهمانی، هر فرد تعداد افرادی که با آن‌ها دست داده را روی تخته‌سیاه می‌نویسد. ثابت کنید جمع اعداد روی تخته، زوج است. </a:t>
            </a:r>
          </a:p>
          <a:p>
            <a:pPr marL="0" indent="0" rtl="1">
              <a:buSzTx/>
              <a:buFontTx/>
              <a:buNone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پاسخ: </a:t>
            </a:r>
          </a:p>
          <a:p>
            <a:pPr marL="228600" indent="-228600" rtl="1">
              <a:buFontTx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b="0"/>
              <a:t>هر مهمان: یک راس </a:t>
            </a:r>
          </a:p>
        </p:txBody>
      </p:sp>
      <p:sp>
        <p:nvSpPr>
          <p:cNvPr id="233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234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235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لم دست‌دادن</a:t>
            </a:r>
          </a:p>
        </p:txBody>
      </p:sp>
      <p:sp>
        <p:nvSpPr>
          <p:cNvPr id="238" name="Content Placeholder 2"/>
          <p:cNvSpPr txBox="1"/>
          <p:nvPr>
            <p:ph type="body" idx="1"/>
          </p:nvPr>
        </p:nvSpPr>
        <p:spPr>
          <a:xfrm>
            <a:off x="838200" y="1116819"/>
            <a:ext cx="10515600" cy="4870623"/>
          </a:xfrm>
          <a:prstGeom prst="rect">
            <a:avLst/>
          </a:prstGeom>
        </p:spPr>
        <p:txBody>
          <a:bodyPr/>
          <a:lstStyle/>
          <a:p>
            <a:pPr marL="0" indent="0" algn="just" rtl="1"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b="1"/>
              <a:t>سوال:</a:t>
            </a:r>
            <a:r>
              <a:t> در یک مهمانی، هر فرد تعداد افرادی که با آن‌ها دست داده را روی تخته‌سیاه می‌نویسد. ثابت کنید جمع اعداد روی تخته، زوج است. </a:t>
            </a:r>
          </a:p>
          <a:p>
            <a:pPr marL="0" indent="0" rtl="1">
              <a:buSzTx/>
              <a:buFontTx/>
              <a:buNone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پاسخ: </a:t>
            </a:r>
          </a:p>
          <a:p>
            <a:pPr marL="228600" indent="-228600" rtl="1">
              <a:buFontTx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b="0"/>
              <a:t>هر مهمان: یک راس </a:t>
            </a:r>
            <a:endParaRPr b="0"/>
          </a:p>
          <a:p>
            <a:pPr marL="228600" indent="-228600" rtl="1">
              <a:buFontTx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b="0"/>
              <a:t>دست‌دادن دو نفر: یک یال بین آن‌ها</a:t>
            </a:r>
          </a:p>
        </p:txBody>
      </p:sp>
      <p:sp>
        <p:nvSpPr>
          <p:cNvPr id="239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240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241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لم دست‌دادن</a:t>
            </a:r>
          </a:p>
        </p:txBody>
      </p:sp>
      <p:sp>
        <p:nvSpPr>
          <p:cNvPr id="244" name="Content Placeholder 2"/>
          <p:cNvSpPr txBox="1"/>
          <p:nvPr>
            <p:ph type="body" idx="1"/>
          </p:nvPr>
        </p:nvSpPr>
        <p:spPr>
          <a:xfrm>
            <a:off x="838200" y="1116819"/>
            <a:ext cx="10515600" cy="4870623"/>
          </a:xfrm>
          <a:prstGeom prst="rect">
            <a:avLst/>
          </a:prstGeom>
        </p:spPr>
        <p:txBody>
          <a:bodyPr/>
          <a:lstStyle/>
          <a:p>
            <a:pPr marL="0" indent="0" algn="just" rtl="1"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b="1"/>
              <a:t>سوال:</a:t>
            </a:r>
            <a:r>
              <a:t> در یک مهمانی، هر فرد تعداد افرادی که با آن‌ها دست داده را روی تخته‌سیاه می‌نویسد. ثابت کنید جمع اعداد روی تخته، زوج است. </a:t>
            </a:r>
          </a:p>
          <a:p>
            <a:pPr marL="0" indent="0" rtl="1">
              <a:buSzTx/>
              <a:buFontTx/>
              <a:buNone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پاسخ: </a:t>
            </a:r>
          </a:p>
          <a:p>
            <a:pPr marL="228600" indent="-228600" rtl="1">
              <a:buFontTx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b="0"/>
              <a:t>هر مهمان: یک راس </a:t>
            </a:r>
            <a:endParaRPr b="0"/>
          </a:p>
          <a:p>
            <a:pPr marL="228600" indent="-228600" rtl="1">
              <a:buFontTx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b="0"/>
              <a:t>دست‌دادن دو نفر: یک یال بین آن‌ها</a:t>
            </a:r>
            <a:endParaRPr b="0"/>
          </a:p>
          <a:p>
            <a:pPr marL="228600" indent="-228600" rtl="1">
              <a:buFontTx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b="0"/>
              <a:t>اعداد نوشته شده: درجه‌ی راس‌ها</a:t>
            </a:r>
          </a:p>
        </p:txBody>
      </p:sp>
      <p:sp>
        <p:nvSpPr>
          <p:cNvPr id="245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246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247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لم دست‌دادن</a:t>
            </a:r>
          </a:p>
        </p:txBody>
      </p:sp>
      <p:sp>
        <p:nvSpPr>
          <p:cNvPr id="250" name="Content Placeholder 2"/>
          <p:cNvSpPr txBox="1"/>
          <p:nvPr>
            <p:ph type="body" idx="1"/>
          </p:nvPr>
        </p:nvSpPr>
        <p:spPr>
          <a:xfrm>
            <a:off x="838200" y="1116819"/>
            <a:ext cx="10515600" cy="4870623"/>
          </a:xfrm>
          <a:prstGeom prst="rect">
            <a:avLst/>
          </a:prstGeom>
        </p:spPr>
        <p:txBody>
          <a:bodyPr/>
          <a:lstStyle/>
          <a:p>
            <a:pPr marL="0" indent="0" algn="just" rtl="1"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b="1"/>
              <a:t>سوال:</a:t>
            </a:r>
            <a:r>
              <a:t> در یک مهمانی، هر فرد تعداد افرادی که با آن‌ها دست داده را روی تخته‌سیاه می‌نویسد. ثابت کنید جمع اعداد روی تخته، زوج است. </a:t>
            </a:r>
          </a:p>
          <a:p>
            <a:pPr marL="0" indent="0" rtl="1">
              <a:buSzTx/>
              <a:buFontTx/>
              <a:buNone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پاسخ: </a:t>
            </a:r>
          </a:p>
          <a:p>
            <a:pPr marL="228600" indent="-228600" rtl="1">
              <a:buFontTx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b="0"/>
              <a:t>هر مهمان: یک راس </a:t>
            </a:r>
            <a:endParaRPr b="0"/>
          </a:p>
          <a:p>
            <a:pPr marL="228600" indent="-228600" rtl="1">
              <a:buFontTx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b="0"/>
              <a:t>دست‌دادن دو نفر: یک یال بین آن‌ها</a:t>
            </a:r>
            <a:endParaRPr b="0"/>
          </a:p>
          <a:p>
            <a:pPr marL="228600" indent="-228600" rtl="1">
              <a:buFontTx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b="0"/>
              <a:t>اعداد نوشته شده: درجه‌ی راس‌ها</a:t>
            </a:r>
            <a:endParaRPr b="0"/>
          </a:p>
          <a:p>
            <a:pPr marL="228600" indent="-228600" rtl="1">
              <a:buFontTx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b="0"/>
              <a:t>مجموع اعداد زوج است چرا که مجموع درجه‌ی راس‌ها برابر است با دو برابر تعداد یال‌ها</a:t>
            </a:r>
          </a:p>
        </p:txBody>
      </p:sp>
      <p:sp>
        <p:nvSpPr>
          <p:cNvPr id="251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252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253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خیلی از معماها با نظریه‌ی گراف حل می‌شوند</a:t>
            </a:r>
          </a:p>
        </p:txBody>
      </p:sp>
      <p:sp>
        <p:nvSpPr>
          <p:cNvPr id="256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257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258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grpSp>
        <p:nvGrpSpPr>
          <p:cNvPr id="262" name="Group"/>
          <p:cNvGrpSpPr/>
          <p:nvPr/>
        </p:nvGrpSpPr>
        <p:grpSpPr>
          <a:xfrm>
            <a:off x="4044187" y="2794848"/>
            <a:ext cx="4103626" cy="3027626"/>
            <a:chOff x="0" y="0"/>
            <a:chExt cx="4103625" cy="3027624"/>
          </a:xfrm>
        </p:grpSpPr>
        <p:sp>
          <p:nvSpPr>
            <p:cNvPr id="259" name="Rectangle"/>
            <p:cNvSpPr/>
            <p:nvPr/>
          </p:nvSpPr>
          <p:spPr>
            <a:xfrm>
              <a:off x="0" y="0"/>
              <a:ext cx="4103626" cy="3027625"/>
            </a:xfrm>
            <a:prstGeom prst="rect">
              <a:avLst/>
            </a:prstGeom>
            <a:solidFill>
              <a:srgbClr val="FFFFFF"/>
            </a:solidFill>
            <a:ln w="762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0" name="Line"/>
            <p:cNvSpPr/>
            <p:nvPr/>
          </p:nvSpPr>
          <p:spPr>
            <a:xfrm flipV="1">
              <a:off x="7766" y="5995"/>
              <a:ext cx="4088092" cy="3015634"/>
            </a:xfrm>
            <a:prstGeom prst="line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Line"/>
            <p:cNvSpPr/>
            <p:nvPr/>
          </p:nvSpPr>
          <p:spPr>
            <a:xfrm flipH="1" flipV="1">
              <a:off x="23608" y="2171"/>
              <a:ext cx="4066700" cy="3016893"/>
            </a:xfrm>
            <a:prstGeom prst="line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3" name="Content Placeholder 2"/>
          <p:cNvSpPr txBox="1"/>
          <p:nvPr>
            <p:ph type="body" sz="quarter" idx="1"/>
          </p:nvPr>
        </p:nvSpPr>
        <p:spPr>
          <a:xfrm>
            <a:off x="838200" y="993688"/>
            <a:ext cx="10515600" cy="1146292"/>
          </a:xfrm>
          <a:prstGeom prst="rect">
            <a:avLst/>
          </a:prstGeom>
        </p:spPr>
        <p:txBody>
          <a:bodyPr/>
          <a:lstStyle>
            <a:lvl1pPr marL="0" indent="0" algn="just" defTabSz="896066" rtl="1">
              <a:spcBef>
                <a:spcPts val="900"/>
              </a:spcBef>
              <a:buSzTx/>
              <a:buFontTx/>
              <a:buNone/>
              <a:defRPr b="1" sz="2744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>
              <a:defRPr b="0"/>
            </a:pPr>
            <a:r>
              <a:rPr b="1"/>
              <a:t>بدون آن‌که مداد را از روی کاغذ بردارید یا از روی یک پاره‌خط دوبار رد شوید، شکل را بکشید.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ببراس‌ها یک استارتاپ تاکسی اینترنتی زده‌اند: ببسی</a:t>
            </a:r>
          </a:p>
        </p:txBody>
      </p:sp>
      <p:pic>
        <p:nvPicPr>
          <p:cNvPr id="160" name="Screen Shot 2023-08-11 at 11.33.46 PM.png" descr="Screen Shot 2023-08-11 at 11.33.46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9890"/>
          <a:stretch>
            <a:fillRect/>
          </a:stretch>
        </p:blipFill>
        <p:spPr>
          <a:xfrm>
            <a:off x="998316" y="1007510"/>
            <a:ext cx="10195368" cy="436399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Content Placeholder 2"/>
          <p:cNvSpPr txBox="1"/>
          <p:nvPr>
            <p:ph type="body" sz="quarter" idx="1"/>
          </p:nvPr>
        </p:nvSpPr>
        <p:spPr>
          <a:xfrm>
            <a:off x="6326107" y="3730431"/>
            <a:ext cx="723292" cy="248803"/>
          </a:xfrm>
          <a:prstGeom prst="rect">
            <a:avLst/>
          </a:prstGeom>
          <a:solidFill>
            <a:srgbClr val="E5EFFC"/>
          </a:solidFill>
        </p:spPr>
        <p:txBody>
          <a:bodyPr/>
          <a:lstStyle>
            <a:lvl1pPr marL="0" indent="0" defTabSz="365741" rtl="1">
              <a:lnSpc>
                <a:spcPct val="10000"/>
              </a:lnSpc>
              <a:spcBef>
                <a:spcPts val="0"/>
              </a:spcBef>
              <a:buSzTx/>
              <a:buFontTx/>
              <a:buNone/>
              <a:defRPr sz="880">
                <a:latin typeface="Vazir"/>
                <a:ea typeface="Vazir"/>
                <a:cs typeface="Vazir"/>
                <a:sym typeface="Vazir"/>
              </a:defRPr>
            </a:lvl1pPr>
          </a:lstStyle>
          <a:p>
            <a:pPr/>
            <a:r>
              <a:t>ببسی</a:t>
            </a:r>
          </a:p>
        </p:txBody>
      </p:sp>
      <p:sp>
        <p:nvSpPr>
          <p:cNvPr id="162" name="Content Placeholder 2"/>
          <p:cNvSpPr txBox="1"/>
          <p:nvPr/>
        </p:nvSpPr>
        <p:spPr>
          <a:xfrm>
            <a:off x="6326107" y="4162174"/>
            <a:ext cx="723292" cy="2488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365741" rtl="1">
              <a:lnSpc>
                <a:spcPct val="10000"/>
              </a:lnSpc>
              <a:defRPr sz="880">
                <a:latin typeface="Vazir"/>
                <a:ea typeface="Vazir"/>
                <a:cs typeface="Vazir"/>
                <a:sym typeface="Vazir"/>
              </a:defRPr>
            </a:lvl1pPr>
          </a:lstStyle>
          <a:p>
            <a:pPr/>
            <a:r>
              <a:t>ببسی پلاس</a:t>
            </a:r>
          </a:p>
        </p:txBody>
      </p:sp>
      <p:sp>
        <p:nvSpPr>
          <p:cNvPr id="163" name="Content Placeholder 2"/>
          <p:cNvSpPr txBox="1"/>
          <p:nvPr/>
        </p:nvSpPr>
        <p:spPr>
          <a:xfrm>
            <a:off x="6326107" y="4661353"/>
            <a:ext cx="723292" cy="2488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365741" rtl="1">
              <a:lnSpc>
                <a:spcPct val="10000"/>
              </a:lnSpc>
              <a:defRPr sz="880">
                <a:latin typeface="Vazir"/>
                <a:ea typeface="Vazir"/>
                <a:cs typeface="Vazir"/>
                <a:sym typeface="Vazir"/>
              </a:defRPr>
            </a:lvl1pPr>
          </a:lstStyle>
          <a:p>
            <a:pPr/>
            <a:r>
              <a:t>موتوببسی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شکل را به گراف تبدیل کنیم</a:t>
            </a:r>
          </a:p>
        </p:txBody>
      </p:sp>
      <p:sp>
        <p:nvSpPr>
          <p:cNvPr id="266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267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268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grpSp>
        <p:nvGrpSpPr>
          <p:cNvPr id="272" name="Group"/>
          <p:cNvGrpSpPr/>
          <p:nvPr/>
        </p:nvGrpSpPr>
        <p:grpSpPr>
          <a:xfrm>
            <a:off x="4044187" y="2794848"/>
            <a:ext cx="4103626" cy="3027626"/>
            <a:chOff x="0" y="0"/>
            <a:chExt cx="4103625" cy="3027624"/>
          </a:xfrm>
        </p:grpSpPr>
        <p:sp>
          <p:nvSpPr>
            <p:cNvPr id="269" name="Rectangle"/>
            <p:cNvSpPr/>
            <p:nvPr/>
          </p:nvSpPr>
          <p:spPr>
            <a:xfrm>
              <a:off x="0" y="0"/>
              <a:ext cx="4103626" cy="3027625"/>
            </a:xfrm>
            <a:prstGeom prst="rect">
              <a:avLst/>
            </a:prstGeom>
            <a:solidFill>
              <a:srgbClr val="FFFFFF"/>
            </a:solidFill>
            <a:ln w="762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0" name="Line"/>
            <p:cNvSpPr/>
            <p:nvPr/>
          </p:nvSpPr>
          <p:spPr>
            <a:xfrm flipV="1">
              <a:off x="7766" y="5995"/>
              <a:ext cx="4088092" cy="3015634"/>
            </a:xfrm>
            <a:prstGeom prst="line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Line"/>
            <p:cNvSpPr/>
            <p:nvPr/>
          </p:nvSpPr>
          <p:spPr>
            <a:xfrm flipH="1" flipV="1">
              <a:off x="23608" y="2171"/>
              <a:ext cx="4066700" cy="3016893"/>
            </a:xfrm>
            <a:prstGeom prst="line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3" name="Oval"/>
          <p:cNvSpPr/>
          <p:nvPr/>
        </p:nvSpPr>
        <p:spPr>
          <a:xfrm>
            <a:off x="7920170" y="2571053"/>
            <a:ext cx="409062" cy="41275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4" name="Oval"/>
          <p:cNvSpPr/>
          <p:nvPr/>
        </p:nvSpPr>
        <p:spPr>
          <a:xfrm>
            <a:off x="3858536" y="2571053"/>
            <a:ext cx="409063" cy="41275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5" name="Oval"/>
          <p:cNvSpPr/>
          <p:nvPr/>
        </p:nvSpPr>
        <p:spPr>
          <a:xfrm>
            <a:off x="5891469" y="4102286"/>
            <a:ext cx="409062" cy="41275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6" name="Oval"/>
          <p:cNvSpPr/>
          <p:nvPr/>
        </p:nvSpPr>
        <p:spPr>
          <a:xfrm>
            <a:off x="7920170" y="5608260"/>
            <a:ext cx="409062" cy="41275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7" name="Oval"/>
          <p:cNvSpPr/>
          <p:nvPr/>
        </p:nvSpPr>
        <p:spPr>
          <a:xfrm>
            <a:off x="3858536" y="5608260"/>
            <a:ext cx="409063" cy="41275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فرض کنید تا جایی از شکل را رسم کرده‌ایم</a:t>
            </a:r>
          </a:p>
        </p:txBody>
      </p:sp>
      <p:sp>
        <p:nvSpPr>
          <p:cNvPr id="280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281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282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283" name="Rectangle"/>
          <p:cNvSpPr/>
          <p:nvPr/>
        </p:nvSpPr>
        <p:spPr>
          <a:xfrm>
            <a:off x="4044187" y="2794848"/>
            <a:ext cx="4103626" cy="3027626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1">
                <a:alpha val="33219"/>
              </a:scheme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4" name="Line"/>
          <p:cNvSpPr/>
          <p:nvPr/>
        </p:nvSpPr>
        <p:spPr>
          <a:xfrm flipV="1">
            <a:off x="4051954" y="2800844"/>
            <a:ext cx="4088092" cy="3015634"/>
          </a:xfrm>
          <a:prstGeom prst="line">
            <a:avLst/>
          </a:prstGeom>
          <a:ln w="76200">
            <a:solidFill>
              <a:schemeClr val="accent1">
                <a:alpha val="32903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5" name="Line"/>
          <p:cNvSpPr/>
          <p:nvPr/>
        </p:nvSpPr>
        <p:spPr>
          <a:xfrm flipH="1" flipV="1">
            <a:off x="4067796" y="2797020"/>
            <a:ext cx="4066700" cy="3016893"/>
          </a:xfrm>
          <a:prstGeom prst="line">
            <a:avLst/>
          </a:prstGeom>
          <a:ln w="76200">
            <a:solidFill>
              <a:schemeClr val="accent1">
                <a:alpha val="33219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6" name="Oval"/>
          <p:cNvSpPr/>
          <p:nvPr/>
        </p:nvSpPr>
        <p:spPr>
          <a:xfrm>
            <a:off x="7920170" y="2571053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7" name="Oval"/>
          <p:cNvSpPr/>
          <p:nvPr/>
        </p:nvSpPr>
        <p:spPr>
          <a:xfrm>
            <a:off x="3858536" y="2571053"/>
            <a:ext cx="409063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8" name="Oval"/>
          <p:cNvSpPr/>
          <p:nvPr/>
        </p:nvSpPr>
        <p:spPr>
          <a:xfrm>
            <a:off x="5891469" y="4102286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9" name="Oval"/>
          <p:cNvSpPr/>
          <p:nvPr/>
        </p:nvSpPr>
        <p:spPr>
          <a:xfrm>
            <a:off x="7920170" y="5608260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0" name="Oval"/>
          <p:cNvSpPr/>
          <p:nvPr/>
        </p:nvSpPr>
        <p:spPr>
          <a:xfrm>
            <a:off x="3858536" y="5608260"/>
            <a:ext cx="409063" cy="412751"/>
          </a:xfrm>
          <a:prstGeom prst="ellipse">
            <a:avLst/>
          </a:prstGeom>
          <a:solidFill>
            <a:schemeClr val="accent1">
              <a:satOff val="-3547"/>
              <a:lumOff val="-10352"/>
              <a:alpha val="33000"/>
            </a:schemeClr>
          </a:solidFill>
          <a:ln w="12700">
            <a:solidFill>
              <a:schemeClr val="accent1">
                <a:alpha val="31525"/>
              </a:scheme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1" name="Line"/>
          <p:cNvSpPr/>
          <p:nvPr/>
        </p:nvSpPr>
        <p:spPr>
          <a:xfrm flipH="1" flipV="1">
            <a:off x="4216697" y="2903602"/>
            <a:ext cx="1718413" cy="1279997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Line"/>
          <p:cNvSpPr/>
          <p:nvPr/>
        </p:nvSpPr>
        <p:spPr>
          <a:xfrm flipH="1" flipV="1">
            <a:off x="4219700" y="2788746"/>
            <a:ext cx="3716246" cy="3834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Line"/>
          <p:cNvSpPr/>
          <p:nvPr/>
        </p:nvSpPr>
        <p:spPr>
          <a:xfrm>
            <a:off x="8143104" y="2965827"/>
            <a:ext cx="6045" cy="2702129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درجه‌ی هر راس چند است؟</a:t>
            </a:r>
          </a:p>
        </p:txBody>
      </p:sp>
      <p:sp>
        <p:nvSpPr>
          <p:cNvPr id="296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297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298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299" name="Oval"/>
          <p:cNvSpPr/>
          <p:nvPr/>
        </p:nvSpPr>
        <p:spPr>
          <a:xfrm>
            <a:off x="7920170" y="2571053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0" name="Oval"/>
          <p:cNvSpPr/>
          <p:nvPr/>
        </p:nvSpPr>
        <p:spPr>
          <a:xfrm>
            <a:off x="3858536" y="2571053"/>
            <a:ext cx="409063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1" name="Oval"/>
          <p:cNvSpPr/>
          <p:nvPr/>
        </p:nvSpPr>
        <p:spPr>
          <a:xfrm>
            <a:off x="5891469" y="4102286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2" name="Oval"/>
          <p:cNvSpPr/>
          <p:nvPr/>
        </p:nvSpPr>
        <p:spPr>
          <a:xfrm>
            <a:off x="7920170" y="5608260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3" name="Line"/>
          <p:cNvSpPr/>
          <p:nvPr/>
        </p:nvSpPr>
        <p:spPr>
          <a:xfrm flipH="1" flipV="1">
            <a:off x="4216697" y="2903602"/>
            <a:ext cx="1718413" cy="1279997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Line"/>
          <p:cNvSpPr/>
          <p:nvPr/>
        </p:nvSpPr>
        <p:spPr>
          <a:xfrm flipH="1" flipV="1">
            <a:off x="4219700" y="2788746"/>
            <a:ext cx="3716246" cy="3834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5" name="Line"/>
          <p:cNvSpPr/>
          <p:nvPr/>
        </p:nvSpPr>
        <p:spPr>
          <a:xfrm>
            <a:off x="8143104" y="2965827"/>
            <a:ext cx="6045" cy="2702129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درجه‌ی هر راس چند است؟</a:t>
            </a:r>
          </a:p>
        </p:txBody>
      </p:sp>
      <p:sp>
        <p:nvSpPr>
          <p:cNvPr id="308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09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10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11" name="Content Placeholder 2"/>
          <p:cNvSpPr txBox="1"/>
          <p:nvPr/>
        </p:nvSpPr>
        <p:spPr>
          <a:xfrm>
            <a:off x="8199696" y="542979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312" name="Content Placeholder 2"/>
          <p:cNvSpPr txBox="1"/>
          <p:nvPr/>
        </p:nvSpPr>
        <p:spPr>
          <a:xfrm>
            <a:off x="8199696" y="232192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13" name="Content Placeholder 2"/>
          <p:cNvSpPr txBox="1"/>
          <p:nvPr/>
        </p:nvSpPr>
        <p:spPr>
          <a:xfrm>
            <a:off x="3292071" y="232192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14" name="Content Placeholder 2"/>
          <p:cNvSpPr txBox="1"/>
          <p:nvPr/>
        </p:nvSpPr>
        <p:spPr>
          <a:xfrm>
            <a:off x="5532696" y="4260699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315" name="Oval"/>
          <p:cNvSpPr/>
          <p:nvPr/>
        </p:nvSpPr>
        <p:spPr>
          <a:xfrm>
            <a:off x="7920170" y="2571053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6" name="Oval"/>
          <p:cNvSpPr/>
          <p:nvPr/>
        </p:nvSpPr>
        <p:spPr>
          <a:xfrm>
            <a:off x="3858536" y="2571053"/>
            <a:ext cx="409063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7" name="Oval"/>
          <p:cNvSpPr/>
          <p:nvPr/>
        </p:nvSpPr>
        <p:spPr>
          <a:xfrm>
            <a:off x="5891469" y="4102286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8" name="Oval"/>
          <p:cNvSpPr/>
          <p:nvPr/>
        </p:nvSpPr>
        <p:spPr>
          <a:xfrm>
            <a:off x="7920170" y="5608260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9" name="Line"/>
          <p:cNvSpPr/>
          <p:nvPr/>
        </p:nvSpPr>
        <p:spPr>
          <a:xfrm flipH="1" flipV="1">
            <a:off x="4216697" y="2903602"/>
            <a:ext cx="1718413" cy="1279997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0" name="Line"/>
          <p:cNvSpPr/>
          <p:nvPr/>
        </p:nvSpPr>
        <p:spPr>
          <a:xfrm flipH="1" flipV="1">
            <a:off x="4219700" y="2788746"/>
            <a:ext cx="3716246" cy="3834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Line"/>
          <p:cNvSpPr/>
          <p:nvPr/>
        </p:nvSpPr>
        <p:spPr>
          <a:xfrm>
            <a:off x="8143104" y="2965827"/>
            <a:ext cx="6045" cy="2702129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قسمت بیشتری از شکل را رسم می‌کنیم.</a:t>
            </a:r>
          </a:p>
        </p:txBody>
      </p:sp>
      <p:sp>
        <p:nvSpPr>
          <p:cNvPr id="324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25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26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27" name="Rectangle"/>
          <p:cNvSpPr/>
          <p:nvPr/>
        </p:nvSpPr>
        <p:spPr>
          <a:xfrm>
            <a:off x="4044187" y="2794848"/>
            <a:ext cx="4103626" cy="3027626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1">
                <a:alpha val="33219"/>
              </a:scheme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8" name="Line"/>
          <p:cNvSpPr/>
          <p:nvPr/>
        </p:nvSpPr>
        <p:spPr>
          <a:xfrm flipV="1">
            <a:off x="4051954" y="2800844"/>
            <a:ext cx="4088092" cy="3015634"/>
          </a:xfrm>
          <a:prstGeom prst="line">
            <a:avLst/>
          </a:prstGeom>
          <a:ln w="76200">
            <a:solidFill>
              <a:schemeClr val="accent1">
                <a:alpha val="32903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9" name="Line"/>
          <p:cNvSpPr/>
          <p:nvPr/>
        </p:nvSpPr>
        <p:spPr>
          <a:xfrm flipH="1" flipV="1">
            <a:off x="4067796" y="2797020"/>
            <a:ext cx="4066700" cy="3016893"/>
          </a:xfrm>
          <a:prstGeom prst="line">
            <a:avLst/>
          </a:prstGeom>
          <a:ln w="76200">
            <a:solidFill>
              <a:schemeClr val="accent1">
                <a:alpha val="33219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0" name="Oval"/>
          <p:cNvSpPr/>
          <p:nvPr/>
        </p:nvSpPr>
        <p:spPr>
          <a:xfrm>
            <a:off x="7920170" y="2571053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1" name="Oval"/>
          <p:cNvSpPr/>
          <p:nvPr/>
        </p:nvSpPr>
        <p:spPr>
          <a:xfrm>
            <a:off x="3858536" y="2571053"/>
            <a:ext cx="409063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2" name="Oval"/>
          <p:cNvSpPr/>
          <p:nvPr/>
        </p:nvSpPr>
        <p:spPr>
          <a:xfrm>
            <a:off x="5891469" y="4102286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3" name="Oval"/>
          <p:cNvSpPr/>
          <p:nvPr/>
        </p:nvSpPr>
        <p:spPr>
          <a:xfrm>
            <a:off x="7920170" y="5608260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4" name="Oval"/>
          <p:cNvSpPr/>
          <p:nvPr/>
        </p:nvSpPr>
        <p:spPr>
          <a:xfrm>
            <a:off x="3858536" y="5608260"/>
            <a:ext cx="409063" cy="412751"/>
          </a:xfrm>
          <a:prstGeom prst="ellipse">
            <a:avLst/>
          </a:prstGeom>
          <a:solidFill>
            <a:schemeClr val="accent1">
              <a:satOff val="-3547"/>
              <a:lumOff val="-10352"/>
              <a:alpha val="33000"/>
            </a:schemeClr>
          </a:solidFill>
          <a:ln w="12700">
            <a:solidFill>
              <a:schemeClr val="accent1">
                <a:alpha val="31525"/>
              </a:scheme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5" name="Line"/>
          <p:cNvSpPr/>
          <p:nvPr/>
        </p:nvSpPr>
        <p:spPr>
          <a:xfrm flipH="1" flipV="1">
            <a:off x="4216697" y="2903602"/>
            <a:ext cx="1718413" cy="1279997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6" name="Line"/>
          <p:cNvSpPr/>
          <p:nvPr/>
        </p:nvSpPr>
        <p:spPr>
          <a:xfrm flipH="1" flipV="1">
            <a:off x="4219700" y="2788746"/>
            <a:ext cx="3716246" cy="3834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Line"/>
          <p:cNvSpPr/>
          <p:nvPr/>
        </p:nvSpPr>
        <p:spPr>
          <a:xfrm>
            <a:off x="8143104" y="2965827"/>
            <a:ext cx="6045" cy="2702129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Line"/>
          <p:cNvSpPr/>
          <p:nvPr/>
        </p:nvSpPr>
        <p:spPr>
          <a:xfrm flipH="1" flipV="1">
            <a:off x="6274097" y="4427602"/>
            <a:ext cx="1718413" cy="1279997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9" name="Line"/>
          <p:cNvSpPr/>
          <p:nvPr/>
        </p:nvSpPr>
        <p:spPr>
          <a:xfrm flipH="1">
            <a:off x="4238178" y="4433233"/>
            <a:ext cx="1688399" cy="1253555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Oval"/>
          <p:cNvSpPr/>
          <p:nvPr/>
        </p:nvSpPr>
        <p:spPr>
          <a:xfrm>
            <a:off x="3858536" y="5608260"/>
            <a:ext cx="409063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حالا درجه‌ی هر راس چند است؟</a:t>
            </a:r>
          </a:p>
        </p:txBody>
      </p:sp>
      <p:sp>
        <p:nvSpPr>
          <p:cNvPr id="343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44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45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46" name="Oval"/>
          <p:cNvSpPr/>
          <p:nvPr/>
        </p:nvSpPr>
        <p:spPr>
          <a:xfrm>
            <a:off x="7920170" y="2571053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7" name="Oval"/>
          <p:cNvSpPr/>
          <p:nvPr/>
        </p:nvSpPr>
        <p:spPr>
          <a:xfrm>
            <a:off x="3858536" y="2571053"/>
            <a:ext cx="409063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8" name="Oval"/>
          <p:cNvSpPr/>
          <p:nvPr/>
        </p:nvSpPr>
        <p:spPr>
          <a:xfrm>
            <a:off x="5891469" y="4102286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9" name="Oval"/>
          <p:cNvSpPr/>
          <p:nvPr/>
        </p:nvSpPr>
        <p:spPr>
          <a:xfrm>
            <a:off x="7920170" y="5608260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0" name="Line"/>
          <p:cNvSpPr/>
          <p:nvPr/>
        </p:nvSpPr>
        <p:spPr>
          <a:xfrm flipH="1" flipV="1">
            <a:off x="4216697" y="2903602"/>
            <a:ext cx="1718413" cy="1279997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1" name="Line"/>
          <p:cNvSpPr/>
          <p:nvPr/>
        </p:nvSpPr>
        <p:spPr>
          <a:xfrm flipH="1" flipV="1">
            <a:off x="4219700" y="2788746"/>
            <a:ext cx="3716246" cy="3834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Line"/>
          <p:cNvSpPr/>
          <p:nvPr/>
        </p:nvSpPr>
        <p:spPr>
          <a:xfrm>
            <a:off x="8143104" y="2965827"/>
            <a:ext cx="6045" cy="2702129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Line"/>
          <p:cNvSpPr/>
          <p:nvPr/>
        </p:nvSpPr>
        <p:spPr>
          <a:xfrm flipH="1" flipV="1">
            <a:off x="6274097" y="4427602"/>
            <a:ext cx="1718413" cy="1279997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Line"/>
          <p:cNvSpPr/>
          <p:nvPr/>
        </p:nvSpPr>
        <p:spPr>
          <a:xfrm flipH="1">
            <a:off x="4238178" y="4433233"/>
            <a:ext cx="1688399" cy="1253555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5" name="Oval"/>
          <p:cNvSpPr/>
          <p:nvPr/>
        </p:nvSpPr>
        <p:spPr>
          <a:xfrm>
            <a:off x="3858536" y="5608260"/>
            <a:ext cx="409063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حالا درجه‌ی هر راس چند است؟</a:t>
            </a:r>
          </a:p>
        </p:txBody>
      </p:sp>
      <p:sp>
        <p:nvSpPr>
          <p:cNvPr id="358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59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60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61" name="Content Placeholder 2"/>
          <p:cNvSpPr txBox="1"/>
          <p:nvPr/>
        </p:nvSpPr>
        <p:spPr>
          <a:xfrm>
            <a:off x="8199696" y="542979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62" name="Content Placeholder 2"/>
          <p:cNvSpPr txBox="1"/>
          <p:nvPr/>
        </p:nvSpPr>
        <p:spPr>
          <a:xfrm>
            <a:off x="8199696" y="232192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63" name="Content Placeholder 2"/>
          <p:cNvSpPr txBox="1"/>
          <p:nvPr/>
        </p:nvSpPr>
        <p:spPr>
          <a:xfrm>
            <a:off x="3292071" y="232192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64" name="Content Placeholder 2"/>
          <p:cNvSpPr txBox="1"/>
          <p:nvPr/>
        </p:nvSpPr>
        <p:spPr>
          <a:xfrm>
            <a:off x="5745883" y="4424231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65" name="Oval"/>
          <p:cNvSpPr/>
          <p:nvPr/>
        </p:nvSpPr>
        <p:spPr>
          <a:xfrm>
            <a:off x="7920170" y="2571053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6" name="Oval"/>
          <p:cNvSpPr/>
          <p:nvPr/>
        </p:nvSpPr>
        <p:spPr>
          <a:xfrm>
            <a:off x="3858536" y="2571053"/>
            <a:ext cx="409063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7" name="Oval"/>
          <p:cNvSpPr/>
          <p:nvPr/>
        </p:nvSpPr>
        <p:spPr>
          <a:xfrm>
            <a:off x="5891469" y="4102286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8" name="Oval"/>
          <p:cNvSpPr/>
          <p:nvPr/>
        </p:nvSpPr>
        <p:spPr>
          <a:xfrm>
            <a:off x="7920170" y="5608260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9" name="Line"/>
          <p:cNvSpPr/>
          <p:nvPr/>
        </p:nvSpPr>
        <p:spPr>
          <a:xfrm flipH="1" flipV="1">
            <a:off x="4216697" y="2903602"/>
            <a:ext cx="1718413" cy="1279997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Line"/>
          <p:cNvSpPr/>
          <p:nvPr/>
        </p:nvSpPr>
        <p:spPr>
          <a:xfrm flipH="1" flipV="1">
            <a:off x="4219700" y="2788746"/>
            <a:ext cx="3716246" cy="3834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Line"/>
          <p:cNvSpPr/>
          <p:nvPr/>
        </p:nvSpPr>
        <p:spPr>
          <a:xfrm>
            <a:off x="8143104" y="2965827"/>
            <a:ext cx="6045" cy="2702129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2" name="Line"/>
          <p:cNvSpPr/>
          <p:nvPr/>
        </p:nvSpPr>
        <p:spPr>
          <a:xfrm flipH="1" flipV="1">
            <a:off x="6274097" y="4427602"/>
            <a:ext cx="1718413" cy="1279997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3" name="Line"/>
          <p:cNvSpPr/>
          <p:nvPr/>
        </p:nvSpPr>
        <p:spPr>
          <a:xfrm flipH="1">
            <a:off x="4238178" y="4433233"/>
            <a:ext cx="1688399" cy="1253555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4" name="Oval"/>
          <p:cNvSpPr/>
          <p:nvPr/>
        </p:nvSpPr>
        <p:spPr>
          <a:xfrm>
            <a:off x="3858536" y="5608260"/>
            <a:ext cx="409063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5" name="Content Placeholder 2"/>
          <p:cNvSpPr txBox="1"/>
          <p:nvPr/>
        </p:nvSpPr>
        <p:spPr>
          <a:xfrm>
            <a:off x="3249537" y="542979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به جز راس ابتدا و انتهای مسیر، درجه‌ی سایر راس‌ها چه وضعی دارد؟</a:t>
            </a:r>
          </a:p>
        </p:txBody>
      </p:sp>
      <p:sp>
        <p:nvSpPr>
          <p:cNvPr id="378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79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80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81" name="Content Placeholder 2"/>
          <p:cNvSpPr txBox="1"/>
          <p:nvPr/>
        </p:nvSpPr>
        <p:spPr>
          <a:xfrm>
            <a:off x="8199696" y="542979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82" name="Content Placeholder 2"/>
          <p:cNvSpPr txBox="1"/>
          <p:nvPr/>
        </p:nvSpPr>
        <p:spPr>
          <a:xfrm>
            <a:off x="8199696" y="232192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83" name="Content Placeholder 2"/>
          <p:cNvSpPr txBox="1"/>
          <p:nvPr/>
        </p:nvSpPr>
        <p:spPr>
          <a:xfrm>
            <a:off x="3292071" y="232192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84" name="Content Placeholder 2"/>
          <p:cNvSpPr txBox="1"/>
          <p:nvPr/>
        </p:nvSpPr>
        <p:spPr>
          <a:xfrm>
            <a:off x="5745883" y="4424231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85" name="Oval"/>
          <p:cNvSpPr/>
          <p:nvPr/>
        </p:nvSpPr>
        <p:spPr>
          <a:xfrm>
            <a:off x="7920170" y="2571053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6" name="Oval"/>
          <p:cNvSpPr/>
          <p:nvPr/>
        </p:nvSpPr>
        <p:spPr>
          <a:xfrm>
            <a:off x="3858536" y="2571053"/>
            <a:ext cx="409063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7" name="Oval"/>
          <p:cNvSpPr/>
          <p:nvPr/>
        </p:nvSpPr>
        <p:spPr>
          <a:xfrm>
            <a:off x="5891469" y="4102286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8" name="Oval"/>
          <p:cNvSpPr/>
          <p:nvPr/>
        </p:nvSpPr>
        <p:spPr>
          <a:xfrm>
            <a:off x="7920170" y="5608260"/>
            <a:ext cx="409062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9" name="Line"/>
          <p:cNvSpPr/>
          <p:nvPr/>
        </p:nvSpPr>
        <p:spPr>
          <a:xfrm flipH="1" flipV="1">
            <a:off x="4216697" y="2903602"/>
            <a:ext cx="1718413" cy="1279997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Line"/>
          <p:cNvSpPr/>
          <p:nvPr/>
        </p:nvSpPr>
        <p:spPr>
          <a:xfrm flipH="1" flipV="1">
            <a:off x="4219700" y="2788746"/>
            <a:ext cx="3716246" cy="3834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Line"/>
          <p:cNvSpPr/>
          <p:nvPr/>
        </p:nvSpPr>
        <p:spPr>
          <a:xfrm>
            <a:off x="8143104" y="2965827"/>
            <a:ext cx="6045" cy="2702129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Line"/>
          <p:cNvSpPr/>
          <p:nvPr/>
        </p:nvSpPr>
        <p:spPr>
          <a:xfrm flipH="1" flipV="1">
            <a:off x="6274097" y="4427602"/>
            <a:ext cx="1718413" cy="1279997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3" name="Line"/>
          <p:cNvSpPr/>
          <p:nvPr/>
        </p:nvSpPr>
        <p:spPr>
          <a:xfrm flipH="1">
            <a:off x="4238178" y="4433233"/>
            <a:ext cx="1688399" cy="1253555"/>
          </a:xfrm>
          <a:prstGeom prst="line">
            <a:avLst/>
          </a:prstGeom>
          <a:ln w="762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4" name="Oval"/>
          <p:cNvSpPr/>
          <p:nvPr/>
        </p:nvSpPr>
        <p:spPr>
          <a:xfrm>
            <a:off x="3858536" y="5608260"/>
            <a:ext cx="409063" cy="41275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5" name="Content Placeholder 2"/>
          <p:cNvSpPr txBox="1"/>
          <p:nvPr/>
        </p:nvSpPr>
        <p:spPr>
          <a:xfrm>
            <a:off x="3249537" y="542979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کشیدن شکل بدون برداشتن مداد از روی کاغذ</a:t>
            </a:r>
          </a:p>
        </p:txBody>
      </p:sp>
      <p:sp>
        <p:nvSpPr>
          <p:cNvPr id="398" name="Content Placeholder 2"/>
          <p:cNvSpPr txBox="1"/>
          <p:nvPr>
            <p:ph type="body" idx="1"/>
          </p:nvPr>
        </p:nvSpPr>
        <p:spPr>
          <a:xfrm>
            <a:off x="838200" y="1116819"/>
            <a:ext cx="10515600" cy="4870623"/>
          </a:xfrm>
          <a:prstGeom prst="rect">
            <a:avLst/>
          </a:prstGeom>
        </p:spPr>
        <p:txBody>
          <a:bodyPr/>
          <a:lstStyle/>
          <a:p>
            <a:pPr marL="0" indent="0" rtl="1"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به جز راس شروع و پایان، هر بار به یک راس وارد می‌شویم، از همان راس خارج می‌شویم. پس به جز راس شروع و پایان، درجه‌ی سایر راس‌ها زوج است.</a:t>
            </a:r>
          </a:p>
          <a:p>
            <a:pPr marL="0" indent="0" rtl="1">
              <a:buSzTx/>
              <a:buFontTx/>
              <a:buNone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sp>
        <p:nvSpPr>
          <p:cNvPr id="399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00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01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کشیدن شکل بدون برداشتن مداد از روی کاغذ</a:t>
            </a:r>
          </a:p>
        </p:txBody>
      </p:sp>
      <p:sp>
        <p:nvSpPr>
          <p:cNvPr id="404" name="Content Placeholder 2"/>
          <p:cNvSpPr txBox="1"/>
          <p:nvPr>
            <p:ph type="body" idx="1"/>
          </p:nvPr>
        </p:nvSpPr>
        <p:spPr>
          <a:xfrm>
            <a:off x="838200" y="1116819"/>
            <a:ext cx="10515600" cy="4870623"/>
          </a:xfrm>
          <a:prstGeom prst="rect">
            <a:avLst/>
          </a:prstGeom>
        </p:spPr>
        <p:txBody>
          <a:bodyPr/>
          <a:lstStyle/>
          <a:p>
            <a:pPr marL="0" indent="0" rtl="1"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به جز راس شروع و پایان، هر بار به یک راس وارد می‌شویم، از همان راس خارج می‌شویم. پس به جز راس شروع و پایان، درجه‌ی سایر راس‌ها زوج است.</a:t>
            </a:r>
          </a:p>
          <a:p>
            <a:pPr marL="0" indent="0" rtl="1">
              <a:buSzTx/>
              <a:buFontTx/>
              <a:buNone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</a:p>
          <a:p>
            <a:pPr marL="0" indent="0" rtl="1">
              <a:buSzTx/>
              <a:buFontTx/>
              <a:buNone/>
              <a:defRPr b="1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پس ما بدون برداشتن مداد از روی کاغذ یا کشیدن دوباره‌ی یک پاره‌خط، قادر به رسم شکل‌هایی هستیم که درجه‌ی همه‌ی راس‌ها زوج باشد، یا درجه‌ی حداکثر دو راس فرد و سایر راس‌ها زوج باشد.</a:t>
            </a:r>
          </a:p>
        </p:txBody>
      </p:sp>
      <p:sp>
        <p:nvSpPr>
          <p:cNvPr id="405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06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07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32062" rtl="1">
              <a:spcBef>
                <a:spcPts val="900"/>
              </a:spcBef>
              <a:defRPr sz="2912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اما نمی‌دانند چطور بین مبدا و مقصد سفر، کوتاه‌ترین مسیر را پیدا کنند.</a:t>
            </a:r>
          </a:p>
        </p:txBody>
      </p:sp>
      <p:pic>
        <p:nvPicPr>
          <p:cNvPr id="166" name="Screen Shot 2023-08-11 at 11.33.46 PM.png" descr="Screen Shot 2023-08-11 at 11.33.46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9890"/>
          <a:stretch>
            <a:fillRect/>
          </a:stretch>
        </p:blipFill>
        <p:spPr>
          <a:xfrm>
            <a:off x="998316" y="1007510"/>
            <a:ext cx="10195368" cy="436399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Content Placeholder 2"/>
          <p:cNvSpPr txBox="1"/>
          <p:nvPr>
            <p:ph type="body" sz="quarter" idx="1"/>
          </p:nvPr>
        </p:nvSpPr>
        <p:spPr>
          <a:xfrm>
            <a:off x="6326107" y="3730431"/>
            <a:ext cx="723292" cy="248803"/>
          </a:xfrm>
          <a:prstGeom prst="rect">
            <a:avLst/>
          </a:prstGeom>
          <a:solidFill>
            <a:srgbClr val="E5EFFC"/>
          </a:solidFill>
        </p:spPr>
        <p:txBody>
          <a:bodyPr/>
          <a:lstStyle>
            <a:lvl1pPr marL="0" indent="0" defTabSz="365741" rtl="1">
              <a:lnSpc>
                <a:spcPct val="10000"/>
              </a:lnSpc>
              <a:spcBef>
                <a:spcPts val="0"/>
              </a:spcBef>
              <a:buSzTx/>
              <a:buFontTx/>
              <a:buNone/>
              <a:defRPr sz="880">
                <a:latin typeface="Vazir"/>
                <a:ea typeface="Vazir"/>
                <a:cs typeface="Vazir"/>
                <a:sym typeface="Vazir"/>
              </a:defRPr>
            </a:lvl1pPr>
          </a:lstStyle>
          <a:p>
            <a:pPr/>
            <a:r>
              <a:t>ببسی</a:t>
            </a:r>
          </a:p>
        </p:txBody>
      </p:sp>
      <p:sp>
        <p:nvSpPr>
          <p:cNvPr id="168" name="Content Placeholder 2"/>
          <p:cNvSpPr txBox="1"/>
          <p:nvPr/>
        </p:nvSpPr>
        <p:spPr>
          <a:xfrm>
            <a:off x="6326107" y="4162174"/>
            <a:ext cx="723292" cy="2488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365741" rtl="1">
              <a:lnSpc>
                <a:spcPct val="10000"/>
              </a:lnSpc>
              <a:defRPr sz="880">
                <a:latin typeface="Vazir"/>
                <a:ea typeface="Vazir"/>
                <a:cs typeface="Vazir"/>
                <a:sym typeface="Vazir"/>
              </a:defRPr>
            </a:lvl1pPr>
          </a:lstStyle>
          <a:p>
            <a:pPr/>
            <a:r>
              <a:t>ببسی پلاس</a:t>
            </a:r>
          </a:p>
        </p:txBody>
      </p:sp>
      <p:sp>
        <p:nvSpPr>
          <p:cNvPr id="169" name="Content Placeholder 2"/>
          <p:cNvSpPr txBox="1"/>
          <p:nvPr/>
        </p:nvSpPr>
        <p:spPr>
          <a:xfrm>
            <a:off x="6326107" y="4661353"/>
            <a:ext cx="723292" cy="2488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365741" rtl="1">
              <a:lnSpc>
                <a:spcPct val="10000"/>
              </a:lnSpc>
              <a:defRPr sz="880">
                <a:latin typeface="Vazir"/>
                <a:ea typeface="Vazir"/>
                <a:cs typeface="Vazir"/>
                <a:sym typeface="Vazir"/>
              </a:defRPr>
            </a:lvl1pPr>
          </a:lstStyle>
          <a:p>
            <a:pPr/>
            <a:r>
              <a:t>موتوببسی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آیا می‌توانیم این شکل را بدون برداشتن مداد از کاغذ رسم کنیم؟</a:t>
            </a:r>
          </a:p>
        </p:txBody>
      </p:sp>
      <p:sp>
        <p:nvSpPr>
          <p:cNvPr id="410" name="۲"/>
          <p:cNvSpPr txBox="1"/>
          <p:nvPr/>
        </p:nvSpPr>
        <p:spPr>
          <a:xfrm>
            <a:off x="318270" y="176476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11" name="۳"/>
          <p:cNvSpPr txBox="1"/>
          <p:nvPr/>
        </p:nvSpPr>
        <p:spPr>
          <a:xfrm>
            <a:off x="385427" y="252134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12" name="۲"/>
          <p:cNvSpPr txBox="1"/>
          <p:nvPr/>
        </p:nvSpPr>
        <p:spPr>
          <a:xfrm>
            <a:off x="385427" y="412324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FFFFFF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13" name="Rectangle"/>
          <p:cNvSpPr/>
          <p:nvPr/>
        </p:nvSpPr>
        <p:spPr>
          <a:xfrm>
            <a:off x="4044187" y="2794848"/>
            <a:ext cx="4103626" cy="3027626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4" name="Line"/>
          <p:cNvSpPr/>
          <p:nvPr/>
        </p:nvSpPr>
        <p:spPr>
          <a:xfrm flipV="1">
            <a:off x="4051954" y="2800844"/>
            <a:ext cx="4088092" cy="3015634"/>
          </a:xfrm>
          <a:prstGeom prst="line">
            <a:avLst/>
          </a:prstGeom>
          <a:ln w="762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5" name="Line"/>
          <p:cNvSpPr/>
          <p:nvPr/>
        </p:nvSpPr>
        <p:spPr>
          <a:xfrm flipH="1" flipV="1">
            <a:off x="4067796" y="2797020"/>
            <a:ext cx="4066700" cy="3016893"/>
          </a:xfrm>
          <a:prstGeom prst="line">
            <a:avLst/>
          </a:prstGeom>
          <a:ln w="762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6" name="Line"/>
          <p:cNvSpPr/>
          <p:nvPr/>
        </p:nvSpPr>
        <p:spPr>
          <a:xfrm flipV="1">
            <a:off x="4040225" y="1289918"/>
            <a:ext cx="2021682" cy="1491535"/>
          </a:xfrm>
          <a:prstGeom prst="line">
            <a:avLst/>
          </a:prstGeom>
          <a:ln w="762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7" name="Line"/>
          <p:cNvSpPr/>
          <p:nvPr/>
        </p:nvSpPr>
        <p:spPr>
          <a:xfrm flipH="1" flipV="1">
            <a:off x="6036730" y="1299330"/>
            <a:ext cx="2133671" cy="1494481"/>
          </a:xfrm>
          <a:prstGeom prst="line">
            <a:avLst/>
          </a:prstGeom>
          <a:ln w="762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مسیریابی</a:t>
            </a:r>
          </a:p>
        </p:txBody>
      </p:sp>
      <p:sp>
        <p:nvSpPr>
          <p:cNvPr id="422" name="Content Placeholder 2"/>
          <p:cNvSpPr txBox="1"/>
          <p:nvPr>
            <p:ph type="body" sz="half" idx="1"/>
          </p:nvPr>
        </p:nvSpPr>
        <p:spPr>
          <a:xfrm>
            <a:off x="4726359" y="1116819"/>
            <a:ext cx="6627441" cy="4870623"/>
          </a:xfrm>
          <a:prstGeom prst="rect">
            <a:avLst/>
          </a:prstGeom>
        </p:spPr>
        <p:txBody>
          <a:bodyPr/>
          <a:lstStyle/>
          <a:p>
            <a:pPr rtl="1">
              <a:defRPr>
                <a:solidFill>
                  <a:srgbClr val="5F5F5F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بخواهیم شهر را برای نوشتن یک اپلیکیشن مسیریابی </a:t>
            </a:r>
            <a:r>
              <a:rPr>
                <a:solidFill>
                  <a:srgbClr val="A12E34"/>
                </a:solidFill>
              </a:rPr>
              <a:t>مدل‌سازی</a:t>
            </a:r>
            <a:r>
              <a:t> کنیم.</a:t>
            </a:r>
          </a:p>
          <a:p>
            <a:pPr rtl="1">
              <a:defRPr>
                <a:solidFill>
                  <a:srgbClr val="5F5F5F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می‌توانیم هر تقاطع را یک راس از یک گراف در نظر بگیریم.</a:t>
            </a:r>
          </a:p>
          <a:p>
            <a:pPr rtl="1">
              <a:defRPr>
                <a:solidFill>
                  <a:srgbClr val="5F5F5F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همچنین هر خیابان را با یک یال مدل کنیم.</a:t>
            </a:r>
          </a:p>
        </p:txBody>
      </p:sp>
      <p:pic>
        <p:nvPicPr>
          <p:cNvPr id="423" name="Screen Shot 2022-08-21 at 2.23.56 PM.png" descr="Screen Shot 2022-08-21 at 2.23.56 PM.png"/>
          <p:cNvPicPr>
            <a:picLocks noChangeAspect="1"/>
          </p:cNvPicPr>
          <p:nvPr/>
        </p:nvPicPr>
        <p:blipFill>
          <a:blip r:embed="rId2">
            <a:extLst/>
          </a:blip>
          <a:srcRect l="0" t="0" r="36714" b="0"/>
          <a:stretch>
            <a:fillRect/>
          </a:stretch>
        </p:blipFill>
        <p:spPr>
          <a:xfrm>
            <a:off x="264661" y="1178863"/>
            <a:ext cx="4407915" cy="37796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1" name="Group"/>
          <p:cNvGrpSpPr/>
          <p:nvPr/>
        </p:nvGrpSpPr>
        <p:grpSpPr>
          <a:xfrm>
            <a:off x="419953" y="1302031"/>
            <a:ext cx="4212620" cy="3469600"/>
            <a:chOff x="0" y="0"/>
            <a:chExt cx="4212618" cy="3469598"/>
          </a:xfrm>
        </p:grpSpPr>
        <p:sp>
          <p:nvSpPr>
            <p:cNvPr id="472" name="Connection Line"/>
            <p:cNvSpPr/>
            <p:nvPr/>
          </p:nvSpPr>
          <p:spPr>
            <a:xfrm>
              <a:off x="2798450" y="1423918"/>
              <a:ext cx="516459" cy="100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73" name="Connection Line"/>
            <p:cNvSpPr/>
            <p:nvPr/>
          </p:nvSpPr>
          <p:spPr>
            <a:xfrm>
              <a:off x="3321837" y="1416484"/>
              <a:ext cx="749570" cy="470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74" name="Connection Line"/>
            <p:cNvSpPr/>
            <p:nvPr/>
          </p:nvSpPr>
          <p:spPr>
            <a:xfrm>
              <a:off x="2565012" y="287427"/>
              <a:ext cx="768378" cy="113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75" name="Connection Line"/>
            <p:cNvSpPr/>
            <p:nvPr/>
          </p:nvSpPr>
          <p:spPr>
            <a:xfrm>
              <a:off x="2556056" y="0"/>
              <a:ext cx="994622" cy="28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76" name="Connection Line"/>
            <p:cNvSpPr/>
            <p:nvPr/>
          </p:nvSpPr>
          <p:spPr>
            <a:xfrm>
              <a:off x="833088" y="280681"/>
              <a:ext cx="1718810" cy="12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77" name="Connection Line"/>
            <p:cNvSpPr/>
            <p:nvPr/>
          </p:nvSpPr>
          <p:spPr>
            <a:xfrm>
              <a:off x="3331548" y="846917"/>
              <a:ext cx="458154" cy="578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78" name="Connection Line"/>
            <p:cNvSpPr/>
            <p:nvPr/>
          </p:nvSpPr>
          <p:spPr>
            <a:xfrm>
              <a:off x="3559256" y="12335"/>
              <a:ext cx="222655" cy="846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79" name="Connection Line"/>
            <p:cNvSpPr/>
            <p:nvPr/>
          </p:nvSpPr>
          <p:spPr>
            <a:xfrm>
              <a:off x="2709049" y="1508642"/>
              <a:ext cx="91935" cy="1387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0" name="Connection Line"/>
            <p:cNvSpPr/>
            <p:nvPr/>
          </p:nvSpPr>
          <p:spPr>
            <a:xfrm>
              <a:off x="1540258" y="1518539"/>
              <a:ext cx="1265797" cy="24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1" name="Connection Line"/>
            <p:cNvSpPr/>
            <p:nvPr/>
          </p:nvSpPr>
          <p:spPr>
            <a:xfrm>
              <a:off x="1533985" y="1537649"/>
              <a:ext cx="181397" cy="138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2" name="Connection Line"/>
            <p:cNvSpPr/>
            <p:nvPr/>
          </p:nvSpPr>
          <p:spPr>
            <a:xfrm>
              <a:off x="1724002" y="2897266"/>
              <a:ext cx="992184" cy="1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3" name="Connection Line"/>
            <p:cNvSpPr/>
            <p:nvPr/>
          </p:nvSpPr>
          <p:spPr>
            <a:xfrm>
              <a:off x="2717168" y="2837455"/>
              <a:ext cx="1248605" cy="59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4" name="Connection Line"/>
            <p:cNvSpPr/>
            <p:nvPr/>
          </p:nvSpPr>
          <p:spPr>
            <a:xfrm>
              <a:off x="3985821" y="1888721"/>
              <a:ext cx="94879" cy="94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5" name="Connection Line"/>
            <p:cNvSpPr/>
            <p:nvPr/>
          </p:nvSpPr>
          <p:spPr>
            <a:xfrm>
              <a:off x="842114" y="424700"/>
              <a:ext cx="203045" cy="1209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6" name="Connection Line"/>
            <p:cNvSpPr/>
            <p:nvPr/>
          </p:nvSpPr>
          <p:spPr>
            <a:xfrm>
              <a:off x="1060891" y="1546809"/>
              <a:ext cx="475935" cy="8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7" name="Connection Line"/>
            <p:cNvSpPr/>
            <p:nvPr/>
          </p:nvSpPr>
          <p:spPr>
            <a:xfrm>
              <a:off x="1043646" y="1642688"/>
              <a:ext cx="104924" cy="83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8" name="Connection Line"/>
            <p:cNvSpPr/>
            <p:nvPr/>
          </p:nvSpPr>
          <p:spPr>
            <a:xfrm>
              <a:off x="1154786" y="2475814"/>
              <a:ext cx="549812" cy="429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9" name="Connection Line"/>
            <p:cNvSpPr/>
            <p:nvPr/>
          </p:nvSpPr>
          <p:spPr>
            <a:xfrm>
              <a:off x="1265690" y="2911401"/>
              <a:ext cx="441217" cy="546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0" name="Connection Line"/>
            <p:cNvSpPr/>
            <p:nvPr/>
          </p:nvSpPr>
          <p:spPr>
            <a:xfrm>
              <a:off x="627454" y="3010114"/>
              <a:ext cx="625371" cy="45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1" name="Connection Line"/>
            <p:cNvSpPr/>
            <p:nvPr/>
          </p:nvSpPr>
          <p:spPr>
            <a:xfrm>
              <a:off x="607970" y="2476797"/>
              <a:ext cx="524613" cy="507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2" name="Connection Line"/>
            <p:cNvSpPr/>
            <p:nvPr/>
          </p:nvSpPr>
          <p:spPr>
            <a:xfrm>
              <a:off x="61835" y="2990701"/>
              <a:ext cx="546357" cy="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3" name="Connection Line"/>
            <p:cNvSpPr/>
            <p:nvPr/>
          </p:nvSpPr>
          <p:spPr>
            <a:xfrm>
              <a:off x="61930" y="1395345"/>
              <a:ext cx="18662" cy="160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4" name="Connection Line"/>
            <p:cNvSpPr/>
            <p:nvPr/>
          </p:nvSpPr>
          <p:spPr>
            <a:xfrm>
              <a:off x="69987" y="1416014"/>
              <a:ext cx="955407" cy="2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5" name="Connection Line"/>
            <p:cNvSpPr/>
            <p:nvPr/>
          </p:nvSpPr>
          <p:spPr>
            <a:xfrm>
              <a:off x="0" y="651248"/>
              <a:ext cx="81305" cy="77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6" name="Connection Line"/>
            <p:cNvSpPr/>
            <p:nvPr/>
          </p:nvSpPr>
          <p:spPr>
            <a:xfrm>
              <a:off x="3991" y="398538"/>
              <a:ext cx="845134" cy="25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7" name="Connection Line"/>
            <p:cNvSpPr/>
            <p:nvPr/>
          </p:nvSpPr>
          <p:spPr>
            <a:xfrm>
              <a:off x="3785815" y="868105"/>
              <a:ext cx="417256" cy="45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8" name="Connection Line"/>
            <p:cNvSpPr/>
            <p:nvPr/>
          </p:nvSpPr>
          <p:spPr>
            <a:xfrm>
              <a:off x="4061178" y="1306103"/>
              <a:ext cx="151441" cy="595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1" name="Group"/>
          <p:cNvGrpSpPr/>
          <p:nvPr/>
        </p:nvGrpSpPr>
        <p:grpSpPr>
          <a:xfrm>
            <a:off x="327006" y="1217363"/>
            <a:ext cx="4364778" cy="3633141"/>
            <a:chOff x="0" y="0"/>
            <a:chExt cx="4364776" cy="3633139"/>
          </a:xfrm>
        </p:grpSpPr>
        <p:sp>
          <p:nvSpPr>
            <p:cNvPr id="452" name="Circle"/>
            <p:cNvSpPr/>
            <p:nvPr/>
          </p:nvSpPr>
          <p:spPr>
            <a:xfrm>
              <a:off x="4083106" y="1886780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3" name="Circle"/>
            <p:cNvSpPr/>
            <p:nvPr/>
          </p:nvSpPr>
          <p:spPr>
            <a:xfrm>
              <a:off x="3324576" y="1416988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4" name="Circle"/>
            <p:cNvSpPr/>
            <p:nvPr/>
          </p:nvSpPr>
          <p:spPr>
            <a:xfrm>
              <a:off x="2559467" y="286111"/>
              <a:ext cx="178579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5" name="Circle"/>
            <p:cNvSpPr/>
            <p:nvPr/>
          </p:nvSpPr>
          <p:spPr>
            <a:xfrm>
              <a:off x="853805" y="407157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6" name="Circle"/>
            <p:cNvSpPr/>
            <p:nvPr/>
          </p:nvSpPr>
          <p:spPr>
            <a:xfrm>
              <a:off x="3560855" y="0"/>
              <a:ext cx="178580" cy="177800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7" name="Circle"/>
            <p:cNvSpPr/>
            <p:nvPr/>
          </p:nvSpPr>
          <p:spPr>
            <a:xfrm>
              <a:off x="3789127" y="850928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8" name="Circle"/>
            <p:cNvSpPr/>
            <p:nvPr/>
          </p:nvSpPr>
          <p:spPr>
            <a:xfrm>
              <a:off x="0" y="642428"/>
              <a:ext cx="178579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9" name="Circle"/>
            <p:cNvSpPr/>
            <p:nvPr/>
          </p:nvSpPr>
          <p:spPr>
            <a:xfrm>
              <a:off x="4186197" y="1311015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0" name="Circle"/>
            <p:cNvSpPr/>
            <p:nvPr/>
          </p:nvSpPr>
          <p:spPr>
            <a:xfrm>
              <a:off x="1705283" y="2904224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1" name="Circle"/>
            <p:cNvSpPr/>
            <p:nvPr/>
          </p:nvSpPr>
          <p:spPr>
            <a:xfrm>
              <a:off x="2712624" y="2904224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2" name="Circle"/>
            <p:cNvSpPr/>
            <p:nvPr/>
          </p:nvSpPr>
          <p:spPr>
            <a:xfrm>
              <a:off x="3985705" y="2822143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3" name="Circle"/>
            <p:cNvSpPr/>
            <p:nvPr/>
          </p:nvSpPr>
          <p:spPr>
            <a:xfrm>
              <a:off x="2800658" y="1523639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4" name="Circle"/>
            <p:cNvSpPr/>
            <p:nvPr/>
          </p:nvSpPr>
          <p:spPr>
            <a:xfrm>
              <a:off x="1541121" y="1523639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5" name="Circle"/>
            <p:cNvSpPr/>
            <p:nvPr/>
          </p:nvSpPr>
          <p:spPr>
            <a:xfrm>
              <a:off x="1040878" y="1617627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6" name="Circle"/>
            <p:cNvSpPr/>
            <p:nvPr/>
          </p:nvSpPr>
          <p:spPr>
            <a:xfrm>
              <a:off x="61498" y="1391588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7" name="Circle"/>
            <p:cNvSpPr/>
            <p:nvPr/>
          </p:nvSpPr>
          <p:spPr>
            <a:xfrm>
              <a:off x="61498" y="2993160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8" name="Circle"/>
            <p:cNvSpPr/>
            <p:nvPr/>
          </p:nvSpPr>
          <p:spPr>
            <a:xfrm>
              <a:off x="1150920" y="2475959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9" name="Circle"/>
            <p:cNvSpPr/>
            <p:nvPr/>
          </p:nvSpPr>
          <p:spPr>
            <a:xfrm>
              <a:off x="625494" y="2993160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0" name="Circle"/>
            <p:cNvSpPr/>
            <p:nvPr/>
          </p:nvSpPr>
          <p:spPr>
            <a:xfrm>
              <a:off x="1260963" y="3455339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1" grpId="3"/>
      <p:bldP build="p" bldLvl="5" animBg="1" rev="0" advAuto="0" spid="422" grpId="1"/>
      <p:bldP build="whole" bldLvl="1" animBg="1" rev="0" advAuto="0" spid="471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مسیریابی</a:t>
            </a:r>
          </a:p>
        </p:txBody>
      </p:sp>
      <p:sp>
        <p:nvSpPr>
          <p:cNvPr id="501" name="Content Placeholder 2"/>
          <p:cNvSpPr txBox="1"/>
          <p:nvPr>
            <p:ph type="body" sz="half" idx="1"/>
          </p:nvPr>
        </p:nvSpPr>
        <p:spPr>
          <a:xfrm>
            <a:off x="4726359" y="1116819"/>
            <a:ext cx="6627441" cy="4870623"/>
          </a:xfrm>
          <a:prstGeom prst="rect">
            <a:avLst/>
          </a:prstGeom>
        </p:spPr>
        <p:txBody>
          <a:bodyPr/>
          <a:lstStyle/>
          <a:p>
            <a:pPr rtl="1">
              <a:defRPr>
                <a:solidFill>
                  <a:srgbClr val="5F5F5F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حال فرض کنید بخواهیم از تقاطع V به U بهترین </a:t>
            </a:r>
            <a:r>
              <a:rPr>
                <a:solidFill>
                  <a:srgbClr val="A12E34"/>
                </a:solidFill>
              </a:rPr>
              <a:t>مسیر</a:t>
            </a:r>
            <a:r>
              <a:t> را پیدا کنیم.</a:t>
            </a:r>
          </a:p>
          <a:p>
            <a:pPr rtl="1">
              <a:defRPr>
                <a:solidFill>
                  <a:srgbClr val="5F5F5F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>
                <a:solidFill>
                  <a:srgbClr val="A12E34"/>
                </a:solidFill>
              </a:rPr>
              <a:t>مسیر </a:t>
            </a:r>
            <a:r>
              <a:t>دنباله‌ای از راس‌های غیرتکراری است که هر دو راس متوالی در آن با یال متصل باشند. </a:t>
            </a:r>
          </a:p>
        </p:txBody>
      </p:sp>
      <p:pic>
        <p:nvPicPr>
          <p:cNvPr id="502" name="Screen Shot 2022-08-21 at 2.23.56 PM.png" descr="Screen Shot 2022-08-21 at 2.23.56 PM.png"/>
          <p:cNvPicPr>
            <a:picLocks noChangeAspect="1"/>
          </p:cNvPicPr>
          <p:nvPr/>
        </p:nvPicPr>
        <p:blipFill>
          <a:blip r:embed="rId2">
            <a:extLst/>
          </a:blip>
          <a:srcRect l="0" t="0" r="36714" b="0"/>
          <a:stretch>
            <a:fillRect/>
          </a:stretch>
        </p:blipFill>
        <p:spPr>
          <a:xfrm>
            <a:off x="264661" y="1178863"/>
            <a:ext cx="4407915" cy="37796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0" name="Group"/>
          <p:cNvGrpSpPr/>
          <p:nvPr/>
        </p:nvGrpSpPr>
        <p:grpSpPr>
          <a:xfrm>
            <a:off x="419953" y="1302031"/>
            <a:ext cx="4212620" cy="3469600"/>
            <a:chOff x="0" y="0"/>
            <a:chExt cx="4212618" cy="3469598"/>
          </a:xfrm>
        </p:grpSpPr>
        <p:sp>
          <p:nvSpPr>
            <p:cNvPr id="552" name="Connection Line"/>
            <p:cNvSpPr/>
            <p:nvPr/>
          </p:nvSpPr>
          <p:spPr>
            <a:xfrm>
              <a:off x="2798450" y="1423918"/>
              <a:ext cx="516459" cy="100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53" name="Connection Line"/>
            <p:cNvSpPr/>
            <p:nvPr/>
          </p:nvSpPr>
          <p:spPr>
            <a:xfrm>
              <a:off x="3321837" y="1416484"/>
              <a:ext cx="749570" cy="470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54" name="Connection Line"/>
            <p:cNvSpPr/>
            <p:nvPr/>
          </p:nvSpPr>
          <p:spPr>
            <a:xfrm>
              <a:off x="2565012" y="287427"/>
              <a:ext cx="768378" cy="113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55" name="Connection Line"/>
            <p:cNvSpPr/>
            <p:nvPr/>
          </p:nvSpPr>
          <p:spPr>
            <a:xfrm>
              <a:off x="2556056" y="0"/>
              <a:ext cx="994622" cy="28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56" name="Connection Line"/>
            <p:cNvSpPr/>
            <p:nvPr/>
          </p:nvSpPr>
          <p:spPr>
            <a:xfrm>
              <a:off x="833088" y="280681"/>
              <a:ext cx="1718810" cy="12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57" name="Connection Line"/>
            <p:cNvSpPr/>
            <p:nvPr/>
          </p:nvSpPr>
          <p:spPr>
            <a:xfrm>
              <a:off x="3331548" y="846917"/>
              <a:ext cx="458154" cy="578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58" name="Connection Line"/>
            <p:cNvSpPr/>
            <p:nvPr/>
          </p:nvSpPr>
          <p:spPr>
            <a:xfrm>
              <a:off x="3559256" y="12335"/>
              <a:ext cx="222655" cy="846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59" name="Connection Line"/>
            <p:cNvSpPr/>
            <p:nvPr/>
          </p:nvSpPr>
          <p:spPr>
            <a:xfrm>
              <a:off x="2709049" y="1508642"/>
              <a:ext cx="91935" cy="1387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60" name="Connection Line"/>
            <p:cNvSpPr/>
            <p:nvPr/>
          </p:nvSpPr>
          <p:spPr>
            <a:xfrm>
              <a:off x="1540258" y="1518539"/>
              <a:ext cx="1265797" cy="24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61" name="Connection Line"/>
            <p:cNvSpPr/>
            <p:nvPr/>
          </p:nvSpPr>
          <p:spPr>
            <a:xfrm>
              <a:off x="1533985" y="1537649"/>
              <a:ext cx="181397" cy="138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62" name="Connection Line"/>
            <p:cNvSpPr/>
            <p:nvPr/>
          </p:nvSpPr>
          <p:spPr>
            <a:xfrm>
              <a:off x="1724002" y="2897266"/>
              <a:ext cx="992184" cy="1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63" name="Connection Line"/>
            <p:cNvSpPr/>
            <p:nvPr/>
          </p:nvSpPr>
          <p:spPr>
            <a:xfrm>
              <a:off x="2717168" y="2837455"/>
              <a:ext cx="1248605" cy="59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64" name="Connection Line"/>
            <p:cNvSpPr/>
            <p:nvPr/>
          </p:nvSpPr>
          <p:spPr>
            <a:xfrm>
              <a:off x="3985821" y="1888721"/>
              <a:ext cx="94879" cy="94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65" name="Connection Line"/>
            <p:cNvSpPr/>
            <p:nvPr/>
          </p:nvSpPr>
          <p:spPr>
            <a:xfrm>
              <a:off x="842114" y="424700"/>
              <a:ext cx="203045" cy="1209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66" name="Connection Line"/>
            <p:cNvSpPr/>
            <p:nvPr/>
          </p:nvSpPr>
          <p:spPr>
            <a:xfrm>
              <a:off x="1060891" y="1546809"/>
              <a:ext cx="475935" cy="8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67" name="Connection Line"/>
            <p:cNvSpPr/>
            <p:nvPr/>
          </p:nvSpPr>
          <p:spPr>
            <a:xfrm>
              <a:off x="1043646" y="1642688"/>
              <a:ext cx="104924" cy="83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68" name="Connection Line"/>
            <p:cNvSpPr/>
            <p:nvPr/>
          </p:nvSpPr>
          <p:spPr>
            <a:xfrm>
              <a:off x="1154786" y="2475814"/>
              <a:ext cx="549812" cy="429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69" name="Connection Line"/>
            <p:cNvSpPr/>
            <p:nvPr/>
          </p:nvSpPr>
          <p:spPr>
            <a:xfrm>
              <a:off x="1265690" y="2911401"/>
              <a:ext cx="441217" cy="546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70" name="Connection Line"/>
            <p:cNvSpPr/>
            <p:nvPr/>
          </p:nvSpPr>
          <p:spPr>
            <a:xfrm>
              <a:off x="627454" y="3010114"/>
              <a:ext cx="625371" cy="45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71" name="Connection Line"/>
            <p:cNvSpPr/>
            <p:nvPr/>
          </p:nvSpPr>
          <p:spPr>
            <a:xfrm>
              <a:off x="607970" y="2476797"/>
              <a:ext cx="524613" cy="507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72" name="Connection Line"/>
            <p:cNvSpPr/>
            <p:nvPr/>
          </p:nvSpPr>
          <p:spPr>
            <a:xfrm>
              <a:off x="61835" y="2990701"/>
              <a:ext cx="546357" cy="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73" name="Connection Line"/>
            <p:cNvSpPr/>
            <p:nvPr/>
          </p:nvSpPr>
          <p:spPr>
            <a:xfrm>
              <a:off x="61930" y="1395345"/>
              <a:ext cx="18662" cy="160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74" name="Connection Line"/>
            <p:cNvSpPr/>
            <p:nvPr/>
          </p:nvSpPr>
          <p:spPr>
            <a:xfrm>
              <a:off x="69987" y="1416014"/>
              <a:ext cx="955407" cy="2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75" name="Connection Line"/>
            <p:cNvSpPr/>
            <p:nvPr/>
          </p:nvSpPr>
          <p:spPr>
            <a:xfrm>
              <a:off x="0" y="651248"/>
              <a:ext cx="81305" cy="77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76" name="Connection Line"/>
            <p:cNvSpPr/>
            <p:nvPr/>
          </p:nvSpPr>
          <p:spPr>
            <a:xfrm>
              <a:off x="3991" y="398538"/>
              <a:ext cx="845134" cy="25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77" name="Connection Line"/>
            <p:cNvSpPr/>
            <p:nvPr/>
          </p:nvSpPr>
          <p:spPr>
            <a:xfrm>
              <a:off x="3785815" y="868105"/>
              <a:ext cx="417256" cy="45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78" name="Connection Line"/>
            <p:cNvSpPr/>
            <p:nvPr/>
          </p:nvSpPr>
          <p:spPr>
            <a:xfrm>
              <a:off x="4061178" y="1306103"/>
              <a:ext cx="151441" cy="595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531" name="Circle"/>
          <p:cNvSpPr/>
          <p:nvPr/>
        </p:nvSpPr>
        <p:spPr>
          <a:xfrm>
            <a:off x="4410112" y="3104144"/>
            <a:ext cx="178580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2" name="Circle"/>
          <p:cNvSpPr/>
          <p:nvPr/>
        </p:nvSpPr>
        <p:spPr>
          <a:xfrm>
            <a:off x="3651583" y="2634352"/>
            <a:ext cx="178580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3" name="Circle"/>
          <p:cNvSpPr/>
          <p:nvPr/>
        </p:nvSpPr>
        <p:spPr>
          <a:xfrm>
            <a:off x="2886473" y="1503474"/>
            <a:ext cx="178580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4" name="Circle"/>
          <p:cNvSpPr/>
          <p:nvPr/>
        </p:nvSpPr>
        <p:spPr>
          <a:xfrm>
            <a:off x="1180811" y="1624521"/>
            <a:ext cx="178580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5" name="Circle"/>
          <p:cNvSpPr/>
          <p:nvPr/>
        </p:nvSpPr>
        <p:spPr>
          <a:xfrm>
            <a:off x="3887861" y="1217363"/>
            <a:ext cx="178580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6" name="Circle"/>
          <p:cNvSpPr/>
          <p:nvPr/>
        </p:nvSpPr>
        <p:spPr>
          <a:xfrm>
            <a:off x="4116134" y="2068292"/>
            <a:ext cx="178579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7" name="Circle"/>
          <p:cNvSpPr/>
          <p:nvPr/>
        </p:nvSpPr>
        <p:spPr>
          <a:xfrm>
            <a:off x="327006" y="1859792"/>
            <a:ext cx="178580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8" name="Circle"/>
          <p:cNvSpPr/>
          <p:nvPr/>
        </p:nvSpPr>
        <p:spPr>
          <a:xfrm>
            <a:off x="4513204" y="2528379"/>
            <a:ext cx="178580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9" name="Circle"/>
          <p:cNvSpPr/>
          <p:nvPr/>
        </p:nvSpPr>
        <p:spPr>
          <a:xfrm>
            <a:off x="2032289" y="4121587"/>
            <a:ext cx="178580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0" name="Circle"/>
          <p:cNvSpPr/>
          <p:nvPr/>
        </p:nvSpPr>
        <p:spPr>
          <a:xfrm>
            <a:off x="3039630" y="4121587"/>
            <a:ext cx="178580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1" name="Circle"/>
          <p:cNvSpPr/>
          <p:nvPr/>
        </p:nvSpPr>
        <p:spPr>
          <a:xfrm>
            <a:off x="4312711" y="4039506"/>
            <a:ext cx="178580" cy="177801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2" name="Circle"/>
          <p:cNvSpPr/>
          <p:nvPr/>
        </p:nvSpPr>
        <p:spPr>
          <a:xfrm>
            <a:off x="3127665" y="2741003"/>
            <a:ext cx="178579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3" name="Circle"/>
          <p:cNvSpPr/>
          <p:nvPr/>
        </p:nvSpPr>
        <p:spPr>
          <a:xfrm>
            <a:off x="1868127" y="2741003"/>
            <a:ext cx="178580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4" name="Circle"/>
          <p:cNvSpPr/>
          <p:nvPr/>
        </p:nvSpPr>
        <p:spPr>
          <a:xfrm>
            <a:off x="1367884" y="2834990"/>
            <a:ext cx="178580" cy="177801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5" name="Circle"/>
          <p:cNvSpPr/>
          <p:nvPr/>
        </p:nvSpPr>
        <p:spPr>
          <a:xfrm>
            <a:off x="388504" y="2608952"/>
            <a:ext cx="178580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6" name="Circle"/>
          <p:cNvSpPr/>
          <p:nvPr/>
        </p:nvSpPr>
        <p:spPr>
          <a:xfrm>
            <a:off x="388504" y="4210524"/>
            <a:ext cx="178580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7" name="Circle"/>
          <p:cNvSpPr/>
          <p:nvPr/>
        </p:nvSpPr>
        <p:spPr>
          <a:xfrm>
            <a:off x="1477927" y="3693323"/>
            <a:ext cx="178580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8" name="Circle"/>
          <p:cNvSpPr/>
          <p:nvPr/>
        </p:nvSpPr>
        <p:spPr>
          <a:xfrm>
            <a:off x="952500" y="4210524"/>
            <a:ext cx="178580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9" name="Circle"/>
          <p:cNvSpPr/>
          <p:nvPr/>
        </p:nvSpPr>
        <p:spPr>
          <a:xfrm>
            <a:off x="1587969" y="4672703"/>
            <a:ext cx="178580" cy="177801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0" name="V"/>
          <p:cNvSpPr txBox="1"/>
          <p:nvPr/>
        </p:nvSpPr>
        <p:spPr>
          <a:xfrm>
            <a:off x="4314322" y="4022544"/>
            <a:ext cx="19061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551" name="U"/>
          <p:cNvSpPr txBox="1"/>
          <p:nvPr/>
        </p:nvSpPr>
        <p:spPr>
          <a:xfrm>
            <a:off x="1365984" y="2816126"/>
            <a:ext cx="201921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مسیریابی</a:t>
            </a:r>
          </a:p>
        </p:txBody>
      </p:sp>
      <p:sp>
        <p:nvSpPr>
          <p:cNvPr id="581" name="Content Placeholder 2"/>
          <p:cNvSpPr txBox="1"/>
          <p:nvPr>
            <p:ph type="body" sz="half" idx="1"/>
          </p:nvPr>
        </p:nvSpPr>
        <p:spPr>
          <a:xfrm>
            <a:off x="4726359" y="1116819"/>
            <a:ext cx="6627441" cy="4870623"/>
          </a:xfrm>
          <a:prstGeom prst="rect">
            <a:avLst/>
          </a:prstGeom>
        </p:spPr>
        <p:txBody>
          <a:bodyPr/>
          <a:lstStyle/>
          <a:p>
            <a:pPr rtl="1">
              <a:defRPr>
                <a:solidFill>
                  <a:srgbClr val="5F5F5F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حال فرض کنید بخواهیم از تقاطع V به U بهترین </a:t>
            </a:r>
            <a:r>
              <a:rPr>
                <a:solidFill>
                  <a:srgbClr val="A12E34"/>
                </a:solidFill>
              </a:rPr>
              <a:t>مسیر</a:t>
            </a:r>
            <a:r>
              <a:t> را پیدا کنیم.</a:t>
            </a:r>
          </a:p>
          <a:p>
            <a:pPr rtl="1">
              <a:defRPr>
                <a:solidFill>
                  <a:srgbClr val="5F5F5F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>
                <a:solidFill>
                  <a:srgbClr val="A12E34"/>
                </a:solidFill>
              </a:rPr>
              <a:t>مسیر </a:t>
            </a:r>
            <a:r>
              <a:t>دنباله‌ای از راس‌های غیرتکراری است که هر دو راس متوالی در آن با یال متصل باشند. </a:t>
            </a:r>
          </a:p>
          <a:p>
            <a:pPr rtl="1">
              <a:defRPr>
                <a:solidFill>
                  <a:srgbClr val="5F5F5F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روش اول: مسیری را از U به V پیدا کنیم که </a:t>
            </a:r>
            <a:r>
              <a:rPr>
                <a:solidFill>
                  <a:srgbClr val="A12E34"/>
                </a:solidFill>
              </a:rPr>
              <a:t>کم‌ترین تعداد یال</a:t>
            </a:r>
            <a:r>
              <a:t> را داشته باشد.</a:t>
            </a:r>
          </a:p>
          <a:p>
            <a:pPr rtl="1">
              <a:defRPr>
                <a:solidFill>
                  <a:srgbClr val="5F5F5F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چالش: این روش، مسافت خیابان‌ها را در نظر نمی‌گیرد.</a:t>
            </a:r>
          </a:p>
        </p:txBody>
      </p:sp>
      <p:pic>
        <p:nvPicPr>
          <p:cNvPr id="582" name="Screen Shot 2022-08-21 at 2.23.56 PM.png" descr="Screen Shot 2022-08-21 at 2.23.56 PM.png"/>
          <p:cNvPicPr>
            <a:picLocks noChangeAspect="1"/>
          </p:cNvPicPr>
          <p:nvPr/>
        </p:nvPicPr>
        <p:blipFill>
          <a:blip r:embed="rId2">
            <a:extLst/>
          </a:blip>
          <a:srcRect l="0" t="0" r="36714" b="0"/>
          <a:stretch>
            <a:fillRect/>
          </a:stretch>
        </p:blipFill>
        <p:spPr>
          <a:xfrm>
            <a:off x="264661" y="1178863"/>
            <a:ext cx="4407915" cy="37796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4" name="Group"/>
          <p:cNvGrpSpPr/>
          <p:nvPr/>
        </p:nvGrpSpPr>
        <p:grpSpPr>
          <a:xfrm>
            <a:off x="419953" y="1302031"/>
            <a:ext cx="4212620" cy="3469600"/>
            <a:chOff x="0" y="0"/>
            <a:chExt cx="4212618" cy="3469598"/>
          </a:xfrm>
        </p:grpSpPr>
        <p:sp>
          <p:nvSpPr>
            <p:cNvPr id="640" name="Connection Line"/>
            <p:cNvSpPr/>
            <p:nvPr/>
          </p:nvSpPr>
          <p:spPr>
            <a:xfrm>
              <a:off x="2798450" y="1423918"/>
              <a:ext cx="516459" cy="100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41" name="Connection Line"/>
            <p:cNvSpPr/>
            <p:nvPr/>
          </p:nvSpPr>
          <p:spPr>
            <a:xfrm>
              <a:off x="3321837" y="1416484"/>
              <a:ext cx="749570" cy="470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42" name="Connection Line"/>
            <p:cNvSpPr/>
            <p:nvPr/>
          </p:nvSpPr>
          <p:spPr>
            <a:xfrm>
              <a:off x="2565012" y="287427"/>
              <a:ext cx="768378" cy="113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43" name="Connection Line"/>
            <p:cNvSpPr/>
            <p:nvPr/>
          </p:nvSpPr>
          <p:spPr>
            <a:xfrm>
              <a:off x="2556056" y="0"/>
              <a:ext cx="994622" cy="28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44" name="Connection Line"/>
            <p:cNvSpPr/>
            <p:nvPr/>
          </p:nvSpPr>
          <p:spPr>
            <a:xfrm>
              <a:off x="833088" y="280681"/>
              <a:ext cx="1718810" cy="12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45" name="Connection Line"/>
            <p:cNvSpPr/>
            <p:nvPr/>
          </p:nvSpPr>
          <p:spPr>
            <a:xfrm>
              <a:off x="3331548" y="846917"/>
              <a:ext cx="458154" cy="578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46" name="Connection Line"/>
            <p:cNvSpPr/>
            <p:nvPr/>
          </p:nvSpPr>
          <p:spPr>
            <a:xfrm>
              <a:off x="3559256" y="12335"/>
              <a:ext cx="222655" cy="846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47" name="Connection Line"/>
            <p:cNvSpPr/>
            <p:nvPr/>
          </p:nvSpPr>
          <p:spPr>
            <a:xfrm>
              <a:off x="2709049" y="1508642"/>
              <a:ext cx="91935" cy="1387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48" name="Connection Line"/>
            <p:cNvSpPr/>
            <p:nvPr/>
          </p:nvSpPr>
          <p:spPr>
            <a:xfrm>
              <a:off x="1540258" y="1518539"/>
              <a:ext cx="1265797" cy="24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49" name="Connection Line"/>
            <p:cNvSpPr/>
            <p:nvPr/>
          </p:nvSpPr>
          <p:spPr>
            <a:xfrm>
              <a:off x="1533985" y="1537649"/>
              <a:ext cx="181397" cy="138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50" name="Connection Line"/>
            <p:cNvSpPr/>
            <p:nvPr/>
          </p:nvSpPr>
          <p:spPr>
            <a:xfrm>
              <a:off x="1724002" y="2897266"/>
              <a:ext cx="992184" cy="1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51" name="Connection Line"/>
            <p:cNvSpPr/>
            <p:nvPr/>
          </p:nvSpPr>
          <p:spPr>
            <a:xfrm>
              <a:off x="2717168" y="2837455"/>
              <a:ext cx="1248605" cy="59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52" name="Connection Line"/>
            <p:cNvSpPr/>
            <p:nvPr/>
          </p:nvSpPr>
          <p:spPr>
            <a:xfrm>
              <a:off x="3985821" y="1888721"/>
              <a:ext cx="94879" cy="94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53" name="Connection Line"/>
            <p:cNvSpPr/>
            <p:nvPr/>
          </p:nvSpPr>
          <p:spPr>
            <a:xfrm>
              <a:off x="842114" y="424700"/>
              <a:ext cx="203045" cy="1209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54" name="Connection Line"/>
            <p:cNvSpPr/>
            <p:nvPr/>
          </p:nvSpPr>
          <p:spPr>
            <a:xfrm>
              <a:off x="1060891" y="1546809"/>
              <a:ext cx="475935" cy="8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55" name="Connection Line"/>
            <p:cNvSpPr/>
            <p:nvPr/>
          </p:nvSpPr>
          <p:spPr>
            <a:xfrm>
              <a:off x="1043646" y="1642688"/>
              <a:ext cx="104924" cy="83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56" name="Connection Line"/>
            <p:cNvSpPr/>
            <p:nvPr/>
          </p:nvSpPr>
          <p:spPr>
            <a:xfrm>
              <a:off x="1154786" y="2475814"/>
              <a:ext cx="549812" cy="429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57" name="Connection Line"/>
            <p:cNvSpPr/>
            <p:nvPr/>
          </p:nvSpPr>
          <p:spPr>
            <a:xfrm>
              <a:off x="1265690" y="2911401"/>
              <a:ext cx="441217" cy="546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58" name="Connection Line"/>
            <p:cNvSpPr/>
            <p:nvPr/>
          </p:nvSpPr>
          <p:spPr>
            <a:xfrm>
              <a:off x="627454" y="3010114"/>
              <a:ext cx="625371" cy="45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59" name="Connection Line"/>
            <p:cNvSpPr/>
            <p:nvPr/>
          </p:nvSpPr>
          <p:spPr>
            <a:xfrm>
              <a:off x="607970" y="2476797"/>
              <a:ext cx="524613" cy="507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60" name="Connection Line"/>
            <p:cNvSpPr/>
            <p:nvPr/>
          </p:nvSpPr>
          <p:spPr>
            <a:xfrm>
              <a:off x="61835" y="2990701"/>
              <a:ext cx="546357" cy="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61" name="Connection Line"/>
            <p:cNvSpPr/>
            <p:nvPr/>
          </p:nvSpPr>
          <p:spPr>
            <a:xfrm>
              <a:off x="61930" y="1395345"/>
              <a:ext cx="18662" cy="160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62" name="Connection Line"/>
            <p:cNvSpPr/>
            <p:nvPr/>
          </p:nvSpPr>
          <p:spPr>
            <a:xfrm>
              <a:off x="69987" y="1416014"/>
              <a:ext cx="955407" cy="2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63" name="Connection Line"/>
            <p:cNvSpPr/>
            <p:nvPr/>
          </p:nvSpPr>
          <p:spPr>
            <a:xfrm>
              <a:off x="0" y="651248"/>
              <a:ext cx="81305" cy="77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64" name="Connection Line"/>
            <p:cNvSpPr/>
            <p:nvPr/>
          </p:nvSpPr>
          <p:spPr>
            <a:xfrm>
              <a:off x="3991" y="398538"/>
              <a:ext cx="845134" cy="25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65" name="Connection Line"/>
            <p:cNvSpPr/>
            <p:nvPr/>
          </p:nvSpPr>
          <p:spPr>
            <a:xfrm>
              <a:off x="3785815" y="868105"/>
              <a:ext cx="417256" cy="45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66" name="Connection Line"/>
            <p:cNvSpPr/>
            <p:nvPr/>
          </p:nvSpPr>
          <p:spPr>
            <a:xfrm>
              <a:off x="4061178" y="1306103"/>
              <a:ext cx="151441" cy="595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67" name="Connection Line"/>
            <p:cNvSpPr/>
            <p:nvPr/>
          </p:nvSpPr>
          <p:spPr>
            <a:xfrm>
              <a:off x="1043646" y="1642688"/>
              <a:ext cx="104924" cy="83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38100" cap="flat">
              <a:solidFill>
                <a:schemeClr val="accent6">
                  <a:lumOff val="-9568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68" name="Connection Line"/>
            <p:cNvSpPr/>
            <p:nvPr/>
          </p:nvSpPr>
          <p:spPr>
            <a:xfrm>
              <a:off x="1149810" y="2475814"/>
              <a:ext cx="549812" cy="429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38100" cap="flat">
              <a:solidFill>
                <a:schemeClr val="accent6">
                  <a:lumOff val="-9568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69" name="Connection Line"/>
            <p:cNvSpPr/>
            <p:nvPr/>
          </p:nvSpPr>
          <p:spPr>
            <a:xfrm>
              <a:off x="1721694" y="2890702"/>
              <a:ext cx="992184" cy="1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chemeClr val="accent6">
                  <a:lumOff val="-9568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70" name="Connection Line"/>
            <p:cNvSpPr/>
            <p:nvPr/>
          </p:nvSpPr>
          <p:spPr>
            <a:xfrm>
              <a:off x="2714861" y="2830890"/>
              <a:ext cx="1248605" cy="59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chemeClr val="accent6">
                  <a:lumOff val="-9568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637" name="Group"/>
          <p:cNvGrpSpPr/>
          <p:nvPr/>
        </p:nvGrpSpPr>
        <p:grpSpPr>
          <a:xfrm>
            <a:off x="327006" y="1217363"/>
            <a:ext cx="4364778" cy="3633141"/>
            <a:chOff x="0" y="0"/>
            <a:chExt cx="4364776" cy="3633139"/>
          </a:xfrm>
        </p:grpSpPr>
        <p:sp>
          <p:nvSpPr>
            <p:cNvPr id="615" name="Circle"/>
            <p:cNvSpPr/>
            <p:nvPr/>
          </p:nvSpPr>
          <p:spPr>
            <a:xfrm>
              <a:off x="4083106" y="1886780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6" name="Circle"/>
            <p:cNvSpPr/>
            <p:nvPr/>
          </p:nvSpPr>
          <p:spPr>
            <a:xfrm>
              <a:off x="3324576" y="1416988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7" name="Circle"/>
            <p:cNvSpPr/>
            <p:nvPr/>
          </p:nvSpPr>
          <p:spPr>
            <a:xfrm>
              <a:off x="2559467" y="286111"/>
              <a:ext cx="178579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8" name="Circle"/>
            <p:cNvSpPr/>
            <p:nvPr/>
          </p:nvSpPr>
          <p:spPr>
            <a:xfrm>
              <a:off x="853805" y="407157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9" name="Circle"/>
            <p:cNvSpPr/>
            <p:nvPr/>
          </p:nvSpPr>
          <p:spPr>
            <a:xfrm>
              <a:off x="3560855" y="0"/>
              <a:ext cx="178580" cy="177800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0" name="Circle"/>
            <p:cNvSpPr/>
            <p:nvPr/>
          </p:nvSpPr>
          <p:spPr>
            <a:xfrm>
              <a:off x="3789127" y="850928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1" name="Circle"/>
            <p:cNvSpPr/>
            <p:nvPr/>
          </p:nvSpPr>
          <p:spPr>
            <a:xfrm>
              <a:off x="0" y="642428"/>
              <a:ext cx="178579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2" name="Circle"/>
            <p:cNvSpPr/>
            <p:nvPr/>
          </p:nvSpPr>
          <p:spPr>
            <a:xfrm>
              <a:off x="4186197" y="1311015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3" name="Circle"/>
            <p:cNvSpPr/>
            <p:nvPr/>
          </p:nvSpPr>
          <p:spPr>
            <a:xfrm>
              <a:off x="1705283" y="2904224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4" name="Circle"/>
            <p:cNvSpPr/>
            <p:nvPr/>
          </p:nvSpPr>
          <p:spPr>
            <a:xfrm>
              <a:off x="2712624" y="2904224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5" name="Circle"/>
            <p:cNvSpPr/>
            <p:nvPr/>
          </p:nvSpPr>
          <p:spPr>
            <a:xfrm>
              <a:off x="3985705" y="2822143"/>
              <a:ext cx="178580" cy="177801"/>
            </a:xfrm>
            <a:prstGeom prst="ellipse">
              <a:avLst/>
            </a:prstGeom>
            <a:solidFill>
              <a:srgbClr val="0E3E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6" name="Circle"/>
            <p:cNvSpPr/>
            <p:nvPr/>
          </p:nvSpPr>
          <p:spPr>
            <a:xfrm>
              <a:off x="2800658" y="1523639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7" name="Circle"/>
            <p:cNvSpPr/>
            <p:nvPr/>
          </p:nvSpPr>
          <p:spPr>
            <a:xfrm>
              <a:off x="1541121" y="1523639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8" name="Circle"/>
            <p:cNvSpPr/>
            <p:nvPr/>
          </p:nvSpPr>
          <p:spPr>
            <a:xfrm>
              <a:off x="1040878" y="1617627"/>
              <a:ext cx="178580" cy="177801"/>
            </a:xfrm>
            <a:prstGeom prst="ellipse">
              <a:avLst/>
            </a:prstGeom>
            <a:solidFill>
              <a:srgbClr val="0E3E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9" name="Circle"/>
            <p:cNvSpPr/>
            <p:nvPr/>
          </p:nvSpPr>
          <p:spPr>
            <a:xfrm>
              <a:off x="61498" y="1391588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0" name="Circle"/>
            <p:cNvSpPr/>
            <p:nvPr/>
          </p:nvSpPr>
          <p:spPr>
            <a:xfrm>
              <a:off x="61498" y="2993160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1" name="Circle"/>
            <p:cNvSpPr/>
            <p:nvPr/>
          </p:nvSpPr>
          <p:spPr>
            <a:xfrm>
              <a:off x="1150920" y="2475959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2" name="Circle"/>
            <p:cNvSpPr/>
            <p:nvPr/>
          </p:nvSpPr>
          <p:spPr>
            <a:xfrm>
              <a:off x="625494" y="2993160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3" name="Circle"/>
            <p:cNvSpPr/>
            <p:nvPr/>
          </p:nvSpPr>
          <p:spPr>
            <a:xfrm>
              <a:off x="1260963" y="3455339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4" name="Circle"/>
            <p:cNvSpPr/>
            <p:nvPr/>
          </p:nvSpPr>
          <p:spPr>
            <a:xfrm>
              <a:off x="1706804" y="2905745"/>
              <a:ext cx="178580" cy="177801"/>
            </a:xfrm>
            <a:prstGeom prst="ellipse">
              <a:avLst/>
            </a:prstGeom>
            <a:solidFill>
              <a:schemeClr val="accent6">
                <a:lumOff val="-95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5" name="Circle"/>
            <p:cNvSpPr/>
            <p:nvPr/>
          </p:nvSpPr>
          <p:spPr>
            <a:xfrm>
              <a:off x="2714146" y="2905745"/>
              <a:ext cx="178580" cy="177801"/>
            </a:xfrm>
            <a:prstGeom prst="ellipse">
              <a:avLst/>
            </a:prstGeom>
            <a:solidFill>
              <a:schemeClr val="accent6">
                <a:lumOff val="-95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6" name="Circle"/>
            <p:cNvSpPr/>
            <p:nvPr/>
          </p:nvSpPr>
          <p:spPr>
            <a:xfrm>
              <a:off x="1152442" y="2477481"/>
              <a:ext cx="178580" cy="177801"/>
            </a:xfrm>
            <a:prstGeom prst="ellipse">
              <a:avLst/>
            </a:prstGeom>
            <a:solidFill>
              <a:schemeClr val="accent6">
                <a:lumOff val="-95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638" name="V"/>
          <p:cNvSpPr txBox="1"/>
          <p:nvPr/>
        </p:nvSpPr>
        <p:spPr>
          <a:xfrm>
            <a:off x="4314322" y="4022544"/>
            <a:ext cx="19061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639" name="U"/>
          <p:cNvSpPr txBox="1"/>
          <p:nvPr/>
        </p:nvSpPr>
        <p:spPr>
          <a:xfrm>
            <a:off x="1365984" y="2816126"/>
            <a:ext cx="201921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U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8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الگوریتم مسیریابی</a:t>
            </a:r>
          </a:p>
        </p:txBody>
      </p:sp>
      <p:grpSp>
        <p:nvGrpSpPr>
          <p:cNvPr id="700" name="Group"/>
          <p:cNvGrpSpPr/>
          <p:nvPr/>
        </p:nvGrpSpPr>
        <p:grpSpPr>
          <a:xfrm>
            <a:off x="3056222" y="909380"/>
            <a:ext cx="6128636" cy="5047671"/>
            <a:chOff x="0" y="0"/>
            <a:chExt cx="6128635" cy="5047669"/>
          </a:xfrm>
        </p:grpSpPr>
        <p:sp>
          <p:nvSpPr>
            <p:cNvPr id="723" name="Connection Line"/>
            <p:cNvSpPr/>
            <p:nvPr/>
          </p:nvSpPr>
          <p:spPr>
            <a:xfrm>
              <a:off x="4071264" y="2071557"/>
              <a:ext cx="751359" cy="14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24" name="Connection Line"/>
            <p:cNvSpPr/>
            <p:nvPr/>
          </p:nvSpPr>
          <p:spPr>
            <a:xfrm>
              <a:off x="4832703" y="2060740"/>
              <a:ext cx="1090494" cy="68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25" name="Connection Line"/>
            <p:cNvSpPr/>
            <p:nvPr/>
          </p:nvSpPr>
          <p:spPr>
            <a:xfrm>
              <a:off x="3731652" y="418158"/>
              <a:ext cx="1117857" cy="165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26" name="Connection Line"/>
            <p:cNvSpPr/>
            <p:nvPr/>
          </p:nvSpPr>
          <p:spPr>
            <a:xfrm>
              <a:off x="3718622" y="0"/>
              <a:ext cx="1447003" cy="41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27" name="Connection Line"/>
            <p:cNvSpPr/>
            <p:nvPr/>
          </p:nvSpPr>
          <p:spPr>
            <a:xfrm>
              <a:off x="1211999" y="408343"/>
              <a:ext cx="2500573" cy="18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28" name="Connection Line"/>
            <p:cNvSpPr/>
            <p:nvPr/>
          </p:nvSpPr>
          <p:spPr>
            <a:xfrm>
              <a:off x="4846830" y="1232119"/>
              <a:ext cx="666534" cy="84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29" name="Connection Line"/>
            <p:cNvSpPr/>
            <p:nvPr/>
          </p:nvSpPr>
          <p:spPr>
            <a:xfrm>
              <a:off x="5178106" y="17945"/>
              <a:ext cx="323924" cy="1231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30" name="Connection Line"/>
            <p:cNvSpPr/>
            <p:nvPr/>
          </p:nvSpPr>
          <p:spPr>
            <a:xfrm>
              <a:off x="3941201" y="2194814"/>
              <a:ext cx="133749" cy="201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31" name="Connection Line"/>
            <p:cNvSpPr/>
            <p:nvPr/>
          </p:nvSpPr>
          <p:spPr>
            <a:xfrm>
              <a:off x="2240811" y="2209213"/>
              <a:ext cx="1841516" cy="3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32" name="Connection Line"/>
            <p:cNvSpPr/>
            <p:nvPr/>
          </p:nvSpPr>
          <p:spPr>
            <a:xfrm>
              <a:off x="2231685" y="2237016"/>
              <a:ext cx="263901" cy="20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33" name="Connection Line"/>
            <p:cNvSpPr/>
            <p:nvPr/>
          </p:nvSpPr>
          <p:spPr>
            <a:xfrm>
              <a:off x="2508126" y="4215025"/>
              <a:ext cx="1443457" cy="1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34" name="Connection Line"/>
            <p:cNvSpPr/>
            <p:nvPr/>
          </p:nvSpPr>
          <p:spPr>
            <a:xfrm>
              <a:off x="3953012" y="4128009"/>
              <a:ext cx="1816506" cy="8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35" name="Connection Line"/>
            <p:cNvSpPr/>
            <p:nvPr/>
          </p:nvSpPr>
          <p:spPr>
            <a:xfrm>
              <a:off x="5798684" y="2747764"/>
              <a:ext cx="138032" cy="137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36" name="Connection Line"/>
            <p:cNvSpPr/>
            <p:nvPr/>
          </p:nvSpPr>
          <p:spPr>
            <a:xfrm>
              <a:off x="1225132" y="617866"/>
              <a:ext cx="295394" cy="176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37" name="Connection Line"/>
            <p:cNvSpPr/>
            <p:nvPr/>
          </p:nvSpPr>
          <p:spPr>
            <a:xfrm>
              <a:off x="1543414" y="2250341"/>
              <a:ext cx="692404" cy="11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38" name="Connection Line"/>
            <p:cNvSpPr/>
            <p:nvPr/>
          </p:nvSpPr>
          <p:spPr>
            <a:xfrm>
              <a:off x="1518325" y="2389829"/>
              <a:ext cx="152646" cy="121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39" name="Connection Line"/>
            <p:cNvSpPr/>
            <p:nvPr/>
          </p:nvSpPr>
          <p:spPr>
            <a:xfrm>
              <a:off x="1680016" y="3601884"/>
              <a:ext cx="799880" cy="62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40" name="Connection Line"/>
            <p:cNvSpPr/>
            <p:nvPr/>
          </p:nvSpPr>
          <p:spPr>
            <a:xfrm>
              <a:off x="1841361" y="4235588"/>
              <a:ext cx="641895" cy="79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41" name="Connection Line"/>
            <p:cNvSpPr/>
            <p:nvPr/>
          </p:nvSpPr>
          <p:spPr>
            <a:xfrm>
              <a:off x="912837" y="4379199"/>
              <a:ext cx="909807" cy="668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42" name="Connection Line"/>
            <p:cNvSpPr/>
            <p:nvPr/>
          </p:nvSpPr>
          <p:spPr>
            <a:xfrm>
              <a:off x="884491" y="3603314"/>
              <a:ext cx="763222" cy="73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43" name="Connection Line"/>
            <p:cNvSpPr/>
            <p:nvPr/>
          </p:nvSpPr>
          <p:spPr>
            <a:xfrm>
              <a:off x="89959" y="4350955"/>
              <a:ext cx="794856" cy="1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44" name="Connection Line"/>
            <p:cNvSpPr/>
            <p:nvPr/>
          </p:nvSpPr>
          <p:spPr>
            <a:xfrm>
              <a:off x="90098" y="2029987"/>
              <a:ext cx="27149" cy="233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45" name="Connection Line"/>
            <p:cNvSpPr/>
            <p:nvPr/>
          </p:nvSpPr>
          <p:spPr>
            <a:xfrm>
              <a:off x="101819" y="2060057"/>
              <a:ext cx="1389953" cy="30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46" name="Connection Line"/>
            <p:cNvSpPr/>
            <p:nvPr/>
          </p:nvSpPr>
          <p:spPr>
            <a:xfrm>
              <a:off x="0" y="947455"/>
              <a:ext cx="118285" cy="112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47" name="Connection Line"/>
            <p:cNvSpPr/>
            <p:nvPr/>
          </p:nvSpPr>
          <p:spPr>
            <a:xfrm>
              <a:off x="5806" y="579804"/>
              <a:ext cx="1229524" cy="37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48" name="Connection Line"/>
            <p:cNvSpPr/>
            <p:nvPr/>
          </p:nvSpPr>
          <p:spPr>
            <a:xfrm>
              <a:off x="5507710" y="1262943"/>
              <a:ext cx="607036" cy="66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49" name="Connection Line"/>
            <p:cNvSpPr/>
            <p:nvPr/>
          </p:nvSpPr>
          <p:spPr>
            <a:xfrm>
              <a:off x="5908316" y="1900156"/>
              <a:ext cx="220320" cy="86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701" name="Circle"/>
          <p:cNvSpPr/>
          <p:nvPr/>
        </p:nvSpPr>
        <p:spPr>
          <a:xfrm>
            <a:off x="8861218" y="3531144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2" name="Circle"/>
          <p:cNvSpPr/>
          <p:nvPr/>
        </p:nvSpPr>
        <p:spPr>
          <a:xfrm>
            <a:off x="7757688" y="2847678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3" name="Circle"/>
          <p:cNvSpPr/>
          <p:nvPr/>
        </p:nvSpPr>
        <p:spPr>
          <a:xfrm>
            <a:off x="6644584" y="1202445"/>
            <a:ext cx="259802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4" name="Circle"/>
          <p:cNvSpPr/>
          <p:nvPr/>
        </p:nvSpPr>
        <p:spPr>
          <a:xfrm>
            <a:off x="4163140" y="1378548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5" name="Circle"/>
          <p:cNvSpPr/>
          <p:nvPr/>
        </p:nvSpPr>
        <p:spPr>
          <a:xfrm>
            <a:off x="8101432" y="786203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6" name="Circle"/>
          <p:cNvSpPr/>
          <p:nvPr/>
        </p:nvSpPr>
        <p:spPr>
          <a:xfrm>
            <a:off x="8433529" y="2024158"/>
            <a:ext cx="259802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7" name="Circle"/>
          <p:cNvSpPr/>
          <p:nvPr/>
        </p:nvSpPr>
        <p:spPr>
          <a:xfrm>
            <a:off x="2921000" y="1720826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8" name="Circle"/>
          <p:cNvSpPr/>
          <p:nvPr/>
        </p:nvSpPr>
        <p:spPr>
          <a:xfrm>
            <a:off x="9011198" y="2693505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9" name="Circle"/>
          <p:cNvSpPr/>
          <p:nvPr/>
        </p:nvSpPr>
        <p:spPr>
          <a:xfrm>
            <a:off x="5401894" y="5011350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0" name="Circle"/>
          <p:cNvSpPr/>
          <p:nvPr/>
        </p:nvSpPr>
        <p:spPr>
          <a:xfrm>
            <a:off x="6867402" y="5011350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1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2" name="Circle"/>
          <p:cNvSpPr/>
          <p:nvPr/>
        </p:nvSpPr>
        <p:spPr>
          <a:xfrm>
            <a:off x="6995477" y="3002837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3" name="Circle"/>
          <p:cNvSpPr/>
          <p:nvPr/>
        </p:nvSpPr>
        <p:spPr>
          <a:xfrm>
            <a:off x="5163066" y="3002837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4" name="Circle"/>
          <p:cNvSpPr/>
          <p:nvPr/>
        </p:nvSpPr>
        <p:spPr>
          <a:xfrm>
            <a:off x="3010469" y="2810725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5" name="Circle"/>
          <p:cNvSpPr/>
          <p:nvPr/>
        </p:nvSpPr>
        <p:spPr>
          <a:xfrm>
            <a:off x="3010469" y="51407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6" name="Circle"/>
          <p:cNvSpPr/>
          <p:nvPr/>
        </p:nvSpPr>
        <p:spPr>
          <a:xfrm>
            <a:off x="4595391" y="4388299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7" name="Circle"/>
          <p:cNvSpPr/>
          <p:nvPr/>
        </p:nvSpPr>
        <p:spPr>
          <a:xfrm>
            <a:off x="3830987" y="51407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8" name="Circle"/>
          <p:cNvSpPr/>
          <p:nvPr/>
        </p:nvSpPr>
        <p:spPr>
          <a:xfrm>
            <a:off x="4755485" y="5813128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9" name="Circle"/>
          <p:cNvSpPr/>
          <p:nvPr/>
        </p:nvSpPr>
        <p:spPr>
          <a:xfrm>
            <a:off x="4435299" y="3139572"/>
            <a:ext cx="259802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0" name="U"/>
          <p:cNvSpPr txBox="1"/>
          <p:nvPr/>
        </p:nvSpPr>
        <p:spPr>
          <a:xfrm>
            <a:off x="4418320" y="3088286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721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2" name="V"/>
          <p:cNvSpPr txBox="1"/>
          <p:nvPr/>
        </p:nvSpPr>
        <p:spPr>
          <a:xfrm>
            <a:off x="8702537" y="4840650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الگوریتم مسیریابی</a:t>
            </a:r>
          </a:p>
        </p:txBody>
      </p:sp>
      <p:grpSp>
        <p:nvGrpSpPr>
          <p:cNvPr id="779" name="Group"/>
          <p:cNvGrpSpPr/>
          <p:nvPr/>
        </p:nvGrpSpPr>
        <p:grpSpPr>
          <a:xfrm>
            <a:off x="3056222" y="909380"/>
            <a:ext cx="6128636" cy="5047671"/>
            <a:chOff x="0" y="0"/>
            <a:chExt cx="6128635" cy="5047669"/>
          </a:xfrm>
        </p:grpSpPr>
        <p:sp>
          <p:nvSpPr>
            <p:cNvPr id="803" name="Connection Line"/>
            <p:cNvSpPr/>
            <p:nvPr/>
          </p:nvSpPr>
          <p:spPr>
            <a:xfrm>
              <a:off x="4071264" y="2071557"/>
              <a:ext cx="751359" cy="14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04" name="Connection Line"/>
            <p:cNvSpPr/>
            <p:nvPr/>
          </p:nvSpPr>
          <p:spPr>
            <a:xfrm>
              <a:off x="4832703" y="2060740"/>
              <a:ext cx="1090494" cy="68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05" name="Connection Line"/>
            <p:cNvSpPr/>
            <p:nvPr/>
          </p:nvSpPr>
          <p:spPr>
            <a:xfrm>
              <a:off x="3731652" y="418158"/>
              <a:ext cx="1117857" cy="165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06" name="Connection Line"/>
            <p:cNvSpPr/>
            <p:nvPr/>
          </p:nvSpPr>
          <p:spPr>
            <a:xfrm>
              <a:off x="3718622" y="0"/>
              <a:ext cx="1447003" cy="41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07" name="Connection Line"/>
            <p:cNvSpPr/>
            <p:nvPr/>
          </p:nvSpPr>
          <p:spPr>
            <a:xfrm>
              <a:off x="1211999" y="408343"/>
              <a:ext cx="2500573" cy="18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08" name="Connection Line"/>
            <p:cNvSpPr/>
            <p:nvPr/>
          </p:nvSpPr>
          <p:spPr>
            <a:xfrm>
              <a:off x="4846830" y="1232119"/>
              <a:ext cx="666534" cy="84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09" name="Connection Line"/>
            <p:cNvSpPr/>
            <p:nvPr/>
          </p:nvSpPr>
          <p:spPr>
            <a:xfrm>
              <a:off x="5178106" y="17945"/>
              <a:ext cx="323924" cy="1231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10" name="Connection Line"/>
            <p:cNvSpPr/>
            <p:nvPr/>
          </p:nvSpPr>
          <p:spPr>
            <a:xfrm>
              <a:off x="3941201" y="2194814"/>
              <a:ext cx="133749" cy="201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11" name="Connection Line"/>
            <p:cNvSpPr/>
            <p:nvPr/>
          </p:nvSpPr>
          <p:spPr>
            <a:xfrm>
              <a:off x="2240811" y="2209213"/>
              <a:ext cx="1841516" cy="3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12" name="Connection Line"/>
            <p:cNvSpPr/>
            <p:nvPr/>
          </p:nvSpPr>
          <p:spPr>
            <a:xfrm>
              <a:off x="2231685" y="2237016"/>
              <a:ext cx="263901" cy="20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13" name="Connection Line"/>
            <p:cNvSpPr/>
            <p:nvPr/>
          </p:nvSpPr>
          <p:spPr>
            <a:xfrm>
              <a:off x="2508126" y="4215025"/>
              <a:ext cx="1443457" cy="1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14" name="Connection Line"/>
            <p:cNvSpPr/>
            <p:nvPr/>
          </p:nvSpPr>
          <p:spPr>
            <a:xfrm>
              <a:off x="3953012" y="4128009"/>
              <a:ext cx="1816506" cy="8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15" name="Connection Line"/>
            <p:cNvSpPr/>
            <p:nvPr/>
          </p:nvSpPr>
          <p:spPr>
            <a:xfrm>
              <a:off x="5798684" y="2747764"/>
              <a:ext cx="138032" cy="137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16" name="Connection Line"/>
            <p:cNvSpPr/>
            <p:nvPr/>
          </p:nvSpPr>
          <p:spPr>
            <a:xfrm>
              <a:off x="1225132" y="617866"/>
              <a:ext cx="295394" cy="176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17" name="Connection Line"/>
            <p:cNvSpPr/>
            <p:nvPr/>
          </p:nvSpPr>
          <p:spPr>
            <a:xfrm>
              <a:off x="1543414" y="2250341"/>
              <a:ext cx="692404" cy="11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18" name="Connection Line"/>
            <p:cNvSpPr/>
            <p:nvPr/>
          </p:nvSpPr>
          <p:spPr>
            <a:xfrm>
              <a:off x="1518325" y="2389829"/>
              <a:ext cx="152646" cy="121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19" name="Connection Line"/>
            <p:cNvSpPr/>
            <p:nvPr/>
          </p:nvSpPr>
          <p:spPr>
            <a:xfrm>
              <a:off x="1680016" y="3601884"/>
              <a:ext cx="799880" cy="62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20" name="Connection Line"/>
            <p:cNvSpPr/>
            <p:nvPr/>
          </p:nvSpPr>
          <p:spPr>
            <a:xfrm>
              <a:off x="1841361" y="4235588"/>
              <a:ext cx="641895" cy="79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21" name="Connection Line"/>
            <p:cNvSpPr/>
            <p:nvPr/>
          </p:nvSpPr>
          <p:spPr>
            <a:xfrm>
              <a:off x="912837" y="4379199"/>
              <a:ext cx="909807" cy="668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22" name="Connection Line"/>
            <p:cNvSpPr/>
            <p:nvPr/>
          </p:nvSpPr>
          <p:spPr>
            <a:xfrm>
              <a:off x="884491" y="3603314"/>
              <a:ext cx="763222" cy="73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23" name="Connection Line"/>
            <p:cNvSpPr/>
            <p:nvPr/>
          </p:nvSpPr>
          <p:spPr>
            <a:xfrm>
              <a:off x="89959" y="4350955"/>
              <a:ext cx="794856" cy="1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24" name="Connection Line"/>
            <p:cNvSpPr/>
            <p:nvPr/>
          </p:nvSpPr>
          <p:spPr>
            <a:xfrm>
              <a:off x="90098" y="2029987"/>
              <a:ext cx="27149" cy="233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25" name="Connection Line"/>
            <p:cNvSpPr/>
            <p:nvPr/>
          </p:nvSpPr>
          <p:spPr>
            <a:xfrm>
              <a:off x="101819" y="2060057"/>
              <a:ext cx="1389953" cy="30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26" name="Connection Line"/>
            <p:cNvSpPr/>
            <p:nvPr/>
          </p:nvSpPr>
          <p:spPr>
            <a:xfrm>
              <a:off x="0" y="947455"/>
              <a:ext cx="118285" cy="112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27" name="Connection Line"/>
            <p:cNvSpPr/>
            <p:nvPr/>
          </p:nvSpPr>
          <p:spPr>
            <a:xfrm>
              <a:off x="5806" y="579804"/>
              <a:ext cx="1229524" cy="37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28" name="Connection Line"/>
            <p:cNvSpPr/>
            <p:nvPr/>
          </p:nvSpPr>
          <p:spPr>
            <a:xfrm>
              <a:off x="5507710" y="1262943"/>
              <a:ext cx="607036" cy="66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29" name="Connection Line"/>
            <p:cNvSpPr/>
            <p:nvPr/>
          </p:nvSpPr>
          <p:spPr>
            <a:xfrm>
              <a:off x="5908316" y="1900156"/>
              <a:ext cx="220320" cy="86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780" name="Circle"/>
          <p:cNvSpPr/>
          <p:nvPr/>
        </p:nvSpPr>
        <p:spPr>
          <a:xfrm>
            <a:off x="8861218" y="3531144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1" name="Circle"/>
          <p:cNvSpPr/>
          <p:nvPr/>
        </p:nvSpPr>
        <p:spPr>
          <a:xfrm>
            <a:off x="7757688" y="2847678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2" name="Circle"/>
          <p:cNvSpPr/>
          <p:nvPr/>
        </p:nvSpPr>
        <p:spPr>
          <a:xfrm>
            <a:off x="6644584" y="1202445"/>
            <a:ext cx="259802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3" name="Circle"/>
          <p:cNvSpPr/>
          <p:nvPr/>
        </p:nvSpPr>
        <p:spPr>
          <a:xfrm>
            <a:off x="4163140" y="1378548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4" name="Circle"/>
          <p:cNvSpPr/>
          <p:nvPr/>
        </p:nvSpPr>
        <p:spPr>
          <a:xfrm>
            <a:off x="8101432" y="786203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5" name="Circle"/>
          <p:cNvSpPr/>
          <p:nvPr/>
        </p:nvSpPr>
        <p:spPr>
          <a:xfrm>
            <a:off x="8433529" y="2024158"/>
            <a:ext cx="259802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6" name="Circle"/>
          <p:cNvSpPr/>
          <p:nvPr/>
        </p:nvSpPr>
        <p:spPr>
          <a:xfrm>
            <a:off x="2921000" y="1720826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7" name="Circle"/>
          <p:cNvSpPr/>
          <p:nvPr/>
        </p:nvSpPr>
        <p:spPr>
          <a:xfrm>
            <a:off x="9011198" y="2693505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8" name="Circle"/>
          <p:cNvSpPr/>
          <p:nvPr/>
        </p:nvSpPr>
        <p:spPr>
          <a:xfrm>
            <a:off x="5401894" y="5011350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9" name="Circle"/>
          <p:cNvSpPr/>
          <p:nvPr/>
        </p:nvSpPr>
        <p:spPr>
          <a:xfrm>
            <a:off x="6867402" y="5011350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0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1" name="Circle"/>
          <p:cNvSpPr/>
          <p:nvPr/>
        </p:nvSpPr>
        <p:spPr>
          <a:xfrm>
            <a:off x="6995477" y="3002837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2" name="Circle"/>
          <p:cNvSpPr/>
          <p:nvPr/>
        </p:nvSpPr>
        <p:spPr>
          <a:xfrm>
            <a:off x="5163066" y="3002837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3" name="Circle"/>
          <p:cNvSpPr/>
          <p:nvPr/>
        </p:nvSpPr>
        <p:spPr>
          <a:xfrm>
            <a:off x="3010469" y="2810725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4" name="Circle"/>
          <p:cNvSpPr/>
          <p:nvPr/>
        </p:nvSpPr>
        <p:spPr>
          <a:xfrm>
            <a:off x="3010469" y="51407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5" name="Circle"/>
          <p:cNvSpPr/>
          <p:nvPr/>
        </p:nvSpPr>
        <p:spPr>
          <a:xfrm>
            <a:off x="4595391" y="4388299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6" name="Circle"/>
          <p:cNvSpPr/>
          <p:nvPr/>
        </p:nvSpPr>
        <p:spPr>
          <a:xfrm>
            <a:off x="3830987" y="51407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7" name="Circle"/>
          <p:cNvSpPr/>
          <p:nvPr/>
        </p:nvSpPr>
        <p:spPr>
          <a:xfrm>
            <a:off x="4755485" y="5813128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8" name="Circle"/>
          <p:cNvSpPr/>
          <p:nvPr/>
        </p:nvSpPr>
        <p:spPr>
          <a:xfrm>
            <a:off x="4435299" y="3139572"/>
            <a:ext cx="259802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9" name="U"/>
          <p:cNvSpPr txBox="1"/>
          <p:nvPr/>
        </p:nvSpPr>
        <p:spPr>
          <a:xfrm>
            <a:off x="4418320" y="3088286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800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1" name="V"/>
          <p:cNvSpPr txBox="1"/>
          <p:nvPr/>
        </p:nvSpPr>
        <p:spPr>
          <a:xfrm>
            <a:off x="8702537" y="4840650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802" name="Content Placeholder 2"/>
          <p:cNvSpPr txBox="1"/>
          <p:nvPr/>
        </p:nvSpPr>
        <p:spPr>
          <a:xfrm>
            <a:off x="4543965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الگوریتم مسیریابی</a:t>
            </a:r>
          </a:p>
        </p:txBody>
      </p:sp>
      <p:grpSp>
        <p:nvGrpSpPr>
          <p:cNvPr id="859" name="Group"/>
          <p:cNvGrpSpPr/>
          <p:nvPr/>
        </p:nvGrpSpPr>
        <p:grpSpPr>
          <a:xfrm>
            <a:off x="3056222" y="909380"/>
            <a:ext cx="6128636" cy="5047671"/>
            <a:chOff x="0" y="0"/>
            <a:chExt cx="6128635" cy="5047669"/>
          </a:xfrm>
        </p:grpSpPr>
        <p:sp>
          <p:nvSpPr>
            <p:cNvPr id="883" name="Connection Line"/>
            <p:cNvSpPr/>
            <p:nvPr/>
          </p:nvSpPr>
          <p:spPr>
            <a:xfrm>
              <a:off x="4071264" y="2071557"/>
              <a:ext cx="751359" cy="14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84" name="Connection Line"/>
            <p:cNvSpPr/>
            <p:nvPr/>
          </p:nvSpPr>
          <p:spPr>
            <a:xfrm>
              <a:off x="4832703" y="2060740"/>
              <a:ext cx="1090494" cy="68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85" name="Connection Line"/>
            <p:cNvSpPr/>
            <p:nvPr/>
          </p:nvSpPr>
          <p:spPr>
            <a:xfrm>
              <a:off x="3731652" y="418158"/>
              <a:ext cx="1117857" cy="165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86" name="Connection Line"/>
            <p:cNvSpPr/>
            <p:nvPr/>
          </p:nvSpPr>
          <p:spPr>
            <a:xfrm>
              <a:off x="3718622" y="0"/>
              <a:ext cx="1447003" cy="41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87" name="Connection Line"/>
            <p:cNvSpPr/>
            <p:nvPr/>
          </p:nvSpPr>
          <p:spPr>
            <a:xfrm>
              <a:off x="1211999" y="408343"/>
              <a:ext cx="2500573" cy="18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88" name="Connection Line"/>
            <p:cNvSpPr/>
            <p:nvPr/>
          </p:nvSpPr>
          <p:spPr>
            <a:xfrm>
              <a:off x="4846830" y="1232119"/>
              <a:ext cx="666534" cy="84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89" name="Connection Line"/>
            <p:cNvSpPr/>
            <p:nvPr/>
          </p:nvSpPr>
          <p:spPr>
            <a:xfrm>
              <a:off x="5178106" y="17945"/>
              <a:ext cx="323924" cy="1231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90" name="Connection Line"/>
            <p:cNvSpPr/>
            <p:nvPr/>
          </p:nvSpPr>
          <p:spPr>
            <a:xfrm>
              <a:off x="3941201" y="2194814"/>
              <a:ext cx="133749" cy="201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91" name="Connection Line"/>
            <p:cNvSpPr/>
            <p:nvPr/>
          </p:nvSpPr>
          <p:spPr>
            <a:xfrm>
              <a:off x="2240811" y="2209213"/>
              <a:ext cx="1841516" cy="3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92" name="Connection Line"/>
            <p:cNvSpPr/>
            <p:nvPr/>
          </p:nvSpPr>
          <p:spPr>
            <a:xfrm>
              <a:off x="2231685" y="2237016"/>
              <a:ext cx="263901" cy="20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93" name="Connection Line"/>
            <p:cNvSpPr/>
            <p:nvPr/>
          </p:nvSpPr>
          <p:spPr>
            <a:xfrm>
              <a:off x="2508126" y="4215025"/>
              <a:ext cx="1443457" cy="1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94" name="Connection Line"/>
            <p:cNvSpPr/>
            <p:nvPr/>
          </p:nvSpPr>
          <p:spPr>
            <a:xfrm>
              <a:off x="3953012" y="4128009"/>
              <a:ext cx="1816506" cy="8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95" name="Connection Line"/>
            <p:cNvSpPr/>
            <p:nvPr/>
          </p:nvSpPr>
          <p:spPr>
            <a:xfrm>
              <a:off x="5798684" y="2747764"/>
              <a:ext cx="138032" cy="137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96" name="Connection Line"/>
            <p:cNvSpPr/>
            <p:nvPr/>
          </p:nvSpPr>
          <p:spPr>
            <a:xfrm>
              <a:off x="1225132" y="617866"/>
              <a:ext cx="295394" cy="176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97" name="Connection Line"/>
            <p:cNvSpPr/>
            <p:nvPr/>
          </p:nvSpPr>
          <p:spPr>
            <a:xfrm>
              <a:off x="1543414" y="2250341"/>
              <a:ext cx="692404" cy="11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98" name="Connection Line"/>
            <p:cNvSpPr/>
            <p:nvPr/>
          </p:nvSpPr>
          <p:spPr>
            <a:xfrm>
              <a:off x="1518325" y="2389829"/>
              <a:ext cx="152646" cy="121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99" name="Connection Line"/>
            <p:cNvSpPr/>
            <p:nvPr/>
          </p:nvSpPr>
          <p:spPr>
            <a:xfrm>
              <a:off x="1680016" y="3601884"/>
              <a:ext cx="799880" cy="62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00" name="Connection Line"/>
            <p:cNvSpPr/>
            <p:nvPr/>
          </p:nvSpPr>
          <p:spPr>
            <a:xfrm>
              <a:off x="1841361" y="4235588"/>
              <a:ext cx="641895" cy="79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01" name="Connection Line"/>
            <p:cNvSpPr/>
            <p:nvPr/>
          </p:nvSpPr>
          <p:spPr>
            <a:xfrm>
              <a:off x="912837" y="4379199"/>
              <a:ext cx="909807" cy="668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02" name="Connection Line"/>
            <p:cNvSpPr/>
            <p:nvPr/>
          </p:nvSpPr>
          <p:spPr>
            <a:xfrm>
              <a:off x="884491" y="3603314"/>
              <a:ext cx="763222" cy="73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03" name="Connection Line"/>
            <p:cNvSpPr/>
            <p:nvPr/>
          </p:nvSpPr>
          <p:spPr>
            <a:xfrm>
              <a:off x="89959" y="4350955"/>
              <a:ext cx="794856" cy="1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04" name="Connection Line"/>
            <p:cNvSpPr/>
            <p:nvPr/>
          </p:nvSpPr>
          <p:spPr>
            <a:xfrm>
              <a:off x="90098" y="2029987"/>
              <a:ext cx="27149" cy="233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05" name="Connection Line"/>
            <p:cNvSpPr/>
            <p:nvPr/>
          </p:nvSpPr>
          <p:spPr>
            <a:xfrm>
              <a:off x="101819" y="2060057"/>
              <a:ext cx="1389953" cy="30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06" name="Connection Line"/>
            <p:cNvSpPr/>
            <p:nvPr/>
          </p:nvSpPr>
          <p:spPr>
            <a:xfrm>
              <a:off x="0" y="947455"/>
              <a:ext cx="118285" cy="112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07" name="Connection Line"/>
            <p:cNvSpPr/>
            <p:nvPr/>
          </p:nvSpPr>
          <p:spPr>
            <a:xfrm>
              <a:off x="5806" y="579804"/>
              <a:ext cx="1229524" cy="37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08" name="Connection Line"/>
            <p:cNvSpPr/>
            <p:nvPr/>
          </p:nvSpPr>
          <p:spPr>
            <a:xfrm>
              <a:off x="5507710" y="1262943"/>
              <a:ext cx="607036" cy="66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09" name="Connection Line"/>
            <p:cNvSpPr/>
            <p:nvPr/>
          </p:nvSpPr>
          <p:spPr>
            <a:xfrm>
              <a:off x="5908316" y="1900156"/>
              <a:ext cx="220320" cy="86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860" name="Circle"/>
          <p:cNvSpPr/>
          <p:nvPr/>
        </p:nvSpPr>
        <p:spPr>
          <a:xfrm>
            <a:off x="8861218" y="3531144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1" name="Circle"/>
          <p:cNvSpPr/>
          <p:nvPr/>
        </p:nvSpPr>
        <p:spPr>
          <a:xfrm>
            <a:off x="7757688" y="2847678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2" name="Circle"/>
          <p:cNvSpPr/>
          <p:nvPr/>
        </p:nvSpPr>
        <p:spPr>
          <a:xfrm>
            <a:off x="6644584" y="1202445"/>
            <a:ext cx="259802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3" name="Circle"/>
          <p:cNvSpPr/>
          <p:nvPr/>
        </p:nvSpPr>
        <p:spPr>
          <a:xfrm>
            <a:off x="4163140" y="1378548"/>
            <a:ext cx="259803" cy="258669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4" name="Circle"/>
          <p:cNvSpPr/>
          <p:nvPr/>
        </p:nvSpPr>
        <p:spPr>
          <a:xfrm>
            <a:off x="8101432" y="786203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5" name="Circle"/>
          <p:cNvSpPr/>
          <p:nvPr/>
        </p:nvSpPr>
        <p:spPr>
          <a:xfrm>
            <a:off x="8433529" y="2024158"/>
            <a:ext cx="259802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6" name="Circle"/>
          <p:cNvSpPr/>
          <p:nvPr/>
        </p:nvSpPr>
        <p:spPr>
          <a:xfrm>
            <a:off x="2921000" y="1720826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7" name="Circle"/>
          <p:cNvSpPr/>
          <p:nvPr/>
        </p:nvSpPr>
        <p:spPr>
          <a:xfrm>
            <a:off x="9011198" y="2693505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8" name="Circle"/>
          <p:cNvSpPr/>
          <p:nvPr/>
        </p:nvSpPr>
        <p:spPr>
          <a:xfrm>
            <a:off x="5401894" y="5011350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9" name="Circle"/>
          <p:cNvSpPr/>
          <p:nvPr/>
        </p:nvSpPr>
        <p:spPr>
          <a:xfrm>
            <a:off x="6867402" y="5011350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0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1" name="Circle"/>
          <p:cNvSpPr/>
          <p:nvPr/>
        </p:nvSpPr>
        <p:spPr>
          <a:xfrm>
            <a:off x="6995477" y="3002837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2" name="Circle"/>
          <p:cNvSpPr/>
          <p:nvPr/>
        </p:nvSpPr>
        <p:spPr>
          <a:xfrm>
            <a:off x="5163066" y="3002837"/>
            <a:ext cx="259803" cy="258669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3" name="Circle"/>
          <p:cNvSpPr/>
          <p:nvPr/>
        </p:nvSpPr>
        <p:spPr>
          <a:xfrm>
            <a:off x="3010469" y="2810725"/>
            <a:ext cx="259803" cy="258670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4" name="Circle"/>
          <p:cNvSpPr/>
          <p:nvPr/>
        </p:nvSpPr>
        <p:spPr>
          <a:xfrm>
            <a:off x="3010469" y="51407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5" name="Circle"/>
          <p:cNvSpPr/>
          <p:nvPr/>
        </p:nvSpPr>
        <p:spPr>
          <a:xfrm>
            <a:off x="4595391" y="4388299"/>
            <a:ext cx="259803" cy="258669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6" name="Circle"/>
          <p:cNvSpPr/>
          <p:nvPr/>
        </p:nvSpPr>
        <p:spPr>
          <a:xfrm>
            <a:off x="3830987" y="51407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7" name="Circle"/>
          <p:cNvSpPr/>
          <p:nvPr/>
        </p:nvSpPr>
        <p:spPr>
          <a:xfrm>
            <a:off x="4755485" y="5813128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8" name="Circle"/>
          <p:cNvSpPr/>
          <p:nvPr/>
        </p:nvSpPr>
        <p:spPr>
          <a:xfrm>
            <a:off x="4435299" y="3139572"/>
            <a:ext cx="259802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9" name="U"/>
          <p:cNvSpPr txBox="1"/>
          <p:nvPr/>
        </p:nvSpPr>
        <p:spPr>
          <a:xfrm>
            <a:off x="4418320" y="3088286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880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1" name="V"/>
          <p:cNvSpPr txBox="1"/>
          <p:nvPr/>
        </p:nvSpPr>
        <p:spPr>
          <a:xfrm>
            <a:off x="8702537" y="4840650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882" name="Content Placeholder 2"/>
          <p:cNvSpPr txBox="1"/>
          <p:nvPr/>
        </p:nvSpPr>
        <p:spPr>
          <a:xfrm>
            <a:off x="4543965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الگوریتم مسیریابی</a:t>
            </a:r>
          </a:p>
        </p:txBody>
      </p:sp>
      <p:grpSp>
        <p:nvGrpSpPr>
          <p:cNvPr id="939" name="Group"/>
          <p:cNvGrpSpPr/>
          <p:nvPr/>
        </p:nvGrpSpPr>
        <p:grpSpPr>
          <a:xfrm>
            <a:off x="3056222" y="909380"/>
            <a:ext cx="6128636" cy="5047671"/>
            <a:chOff x="0" y="0"/>
            <a:chExt cx="6128635" cy="5047669"/>
          </a:xfrm>
        </p:grpSpPr>
        <p:sp>
          <p:nvSpPr>
            <p:cNvPr id="967" name="Connection Line"/>
            <p:cNvSpPr/>
            <p:nvPr/>
          </p:nvSpPr>
          <p:spPr>
            <a:xfrm>
              <a:off x="4071264" y="2071557"/>
              <a:ext cx="751359" cy="14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68" name="Connection Line"/>
            <p:cNvSpPr/>
            <p:nvPr/>
          </p:nvSpPr>
          <p:spPr>
            <a:xfrm>
              <a:off x="4832703" y="2060740"/>
              <a:ext cx="1090494" cy="68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69" name="Connection Line"/>
            <p:cNvSpPr/>
            <p:nvPr/>
          </p:nvSpPr>
          <p:spPr>
            <a:xfrm>
              <a:off x="3731652" y="418158"/>
              <a:ext cx="1117857" cy="165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70" name="Connection Line"/>
            <p:cNvSpPr/>
            <p:nvPr/>
          </p:nvSpPr>
          <p:spPr>
            <a:xfrm>
              <a:off x="3718622" y="0"/>
              <a:ext cx="1447003" cy="41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71" name="Connection Line"/>
            <p:cNvSpPr/>
            <p:nvPr/>
          </p:nvSpPr>
          <p:spPr>
            <a:xfrm>
              <a:off x="1211999" y="408343"/>
              <a:ext cx="2500573" cy="18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72" name="Connection Line"/>
            <p:cNvSpPr/>
            <p:nvPr/>
          </p:nvSpPr>
          <p:spPr>
            <a:xfrm>
              <a:off x="4846830" y="1232119"/>
              <a:ext cx="666534" cy="84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73" name="Connection Line"/>
            <p:cNvSpPr/>
            <p:nvPr/>
          </p:nvSpPr>
          <p:spPr>
            <a:xfrm>
              <a:off x="5178106" y="17945"/>
              <a:ext cx="323924" cy="1231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74" name="Connection Line"/>
            <p:cNvSpPr/>
            <p:nvPr/>
          </p:nvSpPr>
          <p:spPr>
            <a:xfrm>
              <a:off x="3941201" y="2194814"/>
              <a:ext cx="133749" cy="201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75" name="Connection Line"/>
            <p:cNvSpPr/>
            <p:nvPr/>
          </p:nvSpPr>
          <p:spPr>
            <a:xfrm>
              <a:off x="2240811" y="2209213"/>
              <a:ext cx="1841516" cy="3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76" name="Connection Line"/>
            <p:cNvSpPr/>
            <p:nvPr/>
          </p:nvSpPr>
          <p:spPr>
            <a:xfrm>
              <a:off x="2231685" y="2237016"/>
              <a:ext cx="263901" cy="20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77" name="Connection Line"/>
            <p:cNvSpPr/>
            <p:nvPr/>
          </p:nvSpPr>
          <p:spPr>
            <a:xfrm>
              <a:off x="2508126" y="4215025"/>
              <a:ext cx="1443457" cy="1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78" name="Connection Line"/>
            <p:cNvSpPr/>
            <p:nvPr/>
          </p:nvSpPr>
          <p:spPr>
            <a:xfrm>
              <a:off x="3953012" y="4128009"/>
              <a:ext cx="1816506" cy="8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79" name="Connection Line"/>
            <p:cNvSpPr/>
            <p:nvPr/>
          </p:nvSpPr>
          <p:spPr>
            <a:xfrm>
              <a:off x="5798684" y="2747764"/>
              <a:ext cx="138032" cy="137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80" name="Connection Line"/>
            <p:cNvSpPr/>
            <p:nvPr/>
          </p:nvSpPr>
          <p:spPr>
            <a:xfrm>
              <a:off x="1225132" y="617866"/>
              <a:ext cx="295394" cy="176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81" name="Connection Line"/>
            <p:cNvSpPr/>
            <p:nvPr/>
          </p:nvSpPr>
          <p:spPr>
            <a:xfrm>
              <a:off x="1543414" y="2250341"/>
              <a:ext cx="692404" cy="11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82" name="Connection Line"/>
            <p:cNvSpPr/>
            <p:nvPr/>
          </p:nvSpPr>
          <p:spPr>
            <a:xfrm>
              <a:off x="1518325" y="2389829"/>
              <a:ext cx="152646" cy="121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83" name="Connection Line"/>
            <p:cNvSpPr/>
            <p:nvPr/>
          </p:nvSpPr>
          <p:spPr>
            <a:xfrm>
              <a:off x="1680016" y="3601884"/>
              <a:ext cx="799880" cy="62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84" name="Connection Line"/>
            <p:cNvSpPr/>
            <p:nvPr/>
          </p:nvSpPr>
          <p:spPr>
            <a:xfrm>
              <a:off x="1841361" y="4235588"/>
              <a:ext cx="641895" cy="79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85" name="Connection Line"/>
            <p:cNvSpPr/>
            <p:nvPr/>
          </p:nvSpPr>
          <p:spPr>
            <a:xfrm>
              <a:off x="912837" y="4379199"/>
              <a:ext cx="909807" cy="668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86" name="Connection Line"/>
            <p:cNvSpPr/>
            <p:nvPr/>
          </p:nvSpPr>
          <p:spPr>
            <a:xfrm>
              <a:off x="884491" y="3603314"/>
              <a:ext cx="763222" cy="73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87" name="Connection Line"/>
            <p:cNvSpPr/>
            <p:nvPr/>
          </p:nvSpPr>
          <p:spPr>
            <a:xfrm>
              <a:off x="89959" y="4350955"/>
              <a:ext cx="794856" cy="1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88" name="Connection Line"/>
            <p:cNvSpPr/>
            <p:nvPr/>
          </p:nvSpPr>
          <p:spPr>
            <a:xfrm>
              <a:off x="90098" y="2029987"/>
              <a:ext cx="27149" cy="233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89" name="Connection Line"/>
            <p:cNvSpPr/>
            <p:nvPr/>
          </p:nvSpPr>
          <p:spPr>
            <a:xfrm>
              <a:off x="101819" y="2060057"/>
              <a:ext cx="1389953" cy="30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90" name="Connection Line"/>
            <p:cNvSpPr/>
            <p:nvPr/>
          </p:nvSpPr>
          <p:spPr>
            <a:xfrm>
              <a:off x="0" y="947455"/>
              <a:ext cx="118285" cy="112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91" name="Connection Line"/>
            <p:cNvSpPr/>
            <p:nvPr/>
          </p:nvSpPr>
          <p:spPr>
            <a:xfrm>
              <a:off x="5806" y="579804"/>
              <a:ext cx="1229524" cy="37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92" name="Connection Line"/>
            <p:cNvSpPr/>
            <p:nvPr/>
          </p:nvSpPr>
          <p:spPr>
            <a:xfrm>
              <a:off x="5507710" y="1262943"/>
              <a:ext cx="607036" cy="66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93" name="Connection Line"/>
            <p:cNvSpPr/>
            <p:nvPr/>
          </p:nvSpPr>
          <p:spPr>
            <a:xfrm>
              <a:off x="5908316" y="1900156"/>
              <a:ext cx="220320" cy="86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940" name="Circle"/>
          <p:cNvSpPr/>
          <p:nvPr/>
        </p:nvSpPr>
        <p:spPr>
          <a:xfrm>
            <a:off x="8861218" y="3531144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1" name="Circle"/>
          <p:cNvSpPr/>
          <p:nvPr/>
        </p:nvSpPr>
        <p:spPr>
          <a:xfrm>
            <a:off x="7757688" y="2847678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2" name="Circle"/>
          <p:cNvSpPr/>
          <p:nvPr/>
        </p:nvSpPr>
        <p:spPr>
          <a:xfrm>
            <a:off x="6644584" y="1202445"/>
            <a:ext cx="259802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3" name="Circle"/>
          <p:cNvSpPr/>
          <p:nvPr/>
        </p:nvSpPr>
        <p:spPr>
          <a:xfrm>
            <a:off x="4163140" y="1378548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4" name="Circle"/>
          <p:cNvSpPr/>
          <p:nvPr/>
        </p:nvSpPr>
        <p:spPr>
          <a:xfrm>
            <a:off x="8101432" y="786203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5" name="Circle"/>
          <p:cNvSpPr/>
          <p:nvPr/>
        </p:nvSpPr>
        <p:spPr>
          <a:xfrm>
            <a:off x="8433529" y="2024158"/>
            <a:ext cx="259802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6" name="Circle"/>
          <p:cNvSpPr/>
          <p:nvPr/>
        </p:nvSpPr>
        <p:spPr>
          <a:xfrm>
            <a:off x="2921000" y="1720826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7" name="Circle"/>
          <p:cNvSpPr/>
          <p:nvPr/>
        </p:nvSpPr>
        <p:spPr>
          <a:xfrm>
            <a:off x="9011198" y="2693505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8" name="Circle"/>
          <p:cNvSpPr/>
          <p:nvPr/>
        </p:nvSpPr>
        <p:spPr>
          <a:xfrm>
            <a:off x="5401894" y="5011350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9" name="Circle"/>
          <p:cNvSpPr/>
          <p:nvPr/>
        </p:nvSpPr>
        <p:spPr>
          <a:xfrm>
            <a:off x="6867402" y="5011350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0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1" name="Circle"/>
          <p:cNvSpPr/>
          <p:nvPr/>
        </p:nvSpPr>
        <p:spPr>
          <a:xfrm>
            <a:off x="6995477" y="3002837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2" name="Circle"/>
          <p:cNvSpPr/>
          <p:nvPr/>
        </p:nvSpPr>
        <p:spPr>
          <a:xfrm>
            <a:off x="5163066" y="3002837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3" name="Circle"/>
          <p:cNvSpPr/>
          <p:nvPr/>
        </p:nvSpPr>
        <p:spPr>
          <a:xfrm>
            <a:off x="3010469" y="2810725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4" name="Circle"/>
          <p:cNvSpPr/>
          <p:nvPr/>
        </p:nvSpPr>
        <p:spPr>
          <a:xfrm>
            <a:off x="3010469" y="51407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5" name="Circle"/>
          <p:cNvSpPr/>
          <p:nvPr/>
        </p:nvSpPr>
        <p:spPr>
          <a:xfrm>
            <a:off x="4595391" y="4388299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6" name="Circle"/>
          <p:cNvSpPr/>
          <p:nvPr/>
        </p:nvSpPr>
        <p:spPr>
          <a:xfrm>
            <a:off x="3830987" y="51407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7" name="Circle"/>
          <p:cNvSpPr/>
          <p:nvPr/>
        </p:nvSpPr>
        <p:spPr>
          <a:xfrm>
            <a:off x="4755485" y="5813128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8" name="Circle"/>
          <p:cNvSpPr/>
          <p:nvPr/>
        </p:nvSpPr>
        <p:spPr>
          <a:xfrm>
            <a:off x="4435299" y="3139572"/>
            <a:ext cx="259802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9" name="U"/>
          <p:cNvSpPr txBox="1"/>
          <p:nvPr/>
        </p:nvSpPr>
        <p:spPr>
          <a:xfrm>
            <a:off x="4418320" y="3088286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960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61" name="V"/>
          <p:cNvSpPr txBox="1"/>
          <p:nvPr/>
        </p:nvSpPr>
        <p:spPr>
          <a:xfrm>
            <a:off x="8702537" y="4840650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962" name="Content Placeholder 2"/>
          <p:cNvSpPr txBox="1"/>
          <p:nvPr/>
        </p:nvSpPr>
        <p:spPr>
          <a:xfrm>
            <a:off x="4543965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963" name="Content Placeholder 2"/>
          <p:cNvSpPr txBox="1"/>
          <p:nvPr/>
        </p:nvSpPr>
        <p:spPr>
          <a:xfrm>
            <a:off x="5111640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964" name="Content Placeholder 2"/>
          <p:cNvSpPr txBox="1"/>
          <p:nvPr/>
        </p:nvSpPr>
        <p:spPr>
          <a:xfrm>
            <a:off x="4111714" y="87532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965" name="Content Placeholder 2"/>
          <p:cNvSpPr txBox="1"/>
          <p:nvPr/>
        </p:nvSpPr>
        <p:spPr>
          <a:xfrm>
            <a:off x="2699084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966" name="Content Placeholder 2"/>
          <p:cNvSpPr txBox="1"/>
          <p:nvPr/>
        </p:nvSpPr>
        <p:spPr>
          <a:xfrm>
            <a:off x="4243763" y="406750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الگوریتم مسیریابی</a:t>
            </a:r>
          </a:p>
        </p:txBody>
      </p:sp>
      <p:grpSp>
        <p:nvGrpSpPr>
          <p:cNvPr id="1023" name="Group"/>
          <p:cNvGrpSpPr/>
          <p:nvPr/>
        </p:nvGrpSpPr>
        <p:grpSpPr>
          <a:xfrm>
            <a:off x="3056222" y="909380"/>
            <a:ext cx="6128636" cy="5047671"/>
            <a:chOff x="0" y="0"/>
            <a:chExt cx="6128635" cy="5047669"/>
          </a:xfrm>
        </p:grpSpPr>
        <p:sp>
          <p:nvSpPr>
            <p:cNvPr id="1051" name="Connection Line"/>
            <p:cNvSpPr/>
            <p:nvPr/>
          </p:nvSpPr>
          <p:spPr>
            <a:xfrm>
              <a:off x="4071264" y="2071557"/>
              <a:ext cx="751359" cy="14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52" name="Connection Line"/>
            <p:cNvSpPr/>
            <p:nvPr/>
          </p:nvSpPr>
          <p:spPr>
            <a:xfrm>
              <a:off x="4832703" y="2060740"/>
              <a:ext cx="1090494" cy="68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53" name="Connection Line"/>
            <p:cNvSpPr/>
            <p:nvPr/>
          </p:nvSpPr>
          <p:spPr>
            <a:xfrm>
              <a:off x="3731652" y="418158"/>
              <a:ext cx="1117857" cy="165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54" name="Connection Line"/>
            <p:cNvSpPr/>
            <p:nvPr/>
          </p:nvSpPr>
          <p:spPr>
            <a:xfrm>
              <a:off x="3718622" y="0"/>
              <a:ext cx="1447003" cy="41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55" name="Connection Line"/>
            <p:cNvSpPr/>
            <p:nvPr/>
          </p:nvSpPr>
          <p:spPr>
            <a:xfrm>
              <a:off x="1211999" y="408343"/>
              <a:ext cx="2500573" cy="18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56" name="Connection Line"/>
            <p:cNvSpPr/>
            <p:nvPr/>
          </p:nvSpPr>
          <p:spPr>
            <a:xfrm>
              <a:off x="4846830" y="1232119"/>
              <a:ext cx="666534" cy="84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57" name="Connection Line"/>
            <p:cNvSpPr/>
            <p:nvPr/>
          </p:nvSpPr>
          <p:spPr>
            <a:xfrm>
              <a:off x="5178106" y="17945"/>
              <a:ext cx="323924" cy="1231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58" name="Connection Line"/>
            <p:cNvSpPr/>
            <p:nvPr/>
          </p:nvSpPr>
          <p:spPr>
            <a:xfrm>
              <a:off x="3941201" y="2194814"/>
              <a:ext cx="133749" cy="201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59" name="Connection Line"/>
            <p:cNvSpPr/>
            <p:nvPr/>
          </p:nvSpPr>
          <p:spPr>
            <a:xfrm>
              <a:off x="2240811" y="2209213"/>
              <a:ext cx="1841516" cy="3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60" name="Connection Line"/>
            <p:cNvSpPr/>
            <p:nvPr/>
          </p:nvSpPr>
          <p:spPr>
            <a:xfrm>
              <a:off x="2231685" y="2237016"/>
              <a:ext cx="263901" cy="20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61" name="Connection Line"/>
            <p:cNvSpPr/>
            <p:nvPr/>
          </p:nvSpPr>
          <p:spPr>
            <a:xfrm>
              <a:off x="2508126" y="4215025"/>
              <a:ext cx="1443457" cy="1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62" name="Connection Line"/>
            <p:cNvSpPr/>
            <p:nvPr/>
          </p:nvSpPr>
          <p:spPr>
            <a:xfrm>
              <a:off x="3953012" y="4128009"/>
              <a:ext cx="1816506" cy="8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63" name="Connection Line"/>
            <p:cNvSpPr/>
            <p:nvPr/>
          </p:nvSpPr>
          <p:spPr>
            <a:xfrm>
              <a:off x="5798684" y="2747764"/>
              <a:ext cx="138032" cy="137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64" name="Connection Line"/>
            <p:cNvSpPr/>
            <p:nvPr/>
          </p:nvSpPr>
          <p:spPr>
            <a:xfrm>
              <a:off x="1225132" y="617866"/>
              <a:ext cx="295394" cy="176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65" name="Connection Line"/>
            <p:cNvSpPr/>
            <p:nvPr/>
          </p:nvSpPr>
          <p:spPr>
            <a:xfrm>
              <a:off x="1543414" y="2250341"/>
              <a:ext cx="692404" cy="11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66" name="Connection Line"/>
            <p:cNvSpPr/>
            <p:nvPr/>
          </p:nvSpPr>
          <p:spPr>
            <a:xfrm>
              <a:off x="1518325" y="2389829"/>
              <a:ext cx="152646" cy="121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67" name="Connection Line"/>
            <p:cNvSpPr/>
            <p:nvPr/>
          </p:nvSpPr>
          <p:spPr>
            <a:xfrm>
              <a:off x="1680016" y="3601884"/>
              <a:ext cx="799880" cy="62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68" name="Connection Line"/>
            <p:cNvSpPr/>
            <p:nvPr/>
          </p:nvSpPr>
          <p:spPr>
            <a:xfrm>
              <a:off x="1841361" y="4235588"/>
              <a:ext cx="641895" cy="79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69" name="Connection Line"/>
            <p:cNvSpPr/>
            <p:nvPr/>
          </p:nvSpPr>
          <p:spPr>
            <a:xfrm>
              <a:off x="912837" y="4379199"/>
              <a:ext cx="909807" cy="668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70" name="Connection Line"/>
            <p:cNvSpPr/>
            <p:nvPr/>
          </p:nvSpPr>
          <p:spPr>
            <a:xfrm>
              <a:off x="884491" y="3603314"/>
              <a:ext cx="763222" cy="73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71" name="Connection Line"/>
            <p:cNvSpPr/>
            <p:nvPr/>
          </p:nvSpPr>
          <p:spPr>
            <a:xfrm>
              <a:off x="89959" y="4350955"/>
              <a:ext cx="794856" cy="1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72" name="Connection Line"/>
            <p:cNvSpPr/>
            <p:nvPr/>
          </p:nvSpPr>
          <p:spPr>
            <a:xfrm>
              <a:off x="90098" y="2029987"/>
              <a:ext cx="27149" cy="233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73" name="Connection Line"/>
            <p:cNvSpPr/>
            <p:nvPr/>
          </p:nvSpPr>
          <p:spPr>
            <a:xfrm>
              <a:off x="101819" y="2060057"/>
              <a:ext cx="1389953" cy="30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74" name="Connection Line"/>
            <p:cNvSpPr/>
            <p:nvPr/>
          </p:nvSpPr>
          <p:spPr>
            <a:xfrm>
              <a:off x="0" y="947455"/>
              <a:ext cx="118285" cy="112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75" name="Connection Line"/>
            <p:cNvSpPr/>
            <p:nvPr/>
          </p:nvSpPr>
          <p:spPr>
            <a:xfrm>
              <a:off x="5806" y="579804"/>
              <a:ext cx="1229524" cy="37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76" name="Connection Line"/>
            <p:cNvSpPr/>
            <p:nvPr/>
          </p:nvSpPr>
          <p:spPr>
            <a:xfrm>
              <a:off x="5507710" y="1262943"/>
              <a:ext cx="607036" cy="66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77" name="Connection Line"/>
            <p:cNvSpPr/>
            <p:nvPr/>
          </p:nvSpPr>
          <p:spPr>
            <a:xfrm>
              <a:off x="5908316" y="1900156"/>
              <a:ext cx="220320" cy="86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1024" name="Circle"/>
          <p:cNvSpPr/>
          <p:nvPr/>
        </p:nvSpPr>
        <p:spPr>
          <a:xfrm>
            <a:off x="8861218" y="3531144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5" name="Circle"/>
          <p:cNvSpPr/>
          <p:nvPr/>
        </p:nvSpPr>
        <p:spPr>
          <a:xfrm>
            <a:off x="7757688" y="2847678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6" name="Circle"/>
          <p:cNvSpPr/>
          <p:nvPr/>
        </p:nvSpPr>
        <p:spPr>
          <a:xfrm>
            <a:off x="6644584" y="1202445"/>
            <a:ext cx="259802" cy="258670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7" name="Circle"/>
          <p:cNvSpPr/>
          <p:nvPr/>
        </p:nvSpPr>
        <p:spPr>
          <a:xfrm>
            <a:off x="4163140" y="1378548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8" name="Circle"/>
          <p:cNvSpPr/>
          <p:nvPr/>
        </p:nvSpPr>
        <p:spPr>
          <a:xfrm>
            <a:off x="8101432" y="786203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9" name="Circle"/>
          <p:cNvSpPr/>
          <p:nvPr/>
        </p:nvSpPr>
        <p:spPr>
          <a:xfrm>
            <a:off x="8433529" y="2024158"/>
            <a:ext cx="259802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0" name="Circle"/>
          <p:cNvSpPr/>
          <p:nvPr/>
        </p:nvSpPr>
        <p:spPr>
          <a:xfrm>
            <a:off x="2921000" y="1720826"/>
            <a:ext cx="259802" cy="258669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1" name="Circle"/>
          <p:cNvSpPr/>
          <p:nvPr/>
        </p:nvSpPr>
        <p:spPr>
          <a:xfrm>
            <a:off x="9011198" y="2693505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2" name="Circle"/>
          <p:cNvSpPr/>
          <p:nvPr/>
        </p:nvSpPr>
        <p:spPr>
          <a:xfrm>
            <a:off x="5401894" y="5011350"/>
            <a:ext cx="259802" cy="258669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3" name="Circle"/>
          <p:cNvSpPr/>
          <p:nvPr/>
        </p:nvSpPr>
        <p:spPr>
          <a:xfrm>
            <a:off x="6867402" y="5011350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4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5" name="Circle"/>
          <p:cNvSpPr/>
          <p:nvPr/>
        </p:nvSpPr>
        <p:spPr>
          <a:xfrm>
            <a:off x="6995477" y="3002837"/>
            <a:ext cx="259803" cy="258669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6" name="Circle"/>
          <p:cNvSpPr/>
          <p:nvPr/>
        </p:nvSpPr>
        <p:spPr>
          <a:xfrm>
            <a:off x="5163066" y="3002837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7" name="Circle"/>
          <p:cNvSpPr/>
          <p:nvPr/>
        </p:nvSpPr>
        <p:spPr>
          <a:xfrm>
            <a:off x="3010469" y="2810725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8" name="Circle"/>
          <p:cNvSpPr/>
          <p:nvPr/>
        </p:nvSpPr>
        <p:spPr>
          <a:xfrm>
            <a:off x="3010469" y="5140736"/>
            <a:ext cx="259803" cy="258670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9" name="Circle"/>
          <p:cNvSpPr/>
          <p:nvPr/>
        </p:nvSpPr>
        <p:spPr>
          <a:xfrm>
            <a:off x="4595391" y="4388299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0" name="Circle"/>
          <p:cNvSpPr/>
          <p:nvPr/>
        </p:nvSpPr>
        <p:spPr>
          <a:xfrm>
            <a:off x="3830987" y="5140736"/>
            <a:ext cx="259803" cy="258670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1" name="Circle"/>
          <p:cNvSpPr/>
          <p:nvPr/>
        </p:nvSpPr>
        <p:spPr>
          <a:xfrm>
            <a:off x="4755485" y="5813128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2" name="Circle"/>
          <p:cNvSpPr/>
          <p:nvPr/>
        </p:nvSpPr>
        <p:spPr>
          <a:xfrm>
            <a:off x="4435299" y="3139572"/>
            <a:ext cx="259802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3" name="U"/>
          <p:cNvSpPr txBox="1"/>
          <p:nvPr/>
        </p:nvSpPr>
        <p:spPr>
          <a:xfrm>
            <a:off x="4418320" y="3088286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1044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5" name="V"/>
          <p:cNvSpPr txBox="1"/>
          <p:nvPr/>
        </p:nvSpPr>
        <p:spPr>
          <a:xfrm>
            <a:off x="8702537" y="4840650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046" name="Content Placeholder 2"/>
          <p:cNvSpPr txBox="1"/>
          <p:nvPr/>
        </p:nvSpPr>
        <p:spPr>
          <a:xfrm>
            <a:off x="4543965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1047" name="Content Placeholder 2"/>
          <p:cNvSpPr txBox="1"/>
          <p:nvPr/>
        </p:nvSpPr>
        <p:spPr>
          <a:xfrm>
            <a:off x="5111640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048" name="Content Placeholder 2"/>
          <p:cNvSpPr txBox="1"/>
          <p:nvPr/>
        </p:nvSpPr>
        <p:spPr>
          <a:xfrm>
            <a:off x="4111714" y="87532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049" name="Content Placeholder 2"/>
          <p:cNvSpPr txBox="1"/>
          <p:nvPr/>
        </p:nvSpPr>
        <p:spPr>
          <a:xfrm>
            <a:off x="2699084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050" name="Content Placeholder 2"/>
          <p:cNvSpPr txBox="1"/>
          <p:nvPr/>
        </p:nvSpPr>
        <p:spPr>
          <a:xfrm>
            <a:off x="4243763" y="406750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اپلیکیشن‌های مسیریابی چگونه سریع‌ترین مسیر را پیدا می‌کنند؟</a:t>
            </a:r>
          </a:p>
        </p:txBody>
      </p:sp>
      <p:pic>
        <p:nvPicPr>
          <p:cNvPr id="172" name="Screenshot_20220821-014107_Neshan.jpg" descr="Screenshot_20220821-014107_Neshan.jpg"/>
          <p:cNvPicPr>
            <a:picLocks noChangeAspect="1"/>
          </p:cNvPicPr>
          <p:nvPr/>
        </p:nvPicPr>
        <p:blipFill>
          <a:blip r:embed="rId2">
            <a:extLst/>
          </a:blip>
          <a:srcRect l="0" t="4298" r="0" b="12105"/>
          <a:stretch>
            <a:fillRect/>
          </a:stretch>
        </p:blipFill>
        <p:spPr>
          <a:xfrm>
            <a:off x="4741664" y="833820"/>
            <a:ext cx="2708692" cy="5031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الگوریتم مسیریابی</a:t>
            </a:r>
          </a:p>
        </p:txBody>
      </p:sp>
      <p:grpSp>
        <p:nvGrpSpPr>
          <p:cNvPr id="1107" name="Group"/>
          <p:cNvGrpSpPr/>
          <p:nvPr/>
        </p:nvGrpSpPr>
        <p:grpSpPr>
          <a:xfrm>
            <a:off x="3056222" y="909380"/>
            <a:ext cx="6128636" cy="5047671"/>
            <a:chOff x="0" y="0"/>
            <a:chExt cx="6128635" cy="5047669"/>
          </a:xfrm>
        </p:grpSpPr>
        <p:sp>
          <p:nvSpPr>
            <p:cNvPr id="1141" name="Connection Line"/>
            <p:cNvSpPr/>
            <p:nvPr/>
          </p:nvSpPr>
          <p:spPr>
            <a:xfrm>
              <a:off x="4071264" y="2071557"/>
              <a:ext cx="751359" cy="14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42" name="Connection Line"/>
            <p:cNvSpPr/>
            <p:nvPr/>
          </p:nvSpPr>
          <p:spPr>
            <a:xfrm>
              <a:off x="4832703" y="2060740"/>
              <a:ext cx="1090494" cy="68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43" name="Connection Line"/>
            <p:cNvSpPr/>
            <p:nvPr/>
          </p:nvSpPr>
          <p:spPr>
            <a:xfrm>
              <a:off x="3731652" y="418158"/>
              <a:ext cx="1117857" cy="165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44" name="Connection Line"/>
            <p:cNvSpPr/>
            <p:nvPr/>
          </p:nvSpPr>
          <p:spPr>
            <a:xfrm>
              <a:off x="3718622" y="0"/>
              <a:ext cx="1447003" cy="41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45" name="Connection Line"/>
            <p:cNvSpPr/>
            <p:nvPr/>
          </p:nvSpPr>
          <p:spPr>
            <a:xfrm>
              <a:off x="1211999" y="408343"/>
              <a:ext cx="2500573" cy="18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46" name="Connection Line"/>
            <p:cNvSpPr/>
            <p:nvPr/>
          </p:nvSpPr>
          <p:spPr>
            <a:xfrm>
              <a:off x="4846830" y="1232119"/>
              <a:ext cx="666534" cy="84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47" name="Connection Line"/>
            <p:cNvSpPr/>
            <p:nvPr/>
          </p:nvSpPr>
          <p:spPr>
            <a:xfrm>
              <a:off x="5178106" y="17945"/>
              <a:ext cx="323924" cy="1231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48" name="Connection Line"/>
            <p:cNvSpPr/>
            <p:nvPr/>
          </p:nvSpPr>
          <p:spPr>
            <a:xfrm>
              <a:off x="3941201" y="2194814"/>
              <a:ext cx="133749" cy="201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49" name="Connection Line"/>
            <p:cNvSpPr/>
            <p:nvPr/>
          </p:nvSpPr>
          <p:spPr>
            <a:xfrm>
              <a:off x="2240811" y="2209213"/>
              <a:ext cx="1841516" cy="3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50" name="Connection Line"/>
            <p:cNvSpPr/>
            <p:nvPr/>
          </p:nvSpPr>
          <p:spPr>
            <a:xfrm>
              <a:off x="2231685" y="2237016"/>
              <a:ext cx="263901" cy="20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51" name="Connection Line"/>
            <p:cNvSpPr/>
            <p:nvPr/>
          </p:nvSpPr>
          <p:spPr>
            <a:xfrm>
              <a:off x="2508126" y="4215025"/>
              <a:ext cx="1443457" cy="1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52" name="Connection Line"/>
            <p:cNvSpPr/>
            <p:nvPr/>
          </p:nvSpPr>
          <p:spPr>
            <a:xfrm>
              <a:off x="3953012" y="4128009"/>
              <a:ext cx="1816506" cy="8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53" name="Connection Line"/>
            <p:cNvSpPr/>
            <p:nvPr/>
          </p:nvSpPr>
          <p:spPr>
            <a:xfrm>
              <a:off x="5798684" y="2747764"/>
              <a:ext cx="138032" cy="137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54" name="Connection Line"/>
            <p:cNvSpPr/>
            <p:nvPr/>
          </p:nvSpPr>
          <p:spPr>
            <a:xfrm>
              <a:off x="1225132" y="617866"/>
              <a:ext cx="295394" cy="176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55" name="Connection Line"/>
            <p:cNvSpPr/>
            <p:nvPr/>
          </p:nvSpPr>
          <p:spPr>
            <a:xfrm>
              <a:off x="1543414" y="2250341"/>
              <a:ext cx="692404" cy="11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56" name="Connection Line"/>
            <p:cNvSpPr/>
            <p:nvPr/>
          </p:nvSpPr>
          <p:spPr>
            <a:xfrm>
              <a:off x="1518325" y="2389829"/>
              <a:ext cx="152646" cy="121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57" name="Connection Line"/>
            <p:cNvSpPr/>
            <p:nvPr/>
          </p:nvSpPr>
          <p:spPr>
            <a:xfrm>
              <a:off x="1680016" y="3601884"/>
              <a:ext cx="799880" cy="62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58" name="Connection Line"/>
            <p:cNvSpPr/>
            <p:nvPr/>
          </p:nvSpPr>
          <p:spPr>
            <a:xfrm>
              <a:off x="1841361" y="4235588"/>
              <a:ext cx="641895" cy="79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59" name="Connection Line"/>
            <p:cNvSpPr/>
            <p:nvPr/>
          </p:nvSpPr>
          <p:spPr>
            <a:xfrm>
              <a:off x="912837" y="4379199"/>
              <a:ext cx="909807" cy="668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60" name="Connection Line"/>
            <p:cNvSpPr/>
            <p:nvPr/>
          </p:nvSpPr>
          <p:spPr>
            <a:xfrm>
              <a:off x="884491" y="3603314"/>
              <a:ext cx="763222" cy="73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61" name="Connection Line"/>
            <p:cNvSpPr/>
            <p:nvPr/>
          </p:nvSpPr>
          <p:spPr>
            <a:xfrm>
              <a:off x="89959" y="4350955"/>
              <a:ext cx="794856" cy="1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62" name="Connection Line"/>
            <p:cNvSpPr/>
            <p:nvPr/>
          </p:nvSpPr>
          <p:spPr>
            <a:xfrm>
              <a:off x="90098" y="2029987"/>
              <a:ext cx="27149" cy="233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63" name="Connection Line"/>
            <p:cNvSpPr/>
            <p:nvPr/>
          </p:nvSpPr>
          <p:spPr>
            <a:xfrm>
              <a:off x="101819" y="2060057"/>
              <a:ext cx="1389953" cy="30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64" name="Connection Line"/>
            <p:cNvSpPr/>
            <p:nvPr/>
          </p:nvSpPr>
          <p:spPr>
            <a:xfrm>
              <a:off x="0" y="947455"/>
              <a:ext cx="118285" cy="112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65" name="Connection Line"/>
            <p:cNvSpPr/>
            <p:nvPr/>
          </p:nvSpPr>
          <p:spPr>
            <a:xfrm>
              <a:off x="5806" y="579804"/>
              <a:ext cx="1229524" cy="37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66" name="Connection Line"/>
            <p:cNvSpPr/>
            <p:nvPr/>
          </p:nvSpPr>
          <p:spPr>
            <a:xfrm>
              <a:off x="5507710" y="1262943"/>
              <a:ext cx="607036" cy="66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67" name="Connection Line"/>
            <p:cNvSpPr/>
            <p:nvPr/>
          </p:nvSpPr>
          <p:spPr>
            <a:xfrm>
              <a:off x="5908316" y="1900156"/>
              <a:ext cx="220320" cy="86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1108" name="Circle"/>
          <p:cNvSpPr/>
          <p:nvPr/>
        </p:nvSpPr>
        <p:spPr>
          <a:xfrm>
            <a:off x="8861218" y="3531144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09" name="Circle"/>
          <p:cNvSpPr/>
          <p:nvPr/>
        </p:nvSpPr>
        <p:spPr>
          <a:xfrm>
            <a:off x="7757688" y="2847678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0" name="Circle"/>
          <p:cNvSpPr/>
          <p:nvPr/>
        </p:nvSpPr>
        <p:spPr>
          <a:xfrm>
            <a:off x="6644584" y="1202445"/>
            <a:ext cx="259802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1" name="Circle"/>
          <p:cNvSpPr/>
          <p:nvPr/>
        </p:nvSpPr>
        <p:spPr>
          <a:xfrm>
            <a:off x="4163140" y="1378548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2" name="Circle"/>
          <p:cNvSpPr/>
          <p:nvPr/>
        </p:nvSpPr>
        <p:spPr>
          <a:xfrm>
            <a:off x="8101432" y="786203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3" name="Circle"/>
          <p:cNvSpPr/>
          <p:nvPr/>
        </p:nvSpPr>
        <p:spPr>
          <a:xfrm>
            <a:off x="8433529" y="2024158"/>
            <a:ext cx="259802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4" name="Circle"/>
          <p:cNvSpPr/>
          <p:nvPr/>
        </p:nvSpPr>
        <p:spPr>
          <a:xfrm>
            <a:off x="2921000" y="1720826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5" name="Circle"/>
          <p:cNvSpPr/>
          <p:nvPr/>
        </p:nvSpPr>
        <p:spPr>
          <a:xfrm>
            <a:off x="9011198" y="2693505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6" name="Circle"/>
          <p:cNvSpPr/>
          <p:nvPr/>
        </p:nvSpPr>
        <p:spPr>
          <a:xfrm>
            <a:off x="5401894" y="5011350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7" name="Circle"/>
          <p:cNvSpPr/>
          <p:nvPr/>
        </p:nvSpPr>
        <p:spPr>
          <a:xfrm>
            <a:off x="6867402" y="5011350"/>
            <a:ext cx="259803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8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9" name="Circle"/>
          <p:cNvSpPr/>
          <p:nvPr/>
        </p:nvSpPr>
        <p:spPr>
          <a:xfrm>
            <a:off x="6995477" y="3002837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0" name="Circle"/>
          <p:cNvSpPr/>
          <p:nvPr/>
        </p:nvSpPr>
        <p:spPr>
          <a:xfrm>
            <a:off x="5163066" y="3002837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1" name="Circle"/>
          <p:cNvSpPr/>
          <p:nvPr/>
        </p:nvSpPr>
        <p:spPr>
          <a:xfrm>
            <a:off x="3010469" y="2810725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2" name="Circle"/>
          <p:cNvSpPr/>
          <p:nvPr/>
        </p:nvSpPr>
        <p:spPr>
          <a:xfrm>
            <a:off x="3010469" y="5140736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3" name="Circle"/>
          <p:cNvSpPr/>
          <p:nvPr/>
        </p:nvSpPr>
        <p:spPr>
          <a:xfrm>
            <a:off x="4595391" y="4388299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4" name="Circle"/>
          <p:cNvSpPr/>
          <p:nvPr/>
        </p:nvSpPr>
        <p:spPr>
          <a:xfrm>
            <a:off x="3830987" y="5140736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5" name="Circle"/>
          <p:cNvSpPr/>
          <p:nvPr/>
        </p:nvSpPr>
        <p:spPr>
          <a:xfrm>
            <a:off x="4755485" y="5813128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6" name="Circle"/>
          <p:cNvSpPr/>
          <p:nvPr/>
        </p:nvSpPr>
        <p:spPr>
          <a:xfrm>
            <a:off x="4435299" y="3139572"/>
            <a:ext cx="259802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7" name="U"/>
          <p:cNvSpPr txBox="1"/>
          <p:nvPr/>
        </p:nvSpPr>
        <p:spPr>
          <a:xfrm>
            <a:off x="4418320" y="3088286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1128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9" name="V"/>
          <p:cNvSpPr txBox="1"/>
          <p:nvPr/>
        </p:nvSpPr>
        <p:spPr>
          <a:xfrm>
            <a:off x="8702537" y="4840650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130" name="Content Placeholder 2"/>
          <p:cNvSpPr txBox="1"/>
          <p:nvPr/>
        </p:nvSpPr>
        <p:spPr>
          <a:xfrm>
            <a:off x="4543965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1131" name="Content Placeholder 2"/>
          <p:cNvSpPr txBox="1"/>
          <p:nvPr/>
        </p:nvSpPr>
        <p:spPr>
          <a:xfrm>
            <a:off x="5111640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132" name="Content Placeholder 2"/>
          <p:cNvSpPr txBox="1"/>
          <p:nvPr/>
        </p:nvSpPr>
        <p:spPr>
          <a:xfrm>
            <a:off x="4111714" y="87532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133" name="Content Placeholder 2"/>
          <p:cNvSpPr txBox="1"/>
          <p:nvPr/>
        </p:nvSpPr>
        <p:spPr>
          <a:xfrm>
            <a:off x="2699084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134" name="Content Placeholder 2"/>
          <p:cNvSpPr txBox="1"/>
          <p:nvPr/>
        </p:nvSpPr>
        <p:spPr>
          <a:xfrm>
            <a:off x="4243763" y="406750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135" name="Content Placeholder 2"/>
          <p:cNvSpPr txBox="1"/>
          <p:nvPr/>
        </p:nvSpPr>
        <p:spPr>
          <a:xfrm>
            <a:off x="5575028" y="457559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136" name="Content Placeholder 2"/>
          <p:cNvSpPr txBox="1"/>
          <p:nvPr/>
        </p:nvSpPr>
        <p:spPr>
          <a:xfrm>
            <a:off x="6815976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137" name="Content Placeholder 2"/>
          <p:cNvSpPr txBox="1"/>
          <p:nvPr/>
        </p:nvSpPr>
        <p:spPr>
          <a:xfrm>
            <a:off x="6470416" y="727362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138" name="Content Placeholder 2"/>
          <p:cNvSpPr txBox="1"/>
          <p:nvPr/>
        </p:nvSpPr>
        <p:spPr>
          <a:xfrm>
            <a:off x="2592377" y="1401733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139" name="Content Placeholder 2"/>
          <p:cNvSpPr txBox="1"/>
          <p:nvPr/>
        </p:nvSpPr>
        <p:spPr>
          <a:xfrm>
            <a:off x="2592377" y="4968319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140" name="Content Placeholder 2"/>
          <p:cNvSpPr txBox="1"/>
          <p:nvPr/>
        </p:nvSpPr>
        <p:spPr>
          <a:xfrm>
            <a:off x="3724035" y="457559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الگوریتم مسیریابی</a:t>
            </a:r>
          </a:p>
        </p:txBody>
      </p:sp>
      <p:grpSp>
        <p:nvGrpSpPr>
          <p:cNvPr id="1197" name="Group"/>
          <p:cNvGrpSpPr/>
          <p:nvPr/>
        </p:nvGrpSpPr>
        <p:grpSpPr>
          <a:xfrm>
            <a:off x="3056222" y="909380"/>
            <a:ext cx="6128636" cy="5047671"/>
            <a:chOff x="0" y="0"/>
            <a:chExt cx="6128635" cy="5047669"/>
          </a:xfrm>
        </p:grpSpPr>
        <p:sp>
          <p:nvSpPr>
            <p:cNvPr id="1232" name="Connection Line"/>
            <p:cNvSpPr/>
            <p:nvPr/>
          </p:nvSpPr>
          <p:spPr>
            <a:xfrm>
              <a:off x="4071264" y="2071557"/>
              <a:ext cx="751359" cy="14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33" name="Connection Line"/>
            <p:cNvSpPr/>
            <p:nvPr/>
          </p:nvSpPr>
          <p:spPr>
            <a:xfrm>
              <a:off x="4832703" y="2060740"/>
              <a:ext cx="1090494" cy="68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34" name="Connection Line"/>
            <p:cNvSpPr/>
            <p:nvPr/>
          </p:nvSpPr>
          <p:spPr>
            <a:xfrm>
              <a:off x="3731652" y="418158"/>
              <a:ext cx="1117857" cy="165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35" name="Connection Line"/>
            <p:cNvSpPr/>
            <p:nvPr/>
          </p:nvSpPr>
          <p:spPr>
            <a:xfrm>
              <a:off x="3718622" y="0"/>
              <a:ext cx="1447003" cy="41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36" name="Connection Line"/>
            <p:cNvSpPr/>
            <p:nvPr/>
          </p:nvSpPr>
          <p:spPr>
            <a:xfrm>
              <a:off x="1211999" y="408343"/>
              <a:ext cx="2500573" cy="18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37" name="Connection Line"/>
            <p:cNvSpPr/>
            <p:nvPr/>
          </p:nvSpPr>
          <p:spPr>
            <a:xfrm>
              <a:off x="4846830" y="1232119"/>
              <a:ext cx="666534" cy="84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38" name="Connection Line"/>
            <p:cNvSpPr/>
            <p:nvPr/>
          </p:nvSpPr>
          <p:spPr>
            <a:xfrm>
              <a:off x="5178106" y="17945"/>
              <a:ext cx="323924" cy="1231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39" name="Connection Line"/>
            <p:cNvSpPr/>
            <p:nvPr/>
          </p:nvSpPr>
          <p:spPr>
            <a:xfrm>
              <a:off x="3941201" y="2194814"/>
              <a:ext cx="133749" cy="201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40" name="Connection Line"/>
            <p:cNvSpPr/>
            <p:nvPr/>
          </p:nvSpPr>
          <p:spPr>
            <a:xfrm>
              <a:off x="2240811" y="2209213"/>
              <a:ext cx="1841516" cy="3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41" name="Connection Line"/>
            <p:cNvSpPr/>
            <p:nvPr/>
          </p:nvSpPr>
          <p:spPr>
            <a:xfrm>
              <a:off x="2231685" y="2237016"/>
              <a:ext cx="263901" cy="20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42" name="Connection Line"/>
            <p:cNvSpPr/>
            <p:nvPr/>
          </p:nvSpPr>
          <p:spPr>
            <a:xfrm>
              <a:off x="2508126" y="4215025"/>
              <a:ext cx="1443457" cy="1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43" name="Connection Line"/>
            <p:cNvSpPr/>
            <p:nvPr/>
          </p:nvSpPr>
          <p:spPr>
            <a:xfrm>
              <a:off x="3953012" y="4128009"/>
              <a:ext cx="1816506" cy="8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44" name="Connection Line"/>
            <p:cNvSpPr/>
            <p:nvPr/>
          </p:nvSpPr>
          <p:spPr>
            <a:xfrm>
              <a:off x="5798684" y="2747764"/>
              <a:ext cx="138032" cy="137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45" name="Connection Line"/>
            <p:cNvSpPr/>
            <p:nvPr/>
          </p:nvSpPr>
          <p:spPr>
            <a:xfrm>
              <a:off x="1225132" y="617866"/>
              <a:ext cx="295394" cy="176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46" name="Connection Line"/>
            <p:cNvSpPr/>
            <p:nvPr/>
          </p:nvSpPr>
          <p:spPr>
            <a:xfrm>
              <a:off x="1543414" y="2250341"/>
              <a:ext cx="692404" cy="11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47" name="Connection Line"/>
            <p:cNvSpPr/>
            <p:nvPr/>
          </p:nvSpPr>
          <p:spPr>
            <a:xfrm>
              <a:off x="1518325" y="2389829"/>
              <a:ext cx="152646" cy="121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48" name="Connection Line"/>
            <p:cNvSpPr/>
            <p:nvPr/>
          </p:nvSpPr>
          <p:spPr>
            <a:xfrm>
              <a:off x="1680016" y="3601884"/>
              <a:ext cx="799880" cy="62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49" name="Connection Line"/>
            <p:cNvSpPr/>
            <p:nvPr/>
          </p:nvSpPr>
          <p:spPr>
            <a:xfrm>
              <a:off x="1841361" y="4235588"/>
              <a:ext cx="641895" cy="79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50" name="Connection Line"/>
            <p:cNvSpPr/>
            <p:nvPr/>
          </p:nvSpPr>
          <p:spPr>
            <a:xfrm>
              <a:off x="912837" y="4379199"/>
              <a:ext cx="909807" cy="668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51" name="Connection Line"/>
            <p:cNvSpPr/>
            <p:nvPr/>
          </p:nvSpPr>
          <p:spPr>
            <a:xfrm>
              <a:off x="884491" y="3603314"/>
              <a:ext cx="763222" cy="73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52" name="Connection Line"/>
            <p:cNvSpPr/>
            <p:nvPr/>
          </p:nvSpPr>
          <p:spPr>
            <a:xfrm>
              <a:off x="89959" y="4350955"/>
              <a:ext cx="794856" cy="1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53" name="Connection Line"/>
            <p:cNvSpPr/>
            <p:nvPr/>
          </p:nvSpPr>
          <p:spPr>
            <a:xfrm>
              <a:off x="90098" y="2029987"/>
              <a:ext cx="27149" cy="233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54" name="Connection Line"/>
            <p:cNvSpPr/>
            <p:nvPr/>
          </p:nvSpPr>
          <p:spPr>
            <a:xfrm>
              <a:off x="101819" y="2060057"/>
              <a:ext cx="1389953" cy="30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55" name="Connection Line"/>
            <p:cNvSpPr/>
            <p:nvPr/>
          </p:nvSpPr>
          <p:spPr>
            <a:xfrm>
              <a:off x="0" y="947455"/>
              <a:ext cx="118285" cy="112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56" name="Connection Line"/>
            <p:cNvSpPr/>
            <p:nvPr/>
          </p:nvSpPr>
          <p:spPr>
            <a:xfrm>
              <a:off x="5806" y="579804"/>
              <a:ext cx="1229524" cy="37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57" name="Connection Line"/>
            <p:cNvSpPr/>
            <p:nvPr/>
          </p:nvSpPr>
          <p:spPr>
            <a:xfrm>
              <a:off x="5507710" y="1262943"/>
              <a:ext cx="607036" cy="66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58" name="Connection Line"/>
            <p:cNvSpPr/>
            <p:nvPr/>
          </p:nvSpPr>
          <p:spPr>
            <a:xfrm>
              <a:off x="5908316" y="1900156"/>
              <a:ext cx="220320" cy="86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1198" name="Circle"/>
          <p:cNvSpPr/>
          <p:nvPr/>
        </p:nvSpPr>
        <p:spPr>
          <a:xfrm>
            <a:off x="8861218" y="3531144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99" name="Circle"/>
          <p:cNvSpPr/>
          <p:nvPr/>
        </p:nvSpPr>
        <p:spPr>
          <a:xfrm>
            <a:off x="7757688" y="2847678"/>
            <a:ext cx="259803" cy="258669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0" name="Circle"/>
          <p:cNvSpPr/>
          <p:nvPr/>
        </p:nvSpPr>
        <p:spPr>
          <a:xfrm>
            <a:off x="6644584" y="1202445"/>
            <a:ext cx="259802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1" name="Circle"/>
          <p:cNvSpPr/>
          <p:nvPr/>
        </p:nvSpPr>
        <p:spPr>
          <a:xfrm>
            <a:off x="4163140" y="1378548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2" name="Circle"/>
          <p:cNvSpPr/>
          <p:nvPr/>
        </p:nvSpPr>
        <p:spPr>
          <a:xfrm>
            <a:off x="8101432" y="786203"/>
            <a:ext cx="259803" cy="258669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3" name="Circle"/>
          <p:cNvSpPr/>
          <p:nvPr/>
        </p:nvSpPr>
        <p:spPr>
          <a:xfrm>
            <a:off x="8433529" y="2024158"/>
            <a:ext cx="259802" cy="258670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4" name="Circle"/>
          <p:cNvSpPr/>
          <p:nvPr/>
        </p:nvSpPr>
        <p:spPr>
          <a:xfrm>
            <a:off x="2921000" y="1720826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5" name="Circle"/>
          <p:cNvSpPr/>
          <p:nvPr/>
        </p:nvSpPr>
        <p:spPr>
          <a:xfrm>
            <a:off x="9011198" y="2693505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6" name="Circle"/>
          <p:cNvSpPr/>
          <p:nvPr/>
        </p:nvSpPr>
        <p:spPr>
          <a:xfrm>
            <a:off x="5401894" y="5011350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7" name="Circle"/>
          <p:cNvSpPr/>
          <p:nvPr/>
        </p:nvSpPr>
        <p:spPr>
          <a:xfrm>
            <a:off x="6867402" y="5011350"/>
            <a:ext cx="259803" cy="258669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8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9" name="Circle"/>
          <p:cNvSpPr/>
          <p:nvPr/>
        </p:nvSpPr>
        <p:spPr>
          <a:xfrm>
            <a:off x="6995477" y="3002837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0" name="Circle"/>
          <p:cNvSpPr/>
          <p:nvPr/>
        </p:nvSpPr>
        <p:spPr>
          <a:xfrm>
            <a:off x="5163066" y="3002837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1" name="Circle"/>
          <p:cNvSpPr/>
          <p:nvPr/>
        </p:nvSpPr>
        <p:spPr>
          <a:xfrm>
            <a:off x="3010469" y="2810725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2" name="Circle"/>
          <p:cNvSpPr/>
          <p:nvPr/>
        </p:nvSpPr>
        <p:spPr>
          <a:xfrm>
            <a:off x="3010469" y="5140736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3" name="Circle"/>
          <p:cNvSpPr/>
          <p:nvPr/>
        </p:nvSpPr>
        <p:spPr>
          <a:xfrm>
            <a:off x="4595391" y="4388299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4" name="Circle"/>
          <p:cNvSpPr/>
          <p:nvPr/>
        </p:nvSpPr>
        <p:spPr>
          <a:xfrm>
            <a:off x="3830987" y="5140736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5" name="Circle"/>
          <p:cNvSpPr/>
          <p:nvPr/>
        </p:nvSpPr>
        <p:spPr>
          <a:xfrm>
            <a:off x="4755485" y="5813128"/>
            <a:ext cx="259802" cy="258669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6" name="Circle"/>
          <p:cNvSpPr/>
          <p:nvPr/>
        </p:nvSpPr>
        <p:spPr>
          <a:xfrm>
            <a:off x="4435299" y="3139572"/>
            <a:ext cx="259802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7" name="U"/>
          <p:cNvSpPr txBox="1"/>
          <p:nvPr/>
        </p:nvSpPr>
        <p:spPr>
          <a:xfrm>
            <a:off x="4418320" y="3088286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1218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9" name="V"/>
          <p:cNvSpPr txBox="1"/>
          <p:nvPr/>
        </p:nvSpPr>
        <p:spPr>
          <a:xfrm>
            <a:off x="8702537" y="4840650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220" name="Content Placeholder 2"/>
          <p:cNvSpPr txBox="1"/>
          <p:nvPr/>
        </p:nvSpPr>
        <p:spPr>
          <a:xfrm>
            <a:off x="4543965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1221" name="Content Placeholder 2"/>
          <p:cNvSpPr txBox="1"/>
          <p:nvPr/>
        </p:nvSpPr>
        <p:spPr>
          <a:xfrm>
            <a:off x="5111640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222" name="Content Placeholder 2"/>
          <p:cNvSpPr txBox="1"/>
          <p:nvPr/>
        </p:nvSpPr>
        <p:spPr>
          <a:xfrm>
            <a:off x="4111714" y="87532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223" name="Content Placeholder 2"/>
          <p:cNvSpPr txBox="1"/>
          <p:nvPr/>
        </p:nvSpPr>
        <p:spPr>
          <a:xfrm>
            <a:off x="2699084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224" name="Content Placeholder 2"/>
          <p:cNvSpPr txBox="1"/>
          <p:nvPr/>
        </p:nvSpPr>
        <p:spPr>
          <a:xfrm>
            <a:off x="4243763" y="406750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225" name="Content Placeholder 2"/>
          <p:cNvSpPr txBox="1"/>
          <p:nvPr/>
        </p:nvSpPr>
        <p:spPr>
          <a:xfrm>
            <a:off x="5575028" y="457559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226" name="Content Placeholder 2"/>
          <p:cNvSpPr txBox="1"/>
          <p:nvPr/>
        </p:nvSpPr>
        <p:spPr>
          <a:xfrm>
            <a:off x="6815976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227" name="Content Placeholder 2"/>
          <p:cNvSpPr txBox="1"/>
          <p:nvPr/>
        </p:nvSpPr>
        <p:spPr>
          <a:xfrm>
            <a:off x="6470416" y="727362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228" name="Content Placeholder 2"/>
          <p:cNvSpPr txBox="1"/>
          <p:nvPr/>
        </p:nvSpPr>
        <p:spPr>
          <a:xfrm>
            <a:off x="2592377" y="1401733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229" name="Content Placeholder 2"/>
          <p:cNvSpPr txBox="1"/>
          <p:nvPr/>
        </p:nvSpPr>
        <p:spPr>
          <a:xfrm>
            <a:off x="2592377" y="4968319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230" name="Content Placeholder 2"/>
          <p:cNvSpPr txBox="1"/>
          <p:nvPr/>
        </p:nvSpPr>
        <p:spPr>
          <a:xfrm>
            <a:off x="3724035" y="457559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231" name="Circle"/>
          <p:cNvSpPr/>
          <p:nvPr/>
        </p:nvSpPr>
        <p:spPr>
          <a:xfrm>
            <a:off x="8433529" y="2024158"/>
            <a:ext cx="259802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الگوریتم مسیریابی</a:t>
            </a:r>
          </a:p>
        </p:txBody>
      </p:sp>
      <p:grpSp>
        <p:nvGrpSpPr>
          <p:cNvPr id="1288" name="Group"/>
          <p:cNvGrpSpPr/>
          <p:nvPr/>
        </p:nvGrpSpPr>
        <p:grpSpPr>
          <a:xfrm>
            <a:off x="3056222" y="909380"/>
            <a:ext cx="6128636" cy="5047671"/>
            <a:chOff x="0" y="0"/>
            <a:chExt cx="6128635" cy="5047669"/>
          </a:xfrm>
        </p:grpSpPr>
        <p:sp>
          <p:nvSpPr>
            <p:cNvPr id="1327" name="Connection Line"/>
            <p:cNvSpPr/>
            <p:nvPr/>
          </p:nvSpPr>
          <p:spPr>
            <a:xfrm>
              <a:off x="4071264" y="2071557"/>
              <a:ext cx="751359" cy="14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28" name="Connection Line"/>
            <p:cNvSpPr/>
            <p:nvPr/>
          </p:nvSpPr>
          <p:spPr>
            <a:xfrm>
              <a:off x="4832703" y="2060740"/>
              <a:ext cx="1090494" cy="68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29" name="Connection Line"/>
            <p:cNvSpPr/>
            <p:nvPr/>
          </p:nvSpPr>
          <p:spPr>
            <a:xfrm>
              <a:off x="3731652" y="418158"/>
              <a:ext cx="1117857" cy="165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30" name="Connection Line"/>
            <p:cNvSpPr/>
            <p:nvPr/>
          </p:nvSpPr>
          <p:spPr>
            <a:xfrm>
              <a:off x="3718622" y="0"/>
              <a:ext cx="1447003" cy="41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31" name="Connection Line"/>
            <p:cNvSpPr/>
            <p:nvPr/>
          </p:nvSpPr>
          <p:spPr>
            <a:xfrm>
              <a:off x="1211999" y="408343"/>
              <a:ext cx="2500573" cy="18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32" name="Connection Line"/>
            <p:cNvSpPr/>
            <p:nvPr/>
          </p:nvSpPr>
          <p:spPr>
            <a:xfrm>
              <a:off x="4846830" y="1232119"/>
              <a:ext cx="666534" cy="84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33" name="Connection Line"/>
            <p:cNvSpPr/>
            <p:nvPr/>
          </p:nvSpPr>
          <p:spPr>
            <a:xfrm>
              <a:off x="5178106" y="17945"/>
              <a:ext cx="323924" cy="1231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34" name="Connection Line"/>
            <p:cNvSpPr/>
            <p:nvPr/>
          </p:nvSpPr>
          <p:spPr>
            <a:xfrm>
              <a:off x="3941201" y="2194814"/>
              <a:ext cx="133749" cy="201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35" name="Connection Line"/>
            <p:cNvSpPr/>
            <p:nvPr/>
          </p:nvSpPr>
          <p:spPr>
            <a:xfrm>
              <a:off x="2240811" y="2209213"/>
              <a:ext cx="1841516" cy="3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36" name="Connection Line"/>
            <p:cNvSpPr/>
            <p:nvPr/>
          </p:nvSpPr>
          <p:spPr>
            <a:xfrm>
              <a:off x="2231685" y="2237016"/>
              <a:ext cx="263901" cy="20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37" name="Connection Line"/>
            <p:cNvSpPr/>
            <p:nvPr/>
          </p:nvSpPr>
          <p:spPr>
            <a:xfrm>
              <a:off x="2508126" y="4215025"/>
              <a:ext cx="1443457" cy="1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38" name="Connection Line"/>
            <p:cNvSpPr/>
            <p:nvPr/>
          </p:nvSpPr>
          <p:spPr>
            <a:xfrm>
              <a:off x="3953012" y="4128009"/>
              <a:ext cx="1816506" cy="8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39" name="Connection Line"/>
            <p:cNvSpPr/>
            <p:nvPr/>
          </p:nvSpPr>
          <p:spPr>
            <a:xfrm>
              <a:off x="5798684" y="2747764"/>
              <a:ext cx="138032" cy="137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40" name="Connection Line"/>
            <p:cNvSpPr/>
            <p:nvPr/>
          </p:nvSpPr>
          <p:spPr>
            <a:xfrm>
              <a:off x="1225132" y="617866"/>
              <a:ext cx="295394" cy="176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41" name="Connection Line"/>
            <p:cNvSpPr/>
            <p:nvPr/>
          </p:nvSpPr>
          <p:spPr>
            <a:xfrm>
              <a:off x="1543414" y="2250341"/>
              <a:ext cx="692404" cy="11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42" name="Connection Line"/>
            <p:cNvSpPr/>
            <p:nvPr/>
          </p:nvSpPr>
          <p:spPr>
            <a:xfrm>
              <a:off x="1518325" y="2389829"/>
              <a:ext cx="152646" cy="121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43" name="Connection Line"/>
            <p:cNvSpPr/>
            <p:nvPr/>
          </p:nvSpPr>
          <p:spPr>
            <a:xfrm>
              <a:off x="1680016" y="3601884"/>
              <a:ext cx="799880" cy="62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44" name="Connection Line"/>
            <p:cNvSpPr/>
            <p:nvPr/>
          </p:nvSpPr>
          <p:spPr>
            <a:xfrm>
              <a:off x="1841361" y="4235588"/>
              <a:ext cx="641895" cy="79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45" name="Connection Line"/>
            <p:cNvSpPr/>
            <p:nvPr/>
          </p:nvSpPr>
          <p:spPr>
            <a:xfrm>
              <a:off x="912837" y="4379199"/>
              <a:ext cx="909807" cy="668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46" name="Connection Line"/>
            <p:cNvSpPr/>
            <p:nvPr/>
          </p:nvSpPr>
          <p:spPr>
            <a:xfrm>
              <a:off x="884491" y="3603314"/>
              <a:ext cx="763222" cy="73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47" name="Connection Line"/>
            <p:cNvSpPr/>
            <p:nvPr/>
          </p:nvSpPr>
          <p:spPr>
            <a:xfrm>
              <a:off x="89959" y="4350955"/>
              <a:ext cx="794856" cy="1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48" name="Connection Line"/>
            <p:cNvSpPr/>
            <p:nvPr/>
          </p:nvSpPr>
          <p:spPr>
            <a:xfrm>
              <a:off x="90098" y="2029987"/>
              <a:ext cx="27149" cy="233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49" name="Connection Line"/>
            <p:cNvSpPr/>
            <p:nvPr/>
          </p:nvSpPr>
          <p:spPr>
            <a:xfrm>
              <a:off x="101819" y="2060057"/>
              <a:ext cx="1389953" cy="30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50" name="Connection Line"/>
            <p:cNvSpPr/>
            <p:nvPr/>
          </p:nvSpPr>
          <p:spPr>
            <a:xfrm>
              <a:off x="0" y="947455"/>
              <a:ext cx="118285" cy="112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51" name="Connection Line"/>
            <p:cNvSpPr/>
            <p:nvPr/>
          </p:nvSpPr>
          <p:spPr>
            <a:xfrm>
              <a:off x="5806" y="579804"/>
              <a:ext cx="1229524" cy="37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52" name="Connection Line"/>
            <p:cNvSpPr/>
            <p:nvPr/>
          </p:nvSpPr>
          <p:spPr>
            <a:xfrm>
              <a:off x="5507710" y="1262943"/>
              <a:ext cx="607036" cy="66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53" name="Connection Line"/>
            <p:cNvSpPr/>
            <p:nvPr/>
          </p:nvSpPr>
          <p:spPr>
            <a:xfrm>
              <a:off x="5908316" y="1900156"/>
              <a:ext cx="220320" cy="86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1289" name="Circle"/>
          <p:cNvSpPr/>
          <p:nvPr/>
        </p:nvSpPr>
        <p:spPr>
          <a:xfrm>
            <a:off x="8861218" y="3531144"/>
            <a:ext cx="259802" cy="258669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0" name="Circle"/>
          <p:cNvSpPr/>
          <p:nvPr/>
        </p:nvSpPr>
        <p:spPr>
          <a:xfrm>
            <a:off x="7757688" y="2847678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1" name="Circle"/>
          <p:cNvSpPr/>
          <p:nvPr/>
        </p:nvSpPr>
        <p:spPr>
          <a:xfrm>
            <a:off x="6644584" y="1202445"/>
            <a:ext cx="259802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2" name="Circle"/>
          <p:cNvSpPr/>
          <p:nvPr/>
        </p:nvSpPr>
        <p:spPr>
          <a:xfrm>
            <a:off x="4163140" y="1378548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3" name="Circle"/>
          <p:cNvSpPr/>
          <p:nvPr/>
        </p:nvSpPr>
        <p:spPr>
          <a:xfrm>
            <a:off x="8101432" y="786203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4" name="Circle"/>
          <p:cNvSpPr/>
          <p:nvPr/>
        </p:nvSpPr>
        <p:spPr>
          <a:xfrm>
            <a:off x="8433529" y="2024158"/>
            <a:ext cx="259802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5" name="Circle"/>
          <p:cNvSpPr/>
          <p:nvPr/>
        </p:nvSpPr>
        <p:spPr>
          <a:xfrm>
            <a:off x="2921000" y="1720826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6" name="Circle"/>
          <p:cNvSpPr/>
          <p:nvPr/>
        </p:nvSpPr>
        <p:spPr>
          <a:xfrm>
            <a:off x="9011198" y="2693505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7" name="Circle"/>
          <p:cNvSpPr/>
          <p:nvPr/>
        </p:nvSpPr>
        <p:spPr>
          <a:xfrm>
            <a:off x="5401894" y="5011350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8" name="Circle"/>
          <p:cNvSpPr/>
          <p:nvPr/>
        </p:nvSpPr>
        <p:spPr>
          <a:xfrm>
            <a:off x="6867402" y="5011350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9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0" name="Circle"/>
          <p:cNvSpPr/>
          <p:nvPr/>
        </p:nvSpPr>
        <p:spPr>
          <a:xfrm>
            <a:off x="6995477" y="3002837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1" name="Circle"/>
          <p:cNvSpPr/>
          <p:nvPr/>
        </p:nvSpPr>
        <p:spPr>
          <a:xfrm>
            <a:off x="5163066" y="3002837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2" name="Circle"/>
          <p:cNvSpPr/>
          <p:nvPr/>
        </p:nvSpPr>
        <p:spPr>
          <a:xfrm>
            <a:off x="3010469" y="2810725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3" name="Circle"/>
          <p:cNvSpPr/>
          <p:nvPr/>
        </p:nvSpPr>
        <p:spPr>
          <a:xfrm>
            <a:off x="3010469" y="5140736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4" name="Circle"/>
          <p:cNvSpPr/>
          <p:nvPr/>
        </p:nvSpPr>
        <p:spPr>
          <a:xfrm>
            <a:off x="4595391" y="4388299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5" name="Circle"/>
          <p:cNvSpPr/>
          <p:nvPr/>
        </p:nvSpPr>
        <p:spPr>
          <a:xfrm>
            <a:off x="3830987" y="5140736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6" name="Circle"/>
          <p:cNvSpPr/>
          <p:nvPr/>
        </p:nvSpPr>
        <p:spPr>
          <a:xfrm>
            <a:off x="4755485" y="5813128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7" name="Circle"/>
          <p:cNvSpPr/>
          <p:nvPr/>
        </p:nvSpPr>
        <p:spPr>
          <a:xfrm>
            <a:off x="4435299" y="3139572"/>
            <a:ext cx="259802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8" name="U"/>
          <p:cNvSpPr txBox="1"/>
          <p:nvPr/>
        </p:nvSpPr>
        <p:spPr>
          <a:xfrm>
            <a:off x="4418320" y="3088286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1309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0" name="V"/>
          <p:cNvSpPr txBox="1"/>
          <p:nvPr/>
        </p:nvSpPr>
        <p:spPr>
          <a:xfrm>
            <a:off x="8702537" y="4840650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311" name="Content Placeholder 2"/>
          <p:cNvSpPr txBox="1"/>
          <p:nvPr/>
        </p:nvSpPr>
        <p:spPr>
          <a:xfrm>
            <a:off x="4543965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1312" name="Content Placeholder 2"/>
          <p:cNvSpPr txBox="1"/>
          <p:nvPr/>
        </p:nvSpPr>
        <p:spPr>
          <a:xfrm>
            <a:off x="5111640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313" name="Content Placeholder 2"/>
          <p:cNvSpPr txBox="1"/>
          <p:nvPr/>
        </p:nvSpPr>
        <p:spPr>
          <a:xfrm>
            <a:off x="4111714" y="87532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314" name="Content Placeholder 2"/>
          <p:cNvSpPr txBox="1"/>
          <p:nvPr/>
        </p:nvSpPr>
        <p:spPr>
          <a:xfrm>
            <a:off x="2699084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315" name="Content Placeholder 2"/>
          <p:cNvSpPr txBox="1"/>
          <p:nvPr/>
        </p:nvSpPr>
        <p:spPr>
          <a:xfrm>
            <a:off x="4243763" y="406750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316" name="Content Placeholder 2"/>
          <p:cNvSpPr txBox="1"/>
          <p:nvPr/>
        </p:nvSpPr>
        <p:spPr>
          <a:xfrm>
            <a:off x="5575028" y="457559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317" name="Content Placeholder 2"/>
          <p:cNvSpPr txBox="1"/>
          <p:nvPr/>
        </p:nvSpPr>
        <p:spPr>
          <a:xfrm>
            <a:off x="6815976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318" name="Content Placeholder 2"/>
          <p:cNvSpPr txBox="1"/>
          <p:nvPr/>
        </p:nvSpPr>
        <p:spPr>
          <a:xfrm>
            <a:off x="6470416" y="727362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319" name="Content Placeholder 2"/>
          <p:cNvSpPr txBox="1"/>
          <p:nvPr/>
        </p:nvSpPr>
        <p:spPr>
          <a:xfrm>
            <a:off x="2592377" y="1401733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320" name="Content Placeholder 2"/>
          <p:cNvSpPr txBox="1"/>
          <p:nvPr/>
        </p:nvSpPr>
        <p:spPr>
          <a:xfrm>
            <a:off x="2592377" y="4968319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321" name="Content Placeholder 2"/>
          <p:cNvSpPr txBox="1"/>
          <p:nvPr/>
        </p:nvSpPr>
        <p:spPr>
          <a:xfrm>
            <a:off x="3724035" y="457559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322" name="Content Placeholder 2"/>
          <p:cNvSpPr txBox="1"/>
          <p:nvPr/>
        </p:nvSpPr>
        <p:spPr>
          <a:xfrm>
            <a:off x="4939835" y="589161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323" name="Content Placeholder 2"/>
          <p:cNvSpPr txBox="1"/>
          <p:nvPr/>
        </p:nvSpPr>
        <p:spPr>
          <a:xfrm>
            <a:off x="6762724" y="5149718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324" name="Content Placeholder 2"/>
          <p:cNvSpPr txBox="1"/>
          <p:nvPr/>
        </p:nvSpPr>
        <p:spPr>
          <a:xfrm>
            <a:off x="7757688" y="2967155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325" name="Content Placeholder 2"/>
          <p:cNvSpPr txBox="1"/>
          <p:nvPr/>
        </p:nvSpPr>
        <p:spPr>
          <a:xfrm>
            <a:off x="8382103" y="613785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326" name="Circle"/>
          <p:cNvSpPr/>
          <p:nvPr/>
        </p:nvSpPr>
        <p:spPr>
          <a:xfrm>
            <a:off x="8433529" y="2024158"/>
            <a:ext cx="259802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الگوریتم مسیریابی</a:t>
            </a:r>
          </a:p>
        </p:txBody>
      </p:sp>
      <p:grpSp>
        <p:nvGrpSpPr>
          <p:cNvPr id="1383" name="Group"/>
          <p:cNvGrpSpPr/>
          <p:nvPr/>
        </p:nvGrpSpPr>
        <p:grpSpPr>
          <a:xfrm>
            <a:off x="3056222" y="909380"/>
            <a:ext cx="6128636" cy="5047671"/>
            <a:chOff x="0" y="0"/>
            <a:chExt cx="6128635" cy="5047669"/>
          </a:xfrm>
        </p:grpSpPr>
        <p:sp>
          <p:nvSpPr>
            <p:cNvPr id="1421" name="Connection Line"/>
            <p:cNvSpPr/>
            <p:nvPr/>
          </p:nvSpPr>
          <p:spPr>
            <a:xfrm>
              <a:off x="4071264" y="2071557"/>
              <a:ext cx="751359" cy="14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22" name="Connection Line"/>
            <p:cNvSpPr/>
            <p:nvPr/>
          </p:nvSpPr>
          <p:spPr>
            <a:xfrm>
              <a:off x="4832703" y="2060740"/>
              <a:ext cx="1090494" cy="68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23" name="Connection Line"/>
            <p:cNvSpPr/>
            <p:nvPr/>
          </p:nvSpPr>
          <p:spPr>
            <a:xfrm>
              <a:off x="3731652" y="418158"/>
              <a:ext cx="1117857" cy="165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24" name="Connection Line"/>
            <p:cNvSpPr/>
            <p:nvPr/>
          </p:nvSpPr>
          <p:spPr>
            <a:xfrm>
              <a:off x="3718622" y="0"/>
              <a:ext cx="1447003" cy="41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25" name="Connection Line"/>
            <p:cNvSpPr/>
            <p:nvPr/>
          </p:nvSpPr>
          <p:spPr>
            <a:xfrm>
              <a:off x="1211999" y="408343"/>
              <a:ext cx="2500573" cy="18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26" name="Connection Line"/>
            <p:cNvSpPr/>
            <p:nvPr/>
          </p:nvSpPr>
          <p:spPr>
            <a:xfrm>
              <a:off x="4846830" y="1232119"/>
              <a:ext cx="666534" cy="84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27" name="Connection Line"/>
            <p:cNvSpPr/>
            <p:nvPr/>
          </p:nvSpPr>
          <p:spPr>
            <a:xfrm>
              <a:off x="5178106" y="17945"/>
              <a:ext cx="323924" cy="1231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28" name="Connection Line"/>
            <p:cNvSpPr/>
            <p:nvPr/>
          </p:nvSpPr>
          <p:spPr>
            <a:xfrm>
              <a:off x="3941201" y="2194814"/>
              <a:ext cx="133749" cy="201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29" name="Connection Line"/>
            <p:cNvSpPr/>
            <p:nvPr/>
          </p:nvSpPr>
          <p:spPr>
            <a:xfrm>
              <a:off x="2240811" y="2209213"/>
              <a:ext cx="1841516" cy="3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30" name="Connection Line"/>
            <p:cNvSpPr/>
            <p:nvPr/>
          </p:nvSpPr>
          <p:spPr>
            <a:xfrm>
              <a:off x="2231685" y="2237016"/>
              <a:ext cx="263901" cy="20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31" name="Connection Line"/>
            <p:cNvSpPr/>
            <p:nvPr/>
          </p:nvSpPr>
          <p:spPr>
            <a:xfrm>
              <a:off x="2508126" y="4215025"/>
              <a:ext cx="1443457" cy="1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32" name="Connection Line"/>
            <p:cNvSpPr/>
            <p:nvPr/>
          </p:nvSpPr>
          <p:spPr>
            <a:xfrm>
              <a:off x="3953012" y="4128009"/>
              <a:ext cx="1816506" cy="8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33" name="Connection Line"/>
            <p:cNvSpPr/>
            <p:nvPr/>
          </p:nvSpPr>
          <p:spPr>
            <a:xfrm>
              <a:off x="5798684" y="2747764"/>
              <a:ext cx="138032" cy="137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34" name="Connection Line"/>
            <p:cNvSpPr/>
            <p:nvPr/>
          </p:nvSpPr>
          <p:spPr>
            <a:xfrm>
              <a:off x="1225132" y="617866"/>
              <a:ext cx="295394" cy="176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35" name="Connection Line"/>
            <p:cNvSpPr/>
            <p:nvPr/>
          </p:nvSpPr>
          <p:spPr>
            <a:xfrm>
              <a:off x="1543414" y="2250341"/>
              <a:ext cx="692404" cy="11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36" name="Connection Line"/>
            <p:cNvSpPr/>
            <p:nvPr/>
          </p:nvSpPr>
          <p:spPr>
            <a:xfrm>
              <a:off x="1518325" y="2389829"/>
              <a:ext cx="152646" cy="121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37" name="Connection Line"/>
            <p:cNvSpPr/>
            <p:nvPr/>
          </p:nvSpPr>
          <p:spPr>
            <a:xfrm>
              <a:off x="1680016" y="3601884"/>
              <a:ext cx="799880" cy="62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38" name="Connection Line"/>
            <p:cNvSpPr/>
            <p:nvPr/>
          </p:nvSpPr>
          <p:spPr>
            <a:xfrm>
              <a:off x="1841361" y="4235588"/>
              <a:ext cx="641895" cy="79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39" name="Connection Line"/>
            <p:cNvSpPr/>
            <p:nvPr/>
          </p:nvSpPr>
          <p:spPr>
            <a:xfrm>
              <a:off x="912837" y="4379199"/>
              <a:ext cx="909807" cy="668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40" name="Connection Line"/>
            <p:cNvSpPr/>
            <p:nvPr/>
          </p:nvSpPr>
          <p:spPr>
            <a:xfrm>
              <a:off x="884491" y="3603314"/>
              <a:ext cx="763222" cy="73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41" name="Connection Line"/>
            <p:cNvSpPr/>
            <p:nvPr/>
          </p:nvSpPr>
          <p:spPr>
            <a:xfrm>
              <a:off x="89959" y="4350955"/>
              <a:ext cx="794856" cy="1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42" name="Connection Line"/>
            <p:cNvSpPr/>
            <p:nvPr/>
          </p:nvSpPr>
          <p:spPr>
            <a:xfrm>
              <a:off x="90098" y="2029987"/>
              <a:ext cx="27149" cy="233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43" name="Connection Line"/>
            <p:cNvSpPr/>
            <p:nvPr/>
          </p:nvSpPr>
          <p:spPr>
            <a:xfrm>
              <a:off x="101819" y="2060057"/>
              <a:ext cx="1389953" cy="30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44" name="Connection Line"/>
            <p:cNvSpPr/>
            <p:nvPr/>
          </p:nvSpPr>
          <p:spPr>
            <a:xfrm>
              <a:off x="0" y="947455"/>
              <a:ext cx="118285" cy="112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45" name="Connection Line"/>
            <p:cNvSpPr/>
            <p:nvPr/>
          </p:nvSpPr>
          <p:spPr>
            <a:xfrm>
              <a:off x="5806" y="579804"/>
              <a:ext cx="1229524" cy="37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46" name="Connection Line"/>
            <p:cNvSpPr/>
            <p:nvPr/>
          </p:nvSpPr>
          <p:spPr>
            <a:xfrm>
              <a:off x="5507710" y="1262943"/>
              <a:ext cx="607036" cy="66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47" name="Connection Line"/>
            <p:cNvSpPr/>
            <p:nvPr/>
          </p:nvSpPr>
          <p:spPr>
            <a:xfrm>
              <a:off x="5908316" y="1900156"/>
              <a:ext cx="220320" cy="86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1384" name="Circle"/>
          <p:cNvSpPr/>
          <p:nvPr/>
        </p:nvSpPr>
        <p:spPr>
          <a:xfrm>
            <a:off x="8861218" y="3531144"/>
            <a:ext cx="259802" cy="258669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5" name="Circle"/>
          <p:cNvSpPr/>
          <p:nvPr/>
        </p:nvSpPr>
        <p:spPr>
          <a:xfrm>
            <a:off x="7757688" y="2847678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6" name="Circle"/>
          <p:cNvSpPr/>
          <p:nvPr/>
        </p:nvSpPr>
        <p:spPr>
          <a:xfrm>
            <a:off x="6644584" y="1202445"/>
            <a:ext cx="259802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7" name="Circle"/>
          <p:cNvSpPr/>
          <p:nvPr/>
        </p:nvSpPr>
        <p:spPr>
          <a:xfrm>
            <a:off x="4163140" y="1378548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8" name="Circle"/>
          <p:cNvSpPr/>
          <p:nvPr/>
        </p:nvSpPr>
        <p:spPr>
          <a:xfrm>
            <a:off x="8101432" y="786203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9" name="Circle"/>
          <p:cNvSpPr/>
          <p:nvPr/>
        </p:nvSpPr>
        <p:spPr>
          <a:xfrm>
            <a:off x="8433529" y="2024158"/>
            <a:ext cx="259802" cy="258670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0" name="Circle"/>
          <p:cNvSpPr/>
          <p:nvPr/>
        </p:nvSpPr>
        <p:spPr>
          <a:xfrm>
            <a:off x="2921000" y="1720826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1" name="Circle"/>
          <p:cNvSpPr/>
          <p:nvPr/>
        </p:nvSpPr>
        <p:spPr>
          <a:xfrm>
            <a:off x="5401894" y="5011350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2" name="Circle"/>
          <p:cNvSpPr/>
          <p:nvPr/>
        </p:nvSpPr>
        <p:spPr>
          <a:xfrm>
            <a:off x="6867402" y="5011350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3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4" name="Circle"/>
          <p:cNvSpPr/>
          <p:nvPr/>
        </p:nvSpPr>
        <p:spPr>
          <a:xfrm>
            <a:off x="6995477" y="3002837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5" name="Circle"/>
          <p:cNvSpPr/>
          <p:nvPr/>
        </p:nvSpPr>
        <p:spPr>
          <a:xfrm>
            <a:off x="5163066" y="3002837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6" name="Circle"/>
          <p:cNvSpPr/>
          <p:nvPr/>
        </p:nvSpPr>
        <p:spPr>
          <a:xfrm>
            <a:off x="3010469" y="2810725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7" name="Circle"/>
          <p:cNvSpPr/>
          <p:nvPr/>
        </p:nvSpPr>
        <p:spPr>
          <a:xfrm>
            <a:off x="3010469" y="5140736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8" name="Circle"/>
          <p:cNvSpPr/>
          <p:nvPr/>
        </p:nvSpPr>
        <p:spPr>
          <a:xfrm>
            <a:off x="4595391" y="4388299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9" name="Circle"/>
          <p:cNvSpPr/>
          <p:nvPr/>
        </p:nvSpPr>
        <p:spPr>
          <a:xfrm>
            <a:off x="3830987" y="5140736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0" name="Circle"/>
          <p:cNvSpPr/>
          <p:nvPr/>
        </p:nvSpPr>
        <p:spPr>
          <a:xfrm>
            <a:off x="4755485" y="5813128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1" name="Circle"/>
          <p:cNvSpPr/>
          <p:nvPr/>
        </p:nvSpPr>
        <p:spPr>
          <a:xfrm>
            <a:off x="4435299" y="3139572"/>
            <a:ext cx="259802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2" name="U"/>
          <p:cNvSpPr txBox="1"/>
          <p:nvPr/>
        </p:nvSpPr>
        <p:spPr>
          <a:xfrm>
            <a:off x="4418320" y="3088286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1403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4" name="Content Placeholder 2"/>
          <p:cNvSpPr txBox="1"/>
          <p:nvPr/>
        </p:nvSpPr>
        <p:spPr>
          <a:xfrm>
            <a:off x="4543965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1405" name="Content Placeholder 2"/>
          <p:cNvSpPr txBox="1"/>
          <p:nvPr/>
        </p:nvSpPr>
        <p:spPr>
          <a:xfrm>
            <a:off x="5111640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406" name="Content Placeholder 2"/>
          <p:cNvSpPr txBox="1"/>
          <p:nvPr/>
        </p:nvSpPr>
        <p:spPr>
          <a:xfrm>
            <a:off x="4111714" y="87532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407" name="Content Placeholder 2"/>
          <p:cNvSpPr txBox="1"/>
          <p:nvPr/>
        </p:nvSpPr>
        <p:spPr>
          <a:xfrm>
            <a:off x="2699084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408" name="Content Placeholder 2"/>
          <p:cNvSpPr txBox="1"/>
          <p:nvPr/>
        </p:nvSpPr>
        <p:spPr>
          <a:xfrm>
            <a:off x="4243763" y="406750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409" name="Content Placeholder 2"/>
          <p:cNvSpPr txBox="1"/>
          <p:nvPr/>
        </p:nvSpPr>
        <p:spPr>
          <a:xfrm>
            <a:off x="5575028" y="457559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410" name="Content Placeholder 2"/>
          <p:cNvSpPr txBox="1"/>
          <p:nvPr/>
        </p:nvSpPr>
        <p:spPr>
          <a:xfrm>
            <a:off x="6815976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411" name="Content Placeholder 2"/>
          <p:cNvSpPr txBox="1"/>
          <p:nvPr/>
        </p:nvSpPr>
        <p:spPr>
          <a:xfrm>
            <a:off x="6470416" y="727362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412" name="Content Placeholder 2"/>
          <p:cNvSpPr txBox="1"/>
          <p:nvPr/>
        </p:nvSpPr>
        <p:spPr>
          <a:xfrm>
            <a:off x="2592377" y="1401733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413" name="Content Placeholder 2"/>
          <p:cNvSpPr txBox="1"/>
          <p:nvPr/>
        </p:nvSpPr>
        <p:spPr>
          <a:xfrm>
            <a:off x="2592377" y="4968319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414" name="Content Placeholder 2"/>
          <p:cNvSpPr txBox="1"/>
          <p:nvPr/>
        </p:nvSpPr>
        <p:spPr>
          <a:xfrm>
            <a:off x="3724035" y="457559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415" name="Content Placeholder 2"/>
          <p:cNvSpPr txBox="1"/>
          <p:nvPr/>
        </p:nvSpPr>
        <p:spPr>
          <a:xfrm>
            <a:off x="4939835" y="589161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416" name="Content Placeholder 2"/>
          <p:cNvSpPr txBox="1"/>
          <p:nvPr/>
        </p:nvSpPr>
        <p:spPr>
          <a:xfrm>
            <a:off x="6762724" y="5149718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417" name="Content Placeholder 2"/>
          <p:cNvSpPr txBox="1"/>
          <p:nvPr/>
        </p:nvSpPr>
        <p:spPr>
          <a:xfrm>
            <a:off x="7757688" y="2967155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418" name="Content Placeholder 2"/>
          <p:cNvSpPr txBox="1"/>
          <p:nvPr/>
        </p:nvSpPr>
        <p:spPr>
          <a:xfrm>
            <a:off x="8382103" y="613785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419" name="V"/>
          <p:cNvSpPr txBox="1"/>
          <p:nvPr/>
        </p:nvSpPr>
        <p:spPr>
          <a:xfrm>
            <a:off x="8702537" y="4840650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420" name="Circle"/>
          <p:cNvSpPr/>
          <p:nvPr/>
        </p:nvSpPr>
        <p:spPr>
          <a:xfrm>
            <a:off x="9011198" y="2693505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الگوریتم مسیریابی</a:t>
            </a:r>
          </a:p>
        </p:txBody>
      </p:sp>
      <p:grpSp>
        <p:nvGrpSpPr>
          <p:cNvPr id="1477" name="Group"/>
          <p:cNvGrpSpPr/>
          <p:nvPr/>
        </p:nvGrpSpPr>
        <p:grpSpPr>
          <a:xfrm>
            <a:off x="3056222" y="909380"/>
            <a:ext cx="6128636" cy="5047671"/>
            <a:chOff x="0" y="0"/>
            <a:chExt cx="6128635" cy="5047669"/>
          </a:xfrm>
        </p:grpSpPr>
        <p:sp>
          <p:nvSpPr>
            <p:cNvPr id="1518" name="Connection Line"/>
            <p:cNvSpPr/>
            <p:nvPr/>
          </p:nvSpPr>
          <p:spPr>
            <a:xfrm>
              <a:off x="4071264" y="2071557"/>
              <a:ext cx="751359" cy="14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19" name="Connection Line"/>
            <p:cNvSpPr/>
            <p:nvPr/>
          </p:nvSpPr>
          <p:spPr>
            <a:xfrm>
              <a:off x="4832703" y="2060740"/>
              <a:ext cx="1090494" cy="68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20" name="Connection Line"/>
            <p:cNvSpPr/>
            <p:nvPr/>
          </p:nvSpPr>
          <p:spPr>
            <a:xfrm>
              <a:off x="3731652" y="418158"/>
              <a:ext cx="1117857" cy="165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21" name="Connection Line"/>
            <p:cNvSpPr/>
            <p:nvPr/>
          </p:nvSpPr>
          <p:spPr>
            <a:xfrm>
              <a:off x="3718622" y="0"/>
              <a:ext cx="1447003" cy="41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22" name="Connection Line"/>
            <p:cNvSpPr/>
            <p:nvPr/>
          </p:nvSpPr>
          <p:spPr>
            <a:xfrm>
              <a:off x="1211999" y="408343"/>
              <a:ext cx="2500573" cy="18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23" name="Connection Line"/>
            <p:cNvSpPr/>
            <p:nvPr/>
          </p:nvSpPr>
          <p:spPr>
            <a:xfrm>
              <a:off x="4846830" y="1232119"/>
              <a:ext cx="666534" cy="84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24" name="Connection Line"/>
            <p:cNvSpPr/>
            <p:nvPr/>
          </p:nvSpPr>
          <p:spPr>
            <a:xfrm>
              <a:off x="5178106" y="17945"/>
              <a:ext cx="323924" cy="1231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25" name="Connection Line"/>
            <p:cNvSpPr/>
            <p:nvPr/>
          </p:nvSpPr>
          <p:spPr>
            <a:xfrm>
              <a:off x="3941201" y="2194814"/>
              <a:ext cx="133749" cy="201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26" name="Connection Line"/>
            <p:cNvSpPr/>
            <p:nvPr/>
          </p:nvSpPr>
          <p:spPr>
            <a:xfrm>
              <a:off x="2240811" y="2209213"/>
              <a:ext cx="1841516" cy="3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27" name="Connection Line"/>
            <p:cNvSpPr/>
            <p:nvPr/>
          </p:nvSpPr>
          <p:spPr>
            <a:xfrm>
              <a:off x="2231685" y="2237016"/>
              <a:ext cx="263901" cy="20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28" name="Connection Line"/>
            <p:cNvSpPr/>
            <p:nvPr/>
          </p:nvSpPr>
          <p:spPr>
            <a:xfrm>
              <a:off x="2508126" y="4215025"/>
              <a:ext cx="1443457" cy="1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29" name="Connection Line"/>
            <p:cNvSpPr/>
            <p:nvPr/>
          </p:nvSpPr>
          <p:spPr>
            <a:xfrm>
              <a:off x="3953012" y="4128009"/>
              <a:ext cx="1816506" cy="8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30" name="Connection Line"/>
            <p:cNvSpPr/>
            <p:nvPr/>
          </p:nvSpPr>
          <p:spPr>
            <a:xfrm>
              <a:off x="5798684" y="2747764"/>
              <a:ext cx="138032" cy="137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31" name="Connection Line"/>
            <p:cNvSpPr/>
            <p:nvPr/>
          </p:nvSpPr>
          <p:spPr>
            <a:xfrm>
              <a:off x="1225132" y="617866"/>
              <a:ext cx="295394" cy="176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32" name="Connection Line"/>
            <p:cNvSpPr/>
            <p:nvPr/>
          </p:nvSpPr>
          <p:spPr>
            <a:xfrm>
              <a:off x="1543414" y="2250341"/>
              <a:ext cx="692404" cy="11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33" name="Connection Line"/>
            <p:cNvSpPr/>
            <p:nvPr/>
          </p:nvSpPr>
          <p:spPr>
            <a:xfrm>
              <a:off x="1518325" y="2389829"/>
              <a:ext cx="152646" cy="121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34" name="Connection Line"/>
            <p:cNvSpPr/>
            <p:nvPr/>
          </p:nvSpPr>
          <p:spPr>
            <a:xfrm>
              <a:off x="1680016" y="3601884"/>
              <a:ext cx="799880" cy="62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35" name="Connection Line"/>
            <p:cNvSpPr/>
            <p:nvPr/>
          </p:nvSpPr>
          <p:spPr>
            <a:xfrm>
              <a:off x="1841361" y="4235588"/>
              <a:ext cx="641895" cy="79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36" name="Connection Line"/>
            <p:cNvSpPr/>
            <p:nvPr/>
          </p:nvSpPr>
          <p:spPr>
            <a:xfrm>
              <a:off x="912837" y="4379199"/>
              <a:ext cx="909807" cy="668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37" name="Connection Line"/>
            <p:cNvSpPr/>
            <p:nvPr/>
          </p:nvSpPr>
          <p:spPr>
            <a:xfrm>
              <a:off x="884491" y="3603314"/>
              <a:ext cx="763222" cy="73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38" name="Connection Line"/>
            <p:cNvSpPr/>
            <p:nvPr/>
          </p:nvSpPr>
          <p:spPr>
            <a:xfrm>
              <a:off x="89959" y="4350955"/>
              <a:ext cx="794856" cy="1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39" name="Connection Line"/>
            <p:cNvSpPr/>
            <p:nvPr/>
          </p:nvSpPr>
          <p:spPr>
            <a:xfrm>
              <a:off x="90098" y="2029987"/>
              <a:ext cx="27149" cy="233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40" name="Connection Line"/>
            <p:cNvSpPr/>
            <p:nvPr/>
          </p:nvSpPr>
          <p:spPr>
            <a:xfrm>
              <a:off x="101819" y="2060057"/>
              <a:ext cx="1389953" cy="30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41" name="Connection Line"/>
            <p:cNvSpPr/>
            <p:nvPr/>
          </p:nvSpPr>
          <p:spPr>
            <a:xfrm>
              <a:off x="0" y="947455"/>
              <a:ext cx="118285" cy="112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42" name="Connection Line"/>
            <p:cNvSpPr/>
            <p:nvPr/>
          </p:nvSpPr>
          <p:spPr>
            <a:xfrm>
              <a:off x="5806" y="579804"/>
              <a:ext cx="1229524" cy="37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43" name="Connection Line"/>
            <p:cNvSpPr/>
            <p:nvPr/>
          </p:nvSpPr>
          <p:spPr>
            <a:xfrm>
              <a:off x="5507710" y="1262943"/>
              <a:ext cx="607036" cy="66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44" name="Connection Line"/>
            <p:cNvSpPr/>
            <p:nvPr/>
          </p:nvSpPr>
          <p:spPr>
            <a:xfrm>
              <a:off x="5908316" y="1900156"/>
              <a:ext cx="220320" cy="86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1478" name="Circle"/>
          <p:cNvSpPr/>
          <p:nvPr/>
        </p:nvSpPr>
        <p:spPr>
          <a:xfrm>
            <a:off x="8861218" y="3531144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79" name="Circle"/>
          <p:cNvSpPr/>
          <p:nvPr/>
        </p:nvSpPr>
        <p:spPr>
          <a:xfrm>
            <a:off x="7757688" y="2847678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80" name="Circle"/>
          <p:cNvSpPr/>
          <p:nvPr/>
        </p:nvSpPr>
        <p:spPr>
          <a:xfrm>
            <a:off x="6644584" y="1202445"/>
            <a:ext cx="259802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81" name="Circle"/>
          <p:cNvSpPr/>
          <p:nvPr/>
        </p:nvSpPr>
        <p:spPr>
          <a:xfrm>
            <a:off x="4163140" y="1378548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82" name="Circle"/>
          <p:cNvSpPr/>
          <p:nvPr/>
        </p:nvSpPr>
        <p:spPr>
          <a:xfrm>
            <a:off x="8101432" y="786203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83" name="Circle"/>
          <p:cNvSpPr/>
          <p:nvPr/>
        </p:nvSpPr>
        <p:spPr>
          <a:xfrm>
            <a:off x="8433529" y="2024158"/>
            <a:ext cx="259802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84" name="Circle"/>
          <p:cNvSpPr/>
          <p:nvPr/>
        </p:nvSpPr>
        <p:spPr>
          <a:xfrm>
            <a:off x="2921000" y="1720826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85" name="Circle"/>
          <p:cNvSpPr/>
          <p:nvPr/>
        </p:nvSpPr>
        <p:spPr>
          <a:xfrm>
            <a:off x="5401894" y="5011350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86" name="Circle"/>
          <p:cNvSpPr/>
          <p:nvPr/>
        </p:nvSpPr>
        <p:spPr>
          <a:xfrm>
            <a:off x="6867402" y="5011350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87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88" name="Circle"/>
          <p:cNvSpPr/>
          <p:nvPr/>
        </p:nvSpPr>
        <p:spPr>
          <a:xfrm>
            <a:off x="6995477" y="3002837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89" name="Circle"/>
          <p:cNvSpPr/>
          <p:nvPr/>
        </p:nvSpPr>
        <p:spPr>
          <a:xfrm>
            <a:off x="5163066" y="3002837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90" name="Circle"/>
          <p:cNvSpPr/>
          <p:nvPr/>
        </p:nvSpPr>
        <p:spPr>
          <a:xfrm>
            <a:off x="3010469" y="2810725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91" name="Circle"/>
          <p:cNvSpPr/>
          <p:nvPr/>
        </p:nvSpPr>
        <p:spPr>
          <a:xfrm>
            <a:off x="3010469" y="5140736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92" name="Circle"/>
          <p:cNvSpPr/>
          <p:nvPr/>
        </p:nvSpPr>
        <p:spPr>
          <a:xfrm>
            <a:off x="4595391" y="4388299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93" name="Circle"/>
          <p:cNvSpPr/>
          <p:nvPr/>
        </p:nvSpPr>
        <p:spPr>
          <a:xfrm>
            <a:off x="3830987" y="5140736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94" name="Circle"/>
          <p:cNvSpPr/>
          <p:nvPr/>
        </p:nvSpPr>
        <p:spPr>
          <a:xfrm>
            <a:off x="4755485" y="5813128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95" name="Circle"/>
          <p:cNvSpPr/>
          <p:nvPr/>
        </p:nvSpPr>
        <p:spPr>
          <a:xfrm>
            <a:off x="4435299" y="3139572"/>
            <a:ext cx="259802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96" name="U"/>
          <p:cNvSpPr txBox="1"/>
          <p:nvPr/>
        </p:nvSpPr>
        <p:spPr>
          <a:xfrm>
            <a:off x="4418320" y="3088286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1497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98" name="Content Placeholder 2"/>
          <p:cNvSpPr txBox="1"/>
          <p:nvPr/>
        </p:nvSpPr>
        <p:spPr>
          <a:xfrm>
            <a:off x="4543965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1499" name="Content Placeholder 2"/>
          <p:cNvSpPr txBox="1"/>
          <p:nvPr/>
        </p:nvSpPr>
        <p:spPr>
          <a:xfrm>
            <a:off x="5111640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500" name="Content Placeholder 2"/>
          <p:cNvSpPr txBox="1"/>
          <p:nvPr/>
        </p:nvSpPr>
        <p:spPr>
          <a:xfrm>
            <a:off x="4111714" y="87532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501" name="Content Placeholder 2"/>
          <p:cNvSpPr txBox="1"/>
          <p:nvPr/>
        </p:nvSpPr>
        <p:spPr>
          <a:xfrm>
            <a:off x="2699084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502" name="Content Placeholder 2"/>
          <p:cNvSpPr txBox="1"/>
          <p:nvPr/>
        </p:nvSpPr>
        <p:spPr>
          <a:xfrm>
            <a:off x="4243763" y="406750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503" name="Content Placeholder 2"/>
          <p:cNvSpPr txBox="1"/>
          <p:nvPr/>
        </p:nvSpPr>
        <p:spPr>
          <a:xfrm>
            <a:off x="5575028" y="457559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504" name="Content Placeholder 2"/>
          <p:cNvSpPr txBox="1"/>
          <p:nvPr/>
        </p:nvSpPr>
        <p:spPr>
          <a:xfrm>
            <a:off x="6815976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505" name="Content Placeholder 2"/>
          <p:cNvSpPr txBox="1"/>
          <p:nvPr/>
        </p:nvSpPr>
        <p:spPr>
          <a:xfrm>
            <a:off x="6470416" y="727362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506" name="Content Placeholder 2"/>
          <p:cNvSpPr txBox="1"/>
          <p:nvPr/>
        </p:nvSpPr>
        <p:spPr>
          <a:xfrm>
            <a:off x="2592377" y="1401733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507" name="Content Placeholder 2"/>
          <p:cNvSpPr txBox="1"/>
          <p:nvPr/>
        </p:nvSpPr>
        <p:spPr>
          <a:xfrm>
            <a:off x="2592377" y="4968319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508" name="Content Placeholder 2"/>
          <p:cNvSpPr txBox="1"/>
          <p:nvPr/>
        </p:nvSpPr>
        <p:spPr>
          <a:xfrm>
            <a:off x="3724035" y="457559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509" name="Content Placeholder 2"/>
          <p:cNvSpPr txBox="1"/>
          <p:nvPr/>
        </p:nvSpPr>
        <p:spPr>
          <a:xfrm>
            <a:off x="4939835" y="589161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510" name="Content Placeholder 2"/>
          <p:cNvSpPr txBox="1"/>
          <p:nvPr/>
        </p:nvSpPr>
        <p:spPr>
          <a:xfrm>
            <a:off x="6762724" y="5149718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511" name="Content Placeholder 2"/>
          <p:cNvSpPr txBox="1"/>
          <p:nvPr/>
        </p:nvSpPr>
        <p:spPr>
          <a:xfrm>
            <a:off x="7757688" y="2967155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512" name="Content Placeholder 2"/>
          <p:cNvSpPr txBox="1"/>
          <p:nvPr/>
        </p:nvSpPr>
        <p:spPr>
          <a:xfrm>
            <a:off x="8668090" y="172176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1513" name="Content Placeholder 2"/>
          <p:cNvSpPr txBox="1"/>
          <p:nvPr/>
        </p:nvSpPr>
        <p:spPr>
          <a:xfrm>
            <a:off x="8382103" y="613785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514" name="V"/>
          <p:cNvSpPr txBox="1"/>
          <p:nvPr/>
        </p:nvSpPr>
        <p:spPr>
          <a:xfrm>
            <a:off x="8702537" y="4840650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515" name="Content Placeholder 2"/>
          <p:cNvSpPr txBox="1"/>
          <p:nvPr/>
        </p:nvSpPr>
        <p:spPr>
          <a:xfrm>
            <a:off x="9104649" y="3358726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1516" name="Content Placeholder 2"/>
          <p:cNvSpPr txBox="1"/>
          <p:nvPr/>
        </p:nvSpPr>
        <p:spPr>
          <a:xfrm>
            <a:off x="8959772" y="4719518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1517" name="Circle"/>
          <p:cNvSpPr/>
          <p:nvPr/>
        </p:nvSpPr>
        <p:spPr>
          <a:xfrm>
            <a:off x="9011198" y="2693505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الگوریتم مسیریابی</a:t>
            </a:r>
          </a:p>
        </p:txBody>
      </p:sp>
      <p:grpSp>
        <p:nvGrpSpPr>
          <p:cNvPr id="1574" name="Group"/>
          <p:cNvGrpSpPr/>
          <p:nvPr/>
        </p:nvGrpSpPr>
        <p:grpSpPr>
          <a:xfrm>
            <a:off x="3056222" y="909380"/>
            <a:ext cx="6128636" cy="5047671"/>
            <a:chOff x="0" y="0"/>
            <a:chExt cx="6128635" cy="5047669"/>
          </a:xfrm>
        </p:grpSpPr>
        <p:sp>
          <p:nvSpPr>
            <p:cNvPr id="1615" name="Connection Line"/>
            <p:cNvSpPr/>
            <p:nvPr/>
          </p:nvSpPr>
          <p:spPr>
            <a:xfrm>
              <a:off x="4071264" y="2071557"/>
              <a:ext cx="751359" cy="14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16" name="Connection Line"/>
            <p:cNvSpPr/>
            <p:nvPr/>
          </p:nvSpPr>
          <p:spPr>
            <a:xfrm>
              <a:off x="4832703" y="2060740"/>
              <a:ext cx="1090494" cy="68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17" name="Connection Line"/>
            <p:cNvSpPr/>
            <p:nvPr/>
          </p:nvSpPr>
          <p:spPr>
            <a:xfrm>
              <a:off x="3731652" y="418158"/>
              <a:ext cx="1117857" cy="165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18" name="Connection Line"/>
            <p:cNvSpPr/>
            <p:nvPr/>
          </p:nvSpPr>
          <p:spPr>
            <a:xfrm>
              <a:off x="3718622" y="0"/>
              <a:ext cx="1447003" cy="41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19" name="Connection Line"/>
            <p:cNvSpPr/>
            <p:nvPr/>
          </p:nvSpPr>
          <p:spPr>
            <a:xfrm>
              <a:off x="1211999" y="408343"/>
              <a:ext cx="2500573" cy="18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20" name="Connection Line"/>
            <p:cNvSpPr/>
            <p:nvPr/>
          </p:nvSpPr>
          <p:spPr>
            <a:xfrm>
              <a:off x="4846830" y="1232119"/>
              <a:ext cx="666534" cy="84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21" name="Connection Line"/>
            <p:cNvSpPr/>
            <p:nvPr/>
          </p:nvSpPr>
          <p:spPr>
            <a:xfrm>
              <a:off x="5178106" y="17945"/>
              <a:ext cx="323924" cy="1231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22" name="Connection Line"/>
            <p:cNvSpPr/>
            <p:nvPr/>
          </p:nvSpPr>
          <p:spPr>
            <a:xfrm>
              <a:off x="3941201" y="2194814"/>
              <a:ext cx="133749" cy="201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23" name="Connection Line"/>
            <p:cNvSpPr/>
            <p:nvPr/>
          </p:nvSpPr>
          <p:spPr>
            <a:xfrm>
              <a:off x="2240811" y="2209213"/>
              <a:ext cx="1841516" cy="3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24" name="Connection Line"/>
            <p:cNvSpPr/>
            <p:nvPr/>
          </p:nvSpPr>
          <p:spPr>
            <a:xfrm>
              <a:off x="2231685" y="2237016"/>
              <a:ext cx="263901" cy="20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25" name="Connection Line"/>
            <p:cNvSpPr/>
            <p:nvPr/>
          </p:nvSpPr>
          <p:spPr>
            <a:xfrm>
              <a:off x="2508126" y="4215025"/>
              <a:ext cx="1443457" cy="1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26" name="Connection Line"/>
            <p:cNvSpPr/>
            <p:nvPr/>
          </p:nvSpPr>
          <p:spPr>
            <a:xfrm>
              <a:off x="3953012" y="4128009"/>
              <a:ext cx="1816506" cy="8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27" name="Connection Line"/>
            <p:cNvSpPr/>
            <p:nvPr/>
          </p:nvSpPr>
          <p:spPr>
            <a:xfrm>
              <a:off x="5798684" y="2747764"/>
              <a:ext cx="138032" cy="137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28" name="Connection Line"/>
            <p:cNvSpPr/>
            <p:nvPr/>
          </p:nvSpPr>
          <p:spPr>
            <a:xfrm>
              <a:off x="1225132" y="617866"/>
              <a:ext cx="295394" cy="176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29" name="Connection Line"/>
            <p:cNvSpPr/>
            <p:nvPr/>
          </p:nvSpPr>
          <p:spPr>
            <a:xfrm>
              <a:off x="1543414" y="2250341"/>
              <a:ext cx="692404" cy="11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30" name="Connection Line"/>
            <p:cNvSpPr/>
            <p:nvPr/>
          </p:nvSpPr>
          <p:spPr>
            <a:xfrm>
              <a:off x="1518325" y="2389829"/>
              <a:ext cx="152646" cy="121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31" name="Connection Line"/>
            <p:cNvSpPr/>
            <p:nvPr/>
          </p:nvSpPr>
          <p:spPr>
            <a:xfrm>
              <a:off x="1680016" y="3601884"/>
              <a:ext cx="799880" cy="62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32" name="Connection Line"/>
            <p:cNvSpPr/>
            <p:nvPr/>
          </p:nvSpPr>
          <p:spPr>
            <a:xfrm>
              <a:off x="1841361" y="4235588"/>
              <a:ext cx="641895" cy="79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33" name="Connection Line"/>
            <p:cNvSpPr/>
            <p:nvPr/>
          </p:nvSpPr>
          <p:spPr>
            <a:xfrm>
              <a:off x="912837" y="4379199"/>
              <a:ext cx="909807" cy="668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34" name="Connection Line"/>
            <p:cNvSpPr/>
            <p:nvPr/>
          </p:nvSpPr>
          <p:spPr>
            <a:xfrm>
              <a:off x="884491" y="3603314"/>
              <a:ext cx="763222" cy="73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35" name="Connection Line"/>
            <p:cNvSpPr/>
            <p:nvPr/>
          </p:nvSpPr>
          <p:spPr>
            <a:xfrm>
              <a:off x="89959" y="4350955"/>
              <a:ext cx="794856" cy="1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36" name="Connection Line"/>
            <p:cNvSpPr/>
            <p:nvPr/>
          </p:nvSpPr>
          <p:spPr>
            <a:xfrm>
              <a:off x="90098" y="2029987"/>
              <a:ext cx="27149" cy="233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37" name="Connection Line"/>
            <p:cNvSpPr/>
            <p:nvPr/>
          </p:nvSpPr>
          <p:spPr>
            <a:xfrm>
              <a:off x="101819" y="2060057"/>
              <a:ext cx="1389953" cy="30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38" name="Connection Line"/>
            <p:cNvSpPr/>
            <p:nvPr/>
          </p:nvSpPr>
          <p:spPr>
            <a:xfrm>
              <a:off x="0" y="947455"/>
              <a:ext cx="118285" cy="112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39" name="Connection Line"/>
            <p:cNvSpPr/>
            <p:nvPr/>
          </p:nvSpPr>
          <p:spPr>
            <a:xfrm>
              <a:off x="5806" y="579804"/>
              <a:ext cx="1229524" cy="37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40" name="Connection Line"/>
            <p:cNvSpPr/>
            <p:nvPr/>
          </p:nvSpPr>
          <p:spPr>
            <a:xfrm>
              <a:off x="5507710" y="1262943"/>
              <a:ext cx="607036" cy="66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41" name="Connection Line"/>
            <p:cNvSpPr/>
            <p:nvPr/>
          </p:nvSpPr>
          <p:spPr>
            <a:xfrm>
              <a:off x="5908316" y="1900156"/>
              <a:ext cx="220320" cy="86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1575" name="Circle"/>
          <p:cNvSpPr/>
          <p:nvPr/>
        </p:nvSpPr>
        <p:spPr>
          <a:xfrm>
            <a:off x="8861218" y="3531144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76" name="Circle"/>
          <p:cNvSpPr/>
          <p:nvPr/>
        </p:nvSpPr>
        <p:spPr>
          <a:xfrm>
            <a:off x="7757688" y="2847678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77" name="Circle"/>
          <p:cNvSpPr/>
          <p:nvPr/>
        </p:nvSpPr>
        <p:spPr>
          <a:xfrm>
            <a:off x="6644584" y="1202445"/>
            <a:ext cx="259802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78" name="Circle"/>
          <p:cNvSpPr/>
          <p:nvPr/>
        </p:nvSpPr>
        <p:spPr>
          <a:xfrm>
            <a:off x="4163140" y="1378548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79" name="Circle"/>
          <p:cNvSpPr/>
          <p:nvPr/>
        </p:nvSpPr>
        <p:spPr>
          <a:xfrm>
            <a:off x="8101432" y="786203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0" name="Circle"/>
          <p:cNvSpPr/>
          <p:nvPr/>
        </p:nvSpPr>
        <p:spPr>
          <a:xfrm>
            <a:off x="8433529" y="2024158"/>
            <a:ext cx="259802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1" name="Circle"/>
          <p:cNvSpPr/>
          <p:nvPr/>
        </p:nvSpPr>
        <p:spPr>
          <a:xfrm>
            <a:off x="2921000" y="1720826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2" name="Circle"/>
          <p:cNvSpPr/>
          <p:nvPr/>
        </p:nvSpPr>
        <p:spPr>
          <a:xfrm>
            <a:off x="5401894" y="5011350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3" name="Circle"/>
          <p:cNvSpPr/>
          <p:nvPr/>
        </p:nvSpPr>
        <p:spPr>
          <a:xfrm>
            <a:off x="6867402" y="5011350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4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5" name="Circle"/>
          <p:cNvSpPr/>
          <p:nvPr/>
        </p:nvSpPr>
        <p:spPr>
          <a:xfrm>
            <a:off x="6995477" y="3002837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6" name="Circle"/>
          <p:cNvSpPr/>
          <p:nvPr/>
        </p:nvSpPr>
        <p:spPr>
          <a:xfrm>
            <a:off x="5163066" y="3002837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7" name="Circle"/>
          <p:cNvSpPr/>
          <p:nvPr/>
        </p:nvSpPr>
        <p:spPr>
          <a:xfrm>
            <a:off x="3010469" y="2810725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8" name="Circle"/>
          <p:cNvSpPr/>
          <p:nvPr/>
        </p:nvSpPr>
        <p:spPr>
          <a:xfrm>
            <a:off x="3010469" y="5140736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9" name="Circle"/>
          <p:cNvSpPr/>
          <p:nvPr/>
        </p:nvSpPr>
        <p:spPr>
          <a:xfrm>
            <a:off x="4595391" y="4388299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0" name="Circle"/>
          <p:cNvSpPr/>
          <p:nvPr/>
        </p:nvSpPr>
        <p:spPr>
          <a:xfrm>
            <a:off x="3830987" y="5140736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1" name="Circle"/>
          <p:cNvSpPr/>
          <p:nvPr/>
        </p:nvSpPr>
        <p:spPr>
          <a:xfrm>
            <a:off x="4755485" y="5813128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2" name="Circle"/>
          <p:cNvSpPr/>
          <p:nvPr/>
        </p:nvSpPr>
        <p:spPr>
          <a:xfrm>
            <a:off x="4435299" y="3139572"/>
            <a:ext cx="259802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3" name="U"/>
          <p:cNvSpPr txBox="1"/>
          <p:nvPr/>
        </p:nvSpPr>
        <p:spPr>
          <a:xfrm>
            <a:off x="4418320" y="3088286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1594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5" name="Content Placeholder 2"/>
          <p:cNvSpPr txBox="1"/>
          <p:nvPr/>
        </p:nvSpPr>
        <p:spPr>
          <a:xfrm>
            <a:off x="4543965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1596" name="Content Placeholder 2"/>
          <p:cNvSpPr txBox="1"/>
          <p:nvPr/>
        </p:nvSpPr>
        <p:spPr>
          <a:xfrm>
            <a:off x="5111640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597" name="Content Placeholder 2"/>
          <p:cNvSpPr txBox="1"/>
          <p:nvPr/>
        </p:nvSpPr>
        <p:spPr>
          <a:xfrm>
            <a:off x="4111714" y="87532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598" name="Content Placeholder 2"/>
          <p:cNvSpPr txBox="1"/>
          <p:nvPr/>
        </p:nvSpPr>
        <p:spPr>
          <a:xfrm>
            <a:off x="2699084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599" name="Content Placeholder 2"/>
          <p:cNvSpPr txBox="1"/>
          <p:nvPr/>
        </p:nvSpPr>
        <p:spPr>
          <a:xfrm>
            <a:off x="4243763" y="406750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600" name="Content Placeholder 2"/>
          <p:cNvSpPr txBox="1"/>
          <p:nvPr/>
        </p:nvSpPr>
        <p:spPr>
          <a:xfrm>
            <a:off x="5575028" y="457559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601" name="Content Placeholder 2"/>
          <p:cNvSpPr txBox="1"/>
          <p:nvPr/>
        </p:nvSpPr>
        <p:spPr>
          <a:xfrm>
            <a:off x="6815976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602" name="Content Placeholder 2"/>
          <p:cNvSpPr txBox="1"/>
          <p:nvPr/>
        </p:nvSpPr>
        <p:spPr>
          <a:xfrm>
            <a:off x="6470416" y="727362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603" name="Content Placeholder 2"/>
          <p:cNvSpPr txBox="1"/>
          <p:nvPr/>
        </p:nvSpPr>
        <p:spPr>
          <a:xfrm>
            <a:off x="2592377" y="1401733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604" name="Content Placeholder 2"/>
          <p:cNvSpPr txBox="1"/>
          <p:nvPr/>
        </p:nvSpPr>
        <p:spPr>
          <a:xfrm>
            <a:off x="2592377" y="4968319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605" name="Content Placeholder 2"/>
          <p:cNvSpPr txBox="1"/>
          <p:nvPr/>
        </p:nvSpPr>
        <p:spPr>
          <a:xfrm>
            <a:off x="3724035" y="457559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606" name="Content Placeholder 2"/>
          <p:cNvSpPr txBox="1"/>
          <p:nvPr/>
        </p:nvSpPr>
        <p:spPr>
          <a:xfrm>
            <a:off x="4939835" y="589161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607" name="Content Placeholder 2"/>
          <p:cNvSpPr txBox="1"/>
          <p:nvPr/>
        </p:nvSpPr>
        <p:spPr>
          <a:xfrm>
            <a:off x="6762724" y="5149718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608" name="Content Placeholder 2"/>
          <p:cNvSpPr txBox="1"/>
          <p:nvPr/>
        </p:nvSpPr>
        <p:spPr>
          <a:xfrm>
            <a:off x="7757688" y="2967155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609" name="Content Placeholder 2"/>
          <p:cNvSpPr txBox="1"/>
          <p:nvPr/>
        </p:nvSpPr>
        <p:spPr>
          <a:xfrm>
            <a:off x="8668090" y="172176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1610" name="Content Placeholder 2"/>
          <p:cNvSpPr txBox="1"/>
          <p:nvPr/>
        </p:nvSpPr>
        <p:spPr>
          <a:xfrm>
            <a:off x="8382103" y="613785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611" name="V"/>
          <p:cNvSpPr txBox="1"/>
          <p:nvPr/>
        </p:nvSpPr>
        <p:spPr>
          <a:xfrm>
            <a:off x="8702537" y="4840650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612" name="Content Placeholder 2"/>
          <p:cNvSpPr txBox="1"/>
          <p:nvPr/>
        </p:nvSpPr>
        <p:spPr>
          <a:xfrm>
            <a:off x="9104649" y="3358726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1613" name="Content Placeholder 2"/>
          <p:cNvSpPr txBox="1"/>
          <p:nvPr/>
        </p:nvSpPr>
        <p:spPr>
          <a:xfrm>
            <a:off x="8959772" y="4719518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1614" name="Circle"/>
          <p:cNvSpPr/>
          <p:nvPr/>
        </p:nvSpPr>
        <p:spPr>
          <a:xfrm>
            <a:off x="9011198" y="2693505"/>
            <a:ext cx="259803" cy="258670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الگوریتم مسیریابی</a:t>
            </a:r>
          </a:p>
        </p:txBody>
      </p:sp>
      <p:grpSp>
        <p:nvGrpSpPr>
          <p:cNvPr id="1671" name="Group"/>
          <p:cNvGrpSpPr/>
          <p:nvPr/>
        </p:nvGrpSpPr>
        <p:grpSpPr>
          <a:xfrm>
            <a:off x="3056222" y="909380"/>
            <a:ext cx="6128636" cy="5047671"/>
            <a:chOff x="0" y="0"/>
            <a:chExt cx="6128635" cy="5047669"/>
          </a:xfrm>
        </p:grpSpPr>
        <p:sp>
          <p:nvSpPr>
            <p:cNvPr id="1713" name="Connection Line"/>
            <p:cNvSpPr/>
            <p:nvPr/>
          </p:nvSpPr>
          <p:spPr>
            <a:xfrm>
              <a:off x="4071264" y="2071557"/>
              <a:ext cx="751359" cy="14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14" name="Connection Line"/>
            <p:cNvSpPr/>
            <p:nvPr/>
          </p:nvSpPr>
          <p:spPr>
            <a:xfrm>
              <a:off x="4832703" y="2060740"/>
              <a:ext cx="1090494" cy="68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15" name="Connection Line"/>
            <p:cNvSpPr/>
            <p:nvPr/>
          </p:nvSpPr>
          <p:spPr>
            <a:xfrm>
              <a:off x="3731652" y="418158"/>
              <a:ext cx="1117857" cy="165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16" name="Connection Line"/>
            <p:cNvSpPr/>
            <p:nvPr/>
          </p:nvSpPr>
          <p:spPr>
            <a:xfrm>
              <a:off x="3718622" y="0"/>
              <a:ext cx="1447003" cy="41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17" name="Connection Line"/>
            <p:cNvSpPr/>
            <p:nvPr/>
          </p:nvSpPr>
          <p:spPr>
            <a:xfrm>
              <a:off x="1211999" y="408343"/>
              <a:ext cx="2500573" cy="18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18" name="Connection Line"/>
            <p:cNvSpPr/>
            <p:nvPr/>
          </p:nvSpPr>
          <p:spPr>
            <a:xfrm>
              <a:off x="4846830" y="1232119"/>
              <a:ext cx="666534" cy="84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19" name="Connection Line"/>
            <p:cNvSpPr/>
            <p:nvPr/>
          </p:nvSpPr>
          <p:spPr>
            <a:xfrm>
              <a:off x="5178106" y="17945"/>
              <a:ext cx="323924" cy="1231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20" name="Connection Line"/>
            <p:cNvSpPr/>
            <p:nvPr/>
          </p:nvSpPr>
          <p:spPr>
            <a:xfrm>
              <a:off x="3941201" y="2194814"/>
              <a:ext cx="133749" cy="201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21" name="Connection Line"/>
            <p:cNvSpPr/>
            <p:nvPr/>
          </p:nvSpPr>
          <p:spPr>
            <a:xfrm>
              <a:off x="2240811" y="2209213"/>
              <a:ext cx="1841516" cy="3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22" name="Connection Line"/>
            <p:cNvSpPr/>
            <p:nvPr/>
          </p:nvSpPr>
          <p:spPr>
            <a:xfrm>
              <a:off x="2231685" y="2237016"/>
              <a:ext cx="263901" cy="20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23" name="Connection Line"/>
            <p:cNvSpPr/>
            <p:nvPr/>
          </p:nvSpPr>
          <p:spPr>
            <a:xfrm>
              <a:off x="2508126" y="4215025"/>
              <a:ext cx="1443457" cy="1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24" name="Connection Line"/>
            <p:cNvSpPr/>
            <p:nvPr/>
          </p:nvSpPr>
          <p:spPr>
            <a:xfrm>
              <a:off x="3953012" y="4128009"/>
              <a:ext cx="1816506" cy="8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25" name="Connection Line"/>
            <p:cNvSpPr/>
            <p:nvPr/>
          </p:nvSpPr>
          <p:spPr>
            <a:xfrm>
              <a:off x="5798684" y="2747764"/>
              <a:ext cx="138032" cy="137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26" name="Connection Line"/>
            <p:cNvSpPr/>
            <p:nvPr/>
          </p:nvSpPr>
          <p:spPr>
            <a:xfrm>
              <a:off x="1225132" y="617866"/>
              <a:ext cx="295394" cy="176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27" name="Connection Line"/>
            <p:cNvSpPr/>
            <p:nvPr/>
          </p:nvSpPr>
          <p:spPr>
            <a:xfrm>
              <a:off x="1543414" y="2250341"/>
              <a:ext cx="692404" cy="11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28" name="Connection Line"/>
            <p:cNvSpPr/>
            <p:nvPr/>
          </p:nvSpPr>
          <p:spPr>
            <a:xfrm>
              <a:off x="1518325" y="2389829"/>
              <a:ext cx="152646" cy="121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29" name="Connection Line"/>
            <p:cNvSpPr/>
            <p:nvPr/>
          </p:nvSpPr>
          <p:spPr>
            <a:xfrm>
              <a:off x="1680016" y="3601884"/>
              <a:ext cx="799880" cy="62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30" name="Connection Line"/>
            <p:cNvSpPr/>
            <p:nvPr/>
          </p:nvSpPr>
          <p:spPr>
            <a:xfrm>
              <a:off x="1841361" y="4235588"/>
              <a:ext cx="641895" cy="79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31" name="Connection Line"/>
            <p:cNvSpPr/>
            <p:nvPr/>
          </p:nvSpPr>
          <p:spPr>
            <a:xfrm>
              <a:off x="912837" y="4379199"/>
              <a:ext cx="909807" cy="668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32" name="Connection Line"/>
            <p:cNvSpPr/>
            <p:nvPr/>
          </p:nvSpPr>
          <p:spPr>
            <a:xfrm>
              <a:off x="884491" y="3603314"/>
              <a:ext cx="763222" cy="73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33" name="Connection Line"/>
            <p:cNvSpPr/>
            <p:nvPr/>
          </p:nvSpPr>
          <p:spPr>
            <a:xfrm>
              <a:off x="89959" y="4350955"/>
              <a:ext cx="794856" cy="1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34" name="Connection Line"/>
            <p:cNvSpPr/>
            <p:nvPr/>
          </p:nvSpPr>
          <p:spPr>
            <a:xfrm>
              <a:off x="90098" y="2029987"/>
              <a:ext cx="27149" cy="233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35" name="Connection Line"/>
            <p:cNvSpPr/>
            <p:nvPr/>
          </p:nvSpPr>
          <p:spPr>
            <a:xfrm>
              <a:off x="101819" y="2060057"/>
              <a:ext cx="1389953" cy="30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36" name="Connection Line"/>
            <p:cNvSpPr/>
            <p:nvPr/>
          </p:nvSpPr>
          <p:spPr>
            <a:xfrm>
              <a:off x="0" y="947455"/>
              <a:ext cx="118285" cy="112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37" name="Connection Line"/>
            <p:cNvSpPr/>
            <p:nvPr/>
          </p:nvSpPr>
          <p:spPr>
            <a:xfrm>
              <a:off x="5806" y="579804"/>
              <a:ext cx="1229524" cy="37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38" name="Connection Line"/>
            <p:cNvSpPr/>
            <p:nvPr/>
          </p:nvSpPr>
          <p:spPr>
            <a:xfrm>
              <a:off x="5507710" y="1262943"/>
              <a:ext cx="607036" cy="66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39" name="Connection Line"/>
            <p:cNvSpPr/>
            <p:nvPr/>
          </p:nvSpPr>
          <p:spPr>
            <a:xfrm>
              <a:off x="5908316" y="1900156"/>
              <a:ext cx="220320" cy="86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1672" name="Circle"/>
          <p:cNvSpPr/>
          <p:nvPr/>
        </p:nvSpPr>
        <p:spPr>
          <a:xfrm>
            <a:off x="8861218" y="3531144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3" name="Circle"/>
          <p:cNvSpPr/>
          <p:nvPr/>
        </p:nvSpPr>
        <p:spPr>
          <a:xfrm>
            <a:off x="7757688" y="2847678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4" name="Circle"/>
          <p:cNvSpPr/>
          <p:nvPr/>
        </p:nvSpPr>
        <p:spPr>
          <a:xfrm>
            <a:off x="6644584" y="1202445"/>
            <a:ext cx="259802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5" name="Circle"/>
          <p:cNvSpPr/>
          <p:nvPr/>
        </p:nvSpPr>
        <p:spPr>
          <a:xfrm>
            <a:off x="4163140" y="1378548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6" name="Circle"/>
          <p:cNvSpPr/>
          <p:nvPr/>
        </p:nvSpPr>
        <p:spPr>
          <a:xfrm>
            <a:off x="8101432" y="786203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7" name="Circle"/>
          <p:cNvSpPr/>
          <p:nvPr/>
        </p:nvSpPr>
        <p:spPr>
          <a:xfrm>
            <a:off x="8433529" y="2024158"/>
            <a:ext cx="259802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8" name="Circle"/>
          <p:cNvSpPr/>
          <p:nvPr/>
        </p:nvSpPr>
        <p:spPr>
          <a:xfrm>
            <a:off x="2921000" y="1720826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9" name="Circle"/>
          <p:cNvSpPr/>
          <p:nvPr/>
        </p:nvSpPr>
        <p:spPr>
          <a:xfrm>
            <a:off x="9011198" y="2693505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0" name="Circle"/>
          <p:cNvSpPr/>
          <p:nvPr/>
        </p:nvSpPr>
        <p:spPr>
          <a:xfrm>
            <a:off x="5401894" y="5011350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1" name="Circle"/>
          <p:cNvSpPr/>
          <p:nvPr/>
        </p:nvSpPr>
        <p:spPr>
          <a:xfrm>
            <a:off x="6867402" y="5011350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2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rgbClr val="ED495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3" name="Circle"/>
          <p:cNvSpPr/>
          <p:nvPr/>
        </p:nvSpPr>
        <p:spPr>
          <a:xfrm>
            <a:off x="6995477" y="3002837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4" name="Circle"/>
          <p:cNvSpPr/>
          <p:nvPr/>
        </p:nvSpPr>
        <p:spPr>
          <a:xfrm>
            <a:off x="5163066" y="3002837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5" name="Circle"/>
          <p:cNvSpPr/>
          <p:nvPr/>
        </p:nvSpPr>
        <p:spPr>
          <a:xfrm>
            <a:off x="3010469" y="2810725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6" name="Circle"/>
          <p:cNvSpPr/>
          <p:nvPr/>
        </p:nvSpPr>
        <p:spPr>
          <a:xfrm>
            <a:off x="3010469" y="5140736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7" name="Circle"/>
          <p:cNvSpPr/>
          <p:nvPr/>
        </p:nvSpPr>
        <p:spPr>
          <a:xfrm>
            <a:off x="4595391" y="4388299"/>
            <a:ext cx="259803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8" name="Circle"/>
          <p:cNvSpPr/>
          <p:nvPr/>
        </p:nvSpPr>
        <p:spPr>
          <a:xfrm>
            <a:off x="3830987" y="5140736"/>
            <a:ext cx="259803" cy="258670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9" name="Circle"/>
          <p:cNvSpPr/>
          <p:nvPr/>
        </p:nvSpPr>
        <p:spPr>
          <a:xfrm>
            <a:off x="4755485" y="5813128"/>
            <a:ext cx="259802" cy="258669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90" name="Circle"/>
          <p:cNvSpPr/>
          <p:nvPr/>
        </p:nvSpPr>
        <p:spPr>
          <a:xfrm>
            <a:off x="4435299" y="3139572"/>
            <a:ext cx="259802" cy="258670"/>
          </a:xfrm>
          <a:prstGeom prst="ellipse">
            <a:avLst/>
          </a:prstGeom>
          <a:solidFill>
            <a:srgbClr val="0E3E8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91" name="U"/>
          <p:cNvSpPr txBox="1"/>
          <p:nvPr/>
        </p:nvSpPr>
        <p:spPr>
          <a:xfrm>
            <a:off x="4418320" y="3088286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1692" name="Circle"/>
          <p:cNvSpPr/>
          <p:nvPr/>
        </p:nvSpPr>
        <p:spPr>
          <a:xfrm>
            <a:off x="8719516" y="4891936"/>
            <a:ext cx="259803" cy="258670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93" name="Content Placeholder 2"/>
          <p:cNvSpPr txBox="1"/>
          <p:nvPr/>
        </p:nvSpPr>
        <p:spPr>
          <a:xfrm>
            <a:off x="4543965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1694" name="Content Placeholder 2"/>
          <p:cNvSpPr txBox="1"/>
          <p:nvPr/>
        </p:nvSpPr>
        <p:spPr>
          <a:xfrm>
            <a:off x="5111640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695" name="Content Placeholder 2"/>
          <p:cNvSpPr txBox="1"/>
          <p:nvPr/>
        </p:nvSpPr>
        <p:spPr>
          <a:xfrm>
            <a:off x="4111714" y="87532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696" name="Content Placeholder 2"/>
          <p:cNvSpPr txBox="1"/>
          <p:nvPr/>
        </p:nvSpPr>
        <p:spPr>
          <a:xfrm>
            <a:off x="2699084" y="267526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697" name="Content Placeholder 2"/>
          <p:cNvSpPr txBox="1"/>
          <p:nvPr/>
        </p:nvSpPr>
        <p:spPr>
          <a:xfrm>
            <a:off x="4243763" y="4067500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698" name="Content Placeholder 2"/>
          <p:cNvSpPr txBox="1"/>
          <p:nvPr/>
        </p:nvSpPr>
        <p:spPr>
          <a:xfrm>
            <a:off x="5575028" y="457559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699" name="Content Placeholder 2"/>
          <p:cNvSpPr txBox="1"/>
          <p:nvPr/>
        </p:nvSpPr>
        <p:spPr>
          <a:xfrm>
            <a:off x="6815976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700" name="Content Placeholder 2"/>
          <p:cNvSpPr txBox="1"/>
          <p:nvPr/>
        </p:nvSpPr>
        <p:spPr>
          <a:xfrm>
            <a:off x="6470416" y="727362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701" name="Content Placeholder 2"/>
          <p:cNvSpPr txBox="1"/>
          <p:nvPr/>
        </p:nvSpPr>
        <p:spPr>
          <a:xfrm>
            <a:off x="2592377" y="1401733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702" name="Content Placeholder 2"/>
          <p:cNvSpPr txBox="1"/>
          <p:nvPr/>
        </p:nvSpPr>
        <p:spPr>
          <a:xfrm>
            <a:off x="2592377" y="4968319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703" name="Content Placeholder 2"/>
          <p:cNvSpPr txBox="1"/>
          <p:nvPr/>
        </p:nvSpPr>
        <p:spPr>
          <a:xfrm>
            <a:off x="3724035" y="457559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704" name="Content Placeholder 2"/>
          <p:cNvSpPr txBox="1"/>
          <p:nvPr/>
        </p:nvSpPr>
        <p:spPr>
          <a:xfrm>
            <a:off x="4939835" y="589161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705" name="Content Placeholder 2"/>
          <p:cNvSpPr txBox="1"/>
          <p:nvPr/>
        </p:nvSpPr>
        <p:spPr>
          <a:xfrm>
            <a:off x="6762724" y="5149718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706" name="Content Placeholder 2"/>
          <p:cNvSpPr txBox="1"/>
          <p:nvPr/>
        </p:nvSpPr>
        <p:spPr>
          <a:xfrm>
            <a:off x="7757688" y="2967155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707" name="Content Placeholder 2"/>
          <p:cNvSpPr txBox="1"/>
          <p:nvPr/>
        </p:nvSpPr>
        <p:spPr>
          <a:xfrm>
            <a:off x="8668090" y="172176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1708" name="Content Placeholder 2"/>
          <p:cNvSpPr txBox="1"/>
          <p:nvPr/>
        </p:nvSpPr>
        <p:spPr>
          <a:xfrm>
            <a:off x="8382103" y="613785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709" name="V"/>
          <p:cNvSpPr txBox="1"/>
          <p:nvPr/>
        </p:nvSpPr>
        <p:spPr>
          <a:xfrm>
            <a:off x="8702537" y="4840650"/>
            <a:ext cx="293760" cy="36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710" name="Content Placeholder 2"/>
          <p:cNvSpPr txBox="1"/>
          <p:nvPr/>
        </p:nvSpPr>
        <p:spPr>
          <a:xfrm>
            <a:off x="9282527" y="2521087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1711" name="Content Placeholder 2"/>
          <p:cNvSpPr txBox="1"/>
          <p:nvPr/>
        </p:nvSpPr>
        <p:spPr>
          <a:xfrm>
            <a:off x="9104649" y="3358726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1712" name="Content Placeholder 2"/>
          <p:cNvSpPr txBox="1"/>
          <p:nvPr/>
        </p:nvSpPr>
        <p:spPr>
          <a:xfrm>
            <a:off x="8959772" y="4719518"/>
            <a:ext cx="362655" cy="60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59492">
              <a:lnSpc>
                <a:spcPct val="90000"/>
              </a:lnSpc>
              <a:spcBef>
                <a:spcPts val="900"/>
              </a:spcBef>
              <a:defRPr sz="2632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جستجوی سطح اول (BFS)</a:t>
            </a:r>
          </a:p>
        </p:txBody>
      </p:sp>
      <p:sp>
        <p:nvSpPr>
          <p:cNvPr id="1742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شروع s را داخل یک صف بگذار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فاصله‌ی راس شروع تا خودش را صفر کن d[s]=0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شروع را علامت بزن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صف خالی نیست:</a:t>
            </a:r>
          </a:p>
          <a:p>
            <a:pPr lvl="1" marL="0" indent="379456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اول صف را بردار و آن را در u بریز</a:t>
            </a:r>
          </a:p>
          <a:p>
            <a:pPr lvl="1" marL="0" indent="379456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برای همه‌ی همسایه‌های u مثل v انجام بده: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v علامت نخورده‌است:</a:t>
            </a:r>
          </a:p>
          <a:p>
            <a:pPr lvl="3" marL="0" indent="1328099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v را علامت بزن و در انتهای صف بگذار</a:t>
            </a:r>
          </a:p>
          <a:p>
            <a:pPr lvl="3" marL="0" indent="1328099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d[v]=d[u]+1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جستجوی سطح اول (BFS)</a:t>
            </a:r>
          </a:p>
        </p:txBody>
      </p:sp>
      <p:sp>
        <p:nvSpPr>
          <p:cNvPr id="174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شروع s را داخل یک صف بگذار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فاصله‌ی راس شروع تا خودش را صفر کن d[s]=0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شروع را علامت بزن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صف خالی نیست:</a:t>
            </a:r>
          </a:p>
          <a:p>
            <a:pPr lvl="1" marL="0" indent="379456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اول صف را بردار و آن را در u بریز</a:t>
            </a:r>
          </a:p>
          <a:p>
            <a:pPr lvl="1" marL="0" indent="379456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برای همه‌ی همسایه‌های u مثل v انجام بده: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v علامت نخورده‌است:</a:t>
            </a:r>
          </a:p>
          <a:p>
            <a:pPr lvl="3" marL="0" indent="1328099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v را علامت بزن و در انتهای صف بگذار</a:t>
            </a:r>
          </a:p>
          <a:p>
            <a:pPr lvl="3" marL="0" indent="1328099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d[v]=d[u]+1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جستجوی سطح اول (BFS)</a:t>
            </a:r>
          </a:p>
        </p:txBody>
      </p:sp>
      <p:sp>
        <p:nvSpPr>
          <p:cNvPr id="1748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شروع s را داخل یک صف بگذار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فاصله‌ی راس شروع تا خودش را صفر کن d[s]=0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شروع را علامت بزن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صف خالی نیست:</a:t>
            </a:r>
          </a:p>
          <a:p>
            <a:pPr lvl="1" marL="0" indent="379456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اول صف را بردار و آن را در u بریز</a:t>
            </a:r>
          </a:p>
          <a:p>
            <a:pPr lvl="1" marL="0" indent="379456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برای همه‌ی همسایه‌های u مثل v انجام بده: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v علامت نخورده‌است:</a:t>
            </a:r>
          </a:p>
          <a:p>
            <a:pPr lvl="3" marL="0" indent="1328099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v را علامت بزن و در انتهای صف بگذار</a:t>
            </a:r>
          </a:p>
          <a:p>
            <a:pPr lvl="3" marL="0" indent="1328099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d[v]=d[u]+1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موتور جستجوی گوگل چطور مرتبط‌ترین صفحات را پیدا می‌کند؟</a:t>
            </a:r>
          </a:p>
        </p:txBody>
      </p:sp>
      <p:pic>
        <p:nvPicPr>
          <p:cNvPr id="175" name="Screen Shot 2022-08-21 at 1.48.06 AM.png" descr="Screen Shot 2022-08-21 at 1.48.0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9332" y="1109200"/>
            <a:ext cx="8073336" cy="4554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جستجوی سطح اول (BFS)</a:t>
            </a:r>
          </a:p>
        </p:txBody>
      </p:sp>
      <p:sp>
        <p:nvSpPr>
          <p:cNvPr id="175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شروع s را داخل یک صف بگذار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فاصله‌ی راس شروع تا خودش را صفر کن d[s]=0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شروع را علامت بزن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صف خالی نیست:</a:t>
            </a:r>
          </a:p>
          <a:p>
            <a:pPr lvl="1" marL="0" indent="379456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اول صف را بردار و آن را در u بریز</a:t>
            </a:r>
          </a:p>
          <a:p>
            <a:pPr lvl="1" marL="0" indent="379456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برای همه‌ی همسایه‌های u مثل v انجام بده: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v علامت نخورده‌است:</a:t>
            </a:r>
          </a:p>
          <a:p>
            <a:pPr lvl="3" marL="0" indent="1328099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v را علامت بزن و در انتهای صف بگذار</a:t>
            </a:r>
          </a:p>
          <a:p>
            <a:pPr lvl="3" marL="0" indent="1328099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d[v]=d[u]+1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جستجوی سطح اول (BFS)</a:t>
            </a:r>
          </a:p>
        </p:txBody>
      </p:sp>
      <p:sp>
        <p:nvSpPr>
          <p:cNvPr id="1754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شروع s را داخل یک صف بگذار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فاصله‌ی راس شروع تا خودش را صفر کن d[s]=0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شروع را علامت بزن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صف خالی نیست:</a:t>
            </a:r>
          </a:p>
          <a:p>
            <a:pPr lvl="1" marL="0" indent="379456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اول صف را بردار و آن را در u بریز</a:t>
            </a:r>
          </a:p>
          <a:p>
            <a:pPr lvl="1" marL="0" indent="379456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برای همه‌ی همسایه‌های u مثل v انجام بده: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v علامت نخورده‌است:</a:t>
            </a:r>
          </a:p>
          <a:p>
            <a:pPr lvl="3" marL="0" indent="1328099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v را علامت بزن و در انتهای صف بگذار</a:t>
            </a:r>
          </a:p>
          <a:p>
            <a:pPr lvl="3" marL="0" indent="1328099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d[v]=d[u]+1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جستجوی سطح اول (BFS)</a:t>
            </a:r>
          </a:p>
        </p:txBody>
      </p:sp>
      <p:sp>
        <p:nvSpPr>
          <p:cNvPr id="175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شروع s را داخل یک صف بگذار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فاصله‌ی راس شروع تا خودش را صفر کن d[s]=0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شروع را علامت بزن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صف خالی نیست:</a:t>
            </a:r>
          </a:p>
          <a:p>
            <a:pPr lvl="1" marL="0" indent="379456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اول صف را بردار و آن را در u بریز</a:t>
            </a:r>
          </a:p>
          <a:p>
            <a:pPr lvl="1" marL="0" indent="379456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برای همه‌ی همسایه‌های u مثل v انجام بده: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v علامت نخورده‌است:</a:t>
            </a:r>
          </a:p>
          <a:p>
            <a:pPr lvl="3" marL="0" indent="1328099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v را علامت بزن و در انتهای صف بگذار</a:t>
            </a:r>
          </a:p>
          <a:p>
            <a:pPr lvl="3" marL="0" indent="1328099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d[v]=d[u]+1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جستجوی سطح اول (BFS)</a:t>
            </a:r>
          </a:p>
        </p:txBody>
      </p:sp>
      <p:sp>
        <p:nvSpPr>
          <p:cNvPr id="1760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شروع s را داخل یک صف بگذار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فاصله‌ی راس شروع تا خودش را صفر کن d[s]=0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شروع را علامت بزن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صف خالی نیست:</a:t>
            </a:r>
          </a:p>
          <a:p>
            <a:pPr lvl="1" marL="0" indent="379456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اول صف را بردار و آن را در u بریز</a:t>
            </a:r>
          </a:p>
          <a:p>
            <a:pPr lvl="1" marL="0" indent="379456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برای همه‌ی همسایه‌های u مثل v انجام بده: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v علامت نخورده‌است:</a:t>
            </a:r>
          </a:p>
          <a:p>
            <a:pPr lvl="3" marL="0" indent="1328099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v را علامت بزن و در انتهای صف بگذار</a:t>
            </a:r>
          </a:p>
          <a:p>
            <a:pPr lvl="3" marL="0" indent="1328099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d[v]=d[u]+1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جستجوی سطح اول (BFS)</a:t>
            </a:r>
          </a:p>
        </p:txBody>
      </p:sp>
      <p:sp>
        <p:nvSpPr>
          <p:cNvPr id="176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شروع s را داخل یک صف بگذار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فاصله‌ی راس شروع تا خودش را صفر کن d[s]=0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شروع را علامت بزن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صف خالی نیست:</a:t>
            </a:r>
          </a:p>
          <a:p>
            <a:pPr lvl="1" marL="0" indent="379456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راس اول صف را بردار و آن را در u بریز</a:t>
            </a:r>
          </a:p>
          <a:p>
            <a:pPr lvl="1" marL="0" indent="379456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برای همه‌ی همسایه‌های u مثل v انجام بده: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v علامت نخورده‌است:</a:t>
            </a:r>
          </a:p>
          <a:p>
            <a:pPr lvl="3" marL="0" indent="1328099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v را علامت بزن و در انتهای صف بگذار</a:t>
            </a:r>
          </a:p>
          <a:p>
            <a:pPr lvl="3" marL="0" indent="1328099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d[v]=d[u]+1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گراف وزن‌دار</a:t>
            </a:r>
          </a:p>
        </p:txBody>
      </p:sp>
      <p:sp>
        <p:nvSpPr>
          <p:cNvPr id="1768" name="Content Placeholder 2"/>
          <p:cNvSpPr txBox="1"/>
          <p:nvPr>
            <p:ph type="body" sz="half" idx="1"/>
          </p:nvPr>
        </p:nvSpPr>
        <p:spPr>
          <a:xfrm>
            <a:off x="4726359" y="1116819"/>
            <a:ext cx="6627441" cy="4870623"/>
          </a:xfrm>
          <a:prstGeom prst="rect">
            <a:avLst/>
          </a:prstGeom>
        </p:spPr>
        <p:txBody>
          <a:bodyPr/>
          <a:lstStyle/>
          <a:p>
            <a:pPr algn="just" rtl="1">
              <a:defRPr>
                <a:solidFill>
                  <a:srgbClr val="5F5F5F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مدت‌زمان تقریبی پیمودن هر خیابان (بر حسب دقیقه) را به عنوان </a:t>
            </a:r>
            <a:r>
              <a:rPr>
                <a:solidFill>
                  <a:srgbClr val="A12E34"/>
                </a:solidFill>
              </a:rPr>
              <a:t>وزن یال</a:t>
            </a:r>
            <a:r>
              <a:t> متناظر در نظر بگیریم.</a:t>
            </a:r>
          </a:p>
          <a:p>
            <a:pPr algn="just" rtl="1">
              <a:defRPr>
                <a:solidFill>
                  <a:srgbClr val="5F5F5F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در این صورت می‌توانیم به دنبال مسیری بگردیم که</a:t>
            </a:r>
            <a:r>
              <a:rPr>
                <a:solidFill>
                  <a:srgbClr val="A12E34"/>
                </a:solidFill>
              </a:rPr>
              <a:t> مجموع وزن یال‌هایش کمینه</a:t>
            </a:r>
            <a:r>
              <a:t> باشد. </a:t>
            </a:r>
          </a:p>
        </p:txBody>
      </p:sp>
      <p:pic>
        <p:nvPicPr>
          <p:cNvPr id="1769" name="Screen Shot 2022-08-21 at 2.23.56 PM.png" descr="Screen Shot 2022-08-21 at 2.23.56 PM.png"/>
          <p:cNvPicPr>
            <a:picLocks noChangeAspect="1"/>
          </p:cNvPicPr>
          <p:nvPr/>
        </p:nvPicPr>
        <p:blipFill>
          <a:blip r:embed="rId2">
            <a:extLst/>
          </a:blip>
          <a:srcRect l="0" t="0" r="36714" b="0"/>
          <a:stretch>
            <a:fillRect/>
          </a:stretch>
        </p:blipFill>
        <p:spPr>
          <a:xfrm>
            <a:off x="264661" y="1178863"/>
            <a:ext cx="4407915" cy="37796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97" name="Group"/>
          <p:cNvGrpSpPr/>
          <p:nvPr/>
        </p:nvGrpSpPr>
        <p:grpSpPr>
          <a:xfrm>
            <a:off x="419953" y="1302031"/>
            <a:ext cx="4212620" cy="3469600"/>
            <a:chOff x="0" y="0"/>
            <a:chExt cx="4212618" cy="3469598"/>
          </a:xfrm>
        </p:grpSpPr>
        <p:sp>
          <p:nvSpPr>
            <p:cNvPr id="1847" name="Connection Line"/>
            <p:cNvSpPr/>
            <p:nvPr/>
          </p:nvSpPr>
          <p:spPr>
            <a:xfrm>
              <a:off x="2798450" y="1423918"/>
              <a:ext cx="516459" cy="100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48" name="Connection Line"/>
            <p:cNvSpPr/>
            <p:nvPr/>
          </p:nvSpPr>
          <p:spPr>
            <a:xfrm>
              <a:off x="3321837" y="1416484"/>
              <a:ext cx="749570" cy="470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49" name="Connection Line"/>
            <p:cNvSpPr/>
            <p:nvPr/>
          </p:nvSpPr>
          <p:spPr>
            <a:xfrm>
              <a:off x="2565012" y="287427"/>
              <a:ext cx="768378" cy="113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50" name="Connection Line"/>
            <p:cNvSpPr/>
            <p:nvPr/>
          </p:nvSpPr>
          <p:spPr>
            <a:xfrm>
              <a:off x="2556056" y="0"/>
              <a:ext cx="994622" cy="28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51" name="Connection Line"/>
            <p:cNvSpPr/>
            <p:nvPr/>
          </p:nvSpPr>
          <p:spPr>
            <a:xfrm>
              <a:off x="833088" y="280681"/>
              <a:ext cx="1718810" cy="12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52" name="Connection Line"/>
            <p:cNvSpPr/>
            <p:nvPr/>
          </p:nvSpPr>
          <p:spPr>
            <a:xfrm>
              <a:off x="3331548" y="846917"/>
              <a:ext cx="458154" cy="578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53" name="Connection Line"/>
            <p:cNvSpPr/>
            <p:nvPr/>
          </p:nvSpPr>
          <p:spPr>
            <a:xfrm>
              <a:off x="3559256" y="12335"/>
              <a:ext cx="222655" cy="846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54" name="Connection Line"/>
            <p:cNvSpPr/>
            <p:nvPr/>
          </p:nvSpPr>
          <p:spPr>
            <a:xfrm>
              <a:off x="2709049" y="1508642"/>
              <a:ext cx="91935" cy="1387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55" name="Connection Line"/>
            <p:cNvSpPr/>
            <p:nvPr/>
          </p:nvSpPr>
          <p:spPr>
            <a:xfrm>
              <a:off x="1540258" y="1518539"/>
              <a:ext cx="1265797" cy="24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56" name="Connection Line"/>
            <p:cNvSpPr/>
            <p:nvPr/>
          </p:nvSpPr>
          <p:spPr>
            <a:xfrm>
              <a:off x="1533985" y="1537649"/>
              <a:ext cx="181397" cy="138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57" name="Connection Line"/>
            <p:cNvSpPr/>
            <p:nvPr/>
          </p:nvSpPr>
          <p:spPr>
            <a:xfrm>
              <a:off x="1724002" y="2897266"/>
              <a:ext cx="992184" cy="1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58" name="Connection Line"/>
            <p:cNvSpPr/>
            <p:nvPr/>
          </p:nvSpPr>
          <p:spPr>
            <a:xfrm>
              <a:off x="2717168" y="2837455"/>
              <a:ext cx="1248605" cy="59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59" name="Connection Line"/>
            <p:cNvSpPr/>
            <p:nvPr/>
          </p:nvSpPr>
          <p:spPr>
            <a:xfrm>
              <a:off x="3985821" y="1888721"/>
              <a:ext cx="94879" cy="94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60" name="Connection Line"/>
            <p:cNvSpPr/>
            <p:nvPr/>
          </p:nvSpPr>
          <p:spPr>
            <a:xfrm>
              <a:off x="842114" y="424700"/>
              <a:ext cx="203045" cy="1209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61" name="Connection Line"/>
            <p:cNvSpPr/>
            <p:nvPr/>
          </p:nvSpPr>
          <p:spPr>
            <a:xfrm>
              <a:off x="1043646" y="1642688"/>
              <a:ext cx="104924" cy="83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62" name="Connection Line"/>
            <p:cNvSpPr/>
            <p:nvPr/>
          </p:nvSpPr>
          <p:spPr>
            <a:xfrm>
              <a:off x="1154786" y="2475814"/>
              <a:ext cx="549812" cy="429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63" name="Connection Line"/>
            <p:cNvSpPr/>
            <p:nvPr/>
          </p:nvSpPr>
          <p:spPr>
            <a:xfrm>
              <a:off x="1265690" y="2911401"/>
              <a:ext cx="441217" cy="546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64" name="Connection Line"/>
            <p:cNvSpPr/>
            <p:nvPr/>
          </p:nvSpPr>
          <p:spPr>
            <a:xfrm>
              <a:off x="627454" y="3010114"/>
              <a:ext cx="625371" cy="45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65" name="Connection Line"/>
            <p:cNvSpPr/>
            <p:nvPr/>
          </p:nvSpPr>
          <p:spPr>
            <a:xfrm>
              <a:off x="607970" y="2476797"/>
              <a:ext cx="524613" cy="507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66" name="Connection Line"/>
            <p:cNvSpPr/>
            <p:nvPr/>
          </p:nvSpPr>
          <p:spPr>
            <a:xfrm>
              <a:off x="61835" y="2990701"/>
              <a:ext cx="546357" cy="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67" name="Connection Line"/>
            <p:cNvSpPr/>
            <p:nvPr/>
          </p:nvSpPr>
          <p:spPr>
            <a:xfrm>
              <a:off x="61930" y="1395345"/>
              <a:ext cx="18662" cy="160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68" name="Connection Line"/>
            <p:cNvSpPr/>
            <p:nvPr/>
          </p:nvSpPr>
          <p:spPr>
            <a:xfrm>
              <a:off x="69987" y="1416014"/>
              <a:ext cx="955407" cy="2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69" name="Connection Line"/>
            <p:cNvSpPr/>
            <p:nvPr/>
          </p:nvSpPr>
          <p:spPr>
            <a:xfrm>
              <a:off x="0" y="651248"/>
              <a:ext cx="81305" cy="77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70" name="Connection Line"/>
            <p:cNvSpPr/>
            <p:nvPr/>
          </p:nvSpPr>
          <p:spPr>
            <a:xfrm>
              <a:off x="3991" y="398538"/>
              <a:ext cx="845134" cy="25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71" name="Connection Line"/>
            <p:cNvSpPr/>
            <p:nvPr/>
          </p:nvSpPr>
          <p:spPr>
            <a:xfrm>
              <a:off x="3785815" y="868105"/>
              <a:ext cx="417256" cy="45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72" name="Connection Line"/>
            <p:cNvSpPr/>
            <p:nvPr/>
          </p:nvSpPr>
          <p:spPr>
            <a:xfrm>
              <a:off x="4061178" y="1306103"/>
              <a:ext cx="151441" cy="595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73" name="Connection Line"/>
            <p:cNvSpPr/>
            <p:nvPr/>
          </p:nvSpPr>
          <p:spPr>
            <a:xfrm>
              <a:off x="1060891" y="1546809"/>
              <a:ext cx="475935" cy="8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817" name="Group"/>
          <p:cNvGrpSpPr/>
          <p:nvPr/>
        </p:nvGrpSpPr>
        <p:grpSpPr>
          <a:xfrm>
            <a:off x="327006" y="1217363"/>
            <a:ext cx="4364778" cy="3633141"/>
            <a:chOff x="0" y="0"/>
            <a:chExt cx="4364776" cy="3633139"/>
          </a:xfrm>
        </p:grpSpPr>
        <p:sp>
          <p:nvSpPr>
            <p:cNvPr id="1798" name="Circle"/>
            <p:cNvSpPr/>
            <p:nvPr/>
          </p:nvSpPr>
          <p:spPr>
            <a:xfrm>
              <a:off x="4083106" y="1886780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99" name="Circle"/>
            <p:cNvSpPr/>
            <p:nvPr/>
          </p:nvSpPr>
          <p:spPr>
            <a:xfrm>
              <a:off x="3324576" y="1416988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0" name="Circle"/>
            <p:cNvSpPr/>
            <p:nvPr/>
          </p:nvSpPr>
          <p:spPr>
            <a:xfrm>
              <a:off x="2559467" y="286111"/>
              <a:ext cx="178579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1" name="Circle"/>
            <p:cNvSpPr/>
            <p:nvPr/>
          </p:nvSpPr>
          <p:spPr>
            <a:xfrm>
              <a:off x="853805" y="407157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2" name="Circle"/>
            <p:cNvSpPr/>
            <p:nvPr/>
          </p:nvSpPr>
          <p:spPr>
            <a:xfrm>
              <a:off x="3560855" y="0"/>
              <a:ext cx="178580" cy="177800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3" name="Circle"/>
            <p:cNvSpPr/>
            <p:nvPr/>
          </p:nvSpPr>
          <p:spPr>
            <a:xfrm>
              <a:off x="3789127" y="850928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4" name="Circle"/>
            <p:cNvSpPr/>
            <p:nvPr/>
          </p:nvSpPr>
          <p:spPr>
            <a:xfrm>
              <a:off x="0" y="642428"/>
              <a:ext cx="178579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5" name="Circle"/>
            <p:cNvSpPr/>
            <p:nvPr/>
          </p:nvSpPr>
          <p:spPr>
            <a:xfrm>
              <a:off x="4186197" y="1311015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6" name="Circle"/>
            <p:cNvSpPr/>
            <p:nvPr/>
          </p:nvSpPr>
          <p:spPr>
            <a:xfrm>
              <a:off x="1705283" y="2904224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7" name="Circle"/>
            <p:cNvSpPr/>
            <p:nvPr/>
          </p:nvSpPr>
          <p:spPr>
            <a:xfrm>
              <a:off x="2712624" y="2904224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8" name="Circle"/>
            <p:cNvSpPr/>
            <p:nvPr/>
          </p:nvSpPr>
          <p:spPr>
            <a:xfrm>
              <a:off x="3985705" y="2822143"/>
              <a:ext cx="178580" cy="177801"/>
            </a:xfrm>
            <a:prstGeom prst="ellipse">
              <a:avLst/>
            </a:prstGeom>
            <a:solidFill>
              <a:srgbClr val="0E3E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9" name="Circle"/>
            <p:cNvSpPr/>
            <p:nvPr/>
          </p:nvSpPr>
          <p:spPr>
            <a:xfrm>
              <a:off x="2800658" y="1523639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10" name="Circle"/>
            <p:cNvSpPr/>
            <p:nvPr/>
          </p:nvSpPr>
          <p:spPr>
            <a:xfrm>
              <a:off x="1541121" y="1523639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11" name="Circle"/>
            <p:cNvSpPr/>
            <p:nvPr/>
          </p:nvSpPr>
          <p:spPr>
            <a:xfrm>
              <a:off x="1040878" y="1617627"/>
              <a:ext cx="178580" cy="177801"/>
            </a:xfrm>
            <a:prstGeom prst="ellipse">
              <a:avLst/>
            </a:prstGeom>
            <a:solidFill>
              <a:srgbClr val="0E3E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12" name="Circle"/>
            <p:cNvSpPr/>
            <p:nvPr/>
          </p:nvSpPr>
          <p:spPr>
            <a:xfrm>
              <a:off x="61498" y="1391588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13" name="Circle"/>
            <p:cNvSpPr/>
            <p:nvPr/>
          </p:nvSpPr>
          <p:spPr>
            <a:xfrm>
              <a:off x="61498" y="2993160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14" name="Circle"/>
            <p:cNvSpPr/>
            <p:nvPr/>
          </p:nvSpPr>
          <p:spPr>
            <a:xfrm>
              <a:off x="1150920" y="2475959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15" name="Circle"/>
            <p:cNvSpPr/>
            <p:nvPr/>
          </p:nvSpPr>
          <p:spPr>
            <a:xfrm>
              <a:off x="625494" y="2993160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16" name="Circle"/>
            <p:cNvSpPr/>
            <p:nvPr/>
          </p:nvSpPr>
          <p:spPr>
            <a:xfrm>
              <a:off x="1260963" y="3455339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818" name="V"/>
          <p:cNvSpPr txBox="1"/>
          <p:nvPr/>
        </p:nvSpPr>
        <p:spPr>
          <a:xfrm>
            <a:off x="4314322" y="4022544"/>
            <a:ext cx="19061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819" name="U"/>
          <p:cNvSpPr txBox="1"/>
          <p:nvPr/>
        </p:nvSpPr>
        <p:spPr>
          <a:xfrm>
            <a:off x="1365984" y="2816126"/>
            <a:ext cx="201921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1820" name="۷"/>
          <p:cNvSpPr txBox="1"/>
          <p:nvPr/>
        </p:nvSpPr>
        <p:spPr>
          <a:xfrm>
            <a:off x="1357724" y="2190147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1821" name="۱"/>
          <p:cNvSpPr txBox="1"/>
          <p:nvPr/>
        </p:nvSpPr>
        <p:spPr>
          <a:xfrm>
            <a:off x="1585121" y="2597959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822" name="۲"/>
          <p:cNvSpPr txBox="1"/>
          <p:nvPr/>
        </p:nvSpPr>
        <p:spPr>
          <a:xfrm>
            <a:off x="2417042" y="255960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823" name="۱"/>
          <p:cNvSpPr txBox="1"/>
          <p:nvPr/>
        </p:nvSpPr>
        <p:spPr>
          <a:xfrm>
            <a:off x="3307061" y="2510909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824" name="۲"/>
          <p:cNvSpPr txBox="1"/>
          <p:nvPr/>
        </p:nvSpPr>
        <p:spPr>
          <a:xfrm>
            <a:off x="2006917" y="3268979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825" name="۴"/>
          <p:cNvSpPr txBox="1"/>
          <p:nvPr/>
        </p:nvSpPr>
        <p:spPr>
          <a:xfrm>
            <a:off x="1474812" y="3158471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1826" name="۲"/>
          <p:cNvSpPr txBox="1"/>
          <p:nvPr/>
        </p:nvSpPr>
        <p:spPr>
          <a:xfrm>
            <a:off x="1762447" y="3717251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827" name="۸"/>
          <p:cNvSpPr txBox="1"/>
          <p:nvPr/>
        </p:nvSpPr>
        <p:spPr>
          <a:xfrm>
            <a:off x="2466130" y="3911868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۸</a:t>
            </a:r>
          </a:p>
        </p:txBody>
      </p:sp>
      <p:sp>
        <p:nvSpPr>
          <p:cNvPr id="1828" name="۹"/>
          <p:cNvSpPr txBox="1"/>
          <p:nvPr/>
        </p:nvSpPr>
        <p:spPr>
          <a:xfrm>
            <a:off x="3708141" y="3886468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۹</a:t>
            </a:r>
          </a:p>
        </p:txBody>
      </p:sp>
      <p:sp>
        <p:nvSpPr>
          <p:cNvPr id="1829" name="۳"/>
          <p:cNvSpPr txBox="1"/>
          <p:nvPr/>
        </p:nvSpPr>
        <p:spPr>
          <a:xfrm>
            <a:off x="3171525" y="3268979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830" name="۱"/>
          <p:cNvSpPr txBox="1"/>
          <p:nvPr/>
        </p:nvSpPr>
        <p:spPr>
          <a:xfrm>
            <a:off x="4006326" y="2908761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831" name="۲"/>
          <p:cNvSpPr txBox="1"/>
          <p:nvPr/>
        </p:nvSpPr>
        <p:spPr>
          <a:xfrm>
            <a:off x="4248783" y="3477509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832" name="۲"/>
          <p:cNvSpPr txBox="1"/>
          <p:nvPr/>
        </p:nvSpPr>
        <p:spPr>
          <a:xfrm>
            <a:off x="1096309" y="379907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833" name="۲"/>
          <p:cNvSpPr txBox="1"/>
          <p:nvPr/>
        </p:nvSpPr>
        <p:spPr>
          <a:xfrm>
            <a:off x="1153031" y="445603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834" name="۲"/>
          <p:cNvSpPr txBox="1"/>
          <p:nvPr/>
        </p:nvSpPr>
        <p:spPr>
          <a:xfrm>
            <a:off x="1892454" y="437722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835" name="۳"/>
          <p:cNvSpPr txBox="1"/>
          <p:nvPr/>
        </p:nvSpPr>
        <p:spPr>
          <a:xfrm>
            <a:off x="628952" y="3986676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836" name="۴"/>
          <p:cNvSpPr txBox="1"/>
          <p:nvPr/>
        </p:nvSpPr>
        <p:spPr>
          <a:xfrm>
            <a:off x="469820" y="3268979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1837" name="۲"/>
          <p:cNvSpPr txBox="1"/>
          <p:nvPr/>
        </p:nvSpPr>
        <p:spPr>
          <a:xfrm>
            <a:off x="821720" y="2780259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838" name="۳"/>
          <p:cNvSpPr txBox="1"/>
          <p:nvPr/>
        </p:nvSpPr>
        <p:spPr>
          <a:xfrm>
            <a:off x="469820" y="2190147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839" name="۵"/>
          <p:cNvSpPr txBox="1"/>
          <p:nvPr/>
        </p:nvSpPr>
        <p:spPr>
          <a:xfrm>
            <a:off x="641652" y="1578927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1840" name="۸"/>
          <p:cNvSpPr txBox="1"/>
          <p:nvPr/>
        </p:nvSpPr>
        <p:spPr>
          <a:xfrm>
            <a:off x="2006917" y="1349817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۸</a:t>
            </a:r>
          </a:p>
        </p:txBody>
      </p:sp>
      <p:sp>
        <p:nvSpPr>
          <p:cNvPr id="1841" name="۷"/>
          <p:cNvSpPr txBox="1"/>
          <p:nvPr/>
        </p:nvSpPr>
        <p:spPr>
          <a:xfrm>
            <a:off x="3279903" y="120042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1842" name="۳"/>
          <p:cNvSpPr txBox="1"/>
          <p:nvPr/>
        </p:nvSpPr>
        <p:spPr>
          <a:xfrm>
            <a:off x="3307061" y="1868366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843" name="۱"/>
          <p:cNvSpPr txBox="1"/>
          <p:nvPr/>
        </p:nvSpPr>
        <p:spPr>
          <a:xfrm>
            <a:off x="3830631" y="2190147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844" name="۱"/>
          <p:cNvSpPr txBox="1"/>
          <p:nvPr/>
        </p:nvSpPr>
        <p:spPr>
          <a:xfrm>
            <a:off x="4365286" y="264678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845" name="۳"/>
          <p:cNvSpPr txBox="1"/>
          <p:nvPr/>
        </p:nvSpPr>
        <p:spPr>
          <a:xfrm>
            <a:off x="4081623" y="1604327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846" name="۳"/>
          <p:cNvSpPr txBox="1"/>
          <p:nvPr/>
        </p:nvSpPr>
        <p:spPr>
          <a:xfrm>
            <a:off x="4365286" y="2072677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68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گراف وزن‌دار</a:t>
            </a:r>
          </a:p>
        </p:txBody>
      </p:sp>
      <p:pic>
        <p:nvPicPr>
          <p:cNvPr id="1876" name="Screen Shot 2022-08-21 at 2.23.56 PM.png" descr="Screen Shot 2022-08-21 at 2.23.56 PM.png"/>
          <p:cNvPicPr>
            <a:picLocks noChangeAspect="1"/>
          </p:cNvPicPr>
          <p:nvPr/>
        </p:nvPicPr>
        <p:blipFill>
          <a:blip r:embed="rId2">
            <a:extLst/>
          </a:blip>
          <a:srcRect l="0" t="0" r="36714" b="0"/>
          <a:stretch>
            <a:fillRect/>
          </a:stretch>
        </p:blipFill>
        <p:spPr>
          <a:xfrm>
            <a:off x="264661" y="1178863"/>
            <a:ext cx="4407915" cy="37796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09" name="Group"/>
          <p:cNvGrpSpPr/>
          <p:nvPr/>
        </p:nvGrpSpPr>
        <p:grpSpPr>
          <a:xfrm>
            <a:off x="419953" y="1302031"/>
            <a:ext cx="4212620" cy="3469600"/>
            <a:chOff x="0" y="0"/>
            <a:chExt cx="4212618" cy="3469598"/>
          </a:xfrm>
        </p:grpSpPr>
        <p:sp>
          <p:nvSpPr>
            <p:cNvPr id="1965" name="Connection Line"/>
            <p:cNvSpPr/>
            <p:nvPr/>
          </p:nvSpPr>
          <p:spPr>
            <a:xfrm>
              <a:off x="2798450" y="1423918"/>
              <a:ext cx="516459" cy="100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66" name="Connection Line"/>
            <p:cNvSpPr/>
            <p:nvPr/>
          </p:nvSpPr>
          <p:spPr>
            <a:xfrm>
              <a:off x="3321837" y="1416484"/>
              <a:ext cx="749570" cy="470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67" name="Connection Line"/>
            <p:cNvSpPr/>
            <p:nvPr/>
          </p:nvSpPr>
          <p:spPr>
            <a:xfrm>
              <a:off x="2565012" y="287427"/>
              <a:ext cx="768378" cy="113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68" name="Connection Line"/>
            <p:cNvSpPr/>
            <p:nvPr/>
          </p:nvSpPr>
          <p:spPr>
            <a:xfrm>
              <a:off x="2556056" y="0"/>
              <a:ext cx="994622" cy="28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69" name="Connection Line"/>
            <p:cNvSpPr/>
            <p:nvPr/>
          </p:nvSpPr>
          <p:spPr>
            <a:xfrm>
              <a:off x="833088" y="280681"/>
              <a:ext cx="1718810" cy="12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70" name="Connection Line"/>
            <p:cNvSpPr/>
            <p:nvPr/>
          </p:nvSpPr>
          <p:spPr>
            <a:xfrm>
              <a:off x="3331548" y="846917"/>
              <a:ext cx="458154" cy="578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71" name="Connection Line"/>
            <p:cNvSpPr/>
            <p:nvPr/>
          </p:nvSpPr>
          <p:spPr>
            <a:xfrm>
              <a:off x="3559256" y="12335"/>
              <a:ext cx="222655" cy="846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72" name="Connection Line"/>
            <p:cNvSpPr/>
            <p:nvPr/>
          </p:nvSpPr>
          <p:spPr>
            <a:xfrm>
              <a:off x="2709049" y="1508642"/>
              <a:ext cx="91935" cy="1387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73" name="Connection Line"/>
            <p:cNvSpPr/>
            <p:nvPr/>
          </p:nvSpPr>
          <p:spPr>
            <a:xfrm>
              <a:off x="1540258" y="1518539"/>
              <a:ext cx="1265797" cy="24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74" name="Connection Line"/>
            <p:cNvSpPr/>
            <p:nvPr/>
          </p:nvSpPr>
          <p:spPr>
            <a:xfrm>
              <a:off x="1533985" y="1537649"/>
              <a:ext cx="181397" cy="138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75" name="Connection Line"/>
            <p:cNvSpPr/>
            <p:nvPr/>
          </p:nvSpPr>
          <p:spPr>
            <a:xfrm>
              <a:off x="1724002" y="2897266"/>
              <a:ext cx="992184" cy="1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76" name="Connection Line"/>
            <p:cNvSpPr/>
            <p:nvPr/>
          </p:nvSpPr>
          <p:spPr>
            <a:xfrm>
              <a:off x="2717168" y="2837455"/>
              <a:ext cx="1248605" cy="59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77" name="Connection Line"/>
            <p:cNvSpPr/>
            <p:nvPr/>
          </p:nvSpPr>
          <p:spPr>
            <a:xfrm>
              <a:off x="3985821" y="1888721"/>
              <a:ext cx="94879" cy="94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78" name="Connection Line"/>
            <p:cNvSpPr/>
            <p:nvPr/>
          </p:nvSpPr>
          <p:spPr>
            <a:xfrm>
              <a:off x="842114" y="424700"/>
              <a:ext cx="203045" cy="1209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79" name="Connection Line"/>
            <p:cNvSpPr/>
            <p:nvPr/>
          </p:nvSpPr>
          <p:spPr>
            <a:xfrm>
              <a:off x="1060891" y="1546809"/>
              <a:ext cx="475935" cy="8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80" name="Connection Line"/>
            <p:cNvSpPr/>
            <p:nvPr/>
          </p:nvSpPr>
          <p:spPr>
            <a:xfrm>
              <a:off x="1043646" y="1642688"/>
              <a:ext cx="104924" cy="83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81" name="Connection Line"/>
            <p:cNvSpPr/>
            <p:nvPr/>
          </p:nvSpPr>
          <p:spPr>
            <a:xfrm>
              <a:off x="1154786" y="2475814"/>
              <a:ext cx="549812" cy="429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82" name="Connection Line"/>
            <p:cNvSpPr/>
            <p:nvPr/>
          </p:nvSpPr>
          <p:spPr>
            <a:xfrm>
              <a:off x="1265690" y="2911401"/>
              <a:ext cx="441217" cy="546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83" name="Connection Line"/>
            <p:cNvSpPr/>
            <p:nvPr/>
          </p:nvSpPr>
          <p:spPr>
            <a:xfrm>
              <a:off x="627454" y="3010114"/>
              <a:ext cx="625371" cy="45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84" name="Connection Line"/>
            <p:cNvSpPr/>
            <p:nvPr/>
          </p:nvSpPr>
          <p:spPr>
            <a:xfrm>
              <a:off x="607970" y="2476797"/>
              <a:ext cx="524613" cy="507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85" name="Connection Line"/>
            <p:cNvSpPr/>
            <p:nvPr/>
          </p:nvSpPr>
          <p:spPr>
            <a:xfrm>
              <a:off x="61835" y="2990701"/>
              <a:ext cx="546357" cy="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86" name="Connection Line"/>
            <p:cNvSpPr/>
            <p:nvPr/>
          </p:nvSpPr>
          <p:spPr>
            <a:xfrm>
              <a:off x="61930" y="1395345"/>
              <a:ext cx="18662" cy="160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87" name="Connection Line"/>
            <p:cNvSpPr/>
            <p:nvPr/>
          </p:nvSpPr>
          <p:spPr>
            <a:xfrm>
              <a:off x="69987" y="1416014"/>
              <a:ext cx="955407" cy="2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88" name="Connection Line"/>
            <p:cNvSpPr/>
            <p:nvPr/>
          </p:nvSpPr>
          <p:spPr>
            <a:xfrm>
              <a:off x="0" y="651248"/>
              <a:ext cx="81305" cy="77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89" name="Connection Line"/>
            <p:cNvSpPr/>
            <p:nvPr/>
          </p:nvSpPr>
          <p:spPr>
            <a:xfrm>
              <a:off x="3991" y="398538"/>
              <a:ext cx="845134" cy="25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90" name="Connection Line"/>
            <p:cNvSpPr/>
            <p:nvPr/>
          </p:nvSpPr>
          <p:spPr>
            <a:xfrm>
              <a:off x="3785815" y="868105"/>
              <a:ext cx="417256" cy="45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91" name="Connection Line"/>
            <p:cNvSpPr/>
            <p:nvPr/>
          </p:nvSpPr>
          <p:spPr>
            <a:xfrm>
              <a:off x="4061178" y="1306103"/>
              <a:ext cx="151441" cy="595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A73A8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92" name="Connection Line"/>
            <p:cNvSpPr/>
            <p:nvPr/>
          </p:nvSpPr>
          <p:spPr>
            <a:xfrm>
              <a:off x="1047470" y="1536815"/>
              <a:ext cx="476814" cy="89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chemeClr val="accent6">
                  <a:lumOff val="-9568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93" name="Connection Line"/>
            <p:cNvSpPr/>
            <p:nvPr/>
          </p:nvSpPr>
          <p:spPr>
            <a:xfrm>
              <a:off x="1557447" y="1519462"/>
              <a:ext cx="1240293" cy="21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chemeClr val="accent6">
                  <a:lumOff val="-9568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94" name="Connection Line"/>
            <p:cNvSpPr/>
            <p:nvPr/>
          </p:nvSpPr>
          <p:spPr>
            <a:xfrm>
              <a:off x="2810714" y="1423866"/>
              <a:ext cx="496542" cy="96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38100" cap="flat">
              <a:solidFill>
                <a:schemeClr val="accent6">
                  <a:lumOff val="-9568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95" name="Connection Line"/>
            <p:cNvSpPr/>
            <p:nvPr/>
          </p:nvSpPr>
          <p:spPr>
            <a:xfrm>
              <a:off x="3350243" y="1440502"/>
              <a:ext cx="732054" cy="445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chemeClr val="accent6">
                  <a:lumOff val="-9568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96" name="Connection Line"/>
            <p:cNvSpPr/>
            <p:nvPr/>
          </p:nvSpPr>
          <p:spPr>
            <a:xfrm>
              <a:off x="3992112" y="1928800"/>
              <a:ext cx="89520" cy="841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chemeClr val="accent6">
                  <a:lumOff val="-9568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929" name="Group"/>
          <p:cNvGrpSpPr/>
          <p:nvPr/>
        </p:nvGrpSpPr>
        <p:grpSpPr>
          <a:xfrm>
            <a:off x="327006" y="1217363"/>
            <a:ext cx="4364778" cy="3633141"/>
            <a:chOff x="0" y="0"/>
            <a:chExt cx="4364776" cy="3633139"/>
          </a:xfrm>
        </p:grpSpPr>
        <p:sp>
          <p:nvSpPr>
            <p:cNvPr id="1910" name="Circle"/>
            <p:cNvSpPr/>
            <p:nvPr/>
          </p:nvSpPr>
          <p:spPr>
            <a:xfrm>
              <a:off x="4083106" y="1886780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1" name="Circle"/>
            <p:cNvSpPr/>
            <p:nvPr/>
          </p:nvSpPr>
          <p:spPr>
            <a:xfrm>
              <a:off x="3324576" y="1416988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2" name="Circle"/>
            <p:cNvSpPr/>
            <p:nvPr/>
          </p:nvSpPr>
          <p:spPr>
            <a:xfrm>
              <a:off x="2559467" y="286111"/>
              <a:ext cx="178579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3" name="Circle"/>
            <p:cNvSpPr/>
            <p:nvPr/>
          </p:nvSpPr>
          <p:spPr>
            <a:xfrm>
              <a:off x="853805" y="407157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4" name="Circle"/>
            <p:cNvSpPr/>
            <p:nvPr/>
          </p:nvSpPr>
          <p:spPr>
            <a:xfrm>
              <a:off x="3560855" y="0"/>
              <a:ext cx="178580" cy="177800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5" name="Circle"/>
            <p:cNvSpPr/>
            <p:nvPr/>
          </p:nvSpPr>
          <p:spPr>
            <a:xfrm>
              <a:off x="3789127" y="850928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6" name="Circle"/>
            <p:cNvSpPr/>
            <p:nvPr/>
          </p:nvSpPr>
          <p:spPr>
            <a:xfrm>
              <a:off x="0" y="642428"/>
              <a:ext cx="178579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7" name="Circle"/>
            <p:cNvSpPr/>
            <p:nvPr/>
          </p:nvSpPr>
          <p:spPr>
            <a:xfrm>
              <a:off x="4186197" y="1311015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8" name="Circle"/>
            <p:cNvSpPr/>
            <p:nvPr/>
          </p:nvSpPr>
          <p:spPr>
            <a:xfrm>
              <a:off x="1705283" y="2904224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9" name="Circle"/>
            <p:cNvSpPr/>
            <p:nvPr/>
          </p:nvSpPr>
          <p:spPr>
            <a:xfrm>
              <a:off x="2712624" y="2904224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0" name="Circle"/>
            <p:cNvSpPr/>
            <p:nvPr/>
          </p:nvSpPr>
          <p:spPr>
            <a:xfrm>
              <a:off x="3985705" y="2822143"/>
              <a:ext cx="178580" cy="177801"/>
            </a:xfrm>
            <a:prstGeom prst="ellipse">
              <a:avLst/>
            </a:prstGeom>
            <a:solidFill>
              <a:srgbClr val="0E3E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1" name="Circle"/>
            <p:cNvSpPr/>
            <p:nvPr/>
          </p:nvSpPr>
          <p:spPr>
            <a:xfrm>
              <a:off x="2800658" y="1523639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2" name="Circle"/>
            <p:cNvSpPr/>
            <p:nvPr/>
          </p:nvSpPr>
          <p:spPr>
            <a:xfrm>
              <a:off x="1541121" y="1523639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3" name="Circle"/>
            <p:cNvSpPr/>
            <p:nvPr/>
          </p:nvSpPr>
          <p:spPr>
            <a:xfrm>
              <a:off x="1040878" y="1617627"/>
              <a:ext cx="178580" cy="177801"/>
            </a:xfrm>
            <a:prstGeom prst="ellipse">
              <a:avLst/>
            </a:prstGeom>
            <a:solidFill>
              <a:srgbClr val="0E3E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4" name="Circle"/>
            <p:cNvSpPr/>
            <p:nvPr/>
          </p:nvSpPr>
          <p:spPr>
            <a:xfrm>
              <a:off x="61498" y="1391588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5" name="Circle"/>
            <p:cNvSpPr/>
            <p:nvPr/>
          </p:nvSpPr>
          <p:spPr>
            <a:xfrm>
              <a:off x="61498" y="2993160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6" name="Circle"/>
            <p:cNvSpPr/>
            <p:nvPr/>
          </p:nvSpPr>
          <p:spPr>
            <a:xfrm>
              <a:off x="1150920" y="2475959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7" name="Circle"/>
            <p:cNvSpPr/>
            <p:nvPr/>
          </p:nvSpPr>
          <p:spPr>
            <a:xfrm>
              <a:off x="625494" y="2993160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8" name="Circle"/>
            <p:cNvSpPr/>
            <p:nvPr/>
          </p:nvSpPr>
          <p:spPr>
            <a:xfrm>
              <a:off x="1260963" y="3455339"/>
              <a:ext cx="178580" cy="177801"/>
            </a:xfrm>
            <a:prstGeom prst="ellipse">
              <a:avLst/>
            </a:prstGeom>
            <a:solidFill>
              <a:srgbClr val="ED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930" name="V"/>
          <p:cNvSpPr txBox="1"/>
          <p:nvPr/>
        </p:nvSpPr>
        <p:spPr>
          <a:xfrm>
            <a:off x="4314322" y="4022544"/>
            <a:ext cx="19061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931" name="U"/>
          <p:cNvSpPr txBox="1"/>
          <p:nvPr/>
        </p:nvSpPr>
        <p:spPr>
          <a:xfrm>
            <a:off x="1365984" y="2816126"/>
            <a:ext cx="201921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1932" name="۷"/>
          <p:cNvSpPr txBox="1"/>
          <p:nvPr/>
        </p:nvSpPr>
        <p:spPr>
          <a:xfrm>
            <a:off x="1357724" y="2190147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1933" name="۱"/>
          <p:cNvSpPr txBox="1"/>
          <p:nvPr/>
        </p:nvSpPr>
        <p:spPr>
          <a:xfrm>
            <a:off x="1585121" y="2597959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934" name="۲"/>
          <p:cNvSpPr txBox="1"/>
          <p:nvPr/>
        </p:nvSpPr>
        <p:spPr>
          <a:xfrm>
            <a:off x="2417042" y="255960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935" name="۱"/>
          <p:cNvSpPr txBox="1"/>
          <p:nvPr/>
        </p:nvSpPr>
        <p:spPr>
          <a:xfrm>
            <a:off x="3307061" y="2510909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936" name="۲"/>
          <p:cNvSpPr txBox="1"/>
          <p:nvPr/>
        </p:nvSpPr>
        <p:spPr>
          <a:xfrm>
            <a:off x="2006917" y="3268979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937" name="۴"/>
          <p:cNvSpPr txBox="1"/>
          <p:nvPr/>
        </p:nvSpPr>
        <p:spPr>
          <a:xfrm>
            <a:off x="1474812" y="3158471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1938" name="۲"/>
          <p:cNvSpPr txBox="1"/>
          <p:nvPr/>
        </p:nvSpPr>
        <p:spPr>
          <a:xfrm>
            <a:off x="1762447" y="3717251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939" name="۸"/>
          <p:cNvSpPr txBox="1"/>
          <p:nvPr/>
        </p:nvSpPr>
        <p:spPr>
          <a:xfrm>
            <a:off x="2466130" y="3911868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۸</a:t>
            </a:r>
          </a:p>
        </p:txBody>
      </p:sp>
      <p:sp>
        <p:nvSpPr>
          <p:cNvPr id="1940" name="۹"/>
          <p:cNvSpPr txBox="1"/>
          <p:nvPr/>
        </p:nvSpPr>
        <p:spPr>
          <a:xfrm>
            <a:off x="3708141" y="3886468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۹</a:t>
            </a:r>
          </a:p>
        </p:txBody>
      </p:sp>
      <p:sp>
        <p:nvSpPr>
          <p:cNvPr id="1941" name="۳"/>
          <p:cNvSpPr txBox="1"/>
          <p:nvPr/>
        </p:nvSpPr>
        <p:spPr>
          <a:xfrm>
            <a:off x="3171525" y="3268979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942" name="۱"/>
          <p:cNvSpPr txBox="1"/>
          <p:nvPr/>
        </p:nvSpPr>
        <p:spPr>
          <a:xfrm>
            <a:off x="4006326" y="2908761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943" name="۲"/>
          <p:cNvSpPr txBox="1"/>
          <p:nvPr/>
        </p:nvSpPr>
        <p:spPr>
          <a:xfrm>
            <a:off x="4248783" y="3477509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944" name="۲"/>
          <p:cNvSpPr txBox="1"/>
          <p:nvPr/>
        </p:nvSpPr>
        <p:spPr>
          <a:xfrm>
            <a:off x="1096309" y="379907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945" name="۲"/>
          <p:cNvSpPr txBox="1"/>
          <p:nvPr/>
        </p:nvSpPr>
        <p:spPr>
          <a:xfrm>
            <a:off x="1153031" y="445603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946" name="۲"/>
          <p:cNvSpPr txBox="1"/>
          <p:nvPr/>
        </p:nvSpPr>
        <p:spPr>
          <a:xfrm>
            <a:off x="1892454" y="4377220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947" name="۳"/>
          <p:cNvSpPr txBox="1"/>
          <p:nvPr/>
        </p:nvSpPr>
        <p:spPr>
          <a:xfrm>
            <a:off x="628952" y="3986676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948" name="۴"/>
          <p:cNvSpPr txBox="1"/>
          <p:nvPr/>
        </p:nvSpPr>
        <p:spPr>
          <a:xfrm>
            <a:off x="469820" y="3268979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1949" name="۲"/>
          <p:cNvSpPr txBox="1"/>
          <p:nvPr/>
        </p:nvSpPr>
        <p:spPr>
          <a:xfrm>
            <a:off x="821720" y="2780259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950" name="۳"/>
          <p:cNvSpPr txBox="1"/>
          <p:nvPr/>
        </p:nvSpPr>
        <p:spPr>
          <a:xfrm>
            <a:off x="469820" y="2190147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951" name="۵"/>
          <p:cNvSpPr txBox="1"/>
          <p:nvPr/>
        </p:nvSpPr>
        <p:spPr>
          <a:xfrm>
            <a:off x="641652" y="1578927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1952" name="۸"/>
          <p:cNvSpPr txBox="1"/>
          <p:nvPr/>
        </p:nvSpPr>
        <p:spPr>
          <a:xfrm>
            <a:off x="2006917" y="1349817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۸</a:t>
            </a:r>
          </a:p>
        </p:txBody>
      </p:sp>
      <p:sp>
        <p:nvSpPr>
          <p:cNvPr id="1953" name="۷"/>
          <p:cNvSpPr txBox="1"/>
          <p:nvPr/>
        </p:nvSpPr>
        <p:spPr>
          <a:xfrm>
            <a:off x="3279903" y="1200424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1954" name="۳"/>
          <p:cNvSpPr txBox="1"/>
          <p:nvPr/>
        </p:nvSpPr>
        <p:spPr>
          <a:xfrm>
            <a:off x="3307061" y="1868366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955" name="۱"/>
          <p:cNvSpPr txBox="1"/>
          <p:nvPr/>
        </p:nvSpPr>
        <p:spPr>
          <a:xfrm>
            <a:off x="3830631" y="2190147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956" name="۱"/>
          <p:cNvSpPr txBox="1"/>
          <p:nvPr/>
        </p:nvSpPr>
        <p:spPr>
          <a:xfrm>
            <a:off x="4365286" y="2646782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957" name="۳"/>
          <p:cNvSpPr txBox="1"/>
          <p:nvPr/>
        </p:nvSpPr>
        <p:spPr>
          <a:xfrm>
            <a:off x="4081623" y="1604327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958" name="۳"/>
          <p:cNvSpPr txBox="1"/>
          <p:nvPr/>
        </p:nvSpPr>
        <p:spPr>
          <a:xfrm>
            <a:off x="4365286" y="2072677"/>
            <a:ext cx="1993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rtl="1">
              <a:defRPr sz="1500">
                <a:solidFill>
                  <a:srgbClr val="A73A80"/>
                </a:solidFill>
                <a:latin typeface="XB Kayhan"/>
                <a:ea typeface="XB Kayhan"/>
                <a:cs typeface="XB Kayhan"/>
                <a:sym typeface="XB Kayhan"/>
              </a:defRPr>
            </a:lvl1pPr>
          </a:lstStyle>
          <a:p>
            <a:pPr/>
            <a:r>
              <a:t>۳</a:t>
            </a:r>
          </a:p>
        </p:txBody>
      </p:sp>
      <p:grpSp>
        <p:nvGrpSpPr>
          <p:cNvPr id="1963" name="Group"/>
          <p:cNvGrpSpPr/>
          <p:nvPr/>
        </p:nvGrpSpPr>
        <p:grpSpPr>
          <a:xfrm>
            <a:off x="1867450" y="2634082"/>
            <a:ext cx="2718580" cy="647701"/>
            <a:chOff x="0" y="0"/>
            <a:chExt cx="2718579" cy="647700"/>
          </a:xfrm>
        </p:grpSpPr>
        <p:sp>
          <p:nvSpPr>
            <p:cNvPr id="1959" name="Circle"/>
            <p:cNvSpPr/>
            <p:nvPr/>
          </p:nvSpPr>
          <p:spPr>
            <a:xfrm>
              <a:off x="0" y="107950"/>
              <a:ext cx="178579" cy="177800"/>
            </a:xfrm>
            <a:prstGeom prst="ellipse">
              <a:avLst/>
            </a:prstGeom>
            <a:solidFill>
              <a:schemeClr val="accent6">
                <a:lumOff val="-95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60" name="Circle"/>
            <p:cNvSpPr/>
            <p:nvPr/>
          </p:nvSpPr>
          <p:spPr>
            <a:xfrm>
              <a:off x="1260475" y="107950"/>
              <a:ext cx="178579" cy="177800"/>
            </a:xfrm>
            <a:prstGeom prst="ellipse">
              <a:avLst/>
            </a:prstGeom>
            <a:solidFill>
              <a:schemeClr val="accent6">
                <a:lumOff val="-95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61" name="Circle"/>
            <p:cNvSpPr/>
            <p:nvPr/>
          </p:nvSpPr>
          <p:spPr>
            <a:xfrm>
              <a:off x="1784350" y="0"/>
              <a:ext cx="178580" cy="177800"/>
            </a:xfrm>
            <a:prstGeom prst="ellipse">
              <a:avLst/>
            </a:prstGeom>
            <a:solidFill>
              <a:schemeClr val="accent6">
                <a:lumOff val="-95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62" name="Circle"/>
            <p:cNvSpPr/>
            <p:nvPr/>
          </p:nvSpPr>
          <p:spPr>
            <a:xfrm>
              <a:off x="2540000" y="469900"/>
              <a:ext cx="178580" cy="177800"/>
            </a:xfrm>
            <a:prstGeom prst="ellipse">
              <a:avLst/>
            </a:prstGeom>
            <a:solidFill>
              <a:schemeClr val="accent6">
                <a:lumOff val="-95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964" name="Content Placeholder 2"/>
          <p:cNvSpPr txBox="1"/>
          <p:nvPr>
            <p:ph type="body" sz="half" idx="1"/>
          </p:nvPr>
        </p:nvSpPr>
        <p:spPr>
          <a:xfrm>
            <a:off x="4726359" y="1116819"/>
            <a:ext cx="6627441" cy="4870623"/>
          </a:xfrm>
          <a:prstGeom prst="rect">
            <a:avLst/>
          </a:prstGeom>
        </p:spPr>
        <p:txBody>
          <a:bodyPr/>
          <a:lstStyle/>
          <a:p>
            <a:pPr algn="just" rtl="1">
              <a:defRPr>
                <a:solidFill>
                  <a:srgbClr val="5F5F5F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مدت‌زمان تقریبی پیمودن هر خیابان (بر حسب دقیقه) را به عنوان </a:t>
            </a:r>
            <a:r>
              <a:rPr>
                <a:solidFill>
                  <a:srgbClr val="A12E34"/>
                </a:solidFill>
              </a:rPr>
              <a:t>وزن یال</a:t>
            </a:r>
            <a:r>
              <a:t> متناظر در نظر بگیریم.</a:t>
            </a:r>
          </a:p>
          <a:p>
            <a:pPr algn="just" rtl="1">
              <a:defRPr>
                <a:solidFill>
                  <a:srgbClr val="5F5F5F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در این صورت می‌توانیم به دنبال مسیری بگردیم که</a:t>
            </a:r>
            <a:r>
              <a:rPr>
                <a:solidFill>
                  <a:srgbClr val="A12E34"/>
                </a:solidFill>
              </a:rPr>
              <a:t> مجموع وزن یال‌هایش کمینه</a:t>
            </a:r>
            <a:r>
              <a:t> باشد.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همه‌ی زوج فاصله‌ها</a:t>
            </a:r>
          </a:p>
        </p:txBody>
      </p:sp>
      <p:sp>
        <p:nvSpPr>
          <p:cNvPr id="199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221731" indent="-221731" defTabSz="886923" rtl="1">
              <a:spcBef>
                <a:spcPts val="900"/>
              </a:spcBef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همه‌ی راس‌های u,v فاصله‌ی u,v را بی‌نهایت بگیر: d[u,v]=inf</a:t>
            </a:r>
          </a:p>
          <a:p>
            <a:pPr marL="221731" indent="-221731" defTabSz="886923" rtl="1">
              <a:spcBef>
                <a:spcPts val="900"/>
              </a:spcBef>
              <a:defRPr sz="2716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فاصله‌ی هر راس تا خودش را صفر بگیر: d[u,u]=0</a:t>
            </a:r>
          </a:p>
          <a:p>
            <a:pPr marL="221731" indent="-221731" defTabSz="886923" rtl="1">
              <a:spcBef>
                <a:spcPts val="900"/>
              </a:spcBef>
              <a:defRPr sz="2716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یال u, v با وزن w قرار بده d[u,v]=w</a:t>
            </a:r>
          </a:p>
          <a:p>
            <a:pPr marL="221731" indent="-221731" defTabSz="886923" rtl="1">
              <a:spcBef>
                <a:spcPts val="900"/>
              </a:spcBef>
              <a:defRPr sz="2716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k بین ۰ تا n-1:</a:t>
            </a:r>
          </a:p>
          <a:p>
            <a:pPr lvl="3" marL="0" indent="665226" defTabSz="886923" rtl="1">
              <a:spcBef>
                <a:spcPts val="900"/>
              </a:spcBef>
              <a:buSzTx/>
              <a:buFontTx/>
              <a:buNone/>
              <a:defRPr sz="2716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i بین 0 تا n-1:</a:t>
            </a:r>
          </a:p>
          <a:p>
            <a:pPr lvl="5" marL="0" indent="1108710" defTabSz="886923" rtl="1">
              <a:spcBef>
                <a:spcPts val="900"/>
              </a:spcBef>
              <a:buSzTx/>
              <a:buFontTx/>
              <a:buNone/>
              <a:defRPr sz="2716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j بین 0 تا n-1:</a:t>
            </a:r>
          </a:p>
          <a:p>
            <a:pPr lvl="8" marL="0" indent="1773936" defTabSz="886923" rtl="1">
              <a:spcBef>
                <a:spcPts val="900"/>
              </a:spcBef>
              <a:buSzTx/>
              <a:buFontTx/>
              <a:buNone/>
              <a:defRPr sz="2716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d[i,j] بزرگ‌تر از d[i,k]+d[k,j] بود قرار بده d[i,j]=d[i,k]+d[k,j]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همه‌ی زوج فاصله‌ها</a:t>
            </a:r>
          </a:p>
        </p:txBody>
      </p:sp>
      <p:sp>
        <p:nvSpPr>
          <p:cNvPr id="2002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221731" indent="-221731" defTabSz="886923" rtl="1">
              <a:spcBef>
                <a:spcPts val="900"/>
              </a:spcBef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همه‌ی راس‌های u,v فاصله‌ی u,v را بی‌نهایت بگیر: d[u,v]=inf</a:t>
            </a:r>
          </a:p>
          <a:p>
            <a:pPr marL="221731" indent="-221731" defTabSz="886923" rtl="1">
              <a:spcBef>
                <a:spcPts val="900"/>
              </a:spcBef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فاصله‌ی هر راس تا خودش را صفر بگیر: d[u,u]=0</a:t>
            </a:r>
          </a:p>
          <a:p>
            <a:pPr marL="221731" indent="-221731" defTabSz="886923" rtl="1">
              <a:spcBef>
                <a:spcPts val="900"/>
              </a:spcBef>
              <a:defRPr sz="2716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یال u, v با وزن w قرار بده d[u,v]=w</a:t>
            </a:r>
          </a:p>
          <a:p>
            <a:pPr marL="221731" indent="-221731" defTabSz="886923" rtl="1">
              <a:spcBef>
                <a:spcPts val="900"/>
              </a:spcBef>
              <a:defRPr sz="2716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k بین ۰ تا n-1:</a:t>
            </a:r>
          </a:p>
          <a:p>
            <a:pPr lvl="3" marL="0" indent="665226" defTabSz="886923" rtl="1">
              <a:spcBef>
                <a:spcPts val="900"/>
              </a:spcBef>
              <a:buSzTx/>
              <a:buFontTx/>
              <a:buNone/>
              <a:defRPr sz="2716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i بین 0 تا n-1:</a:t>
            </a:r>
          </a:p>
          <a:p>
            <a:pPr lvl="5" marL="0" indent="1108710" defTabSz="886923" rtl="1">
              <a:spcBef>
                <a:spcPts val="900"/>
              </a:spcBef>
              <a:buSzTx/>
              <a:buFontTx/>
              <a:buNone/>
              <a:defRPr sz="2716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j بین 0 تا n-1:</a:t>
            </a:r>
          </a:p>
          <a:p>
            <a:pPr lvl="8" marL="0" indent="1773936" defTabSz="886923" rtl="1">
              <a:spcBef>
                <a:spcPts val="900"/>
              </a:spcBef>
              <a:buSzTx/>
              <a:buFontTx/>
              <a:buNone/>
              <a:defRPr sz="2716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d[i,j] بزرگ‌تر از d[i,k]+d[k,j] بود قرار بده d[i,j]=d[i,k]+d[k,j]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/>
            </a:lvl1pPr>
          </a:lstStyle>
          <a:p>
            <a:pPr/>
            <a:r>
              <a:t>شبکه‌های اجتماعی چطور شما را از پست‌های دوستانتان مطلع می‌کنند؟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4726" y="691825"/>
            <a:ext cx="8602548" cy="5474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همه‌ی زوج فاصله‌ها</a:t>
            </a:r>
          </a:p>
        </p:txBody>
      </p:sp>
      <p:sp>
        <p:nvSpPr>
          <p:cNvPr id="200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221731" indent="-221731" defTabSz="886923" rtl="1">
              <a:spcBef>
                <a:spcPts val="900"/>
              </a:spcBef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همه‌ی راس‌های u,v فاصله‌ی u,v را بی‌نهایت بگیر: d[u,v]=inf</a:t>
            </a:r>
          </a:p>
          <a:p>
            <a:pPr marL="221731" indent="-221731" defTabSz="886923" rtl="1">
              <a:spcBef>
                <a:spcPts val="900"/>
              </a:spcBef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فاصله‌ی هر راس تا خودش را صفر بگیر: d[u,u]=0</a:t>
            </a:r>
          </a:p>
          <a:p>
            <a:pPr marL="221731" indent="-221731" defTabSz="886923" rtl="1">
              <a:spcBef>
                <a:spcPts val="900"/>
              </a:spcBef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یال u, v با وزن w قرار بده d[u,v]=w</a:t>
            </a:r>
          </a:p>
          <a:p>
            <a:pPr marL="221731" indent="-221731" defTabSz="886923" rtl="1">
              <a:spcBef>
                <a:spcPts val="900"/>
              </a:spcBef>
              <a:defRPr sz="2716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k بین ۰ تا n-1:</a:t>
            </a:r>
          </a:p>
          <a:p>
            <a:pPr lvl="3" marL="0" indent="665226" defTabSz="886923" rtl="1">
              <a:spcBef>
                <a:spcPts val="900"/>
              </a:spcBef>
              <a:buSzTx/>
              <a:buFontTx/>
              <a:buNone/>
              <a:defRPr sz="2716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i بین 0 تا n-1:</a:t>
            </a:r>
          </a:p>
          <a:p>
            <a:pPr lvl="5" marL="0" indent="1108710" defTabSz="886923" rtl="1">
              <a:spcBef>
                <a:spcPts val="900"/>
              </a:spcBef>
              <a:buSzTx/>
              <a:buFontTx/>
              <a:buNone/>
              <a:defRPr sz="2716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j بین 0 تا n-1:</a:t>
            </a:r>
          </a:p>
          <a:p>
            <a:pPr lvl="8" marL="0" indent="1773936" defTabSz="886923" rtl="1">
              <a:spcBef>
                <a:spcPts val="900"/>
              </a:spcBef>
              <a:buSzTx/>
              <a:buFontTx/>
              <a:buNone/>
              <a:defRPr sz="2716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d[i,j] بزرگ‌تر از d[i,k]+d[k,j] بود قرار بده d[i,j]=d[i,k]+d[k,j]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همه‌ی زوج فاصله‌ها</a:t>
            </a:r>
          </a:p>
        </p:txBody>
      </p:sp>
      <p:sp>
        <p:nvSpPr>
          <p:cNvPr id="2008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221731" indent="-221731" defTabSz="886923" rtl="1">
              <a:spcBef>
                <a:spcPts val="900"/>
              </a:spcBef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همه‌ی راس‌های u,v فاصله‌ی u,v را بی‌نهایت بگیر: d[u,v]=inf</a:t>
            </a:r>
          </a:p>
          <a:p>
            <a:pPr marL="221731" indent="-221731" defTabSz="886923" rtl="1">
              <a:spcBef>
                <a:spcPts val="900"/>
              </a:spcBef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فاصله‌ی هر راس تا خودش را صفر بگیر: d[u,u]=0</a:t>
            </a:r>
          </a:p>
          <a:p>
            <a:pPr marL="221731" indent="-221731" defTabSz="886923" rtl="1">
              <a:spcBef>
                <a:spcPts val="900"/>
              </a:spcBef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یال u, v با وزن w قرار بده d[u,v]=w</a:t>
            </a:r>
          </a:p>
          <a:p>
            <a:pPr marL="221731" indent="-221731" defTabSz="886923" rtl="1">
              <a:spcBef>
                <a:spcPts val="900"/>
              </a:spcBef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k بین ۰ تا n-1:</a:t>
            </a:r>
          </a:p>
          <a:p>
            <a:pPr lvl="3" marL="0" indent="665226" defTabSz="886923" rtl="1">
              <a:spcBef>
                <a:spcPts val="900"/>
              </a:spcBef>
              <a:buSzTx/>
              <a:buFontTx/>
              <a:buNone/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i بین 0 تا n-1:</a:t>
            </a:r>
          </a:p>
          <a:p>
            <a:pPr lvl="5" marL="0" indent="1108710" defTabSz="886923" rtl="1">
              <a:spcBef>
                <a:spcPts val="900"/>
              </a:spcBef>
              <a:buSzTx/>
              <a:buFontTx/>
              <a:buNone/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j بین 0 تا n-1:</a:t>
            </a:r>
          </a:p>
          <a:p>
            <a:pPr lvl="8" marL="0" indent="1773936" defTabSz="886923" rtl="1">
              <a:spcBef>
                <a:spcPts val="900"/>
              </a:spcBef>
              <a:buSzTx/>
              <a:buFontTx/>
              <a:buNone/>
              <a:defRPr sz="2716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d[i,j] بزرگ‌تر از d[i,k]+d[k,j] بود قرار بده d[i,j]=d[i,k]+d[k,j]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همه‌ی زوج فاصله‌ها</a:t>
            </a:r>
          </a:p>
        </p:txBody>
      </p:sp>
      <p:sp>
        <p:nvSpPr>
          <p:cNvPr id="201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221731" indent="-221731" defTabSz="886923" rtl="1">
              <a:spcBef>
                <a:spcPts val="900"/>
              </a:spcBef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همه‌ی راس‌های u,v فاصله‌ی u,v را بی‌نهایت بگیر: d[u,v]=inf</a:t>
            </a:r>
          </a:p>
          <a:p>
            <a:pPr marL="221731" indent="-221731" defTabSz="886923" rtl="1">
              <a:spcBef>
                <a:spcPts val="900"/>
              </a:spcBef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فاصله‌ی هر راس تا خودش را صفر بگیر: d[u,u]=0</a:t>
            </a:r>
          </a:p>
          <a:p>
            <a:pPr marL="221731" indent="-221731" defTabSz="886923" rtl="1">
              <a:spcBef>
                <a:spcPts val="900"/>
              </a:spcBef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یال u, v با وزن w قرار بده d[u,v]=w</a:t>
            </a:r>
          </a:p>
          <a:p>
            <a:pPr marL="221731" indent="-221731" defTabSz="886923" rtl="1">
              <a:spcBef>
                <a:spcPts val="900"/>
              </a:spcBef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k بین ۰ تا n-1:</a:t>
            </a:r>
          </a:p>
          <a:p>
            <a:pPr lvl="3" marL="0" indent="665226" defTabSz="886923" rtl="1">
              <a:spcBef>
                <a:spcPts val="900"/>
              </a:spcBef>
              <a:buSzTx/>
              <a:buFontTx/>
              <a:buNone/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i بین 0 تا n-1:</a:t>
            </a:r>
          </a:p>
          <a:p>
            <a:pPr lvl="5" marL="0" indent="1108710" defTabSz="886923" rtl="1">
              <a:spcBef>
                <a:spcPts val="900"/>
              </a:spcBef>
              <a:buSzTx/>
              <a:buFontTx/>
              <a:buNone/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ازای هر j بین 0 تا n-1:</a:t>
            </a:r>
          </a:p>
          <a:p>
            <a:pPr lvl="8" marL="0" indent="1773936" defTabSz="886923" rtl="1">
              <a:spcBef>
                <a:spcPts val="900"/>
              </a:spcBef>
              <a:buSzTx/>
              <a:buFontTx/>
              <a:buNone/>
              <a:defRPr sz="2716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d[i,j] بزرگ‌تر از d[i,k]+d[k,j] بود قرار بده d[i,j]=d[i,k]+d[k,j]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شاد و تندرست باشید :-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شاد و تن‌درست باشید :-)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راه‌حل همه‌ی این مساله‌ها این است: نظریه‌ی گراف :)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9267" y="778943"/>
            <a:ext cx="6573466" cy="5326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8384" y="983789"/>
            <a:ext cx="4835232" cy="4890422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گراف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8384" y="983789"/>
            <a:ext cx="4835232" cy="489042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گراف</a:t>
            </a:r>
          </a:p>
        </p:txBody>
      </p:sp>
      <p:sp>
        <p:nvSpPr>
          <p:cNvPr id="188" name="Content Placeholder 2"/>
          <p:cNvSpPr txBox="1"/>
          <p:nvPr/>
        </p:nvSpPr>
        <p:spPr>
          <a:xfrm>
            <a:off x="7843632" y="1166562"/>
            <a:ext cx="1227158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راس</a:t>
            </a:r>
          </a:p>
        </p:txBody>
      </p:sp>
      <p:sp>
        <p:nvSpPr>
          <p:cNvPr id="189" name="Content Placeholder 2"/>
          <p:cNvSpPr txBox="1"/>
          <p:nvPr/>
        </p:nvSpPr>
        <p:spPr>
          <a:xfrm>
            <a:off x="8285929" y="3586949"/>
            <a:ext cx="1227158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راس</a:t>
            </a:r>
          </a:p>
        </p:txBody>
      </p:sp>
      <p:sp>
        <p:nvSpPr>
          <p:cNvPr id="190" name="Content Placeholder 2"/>
          <p:cNvSpPr txBox="1"/>
          <p:nvPr/>
        </p:nvSpPr>
        <p:spPr>
          <a:xfrm>
            <a:off x="3864784" y="757897"/>
            <a:ext cx="1227158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راس</a:t>
            </a:r>
          </a:p>
        </p:txBody>
      </p:sp>
      <p:sp>
        <p:nvSpPr>
          <p:cNvPr id="191" name="Content Placeholder 2"/>
          <p:cNvSpPr txBox="1"/>
          <p:nvPr/>
        </p:nvSpPr>
        <p:spPr>
          <a:xfrm>
            <a:off x="2807227" y="2709856"/>
            <a:ext cx="1227158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راس</a:t>
            </a:r>
          </a:p>
        </p:txBody>
      </p:sp>
      <p:sp>
        <p:nvSpPr>
          <p:cNvPr id="192" name="Content Placeholder 2"/>
          <p:cNvSpPr txBox="1"/>
          <p:nvPr/>
        </p:nvSpPr>
        <p:spPr>
          <a:xfrm>
            <a:off x="6270302" y="5445192"/>
            <a:ext cx="1227158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راس</a:t>
            </a:r>
          </a:p>
        </p:txBody>
      </p:sp>
      <p:sp>
        <p:nvSpPr>
          <p:cNvPr id="193" name="Content Placeholder 2"/>
          <p:cNvSpPr txBox="1"/>
          <p:nvPr/>
        </p:nvSpPr>
        <p:spPr>
          <a:xfrm>
            <a:off x="3106226" y="5143667"/>
            <a:ext cx="1227158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راس</a:t>
            </a:r>
          </a:p>
        </p:txBody>
      </p:sp>
      <p:sp>
        <p:nvSpPr>
          <p:cNvPr id="194" name="Content Placeholder 2"/>
          <p:cNvSpPr txBox="1"/>
          <p:nvPr/>
        </p:nvSpPr>
        <p:spPr>
          <a:xfrm>
            <a:off x="6270302" y="2521091"/>
            <a:ext cx="1227158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راس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