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tif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عنوان ارائه"/>
          <p:cNvSpPr txBox="1"/>
          <p:nvPr>
            <p:ph type="title" hasCustomPrompt="1"/>
          </p:nvPr>
        </p:nvSpPr>
        <p:spPr>
          <a:xfrm>
            <a:off x="1524000" y="3018778"/>
            <a:ext cx="9144000" cy="1678486"/>
          </a:xfrm>
          <a:prstGeom prst="rect">
            <a:avLst/>
          </a:prstGeom>
        </p:spPr>
        <p:txBody>
          <a:bodyPr/>
          <a:lstStyle>
            <a:lvl1pPr algn="ctr">
              <a:defRPr b="1" sz="5400">
                <a:solidFill>
                  <a:srgbClr val="153D8A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ارائه</a:t>
            </a:r>
          </a:p>
        </p:txBody>
      </p:sp>
      <p:sp>
        <p:nvSpPr>
          <p:cNvPr id="14" name="Body Level One…"/>
          <p:cNvSpPr txBox="1"/>
          <p:nvPr>
            <p:ph type="body" sz="quarter" idx="1" hasCustomPrompt="1"/>
          </p:nvPr>
        </p:nvSpPr>
        <p:spPr>
          <a:xfrm>
            <a:off x="1524000" y="4961911"/>
            <a:ext cx="9144000" cy="1085029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0" indent="45717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0" indent="914353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0" indent="1371531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0" indent="1828708" algn="ctr">
              <a:buSzTx/>
              <a:buFontTx/>
              <a:buNone/>
              <a:defRPr sz="2400">
                <a:solidFill>
                  <a:srgbClr val="808080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نام ارائه دهنده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" name="Straight Connector 9"/>
          <p:cNvSpPr/>
          <p:nvPr/>
        </p:nvSpPr>
        <p:spPr>
          <a:xfrm>
            <a:off x="1524000" y="4829586"/>
            <a:ext cx="9144000" cy="1"/>
          </a:xfrm>
          <a:prstGeom prst="line">
            <a:avLst/>
          </a:prstGeom>
          <a:ln w="6350">
            <a:solidFill>
              <a:srgbClr val="D9D9D9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16" name="Picture 13" descr="Picture 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43564" y="831505"/>
            <a:ext cx="1304872" cy="127194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/>
          <p:nvPr>
            <p:ph type="title"/>
          </p:nvPr>
        </p:nvSpPr>
        <p:spPr>
          <a:xfrm>
            <a:off x="8724902" y="814634"/>
            <a:ext cx="26289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Title Text</a:t>
            </a:r>
          </a:p>
        </p:txBody>
      </p:sp>
      <p:sp>
        <p:nvSpPr>
          <p:cNvPr id="114" name="Body Level One…"/>
          <p:cNvSpPr txBox="1"/>
          <p:nvPr>
            <p:ph type="body" idx="1"/>
          </p:nvPr>
        </p:nvSpPr>
        <p:spPr>
          <a:xfrm>
            <a:off x="838203" y="814634"/>
            <a:ext cx="7734301" cy="5128974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838206" y="175800"/>
            <a:ext cx="10515600" cy="42545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  <a:lvl2pPr marL="647667" indent="-190490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2pPr>
            <a:lvl3pPr marL="1142941" indent="-228589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3pPr>
            <a:lvl4pPr marL="1625518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4pPr>
            <a:lvl5pPr marL="2082696" indent="-253987">
              <a:buFontTx/>
              <a:defRPr b="1" sz="20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5pPr>
          </a:lstStyle>
          <a:p>
            <a:pPr/>
            <a:r>
              <a:t>فهرست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7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28" name="Text Placeholder 4"/>
          <p:cNvSpPr/>
          <p:nvPr>
            <p:ph type="body" sz="half" idx="21"/>
          </p:nvPr>
        </p:nvSpPr>
        <p:spPr>
          <a:xfrm>
            <a:off x="6203372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Text Placeholder 4"/>
          <p:cNvSpPr/>
          <p:nvPr>
            <p:ph type="body" sz="half" idx="22"/>
          </p:nvPr>
        </p:nvSpPr>
        <p:spPr>
          <a:xfrm>
            <a:off x="838205" y="814194"/>
            <a:ext cx="5150434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4423" y="6124793"/>
            <a:ext cx="663880" cy="662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Body Level One…"/>
          <p:cNvSpPr txBox="1"/>
          <p:nvPr>
            <p:ph type="body" sz="half" idx="1"/>
          </p:nvPr>
        </p:nvSpPr>
        <p:spPr>
          <a:xfrm>
            <a:off x="838206" y="814193"/>
            <a:ext cx="6117922" cy="509809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  <p:sp>
        <p:nvSpPr>
          <p:cNvPr id="39" name="Text Placeholder 4"/>
          <p:cNvSpPr/>
          <p:nvPr>
            <p:ph type="body" sz="half" idx="22"/>
          </p:nvPr>
        </p:nvSpPr>
        <p:spPr>
          <a:xfrm>
            <a:off x="7231067" y="814194"/>
            <a:ext cx="4122739" cy="5097656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Rectangle 6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41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831850" y="1521856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831850" y="4401580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178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353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531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708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Rectangle 10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2" name="Picture 12" descr="Picture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838200" y="739035"/>
            <a:ext cx="10515600" cy="95165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12423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4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/>
          <p:nvPr>
            <p:ph type="title"/>
          </p:nvPr>
        </p:nvSpPr>
        <p:spPr>
          <a:xfrm>
            <a:off x="7421567" y="987431"/>
            <a:ext cx="3932239" cy="1069976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2" name="Body Level One…"/>
          <p:cNvSpPr txBox="1"/>
          <p:nvPr>
            <p:ph type="body" sz="half" idx="1"/>
          </p:nvPr>
        </p:nvSpPr>
        <p:spPr>
          <a:xfrm>
            <a:off x="838206" y="987433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21" indent="-261244">
              <a:defRPr sz="3200"/>
            </a:lvl2pPr>
            <a:lvl3pPr marL="1219138" indent="-304785">
              <a:defRPr sz="3200"/>
            </a:lvl3pPr>
            <a:lvl4pPr marL="1737273" indent="-365742">
              <a:defRPr sz="3200"/>
            </a:lvl4pPr>
            <a:lvl5pPr marL="2194451" indent="-365742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Text Placeholder 3"/>
          <p:cNvSpPr/>
          <p:nvPr>
            <p:ph type="body" sz="quarter" idx="21"/>
          </p:nvPr>
        </p:nvSpPr>
        <p:spPr>
          <a:xfrm>
            <a:off x="7421567" y="2057406"/>
            <a:ext cx="3932239" cy="381158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5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xfrm>
            <a:off x="839787" y="770846"/>
            <a:ext cx="10515601" cy="91984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sz="quarter" idx="1"/>
          </p:nvPr>
        </p:nvSpPr>
        <p:spPr>
          <a:xfrm>
            <a:off x="839788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178">
              <a:buSzTx/>
              <a:buFontTx/>
              <a:buNone/>
              <a:defRPr b="1" sz="2400"/>
            </a:lvl2pPr>
            <a:lvl3pPr marL="0" indent="914353">
              <a:buSzTx/>
              <a:buFontTx/>
              <a:buNone/>
              <a:defRPr b="1" sz="2400"/>
            </a:lvl3pPr>
            <a:lvl4pPr marL="0" indent="1371531">
              <a:buSzTx/>
              <a:buFontTx/>
              <a:buNone/>
              <a:defRPr b="1" sz="2400"/>
            </a:lvl4pPr>
            <a:lvl5pPr marL="0" indent="1828708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Text Placeholder 4"/>
          <p:cNvSpPr/>
          <p:nvPr>
            <p:ph type="body" sz="quarter" idx="21"/>
          </p:nvPr>
        </p:nvSpPr>
        <p:spPr>
          <a:xfrm>
            <a:off x="6172203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6" name="Text Placeholder 16"/>
          <p:cNvSpPr/>
          <p:nvPr>
            <p:ph type="body" sz="quarter" idx="22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Text"/>
          <p:cNvSpPr txBox="1"/>
          <p:nvPr>
            <p:ph type="title"/>
          </p:nvPr>
        </p:nvSpPr>
        <p:spPr>
          <a:xfrm>
            <a:off x="838200" y="747681"/>
            <a:ext cx="10515600" cy="94300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42038"/>
          </a:xfrm>
          <a:prstGeom prst="rect">
            <a:avLst/>
          </a:prstGeom>
        </p:spPr>
        <p:txBody>
          <a:bodyPr vert="eaVer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ext Placeholder 16"/>
          <p:cNvSpPr/>
          <p:nvPr>
            <p:ph type="body" sz="quarter" idx="21" hasCustomPrompt="1"/>
          </p:nvPr>
        </p:nvSpPr>
        <p:spPr>
          <a:xfrm>
            <a:off x="838205" y="175800"/>
            <a:ext cx="10515601" cy="425451"/>
          </a:xfrm>
          <a:prstGeom prst="rect">
            <a:avLst/>
          </a:prstGeom>
        </p:spPr>
        <p:txBody>
          <a:bodyPr anchor="ctr"/>
          <a:lstStyle>
            <a:lvl1pPr marL="0" indent="0" defTabSz="795487">
              <a:spcBef>
                <a:spcPts val="800"/>
              </a:spcBef>
              <a:buSzTx/>
              <a:buFontTx/>
              <a:buNone/>
              <a:defRPr b="1" sz="174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عنوان اسلاید: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688931"/>
            <a:ext cx="10515600" cy="1001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161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12819" y="6153153"/>
            <a:ext cx="1540986" cy="603505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Rectangle 19"/>
          <p:cNvSpPr/>
          <p:nvPr/>
        </p:nvSpPr>
        <p:spPr>
          <a:xfrm>
            <a:off x="11528121" y="175800"/>
            <a:ext cx="663880" cy="425451"/>
          </a:xfrm>
          <a:prstGeom prst="rect">
            <a:avLst/>
          </a:prstGeom>
          <a:solidFill>
            <a:srgbClr val="2751A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31850" y="6372550"/>
            <a:ext cx="278419" cy="3327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1200">
                <a:solidFill>
                  <a:srgbClr val="888888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r" defTabSz="91435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589" marR="0" indent="-228589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864" marR="0" indent="-266687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377" marR="0" indent="-320024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113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291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467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645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5822" marR="0" indent="-355582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000" marR="0" indent="-355583" algn="r" defTabSz="914353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Sahe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fractal-visualizer.netlify.app" TargetMode="External"/><Relationship Id="rId3" Type="http://schemas.openxmlformats.org/officeDocument/2006/relationships/hyperlink" Target="https://www.zazow.com/create.php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Relationship Id="rId3" Type="http://schemas.openxmlformats.org/officeDocument/2006/relationships/image" Target="../media/image3.tif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 Placeholder 6"/>
          <p:cNvSpPr/>
          <p:nvPr/>
        </p:nvSpPr>
        <p:spPr>
          <a:xfrm>
            <a:off x="838200" y="45342"/>
            <a:ext cx="10515600" cy="6863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2751A1"/>
                </a:solidFill>
                <a:latin typeface="Vazir"/>
                <a:ea typeface="Vazir"/>
                <a:cs typeface="Vazir"/>
                <a:sym typeface="Vazir"/>
              </a:defRPr>
            </a:lvl1pPr>
          </a:lstStyle>
          <a:p>
            <a:pPr/>
            <a:r>
              <a:t>به نام داناترین</a:t>
            </a:r>
          </a:p>
        </p:txBody>
      </p:sp>
      <p:sp>
        <p:nvSpPr>
          <p:cNvPr id="155" name="Google Shape;122;p29"/>
          <p:cNvSpPr txBox="1"/>
          <p:nvPr/>
        </p:nvSpPr>
        <p:spPr>
          <a:xfrm>
            <a:off x="2014690" y="2826922"/>
            <a:ext cx="8162620" cy="120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 anchor="b">
            <a:normAutofit fontScale="100000" lnSpcReduction="0"/>
          </a:bodyPr>
          <a:lstStyle>
            <a:lvl1pPr algn="ctr" rtl="1">
              <a:lnSpc>
                <a:spcPct val="70000"/>
              </a:lnSpc>
              <a:defRPr sz="5200">
                <a:solidFill>
                  <a:srgbClr val="2751A1"/>
                </a:solidFill>
                <a:latin typeface="Lalezar"/>
                <a:ea typeface="Lalezar"/>
                <a:cs typeface="Lalezar"/>
                <a:sym typeface="Lalezar"/>
              </a:defRPr>
            </a:lvl1pPr>
          </a:lstStyle>
          <a:p>
            <a:pPr/>
            <a:r>
              <a:t>نقاشی‌های فرکتالی</a:t>
            </a:r>
          </a:p>
        </p:txBody>
      </p:sp>
      <p:sp>
        <p:nvSpPr>
          <p:cNvPr id="156" name="Google Shape;123;p29"/>
          <p:cNvSpPr txBox="1"/>
          <p:nvPr/>
        </p:nvSpPr>
        <p:spPr>
          <a:xfrm>
            <a:off x="2015132" y="4933186"/>
            <a:ext cx="8161736" cy="1362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2749" tIns="32749" rIns="32749" bIns="32749">
            <a:normAutofit fontScale="100000" lnSpcReduction="0"/>
          </a:bodyPr>
          <a:lstStyle/>
          <a:p>
            <a: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دانشکده‌ی مهندسی کامپیوتر دانشگاه صنعتی شریف</a:t>
            </a:r>
          </a:p>
          <a:p>
            <a:pPr algn="ctr" rtl="1">
              <a:defRPr b="1" sz="20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pPr>
            <a:r>
              <a:t>تابستان ۱۴۰۲</a:t>
            </a:r>
          </a:p>
        </p:txBody>
      </p:sp>
      <p:sp>
        <p:nvSpPr>
          <p:cNvPr id="157" name="دورهی خلاقیت الگوریتمی و برنامهنویسی پایتون"/>
          <p:cNvSpPr txBox="1"/>
          <p:nvPr/>
        </p:nvSpPr>
        <p:spPr>
          <a:xfrm>
            <a:off x="3134637" y="2203869"/>
            <a:ext cx="5922726" cy="103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rtl="1">
              <a:defRPr b="1" sz="2400">
                <a:solidFill>
                  <a:srgbClr val="00A2FF"/>
                </a:solidFill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دوره‌ی خلاقیت الگوریتمی و برنامه‌نویسی پایتون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8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88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دوم: کنترل قطرها</a:t>
            </a:r>
          </a:p>
        </p:txBody>
      </p:sp>
      <p:pic>
        <p:nvPicPr>
          <p:cNvPr id="80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1009" y="2344951"/>
            <a:ext cx="454328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0638" y="5292807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دوم: کنترل قطرها</a:t>
            </a:r>
          </a:p>
        </p:txBody>
      </p:sp>
      <p:pic>
        <p:nvPicPr>
          <p:cNvPr id="81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1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1009" y="2344951"/>
            <a:ext cx="454328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50638" y="5292807"/>
            <a:ext cx="454327" cy="426911"/>
          </a:xfrm>
          <a:prstGeom prst="rect">
            <a:avLst/>
          </a:prstGeom>
          <a:ln w="12700">
            <a:miter lim="400000"/>
          </a:ln>
        </p:spPr>
      </p:pic>
      <p:sp>
        <p:nvSpPr>
          <p:cNvPr id="814" name="Content Placeholder 2"/>
          <p:cNvSpPr txBox="1"/>
          <p:nvPr/>
        </p:nvSpPr>
        <p:spPr>
          <a:xfrm>
            <a:off x="3673230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15" name="Content Placeholder 2"/>
          <p:cNvSpPr txBox="1"/>
          <p:nvPr/>
        </p:nvSpPr>
        <p:spPr>
          <a:xfrm>
            <a:off x="426544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16" name="Content Placeholder 2"/>
          <p:cNvSpPr txBox="1"/>
          <p:nvPr/>
        </p:nvSpPr>
        <p:spPr>
          <a:xfrm>
            <a:off x="722651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817" name="Content Placeholder 2"/>
          <p:cNvSpPr txBox="1"/>
          <p:nvPr/>
        </p:nvSpPr>
        <p:spPr>
          <a:xfrm>
            <a:off x="485765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818" name="Content Placeholder 2"/>
          <p:cNvSpPr txBox="1"/>
          <p:nvPr/>
        </p:nvSpPr>
        <p:spPr>
          <a:xfrm>
            <a:off x="5449871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19" name="Content Placeholder 2"/>
          <p:cNvSpPr txBox="1"/>
          <p:nvPr/>
        </p:nvSpPr>
        <p:spPr>
          <a:xfrm>
            <a:off x="6042085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820" name="Content Placeholder 2"/>
          <p:cNvSpPr txBox="1"/>
          <p:nvPr/>
        </p:nvSpPr>
        <p:spPr>
          <a:xfrm>
            <a:off x="6634299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821" name="Content Placeholder 2"/>
          <p:cNvSpPr txBox="1"/>
          <p:nvPr/>
        </p:nvSpPr>
        <p:spPr>
          <a:xfrm>
            <a:off x="781872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822" name="Content Placeholder 2"/>
          <p:cNvSpPr txBox="1"/>
          <p:nvPr/>
        </p:nvSpPr>
        <p:spPr>
          <a:xfrm>
            <a:off x="2885252" y="1634888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23" name="Content Placeholder 2"/>
          <p:cNvSpPr txBox="1"/>
          <p:nvPr/>
        </p:nvSpPr>
        <p:spPr>
          <a:xfrm>
            <a:off x="2885252" y="1053798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24" name="Content Placeholder 2"/>
          <p:cNvSpPr txBox="1"/>
          <p:nvPr/>
        </p:nvSpPr>
        <p:spPr>
          <a:xfrm>
            <a:off x="2885252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825" name="Content Placeholder 2"/>
          <p:cNvSpPr txBox="1"/>
          <p:nvPr/>
        </p:nvSpPr>
        <p:spPr>
          <a:xfrm>
            <a:off x="2885252" y="279706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26" name="Content Placeholder 2"/>
          <p:cNvSpPr txBox="1"/>
          <p:nvPr/>
        </p:nvSpPr>
        <p:spPr>
          <a:xfrm>
            <a:off x="2885252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827" name="Content Placeholder 2"/>
          <p:cNvSpPr txBox="1"/>
          <p:nvPr/>
        </p:nvSpPr>
        <p:spPr>
          <a:xfrm>
            <a:off x="2885252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828" name="Content Placeholder 2"/>
          <p:cNvSpPr txBox="1"/>
          <p:nvPr/>
        </p:nvSpPr>
        <p:spPr>
          <a:xfrm>
            <a:off x="2885252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829" name="Content Placeholder 2"/>
          <p:cNvSpPr txBox="1"/>
          <p:nvPr/>
        </p:nvSpPr>
        <p:spPr>
          <a:xfrm>
            <a:off x="2885252" y="22159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دوم: کنترل قطرها</a:t>
            </a:r>
          </a:p>
        </p:txBody>
      </p:sp>
      <p:pic>
        <p:nvPicPr>
          <p:cNvPr id="83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8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78006" y="3549539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46862" y="1124933"/>
            <a:ext cx="454327" cy="426911"/>
          </a:xfrm>
          <a:prstGeom prst="rect">
            <a:avLst/>
          </a:prstGeom>
          <a:ln w="12700">
            <a:miter lim="400000"/>
          </a:ln>
        </p:spPr>
      </p:pic>
      <p:sp>
        <p:nvSpPr>
          <p:cNvPr id="835" name="Content Placeholder 2"/>
          <p:cNvSpPr txBox="1"/>
          <p:nvPr/>
        </p:nvSpPr>
        <p:spPr>
          <a:xfrm>
            <a:off x="3673230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36" name="Content Placeholder 2"/>
          <p:cNvSpPr txBox="1"/>
          <p:nvPr/>
        </p:nvSpPr>
        <p:spPr>
          <a:xfrm>
            <a:off x="426544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37" name="Content Placeholder 2"/>
          <p:cNvSpPr txBox="1"/>
          <p:nvPr/>
        </p:nvSpPr>
        <p:spPr>
          <a:xfrm>
            <a:off x="7226513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838" name="Content Placeholder 2"/>
          <p:cNvSpPr txBox="1"/>
          <p:nvPr/>
        </p:nvSpPr>
        <p:spPr>
          <a:xfrm>
            <a:off x="485765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839" name="Content Placeholder 2"/>
          <p:cNvSpPr txBox="1"/>
          <p:nvPr/>
        </p:nvSpPr>
        <p:spPr>
          <a:xfrm>
            <a:off x="5449871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40" name="Content Placeholder 2"/>
          <p:cNvSpPr txBox="1"/>
          <p:nvPr/>
        </p:nvSpPr>
        <p:spPr>
          <a:xfrm>
            <a:off x="6042085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841" name="Content Placeholder 2"/>
          <p:cNvSpPr txBox="1"/>
          <p:nvPr/>
        </p:nvSpPr>
        <p:spPr>
          <a:xfrm>
            <a:off x="6634299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842" name="Content Placeholder 2"/>
          <p:cNvSpPr txBox="1"/>
          <p:nvPr/>
        </p:nvSpPr>
        <p:spPr>
          <a:xfrm>
            <a:off x="7818727" y="43142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843" name="Content Placeholder 2"/>
          <p:cNvSpPr txBox="1"/>
          <p:nvPr/>
        </p:nvSpPr>
        <p:spPr>
          <a:xfrm>
            <a:off x="2885252" y="1634888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844" name="Content Placeholder 2"/>
          <p:cNvSpPr txBox="1"/>
          <p:nvPr/>
        </p:nvSpPr>
        <p:spPr>
          <a:xfrm>
            <a:off x="2885252" y="1053798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30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845" name="Content Placeholder 2"/>
          <p:cNvSpPr txBox="1"/>
          <p:nvPr/>
        </p:nvSpPr>
        <p:spPr>
          <a:xfrm>
            <a:off x="2885252" y="454033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۷</a:t>
            </a:r>
          </a:p>
        </p:txBody>
      </p:sp>
      <p:sp>
        <p:nvSpPr>
          <p:cNvPr id="846" name="Content Placeholder 2"/>
          <p:cNvSpPr txBox="1"/>
          <p:nvPr/>
        </p:nvSpPr>
        <p:spPr>
          <a:xfrm>
            <a:off x="2885252" y="279706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847" name="Content Placeholder 2"/>
          <p:cNvSpPr txBox="1"/>
          <p:nvPr/>
        </p:nvSpPr>
        <p:spPr>
          <a:xfrm>
            <a:off x="2885252" y="337815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848" name="Content Placeholder 2"/>
          <p:cNvSpPr txBox="1"/>
          <p:nvPr/>
        </p:nvSpPr>
        <p:spPr>
          <a:xfrm>
            <a:off x="2885252" y="3959245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۶</a:t>
            </a:r>
          </a:p>
        </p:txBody>
      </p:sp>
      <p:sp>
        <p:nvSpPr>
          <p:cNvPr id="849" name="Content Placeholder 2"/>
          <p:cNvSpPr txBox="1"/>
          <p:nvPr/>
        </p:nvSpPr>
        <p:spPr>
          <a:xfrm>
            <a:off x="2885252" y="5121424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۸</a:t>
            </a:r>
          </a:p>
        </p:txBody>
      </p:sp>
      <p:sp>
        <p:nvSpPr>
          <p:cNvPr id="850" name="Content Placeholder 2"/>
          <p:cNvSpPr txBox="1"/>
          <p:nvPr/>
        </p:nvSpPr>
        <p:spPr>
          <a:xfrm>
            <a:off x="2885252" y="22159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 rtl="1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کنترل قطرها</a:t>
            </a:r>
          </a:p>
        </p:txBody>
      </p:sp>
      <p:sp>
        <p:nvSpPr>
          <p:cNvPr id="85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row == 8: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print_solution(queens)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put(row, i):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pick(row, i)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85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3pPr>
          </a:lstStyle>
          <a:p>
            <a:pPr/>
            <a:r>
              <a:t>def put(r, c):</a:t>
            </a:r>
          </a:p>
          <a:p>
            <a:pPr lvl="1"/>
            <a:r>
              <a:t>if col[c] or diag1[r+c] or diag2[r-c+7]:</a:t>
            </a:r>
          </a:p>
          <a:p>
            <a:pPr lvl="2"/>
            <a:r>
              <a:t>return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85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put(r,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col[c] or diag1[r+c] or diag2[r-c+7]: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False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col[c] = diag1[r+c] = diag2[r-c+7] = True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queens[r] =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86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put(r,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col[c] or diag1[r+c] or diag2[r-c+7]: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False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col[c] = diag1[r+c] = diag2[r-c+7] = True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queens[r] = c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pick(r,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col[c] = diag1[r+c] = diag2[r-c+7]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شاد و تندرست باشید :-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3500">
                <a:solidFill>
                  <a:srgbClr val="2751A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شاد و تن‌درست باشید :-)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9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92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9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96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9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00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0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04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0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08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1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12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1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16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1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20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13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22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224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فرکتال: دنیای ژرف زیبا</a:t>
            </a:r>
          </a:p>
        </p:txBody>
      </p:sp>
      <p:pic>
        <p:nvPicPr>
          <p:cNvPr id="160" name="Screen Shot 2023-08-18 at 12.49.04 PM.png" descr="Screen Shot 2023-08-18 at 12.49.0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559" y="836671"/>
            <a:ext cx="9280882" cy="5211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ll dir="l"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می‌توانید یک رابطه ارائه دهید؟</a:t>
            </a:r>
          </a:p>
        </p:txBody>
      </p:sp>
      <p:sp>
        <p:nvSpPr>
          <p:cNvPr id="227" name="Content Placeholder 2"/>
          <p:cNvSpPr txBox="1"/>
          <p:nvPr>
            <p:ph type="body" sz="quarter" idx="1"/>
          </p:nvPr>
        </p:nvSpPr>
        <p:spPr>
          <a:xfrm>
            <a:off x="3489128" y="1810789"/>
            <a:ext cx="3566100" cy="1049812"/>
          </a:xfrm>
          <a:prstGeom prst="rect">
            <a:avLst/>
          </a:prstGeom>
        </p:spPr>
        <p:txBody>
          <a:bodyPr anchor="ctr"/>
          <a:lstStyle>
            <a:lvl1pPr marL="0" indent="228589" algn="ctr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ontent Placeholder 2"/>
          <p:cNvSpPr txBox="1"/>
          <p:nvPr/>
        </p:nvSpPr>
        <p:spPr>
          <a:xfrm>
            <a:off x="4312950" y="1810789"/>
            <a:ext cx="3566099" cy="1049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3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می‌توانید یک رابطه ارائه دهید؟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3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به زبان الگوریتم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3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به زبان الگوریتم</a:t>
            </a:r>
          </a:p>
        </p:txBody>
      </p:sp>
      <p:sp>
        <p:nvSpPr>
          <p:cNvPr id="23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def F(n):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4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به زبان الگوریتم</a:t>
            </a:r>
          </a:p>
        </p:txBody>
      </p:sp>
      <p:sp>
        <p:nvSpPr>
          <p:cNvPr id="24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2pPr>
          </a:lstStyle>
          <a:p>
            <a:pPr/>
            <a:r>
              <a:t>def F(n):</a:t>
            </a:r>
          </a:p>
          <a:p>
            <a:pPr lvl="1"/>
            <a:r>
              <a:t>return F(n-1)+F(n-2)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4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4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4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4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5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5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5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5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6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6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F(1)+F(0)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گشت‌وگذار در دنیای فرکتال‌ها</a:t>
            </a:r>
          </a:p>
        </p:txBody>
      </p:sp>
      <p:sp>
        <p:nvSpPr>
          <p:cNvPr id="163" name="Content Placeholder 2"/>
          <p:cNvSpPr txBox="1"/>
          <p:nvPr>
            <p:ph type="body" idx="1"/>
          </p:nvPr>
        </p:nvSpPr>
        <p:spPr>
          <a:xfrm>
            <a:off x="838200" y="1116819"/>
            <a:ext cx="10515600" cy="487062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  <a:p>
            <a:pPr marL="0" indent="0" algn="ctr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fractal-visualizer.netlify.app</a:t>
            </a:r>
          </a:p>
          <a:p>
            <a:pPr marL="0" indent="0" algn="ctr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</a:p>
          <a:p>
            <a:pPr marL="0" indent="0" algn="ctr">
              <a:buSzTx/>
              <a:buFontTx/>
              <a:buNone/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zazow.com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6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فرض کنید F(5) را فراخوانی کنیم.</a:t>
            </a:r>
          </a:p>
        </p:txBody>
      </p:sp>
      <p:sp>
        <p:nvSpPr>
          <p:cNvPr id="26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F(1)+F(0)</a:t>
            </a:r>
          </a:p>
          <a:p>
            <a: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F(1) =&gt; return F(0)+F(-1)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6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شرط توقف بازگشت</a:t>
            </a:r>
          </a:p>
        </p:txBody>
      </p:sp>
      <p:sp>
        <p:nvSpPr>
          <p:cNvPr id="26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7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شرط توقف بازگشت</a:t>
            </a:r>
          </a:p>
        </p:txBody>
      </p:sp>
      <p:sp>
        <p:nvSpPr>
          <p:cNvPr id="27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7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شرط توقف بازگشت</a:t>
            </a:r>
          </a:p>
        </p:txBody>
      </p:sp>
      <p:sp>
        <p:nvSpPr>
          <p:cNvPr id="27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lvl="2" marL="0" indent="914352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1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8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دوباره F(5) را فراخوانی کنیم.</a:t>
            </a:r>
          </a:p>
        </p:txBody>
      </p:sp>
      <p:sp>
        <p:nvSpPr>
          <p:cNvPr id="28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1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1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F(1) =&gt; return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8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دوباره F(5) را فراخوانی کنیم.</a:t>
            </a:r>
          </a:p>
        </p:txBody>
      </p:sp>
      <p:sp>
        <p:nvSpPr>
          <p:cNvPr id="28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1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1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F(1) =&gt; return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ontent Placeholder 2"/>
          <p:cNvSpPr txBox="1"/>
          <p:nvPr/>
        </p:nvSpPr>
        <p:spPr>
          <a:xfrm>
            <a:off x="8152548" y="913412"/>
            <a:ext cx="3566099" cy="1049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indent="228589" algn="ctr" defTabSz="914353">
              <a:lnSpc>
                <a:spcPct val="90000"/>
              </a:lnSpc>
              <a:spcBef>
                <a:spcPts val="1000"/>
              </a:spcBef>
              <a:buFont typeface="Arial"/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14:m>
              <m:oMathPara>
                <m:oMathParaPr>
                  <m:jc m:val="center"/>
                </m:oMathParaPr>
                <m:oMath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=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 xmlns:a="http://schemas.openxmlformats.org/drawingml/2006/main" sz="3450" i="1">
                      <a:solidFill>
                        <a:srgbClr val="365B9C"/>
                      </a:solidFill>
                      <a:latin typeface="Cambria Math" panose="02040503050406030204" pitchFamily="18" charset="0"/>
                    </a:rPr>
                    <m:t>+</m:t>
                  </m:r>
                  <m:sSub>
                    <m:e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</m:e>
                    <m:sub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3450" i="1">
                          <a:solidFill>
                            <a:srgbClr val="365B9C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m:oMathPara>
            </a14:m>
            <a:endParaRPr>
              <a:solidFill>
                <a:srgbClr val="365B9D"/>
              </a:solidFill>
            </a:endParaRPr>
          </a:p>
        </p:txBody>
      </p:sp>
      <p:sp>
        <p:nvSpPr>
          <p:cNvPr id="28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دوباره F(5) را فراخوانی کنیم.</a:t>
            </a:r>
          </a:p>
        </p:txBody>
      </p:sp>
      <p:sp>
        <p:nvSpPr>
          <p:cNvPr id="28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 &lt;= 2: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1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 F(n-1)+F(n-2)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x = F(5)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F(5) =&gt; return F(4)+F(3)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F(4) =&gt; return F(3)+F(2)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F(3) =&gt; return F(2)+F(1)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F(2) =&gt; return 1</a:t>
            </a:r>
          </a:p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F(1) =&gt; return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294" name="Screen Shot 2023-08-18 at 11.36.14 PM.png" descr="Screen Shot 2023-08-18 at 11.36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57650" y="1117600"/>
            <a:ext cx="4076700" cy="4622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297" name="Screen Shot 2023-08-18 at 11.38.36 PM.png" descr="Screen Shot 2023-08-18 at 11.38.3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5350" y="2184400"/>
            <a:ext cx="7861300" cy="2489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6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فرض کنید روز ۱ در حساب بانکی خود ۱ تومان دارید.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00" name="Screen Shot 2023-08-18 at 11.39.46 PM.png" descr="Screen Shot 2023-08-18 at 11.39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069368"/>
            <a:ext cx="7873788" cy="2489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03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105409"/>
            <a:ext cx="7873788" cy="2417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06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092350"/>
            <a:ext cx="7873788" cy="24432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09" name="Screen Shot 2023-08-18 at 11.55.14 PM.png" descr="Screen Shot 2023-08-18 at 11.55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4264750"/>
            <a:ext cx="7873788" cy="269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12" name="Screen Shot 2023-08-18 at 11.55.14 PM.png" descr="Screen Shot 2023-08-18 at 11.55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4264750"/>
            <a:ext cx="7873788" cy="269014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Circle"/>
          <p:cNvSpPr/>
          <p:nvPr/>
        </p:nvSpPr>
        <p:spPr>
          <a:xfrm>
            <a:off x="2168213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4" name="Circle"/>
          <p:cNvSpPr/>
          <p:nvPr/>
        </p:nvSpPr>
        <p:spPr>
          <a:xfrm>
            <a:off x="9899359" y="433575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17" name="Screen Shot 2023-08-18 at 11.55.14 PM.png" descr="Screen Shot 2023-08-18 at 11.55.14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4264750"/>
            <a:ext cx="7873788" cy="269014"/>
          </a:xfrm>
          <a:prstGeom prst="rect">
            <a:avLst/>
          </a:prstGeom>
          <a:ln w="12700">
            <a:miter lim="400000"/>
          </a:ln>
        </p:spPr>
      </p:pic>
      <p:sp>
        <p:nvSpPr>
          <p:cNvPr id="318" name="Circle"/>
          <p:cNvSpPr/>
          <p:nvPr/>
        </p:nvSpPr>
        <p:spPr>
          <a:xfrm>
            <a:off x="2168213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19" name="Circle"/>
          <p:cNvSpPr/>
          <p:nvPr/>
        </p:nvSpPr>
        <p:spPr>
          <a:xfrm>
            <a:off x="9899359" y="433575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0" name="Circle"/>
          <p:cNvSpPr/>
          <p:nvPr/>
        </p:nvSpPr>
        <p:spPr>
          <a:xfrm>
            <a:off x="4728540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1" name="Circle"/>
          <p:cNvSpPr/>
          <p:nvPr/>
        </p:nvSpPr>
        <p:spPr>
          <a:xfrm>
            <a:off x="7288866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324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092350"/>
            <a:ext cx="7873788" cy="2443236"/>
          </a:xfrm>
          <a:prstGeom prst="rect">
            <a:avLst/>
          </a:prstGeom>
          <a:ln w="12700">
            <a:miter lim="400000"/>
          </a:ln>
        </p:spPr>
      </p:pic>
      <p:sp>
        <p:nvSpPr>
          <p:cNvPr id="325" name="Circle"/>
          <p:cNvSpPr/>
          <p:nvPr/>
        </p:nvSpPr>
        <p:spPr>
          <a:xfrm>
            <a:off x="2168213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6" name="Circle"/>
          <p:cNvSpPr/>
          <p:nvPr/>
        </p:nvSpPr>
        <p:spPr>
          <a:xfrm>
            <a:off x="9899359" y="433575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27" name="Content Placeholder 2"/>
          <p:cNvSpPr txBox="1"/>
          <p:nvPr/>
        </p:nvSpPr>
        <p:spPr>
          <a:xfrm>
            <a:off x="1899773" y="37346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28" name="Content Placeholder 2"/>
          <p:cNvSpPr txBox="1"/>
          <p:nvPr/>
        </p:nvSpPr>
        <p:spPr>
          <a:xfrm>
            <a:off x="9630919" y="37346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29" name="Circle"/>
          <p:cNvSpPr/>
          <p:nvPr/>
        </p:nvSpPr>
        <p:spPr>
          <a:xfrm>
            <a:off x="4728540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0" name="Circle"/>
          <p:cNvSpPr/>
          <p:nvPr/>
        </p:nvSpPr>
        <p:spPr>
          <a:xfrm>
            <a:off x="7288866" y="435326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31" name="Content Placeholder 2"/>
          <p:cNvSpPr txBox="1"/>
          <p:nvPr/>
        </p:nvSpPr>
        <p:spPr>
          <a:xfrm>
            <a:off x="4460100" y="37346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32" name="Content Placeholder 2"/>
          <p:cNvSpPr txBox="1"/>
          <p:nvPr/>
        </p:nvSpPr>
        <p:spPr>
          <a:xfrm>
            <a:off x="7020427" y="3734677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33" name="Content Placeholder 2"/>
          <p:cNvSpPr txBox="1"/>
          <p:nvPr/>
        </p:nvSpPr>
        <p:spPr>
          <a:xfrm>
            <a:off x="5764060" y="1515255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34" name="Circle"/>
          <p:cNvSpPr/>
          <p:nvPr/>
        </p:nvSpPr>
        <p:spPr>
          <a:xfrm>
            <a:off x="6032500" y="2145302"/>
            <a:ext cx="127000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sp>
        <p:nvSpPr>
          <p:cNvPr id="33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def draw(size):</a:t>
            </a:r>
          </a:p>
        </p:txBody>
      </p:sp>
      <p:pic>
        <p:nvPicPr>
          <p:cNvPr id="338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0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1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42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3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4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45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46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47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48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349" name="Arrow"/>
          <p:cNvSpPr/>
          <p:nvPr/>
        </p:nvSpPr>
        <p:spPr>
          <a:xfrm>
            <a:off x="6648384" y="2472130"/>
            <a:ext cx="355511" cy="239809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35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2pPr>
          </a:lstStyle>
          <a:p>
            <a:pPr/>
            <a:r>
              <a:t>def draw(size):</a:t>
            </a:r>
          </a:p>
          <a:p>
            <a:pPr lvl="1"/>
            <a:r>
              <a:t>forward(size/3)</a:t>
            </a:r>
          </a:p>
        </p:txBody>
      </p:sp>
      <p:pic>
        <p:nvPicPr>
          <p:cNvPr id="353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354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5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6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7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8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59" name="Arrow"/>
          <p:cNvSpPr/>
          <p:nvPr/>
        </p:nvSpPr>
        <p:spPr>
          <a:xfrm rot="7423">
            <a:off x="6684714" y="2478629"/>
            <a:ext cx="1730517" cy="239808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0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61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62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63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64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36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</p:txBody>
      </p:sp>
      <p:pic>
        <p:nvPicPr>
          <p:cNvPr id="368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369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0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4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75" name="Arrow"/>
          <p:cNvSpPr/>
          <p:nvPr/>
        </p:nvSpPr>
        <p:spPr>
          <a:xfrm rot="18000000">
            <a:off x="8287485" y="2346937"/>
            <a:ext cx="333136" cy="241190"/>
          </a:xfrm>
          <a:prstGeom prst="rightArrow">
            <a:avLst>
              <a:gd name="adj1" fmla="val 32000"/>
              <a:gd name="adj2" fmla="val 104445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6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7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78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79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80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81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6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A02D34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A02D34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38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</p:txBody>
      </p:sp>
      <p:pic>
        <p:nvPicPr>
          <p:cNvPr id="385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7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8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89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0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1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92" name="Arrow"/>
          <p:cNvSpPr/>
          <p:nvPr/>
        </p:nvSpPr>
        <p:spPr>
          <a:xfrm rot="18000000">
            <a:off x="7924103" y="1717539"/>
            <a:ext cx="1786667" cy="241191"/>
          </a:xfrm>
          <a:prstGeom prst="rightArrow">
            <a:avLst>
              <a:gd name="adj1" fmla="val 32000"/>
              <a:gd name="adj2" fmla="val 104445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3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94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395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396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397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398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0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</p:txBody>
      </p:sp>
      <p:pic>
        <p:nvPicPr>
          <p:cNvPr id="402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4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5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6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7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08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09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0" name="Line"/>
          <p:cNvSpPr/>
          <p:nvPr/>
        </p:nvSpPr>
        <p:spPr>
          <a:xfrm flipV="1">
            <a:off x="8379129" y="1130915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11" name="Arrow"/>
          <p:cNvSpPr/>
          <p:nvPr/>
        </p:nvSpPr>
        <p:spPr>
          <a:xfrm rot="3600000">
            <a:off x="9149759" y="1127305"/>
            <a:ext cx="355511" cy="239808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2" name="Circle"/>
          <p:cNvSpPr/>
          <p:nvPr/>
        </p:nvSpPr>
        <p:spPr>
          <a:xfrm>
            <a:off x="9208651" y="1064520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13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14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15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16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17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2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</p:txBody>
      </p:sp>
      <p:pic>
        <p:nvPicPr>
          <p:cNvPr id="421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3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4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5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6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7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28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29" name="Line"/>
          <p:cNvSpPr/>
          <p:nvPr/>
        </p:nvSpPr>
        <p:spPr>
          <a:xfrm flipV="1">
            <a:off x="8379129" y="1130915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30" name="Arrow"/>
          <p:cNvSpPr/>
          <p:nvPr/>
        </p:nvSpPr>
        <p:spPr>
          <a:xfrm rot="3600000">
            <a:off x="8801016" y="1731346"/>
            <a:ext cx="1750483" cy="239808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1" name="Circle"/>
          <p:cNvSpPr/>
          <p:nvPr/>
        </p:nvSpPr>
        <p:spPr>
          <a:xfrm>
            <a:off x="9208651" y="1064520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32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33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34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35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36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3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</p:txBody>
      </p:sp>
      <p:pic>
        <p:nvPicPr>
          <p:cNvPr id="440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441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2" name="Circle"/>
          <p:cNvSpPr/>
          <p:nvPr/>
        </p:nvSpPr>
        <p:spPr>
          <a:xfrm>
            <a:off x="11772560" y="2538111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3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4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5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6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48" name="Line"/>
          <p:cNvSpPr/>
          <p:nvPr/>
        </p:nvSpPr>
        <p:spPr>
          <a:xfrm flipV="1">
            <a:off x="8379129" y="1130915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Circle"/>
          <p:cNvSpPr/>
          <p:nvPr/>
        </p:nvSpPr>
        <p:spPr>
          <a:xfrm>
            <a:off x="9208651" y="1064520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0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51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chemeClr val="accent1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52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53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54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55" name="Line"/>
          <p:cNvSpPr/>
          <p:nvPr/>
        </p:nvSpPr>
        <p:spPr>
          <a:xfrm>
            <a:off x="9238110" y="1117467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56" name="Arrow"/>
          <p:cNvSpPr/>
          <p:nvPr/>
        </p:nvSpPr>
        <p:spPr>
          <a:xfrm>
            <a:off x="10076219" y="2477774"/>
            <a:ext cx="355511" cy="239809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57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6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</p:txBody>
      </p:sp>
      <p:pic>
        <p:nvPicPr>
          <p:cNvPr id="461" name="Screen Shot 2023-08-18 at 11.41.52 PM.png" descr="Screen Shot 2023-08-18 at 11.41.52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20397" y="1044827"/>
            <a:ext cx="5241048" cy="1626297"/>
          </a:xfrm>
          <a:prstGeom prst="rect">
            <a:avLst/>
          </a:prstGeom>
          <a:ln w="12700">
            <a:miter lim="400000"/>
          </a:ln>
        </p:spPr>
      </p:pic>
      <p:sp>
        <p:nvSpPr>
          <p:cNvPr id="462" name="Circle"/>
          <p:cNvSpPr/>
          <p:nvPr/>
        </p:nvSpPr>
        <p:spPr>
          <a:xfrm>
            <a:off x="6626459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3" name="Circle"/>
          <p:cNvSpPr/>
          <p:nvPr/>
        </p:nvSpPr>
        <p:spPr>
          <a:xfrm>
            <a:off x="8330695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4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5" name="Circle"/>
          <p:cNvSpPr/>
          <p:nvPr/>
        </p:nvSpPr>
        <p:spPr>
          <a:xfrm>
            <a:off x="9198653" y="1080074"/>
            <a:ext cx="84536" cy="84536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6" name="Line"/>
          <p:cNvSpPr/>
          <p:nvPr/>
        </p:nvSpPr>
        <p:spPr>
          <a:xfrm flipV="1">
            <a:off x="6665375" y="2590504"/>
            <a:ext cx="1710117" cy="7187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7" name="Circle"/>
          <p:cNvSpPr/>
          <p:nvPr/>
        </p:nvSpPr>
        <p:spPr>
          <a:xfrm>
            <a:off x="8336653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68" name="Line"/>
          <p:cNvSpPr/>
          <p:nvPr/>
        </p:nvSpPr>
        <p:spPr>
          <a:xfrm flipV="1">
            <a:off x="8379129" y="1130915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Circle"/>
          <p:cNvSpPr/>
          <p:nvPr/>
        </p:nvSpPr>
        <p:spPr>
          <a:xfrm>
            <a:off x="9208651" y="1064520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0" name="Content Placeholder 2"/>
          <p:cNvSpPr txBox="1"/>
          <p:nvPr/>
        </p:nvSpPr>
        <p:spPr>
          <a:xfrm>
            <a:off x="6447777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۱</a:t>
            </a:r>
          </a:p>
        </p:txBody>
      </p:sp>
      <p:sp>
        <p:nvSpPr>
          <p:cNvPr id="471" name="Content Placeholder 2"/>
          <p:cNvSpPr txBox="1"/>
          <p:nvPr/>
        </p:nvSpPr>
        <p:spPr>
          <a:xfrm>
            <a:off x="11593878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۵</a:t>
            </a:r>
          </a:p>
        </p:txBody>
      </p:sp>
      <p:sp>
        <p:nvSpPr>
          <p:cNvPr id="472" name="Content Placeholder 2"/>
          <p:cNvSpPr txBox="1"/>
          <p:nvPr/>
        </p:nvSpPr>
        <p:spPr>
          <a:xfrm>
            <a:off x="8152014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۲</a:t>
            </a:r>
          </a:p>
        </p:txBody>
      </p:sp>
      <p:sp>
        <p:nvSpPr>
          <p:cNvPr id="473" name="Content Placeholder 2"/>
          <p:cNvSpPr txBox="1"/>
          <p:nvPr/>
        </p:nvSpPr>
        <p:spPr>
          <a:xfrm>
            <a:off x="9856250" y="2023713"/>
            <a:ext cx="441900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۴</a:t>
            </a:r>
          </a:p>
        </p:txBody>
      </p:sp>
      <p:sp>
        <p:nvSpPr>
          <p:cNvPr id="474" name="Content Placeholder 2"/>
          <p:cNvSpPr txBox="1"/>
          <p:nvPr/>
        </p:nvSpPr>
        <p:spPr>
          <a:xfrm>
            <a:off x="9019971" y="546394"/>
            <a:ext cx="441901" cy="512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94909">
              <a:lnSpc>
                <a:spcPct val="90000"/>
              </a:lnSpc>
              <a:spcBef>
                <a:spcPts val="700"/>
              </a:spcBef>
              <a:defRPr sz="2128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۳</a:t>
            </a:r>
          </a:p>
        </p:txBody>
      </p:sp>
      <p:sp>
        <p:nvSpPr>
          <p:cNvPr id="475" name="Line"/>
          <p:cNvSpPr/>
          <p:nvPr/>
        </p:nvSpPr>
        <p:spPr>
          <a:xfrm>
            <a:off x="9238110" y="1117467"/>
            <a:ext cx="855067" cy="1481018"/>
          </a:xfrm>
          <a:prstGeom prst="line">
            <a:avLst/>
          </a:prstGeom>
          <a:ln w="63500">
            <a:solidFill>
              <a:srgbClr val="A12E34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76" name="Arrow"/>
          <p:cNvSpPr/>
          <p:nvPr/>
        </p:nvSpPr>
        <p:spPr>
          <a:xfrm>
            <a:off x="10076219" y="2477774"/>
            <a:ext cx="1743700" cy="239809"/>
          </a:xfrm>
          <a:prstGeom prst="rightArrow">
            <a:avLst>
              <a:gd name="adj1" fmla="val 32000"/>
              <a:gd name="adj2" fmla="val 105047"/>
            </a:avLst>
          </a:prstGeom>
          <a:solidFill>
            <a:srgbClr val="A12E34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7" name="Circle"/>
          <p:cNvSpPr/>
          <p:nvPr/>
        </p:nvSpPr>
        <p:spPr>
          <a:xfrm>
            <a:off x="10034931" y="2549766"/>
            <a:ext cx="84536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478" name="Circle"/>
          <p:cNvSpPr/>
          <p:nvPr/>
        </p:nvSpPr>
        <p:spPr>
          <a:xfrm>
            <a:off x="11745517" y="2549766"/>
            <a:ext cx="84537" cy="84536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</a:t>
            </a:r>
          </a:p>
        </p:txBody>
      </p:sp>
      <p:pic>
        <p:nvPicPr>
          <p:cNvPr id="483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106" y="2105409"/>
            <a:ext cx="7873788" cy="2417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8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</p:txBody>
      </p:sp>
      <p:pic>
        <p:nvPicPr>
          <p:cNvPr id="487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9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draw(size):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491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9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</a:t>
            </a:r>
            <a:r>
              <a:rPr>
                <a:solidFill>
                  <a:srgbClr val="A12E34"/>
                </a:solidFill>
              </a:rPr>
              <a:t>, level</a:t>
            </a:r>
            <a:r>
              <a:t>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495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7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498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draw(size, level):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forward(size/3)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499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50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draw(size, level):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503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50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draw(size, level):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draw(size/3)</a:t>
            </a:r>
          </a:p>
        </p:txBody>
      </p:sp>
      <p:pic>
        <p:nvPicPr>
          <p:cNvPr id="507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کریستال برف </a:t>
            </a:r>
          </a:p>
        </p:txBody>
      </p:sp>
      <p:sp>
        <p:nvSpPr>
          <p:cNvPr id="51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draw(size, level):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forward(size)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</a:t>
            </a:r>
            <a:r>
              <a:rPr>
                <a:solidFill>
                  <a:srgbClr val="A12E34"/>
                </a:solidFill>
              </a:rPr>
              <a:t>, level-1</a:t>
            </a:r>
            <a:r>
              <a:t>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</a:t>
            </a:r>
            <a:r>
              <a:rPr>
                <a:solidFill>
                  <a:srgbClr val="A12E34"/>
                </a:solidFill>
              </a:rPr>
              <a:t>, level-1</a:t>
            </a:r>
            <a:r>
              <a:t>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right(120)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</a:t>
            </a:r>
            <a:r>
              <a:rPr>
                <a:solidFill>
                  <a:srgbClr val="A12E34"/>
                </a:solidFill>
              </a:rPr>
              <a:t>, level-1</a:t>
            </a:r>
            <a:r>
              <a:t>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left(60)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draw(size/3</a:t>
            </a:r>
            <a:r>
              <a:rPr>
                <a:solidFill>
                  <a:srgbClr val="A12E34"/>
                </a:solidFill>
              </a:rPr>
              <a:t>, level-1</a:t>
            </a:r>
            <a:r>
              <a:t>)</a:t>
            </a:r>
          </a:p>
        </p:txBody>
      </p:sp>
      <p:pic>
        <p:nvPicPr>
          <p:cNvPr id="511" name="Screen Shot 2023-08-18 at 11.40.46 PM.png" descr="Screen Shot 2023-08-18 at 11.40.4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6569" y="1018690"/>
            <a:ext cx="5297678" cy="1626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1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3246122" y="988185"/>
            <a:ext cx="6062917" cy="45447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1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3246122" y="988185"/>
            <a:ext cx="6062917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20" name="Content Placeholder 2"/>
          <p:cNvSpPr txBox="1"/>
          <p:nvPr/>
        </p:nvSpPr>
        <p:spPr>
          <a:xfrm>
            <a:off x="5945712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21" name="Content Placeholder 2"/>
          <p:cNvSpPr txBox="1"/>
          <p:nvPr/>
        </p:nvSpPr>
        <p:spPr>
          <a:xfrm>
            <a:off x="3284435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22" name="Content Placeholder 2"/>
          <p:cNvSpPr txBox="1"/>
          <p:nvPr/>
        </p:nvSpPr>
        <p:spPr>
          <a:xfrm>
            <a:off x="8557798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23" name="Circle"/>
          <p:cNvSpPr/>
          <p:nvPr/>
        </p:nvSpPr>
        <p:spPr>
          <a:xfrm>
            <a:off x="6214152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4" name="Circle"/>
          <p:cNvSpPr/>
          <p:nvPr/>
        </p:nvSpPr>
        <p:spPr>
          <a:xfrm>
            <a:off x="3746363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25" name="Circle"/>
          <p:cNvSpPr/>
          <p:nvPr/>
        </p:nvSpPr>
        <p:spPr>
          <a:xfrm>
            <a:off x="8650864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2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3246122" y="988185"/>
            <a:ext cx="6062917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29" name="Content Placeholder 2"/>
          <p:cNvSpPr txBox="1"/>
          <p:nvPr/>
        </p:nvSpPr>
        <p:spPr>
          <a:xfrm>
            <a:off x="5945712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30" name="Content Placeholder 2"/>
          <p:cNvSpPr txBox="1"/>
          <p:nvPr/>
        </p:nvSpPr>
        <p:spPr>
          <a:xfrm>
            <a:off x="3284435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31" name="Content Placeholder 2"/>
          <p:cNvSpPr txBox="1"/>
          <p:nvPr/>
        </p:nvSpPr>
        <p:spPr>
          <a:xfrm>
            <a:off x="8557798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32" name="Content Placeholder 2"/>
          <p:cNvSpPr txBox="1"/>
          <p:nvPr/>
        </p:nvSpPr>
        <p:spPr>
          <a:xfrm>
            <a:off x="4459924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33" name="Content Placeholder 2"/>
          <p:cNvSpPr txBox="1"/>
          <p:nvPr/>
        </p:nvSpPr>
        <p:spPr>
          <a:xfrm>
            <a:off x="7444651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34" name="Content Placeholder 2"/>
          <p:cNvSpPr txBox="1"/>
          <p:nvPr/>
        </p:nvSpPr>
        <p:spPr>
          <a:xfrm>
            <a:off x="5945712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535" name="Circle"/>
          <p:cNvSpPr/>
          <p:nvPr/>
        </p:nvSpPr>
        <p:spPr>
          <a:xfrm>
            <a:off x="6214152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6" name="Circle"/>
          <p:cNvSpPr/>
          <p:nvPr/>
        </p:nvSpPr>
        <p:spPr>
          <a:xfrm>
            <a:off x="3746363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7" name="Circle"/>
          <p:cNvSpPr/>
          <p:nvPr/>
        </p:nvSpPr>
        <p:spPr>
          <a:xfrm>
            <a:off x="8650864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8" name="Circle"/>
          <p:cNvSpPr/>
          <p:nvPr/>
        </p:nvSpPr>
        <p:spPr>
          <a:xfrm>
            <a:off x="4990453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39" name="Circle"/>
          <p:cNvSpPr/>
          <p:nvPr/>
        </p:nvSpPr>
        <p:spPr>
          <a:xfrm>
            <a:off x="6214152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40" name="Circle"/>
          <p:cNvSpPr/>
          <p:nvPr/>
        </p:nvSpPr>
        <p:spPr>
          <a:xfrm>
            <a:off x="7451001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4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71306" y="988185"/>
            <a:ext cx="6062916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44" name="Content Placeholder 2"/>
          <p:cNvSpPr txBox="1"/>
          <p:nvPr/>
        </p:nvSpPr>
        <p:spPr>
          <a:xfrm>
            <a:off x="2770896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45" name="Content Placeholder 2"/>
          <p:cNvSpPr txBox="1"/>
          <p:nvPr/>
        </p:nvSpPr>
        <p:spPr>
          <a:xfrm>
            <a:off x="109619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46" name="Content Placeholder 2"/>
          <p:cNvSpPr txBox="1"/>
          <p:nvPr/>
        </p:nvSpPr>
        <p:spPr>
          <a:xfrm>
            <a:off x="5382982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47" name="Content Placeholder 2"/>
          <p:cNvSpPr txBox="1"/>
          <p:nvPr/>
        </p:nvSpPr>
        <p:spPr>
          <a:xfrm>
            <a:off x="1285108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48" name="Content Placeholder 2"/>
          <p:cNvSpPr txBox="1"/>
          <p:nvPr/>
        </p:nvSpPr>
        <p:spPr>
          <a:xfrm>
            <a:off x="4269835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49" name="Content Placeholder 2"/>
          <p:cNvSpPr txBox="1"/>
          <p:nvPr/>
        </p:nvSpPr>
        <p:spPr>
          <a:xfrm>
            <a:off x="2770896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550" name="Circle"/>
          <p:cNvSpPr/>
          <p:nvPr/>
        </p:nvSpPr>
        <p:spPr>
          <a:xfrm>
            <a:off x="3039335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1" name="Circle"/>
          <p:cNvSpPr/>
          <p:nvPr/>
        </p:nvSpPr>
        <p:spPr>
          <a:xfrm>
            <a:off x="5715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2" name="Circle"/>
          <p:cNvSpPr/>
          <p:nvPr/>
        </p:nvSpPr>
        <p:spPr>
          <a:xfrm>
            <a:off x="54760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53" name="Circle"/>
          <p:cNvSpPr/>
          <p:nvPr/>
        </p:nvSpPr>
        <p:spPr>
          <a:xfrm>
            <a:off x="1815637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54" name="Circle"/>
          <p:cNvSpPr/>
          <p:nvPr/>
        </p:nvSpPr>
        <p:spPr>
          <a:xfrm>
            <a:off x="3039335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55" name="Circle"/>
          <p:cNvSpPr/>
          <p:nvPr/>
        </p:nvSpPr>
        <p:spPr>
          <a:xfrm>
            <a:off x="4276185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56" name="Content Placeholder 2"/>
          <p:cNvSpPr txBox="1"/>
          <p:nvPr/>
        </p:nvSpPr>
        <p:spPr>
          <a:xfrm>
            <a:off x="5561865" y="2736332"/>
            <a:ext cx="1105794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566899">
              <a:lnSpc>
                <a:spcPct val="90000"/>
              </a:lnSpc>
              <a:spcBef>
                <a:spcPts val="600"/>
              </a:spcBef>
              <a:defRPr sz="3472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5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6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71306" y="988185"/>
            <a:ext cx="6062916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Content Placeholder 2"/>
          <p:cNvSpPr txBox="1"/>
          <p:nvPr/>
        </p:nvSpPr>
        <p:spPr>
          <a:xfrm>
            <a:off x="2770896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62" name="Content Placeholder 2"/>
          <p:cNvSpPr txBox="1"/>
          <p:nvPr/>
        </p:nvSpPr>
        <p:spPr>
          <a:xfrm>
            <a:off x="109619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63" name="Content Placeholder 2"/>
          <p:cNvSpPr txBox="1"/>
          <p:nvPr/>
        </p:nvSpPr>
        <p:spPr>
          <a:xfrm>
            <a:off x="5382982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64" name="Content Placeholder 2"/>
          <p:cNvSpPr txBox="1"/>
          <p:nvPr/>
        </p:nvSpPr>
        <p:spPr>
          <a:xfrm>
            <a:off x="1285108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65" name="Content Placeholder 2"/>
          <p:cNvSpPr txBox="1"/>
          <p:nvPr/>
        </p:nvSpPr>
        <p:spPr>
          <a:xfrm>
            <a:off x="4269835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66" name="Content Placeholder 2"/>
          <p:cNvSpPr txBox="1"/>
          <p:nvPr/>
        </p:nvSpPr>
        <p:spPr>
          <a:xfrm>
            <a:off x="2770896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567" name="Circle"/>
          <p:cNvSpPr/>
          <p:nvPr/>
        </p:nvSpPr>
        <p:spPr>
          <a:xfrm>
            <a:off x="3039335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8" name="Circle"/>
          <p:cNvSpPr/>
          <p:nvPr/>
        </p:nvSpPr>
        <p:spPr>
          <a:xfrm>
            <a:off x="5715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69" name="Circle"/>
          <p:cNvSpPr/>
          <p:nvPr/>
        </p:nvSpPr>
        <p:spPr>
          <a:xfrm>
            <a:off x="54760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0" name="Circle"/>
          <p:cNvSpPr/>
          <p:nvPr/>
        </p:nvSpPr>
        <p:spPr>
          <a:xfrm>
            <a:off x="1815637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1" name="Circle"/>
          <p:cNvSpPr/>
          <p:nvPr/>
        </p:nvSpPr>
        <p:spPr>
          <a:xfrm>
            <a:off x="3039335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2" name="Circle"/>
          <p:cNvSpPr/>
          <p:nvPr/>
        </p:nvSpPr>
        <p:spPr>
          <a:xfrm>
            <a:off x="4276185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3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74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75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76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77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8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79" name="Content Placeholder 2"/>
          <p:cNvSpPr txBox="1"/>
          <p:nvPr/>
        </p:nvSpPr>
        <p:spPr>
          <a:xfrm>
            <a:off x="5561865" y="2736332"/>
            <a:ext cx="1105794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566899">
              <a:lnSpc>
                <a:spcPct val="90000"/>
              </a:lnSpc>
              <a:spcBef>
                <a:spcPts val="600"/>
              </a:spcBef>
              <a:defRPr sz="3472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7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76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6591298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58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58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71306" y="988185"/>
            <a:ext cx="6062916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585" name="Content Placeholder 2"/>
          <p:cNvSpPr txBox="1"/>
          <p:nvPr/>
        </p:nvSpPr>
        <p:spPr>
          <a:xfrm>
            <a:off x="2770896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86" name="Content Placeholder 2"/>
          <p:cNvSpPr txBox="1"/>
          <p:nvPr/>
        </p:nvSpPr>
        <p:spPr>
          <a:xfrm>
            <a:off x="109619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87" name="Content Placeholder 2"/>
          <p:cNvSpPr txBox="1"/>
          <p:nvPr/>
        </p:nvSpPr>
        <p:spPr>
          <a:xfrm>
            <a:off x="5382982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588" name="Content Placeholder 2"/>
          <p:cNvSpPr txBox="1"/>
          <p:nvPr/>
        </p:nvSpPr>
        <p:spPr>
          <a:xfrm>
            <a:off x="1285108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589" name="Content Placeholder 2"/>
          <p:cNvSpPr txBox="1"/>
          <p:nvPr/>
        </p:nvSpPr>
        <p:spPr>
          <a:xfrm>
            <a:off x="4269835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590" name="Content Placeholder 2"/>
          <p:cNvSpPr txBox="1"/>
          <p:nvPr/>
        </p:nvSpPr>
        <p:spPr>
          <a:xfrm>
            <a:off x="2770896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591" name="Circle"/>
          <p:cNvSpPr/>
          <p:nvPr/>
        </p:nvSpPr>
        <p:spPr>
          <a:xfrm>
            <a:off x="3039335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2" name="Circle"/>
          <p:cNvSpPr/>
          <p:nvPr/>
        </p:nvSpPr>
        <p:spPr>
          <a:xfrm>
            <a:off x="5715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3" name="Circle"/>
          <p:cNvSpPr/>
          <p:nvPr/>
        </p:nvSpPr>
        <p:spPr>
          <a:xfrm>
            <a:off x="54760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94" name="Circle"/>
          <p:cNvSpPr/>
          <p:nvPr/>
        </p:nvSpPr>
        <p:spPr>
          <a:xfrm>
            <a:off x="1815637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95" name="Circle"/>
          <p:cNvSpPr/>
          <p:nvPr/>
        </p:nvSpPr>
        <p:spPr>
          <a:xfrm>
            <a:off x="3039335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96" name="Circle"/>
          <p:cNvSpPr/>
          <p:nvPr/>
        </p:nvSpPr>
        <p:spPr>
          <a:xfrm>
            <a:off x="4276185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597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598" name="Content Placeholder 2"/>
          <p:cNvSpPr txBox="1"/>
          <p:nvPr/>
        </p:nvSpPr>
        <p:spPr>
          <a:xfrm>
            <a:off x="6095947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99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00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01" name="Content Placeholder 2"/>
          <p:cNvSpPr txBox="1"/>
          <p:nvPr/>
        </p:nvSpPr>
        <p:spPr>
          <a:xfrm>
            <a:off x="8757224" y="5249167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02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3" name="Circle"/>
          <p:cNvSpPr/>
          <p:nvPr/>
        </p:nvSpPr>
        <p:spPr>
          <a:xfrm>
            <a:off x="65578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04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05" name="Circle"/>
          <p:cNvSpPr/>
          <p:nvPr/>
        </p:nvSpPr>
        <p:spPr>
          <a:xfrm>
            <a:off x="9025663" y="5332679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06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07" name="Content Placeholder 2"/>
          <p:cNvSpPr txBox="1"/>
          <p:nvPr/>
        </p:nvSpPr>
        <p:spPr>
          <a:xfrm>
            <a:off x="5561865" y="2736332"/>
            <a:ext cx="1105794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566899">
              <a:lnSpc>
                <a:spcPct val="90000"/>
              </a:lnSpc>
              <a:spcBef>
                <a:spcPts val="600"/>
              </a:spcBef>
              <a:defRPr sz="3472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9064567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6591298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1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61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مثلث Sierpinski</a:t>
            </a:r>
          </a:p>
        </p:txBody>
      </p:sp>
      <p:pic>
        <p:nvPicPr>
          <p:cNvPr id="613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8674" t="3464" r="3407" b="9886"/>
          <a:stretch>
            <a:fillRect/>
          </a:stretch>
        </p:blipFill>
        <p:spPr>
          <a:xfrm>
            <a:off x="71306" y="988185"/>
            <a:ext cx="6062916" cy="4544796"/>
          </a:xfrm>
          <a:prstGeom prst="rect">
            <a:avLst/>
          </a:prstGeom>
          <a:ln w="12700">
            <a:miter lim="400000"/>
          </a:ln>
        </p:spPr>
      </p:pic>
      <p:sp>
        <p:nvSpPr>
          <p:cNvPr id="614" name="Content Placeholder 2"/>
          <p:cNvSpPr txBox="1"/>
          <p:nvPr/>
        </p:nvSpPr>
        <p:spPr>
          <a:xfrm>
            <a:off x="2770896" y="490241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15" name="Content Placeholder 2"/>
          <p:cNvSpPr txBox="1"/>
          <p:nvPr/>
        </p:nvSpPr>
        <p:spPr>
          <a:xfrm>
            <a:off x="109619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16" name="Content Placeholder 2"/>
          <p:cNvSpPr txBox="1"/>
          <p:nvPr/>
        </p:nvSpPr>
        <p:spPr>
          <a:xfrm>
            <a:off x="5382982" y="506255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17" name="Content Placeholder 2"/>
          <p:cNvSpPr txBox="1"/>
          <p:nvPr/>
        </p:nvSpPr>
        <p:spPr>
          <a:xfrm>
            <a:off x="1285108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18" name="Content Placeholder 2"/>
          <p:cNvSpPr txBox="1"/>
          <p:nvPr/>
        </p:nvSpPr>
        <p:spPr>
          <a:xfrm>
            <a:off x="4269835" y="2736332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19" name="Content Placeholder 2"/>
          <p:cNvSpPr txBox="1"/>
          <p:nvPr/>
        </p:nvSpPr>
        <p:spPr>
          <a:xfrm>
            <a:off x="2770896" y="5237266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20" name="Circle"/>
          <p:cNvSpPr/>
          <p:nvPr/>
        </p:nvSpPr>
        <p:spPr>
          <a:xfrm>
            <a:off x="3039335" y="1105216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1" name="Circle"/>
          <p:cNvSpPr/>
          <p:nvPr/>
        </p:nvSpPr>
        <p:spPr>
          <a:xfrm>
            <a:off x="5715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2" name="Circle"/>
          <p:cNvSpPr/>
          <p:nvPr/>
        </p:nvSpPr>
        <p:spPr>
          <a:xfrm>
            <a:off x="5476047" y="5320778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23" name="Circle"/>
          <p:cNvSpPr/>
          <p:nvPr/>
        </p:nvSpPr>
        <p:spPr>
          <a:xfrm>
            <a:off x="1815637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24" name="Circle"/>
          <p:cNvSpPr/>
          <p:nvPr/>
        </p:nvSpPr>
        <p:spPr>
          <a:xfrm>
            <a:off x="3039335" y="5320778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25" name="Circle"/>
          <p:cNvSpPr/>
          <p:nvPr/>
        </p:nvSpPr>
        <p:spPr>
          <a:xfrm>
            <a:off x="4276185" y="3196993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26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27" name="Content Placeholder 2"/>
          <p:cNvSpPr txBox="1"/>
          <p:nvPr/>
        </p:nvSpPr>
        <p:spPr>
          <a:xfrm>
            <a:off x="6095947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28" name="Content Placeholder 2"/>
          <p:cNvSpPr txBox="1"/>
          <p:nvPr/>
        </p:nvSpPr>
        <p:spPr>
          <a:xfrm>
            <a:off x="11369309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29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30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31" name="Content Placeholder 2"/>
          <p:cNvSpPr txBox="1"/>
          <p:nvPr/>
        </p:nvSpPr>
        <p:spPr>
          <a:xfrm>
            <a:off x="8757224" y="5249167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32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3" name="Circle"/>
          <p:cNvSpPr/>
          <p:nvPr/>
        </p:nvSpPr>
        <p:spPr>
          <a:xfrm>
            <a:off x="65578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4" name="Circle"/>
          <p:cNvSpPr/>
          <p:nvPr/>
        </p:nvSpPr>
        <p:spPr>
          <a:xfrm>
            <a:off x="114623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35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36" name="Circle"/>
          <p:cNvSpPr/>
          <p:nvPr/>
        </p:nvSpPr>
        <p:spPr>
          <a:xfrm>
            <a:off x="9025663" y="5332679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37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38" name="Content Placeholder 2"/>
          <p:cNvSpPr txBox="1"/>
          <p:nvPr/>
        </p:nvSpPr>
        <p:spPr>
          <a:xfrm>
            <a:off x="5561865" y="2736332"/>
            <a:ext cx="1105794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566899">
              <a:lnSpc>
                <a:spcPct val="90000"/>
              </a:lnSpc>
              <a:spcBef>
                <a:spcPts val="600"/>
              </a:spcBef>
              <a:defRPr sz="3472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=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4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def draw(a, b, c):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4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2pPr>
          </a:lstStyle>
          <a:p>
            <a:pPr/>
            <a:r>
              <a:t>def draw(a, b, c):</a:t>
            </a:r>
          </a:p>
          <a:p>
            <a:pPr lvl="1"/>
            <a:r>
              <a:t>draw(a, ab, ac)</a:t>
            </a:r>
          </a:p>
        </p:txBody>
      </p:sp>
      <p:pic>
        <p:nvPicPr>
          <p:cNvPr id="64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646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47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48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49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50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51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5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</p:txBody>
      </p:sp>
      <p:pic>
        <p:nvPicPr>
          <p:cNvPr id="655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6591298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5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58" name="Content Placeholder 2"/>
          <p:cNvSpPr txBox="1"/>
          <p:nvPr/>
        </p:nvSpPr>
        <p:spPr>
          <a:xfrm>
            <a:off x="6095947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59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60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61" name="Content Placeholder 2"/>
          <p:cNvSpPr txBox="1"/>
          <p:nvPr/>
        </p:nvSpPr>
        <p:spPr>
          <a:xfrm>
            <a:off x="8757224" y="5249167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62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3" name="Circle"/>
          <p:cNvSpPr/>
          <p:nvPr/>
        </p:nvSpPr>
        <p:spPr>
          <a:xfrm>
            <a:off x="65578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64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65" name="Circle"/>
          <p:cNvSpPr/>
          <p:nvPr/>
        </p:nvSpPr>
        <p:spPr>
          <a:xfrm>
            <a:off x="9025663" y="5332679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66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6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  <p:pic>
        <p:nvPicPr>
          <p:cNvPr id="67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9064567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1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6591298" y="3266400"/>
            <a:ext cx="2548351" cy="2169116"/>
          </a:xfrm>
          <a:prstGeom prst="rect">
            <a:avLst/>
          </a:prstGeom>
          <a:ln w="12700">
            <a:miter lim="400000"/>
          </a:ln>
        </p:spPr>
      </p:pic>
      <p:pic>
        <p:nvPicPr>
          <p:cNvPr id="672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34324" t="5943" r="28721" b="52701"/>
          <a:stretch>
            <a:fillRect/>
          </a:stretch>
        </p:blipFill>
        <p:spPr>
          <a:xfrm>
            <a:off x="7826338" y="1137610"/>
            <a:ext cx="2548351" cy="2169116"/>
          </a:xfrm>
          <a:prstGeom prst="rect">
            <a:avLst/>
          </a:prstGeom>
          <a:ln w="12700">
            <a:miter lim="400000"/>
          </a:ln>
        </p:spPr>
      </p:pic>
      <p:sp>
        <p:nvSpPr>
          <p:cNvPr id="673" name="Content Placeholder 2"/>
          <p:cNvSpPr txBox="1"/>
          <p:nvPr/>
        </p:nvSpPr>
        <p:spPr>
          <a:xfrm>
            <a:off x="8757224" y="5021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74" name="Content Placeholder 2"/>
          <p:cNvSpPr txBox="1"/>
          <p:nvPr/>
        </p:nvSpPr>
        <p:spPr>
          <a:xfrm>
            <a:off x="6095947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75" name="Content Placeholder 2"/>
          <p:cNvSpPr txBox="1"/>
          <p:nvPr/>
        </p:nvSpPr>
        <p:spPr>
          <a:xfrm>
            <a:off x="11369309" y="50744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c</a:t>
            </a:r>
          </a:p>
        </p:txBody>
      </p:sp>
      <p:sp>
        <p:nvSpPr>
          <p:cNvPr id="676" name="Content Placeholder 2"/>
          <p:cNvSpPr txBox="1"/>
          <p:nvPr/>
        </p:nvSpPr>
        <p:spPr>
          <a:xfrm>
            <a:off x="7271436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77" name="Content Placeholder 2"/>
          <p:cNvSpPr txBox="1"/>
          <p:nvPr/>
        </p:nvSpPr>
        <p:spPr>
          <a:xfrm>
            <a:off x="10256163" y="27482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ac</a:t>
            </a:r>
          </a:p>
        </p:txBody>
      </p:sp>
      <p:sp>
        <p:nvSpPr>
          <p:cNvPr id="678" name="Content Placeholder 2"/>
          <p:cNvSpPr txBox="1"/>
          <p:nvPr/>
        </p:nvSpPr>
        <p:spPr>
          <a:xfrm>
            <a:off x="8757224" y="5249167"/>
            <a:ext cx="663880" cy="7696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bc</a:t>
            </a:r>
          </a:p>
        </p:txBody>
      </p:sp>
      <p:sp>
        <p:nvSpPr>
          <p:cNvPr id="679" name="Circle"/>
          <p:cNvSpPr/>
          <p:nvPr/>
        </p:nvSpPr>
        <p:spPr>
          <a:xfrm>
            <a:off x="9025663" y="11171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0" name="Circle"/>
          <p:cNvSpPr/>
          <p:nvPr/>
        </p:nvSpPr>
        <p:spPr>
          <a:xfrm>
            <a:off x="65578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1" name="Circle"/>
          <p:cNvSpPr/>
          <p:nvPr/>
        </p:nvSpPr>
        <p:spPr>
          <a:xfrm>
            <a:off x="11462375" y="53326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82" name="Circle"/>
          <p:cNvSpPr/>
          <p:nvPr/>
        </p:nvSpPr>
        <p:spPr>
          <a:xfrm>
            <a:off x="7801965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83" name="Circle"/>
          <p:cNvSpPr/>
          <p:nvPr/>
        </p:nvSpPr>
        <p:spPr>
          <a:xfrm>
            <a:off x="9025663" y="5332679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  <p:sp>
        <p:nvSpPr>
          <p:cNvPr id="684" name="Circle"/>
          <p:cNvSpPr/>
          <p:nvPr/>
        </p:nvSpPr>
        <p:spPr>
          <a:xfrm>
            <a:off x="10262513" y="32088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8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  <p:sp>
        <p:nvSpPr>
          <p:cNvPr id="688" name="Line"/>
          <p:cNvSpPr/>
          <p:nvPr/>
        </p:nvSpPr>
        <p:spPr>
          <a:xfrm flipV="1">
            <a:off x="8750256" y="1540263"/>
            <a:ext cx="2463920" cy="4180115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89" name="Content Placeholder 2"/>
          <p:cNvSpPr txBox="1"/>
          <p:nvPr/>
        </p:nvSpPr>
        <p:spPr>
          <a:xfrm>
            <a:off x="10865424" y="8704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690" name="Content Placeholder 2"/>
          <p:cNvSpPr txBox="1"/>
          <p:nvPr/>
        </p:nvSpPr>
        <p:spPr>
          <a:xfrm>
            <a:off x="8204147" y="54427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91" name="Content Placeholder 2"/>
          <p:cNvSpPr txBox="1"/>
          <p:nvPr/>
        </p:nvSpPr>
        <p:spPr>
          <a:xfrm>
            <a:off x="9379636" y="31165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692" name="Circle"/>
          <p:cNvSpPr/>
          <p:nvPr/>
        </p:nvSpPr>
        <p:spPr>
          <a:xfrm>
            <a:off x="11133863" y="14854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3" name="Circle"/>
          <p:cNvSpPr/>
          <p:nvPr/>
        </p:nvSpPr>
        <p:spPr>
          <a:xfrm>
            <a:off x="8666075" y="57009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694" name="Circle"/>
          <p:cNvSpPr/>
          <p:nvPr/>
        </p:nvSpPr>
        <p:spPr>
          <a:xfrm>
            <a:off x="9910165" y="35771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69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  <p:sp>
        <p:nvSpPr>
          <p:cNvPr id="698" name="Line"/>
          <p:cNvSpPr/>
          <p:nvPr/>
        </p:nvSpPr>
        <p:spPr>
          <a:xfrm flipV="1">
            <a:off x="8750256" y="1540263"/>
            <a:ext cx="2463920" cy="4180115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699" name="Content Placeholder 2"/>
          <p:cNvSpPr txBox="1"/>
          <p:nvPr/>
        </p:nvSpPr>
        <p:spPr>
          <a:xfrm>
            <a:off x="10865424" y="87044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</a:t>
            </a:r>
          </a:p>
        </p:txBody>
      </p:sp>
      <p:sp>
        <p:nvSpPr>
          <p:cNvPr id="700" name="Content Placeholder 2"/>
          <p:cNvSpPr txBox="1"/>
          <p:nvPr/>
        </p:nvSpPr>
        <p:spPr>
          <a:xfrm>
            <a:off x="8204147" y="544275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01" name="Content Placeholder 2"/>
          <p:cNvSpPr txBox="1"/>
          <p:nvPr/>
        </p:nvSpPr>
        <p:spPr>
          <a:xfrm>
            <a:off x="9379636" y="3116533"/>
            <a:ext cx="663880" cy="7696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914353">
              <a:lnSpc>
                <a:spcPct val="90000"/>
              </a:lnSpc>
              <a:spcBef>
                <a:spcPts val="1000"/>
              </a:spcBef>
              <a:defRPr sz="2800"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ab</a:t>
            </a:r>
          </a:p>
        </p:txBody>
      </p:sp>
      <p:sp>
        <p:nvSpPr>
          <p:cNvPr id="702" name="Circle"/>
          <p:cNvSpPr/>
          <p:nvPr/>
        </p:nvSpPr>
        <p:spPr>
          <a:xfrm>
            <a:off x="11133863" y="1485417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3" name="Circle"/>
          <p:cNvSpPr/>
          <p:nvPr/>
        </p:nvSpPr>
        <p:spPr>
          <a:xfrm>
            <a:off x="8666075" y="5700979"/>
            <a:ext cx="127001" cy="127001"/>
          </a:xfrm>
          <a:prstGeom prst="ellipse">
            <a:avLst/>
          </a:prstGeom>
          <a:solidFill>
            <a:srgbClr val="A12E34"/>
          </a:solidFill>
          <a:ln w="12700">
            <a:solidFill>
              <a:srgbClr val="A12E34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704" name="Circle"/>
          <p:cNvSpPr/>
          <p:nvPr/>
        </p:nvSpPr>
        <p:spPr>
          <a:xfrm>
            <a:off x="9910165" y="3577194"/>
            <a:ext cx="127001" cy="127001"/>
          </a:xfrm>
          <a:prstGeom prst="ellipse">
            <a:avLst/>
          </a:prstGeom>
          <a:solidFill>
            <a:schemeClr val="accent1">
              <a:satOff val="-3547"/>
              <a:lumOff val="-10352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0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1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7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80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solidFill>
                      <a:schemeClr val="accent1">
                        <a:lumOff val="2411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1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c, </a:t>
            </a:r>
            <a:r>
              <a:rPr>
                <a:solidFill>
                  <a:srgbClr val="A12E34"/>
                </a:solidFill>
              </a:rPr>
              <a:t>level</a:t>
            </a:r>
            <a:r>
              <a:t>):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b)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ne(b, 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1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c, level):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b)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line(b, 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1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c, level):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b)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line(b,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تابع رسم Sierpinski</a:t>
            </a:r>
          </a:p>
        </p:txBody>
      </p:sp>
      <p:sp>
        <p:nvSpPr>
          <p:cNvPr id="72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draw(a, b, c, level):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level==0: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b)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line(a,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line(b, c)</a:t>
            </a:r>
          </a:p>
          <a:p>
            <a:pPr lvl="2" marL="0" indent="740625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ab = ((a[0]+b[0])/2, (a[1]+b[1])/2))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ac = ((a[0]+c[0])/2, (a[1]+c[1])/2))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bc = ((b[0]+c[0])/2, (b[1]+c[1])/2))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draw(a, ab, ac, </a:t>
            </a:r>
            <a:r>
              <a:rPr>
                <a:solidFill>
                  <a:srgbClr val="A12E34"/>
                </a:solidFill>
              </a:rPr>
              <a:t>level-1</a:t>
            </a:r>
            <a:r>
              <a:t>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draw(ab, b, bc, </a:t>
            </a:r>
            <a:r>
              <a:rPr>
                <a:solidFill>
                  <a:srgbClr val="A12E34"/>
                </a:solidFill>
              </a:rPr>
              <a:t>level-1</a:t>
            </a:r>
            <a:r>
              <a:t>)</a:t>
            </a:r>
          </a:p>
          <a:p>
            <a:pPr lvl="1" marL="0" indent="370313" algn="l" defTabSz="740626">
              <a:spcBef>
                <a:spcPts val="800"/>
              </a:spcBef>
              <a:buSzTx/>
              <a:buNone/>
              <a:defRPr sz="2268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draw(ac, bc, c, </a:t>
            </a:r>
            <a:r>
              <a:rPr>
                <a:solidFill>
                  <a:srgbClr val="A12E34"/>
                </a:solidFill>
              </a:rPr>
              <a:t>level-1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وقت کدزدن :)"/>
          <p:cNvSpPr txBox="1"/>
          <p:nvPr>
            <p:ph type="body" sz="half" idx="1"/>
          </p:nvPr>
        </p:nvSpPr>
        <p:spPr>
          <a:xfrm>
            <a:off x="210663" y="2294841"/>
            <a:ext cx="11770674" cy="2268318"/>
          </a:xfrm>
          <a:prstGeom prst="rect">
            <a:avLst/>
          </a:prstGeom>
        </p:spPr>
        <p:txBody>
          <a:bodyPr/>
          <a:lstStyle>
            <a:lvl1pPr marL="0" indent="0" algn="ctr" rtl="1">
              <a:buSzTx/>
              <a:buFontTx/>
              <a:buNone/>
              <a:defRPr sz="5500"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lvl1pPr>
          </a:lstStyle>
          <a:p>
            <a:pPr/>
            <a:r>
              <a:t>وقت کدزدن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rtl="1">
              <a:defRPr sz="2784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۸ وزیر را در صفحه‌ی شطرنج بگذاریم طوری‌که هیچ‌یک دیگری را تهدید نکند</a:t>
            </a:r>
          </a:p>
        </p:txBody>
      </p:sp>
      <p:pic>
        <p:nvPicPr>
          <p:cNvPr id="727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11684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2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17598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53086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3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351314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942771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3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717142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دو وزیر یک‌دیگر را تهدید می‌کنند اگر در یک سطر، ...</a:t>
            </a:r>
          </a:p>
        </p:txBody>
      </p:sp>
      <p:pic>
        <p:nvPicPr>
          <p:cNvPr id="73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8326" y="17598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7826" y="17598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53086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4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351314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942771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717142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در یک ستون، ...</a:t>
            </a:r>
          </a:p>
        </p:txBody>
      </p:sp>
      <p:pic>
        <p:nvPicPr>
          <p:cNvPr id="74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5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2126" y="11375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721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53086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5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351314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942771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5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717142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یا در یک قطر باشند.</a:t>
            </a:r>
          </a:p>
        </p:txBody>
      </p:sp>
      <p:pic>
        <p:nvPicPr>
          <p:cNvPr id="76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7250" t="7038" r="6450" b="6599"/>
          <a:stretch>
            <a:fillRect/>
          </a:stretch>
        </p:blipFill>
        <p:spPr>
          <a:xfrm>
            <a:off x="3682007" y="1013221"/>
            <a:ext cx="4827924" cy="4831446"/>
          </a:xfrm>
          <a:prstGeom prst="rect">
            <a:avLst/>
          </a:prstGeom>
          <a:ln w="12700">
            <a:miter lim="400000"/>
          </a:ln>
        </p:spPr>
      </p:pic>
      <p:pic>
        <p:nvPicPr>
          <p:cNvPr id="76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4726" y="1734457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625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5308600"/>
            <a:ext cx="454327" cy="426910"/>
          </a:xfrm>
          <a:prstGeom prst="rect">
            <a:avLst/>
          </a:prstGeom>
          <a:ln w="12700">
            <a:miter lim="400000"/>
          </a:ln>
        </p:spPr>
      </p:pic>
      <p:pic>
        <p:nvPicPr>
          <p:cNvPr id="76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351314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2942771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3534228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125685"/>
            <a:ext cx="454327" cy="426911"/>
          </a:xfrm>
          <a:prstGeom prst="rect">
            <a:avLst/>
          </a:prstGeom>
          <a:ln w="12700">
            <a:miter lim="400000"/>
          </a:ln>
        </p:spPr>
      </p:pic>
      <p:pic>
        <p:nvPicPr>
          <p:cNvPr id="76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92426" y="4717142"/>
            <a:ext cx="454327" cy="4269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نخست: چک‌کردن همه‌ی جایگشت‌های ممکن</a:t>
            </a:r>
          </a:p>
        </p:txBody>
      </p:sp>
      <p:sp>
        <p:nvSpPr>
          <p:cNvPr id="77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pPr/>
            <a:r>
              <a:t>for i in range(8):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بانک پرسود</a:t>
            </a:r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فرض کنید روز ۱ در حساب بانکی خود ۱ تومان دارید.</a:t>
            </a:r>
          </a:p>
          <a:p>
            <a:pPr marL="457189" indent="-228600" rtl="1"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اگر موجودی حساب شما در روز n برابر </a:t>
            </a:r>
            <a14:m>
              <m:oMath>
                <m:sSub>
                  <m:e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F</m:t>
                    </m:r>
                  </m:e>
                  <m:sub>
                    <m:r>
                      <a:rPr xmlns:a="http://schemas.openxmlformats.org/drawingml/2006/main" sz="3550" i="1">
                        <a:solidFill>
                          <a:srgbClr val="365B9C"/>
                        </a:solidFill>
                        <a:latin typeface="Cambria Math" panose="02040503050406030204" pitchFamily="18" charset="0"/>
                      </a:rPr>
                      <m:t>n</m:t>
                    </m:r>
                  </m:sub>
                </m:sSub>
              </m:oMath>
            </a14:m>
            <a:r>
              <a:t> تومان باشد، بانک دو روز بعد همین مبلغ را به عنوان سود به حساب شما اضافه می‌کند.</a:t>
            </a:r>
          </a:p>
          <a:p>
            <a:pPr marL="457189" indent="-228600" rtl="1">
              <a:defRPr>
                <a:solidFill>
                  <a:srgbClr val="A12E34"/>
                </a:solidFill>
                <a:latin typeface="Sahel"/>
                <a:ea typeface="Sahel"/>
                <a:cs typeface="Sahel"/>
                <a:sym typeface="Sahel"/>
              </a:defRPr>
            </a:pPr>
            <a:r>
              <a:t>موجودی حساب شما در روز n چقدر است؟</a:t>
            </a:r>
          </a:p>
        </p:txBody>
      </p:sp>
      <p:graphicFrame>
        <p:nvGraphicFramePr>
          <p:cNvPr id="184" name="Table"/>
          <p:cNvGraphicFramePr/>
          <p:nvPr/>
        </p:nvGraphicFramePr>
        <p:xfrm>
          <a:off x="1016000" y="3831220"/>
          <a:ext cx="9821334" cy="50800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  <a:gridCol w="1128888"/>
              </a:tblGrid>
              <a:tr h="1013460"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8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7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6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5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4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3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3400">
                          <a:solidFill>
                            <a:srgbClr val="FFFFFF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300">
                          <a:solidFill>
                            <a:srgbClr val="FFFFFF"/>
                          </a:solidFill>
                          <a:latin typeface="Sahel"/>
                          <a:ea typeface="Sahel"/>
                          <a:cs typeface="Sahel"/>
                        </a:rPr>
                        <a:t>روز</a:t>
                      </a:r>
                    </a:p>
                  </a:txBody>
                  <a:tcPr marL="0" marR="0" marT="0" marB="0" anchor="ctr" anchorCtr="0" horzOverflow="overflow"/>
                </a:tc>
              </a:tr>
              <a:tr h="1013460"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>
                        <a:defRPr sz="3400">
                          <a:latin typeface="B Roya"/>
                          <a:ea typeface="B Roya"/>
                          <a:cs typeface="B Roya"/>
                          <a:sym typeface="B Roya"/>
                        </a:defRPr>
                      </a:pP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solidFill>
                            <a:srgbClr val="A12E34"/>
                          </a:solidFill>
                          <a:latin typeface="B Roya"/>
                          <a:ea typeface="B Roya"/>
                          <a:cs typeface="B Roya"/>
                          <a:sym typeface="B Roya"/>
                        </a:rPr>
                        <a:t>2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3400">
                          <a:latin typeface="B Roya"/>
                          <a:ea typeface="B Roya"/>
                          <a:cs typeface="B Roya"/>
                          <a:sym typeface="B Roya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914353" rtl="1">
                        <a:defRPr sz="1800"/>
                      </a:pPr>
                      <a:r>
                        <a:rPr sz="2300">
                          <a:latin typeface="Sahel"/>
                          <a:ea typeface="Sahel"/>
                          <a:cs typeface="Sahel"/>
                        </a:rPr>
                        <a:t>موجودی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نخست: چک‌کردن همه‌ی جایگشت‌های ممکن</a:t>
            </a:r>
          </a:p>
        </p:txBody>
      </p:sp>
      <p:sp>
        <p:nvSpPr>
          <p:cNvPr id="774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j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...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نخست: چک‌کردن همه‌ی جایگشت‌های ممکن</a:t>
            </a:r>
          </a:p>
        </p:txBody>
      </p:sp>
      <p:sp>
        <p:nvSpPr>
          <p:cNvPr id="777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0" indent="1828709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0" indent="2285885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0" indent="274306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0" indent="320024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8pPr>
          </a:lstStyle>
          <a:p>
            <a:pPr/>
            <a:r>
              <a:t>for i1 in range(8):</a:t>
            </a:r>
          </a:p>
          <a:p>
            <a:pPr lvl="1"/>
            <a:r>
              <a:t>for i2 in range(8):</a:t>
            </a:r>
          </a:p>
          <a:p>
            <a:pPr lvl="2"/>
            <a:r>
              <a:t>for i3 in range(8):</a:t>
            </a:r>
          </a:p>
          <a:p>
            <a:pPr lvl="3"/>
            <a:r>
              <a:t>for i4 in range(8):</a:t>
            </a:r>
          </a:p>
          <a:p>
            <a:pPr lvl="4"/>
            <a:r>
              <a:t>for i5 in range(8):</a:t>
            </a:r>
          </a:p>
          <a:p>
            <a:pPr lvl="5"/>
            <a:r>
              <a:t>for i6 in range(8):</a:t>
            </a:r>
          </a:p>
          <a:p>
            <a:pPr lvl="6"/>
            <a:r>
              <a:t>for i7 in range(8):</a:t>
            </a:r>
          </a:p>
          <a:p>
            <a:pPr lvl="7"/>
            <a:r>
              <a:t>for i8 in range(8):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گام نخست: چک‌کردن همه‌ی جایگشت‌های ممکن</a:t>
            </a:r>
          </a:p>
        </p:txBody>
      </p:sp>
      <p:sp>
        <p:nvSpPr>
          <p:cNvPr id="780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0" indent="1828709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0" indent="2285885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0" indent="274306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0" indent="320024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marL="0" indent="365741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pPr/>
            <a:r>
              <a:t>for i1 in range(8):</a:t>
            </a:r>
          </a:p>
          <a:p>
            <a:pPr lvl="1"/>
            <a:r>
              <a:t>for i2 in range(8):</a:t>
            </a:r>
          </a:p>
          <a:p>
            <a:pPr lvl="2"/>
            <a:r>
              <a:t>for i3 in range(8):</a:t>
            </a:r>
          </a:p>
          <a:p>
            <a:pPr lvl="3"/>
            <a:r>
              <a:t>for i4 in range(8):</a:t>
            </a:r>
          </a:p>
          <a:p>
            <a:pPr lvl="4"/>
            <a:r>
              <a:t>for i5 in range(8):</a:t>
            </a:r>
          </a:p>
          <a:p>
            <a:pPr lvl="5"/>
            <a:r>
              <a:t>for i6 in range(8):</a:t>
            </a:r>
          </a:p>
          <a:p>
            <a:pPr lvl="6"/>
            <a:r>
              <a:t>for i7 in range(8):</a:t>
            </a:r>
          </a:p>
          <a:p>
            <a:pPr lvl="7"/>
            <a:r>
              <a:t>for i8 in range(8):</a:t>
            </a:r>
          </a:p>
          <a:p>
            <a:pPr lvl="8"/>
            <a:r>
              <a:t>if i1 != i2 and i1 != i3 and..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83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2pPr>
          </a:lstStyle>
          <a:p>
            <a:pPr/>
            <a:r>
              <a:t>def find(row):</a:t>
            </a:r>
          </a:p>
          <a:p>
            <a:pPr lvl="1"/>
            <a:r>
              <a:t>for i in range(8):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86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>
            <a:lvl1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0" indent="914352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lvl3pPr>
          </a:lstStyle>
          <a:p>
            <a:pPr/>
            <a:r>
              <a:t>def find(row):</a:t>
            </a:r>
          </a:p>
          <a:p>
            <a:pPr lvl="1"/>
            <a:r>
              <a:t>for i in range(8):</a:t>
            </a:r>
          </a:p>
          <a:p>
            <a:pPr lvl="2"/>
            <a:r>
              <a:t>if not col[i]: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89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371531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371531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92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371531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95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57176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914352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371531" algn="l">
              <a:buSzTx/>
              <a:buNone/>
              <a:defRPr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  <a:p>
            <a:pPr lvl="3" marL="0" indent="1371531" algn="l">
              <a:buSzTx/>
              <a:buNone/>
              <a:defRPr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798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Text Placeholder 6"/>
          <p:cNvSpPr/>
          <p:nvPr>
            <p:ph type="body" idx="21"/>
          </p:nvPr>
        </p:nvSpPr>
        <p:spPr>
          <a:xfrm>
            <a:off x="838200" y="45342"/>
            <a:ext cx="10515600" cy="6863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59492" rtl="1">
              <a:spcBef>
                <a:spcPts val="900"/>
              </a:spcBef>
              <a:defRPr sz="3008">
                <a:latin typeface="Vazir-Bold"/>
                <a:ea typeface="Vazir-Bold"/>
                <a:cs typeface="Vazir-Bold"/>
                <a:sym typeface="Vazir-Bold"/>
              </a:defRPr>
            </a:lvl1pPr>
          </a:lstStyle>
          <a:p>
            <a:pPr/>
            <a:r>
              <a:t>راه حل: تابع بازگشتی</a:t>
            </a:r>
          </a:p>
        </p:txBody>
      </p:sp>
      <p:sp>
        <p:nvSpPr>
          <p:cNvPr id="801" name="Content Placeholder 2"/>
          <p:cNvSpPr txBox="1"/>
          <p:nvPr>
            <p:ph type="body" idx="1"/>
          </p:nvPr>
        </p:nvSpPr>
        <p:spPr>
          <a:xfrm>
            <a:off x="838200" y="883990"/>
            <a:ext cx="10515600" cy="5090020"/>
          </a:xfrm>
          <a:prstGeom prst="rect">
            <a:avLst/>
          </a:prstGeom>
        </p:spPr>
        <p:txBody>
          <a:bodyPr/>
          <a:lstStyle/>
          <a:p>
            <a:pPr marL="0" indent="0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def find(row):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row == 8: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print(queens)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rgbClr val="A12E34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return</a:t>
            </a:r>
          </a:p>
          <a:p>
            <a:pPr lvl="1" marL="0" indent="420602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for i in range(8):</a:t>
            </a:r>
          </a:p>
          <a:p>
            <a:pPr lvl="2" marL="0" indent="841204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if not col[i]: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queens[row] = i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True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find(row+1)</a:t>
            </a:r>
          </a:p>
          <a:p>
            <a:pPr lvl="3" marL="0" indent="1261808" algn="l" defTabSz="841205">
              <a:spcBef>
                <a:spcPts val="900"/>
              </a:spcBef>
              <a:buSzTx/>
              <a:buNone/>
              <a:defRPr sz="2576">
                <a:solidFill>
                  <a:schemeClr val="accent1">
                    <a:satOff val="-3547"/>
                    <a:lumOff val="-10352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col[i] = False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