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8" r:id="rId1"/>
  </p:sldMasterIdLst>
  <p:notesMasterIdLst>
    <p:notesMasterId r:id="rId68"/>
  </p:notesMasterIdLst>
  <p:sldIdLst>
    <p:sldId id="256" r:id="rId2"/>
    <p:sldId id="257" r:id="rId3"/>
    <p:sldId id="312" r:id="rId4"/>
    <p:sldId id="313" r:id="rId5"/>
    <p:sldId id="314" r:id="rId6"/>
    <p:sldId id="315" r:id="rId7"/>
    <p:sldId id="258" r:id="rId8"/>
    <p:sldId id="259" r:id="rId9"/>
    <p:sldId id="260" r:id="rId10"/>
    <p:sldId id="316" r:id="rId11"/>
    <p:sldId id="317" r:id="rId12"/>
    <p:sldId id="318" r:id="rId13"/>
    <p:sldId id="319" r:id="rId14"/>
    <p:sldId id="320" r:id="rId15"/>
    <p:sldId id="321" r:id="rId16"/>
    <p:sldId id="322"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311"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Lst>
  <p:sldSz cx="9144000" cy="6858000" type="screen4x3"/>
  <p:notesSz cx="6858000" cy="9144000"/>
  <p:embeddedFontLst>
    <p:embeddedFont>
      <p:font typeface="Calibri" panose="020F0502020204030204" pitchFamily="34" charset="0"/>
      <p:regular r:id="rId69"/>
      <p:bold r:id="rId70"/>
      <p:italic r:id="rId71"/>
      <p:boldItalic r:id="rId72"/>
    </p:embeddedFont>
    <p:embeddedFont>
      <p:font typeface="Century Gothic" panose="020B0502020202020204" pitchFamily="34" charset="0"/>
      <p:regular r:id="rId73"/>
      <p:bold r:id="rId74"/>
      <p:italic r:id="rId75"/>
      <p:boldItalic r:id="rId76"/>
    </p:embeddedFont>
    <p:embeddedFont>
      <p:font typeface="Garamond" panose="02020404030301010803" pitchFamily="18" charset="0"/>
      <p:regular r:id="rId77"/>
      <p:bold r:id="rId78"/>
      <p:italic r:id="rId79"/>
      <p:boldItalic r:id="rId80"/>
    </p:embeddedFont>
    <p:embeddedFont>
      <p:font typeface="Georgia" panose="02040502050405020303" pitchFamily="18" charset="0"/>
      <p:regular r:id="rId81"/>
      <p:bold r:id="rId82"/>
      <p:italic r:id="rId83"/>
      <p:boldItalic r:id="rId84"/>
    </p:embeddedFont>
    <p:embeddedFont>
      <p:font typeface="Georgia" panose="02040502050405020303" pitchFamily="18" charset="0"/>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5" roundtripDataSignature="AMtx7mjbo8HgAbUor07gz0Z3sVV0csSF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84" Type="http://schemas.openxmlformats.org/officeDocument/2006/relationships/font" Target="fonts/font16.fntdata"/><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6.fntdata"/><Relationship Id="rId79" Type="http://schemas.openxmlformats.org/officeDocument/2006/relationships/font" Target="fonts/font11.fntdata"/><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80" Type="http://schemas.openxmlformats.org/officeDocument/2006/relationships/font" Target="fonts/font12.fntdata"/><Relationship Id="rId85"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font" Target="fonts/font7.fntdata"/><Relationship Id="rId83" Type="http://schemas.openxmlformats.org/officeDocument/2006/relationships/font" Target="fonts/font15.fntdata"/><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font" Target="fonts/font10.fntdata"/><Relationship Id="rId81" Type="http://schemas.openxmlformats.org/officeDocument/2006/relationships/font" Target="fonts/font13.fntdata"/><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font" Target="fonts/font14.fntdata"/><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206" name="Google Shape;20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4" name="Google Shape;594;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2" name="Google Shape;632;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9" name="Google Shape;669;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7" name="Google Shape;707;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1" name="Google Shape;781;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8" name="Google Shape;818;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4" name="Google Shape;824;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0" name="Google Shape;830;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30" name="Google Shape;830;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9086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6" name="Google Shape;836;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2" name="Google Shape;842;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8" name="Google Shape;848;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4" name="Google Shape;854;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0" name="Google Shape;860;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5" name="Google Shape;865;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1" name="Google Shape;871;p2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7" name="Google Shape;877;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87348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3" name="Google Shape;883;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0" name="Google Shape;890;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7" name="Google Shape;897;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
        <p:cNvGrpSpPr/>
        <p:nvPr/>
      </p:nvGrpSpPr>
      <p:grpSpPr>
        <a:xfrm>
          <a:off x="0" y="0"/>
          <a:ext cx="0" cy="0"/>
          <a:chOff x="0" y="0"/>
          <a:chExt cx="0" cy="0"/>
        </a:xfrm>
      </p:grpSpPr>
      <p:sp>
        <p:nvSpPr>
          <p:cNvPr id="903" name="Google Shape;90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4" name="Google Shape;904;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1" name="Google Shape;911;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46</a:t>
            </a:fld>
            <a:endParaRPr sz="1200" b="0" i="0" u="none" strike="noStrike" cap="none">
              <a:solidFill>
                <a:schemeClr val="dk1"/>
              </a:solidFill>
              <a:latin typeface="Times New Roman"/>
              <a:ea typeface="Times New Roman"/>
              <a:cs typeface="Times New Roman"/>
              <a:sym typeface="Times New Roman"/>
            </a:endParaRPr>
          </a:p>
        </p:txBody>
      </p:sp>
      <p:sp>
        <p:nvSpPr>
          <p:cNvPr id="917" name="Google Shape;917;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8" name="Google Shape;918;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4" name="Google Shape;924;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0" name="Google Shape;930;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49</a:t>
            </a:fld>
            <a:endParaRPr sz="1200" b="0" i="0" u="none" strike="noStrike" cap="none">
              <a:solidFill>
                <a:schemeClr val="dk1"/>
              </a:solidFill>
              <a:latin typeface="Times New Roman"/>
              <a:ea typeface="Times New Roman"/>
              <a:cs typeface="Times New Roman"/>
              <a:sym typeface="Times New Roman"/>
            </a:endParaRPr>
          </a:p>
        </p:txBody>
      </p:sp>
      <p:sp>
        <p:nvSpPr>
          <p:cNvPr id="936" name="Google Shape;936;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7" name="Google Shape;937;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50</a:t>
            </a:fld>
            <a:endParaRPr sz="1200" b="0" i="0" u="none" strike="noStrike" cap="none">
              <a:solidFill>
                <a:schemeClr val="dk1"/>
              </a:solidFill>
              <a:latin typeface="Times New Roman"/>
              <a:ea typeface="Times New Roman"/>
              <a:cs typeface="Times New Roman"/>
              <a:sym typeface="Times New Roman"/>
            </a:endParaRPr>
          </a:p>
        </p:txBody>
      </p:sp>
      <p:sp>
        <p:nvSpPr>
          <p:cNvPr id="944" name="Google Shape;944;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5" name="Google Shape;945;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062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51</a:t>
            </a:fld>
            <a:endParaRPr sz="1200" b="0" i="0" u="none" strike="noStrike" cap="none">
              <a:solidFill>
                <a:schemeClr val="dk1"/>
              </a:solidFill>
              <a:latin typeface="Times New Roman"/>
              <a:ea typeface="Times New Roman"/>
              <a:cs typeface="Times New Roman"/>
              <a:sym typeface="Times New Roman"/>
            </a:endParaRPr>
          </a:p>
        </p:txBody>
      </p:sp>
      <p:sp>
        <p:nvSpPr>
          <p:cNvPr id="951" name="Google Shape;951;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2" name="Google Shape;952;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52</a:t>
            </a:fld>
            <a:endParaRPr sz="1200" b="0" i="0" u="none" strike="noStrike" cap="none">
              <a:solidFill>
                <a:schemeClr val="dk1"/>
              </a:solidFill>
              <a:latin typeface="Times New Roman"/>
              <a:ea typeface="Times New Roman"/>
              <a:cs typeface="Times New Roman"/>
              <a:sym typeface="Times New Roman"/>
            </a:endParaRPr>
          </a:p>
        </p:txBody>
      </p:sp>
      <p:sp>
        <p:nvSpPr>
          <p:cNvPr id="961" name="Google Shape;961;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2" name="Google Shape;962;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53</a:t>
            </a:fld>
            <a:endParaRPr sz="1200" b="0" i="0" u="none" strike="noStrike" cap="none">
              <a:solidFill>
                <a:schemeClr val="dk1"/>
              </a:solidFill>
              <a:latin typeface="Times New Roman"/>
              <a:ea typeface="Times New Roman"/>
              <a:cs typeface="Times New Roman"/>
              <a:sym typeface="Times New Roman"/>
            </a:endParaRPr>
          </a:p>
        </p:txBody>
      </p:sp>
      <p:sp>
        <p:nvSpPr>
          <p:cNvPr id="970" name="Google Shape;970;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1" name="Google Shape;971;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54</a:t>
            </a:fld>
            <a:endParaRPr sz="1200" b="0" i="0" u="none" strike="noStrike" cap="none">
              <a:solidFill>
                <a:schemeClr val="dk1"/>
              </a:solidFill>
              <a:latin typeface="Times New Roman"/>
              <a:ea typeface="Times New Roman"/>
              <a:cs typeface="Times New Roman"/>
              <a:sym typeface="Times New Roman"/>
            </a:endParaRPr>
          </a:p>
        </p:txBody>
      </p:sp>
      <p:sp>
        <p:nvSpPr>
          <p:cNvPr id="978" name="Google Shape;978;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9" name="Google Shape;979;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55</a:t>
            </a:fld>
            <a:endParaRPr sz="1200" b="0" i="0" u="none" strike="noStrike" cap="none">
              <a:solidFill>
                <a:schemeClr val="dk1"/>
              </a:solidFill>
              <a:latin typeface="Times New Roman"/>
              <a:ea typeface="Times New Roman"/>
              <a:cs typeface="Times New Roman"/>
              <a:sym typeface="Times New Roman"/>
            </a:endParaRPr>
          </a:p>
        </p:txBody>
      </p:sp>
      <p:sp>
        <p:nvSpPr>
          <p:cNvPr id="989" name="Google Shape;989;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0" name="Google Shape;990;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56</a:t>
            </a:fld>
            <a:endParaRPr sz="1200" b="0" i="0" u="none" strike="noStrike" cap="none">
              <a:solidFill>
                <a:schemeClr val="dk1"/>
              </a:solidFill>
              <a:latin typeface="Times New Roman"/>
              <a:ea typeface="Times New Roman"/>
              <a:cs typeface="Times New Roman"/>
              <a:sym typeface="Times New Roman"/>
            </a:endParaRPr>
          </a:p>
        </p:txBody>
      </p:sp>
      <p:sp>
        <p:nvSpPr>
          <p:cNvPr id="996" name="Google Shape;996;p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97" name="Google Shape;997;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1"/>
        <p:cNvGrpSpPr/>
        <p:nvPr/>
      </p:nvGrpSpPr>
      <p:grpSpPr>
        <a:xfrm>
          <a:off x="0" y="0"/>
          <a:ext cx="0" cy="0"/>
          <a:chOff x="0" y="0"/>
          <a:chExt cx="0" cy="0"/>
        </a:xfrm>
      </p:grpSpPr>
      <p:sp>
        <p:nvSpPr>
          <p:cNvPr id="1002" name="Google Shape;1002;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57</a:t>
            </a:fld>
            <a:endParaRPr sz="1200" b="0" i="0" u="none" strike="noStrike" cap="none">
              <a:solidFill>
                <a:schemeClr val="dk1"/>
              </a:solidFill>
              <a:latin typeface="Times New Roman"/>
              <a:ea typeface="Times New Roman"/>
              <a:cs typeface="Times New Roman"/>
              <a:sym typeface="Times New Roman"/>
            </a:endParaRPr>
          </a:p>
        </p:txBody>
      </p:sp>
      <p:sp>
        <p:nvSpPr>
          <p:cNvPr id="1003" name="Google Shape;1003;p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04" name="Google Shape;1004;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58</a:t>
            </a:fld>
            <a:endParaRPr sz="1200" b="0" i="0" u="none" strike="noStrike" cap="none">
              <a:solidFill>
                <a:schemeClr val="dk1"/>
              </a:solidFill>
              <a:latin typeface="Times New Roman"/>
              <a:ea typeface="Times New Roman"/>
              <a:cs typeface="Times New Roman"/>
              <a:sym typeface="Times New Roman"/>
            </a:endParaRPr>
          </a:p>
        </p:txBody>
      </p:sp>
      <p:sp>
        <p:nvSpPr>
          <p:cNvPr id="1010" name="Google Shape;1010;p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1" name="Google Shape;1011;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59</a:t>
            </a:fld>
            <a:endParaRPr sz="1200" b="0" i="0" u="none" strike="noStrike" cap="none">
              <a:solidFill>
                <a:schemeClr val="dk1"/>
              </a:solidFill>
              <a:latin typeface="Times New Roman"/>
              <a:ea typeface="Times New Roman"/>
              <a:cs typeface="Times New Roman"/>
              <a:sym typeface="Times New Roman"/>
            </a:endParaRPr>
          </a:p>
        </p:txBody>
      </p:sp>
      <p:sp>
        <p:nvSpPr>
          <p:cNvPr id="1017" name="Google Shape;1017;p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8" name="Google Shape;1018;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60</a:t>
            </a:fld>
            <a:endParaRPr sz="1200" b="0" i="0" u="none" strike="noStrike" cap="none">
              <a:solidFill>
                <a:schemeClr val="dk1"/>
              </a:solidFill>
              <a:latin typeface="Times New Roman"/>
              <a:ea typeface="Times New Roman"/>
              <a:cs typeface="Times New Roman"/>
              <a:sym typeface="Times New Roman"/>
            </a:endParaRPr>
          </a:p>
        </p:txBody>
      </p:sp>
      <p:sp>
        <p:nvSpPr>
          <p:cNvPr id="1024" name="Google Shape;1024;p49:notes"/>
          <p:cNvSpPr>
            <a:spLocks noGrp="1" noRot="1" noChangeAspect="1"/>
          </p:cNvSpPr>
          <p:nvPr>
            <p:ph type="sldImg" idx="2"/>
          </p:nvPr>
        </p:nvSpPr>
        <p:spPr>
          <a:xfrm>
            <a:off x="1152525" y="692150"/>
            <a:ext cx="4554538"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1025" name="Google Shape;1025;p49:notes"/>
          <p:cNvSpPr txBox="1">
            <a:spLocks noGrp="1"/>
          </p:cNvSpPr>
          <p:nvPr>
            <p:ph type="body" idx="1"/>
          </p:nvPr>
        </p:nvSpPr>
        <p:spPr>
          <a:xfrm>
            <a:off x="685800" y="4400550"/>
            <a:ext cx="5486400" cy="360045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82975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61</a:t>
            </a:fld>
            <a:endParaRPr sz="1200" b="0" i="0" u="none" strike="noStrike" cap="none">
              <a:solidFill>
                <a:schemeClr val="dk1"/>
              </a:solidFill>
              <a:latin typeface="Times New Roman"/>
              <a:ea typeface="Times New Roman"/>
              <a:cs typeface="Times New Roman"/>
              <a:sym typeface="Times New Roman"/>
            </a:endParaRPr>
          </a:p>
        </p:txBody>
      </p:sp>
      <p:sp>
        <p:nvSpPr>
          <p:cNvPr id="1032" name="Google Shape;1032;p5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3" name="Google Shape;1033;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62</a:t>
            </a:fld>
            <a:endParaRPr sz="1200" b="0" i="0" u="none" strike="noStrike" cap="none">
              <a:solidFill>
                <a:schemeClr val="dk1"/>
              </a:solidFill>
              <a:latin typeface="Times New Roman"/>
              <a:ea typeface="Times New Roman"/>
              <a:cs typeface="Times New Roman"/>
              <a:sym typeface="Times New Roman"/>
            </a:endParaRPr>
          </a:p>
        </p:txBody>
      </p:sp>
      <p:sp>
        <p:nvSpPr>
          <p:cNvPr id="1039" name="Google Shape;1039;p5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0" name="Google Shape;1040;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4"/>
        <p:cNvGrpSpPr/>
        <p:nvPr/>
      </p:nvGrpSpPr>
      <p:grpSpPr>
        <a:xfrm>
          <a:off x="0" y="0"/>
          <a:ext cx="0" cy="0"/>
          <a:chOff x="0" y="0"/>
          <a:chExt cx="0" cy="0"/>
        </a:xfrm>
      </p:grpSpPr>
      <p:sp>
        <p:nvSpPr>
          <p:cNvPr id="1045" name="Google Shape;1045;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63</a:t>
            </a:fld>
            <a:endParaRPr sz="1200" b="0" i="0" u="none" strike="noStrike" cap="none">
              <a:solidFill>
                <a:schemeClr val="dk1"/>
              </a:solidFill>
              <a:latin typeface="Times New Roman"/>
              <a:ea typeface="Times New Roman"/>
              <a:cs typeface="Times New Roman"/>
              <a:sym typeface="Times New Roman"/>
            </a:endParaRPr>
          </a:p>
        </p:txBody>
      </p:sp>
      <p:sp>
        <p:nvSpPr>
          <p:cNvPr id="1046" name="Google Shape;1046;p5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7" name="Google Shape;1047;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64</a:t>
            </a:fld>
            <a:endParaRPr sz="1200" b="0" i="0" u="none" strike="noStrike" cap="none">
              <a:solidFill>
                <a:schemeClr val="dk1"/>
              </a:solidFill>
              <a:latin typeface="Times New Roman"/>
              <a:ea typeface="Times New Roman"/>
              <a:cs typeface="Times New Roman"/>
              <a:sym typeface="Times New Roman"/>
            </a:endParaRPr>
          </a:p>
        </p:txBody>
      </p:sp>
      <p:sp>
        <p:nvSpPr>
          <p:cNvPr id="1053" name="Google Shape;1053;p5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54" name="Google Shape;1054;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65</a:t>
            </a:fld>
            <a:endParaRPr sz="1200" b="0" i="0" u="none" strike="noStrike" cap="none">
              <a:solidFill>
                <a:schemeClr val="dk1"/>
              </a:solidFill>
              <a:latin typeface="Times New Roman"/>
              <a:ea typeface="Times New Roman"/>
              <a:cs typeface="Times New Roman"/>
              <a:sym typeface="Times New Roman"/>
            </a:endParaRPr>
          </a:p>
        </p:txBody>
      </p:sp>
      <p:sp>
        <p:nvSpPr>
          <p:cNvPr id="1060" name="Google Shape;1060;p5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61" name="Google Shape;1061;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66</a:t>
            </a:fld>
            <a:endParaRPr sz="1200" b="0" i="0" u="none" strike="noStrike" cap="none">
              <a:solidFill>
                <a:schemeClr val="dk1"/>
              </a:solidFill>
              <a:latin typeface="Times New Roman"/>
              <a:ea typeface="Times New Roman"/>
              <a:cs typeface="Times New Roman"/>
              <a:sym typeface="Times New Roman"/>
            </a:endParaRPr>
          </a:p>
        </p:txBody>
      </p:sp>
      <p:sp>
        <p:nvSpPr>
          <p:cNvPr id="1067" name="Google Shape;1067;p5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68" name="Google Shape;1068;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17</a:t>
            </a:fld>
            <a:endParaRPr sz="1200" b="0" i="0" u="none" strike="noStrike" cap="none">
              <a:solidFill>
                <a:schemeClr val="dk1"/>
              </a:solidFill>
              <a:latin typeface="Times New Roman"/>
              <a:ea typeface="Times New Roman"/>
              <a:cs typeface="Times New Roman"/>
              <a:sym typeface="Times New Roman"/>
            </a:endParaRPr>
          </a:p>
        </p:txBody>
      </p:sp>
      <p:sp>
        <p:nvSpPr>
          <p:cNvPr id="392" name="Google Shape;392;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3" name="Google Shape;39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Times New Roman"/>
                <a:ea typeface="Times New Roman"/>
                <a:cs typeface="Times New Roman"/>
                <a:sym typeface="Times New Roman"/>
              </a:rPr>
              <a:t>18</a:t>
            </a:fld>
            <a:endParaRPr sz="1200" b="0" i="0" u="none" strike="noStrike" cap="none">
              <a:solidFill>
                <a:schemeClr val="dk1"/>
              </a:solidFill>
              <a:latin typeface="Times New Roman"/>
              <a:ea typeface="Times New Roman"/>
              <a:cs typeface="Times New Roman"/>
              <a:sym typeface="Times New Roman"/>
            </a:endParaRPr>
          </a:p>
        </p:txBody>
      </p:sp>
      <p:sp>
        <p:nvSpPr>
          <p:cNvPr id="400" name="Google Shape;400;p8:notes"/>
          <p:cNvSpPr/>
          <p:nvPr/>
        </p:nvSpPr>
        <p:spPr>
          <a:xfrm>
            <a:off x="3886200" y="0"/>
            <a:ext cx="2971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01" name="Google Shape;401;p8:notes"/>
          <p:cNvSpPr/>
          <p:nvPr/>
        </p:nvSpPr>
        <p:spPr>
          <a:xfrm>
            <a:off x="3886200" y="8686800"/>
            <a:ext cx="2971800" cy="457200"/>
          </a:xfrm>
          <a:prstGeom prst="rect">
            <a:avLst/>
          </a:prstGeom>
          <a:noFill/>
          <a:ln>
            <a:noFill/>
          </a:ln>
        </p:spPr>
        <p:txBody>
          <a:bodyPr spcFirstLastPara="1" wrap="square" lIns="90475" tIns="44450" rIns="90475" bIns="44450" anchor="b" anchorCtr="0">
            <a:noAutofit/>
          </a:bodyPr>
          <a:lstStyle/>
          <a:p>
            <a:pPr marL="0" marR="0" lvl="0" indent="0" algn="r" rtl="0">
              <a:spcBef>
                <a:spcPts val="0"/>
              </a:spcBef>
              <a:spcAft>
                <a:spcPts val="0"/>
              </a:spcAft>
              <a:buNone/>
            </a:pPr>
            <a:r>
              <a:rPr lang="es-ES" sz="1200" b="0" i="0" u="none" strike="noStrike" cap="none">
                <a:solidFill>
                  <a:schemeClr val="dk1"/>
                </a:solidFill>
                <a:latin typeface="Times New Roman"/>
                <a:ea typeface="Times New Roman"/>
                <a:cs typeface="Times New Roman"/>
                <a:sym typeface="Times New Roman"/>
              </a:rPr>
              <a:t>2</a:t>
            </a:r>
            <a:endParaRPr/>
          </a:p>
        </p:txBody>
      </p:sp>
      <p:sp>
        <p:nvSpPr>
          <p:cNvPr id="402" name="Google Shape;402;p8:notes"/>
          <p:cNvSpPr/>
          <p:nvPr/>
        </p:nvSpPr>
        <p:spPr>
          <a:xfrm>
            <a:off x="0" y="8686800"/>
            <a:ext cx="2971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03" name="Google Shape;403;p8:notes"/>
          <p:cNvSpPr/>
          <p:nvPr/>
        </p:nvSpPr>
        <p:spPr>
          <a:xfrm>
            <a:off x="0" y="0"/>
            <a:ext cx="2971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404" name="Google Shape;404;p8:notes"/>
          <p:cNvSpPr>
            <a:spLocks noGrp="1" noRot="1" noChangeAspect="1"/>
          </p:cNvSpPr>
          <p:nvPr>
            <p:ph type="sldImg" idx="2"/>
          </p:nvPr>
        </p:nvSpPr>
        <p:spPr>
          <a:xfrm>
            <a:off x="1150938" y="692150"/>
            <a:ext cx="4554537" cy="3416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405" name="Google Shape;405;p8:notes"/>
          <p:cNvSpPr txBox="1">
            <a:spLocks noGrp="1"/>
          </p:cNvSpPr>
          <p:nvPr>
            <p:ph type="body" idx="1"/>
          </p:nvPr>
        </p:nvSpPr>
        <p:spPr>
          <a:xfrm>
            <a:off x="685800" y="4400550"/>
            <a:ext cx="5486400" cy="3600450"/>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6065417" y="5054602"/>
            <a:ext cx="673276" cy="279400"/>
          </a:xfrm>
        </p:spPr>
        <p:txBody>
          <a:bodyPr/>
          <a:lstStyle/>
          <a:p>
            <a:endParaRPr lang="es-CR"/>
          </a:p>
        </p:txBody>
      </p:sp>
      <p:sp>
        <p:nvSpPr>
          <p:cNvPr id="5" name="Footer Placeholder 4"/>
          <p:cNvSpPr>
            <a:spLocks noGrp="1"/>
          </p:cNvSpPr>
          <p:nvPr>
            <p:ph type="ftr" sz="quarter" idx="11"/>
          </p:nvPr>
        </p:nvSpPr>
        <p:spPr>
          <a:xfrm>
            <a:off x="1921934" y="5054602"/>
            <a:ext cx="4064860" cy="279400"/>
          </a:xfrm>
        </p:spPr>
        <p:txBody>
          <a:bodyPr/>
          <a:lstStyle/>
          <a:p>
            <a:endParaRPr lang="es-CR"/>
          </a:p>
        </p:txBody>
      </p:sp>
      <p:sp>
        <p:nvSpPr>
          <p:cNvPr id="6" name="Slide Number Placeholder 5"/>
          <p:cNvSpPr>
            <a:spLocks noGrp="1"/>
          </p:cNvSpPr>
          <p:nvPr>
            <p:ph type="sldNum" sz="quarter" idx="12"/>
          </p:nvPr>
        </p:nvSpPr>
        <p:spPr>
          <a:xfrm>
            <a:off x="6817317" y="5054602"/>
            <a:ext cx="413483" cy="279400"/>
          </a:xfrm>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836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2114081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8467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920855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37103982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88429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s-ES"/>
              <a:t>Haga clic para modificar el estilo de título del patrón</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08580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779230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1199372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ítulo y descripción">
  <p:cSld name="1_Título y descripción">
    <p:spTree>
      <p:nvGrpSpPr>
        <p:cNvPr id="1" name="Shape 47"/>
        <p:cNvGrpSpPr/>
        <p:nvPr/>
      </p:nvGrpSpPr>
      <p:grpSpPr>
        <a:xfrm>
          <a:off x="0" y="0"/>
          <a:ext cx="0" cy="0"/>
          <a:chOff x="0" y="0"/>
          <a:chExt cx="0" cy="0"/>
        </a:xfrm>
      </p:grpSpPr>
      <p:sp>
        <p:nvSpPr>
          <p:cNvPr id="48" name="Google Shape;48;p58"/>
          <p:cNvSpPr txBox="1">
            <a:spLocks noGrp="1"/>
          </p:cNvSpPr>
          <p:nvPr>
            <p:ph type="title"/>
          </p:nvPr>
        </p:nvSpPr>
        <p:spPr>
          <a:xfrm>
            <a:off x="1942415" y="609600"/>
            <a:ext cx="6591985"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8"/>
          <p:cNvSpPr txBox="1">
            <a:spLocks noGrp="1"/>
          </p:cNvSpPr>
          <p:nvPr>
            <p:ph type="body" idx="1"/>
          </p:nvPr>
        </p:nvSpPr>
        <p:spPr>
          <a:xfrm>
            <a:off x="1942415" y="4354046"/>
            <a:ext cx="6591985"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0" name="Google Shape;50;p58"/>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8"/>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8"/>
          <p:cNvSpPr txBox="1">
            <a:spLocks noGrp="1"/>
          </p:cNvSpPr>
          <p:nvPr>
            <p:ph type="sldNum" idx="12"/>
          </p:nvPr>
        </p:nvSpPr>
        <p:spPr>
          <a:xfrm>
            <a:off x="511228" y="3244140"/>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extLst>
      <p:ext uri="{BB962C8B-B14F-4D97-AF65-F5344CB8AC3E}">
        <p14:creationId xmlns:p14="http://schemas.microsoft.com/office/powerpoint/2010/main" val="32269014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n con título" type="picTx">
  <p:cSld name="1_Imagen con título">
    <p:spTree>
      <p:nvGrpSpPr>
        <p:cNvPr id="1" name="Shape 61"/>
        <p:cNvGrpSpPr/>
        <p:nvPr/>
      </p:nvGrpSpPr>
      <p:grpSpPr>
        <a:xfrm>
          <a:off x="0" y="0"/>
          <a:ext cx="0" cy="0"/>
          <a:chOff x="0" y="0"/>
          <a:chExt cx="0" cy="0"/>
        </a:xfrm>
      </p:grpSpPr>
      <p:sp>
        <p:nvSpPr>
          <p:cNvPr id="62" name="Google Shape;62;p62"/>
          <p:cNvSpPr txBox="1">
            <a:spLocks noGrp="1"/>
          </p:cNvSpPr>
          <p:nvPr>
            <p:ph type="title"/>
          </p:nvPr>
        </p:nvSpPr>
        <p:spPr>
          <a:xfrm>
            <a:off x="1942415" y="4800600"/>
            <a:ext cx="6591985"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2"/>
          <p:cNvSpPr>
            <a:spLocks noGrp="1"/>
          </p:cNvSpPr>
          <p:nvPr>
            <p:ph type="pic" idx="2"/>
          </p:nvPr>
        </p:nvSpPr>
        <p:spPr>
          <a:xfrm>
            <a:off x="1942415" y="634965"/>
            <a:ext cx="6591985" cy="3854970"/>
          </a:xfrm>
          <a:prstGeom prst="rect">
            <a:avLst/>
          </a:prstGeom>
          <a:noFill/>
          <a:ln>
            <a:noFill/>
          </a:ln>
        </p:spPr>
      </p:sp>
      <p:sp>
        <p:nvSpPr>
          <p:cNvPr id="64" name="Google Shape;64;p62"/>
          <p:cNvSpPr txBox="1">
            <a:spLocks noGrp="1"/>
          </p:cNvSpPr>
          <p:nvPr>
            <p:ph type="body" idx="1"/>
          </p:nvPr>
        </p:nvSpPr>
        <p:spPr>
          <a:xfrm>
            <a:off x="1942415" y="5367338"/>
            <a:ext cx="6591985"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65" name="Google Shape;65;p62"/>
          <p:cNvSpPr txBox="1">
            <a:spLocks noGrp="1"/>
          </p:cNvSpPr>
          <p:nvPr>
            <p:ph type="dt" idx="10"/>
          </p:nvPr>
        </p:nvSpPr>
        <p:spPr>
          <a:xfrm>
            <a:off x="7772400" y="6135089"/>
            <a:ext cx="766380" cy="3701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2"/>
          <p:cNvSpPr txBox="1">
            <a:spLocks noGrp="1"/>
          </p:cNvSpPr>
          <p:nvPr>
            <p:ph type="ftr" idx="11"/>
          </p:nvPr>
        </p:nvSpPr>
        <p:spPr>
          <a:xfrm>
            <a:off x="1942415" y="6135809"/>
            <a:ext cx="57164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62"/>
          <p:cNvSpPr txBox="1">
            <a:spLocks noGrp="1"/>
          </p:cNvSpPr>
          <p:nvPr>
            <p:ph type="sldNum" idx="12"/>
          </p:nvPr>
        </p:nvSpPr>
        <p:spPr>
          <a:xfrm>
            <a:off x="511228" y="4983088"/>
            <a:ext cx="58497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extLst>
      <p:ext uri="{BB962C8B-B14F-4D97-AF65-F5344CB8AC3E}">
        <p14:creationId xmlns:p14="http://schemas.microsoft.com/office/powerpoint/2010/main" val="2549609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40955964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endParaRPr lang="es-CR"/>
          </a:p>
        </p:txBody>
      </p:sp>
      <p:sp>
        <p:nvSpPr>
          <p:cNvPr id="5" name="Footer Placeholder 4"/>
          <p:cNvSpPr>
            <a:spLocks noGrp="1"/>
          </p:cNvSpPr>
          <p:nvPr>
            <p:ph type="ftr" sz="quarter" idx="11"/>
          </p:nvPr>
        </p:nvSpPr>
        <p:spPr/>
        <p:txBody>
          <a:bodyPr/>
          <a:lstStyle/>
          <a:p>
            <a:endParaRPr lang="es-C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8165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9644617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endParaRPr lang="es-CR"/>
          </a:p>
        </p:txBody>
      </p:sp>
      <p:sp>
        <p:nvSpPr>
          <p:cNvPr id="8" name="Footer Placeholder 7"/>
          <p:cNvSpPr>
            <a:spLocks noGrp="1"/>
          </p:cNvSpPr>
          <p:nvPr>
            <p:ph type="ftr" sz="quarter" idx="11"/>
          </p:nvPr>
        </p:nvSpPr>
        <p:spPr/>
        <p:txBody>
          <a:bodyPr/>
          <a:lstStyle/>
          <a:p>
            <a:endParaRPr lang="es-C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216033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endParaRPr lang="es-CR"/>
          </a:p>
        </p:txBody>
      </p:sp>
      <p:sp>
        <p:nvSpPr>
          <p:cNvPr id="4" name="Footer Placeholder 3"/>
          <p:cNvSpPr>
            <a:spLocks noGrp="1"/>
          </p:cNvSpPr>
          <p:nvPr>
            <p:ph type="ftr" sz="quarter" idx="11"/>
          </p:nvPr>
        </p:nvSpPr>
        <p:spPr/>
        <p:txBody>
          <a:bodyPr/>
          <a:lstStyle/>
          <a:p>
            <a:endParaRPr lang="es-C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1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s-CR"/>
          </a:p>
        </p:txBody>
      </p:sp>
      <p:sp>
        <p:nvSpPr>
          <p:cNvPr id="3" name="Footer Placeholder 2"/>
          <p:cNvSpPr>
            <a:spLocks noGrp="1"/>
          </p:cNvSpPr>
          <p:nvPr>
            <p:ph type="ftr" sz="quarter" idx="11"/>
          </p:nvPr>
        </p:nvSpPr>
        <p:spPr/>
        <p:txBody>
          <a:bodyPr/>
          <a:lstStyle/>
          <a:p>
            <a:endParaRPr lang="es-C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1066327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30018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endParaRPr lang="es-CR"/>
          </a:p>
        </p:txBody>
      </p:sp>
      <p:sp>
        <p:nvSpPr>
          <p:cNvPr id="6" name="Footer Placeholder 5"/>
          <p:cNvSpPr>
            <a:spLocks noGrp="1"/>
          </p:cNvSpPr>
          <p:nvPr>
            <p:ph type="ftr" sz="quarter" idx="11"/>
          </p:nvPr>
        </p:nvSpPr>
        <p:spPr/>
        <p:txBody>
          <a:bodyPr/>
          <a:lstStyle/>
          <a:p>
            <a:endParaRPr lang="es-C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7990796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s-CR"/>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CR"/>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s-ES" smtClean="0"/>
              <a:t>‹Nº›</a:t>
            </a:fld>
            <a:endParaRPr lang="es-ES"/>
          </a:p>
        </p:txBody>
      </p:sp>
    </p:spTree>
    <p:extLst>
      <p:ext uri="{BB962C8B-B14F-4D97-AF65-F5344CB8AC3E}">
        <p14:creationId xmlns:p14="http://schemas.microsoft.com/office/powerpoint/2010/main" val="27260899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Lst>
  <p:hf sldNum="0" hdr="0" ftr="0" dt="0"/>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mailto:Javier.hernandez@ucr.ac.cr" TargetMode="External"/><Relationship Id="rId4" Type="http://schemas.openxmlformats.org/officeDocument/2006/relationships/hyperlink" Target="mailto:jhernandez@utn.ac.c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2.png"/><Relationship Id="rId4" Type="http://schemas.openxmlformats.org/officeDocument/2006/relationships/oleObject" Target="../embeddings/oleObject1.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cxnSp>
        <p:nvCxnSpPr>
          <p:cNvPr id="208" name="Google Shape;208;p1"/>
          <p:cNvCxnSpPr/>
          <p:nvPr/>
        </p:nvCxnSpPr>
        <p:spPr>
          <a:xfrm>
            <a:off x="305991" y="5842397"/>
            <a:ext cx="8586788" cy="0"/>
          </a:xfrm>
          <a:prstGeom prst="straightConnector1">
            <a:avLst/>
          </a:prstGeom>
          <a:noFill/>
          <a:ln w="28575" cap="flat" cmpd="sng">
            <a:solidFill>
              <a:srgbClr val="0B167B"/>
            </a:solidFill>
            <a:prstDash val="solid"/>
            <a:round/>
            <a:headEnd type="none" w="sm" len="sm"/>
            <a:tailEnd type="none" w="sm" len="sm"/>
          </a:ln>
        </p:spPr>
      </p:cxnSp>
      <p:pic>
        <p:nvPicPr>
          <p:cNvPr id="209" name="Google Shape;209;p1"/>
          <p:cNvPicPr preferRelativeResize="0"/>
          <p:nvPr/>
        </p:nvPicPr>
        <p:blipFill rotWithShape="1">
          <a:blip r:embed="rId3">
            <a:alphaModFix/>
          </a:blip>
          <a:srcRect/>
          <a:stretch/>
        </p:blipFill>
        <p:spPr>
          <a:xfrm>
            <a:off x="1664483" y="696915"/>
            <a:ext cx="1363368" cy="1175905"/>
          </a:xfrm>
          <a:prstGeom prst="rect">
            <a:avLst/>
          </a:prstGeom>
          <a:noFill/>
          <a:ln>
            <a:noFill/>
          </a:ln>
        </p:spPr>
      </p:pic>
      <p:sp>
        <p:nvSpPr>
          <p:cNvPr id="210" name="Google Shape;210;p1"/>
          <p:cNvSpPr txBox="1">
            <a:spLocks noGrp="1"/>
          </p:cNvSpPr>
          <p:nvPr>
            <p:ph type="title" idx="4294967295"/>
          </p:nvPr>
        </p:nvSpPr>
        <p:spPr>
          <a:xfrm>
            <a:off x="0" y="2722546"/>
            <a:ext cx="8229600" cy="2270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SzPts val="3200"/>
              <a:buFont typeface="Arial"/>
              <a:buNone/>
            </a:pPr>
            <a:r>
              <a:rPr lang="es-ES" sz="3200" dirty="0">
                <a:solidFill>
                  <a:schemeClr val="dk1"/>
                </a:solidFill>
                <a:latin typeface="Arial"/>
                <a:ea typeface="Arial"/>
                <a:cs typeface="Arial"/>
                <a:sym typeface="Arial"/>
              </a:rPr>
              <a:t>IF8200 - AUDITORIA INFORMATICA</a:t>
            </a:r>
            <a:br>
              <a:rPr lang="es-ES" sz="3200" dirty="0">
                <a:solidFill>
                  <a:schemeClr val="dk1"/>
                </a:solidFill>
                <a:latin typeface="Arial"/>
                <a:ea typeface="Arial"/>
                <a:cs typeface="Arial"/>
                <a:sym typeface="Arial"/>
              </a:rPr>
            </a:br>
            <a:r>
              <a:rPr lang="es-ES" sz="1600" dirty="0">
                <a:solidFill>
                  <a:schemeClr val="dk1"/>
                </a:solidFill>
                <a:latin typeface="Arial"/>
                <a:ea typeface="Arial"/>
                <a:cs typeface="Arial"/>
                <a:sym typeface="Arial"/>
              </a:rPr>
              <a:t>UNIVERSIDAD DE COSTA RICA </a:t>
            </a:r>
            <a:br>
              <a:rPr lang="es-ES" sz="1600" dirty="0">
                <a:solidFill>
                  <a:schemeClr val="dk1"/>
                </a:solidFill>
                <a:latin typeface="Arial"/>
                <a:ea typeface="Arial"/>
                <a:cs typeface="Arial"/>
                <a:sym typeface="Arial"/>
              </a:rPr>
            </a:br>
            <a:r>
              <a:rPr lang="es-ES" sz="1800" dirty="0">
                <a:solidFill>
                  <a:schemeClr val="dk1"/>
                </a:solidFill>
                <a:latin typeface="Arial"/>
                <a:ea typeface="Arial"/>
                <a:cs typeface="Arial"/>
                <a:sym typeface="Arial"/>
              </a:rPr>
              <a:t>Informática Empresarial</a:t>
            </a:r>
            <a:br>
              <a:rPr lang="es-ES" sz="1800" dirty="0">
                <a:solidFill>
                  <a:schemeClr val="dk1"/>
                </a:solidFill>
                <a:latin typeface="Arial"/>
                <a:ea typeface="Arial"/>
                <a:cs typeface="Arial"/>
                <a:sym typeface="Arial"/>
              </a:rPr>
            </a:br>
            <a:br>
              <a:rPr lang="es-ES" sz="1600" dirty="0">
                <a:solidFill>
                  <a:schemeClr val="dk1"/>
                </a:solidFill>
                <a:latin typeface="Arial"/>
                <a:ea typeface="Arial"/>
                <a:cs typeface="Arial"/>
                <a:sym typeface="Arial"/>
              </a:rPr>
            </a:br>
            <a:r>
              <a:rPr lang="es-ES" sz="1600" dirty="0">
                <a:solidFill>
                  <a:schemeClr val="dk1"/>
                </a:solidFill>
                <a:latin typeface="Arial"/>
                <a:ea typeface="Arial"/>
                <a:cs typeface="Arial"/>
                <a:sym typeface="Arial"/>
              </a:rPr>
              <a:t>Mati  Javier Hernández González</a:t>
            </a:r>
            <a:br>
              <a:rPr lang="es-ES" sz="1200" dirty="0">
                <a:solidFill>
                  <a:srgbClr val="000000"/>
                </a:solidFill>
                <a:latin typeface="Arial"/>
                <a:ea typeface="Arial"/>
                <a:cs typeface="Arial"/>
                <a:sym typeface="Arial"/>
              </a:rPr>
            </a:br>
            <a:r>
              <a:rPr lang="es-ES" sz="1600" dirty="0">
                <a:solidFill>
                  <a:schemeClr val="dk1"/>
                </a:solidFill>
                <a:latin typeface="Arial"/>
                <a:ea typeface="Arial"/>
                <a:cs typeface="Arial"/>
                <a:sym typeface="Arial"/>
              </a:rPr>
              <a:t>Correo: </a:t>
            </a:r>
            <a:r>
              <a:rPr lang="es-ES" sz="1600" u="sng" dirty="0">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jhernandez@utn.ac.cr</a:t>
            </a:r>
            <a:r>
              <a:rPr lang="es-ES" sz="1600" dirty="0">
                <a:solidFill>
                  <a:schemeClr val="dk1"/>
                </a:solidFill>
                <a:latin typeface="Arial"/>
                <a:ea typeface="Arial"/>
                <a:cs typeface="Arial"/>
                <a:sym typeface="Arial"/>
              </a:rPr>
              <a:t> / </a:t>
            </a:r>
            <a:r>
              <a:rPr lang="es-ES" sz="1600" u="sng" dirty="0">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Javier.hernandez@ucr.ac.cr</a:t>
            </a:r>
            <a:br>
              <a:rPr lang="es-ES" sz="1600" dirty="0">
                <a:solidFill>
                  <a:schemeClr val="dk1"/>
                </a:solidFill>
                <a:latin typeface="Arial"/>
                <a:ea typeface="Arial"/>
                <a:cs typeface="Arial"/>
                <a:sym typeface="Arial"/>
              </a:rPr>
            </a:br>
            <a:r>
              <a:rPr lang="es-ES" sz="1600" dirty="0" err="1">
                <a:solidFill>
                  <a:schemeClr val="dk1"/>
                </a:solidFill>
                <a:latin typeface="Arial"/>
                <a:ea typeface="Arial"/>
                <a:cs typeface="Arial"/>
                <a:sym typeface="Arial"/>
              </a:rPr>
              <a:t>Movil</a:t>
            </a:r>
            <a:r>
              <a:rPr lang="es-ES" sz="1600" dirty="0">
                <a:solidFill>
                  <a:schemeClr val="dk1"/>
                </a:solidFill>
                <a:latin typeface="Arial"/>
                <a:ea typeface="Arial"/>
                <a:cs typeface="Arial"/>
                <a:sym typeface="Arial"/>
              </a:rPr>
              <a:t> 8825-8783</a:t>
            </a:r>
            <a:br>
              <a:rPr lang="es-ES" sz="1600" dirty="0">
                <a:solidFill>
                  <a:schemeClr val="dk1"/>
                </a:solidFill>
                <a:latin typeface="Arial"/>
                <a:ea typeface="Arial"/>
                <a:cs typeface="Arial"/>
                <a:sym typeface="Arial"/>
              </a:rPr>
            </a:br>
            <a:endParaRP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Integridad de Datos en la Base de datos</a:t>
            </a:r>
            <a:endParaRPr lang="en-US" dirty="0"/>
          </a:p>
        </p:txBody>
      </p:sp>
      <p:sp>
        <p:nvSpPr>
          <p:cNvPr id="3" name="Marcador de contenido 2"/>
          <p:cNvSpPr>
            <a:spLocks noGrp="1"/>
          </p:cNvSpPr>
          <p:nvPr>
            <p:ph idx="1"/>
          </p:nvPr>
        </p:nvSpPr>
        <p:spPr/>
        <p:txBody>
          <a:bodyPr/>
          <a:lstStyle/>
          <a:p>
            <a:r>
              <a:rPr lang="es-ES" dirty="0"/>
              <a:t>Integridad de la entidad</a:t>
            </a:r>
          </a:p>
          <a:p>
            <a:r>
              <a:rPr lang="es-ES" dirty="0"/>
              <a:t>Integridad referencial</a:t>
            </a:r>
          </a:p>
          <a:p>
            <a:r>
              <a:rPr lang="es-ES" dirty="0"/>
              <a:t>Integridad de dominio</a:t>
            </a:r>
          </a:p>
          <a:p>
            <a:r>
              <a:rPr lang="es-ES" dirty="0"/>
              <a:t>Integridad definida por el usuario</a:t>
            </a:r>
          </a:p>
          <a:p>
            <a:endParaRPr lang="en-US" dirty="0"/>
          </a:p>
        </p:txBody>
      </p:sp>
    </p:spTree>
    <p:extLst>
      <p:ext uri="{BB962C8B-B14F-4D97-AF65-F5344CB8AC3E}">
        <p14:creationId xmlns:p14="http://schemas.microsoft.com/office/powerpoint/2010/main" val="30482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b="1" dirty="0"/>
              <a:t>Integridad de la entidad e  Integridad referencial</a:t>
            </a:r>
            <a:br>
              <a:rPr lang="es-ES" b="1" dirty="0"/>
            </a:br>
            <a:br>
              <a:rPr lang="es-ES" b="1" dirty="0"/>
            </a:br>
            <a:endParaRPr lang="en-US" dirty="0"/>
          </a:p>
        </p:txBody>
      </p:sp>
      <p:sp>
        <p:nvSpPr>
          <p:cNvPr id="3" name="Marcador de contenido 2"/>
          <p:cNvSpPr>
            <a:spLocks noGrp="1"/>
          </p:cNvSpPr>
          <p:nvPr>
            <p:ph idx="1"/>
          </p:nvPr>
        </p:nvSpPr>
        <p:spPr/>
        <p:txBody>
          <a:bodyPr>
            <a:normAutofit fontScale="92500"/>
          </a:bodyPr>
          <a:lstStyle/>
          <a:p>
            <a:pPr marL="0" indent="0">
              <a:buNone/>
            </a:pPr>
            <a:r>
              <a:rPr lang="es-ES" b="1" dirty="0"/>
              <a:t>Integridad de la entidad</a:t>
            </a:r>
          </a:p>
          <a:p>
            <a:pPr marL="0" indent="0">
              <a:buNone/>
            </a:pPr>
            <a:r>
              <a:rPr lang="es-ES" dirty="0"/>
              <a:t>En  este tipo de identidad cada fila es única y No hay dos filas iguales, para cumplir con esto se </a:t>
            </a:r>
            <a:r>
              <a:rPr lang="es-ES" b="1" dirty="0"/>
              <a:t>puede definir una clave principal, el cual </a:t>
            </a:r>
            <a:r>
              <a:rPr lang="es-ES" dirty="0"/>
              <a:t>contiene un identificador único.</a:t>
            </a:r>
          </a:p>
          <a:p>
            <a:pPr marL="0" indent="0">
              <a:buNone/>
            </a:pPr>
            <a:r>
              <a:rPr lang="es-ES" dirty="0"/>
              <a:t>Integridad referencial</a:t>
            </a:r>
          </a:p>
          <a:p>
            <a:pPr marL="0" indent="0">
              <a:buNone/>
            </a:pPr>
            <a:r>
              <a:rPr lang="es-ES" dirty="0"/>
              <a:t>Este tiene que ver son las relaciones que tienes las tablas por lo que verificamos que el valor de la clave externa coincida con el valor de la clave primaria..</a:t>
            </a:r>
          </a:p>
          <a:p>
            <a:endParaRPr lang="en-US" dirty="0"/>
          </a:p>
        </p:txBody>
      </p:sp>
    </p:spTree>
    <p:extLst>
      <p:ext uri="{BB962C8B-B14F-4D97-AF65-F5344CB8AC3E}">
        <p14:creationId xmlns:p14="http://schemas.microsoft.com/office/powerpoint/2010/main" val="1936520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2086" y="1169335"/>
            <a:ext cx="6770915" cy="1320800"/>
          </a:xfrm>
        </p:spPr>
        <p:txBody>
          <a:bodyPr>
            <a:normAutofit fontScale="90000"/>
          </a:bodyPr>
          <a:lstStyle/>
          <a:p>
            <a:r>
              <a:rPr lang="es-ES" b="1" dirty="0"/>
              <a:t>Integridad del dominio e Integridad definida por el usuario</a:t>
            </a:r>
            <a:endParaRPr lang="en-US" dirty="0"/>
          </a:p>
        </p:txBody>
      </p:sp>
      <p:sp>
        <p:nvSpPr>
          <p:cNvPr id="3" name="Marcador de contenido 2"/>
          <p:cNvSpPr>
            <a:spLocks noGrp="1"/>
          </p:cNvSpPr>
          <p:nvPr>
            <p:ph idx="1"/>
          </p:nvPr>
        </p:nvSpPr>
        <p:spPr/>
        <p:txBody>
          <a:bodyPr>
            <a:normAutofit fontScale="77500" lnSpcReduction="20000"/>
          </a:bodyPr>
          <a:lstStyle/>
          <a:p>
            <a:pPr marL="0" indent="0" algn="just">
              <a:buNone/>
            </a:pPr>
            <a:r>
              <a:rPr lang="es-ES" b="1" dirty="0"/>
              <a:t>Integridad del dominio</a:t>
            </a:r>
          </a:p>
          <a:p>
            <a:pPr marL="0" indent="0" algn="just">
              <a:buNone/>
            </a:pPr>
            <a:r>
              <a:rPr lang="es-ES" dirty="0"/>
              <a:t>Se validan las entradas para una columna determinada.</a:t>
            </a:r>
          </a:p>
          <a:p>
            <a:pPr marL="0" indent="0" algn="just">
              <a:buNone/>
            </a:pPr>
            <a:r>
              <a:rPr lang="es-ES" dirty="0"/>
              <a:t>Se selecciona el tipo de datos apropiado para una columna es el primer paso para mantener la integridad del dominio.</a:t>
            </a:r>
          </a:p>
          <a:p>
            <a:pPr marL="0" indent="0" algn="just">
              <a:buNone/>
            </a:pPr>
            <a:r>
              <a:rPr lang="es-ES" dirty="0"/>
              <a:t>Otros pasos podrían incluir la configuración de restricciones y reglas apropiadas para definir el formato de datos o restringir el rango de valores posibles de entrada.</a:t>
            </a:r>
          </a:p>
          <a:p>
            <a:pPr marL="0" indent="0" algn="just">
              <a:buNone/>
            </a:pPr>
            <a:r>
              <a:rPr lang="es-ES" b="1" dirty="0"/>
              <a:t>Integridad definida por el usuario</a:t>
            </a:r>
          </a:p>
          <a:p>
            <a:pPr marL="0" indent="0" algn="just">
              <a:buNone/>
            </a:pPr>
            <a:r>
              <a:rPr lang="es-ES" dirty="0"/>
              <a:t>La integridad definida por el usuario le permite al usuario aplicar reglas comerciales a la base de datos que no están cubiertas por ninguno de los otros tres tipos de integridad de datos.</a:t>
            </a:r>
          </a:p>
          <a:p>
            <a:pPr algn="just"/>
            <a:endParaRPr lang="en-US" dirty="0"/>
          </a:p>
        </p:txBody>
      </p:sp>
    </p:spTree>
    <p:extLst>
      <p:ext uri="{BB962C8B-B14F-4D97-AF65-F5344CB8AC3E}">
        <p14:creationId xmlns:p14="http://schemas.microsoft.com/office/powerpoint/2010/main" val="90849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88330" y="1509225"/>
            <a:ext cx="6798734" cy="1303867"/>
          </a:xfrm>
        </p:spPr>
        <p:txBody>
          <a:bodyPr>
            <a:noAutofit/>
          </a:bodyPr>
          <a:lstStyle/>
          <a:p>
            <a:r>
              <a:rPr lang="es-ES" sz="2800" b="1" dirty="0"/>
              <a:t>Posibles Riesgos de integridad de datos</a:t>
            </a:r>
            <a:br>
              <a:rPr lang="es-ES" sz="2800" b="1" dirty="0"/>
            </a:br>
            <a:endParaRPr lang="en-US" sz="2800" dirty="0"/>
          </a:p>
        </p:txBody>
      </p:sp>
      <p:sp>
        <p:nvSpPr>
          <p:cNvPr id="3" name="Marcador de contenido 2"/>
          <p:cNvSpPr>
            <a:spLocks noGrp="1"/>
          </p:cNvSpPr>
          <p:nvPr>
            <p:ph idx="1"/>
          </p:nvPr>
        </p:nvSpPr>
        <p:spPr>
          <a:xfrm>
            <a:off x="807562" y="2502278"/>
            <a:ext cx="7469172" cy="3229219"/>
          </a:xfrm>
        </p:spPr>
        <p:txBody>
          <a:bodyPr>
            <a:normAutofit/>
          </a:bodyPr>
          <a:lstStyle/>
          <a:p>
            <a:pPr algn="just"/>
            <a:r>
              <a:rPr lang="es-ES" sz="1500" b="1" dirty="0"/>
              <a:t>Error humano: </a:t>
            </a:r>
            <a:r>
              <a:rPr lang="es-ES" sz="1500" dirty="0"/>
              <a:t>Afectan la integridad la información incorrecta, datos no válidos, duplicación o eliminación de datos sin seguir el protocolo adecuado, errores en los procedimientos de protección de la información.</a:t>
            </a:r>
          </a:p>
          <a:p>
            <a:pPr algn="just"/>
            <a:r>
              <a:rPr lang="es-ES" sz="1500" b="1" dirty="0"/>
              <a:t>Errores de transferencia: </a:t>
            </a:r>
            <a:r>
              <a:rPr lang="es-ES" sz="1500" dirty="0"/>
              <a:t>al pasar datos de una ubicación a otra o cuando en una base relacional un dato está presente en la tabla de destino, pero no en la de origen.</a:t>
            </a:r>
          </a:p>
          <a:p>
            <a:pPr algn="just"/>
            <a:r>
              <a:rPr lang="es-ES" sz="1500" b="1" dirty="0"/>
              <a:t>Virus y errores de programación: </a:t>
            </a:r>
            <a:r>
              <a:rPr lang="es-ES" sz="1500" dirty="0"/>
              <a:t>el spyware, el malware y los virus, capaces de invadir un ordenador y alterar, borrar o apropiarse de datos.</a:t>
            </a:r>
          </a:p>
          <a:p>
            <a:pPr algn="just"/>
            <a:r>
              <a:rPr lang="es-ES" sz="1500" b="1" dirty="0"/>
              <a:t>Hardware: </a:t>
            </a:r>
            <a:r>
              <a:rPr lang="es-ES" sz="1500" dirty="0"/>
              <a:t>Problemas de funcionamiento de un dispositivo o daños inesperados de los ordenadores o servidores, son fallos que indican que el hardware trasmite datos de forma incorrecta o incompleta, limita o elimina el acceso a los mismos o complica el uso de la información.</a:t>
            </a:r>
          </a:p>
          <a:p>
            <a:pPr algn="just"/>
            <a:endParaRPr lang="en-US" sz="1500" dirty="0"/>
          </a:p>
        </p:txBody>
      </p:sp>
    </p:spTree>
    <p:extLst>
      <p:ext uri="{BB962C8B-B14F-4D97-AF65-F5344CB8AC3E}">
        <p14:creationId xmlns:p14="http://schemas.microsoft.com/office/powerpoint/2010/main" val="47324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dirty="0"/>
              <a:t>Medidas de control</a:t>
            </a:r>
            <a:endParaRPr lang="en-US" b="1" dirty="0"/>
          </a:p>
        </p:txBody>
      </p:sp>
      <p:sp>
        <p:nvSpPr>
          <p:cNvPr id="3" name="Marcador de contenido 2"/>
          <p:cNvSpPr>
            <a:spLocks noGrp="1"/>
          </p:cNvSpPr>
          <p:nvPr>
            <p:ph idx="1"/>
          </p:nvPr>
        </p:nvSpPr>
        <p:spPr>
          <a:xfrm>
            <a:off x="732148" y="2509382"/>
            <a:ext cx="7516306" cy="3880773"/>
          </a:xfrm>
        </p:spPr>
        <p:txBody>
          <a:bodyPr>
            <a:normAutofit/>
          </a:bodyPr>
          <a:lstStyle/>
          <a:p>
            <a:r>
              <a:rPr lang="es-ES" sz="1800" dirty="0"/>
              <a:t>Limitar el acceso, cambiar los permisos y restringir cambios por parte de agentes no autorizados</a:t>
            </a:r>
          </a:p>
          <a:p>
            <a:r>
              <a:rPr lang="es-ES" sz="1800" dirty="0"/>
              <a:t>Validar los datos para asegurarlos, tanto cuando se recaban como cuando se utilizan.</a:t>
            </a:r>
          </a:p>
          <a:p>
            <a:r>
              <a:rPr lang="es-ES" sz="1800" dirty="0"/>
              <a:t>Crear copias de seguridad.</a:t>
            </a:r>
          </a:p>
          <a:p>
            <a:r>
              <a:rPr lang="es-ES" sz="1800" dirty="0"/>
              <a:t>Usar registros para hacer un seguimiento a las introducciones, modificaciones o supresiones de datos.</a:t>
            </a:r>
          </a:p>
          <a:p>
            <a:r>
              <a:rPr lang="es-ES" sz="1800" dirty="0"/>
              <a:t>Efectuar auditorías periódicas.</a:t>
            </a:r>
          </a:p>
          <a:p>
            <a:r>
              <a:rPr lang="es-ES" sz="1800" dirty="0"/>
              <a:t>Usar software de detección de errores.</a:t>
            </a:r>
          </a:p>
          <a:p>
            <a:r>
              <a:rPr lang="es-ES" sz="1800" dirty="0"/>
              <a:t>Aplicar técnicas de integridad</a:t>
            </a:r>
          </a:p>
        </p:txBody>
      </p:sp>
    </p:spTree>
    <p:extLst>
      <p:ext uri="{BB962C8B-B14F-4D97-AF65-F5344CB8AC3E}">
        <p14:creationId xmlns:p14="http://schemas.microsoft.com/office/powerpoint/2010/main" val="352773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Beneficio</a:t>
            </a:r>
            <a:endParaRPr lang="en-US" dirty="0"/>
          </a:p>
        </p:txBody>
      </p:sp>
      <p:sp>
        <p:nvSpPr>
          <p:cNvPr id="3" name="Marcador de contenido 2"/>
          <p:cNvSpPr>
            <a:spLocks noGrp="1"/>
          </p:cNvSpPr>
          <p:nvPr>
            <p:ph idx="1"/>
          </p:nvPr>
        </p:nvSpPr>
        <p:spPr>
          <a:xfrm>
            <a:off x="1043231" y="2518808"/>
            <a:ext cx="6797041" cy="3880773"/>
          </a:xfrm>
        </p:spPr>
        <p:txBody>
          <a:bodyPr>
            <a:normAutofit fontScale="92500" lnSpcReduction="20000"/>
          </a:bodyPr>
          <a:lstStyle/>
          <a:p>
            <a:r>
              <a:rPr lang="es-ES" dirty="0"/>
              <a:t>Tener un sistema de integridad de datos único, bien controlado y bien definido aumenta</a:t>
            </a:r>
          </a:p>
          <a:p>
            <a:r>
              <a:rPr lang="es-ES" dirty="0"/>
              <a:t>Estabilidad (un sistema centralizado realiza todas las operaciones de integridad de datos)</a:t>
            </a:r>
          </a:p>
          <a:p>
            <a:r>
              <a:rPr lang="es-ES" dirty="0"/>
              <a:t>Rendimiento (todas las operaciones de integridad de datos se realizan en el mismo nivel que el modelo de coherencia)</a:t>
            </a:r>
          </a:p>
          <a:p>
            <a:r>
              <a:rPr lang="es-ES" dirty="0"/>
              <a:t>Reutilización (todas las aplicaciones se benefician de un único sistema de integridad de datos centralizado)</a:t>
            </a:r>
          </a:p>
          <a:p>
            <a:r>
              <a:rPr lang="es-ES" dirty="0"/>
              <a:t> Mantenibilidad (un sistema centralizado para toda la administración de la integridad de los datos).</a:t>
            </a:r>
          </a:p>
          <a:p>
            <a:pPr marL="0" indent="0" algn="r">
              <a:buNone/>
            </a:pPr>
            <a:r>
              <a:rPr lang="es-ES" sz="1500" dirty="0"/>
              <a:t>Enciclopedia  </a:t>
            </a:r>
            <a:r>
              <a:rPr lang="es-ES" sz="1500" dirty="0" err="1"/>
              <a:t>site:es.wikiqube.net</a:t>
            </a:r>
            <a:endParaRPr lang="en-US" sz="1500" dirty="0"/>
          </a:p>
        </p:txBody>
      </p:sp>
    </p:spTree>
    <p:extLst>
      <p:ext uri="{BB962C8B-B14F-4D97-AF65-F5344CB8AC3E}">
        <p14:creationId xmlns:p14="http://schemas.microsoft.com/office/powerpoint/2010/main" val="2579342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ES" sz="2800" b="1" dirty="0"/>
              <a:t>Establecer objetivos para la auditoría de integridad de datos</a:t>
            </a:r>
            <a:br>
              <a:rPr lang="es-ES" sz="2800" b="1" dirty="0"/>
            </a:br>
            <a:endParaRPr lang="en-US" sz="2800" dirty="0"/>
          </a:p>
        </p:txBody>
      </p:sp>
      <p:sp>
        <p:nvSpPr>
          <p:cNvPr id="3" name="Marcador de contenido 2"/>
          <p:cNvSpPr>
            <a:spLocks noGrp="1"/>
          </p:cNvSpPr>
          <p:nvPr>
            <p:ph idx="1"/>
          </p:nvPr>
        </p:nvSpPr>
        <p:spPr>
          <a:xfrm>
            <a:off x="1024378" y="2433967"/>
            <a:ext cx="6875418" cy="3880773"/>
          </a:xfrm>
        </p:spPr>
        <p:txBody>
          <a:bodyPr>
            <a:normAutofit fontScale="92500" lnSpcReduction="10000"/>
          </a:bodyPr>
          <a:lstStyle/>
          <a:p>
            <a:pPr algn="just"/>
            <a:r>
              <a:rPr lang="es-ES" b="1" dirty="0"/>
              <a:t>Definir las fuentes de</a:t>
            </a:r>
            <a:r>
              <a:rPr lang="es-ES" dirty="0"/>
              <a:t> </a:t>
            </a:r>
            <a:r>
              <a:rPr lang="es-ES" b="1" dirty="0"/>
              <a:t>infracciones o uso incorrecto de los datos. </a:t>
            </a:r>
            <a:r>
              <a:rPr lang="es-ES" dirty="0"/>
              <a:t>De esta forma, se tendrá una visión clara de las </a:t>
            </a:r>
            <a:r>
              <a:rPr lang="es-ES" b="1" dirty="0">
                <a:solidFill>
                  <a:schemeClr val="tx1"/>
                </a:solidFill>
              </a:rPr>
              <a:t>áreas que pueden presentar mayores problemas</a:t>
            </a:r>
            <a:r>
              <a:rPr lang="es-ES" dirty="0">
                <a:solidFill>
                  <a:schemeClr val="tx1"/>
                </a:solidFill>
              </a:rPr>
              <a:t>.</a:t>
            </a:r>
          </a:p>
          <a:p>
            <a:pPr algn="just"/>
            <a:r>
              <a:rPr lang="es-ES" dirty="0"/>
              <a:t>Identificar las circunstancias que facilitan problemas de cumplimiento puede ser más fácil para el auditor si </a:t>
            </a:r>
            <a:r>
              <a:rPr lang="es-ES" b="1" dirty="0"/>
              <a:t>se centra en los controles y requisitos del sistema en funcionamiento.</a:t>
            </a:r>
          </a:p>
          <a:p>
            <a:pPr algn="just"/>
            <a:r>
              <a:rPr lang="es-ES" b="1" dirty="0"/>
              <a:t>Encontrar factores que puedan estar propiciando transgresiones a la integridad de los datos, ya sea a través de la cultura empresarial, los métodos o los procesos instaurados</a:t>
            </a:r>
            <a:r>
              <a:rPr lang="es-ES" dirty="0"/>
              <a:t>.</a:t>
            </a:r>
            <a:endParaRPr lang="en-US" dirty="0">
              <a:solidFill>
                <a:schemeClr val="tx1"/>
              </a:solidFill>
            </a:endParaRPr>
          </a:p>
        </p:txBody>
      </p:sp>
    </p:spTree>
    <p:extLst>
      <p:ext uri="{BB962C8B-B14F-4D97-AF65-F5344CB8AC3E}">
        <p14:creationId xmlns:p14="http://schemas.microsoft.com/office/powerpoint/2010/main" val="1223298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7"/>
          <p:cNvSpPr txBox="1"/>
          <p:nvPr/>
        </p:nvSpPr>
        <p:spPr>
          <a:xfrm>
            <a:off x="1266665" y="2495724"/>
            <a:ext cx="4697907" cy="1154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300"/>
              <a:buFont typeface="Noto Sans Symbols"/>
              <a:buNone/>
            </a:pPr>
            <a:r>
              <a:rPr lang="es-ES" sz="2300" b="0" i="0" u="none" strike="noStrike" cap="none">
                <a:solidFill>
                  <a:schemeClr val="dk1"/>
                </a:solidFill>
                <a:latin typeface="Times New Roman"/>
                <a:ea typeface="Times New Roman"/>
                <a:cs typeface="Times New Roman"/>
                <a:sym typeface="Times New Roman"/>
              </a:rPr>
              <a:t>La auditoria tiene como apoyo  a los controles para mantener la seguridad de los sistemas de información </a:t>
            </a:r>
            <a:endParaRPr sz="2300" b="0" i="0" u="none" strike="noStrike" cap="none">
              <a:solidFill>
                <a:schemeClr val="dk1"/>
              </a:solidFill>
              <a:latin typeface="Times New Roman"/>
              <a:ea typeface="Times New Roman"/>
              <a:cs typeface="Times New Roman"/>
              <a:sym typeface="Times New Roman"/>
            </a:endParaRPr>
          </a:p>
        </p:txBody>
      </p:sp>
      <p:sp>
        <p:nvSpPr>
          <p:cNvPr id="396" name="Google Shape;396;p7"/>
          <p:cNvSpPr txBox="1"/>
          <p:nvPr/>
        </p:nvSpPr>
        <p:spPr>
          <a:xfrm>
            <a:off x="1424658" y="561919"/>
            <a:ext cx="7239000" cy="5794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3200"/>
              <a:buFont typeface="Noto Sans Symbols"/>
              <a:buNone/>
            </a:pPr>
            <a:r>
              <a:rPr lang="es-ES" sz="3200" b="1" i="0" u="none" strike="noStrike" cap="none">
                <a:solidFill>
                  <a:schemeClr val="dk1"/>
                </a:solidFill>
                <a:latin typeface="Garamond"/>
                <a:ea typeface="Garamond"/>
                <a:cs typeface="Garamond"/>
                <a:sym typeface="Garamond"/>
              </a:rPr>
              <a:t>Objetivos de Auditoria</a:t>
            </a:r>
            <a:endParaRPr/>
          </a:p>
        </p:txBody>
      </p:sp>
      <p:pic>
        <p:nvPicPr>
          <p:cNvPr id="397" name="Google Shape;397;p7" descr="Controles y auditoría de los dispositivos médicos"/>
          <p:cNvPicPr preferRelativeResize="0"/>
          <p:nvPr/>
        </p:nvPicPr>
        <p:blipFill rotWithShape="1">
          <a:blip r:embed="rId3">
            <a:alphaModFix/>
          </a:blip>
          <a:srcRect/>
          <a:stretch/>
        </p:blipFill>
        <p:spPr>
          <a:xfrm>
            <a:off x="5863599" y="2110356"/>
            <a:ext cx="2466975" cy="1714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8"/>
          <p:cNvSpPr/>
          <p:nvPr/>
        </p:nvSpPr>
        <p:spPr>
          <a:xfrm>
            <a:off x="685800" y="6248400"/>
            <a:ext cx="1905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sp>
        <p:nvSpPr>
          <p:cNvPr id="408" name="Google Shape;408;p8"/>
          <p:cNvSpPr/>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sp>
        <p:nvSpPr>
          <p:cNvPr id="409" name="Google Shape;409;p8"/>
          <p:cNvSpPr/>
          <p:nvPr/>
        </p:nvSpPr>
        <p:spPr>
          <a:xfrm>
            <a:off x="2725903" y="1578182"/>
            <a:ext cx="4442670" cy="766877"/>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Clr>
                <a:schemeClr val="dk1"/>
              </a:buClr>
              <a:buSzPts val="4400"/>
              <a:buFont typeface="Noto Sans Symbols"/>
              <a:buNone/>
            </a:pPr>
            <a:r>
              <a:rPr lang="es-ES" sz="4400" b="1" i="0" u="none" strike="noStrike" cap="none" dirty="0">
                <a:solidFill>
                  <a:schemeClr val="dk1"/>
                </a:solidFill>
                <a:latin typeface="Garamond"/>
                <a:ea typeface="Garamond"/>
                <a:cs typeface="Garamond"/>
                <a:sym typeface="Garamond"/>
              </a:rPr>
              <a:t>Tipo de controles</a:t>
            </a:r>
            <a:endParaRPr dirty="0"/>
          </a:p>
        </p:txBody>
      </p:sp>
      <p:sp>
        <p:nvSpPr>
          <p:cNvPr id="410" name="Google Shape;410;p8"/>
          <p:cNvSpPr/>
          <p:nvPr/>
        </p:nvSpPr>
        <p:spPr>
          <a:xfrm>
            <a:off x="1047240" y="2429197"/>
            <a:ext cx="7299893" cy="1936428"/>
          </a:xfrm>
          <a:prstGeom prst="rect">
            <a:avLst/>
          </a:prstGeom>
          <a:noFill/>
          <a:ln>
            <a:noFill/>
          </a:ln>
        </p:spPr>
        <p:txBody>
          <a:bodyPr spcFirstLastPara="1" wrap="square" lIns="90475" tIns="44450" rIns="90475" bIns="44450" anchor="t" anchorCtr="0">
            <a:spAutoFit/>
          </a:bodyPr>
          <a:lstStyle/>
          <a:p>
            <a:pPr marL="1989138" marR="0" lvl="0" indent="-1989138" algn="l" rtl="0">
              <a:spcBef>
                <a:spcPts val="0"/>
              </a:spcBef>
              <a:spcAft>
                <a:spcPts val="0"/>
              </a:spcAft>
              <a:buClr>
                <a:schemeClr val="dk1"/>
              </a:buClr>
              <a:buSzPts val="2000"/>
              <a:buFont typeface="Noto Sans Symbols"/>
              <a:buNone/>
            </a:pPr>
            <a:r>
              <a:rPr lang="es-ES" sz="2000" b="0" i="0" u="none" strike="noStrike" cap="none" dirty="0">
                <a:solidFill>
                  <a:schemeClr val="dk1"/>
                </a:solidFill>
                <a:latin typeface="Arial"/>
                <a:ea typeface="Arial"/>
                <a:cs typeface="Arial"/>
                <a:sym typeface="Arial"/>
              </a:rPr>
              <a:t>Preventivos	Evitan que ocurran errores o irregularidades</a:t>
            </a:r>
            <a:endParaRPr dirty="0"/>
          </a:p>
          <a:p>
            <a:pPr marL="1989138" marR="0" lvl="0" indent="-1989138" algn="l" rtl="0">
              <a:spcBef>
                <a:spcPts val="1000"/>
              </a:spcBef>
              <a:spcAft>
                <a:spcPts val="0"/>
              </a:spcAft>
              <a:buClr>
                <a:schemeClr val="dk1"/>
              </a:buClr>
              <a:buSzPts val="2000"/>
              <a:buFont typeface="Noto Sans Symbols"/>
              <a:buNone/>
            </a:pPr>
            <a:r>
              <a:rPr lang="es-ES" sz="2000" b="0" i="0" u="none" strike="noStrike" cap="none" dirty="0" err="1">
                <a:solidFill>
                  <a:schemeClr val="dk1"/>
                </a:solidFill>
                <a:latin typeface="Arial"/>
                <a:ea typeface="Arial"/>
                <a:cs typeface="Arial"/>
                <a:sym typeface="Arial"/>
              </a:rPr>
              <a:t>Detectivos</a:t>
            </a:r>
            <a:r>
              <a:rPr lang="es-ES" sz="2000" b="0" i="0" u="none" strike="noStrike" cap="none" dirty="0">
                <a:solidFill>
                  <a:schemeClr val="dk1"/>
                </a:solidFill>
                <a:latin typeface="Arial"/>
                <a:ea typeface="Arial"/>
                <a:cs typeface="Arial"/>
                <a:sym typeface="Arial"/>
              </a:rPr>
              <a:t>	Emiten una señal (sonido, mensaje, etc.) cuando un error o irregularidad ha ocurrido</a:t>
            </a:r>
            <a:endParaRPr dirty="0"/>
          </a:p>
          <a:p>
            <a:pPr marL="1989138" marR="0" lvl="0" indent="-1989138" algn="l" rtl="0">
              <a:spcBef>
                <a:spcPts val="1000"/>
              </a:spcBef>
              <a:spcAft>
                <a:spcPts val="0"/>
              </a:spcAft>
              <a:buClr>
                <a:schemeClr val="dk1"/>
              </a:buClr>
              <a:buSzPts val="2000"/>
              <a:buFont typeface="Noto Sans Symbols"/>
              <a:buNone/>
            </a:pPr>
            <a:r>
              <a:rPr lang="es-ES" sz="2000" b="0" i="0" u="none" strike="noStrike" cap="none" dirty="0">
                <a:solidFill>
                  <a:schemeClr val="dk1"/>
                </a:solidFill>
                <a:latin typeface="Arial"/>
                <a:ea typeface="Arial"/>
                <a:cs typeface="Arial"/>
                <a:sym typeface="Arial"/>
              </a:rPr>
              <a:t>Correctivos	Contribuyen a la corrección cuando un error o irregularidad ha ocurrido.</a:t>
            </a:r>
            <a:r>
              <a:rPr lang="es-ES" sz="2000" b="0" i="0" u="none" strike="noStrike" cap="none" dirty="0">
                <a:solidFill>
                  <a:schemeClr val="dk1"/>
                </a:solidFill>
                <a:latin typeface="Times New Roman"/>
                <a:ea typeface="Times New Roman"/>
                <a:cs typeface="Times New Roman"/>
                <a:sym typeface="Times New Roman"/>
              </a:rPr>
              <a:t>   </a:t>
            </a:r>
            <a:endParaRPr dirty="0"/>
          </a:p>
        </p:txBody>
      </p:sp>
      <p:sp>
        <p:nvSpPr>
          <p:cNvPr id="411" name="Google Shape;411;p8"/>
          <p:cNvSpPr/>
          <p:nvPr/>
        </p:nvSpPr>
        <p:spPr>
          <a:xfrm>
            <a:off x="3124200" y="4770977"/>
            <a:ext cx="4779963" cy="1197764"/>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Clr>
                <a:schemeClr val="dk1"/>
              </a:buClr>
              <a:buSzPts val="2400"/>
              <a:buFont typeface="Noto Sans Symbols"/>
              <a:buNone/>
            </a:pPr>
            <a:r>
              <a:rPr lang="es-ES" sz="2400" b="1" i="0" u="none" strike="noStrike" cap="none" dirty="0">
                <a:solidFill>
                  <a:schemeClr val="dk1"/>
                </a:solidFill>
                <a:latin typeface="Arial"/>
                <a:ea typeface="Arial"/>
                <a:cs typeface="Arial"/>
                <a:sym typeface="Arial"/>
              </a:rPr>
              <a:t>La auditoria   se apoya más de los controles </a:t>
            </a:r>
            <a:r>
              <a:rPr lang="es-ES" sz="2400" b="1" i="0" u="none" strike="noStrike" cap="none" dirty="0" err="1">
                <a:solidFill>
                  <a:schemeClr val="dk1"/>
                </a:solidFill>
                <a:latin typeface="Arial"/>
                <a:ea typeface="Arial"/>
                <a:cs typeface="Arial"/>
                <a:sym typeface="Arial"/>
              </a:rPr>
              <a:t>detectivos</a:t>
            </a:r>
            <a:r>
              <a:rPr lang="es-ES" sz="2400" b="1" i="0" u="none" strike="noStrike" cap="none" dirty="0">
                <a:solidFill>
                  <a:schemeClr val="dk1"/>
                </a:solidFill>
                <a:latin typeface="Arial"/>
                <a:ea typeface="Arial"/>
                <a:cs typeface="Arial"/>
                <a:sym typeface="Arial"/>
              </a:rPr>
              <a:t> y correctivos</a:t>
            </a:r>
            <a:endParaRPr dirty="0"/>
          </a:p>
        </p:txBody>
      </p:sp>
      <p:pic>
        <p:nvPicPr>
          <p:cNvPr id="412" name="Google Shape;412;p8" descr="Visionario Contable: EL AUDITOR EXTERNO Y LA VALORACIÓN DE CONTROL INTERNO  DE ACUERDO A LA NORMA INTERNACIONAL DE AUDITORIA 315 Y 610"/>
          <p:cNvPicPr preferRelativeResize="0"/>
          <p:nvPr/>
        </p:nvPicPr>
        <p:blipFill rotWithShape="1">
          <a:blip r:embed="rId3">
            <a:alphaModFix/>
          </a:blip>
          <a:srcRect/>
          <a:stretch/>
        </p:blipFill>
        <p:spPr>
          <a:xfrm>
            <a:off x="1409700" y="4365625"/>
            <a:ext cx="1714500" cy="1714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416"/>
        <p:cNvGrpSpPr/>
        <p:nvPr/>
      </p:nvGrpSpPr>
      <p:grpSpPr>
        <a:xfrm>
          <a:off x="0" y="0"/>
          <a:ext cx="0" cy="0"/>
          <a:chOff x="0" y="0"/>
          <a:chExt cx="0" cy="0"/>
        </a:xfrm>
      </p:grpSpPr>
      <p:grpSp>
        <p:nvGrpSpPr>
          <p:cNvPr id="417" name="Google Shape;417;p9"/>
          <p:cNvGrpSpPr/>
          <p:nvPr/>
        </p:nvGrpSpPr>
        <p:grpSpPr>
          <a:xfrm>
            <a:off x="-10" y="228600"/>
            <a:ext cx="2138628" cy="6638625"/>
            <a:chOff x="2487613" y="285750"/>
            <a:chExt cx="2428875" cy="5654676"/>
          </a:xfrm>
        </p:grpSpPr>
        <p:sp>
          <p:nvSpPr>
            <p:cNvPr id="418" name="Google Shape;418;p9"/>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 name="Google Shape;430;p9"/>
          <p:cNvGrpSpPr/>
          <p:nvPr/>
        </p:nvGrpSpPr>
        <p:grpSpPr>
          <a:xfrm>
            <a:off x="20412" y="-786"/>
            <a:ext cx="1767505" cy="6854040"/>
            <a:chOff x="6627813" y="194833"/>
            <a:chExt cx="1952625" cy="5678918"/>
          </a:xfrm>
        </p:grpSpPr>
        <p:sp>
          <p:nvSpPr>
            <p:cNvPr id="431" name="Google Shape;431;p9"/>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3" name="Google Shape;443;p9"/>
          <p:cNvSpPr/>
          <p:nvPr/>
        </p:nvSpPr>
        <p:spPr>
          <a:xfrm>
            <a:off x="0" y="0"/>
            <a:ext cx="13716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0" y="0"/>
            <a:ext cx="9144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446" name="Google Shape;446;p9"/>
          <p:cNvSpPr txBox="1">
            <a:spLocks noGrp="1"/>
          </p:cNvSpPr>
          <p:nvPr>
            <p:ph type="title"/>
          </p:nvPr>
        </p:nvSpPr>
        <p:spPr>
          <a:xfrm>
            <a:off x="1346172" y="624110"/>
            <a:ext cx="7284749"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ES" sz="3600" b="1" i="0" u="none" strike="noStrike"/>
              <a:t>Métodos de Control</a:t>
            </a:r>
            <a:br>
              <a:rPr lang="es-ES" sz="3600" b="1"/>
            </a:br>
            <a:endParaRPr sz="3600" b="1"/>
          </a:p>
        </p:txBody>
      </p:sp>
      <p:sp>
        <p:nvSpPr>
          <p:cNvPr id="447" name="Google Shape;447;p9"/>
          <p:cNvSpPr/>
          <p:nvPr/>
        </p:nvSpPr>
        <p:spPr>
          <a:xfrm>
            <a:off x="0" y="0"/>
            <a:ext cx="13716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9"/>
          <p:cNvGrpSpPr/>
          <p:nvPr/>
        </p:nvGrpSpPr>
        <p:grpSpPr>
          <a:xfrm>
            <a:off x="1346172" y="2333293"/>
            <a:ext cx="6740553" cy="3433320"/>
            <a:chOff x="0" y="110310"/>
            <a:chExt cx="6740553" cy="3433320"/>
          </a:xfrm>
        </p:grpSpPr>
        <p:sp>
          <p:nvSpPr>
            <p:cNvPr id="450" name="Google Shape;450;p9"/>
            <p:cNvSpPr/>
            <p:nvPr/>
          </p:nvSpPr>
          <p:spPr>
            <a:xfrm>
              <a:off x="0" y="272670"/>
              <a:ext cx="6740553" cy="277200"/>
            </a:xfrm>
            <a:prstGeom prst="rect">
              <a:avLst/>
            </a:prstGeom>
            <a:solidFill>
              <a:schemeClr val="lt1">
                <a:alpha val="89803"/>
              </a:schemeClr>
            </a:solidFill>
            <a:ln w="9525" cap="rnd" cmpd="sng">
              <a:solidFill>
                <a:srgbClr val="DD7C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37027" y="110310"/>
              <a:ext cx="4718387" cy="324720"/>
            </a:xfrm>
            <a:prstGeom prst="roundRect">
              <a:avLst>
                <a:gd name="adj" fmla="val 16667"/>
              </a:avLst>
            </a:prstGeom>
            <a:gradFill>
              <a:gsLst>
                <a:gs pos="0">
                  <a:srgbClr val="DF8A47"/>
                </a:gs>
                <a:gs pos="100000">
                  <a:srgbClr val="CC7213"/>
                </a:gs>
              </a:gsLst>
              <a:lin ang="5400000" scaled="0"/>
            </a:gradFill>
            <a:ln>
              <a:noFill/>
            </a:ln>
            <a:effectLst>
              <a:outerShdw blurRad="38100" dist="25400" dir="5400000" rotWithShape="0">
                <a:srgbClr val="000000">
                  <a:alpha val="2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txBox="1"/>
            <p:nvPr/>
          </p:nvSpPr>
          <p:spPr>
            <a:xfrm>
              <a:off x="352879" y="126162"/>
              <a:ext cx="4686683" cy="293016"/>
            </a:xfrm>
            <a:prstGeom prst="rect">
              <a:avLst/>
            </a:prstGeom>
            <a:noFill/>
            <a:ln>
              <a:noFill/>
            </a:ln>
          </p:spPr>
          <p:txBody>
            <a:bodyPr spcFirstLastPara="1" wrap="square" lIns="178325" tIns="0" rIns="178325" bIns="0" anchor="ctr" anchorCtr="0">
              <a:noAutofit/>
            </a:bodyPr>
            <a:lstStyle/>
            <a:p>
              <a:pPr marL="0" marR="0" lvl="0" indent="0" algn="l" rtl="0">
                <a:lnSpc>
                  <a:spcPct val="90000"/>
                </a:lnSpc>
                <a:spcBef>
                  <a:spcPts val="0"/>
                </a:spcBef>
                <a:spcAft>
                  <a:spcPts val="0"/>
                </a:spcAft>
                <a:buNone/>
              </a:pPr>
              <a:r>
                <a:rPr lang="es-ES" sz="1800" b="1" i="0" u="none" strike="noStrike" cap="none">
                  <a:solidFill>
                    <a:schemeClr val="lt1"/>
                  </a:solidFill>
                  <a:latin typeface="Century Gothic"/>
                  <a:ea typeface="Century Gothic"/>
                  <a:cs typeface="Century Gothic"/>
                  <a:sym typeface="Century Gothic"/>
                </a:rPr>
                <a:t>Identificación y Autentificación</a:t>
              </a:r>
              <a:endParaRPr sz="1800" b="0" i="0" u="none" strike="noStrike" cap="none">
                <a:solidFill>
                  <a:schemeClr val="lt1"/>
                </a:solidFill>
                <a:latin typeface="Century Gothic"/>
                <a:ea typeface="Century Gothic"/>
                <a:cs typeface="Century Gothic"/>
                <a:sym typeface="Century Gothic"/>
              </a:endParaRPr>
            </a:p>
          </p:txBody>
        </p:sp>
        <p:sp>
          <p:nvSpPr>
            <p:cNvPr id="453" name="Google Shape;453;p9"/>
            <p:cNvSpPr/>
            <p:nvPr/>
          </p:nvSpPr>
          <p:spPr>
            <a:xfrm>
              <a:off x="0" y="771630"/>
              <a:ext cx="6740553" cy="277200"/>
            </a:xfrm>
            <a:prstGeom prst="rect">
              <a:avLst/>
            </a:prstGeom>
            <a:solidFill>
              <a:schemeClr val="lt1">
                <a:alpha val="89803"/>
              </a:schemeClr>
            </a:solidFill>
            <a:ln w="9525" cap="rnd" cmpd="sng">
              <a:solidFill>
                <a:srgbClr val="9F83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337027" y="609270"/>
              <a:ext cx="4718387" cy="324720"/>
            </a:xfrm>
            <a:prstGeom prst="roundRect">
              <a:avLst>
                <a:gd name="adj" fmla="val 16667"/>
              </a:avLst>
            </a:prstGeom>
            <a:gradFill>
              <a:gsLst>
                <a:gs pos="0">
                  <a:srgbClr val="A78F65"/>
                </a:gs>
                <a:gs pos="100000">
                  <a:srgbClr val="937949"/>
                </a:gs>
              </a:gsLst>
              <a:lin ang="5400000" scaled="0"/>
            </a:gradFill>
            <a:ln>
              <a:noFill/>
            </a:ln>
            <a:effectLst>
              <a:outerShdw blurRad="38100" dist="25400" dir="5400000" rotWithShape="0">
                <a:srgbClr val="000000">
                  <a:alpha val="2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txBox="1"/>
            <p:nvPr/>
          </p:nvSpPr>
          <p:spPr>
            <a:xfrm>
              <a:off x="352879" y="625122"/>
              <a:ext cx="4686683" cy="293016"/>
            </a:xfrm>
            <a:prstGeom prst="rect">
              <a:avLst/>
            </a:prstGeom>
            <a:noFill/>
            <a:ln>
              <a:noFill/>
            </a:ln>
          </p:spPr>
          <p:txBody>
            <a:bodyPr spcFirstLastPara="1" wrap="square" lIns="178325" tIns="0" rIns="178325" bIns="0" anchor="ctr" anchorCtr="0">
              <a:noAutofit/>
            </a:bodyPr>
            <a:lstStyle/>
            <a:p>
              <a:pPr marL="0" marR="0" lvl="0" indent="0" algn="l" rtl="0">
                <a:lnSpc>
                  <a:spcPct val="90000"/>
                </a:lnSpc>
                <a:spcBef>
                  <a:spcPts val="0"/>
                </a:spcBef>
                <a:spcAft>
                  <a:spcPts val="0"/>
                </a:spcAft>
                <a:buNone/>
              </a:pPr>
              <a:r>
                <a:rPr lang="es-ES" sz="1800" b="1" i="0" u="none" strike="noStrike" cap="none">
                  <a:solidFill>
                    <a:schemeClr val="lt1"/>
                  </a:solidFill>
                  <a:latin typeface="Century Gothic"/>
                  <a:ea typeface="Century Gothic"/>
                  <a:cs typeface="Century Gothic"/>
                  <a:sym typeface="Century Gothic"/>
                </a:rPr>
                <a:t>Roles y Transacciones</a:t>
              </a:r>
              <a:endParaRPr sz="1800" b="0" i="0" u="none" strike="noStrike" cap="none">
                <a:solidFill>
                  <a:schemeClr val="lt1"/>
                </a:solidFill>
                <a:latin typeface="Century Gothic"/>
                <a:ea typeface="Century Gothic"/>
                <a:cs typeface="Century Gothic"/>
                <a:sym typeface="Century Gothic"/>
              </a:endParaRPr>
            </a:p>
          </p:txBody>
        </p:sp>
        <p:sp>
          <p:nvSpPr>
            <p:cNvPr id="456" name="Google Shape;456;p9"/>
            <p:cNvSpPr/>
            <p:nvPr/>
          </p:nvSpPr>
          <p:spPr>
            <a:xfrm>
              <a:off x="0" y="1270590"/>
              <a:ext cx="6740553" cy="277200"/>
            </a:xfrm>
            <a:prstGeom prst="rect">
              <a:avLst/>
            </a:prstGeom>
            <a:solidFill>
              <a:schemeClr val="lt1">
                <a:alpha val="89803"/>
              </a:schemeClr>
            </a:solidFill>
            <a:ln w="9525" cap="rnd" cmpd="sng">
              <a:solidFill>
                <a:srgbClr val="7085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337027" y="1108230"/>
              <a:ext cx="4718387" cy="324720"/>
            </a:xfrm>
            <a:prstGeom prst="roundRect">
              <a:avLst>
                <a:gd name="adj" fmla="val 16667"/>
              </a:avLst>
            </a:prstGeom>
            <a:gradFill>
              <a:gsLst>
                <a:gs pos="0">
                  <a:srgbClr val="7E9165"/>
                </a:gs>
                <a:gs pos="100000">
                  <a:srgbClr val="677B4D"/>
                </a:gs>
              </a:gsLst>
              <a:lin ang="5400000" scaled="0"/>
            </a:gradFill>
            <a:ln>
              <a:noFill/>
            </a:ln>
            <a:effectLst>
              <a:outerShdw blurRad="38100" dist="25400" dir="5400000" rotWithShape="0">
                <a:srgbClr val="000000">
                  <a:alpha val="2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txBox="1"/>
            <p:nvPr/>
          </p:nvSpPr>
          <p:spPr>
            <a:xfrm>
              <a:off x="352879" y="1124082"/>
              <a:ext cx="4686683" cy="293016"/>
            </a:xfrm>
            <a:prstGeom prst="rect">
              <a:avLst/>
            </a:prstGeom>
            <a:noFill/>
            <a:ln>
              <a:noFill/>
            </a:ln>
          </p:spPr>
          <p:txBody>
            <a:bodyPr spcFirstLastPara="1" wrap="square" lIns="178325" tIns="0" rIns="178325" bIns="0" anchor="ctr" anchorCtr="0">
              <a:noAutofit/>
            </a:bodyPr>
            <a:lstStyle/>
            <a:p>
              <a:pPr marL="0" marR="0" lvl="0" indent="0" algn="l" rtl="0">
                <a:lnSpc>
                  <a:spcPct val="90000"/>
                </a:lnSpc>
                <a:spcBef>
                  <a:spcPts val="0"/>
                </a:spcBef>
                <a:spcAft>
                  <a:spcPts val="0"/>
                </a:spcAft>
                <a:buNone/>
              </a:pPr>
              <a:r>
                <a:rPr lang="es-ES" sz="1800" b="1" i="0" u="none" strike="noStrike" cap="none">
                  <a:solidFill>
                    <a:schemeClr val="lt1"/>
                  </a:solidFill>
                  <a:latin typeface="Century Gothic"/>
                  <a:ea typeface="Century Gothic"/>
                  <a:cs typeface="Century Gothic"/>
                  <a:sym typeface="Century Gothic"/>
                </a:rPr>
                <a:t>Limitaciones a los Servicios</a:t>
              </a:r>
              <a:endParaRPr sz="1800" b="0" i="0" u="none" strike="noStrike" cap="none">
                <a:solidFill>
                  <a:schemeClr val="lt1"/>
                </a:solidFill>
                <a:latin typeface="Century Gothic"/>
                <a:ea typeface="Century Gothic"/>
                <a:cs typeface="Century Gothic"/>
                <a:sym typeface="Century Gothic"/>
              </a:endParaRPr>
            </a:p>
          </p:txBody>
        </p:sp>
        <p:sp>
          <p:nvSpPr>
            <p:cNvPr id="459" name="Google Shape;459;p9"/>
            <p:cNvSpPr/>
            <p:nvPr/>
          </p:nvSpPr>
          <p:spPr>
            <a:xfrm>
              <a:off x="0" y="1769550"/>
              <a:ext cx="6740553" cy="277200"/>
            </a:xfrm>
            <a:prstGeom prst="rect">
              <a:avLst/>
            </a:prstGeom>
            <a:solidFill>
              <a:schemeClr val="lt1">
                <a:alpha val="89803"/>
              </a:schemeClr>
            </a:solidFill>
            <a:ln w="952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337027" y="1607190"/>
              <a:ext cx="4718387" cy="324720"/>
            </a:xfrm>
            <a:prstGeom prst="roundRect">
              <a:avLst>
                <a:gd name="adj" fmla="val 16667"/>
              </a:avLst>
            </a:prstGeom>
            <a:gradFill>
              <a:gsLst>
                <a:gs pos="0">
                  <a:srgbClr val="9CB163"/>
                </a:gs>
                <a:gs pos="100000">
                  <a:srgbClr val="879D46"/>
                </a:gs>
              </a:gsLst>
              <a:lin ang="5400000" scaled="0"/>
            </a:gradFill>
            <a:ln>
              <a:noFill/>
            </a:ln>
            <a:effectLst>
              <a:outerShdw blurRad="38100" dist="25400" dir="5400000" rotWithShape="0">
                <a:srgbClr val="000000">
                  <a:alpha val="2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txBox="1"/>
            <p:nvPr/>
          </p:nvSpPr>
          <p:spPr>
            <a:xfrm>
              <a:off x="352879" y="1623042"/>
              <a:ext cx="4686683" cy="293016"/>
            </a:xfrm>
            <a:prstGeom prst="rect">
              <a:avLst/>
            </a:prstGeom>
            <a:noFill/>
            <a:ln>
              <a:noFill/>
            </a:ln>
          </p:spPr>
          <p:txBody>
            <a:bodyPr spcFirstLastPara="1" wrap="square" lIns="178325" tIns="0" rIns="178325" bIns="0" anchor="ctr" anchorCtr="0">
              <a:noAutofit/>
            </a:bodyPr>
            <a:lstStyle/>
            <a:p>
              <a:pPr marL="0" marR="0" lvl="0" indent="0" algn="l" rtl="0">
                <a:lnSpc>
                  <a:spcPct val="90000"/>
                </a:lnSpc>
                <a:spcBef>
                  <a:spcPts val="0"/>
                </a:spcBef>
                <a:spcAft>
                  <a:spcPts val="0"/>
                </a:spcAft>
                <a:buNone/>
              </a:pPr>
              <a:r>
                <a:rPr lang="es-ES" sz="1800" b="1" i="0" u="none" strike="noStrike" cap="none">
                  <a:solidFill>
                    <a:schemeClr val="lt1"/>
                  </a:solidFill>
                  <a:latin typeface="Century Gothic"/>
                  <a:ea typeface="Century Gothic"/>
                  <a:cs typeface="Century Gothic"/>
                  <a:sym typeface="Century Gothic"/>
                </a:rPr>
                <a:t>Modalidad de Acceso </a:t>
              </a:r>
              <a:endParaRPr sz="1800" b="0" i="0" u="none" strike="noStrike" cap="none">
                <a:solidFill>
                  <a:schemeClr val="lt1"/>
                </a:solidFill>
                <a:latin typeface="Century Gothic"/>
                <a:ea typeface="Century Gothic"/>
                <a:cs typeface="Century Gothic"/>
                <a:sym typeface="Century Gothic"/>
              </a:endParaRPr>
            </a:p>
          </p:txBody>
        </p:sp>
        <p:sp>
          <p:nvSpPr>
            <p:cNvPr id="462" name="Google Shape;462;p9"/>
            <p:cNvSpPr/>
            <p:nvPr/>
          </p:nvSpPr>
          <p:spPr>
            <a:xfrm>
              <a:off x="0" y="2268510"/>
              <a:ext cx="6740553" cy="277200"/>
            </a:xfrm>
            <a:prstGeom prst="rect">
              <a:avLst/>
            </a:prstGeom>
            <a:solidFill>
              <a:schemeClr val="lt1">
                <a:alpha val="89803"/>
              </a:schemeClr>
            </a:solidFill>
            <a:ln w="9525" cap="rnd" cmpd="sng">
              <a:solidFill>
                <a:srgbClr val="6AAA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337027" y="2106150"/>
              <a:ext cx="4718387" cy="324720"/>
            </a:xfrm>
            <a:prstGeom prst="roundRect">
              <a:avLst>
                <a:gd name="adj" fmla="val 16667"/>
              </a:avLst>
            </a:prstGeom>
            <a:gradFill>
              <a:gsLst>
                <a:gs pos="0">
                  <a:srgbClr val="7CB29B"/>
                </a:gs>
                <a:gs pos="100000">
                  <a:srgbClr val="5EA185"/>
                </a:gs>
              </a:gsLst>
              <a:lin ang="5400000" scaled="0"/>
            </a:gradFill>
            <a:ln>
              <a:noFill/>
            </a:ln>
            <a:effectLst>
              <a:outerShdw blurRad="38100" dist="25400" dir="5400000" rotWithShape="0">
                <a:srgbClr val="000000">
                  <a:alpha val="2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txBox="1"/>
            <p:nvPr/>
          </p:nvSpPr>
          <p:spPr>
            <a:xfrm>
              <a:off x="352879" y="2122002"/>
              <a:ext cx="4686683" cy="293016"/>
            </a:xfrm>
            <a:prstGeom prst="rect">
              <a:avLst/>
            </a:prstGeom>
            <a:noFill/>
            <a:ln>
              <a:noFill/>
            </a:ln>
          </p:spPr>
          <p:txBody>
            <a:bodyPr spcFirstLastPara="1" wrap="square" lIns="178325" tIns="0" rIns="178325" bIns="0" anchor="ctr" anchorCtr="0">
              <a:noAutofit/>
            </a:bodyPr>
            <a:lstStyle/>
            <a:p>
              <a:pPr marL="0" marR="0" lvl="0" indent="0" algn="l" rtl="0">
                <a:lnSpc>
                  <a:spcPct val="90000"/>
                </a:lnSpc>
                <a:spcBef>
                  <a:spcPts val="0"/>
                </a:spcBef>
                <a:spcAft>
                  <a:spcPts val="0"/>
                </a:spcAft>
                <a:buNone/>
              </a:pPr>
              <a:r>
                <a:rPr lang="es-ES" sz="1800" b="1" i="0" u="none" strike="noStrike" cap="none">
                  <a:solidFill>
                    <a:schemeClr val="lt1"/>
                  </a:solidFill>
                  <a:latin typeface="Century Gothic"/>
                  <a:ea typeface="Century Gothic"/>
                  <a:cs typeface="Century Gothic"/>
                  <a:sym typeface="Century Gothic"/>
                </a:rPr>
                <a:t>Ubicacion y Horario</a:t>
              </a:r>
              <a:endParaRPr sz="1800" b="0" i="0" u="none" strike="noStrike" cap="none">
                <a:solidFill>
                  <a:schemeClr val="lt1"/>
                </a:solidFill>
                <a:latin typeface="Century Gothic"/>
                <a:ea typeface="Century Gothic"/>
                <a:cs typeface="Century Gothic"/>
                <a:sym typeface="Century Gothic"/>
              </a:endParaRPr>
            </a:p>
          </p:txBody>
        </p:sp>
        <p:sp>
          <p:nvSpPr>
            <p:cNvPr id="465" name="Google Shape;465;p9"/>
            <p:cNvSpPr/>
            <p:nvPr/>
          </p:nvSpPr>
          <p:spPr>
            <a:xfrm>
              <a:off x="0" y="2767470"/>
              <a:ext cx="6740553" cy="277200"/>
            </a:xfrm>
            <a:prstGeom prst="rect">
              <a:avLst/>
            </a:prstGeom>
            <a:solidFill>
              <a:schemeClr val="lt1">
                <a:alpha val="89803"/>
              </a:schemeClr>
            </a:solidFill>
            <a:ln w="9525" cap="rnd" cmpd="sng">
              <a:solidFill>
                <a:srgbClr val="DD7C1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337027" y="2605110"/>
              <a:ext cx="4718387" cy="324720"/>
            </a:xfrm>
            <a:prstGeom prst="roundRect">
              <a:avLst>
                <a:gd name="adj" fmla="val 16667"/>
              </a:avLst>
            </a:prstGeom>
            <a:gradFill>
              <a:gsLst>
                <a:gs pos="0">
                  <a:srgbClr val="DF8A47"/>
                </a:gs>
                <a:gs pos="100000">
                  <a:srgbClr val="CC7213"/>
                </a:gs>
              </a:gsLst>
              <a:lin ang="5400000" scaled="0"/>
            </a:gradFill>
            <a:ln>
              <a:noFill/>
            </a:ln>
            <a:effectLst>
              <a:outerShdw blurRad="38100" dist="25400" dir="5400000" rotWithShape="0">
                <a:srgbClr val="000000">
                  <a:alpha val="2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txBox="1"/>
            <p:nvPr/>
          </p:nvSpPr>
          <p:spPr>
            <a:xfrm>
              <a:off x="352879" y="2620962"/>
              <a:ext cx="4686683" cy="293016"/>
            </a:xfrm>
            <a:prstGeom prst="rect">
              <a:avLst/>
            </a:prstGeom>
            <a:noFill/>
            <a:ln>
              <a:noFill/>
            </a:ln>
          </p:spPr>
          <p:txBody>
            <a:bodyPr spcFirstLastPara="1" wrap="square" lIns="178325" tIns="0" rIns="178325" bIns="0" anchor="ctr" anchorCtr="0">
              <a:noAutofit/>
            </a:bodyPr>
            <a:lstStyle/>
            <a:p>
              <a:pPr marL="0" marR="0" lvl="0" indent="0" algn="l" rtl="0">
                <a:lnSpc>
                  <a:spcPct val="90000"/>
                </a:lnSpc>
                <a:spcBef>
                  <a:spcPts val="0"/>
                </a:spcBef>
                <a:spcAft>
                  <a:spcPts val="0"/>
                </a:spcAft>
                <a:buNone/>
              </a:pPr>
              <a:r>
                <a:rPr lang="es-ES" sz="1800" b="1" i="0" u="none" strike="noStrike" cap="none">
                  <a:solidFill>
                    <a:schemeClr val="lt1"/>
                  </a:solidFill>
                  <a:latin typeface="Century Gothic"/>
                  <a:ea typeface="Century Gothic"/>
                  <a:cs typeface="Century Gothic"/>
                  <a:sym typeface="Century Gothic"/>
                </a:rPr>
                <a:t>Control de Acceso Interno</a:t>
              </a:r>
              <a:endParaRPr sz="1800" b="0" i="0" u="none" strike="noStrike" cap="none">
                <a:solidFill>
                  <a:schemeClr val="lt1"/>
                </a:solidFill>
                <a:latin typeface="Century Gothic"/>
                <a:ea typeface="Century Gothic"/>
                <a:cs typeface="Century Gothic"/>
                <a:sym typeface="Century Gothic"/>
              </a:endParaRPr>
            </a:p>
          </p:txBody>
        </p:sp>
        <p:sp>
          <p:nvSpPr>
            <p:cNvPr id="468" name="Google Shape;468;p9"/>
            <p:cNvSpPr/>
            <p:nvPr/>
          </p:nvSpPr>
          <p:spPr>
            <a:xfrm>
              <a:off x="0" y="3266430"/>
              <a:ext cx="6740553" cy="277200"/>
            </a:xfrm>
            <a:prstGeom prst="rect">
              <a:avLst/>
            </a:prstGeom>
            <a:solidFill>
              <a:schemeClr val="lt1">
                <a:alpha val="89803"/>
              </a:schemeClr>
            </a:solidFill>
            <a:ln w="9525" cap="rnd" cmpd="sng">
              <a:solidFill>
                <a:srgbClr val="9F83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337027" y="3104070"/>
              <a:ext cx="4718387" cy="324720"/>
            </a:xfrm>
            <a:prstGeom prst="roundRect">
              <a:avLst>
                <a:gd name="adj" fmla="val 16667"/>
              </a:avLst>
            </a:prstGeom>
            <a:gradFill>
              <a:gsLst>
                <a:gs pos="0">
                  <a:srgbClr val="A78F65"/>
                </a:gs>
                <a:gs pos="100000">
                  <a:srgbClr val="937949"/>
                </a:gs>
              </a:gsLst>
              <a:lin ang="5400000" scaled="0"/>
            </a:gradFill>
            <a:ln>
              <a:noFill/>
            </a:ln>
            <a:effectLst>
              <a:outerShdw blurRad="38100" dist="25400" dir="5400000" rotWithShape="0">
                <a:srgbClr val="000000">
                  <a:alpha val="2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txBox="1"/>
            <p:nvPr/>
          </p:nvSpPr>
          <p:spPr>
            <a:xfrm>
              <a:off x="352879" y="3119922"/>
              <a:ext cx="4686683" cy="293016"/>
            </a:xfrm>
            <a:prstGeom prst="rect">
              <a:avLst/>
            </a:prstGeom>
            <a:noFill/>
            <a:ln>
              <a:noFill/>
            </a:ln>
          </p:spPr>
          <p:txBody>
            <a:bodyPr spcFirstLastPara="1" wrap="square" lIns="178325" tIns="0" rIns="178325" bIns="0" anchor="ctr" anchorCtr="0">
              <a:noAutofit/>
            </a:bodyPr>
            <a:lstStyle/>
            <a:p>
              <a:pPr marL="0" marR="0" lvl="0" indent="0" algn="l" rtl="0">
                <a:lnSpc>
                  <a:spcPct val="90000"/>
                </a:lnSpc>
                <a:spcBef>
                  <a:spcPts val="0"/>
                </a:spcBef>
                <a:spcAft>
                  <a:spcPts val="0"/>
                </a:spcAft>
                <a:buNone/>
              </a:pPr>
              <a:r>
                <a:rPr lang="es-ES" sz="1800" b="1" i="0" u="none" strike="noStrike" cap="none">
                  <a:solidFill>
                    <a:schemeClr val="lt1"/>
                  </a:solidFill>
                  <a:latin typeface="Century Gothic"/>
                  <a:ea typeface="Century Gothic"/>
                  <a:cs typeface="Century Gothic"/>
                  <a:sym typeface="Century Gothic"/>
                </a:rPr>
                <a:t>Control de Acceso Externo</a:t>
              </a:r>
              <a:endParaRPr sz="1800" b="0" i="0" u="none" strike="noStrike" cap="none">
                <a:solidFill>
                  <a:schemeClr val="lt1"/>
                </a:solidFill>
                <a:latin typeface="Century Gothic"/>
                <a:ea typeface="Century Gothic"/>
                <a:cs typeface="Century Gothic"/>
                <a:sym typeface="Century Gothic"/>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
          <p:cNvSpPr txBox="1">
            <a:spLocks noGrp="1"/>
          </p:cNvSpPr>
          <p:nvPr>
            <p:ph type="title"/>
          </p:nvPr>
        </p:nvSpPr>
        <p:spPr>
          <a:xfrm>
            <a:off x="886613" y="1410879"/>
            <a:ext cx="6591985" cy="3117040"/>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Clr>
                <a:srgbClr val="262626"/>
              </a:buClr>
              <a:buSzPts val="1800"/>
              <a:buFont typeface="Arial"/>
              <a:buChar char="•"/>
            </a:pPr>
            <a:r>
              <a:rPr lang="es-ES" sz="1800" dirty="0">
                <a:latin typeface="Arial"/>
                <a:ea typeface="Arial"/>
                <a:cs typeface="Arial"/>
                <a:sym typeface="Arial"/>
              </a:rPr>
              <a:t>5.6. Auditora en la seguridad informática para los sistemas en producción</a:t>
            </a:r>
            <a:endParaRPr sz="1800" dirty="0">
              <a:latin typeface="Arial"/>
              <a:ea typeface="Arial"/>
              <a:cs typeface="Arial"/>
              <a:sym typeface="Arial"/>
            </a:endParaRPr>
          </a:p>
          <a:p>
            <a:pPr marL="285750" lvl="0" indent="-285750" algn="l" rtl="0">
              <a:spcBef>
                <a:spcPts val="0"/>
              </a:spcBef>
              <a:spcAft>
                <a:spcPts val="0"/>
              </a:spcAft>
              <a:buSzPts val="1800"/>
              <a:buFont typeface="Arial"/>
              <a:buChar char="•"/>
            </a:pPr>
            <a:r>
              <a:rPr lang="es-ES" sz="1800" dirty="0">
                <a:latin typeface="Arial"/>
                <a:ea typeface="Arial"/>
                <a:cs typeface="Arial"/>
                <a:sym typeface="Arial"/>
              </a:rPr>
              <a:t>5.6.1 Evaluando la seguridad lógica, controles de entrada de datos, procesamiento,</a:t>
            </a:r>
            <a:endParaRPr sz="1800" dirty="0">
              <a:latin typeface="Arial"/>
              <a:ea typeface="Arial"/>
              <a:cs typeface="Arial"/>
              <a:sym typeface="Arial"/>
            </a:endParaRPr>
          </a:p>
          <a:p>
            <a:pPr marL="285750" lvl="0" indent="-285750" algn="l" rtl="0">
              <a:spcBef>
                <a:spcPts val="0"/>
              </a:spcBef>
              <a:spcAft>
                <a:spcPts val="0"/>
              </a:spcAft>
              <a:buSzPts val="1800"/>
              <a:buFont typeface="Arial"/>
              <a:buChar char="•"/>
            </a:pPr>
            <a:r>
              <a:rPr lang="es-ES" sz="1800" dirty="0">
                <a:latin typeface="Arial"/>
                <a:ea typeface="Arial"/>
                <a:cs typeface="Arial"/>
                <a:sym typeface="Arial"/>
              </a:rPr>
              <a:t>salidas, continuidad y respaldos de sistemas en producción</a:t>
            </a:r>
            <a:endParaRPr sz="1800" dirty="0">
              <a:latin typeface="Arial"/>
              <a:ea typeface="Arial"/>
              <a:cs typeface="Arial"/>
              <a:sym typeface="Arial"/>
            </a:endParaRPr>
          </a:p>
          <a:p>
            <a:pPr marL="285750" lvl="0" indent="-285750" algn="l" rtl="0">
              <a:spcBef>
                <a:spcPts val="0"/>
              </a:spcBef>
              <a:spcAft>
                <a:spcPts val="0"/>
              </a:spcAft>
              <a:buSzPts val="1800"/>
              <a:buFont typeface="Arial"/>
              <a:buChar char="•"/>
            </a:pPr>
            <a:r>
              <a:rPr lang="es-ES" sz="1800" dirty="0">
                <a:latin typeface="Arial"/>
                <a:ea typeface="Arial"/>
                <a:cs typeface="Arial"/>
                <a:sym typeface="Arial"/>
              </a:rPr>
              <a:t>5.6.2 Evaluando la integridad de datos</a:t>
            </a:r>
            <a:endParaRPr sz="1800" dirty="0">
              <a:latin typeface="Arial"/>
              <a:ea typeface="Arial"/>
              <a:cs typeface="Arial"/>
              <a:sym typeface="Arial"/>
            </a:endParaRPr>
          </a:p>
          <a:p>
            <a:pPr marL="285750" lvl="0" indent="-285750" algn="l" rtl="0">
              <a:spcBef>
                <a:spcPts val="0"/>
              </a:spcBef>
              <a:spcAft>
                <a:spcPts val="0"/>
              </a:spcAft>
              <a:buSzPts val="1800"/>
              <a:buFont typeface="Arial"/>
              <a:buChar char="•"/>
            </a:pPr>
            <a:r>
              <a:rPr lang="es-ES" sz="1800" dirty="0">
                <a:latin typeface="Arial"/>
                <a:ea typeface="Arial"/>
                <a:cs typeface="Arial"/>
                <a:sym typeface="Arial"/>
              </a:rPr>
              <a:t>5.6.3 Uso del software generalizado de auditoría</a:t>
            </a:r>
            <a:endParaRPr dirty="0"/>
          </a:p>
        </p:txBody>
      </p:sp>
      <p:sp>
        <p:nvSpPr>
          <p:cNvPr id="216" name="Google Shape;216;p2"/>
          <p:cNvSpPr txBox="1">
            <a:spLocks noGrp="1"/>
          </p:cNvSpPr>
          <p:nvPr>
            <p:ph type="body" idx="1"/>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8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474"/>
        <p:cNvGrpSpPr/>
        <p:nvPr/>
      </p:nvGrpSpPr>
      <p:grpSpPr>
        <a:xfrm>
          <a:off x="0" y="0"/>
          <a:ext cx="0" cy="0"/>
          <a:chOff x="0" y="0"/>
          <a:chExt cx="0" cy="0"/>
        </a:xfrm>
      </p:grpSpPr>
      <p:grpSp>
        <p:nvGrpSpPr>
          <p:cNvPr id="475" name="Google Shape;475;p10"/>
          <p:cNvGrpSpPr/>
          <p:nvPr/>
        </p:nvGrpSpPr>
        <p:grpSpPr>
          <a:xfrm>
            <a:off x="-10" y="228600"/>
            <a:ext cx="2138628" cy="6638625"/>
            <a:chOff x="2487613" y="285750"/>
            <a:chExt cx="2428875" cy="5654676"/>
          </a:xfrm>
        </p:grpSpPr>
        <p:sp>
          <p:nvSpPr>
            <p:cNvPr id="476" name="Google Shape;476;p10"/>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0"/>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0"/>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0"/>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0"/>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0"/>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10"/>
          <p:cNvGrpSpPr/>
          <p:nvPr/>
        </p:nvGrpSpPr>
        <p:grpSpPr>
          <a:xfrm>
            <a:off x="20412" y="-786"/>
            <a:ext cx="1767505" cy="6854040"/>
            <a:chOff x="6627813" y="194833"/>
            <a:chExt cx="1952625" cy="5678918"/>
          </a:xfrm>
        </p:grpSpPr>
        <p:sp>
          <p:nvSpPr>
            <p:cNvPr id="489" name="Google Shape;489;p10"/>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0"/>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0"/>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0"/>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0"/>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0"/>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0"/>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0"/>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0"/>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0"/>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0"/>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0"/>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10"/>
          <p:cNvSpPr/>
          <p:nvPr/>
        </p:nvSpPr>
        <p:spPr>
          <a:xfrm>
            <a:off x="0" y="0"/>
            <a:ext cx="13716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0"/>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0"/>
          <p:cNvSpPr/>
          <p:nvPr/>
        </p:nvSpPr>
        <p:spPr>
          <a:xfrm>
            <a:off x="0" y="0"/>
            <a:ext cx="9144000" cy="6858000"/>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04" name="Google Shape;504;p10"/>
          <p:cNvSpPr/>
          <p:nvPr/>
        </p:nvSpPr>
        <p:spPr>
          <a:xfrm>
            <a:off x="0" y="0"/>
            <a:ext cx="9144000" cy="2306695"/>
          </a:xfrm>
          <a:prstGeom prst="rect">
            <a:avLst/>
          </a:prstGeom>
          <a:solidFill>
            <a:srgbClr val="3B3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0"/>
          <p:cNvSpPr txBox="1">
            <a:spLocks noGrp="1"/>
          </p:cNvSpPr>
          <p:nvPr>
            <p:ph type="title"/>
          </p:nvPr>
        </p:nvSpPr>
        <p:spPr>
          <a:xfrm>
            <a:off x="1382543" y="624110"/>
            <a:ext cx="7037556" cy="128089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lt1"/>
              </a:buClr>
              <a:buSzPct val="100000"/>
              <a:buFont typeface="Century Gothic"/>
              <a:buNone/>
            </a:pPr>
            <a:r>
              <a:rPr lang="es-ES" sz="3600" b="1" i="0" u="none" strike="noStrike">
                <a:solidFill>
                  <a:schemeClr val="lt1"/>
                </a:solidFill>
              </a:rPr>
              <a:t>Método de Control</a:t>
            </a:r>
            <a:br>
              <a:rPr lang="es-ES" sz="3600" b="1">
                <a:solidFill>
                  <a:schemeClr val="lt1"/>
                </a:solidFill>
              </a:rPr>
            </a:br>
            <a:r>
              <a:rPr lang="es-ES" sz="2700" b="1">
                <a:solidFill>
                  <a:schemeClr val="lt1"/>
                </a:solidFill>
              </a:rPr>
              <a:t>1 - Identificación y Autentificación</a:t>
            </a:r>
            <a:br>
              <a:rPr lang="es-ES" sz="3600" b="1">
                <a:solidFill>
                  <a:schemeClr val="lt1"/>
                </a:solidFill>
              </a:rPr>
            </a:br>
            <a:endParaRPr sz="3600" b="1">
              <a:solidFill>
                <a:schemeClr val="lt1"/>
              </a:solidFill>
            </a:endParaRPr>
          </a:p>
        </p:txBody>
      </p:sp>
      <p:sp>
        <p:nvSpPr>
          <p:cNvPr id="507" name="Google Shape;507;p10"/>
          <p:cNvSpPr txBox="1">
            <a:spLocks noGrp="1"/>
          </p:cNvSpPr>
          <p:nvPr>
            <p:ph type="body" idx="1"/>
          </p:nvPr>
        </p:nvSpPr>
        <p:spPr>
          <a:xfrm>
            <a:off x="791685" y="2498099"/>
            <a:ext cx="7687379" cy="3960671"/>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SzPts val="1800"/>
              <a:buNone/>
            </a:pPr>
            <a:r>
              <a:rPr lang="es-ES">
                <a:latin typeface="Garamond"/>
                <a:ea typeface="Garamond"/>
                <a:cs typeface="Garamond"/>
                <a:sym typeface="Garamond"/>
              </a:rPr>
              <a:t>Primera línea de defensa de cualquier sistema computacional.</a:t>
            </a:r>
            <a:endParaRPr/>
          </a:p>
          <a:p>
            <a:pPr marL="0" lvl="0" indent="0" algn="just" rtl="0">
              <a:spcBef>
                <a:spcPts val="1000"/>
              </a:spcBef>
              <a:spcAft>
                <a:spcPts val="0"/>
              </a:spcAft>
              <a:buSzPts val="1800"/>
              <a:buNone/>
            </a:pPr>
            <a:r>
              <a:rPr lang="es-ES">
                <a:solidFill>
                  <a:srgbClr val="3F3F3F"/>
                </a:solidFill>
                <a:latin typeface="Garamond"/>
                <a:ea typeface="Garamond"/>
                <a:cs typeface="Garamond"/>
                <a:sym typeface="Garamond"/>
              </a:rPr>
              <a:t>Conceptos Importantes:</a:t>
            </a:r>
            <a:endParaRPr/>
          </a:p>
          <a:p>
            <a:pPr marL="171450" lvl="0" indent="-171450" algn="just" rtl="0">
              <a:spcBef>
                <a:spcPts val="1000"/>
              </a:spcBef>
              <a:spcAft>
                <a:spcPts val="0"/>
              </a:spcAft>
              <a:buSzPts val="1800"/>
              <a:buFont typeface="Arial"/>
              <a:buChar char="•"/>
            </a:pPr>
            <a:r>
              <a:rPr lang="es-ES">
                <a:latin typeface="Garamond"/>
                <a:ea typeface="Garamond"/>
                <a:cs typeface="Garamond"/>
                <a:sym typeface="Garamond"/>
              </a:rPr>
              <a:t>Identificación al momento en que el usuario se da a conocer en el sistema</a:t>
            </a:r>
            <a:endParaRPr/>
          </a:p>
          <a:p>
            <a:pPr marL="171450" lvl="0" indent="-171450" algn="just" rtl="0">
              <a:spcBef>
                <a:spcPts val="1000"/>
              </a:spcBef>
              <a:spcAft>
                <a:spcPts val="0"/>
              </a:spcAft>
              <a:buSzPts val="1800"/>
              <a:buFont typeface="Arial"/>
              <a:buChar char="•"/>
            </a:pPr>
            <a:r>
              <a:rPr lang="es-ES">
                <a:latin typeface="Garamond"/>
                <a:ea typeface="Garamond"/>
                <a:cs typeface="Garamond"/>
                <a:sym typeface="Garamond"/>
              </a:rPr>
              <a:t>Autenticación a la verificación que realiza el sistema sobre esta identificación.</a:t>
            </a:r>
            <a:endParaRPr/>
          </a:p>
          <a:p>
            <a:pPr marL="171450" lvl="0" indent="-57150" algn="just" rtl="0">
              <a:spcBef>
                <a:spcPts val="1000"/>
              </a:spcBef>
              <a:spcAft>
                <a:spcPts val="0"/>
              </a:spcAft>
              <a:buSzPts val="1800"/>
              <a:buFont typeface="Arial"/>
              <a:buNone/>
            </a:pPr>
            <a:endParaRPr>
              <a:latin typeface="Garamond"/>
              <a:ea typeface="Garamond"/>
              <a:cs typeface="Garamond"/>
              <a:sym typeface="Garamond"/>
            </a:endParaRPr>
          </a:p>
          <a:p>
            <a:pPr marL="171450" lvl="0" indent="-171450" algn="just" rtl="0">
              <a:spcBef>
                <a:spcPts val="1000"/>
              </a:spcBef>
              <a:spcAft>
                <a:spcPts val="0"/>
              </a:spcAft>
              <a:buSzPts val="1800"/>
              <a:buFont typeface="Arial"/>
              <a:buChar char="•"/>
            </a:pPr>
            <a:r>
              <a:rPr lang="es-ES">
                <a:latin typeface="georgia"/>
                <a:ea typeface="georgia"/>
                <a:cs typeface="georgia"/>
                <a:sym typeface="georgia"/>
              </a:rPr>
              <a:t>Es conveniente que los usuarios sean identificados y autenticados solamente una vez, pudiendo acceder a partir de allí, a todas las aplicaciones y datos a los que su perfil les permita, tanto en sistemas locales como en sistemas a los que deba acceder en forma remota. "single log–in" (sincronización de passwords).</a:t>
            </a:r>
            <a:endParaRPr>
              <a:latin typeface="Garamond"/>
              <a:ea typeface="Garamond"/>
              <a:cs typeface="Garamond"/>
              <a:sym typeface="Garamond"/>
            </a:endParaRPr>
          </a:p>
          <a:p>
            <a:pPr marL="0" lvl="0" indent="0" algn="just" rtl="0">
              <a:spcBef>
                <a:spcPts val="1000"/>
              </a:spcBef>
              <a:spcAft>
                <a:spcPts val="0"/>
              </a:spcAft>
              <a:buSzPts val="1100"/>
              <a:buNone/>
            </a:pPr>
            <a:endParaRPr sz="1100">
              <a:solidFill>
                <a:srgbClr val="3F3F3F"/>
              </a:solidFill>
            </a:endParaRPr>
          </a:p>
        </p:txBody>
      </p:sp>
      <p:sp>
        <p:nvSpPr>
          <p:cNvPr id="506" name="Google Shape;506;p10"/>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11"/>
        <p:cNvGrpSpPr/>
        <p:nvPr/>
      </p:nvGrpSpPr>
      <p:grpSpPr>
        <a:xfrm>
          <a:off x="0" y="0"/>
          <a:ext cx="0" cy="0"/>
          <a:chOff x="0" y="0"/>
          <a:chExt cx="0" cy="0"/>
        </a:xfrm>
      </p:grpSpPr>
      <p:grpSp>
        <p:nvGrpSpPr>
          <p:cNvPr id="512" name="Google Shape;512;p11"/>
          <p:cNvGrpSpPr/>
          <p:nvPr/>
        </p:nvGrpSpPr>
        <p:grpSpPr>
          <a:xfrm>
            <a:off x="-10" y="228600"/>
            <a:ext cx="2138628" cy="6638625"/>
            <a:chOff x="2487613" y="285750"/>
            <a:chExt cx="2428875" cy="5654676"/>
          </a:xfrm>
        </p:grpSpPr>
        <p:sp>
          <p:nvSpPr>
            <p:cNvPr id="513" name="Google Shape;513;p1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5" name="Google Shape;525;p11"/>
          <p:cNvGrpSpPr/>
          <p:nvPr/>
        </p:nvGrpSpPr>
        <p:grpSpPr>
          <a:xfrm>
            <a:off x="20412" y="-786"/>
            <a:ext cx="1767505" cy="6854040"/>
            <a:chOff x="6627813" y="194833"/>
            <a:chExt cx="1952625" cy="5678918"/>
          </a:xfrm>
        </p:grpSpPr>
        <p:sp>
          <p:nvSpPr>
            <p:cNvPr id="526" name="Google Shape;526;p11"/>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1"/>
          <p:cNvSpPr/>
          <p:nvPr/>
        </p:nvSpPr>
        <p:spPr>
          <a:xfrm>
            <a:off x="0" y="0"/>
            <a:ext cx="13716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1"/>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1"/>
          <p:cNvSpPr/>
          <p:nvPr/>
        </p:nvSpPr>
        <p:spPr>
          <a:xfrm>
            <a:off x="0" y="0"/>
            <a:ext cx="9144000" cy="6858000"/>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41" name="Google Shape;541;p11"/>
          <p:cNvSpPr txBox="1">
            <a:spLocks noGrp="1"/>
          </p:cNvSpPr>
          <p:nvPr>
            <p:ph type="title"/>
          </p:nvPr>
        </p:nvSpPr>
        <p:spPr>
          <a:xfrm>
            <a:off x="5391150" y="624110"/>
            <a:ext cx="3237308" cy="128089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262626"/>
              </a:buClr>
              <a:buSzPts val="2000"/>
              <a:buFont typeface="Century Gothic"/>
              <a:buNone/>
            </a:pPr>
            <a:r>
              <a:rPr lang="es-ES" sz="2000" b="1" i="0" u="none" strike="noStrike"/>
              <a:t>Método de Control</a:t>
            </a:r>
            <a:br>
              <a:rPr lang="es-ES" sz="2000" b="1"/>
            </a:br>
            <a:r>
              <a:rPr lang="es-ES" sz="2000" b="1"/>
              <a:t>1 - Identificación y Autentificación</a:t>
            </a:r>
            <a:br>
              <a:rPr lang="es-ES" sz="2000" b="1"/>
            </a:br>
            <a:endParaRPr sz="2000" b="1"/>
          </a:p>
        </p:txBody>
      </p:sp>
      <p:sp>
        <p:nvSpPr>
          <p:cNvPr id="553" name="Google Shape;553;p11"/>
          <p:cNvSpPr txBox="1">
            <a:spLocks noGrp="1"/>
          </p:cNvSpPr>
          <p:nvPr>
            <p:ph type="body" idx="1"/>
          </p:nvPr>
        </p:nvSpPr>
        <p:spPr>
          <a:xfrm>
            <a:off x="4825996" y="2133600"/>
            <a:ext cx="3802463" cy="37776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00"/>
              <a:buNone/>
            </a:pPr>
            <a:r>
              <a:rPr lang="es-ES" sz="1400"/>
              <a:t>Tipos de técnicas que permiten realizar la autenticación de la identidad del usuario, las cuales pueden ser utilizadas individualmente o combinadas:</a:t>
            </a:r>
            <a:endParaRPr/>
          </a:p>
          <a:p>
            <a:pPr marL="0" lvl="0" indent="-88900" algn="l" rtl="0">
              <a:spcBef>
                <a:spcPts val="1000"/>
              </a:spcBef>
              <a:spcAft>
                <a:spcPts val="0"/>
              </a:spcAft>
              <a:buSzPts val="1400"/>
              <a:buFont typeface="Noto Sans Symbols"/>
              <a:buChar char="🠶"/>
            </a:pPr>
            <a:r>
              <a:rPr lang="es-ES" sz="1400"/>
              <a:t>Algo que solamente el individuo conoce. </a:t>
            </a:r>
            <a:endParaRPr/>
          </a:p>
          <a:p>
            <a:pPr marL="0" lvl="0" indent="-88900" algn="l" rtl="0">
              <a:spcBef>
                <a:spcPts val="1000"/>
              </a:spcBef>
              <a:spcAft>
                <a:spcPts val="0"/>
              </a:spcAft>
              <a:buSzPts val="1400"/>
              <a:buFont typeface="Noto Sans Symbols"/>
              <a:buChar char="🠶"/>
            </a:pPr>
            <a:r>
              <a:rPr lang="es-ES" sz="1400"/>
              <a:t>Algo que la persona posee.</a:t>
            </a:r>
            <a:endParaRPr/>
          </a:p>
          <a:p>
            <a:pPr marL="0" lvl="0" indent="-88900" algn="l" rtl="0">
              <a:spcBef>
                <a:spcPts val="1000"/>
              </a:spcBef>
              <a:spcAft>
                <a:spcPts val="0"/>
              </a:spcAft>
              <a:buSzPts val="1400"/>
              <a:buFont typeface="Noto Sans Symbols"/>
              <a:buChar char="🠶"/>
            </a:pPr>
            <a:r>
              <a:rPr lang="es-ES" sz="1400"/>
              <a:t>Algo que el individuo es y que lo identifica unívocamente</a:t>
            </a:r>
            <a:endParaRPr/>
          </a:p>
          <a:p>
            <a:pPr marL="0" lvl="0" indent="-88900" algn="l" rtl="0">
              <a:spcBef>
                <a:spcPts val="1000"/>
              </a:spcBef>
              <a:spcAft>
                <a:spcPts val="0"/>
              </a:spcAft>
              <a:buSzPts val="1400"/>
              <a:buFont typeface="Noto Sans Symbols"/>
              <a:buChar char="🠶"/>
            </a:pPr>
            <a:r>
              <a:rPr lang="es-ES" sz="1400"/>
              <a:t>Algo que el individuo es capaz de hacer.</a:t>
            </a:r>
            <a:endParaRPr/>
          </a:p>
        </p:txBody>
      </p:sp>
      <p:sp>
        <p:nvSpPr>
          <p:cNvPr id="542" name="Google Shape;542;p11"/>
          <p:cNvSpPr/>
          <p:nvPr/>
        </p:nvSpPr>
        <p:spPr>
          <a:xfrm>
            <a:off x="0" y="0"/>
            <a:ext cx="4571999" cy="6858000"/>
          </a:xfrm>
          <a:prstGeom prst="rect">
            <a:avLst/>
          </a:prstGeom>
          <a:solidFill>
            <a:srgbClr val="1A1E0D">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1"/>
          <p:cNvSpPr/>
          <p:nvPr/>
        </p:nvSpPr>
        <p:spPr>
          <a:xfrm>
            <a:off x="487386" y="962669"/>
            <a:ext cx="1742173" cy="2386816"/>
          </a:xfrm>
          <a:prstGeom prst="rect">
            <a:avLst/>
          </a:prstGeom>
          <a:solidFill>
            <a:srgbClr val="FFFFFE"/>
          </a:solidFill>
          <a:ln w="12700" cap="sq"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544" name="Google Shape;544;p11" descr="Imagen que contiene Gráfico&#10;&#10;Descripción generada automáticamente"/>
          <p:cNvPicPr preferRelativeResize="0"/>
          <p:nvPr/>
        </p:nvPicPr>
        <p:blipFill rotWithShape="1">
          <a:blip r:embed="rId3">
            <a:alphaModFix/>
          </a:blip>
          <a:srcRect l="16968" r="13844" b="5"/>
          <a:stretch/>
        </p:blipFill>
        <p:spPr>
          <a:xfrm>
            <a:off x="610950" y="1127377"/>
            <a:ext cx="1495044" cy="2057400"/>
          </a:xfrm>
          <a:prstGeom prst="rect">
            <a:avLst/>
          </a:prstGeom>
          <a:noFill/>
          <a:ln>
            <a:noFill/>
          </a:ln>
        </p:spPr>
      </p:pic>
      <p:sp>
        <p:nvSpPr>
          <p:cNvPr id="545" name="Google Shape;545;p11"/>
          <p:cNvSpPr/>
          <p:nvPr/>
        </p:nvSpPr>
        <p:spPr>
          <a:xfrm>
            <a:off x="2355535" y="962669"/>
            <a:ext cx="1742174" cy="2386816"/>
          </a:xfrm>
          <a:prstGeom prst="rect">
            <a:avLst/>
          </a:prstGeom>
          <a:solidFill>
            <a:srgbClr val="FFFFFE"/>
          </a:solidFill>
          <a:ln w="12700" cap="sq"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546" name="Google Shape;546;p11" descr="Huella digital en Internet: ¿Hasta dónde saben de mí?"/>
          <p:cNvPicPr preferRelativeResize="0"/>
          <p:nvPr/>
        </p:nvPicPr>
        <p:blipFill rotWithShape="1">
          <a:blip r:embed="rId4">
            <a:alphaModFix/>
          </a:blip>
          <a:srcRect l="24909" r="26736" b="3"/>
          <a:stretch/>
        </p:blipFill>
        <p:spPr>
          <a:xfrm>
            <a:off x="2479100" y="1127377"/>
            <a:ext cx="1495044" cy="2057400"/>
          </a:xfrm>
          <a:prstGeom prst="rect">
            <a:avLst/>
          </a:prstGeom>
          <a:noFill/>
          <a:ln>
            <a:noFill/>
          </a:ln>
        </p:spPr>
      </p:pic>
      <p:sp>
        <p:nvSpPr>
          <p:cNvPr id="547" name="Google Shape;547;p11"/>
          <p:cNvSpPr/>
          <p:nvPr/>
        </p:nvSpPr>
        <p:spPr>
          <a:xfrm>
            <a:off x="4570132" y="0"/>
            <a:ext cx="13716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4570132" y="680545"/>
            <a:ext cx="658772" cy="506277"/>
          </a:xfrm>
          <a:custGeom>
            <a:avLst/>
            <a:gdLst/>
            <a:ahLst/>
            <a:cxnLst/>
            <a:rect l="l" t="t" r="r" b="b"/>
            <a:pathLst>
              <a:path w="1038036" h="506277" extrusionOk="0">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49" name="Google Shape;549;p11"/>
          <p:cNvSpPr/>
          <p:nvPr/>
        </p:nvSpPr>
        <p:spPr>
          <a:xfrm>
            <a:off x="487386" y="3510354"/>
            <a:ext cx="1742173" cy="2386816"/>
          </a:xfrm>
          <a:prstGeom prst="rect">
            <a:avLst/>
          </a:prstGeom>
          <a:solidFill>
            <a:srgbClr val="FFFFFE"/>
          </a:solidFill>
          <a:ln w="12700" cap="sq"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550" name="Google Shape;550;p11" descr="Imagen que contiene objeto, cuarto, computadora, tren&#10;&#10;Descripción generada automáticamente"/>
          <p:cNvPicPr preferRelativeResize="0"/>
          <p:nvPr/>
        </p:nvPicPr>
        <p:blipFill rotWithShape="1">
          <a:blip r:embed="rId5">
            <a:alphaModFix/>
          </a:blip>
          <a:srcRect l="23991" r="38040"/>
          <a:stretch/>
        </p:blipFill>
        <p:spPr>
          <a:xfrm>
            <a:off x="610950" y="3675062"/>
            <a:ext cx="1495044" cy="2057400"/>
          </a:xfrm>
          <a:prstGeom prst="rect">
            <a:avLst/>
          </a:prstGeom>
          <a:noFill/>
          <a:ln>
            <a:noFill/>
          </a:ln>
        </p:spPr>
      </p:pic>
      <p:sp>
        <p:nvSpPr>
          <p:cNvPr id="551" name="Google Shape;551;p11"/>
          <p:cNvSpPr/>
          <p:nvPr/>
        </p:nvSpPr>
        <p:spPr>
          <a:xfrm>
            <a:off x="2355535" y="3510354"/>
            <a:ext cx="1742174" cy="2386816"/>
          </a:xfrm>
          <a:prstGeom prst="rect">
            <a:avLst/>
          </a:prstGeom>
          <a:solidFill>
            <a:srgbClr val="FFFFFE"/>
          </a:solidFill>
          <a:ln w="12700" cap="sq" cmpd="sng">
            <a:solidFill>
              <a:schemeClr val="dk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552" name="Google Shape;552;p11" descr="Un dibujo de una persona&#10;&#10;Descripción generada automáticamente con confianza baja"/>
          <p:cNvPicPr preferRelativeResize="0"/>
          <p:nvPr/>
        </p:nvPicPr>
        <p:blipFill rotWithShape="1">
          <a:blip r:embed="rId6">
            <a:alphaModFix/>
          </a:blip>
          <a:srcRect l="20959" r="14887" b="3"/>
          <a:stretch/>
        </p:blipFill>
        <p:spPr>
          <a:xfrm>
            <a:off x="2479100" y="3675062"/>
            <a:ext cx="1495044" cy="2057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57"/>
        <p:cNvGrpSpPr/>
        <p:nvPr/>
      </p:nvGrpSpPr>
      <p:grpSpPr>
        <a:xfrm>
          <a:off x="0" y="0"/>
          <a:ext cx="0" cy="0"/>
          <a:chOff x="0" y="0"/>
          <a:chExt cx="0" cy="0"/>
        </a:xfrm>
      </p:grpSpPr>
      <p:grpSp>
        <p:nvGrpSpPr>
          <p:cNvPr id="558" name="Google Shape;558;p12"/>
          <p:cNvGrpSpPr/>
          <p:nvPr/>
        </p:nvGrpSpPr>
        <p:grpSpPr>
          <a:xfrm>
            <a:off x="-10" y="228600"/>
            <a:ext cx="2138628" cy="6638625"/>
            <a:chOff x="2487613" y="285750"/>
            <a:chExt cx="2428875" cy="5654676"/>
          </a:xfrm>
        </p:grpSpPr>
        <p:sp>
          <p:nvSpPr>
            <p:cNvPr id="559" name="Google Shape;559;p12"/>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2"/>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2"/>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2"/>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2"/>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2"/>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2"/>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2"/>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2"/>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2"/>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2"/>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2"/>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12"/>
          <p:cNvGrpSpPr/>
          <p:nvPr/>
        </p:nvGrpSpPr>
        <p:grpSpPr>
          <a:xfrm>
            <a:off x="20412" y="-786"/>
            <a:ext cx="1767505" cy="6854040"/>
            <a:chOff x="6627813" y="194833"/>
            <a:chExt cx="1952625" cy="5678918"/>
          </a:xfrm>
        </p:grpSpPr>
        <p:sp>
          <p:nvSpPr>
            <p:cNvPr id="572" name="Google Shape;572;p12"/>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2"/>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2"/>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2"/>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2"/>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2"/>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2"/>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2"/>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2"/>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2"/>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2"/>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2"/>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4" name="Google Shape;584;p12"/>
          <p:cNvSpPr/>
          <p:nvPr/>
        </p:nvSpPr>
        <p:spPr>
          <a:xfrm>
            <a:off x="0" y="0"/>
            <a:ext cx="13716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2"/>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2"/>
          <p:cNvSpPr/>
          <p:nvPr/>
        </p:nvSpPr>
        <p:spPr>
          <a:xfrm>
            <a:off x="0" y="0"/>
            <a:ext cx="9144000" cy="6858000"/>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587" name="Google Shape;587;p12"/>
          <p:cNvSpPr/>
          <p:nvPr/>
        </p:nvSpPr>
        <p:spPr>
          <a:xfrm>
            <a:off x="0" y="0"/>
            <a:ext cx="9144000" cy="2306695"/>
          </a:xfrm>
          <a:prstGeom prst="rect">
            <a:avLst/>
          </a:prstGeom>
          <a:solidFill>
            <a:srgbClr val="3B3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2"/>
          <p:cNvSpPr txBox="1">
            <a:spLocks noGrp="1"/>
          </p:cNvSpPr>
          <p:nvPr>
            <p:ph type="title"/>
          </p:nvPr>
        </p:nvSpPr>
        <p:spPr>
          <a:xfrm>
            <a:off x="1382543" y="624110"/>
            <a:ext cx="7037556"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3600"/>
              <a:buFont typeface="Arial"/>
              <a:buNone/>
            </a:pPr>
            <a:r>
              <a:rPr lang="es-ES" sz="3600" b="1" i="0" u="none" strike="noStrike">
                <a:solidFill>
                  <a:schemeClr val="lt1"/>
                </a:solidFill>
                <a:latin typeface="Arial"/>
                <a:ea typeface="Arial"/>
                <a:cs typeface="Arial"/>
                <a:sym typeface="Arial"/>
              </a:rPr>
              <a:t>Métodos de Control</a:t>
            </a:r>
            <a:br>
              <a:rPr lang="es-ES" sz="3600" b="1" i="0" u="none" strike="noStrike">
                <a:solidFill>
                  <a:schemeClr val="lt1"/>
                </a:solidFill>
                <a:latin typeface="Arial"/>
                <a:ea typeface="Arial"/>
                <a:cs typeface="Arial"/>
                <a:sym typeface="Arial"/>
              </a:rPr>
            </a:br>
            <a:r>
              <a:rPr lang="es-ES" sz="3600" b="1" i="0" u="none" strike="noStrike">
                <a:solidFill>
                  <a:schemeClr val="lt1"/>
                </a:solidFill>
                <a:latin typeface="Arial"/>
                <a:ea typeface="Arial"/>
                <a:cs typeface="Arial"/>
                <a:sym typeface="Arial"/>
              </a:rPr>
              <a:t>2- </a:t>
            </a:r>
            <a:r>
              <a:rPr lang="es-ES" sz="3600" b="1">
                <a:solidFill>
                  <a:schemeClr val="lt1"/>
                </a:solidFill>
              </a:rPr>
              <a:t>Roles y Transacciones</a:t>
            </a:r>
            <a:endParaRPr sz="3600" b="1">
              <a:solidFill>
                <a:schemeClr val="lt1"/>
              </a:solidFill>
            </a:endParaRPr>
          </a:p>
        </p:txBody>
      </p:sp>
      <p:sp>
        <p:nvSpPr>
          <p:cNvPr id="590" name="Google Shape;590;p12"/>
          <p:cNvSpPr txBox="1">
            <a:spLocks noGrp="1"/>
          </p:cNvSpPr>
          <p:nvPr>
            <p:ph type="body" idx="1"/>
          </p:nvPr>
        </p:nvSpPr>
        <p:spPr>
          <a:xfrm>
            <a:off x="412124" y="2582190"/>
            <a:ext cx="4813057" cy="2768050"/>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SzPts val="1800"/>
              <a:buNone/>
            </a:pPr>
            <a:r>
              <a:rPr lang="es-ES">
                <a:latin typeface="georgia"/>
                <a:ea typeface="georgia"/>
                <a:cs typeface="georgia"/>
                <a:sym typeface="georgia"/>
              </a:rPr>
              <a:t>El acceso a la información también puede controlarse a través de la función rol del usuario que requiere dicho acceso. En este caso los derechos de acceso pueden agruparse de acuerdo con el rol de los usuarios.</a:t>
            </a:r>
            <a:endParaRPr/>
          </a:p>
          <a:p>
            <a:pPr marL="0" lvl="0" indent="0" algn="just" rtl="0">
              <a:spcBef>
                <a:spcPts val="1000"/>
              </a:spcBef>
              <a:spcAft>
                <a:spcPts val="0"/>
              </a:spcAft>
              <a:buSzPts val="1800"/>
              <a:buNone/>
            </a:pPr>
            <a:endParaRPr>
              <a:latin typeface="georgia"/>
              <a:ea typeface="georgia"/>
              <a:cs typeface="georgia"/>
              <a:sym typeface="georgia"/>
            </a:endParaRPr>
          </a:p>
          <a:p>
            <a:pPr marL="0" lvl="0" indent="0" algn="just" rtl="0">
              <a:spcBef>
                <a:spcPts val="1000"/>
              </a:spcBef>
              <a:spcAft>
                <a:spcPts val="0"/>
              </a:spcAft>
              <a:buSzPts val="1800"/>
              <a:buNone/>
            </a:pPr>
            <a:r>
              <a:rPr lang="es-ES">
                <a:latin typeface="georgia"/>
                <a:ea typeface="georgia"/>
                <a:cs typeface="georgia"/>
                <a:sym typeface="georgia"/>
              </a:rPr>
              <a:t>También pueden implementarse controles a través de las transacciones.</a:t>
            </a:r>
            <a:endParaRPr>
              <a:latin typeface="georgia"/>
              <a:ea typeface="georgia"/>
              <a:cs typeface="georgia"/>
              <a:sym typeface="georgia"/>
            </a:endParaRPr>
          </a:p>
        </p:txBody>
      </p:sp>
      <p:sp>
        <p:nvSpPr>
          <p:cNvPr id="589" name="Google Shape;589;p12"/>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1" name="Google Shape;591;p12" descr="Nuevos roles en iGEO ERP - iGEO ERP Cloud Platform"/>
          <p:cNvPicPr preferRelativeResize="0"/>
          <p:nvPr/>
        </p:nvPicPr>
        <p:blipFill rotWithShape="1">
          <a:blip r:embed="rId3">
            <a:alphaModFix/>
          </a:blip>
          <a:srcRect l="17119" r="15389"/>
          <a:stretch/>
        </p:blipFill>
        <p:spPr>
          <a:xfrm>
            <a:off x="5373995" y="3191007"/>
            <a:ext cx="3664373" cy="192977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595"/>
        <p:cNvGrpSpPr/>
        <p:nvPr/>
      </p:nvGrpSpPr>
      <p:grpSpPr>
        <a:xfrm>
          <a:off x="0" y="0"/>
          <a:ext cx="0" cy="0"/>
          <a:chOff x="0" y="0"/>
          <a:chExt cx="0" cy="0"/>
        </a:xfrm>
      </p:grpSpPr>
      <p:grpSp>
        <p:nvGrpSpPr>
          <p:cNvPr id="596" name="Google Shape;596;p13"/>
          <p:cNvGrpSpPr/>
          <p:nvPr/>
        </p:nvGrpSpPr>
        <p:grpSpPr>
          <a:xfrm>
            <a:off x="-10" y="228600"/>
            <a:ext cx="2138628" cy="6638625"/>
            <a:chOff x="2487613" y="285750"/>
            <a:chExt cx="2428875" cy="5654676"/>
          </a:xfrm>
        </p:grpSpPr>
        <p:sp>
          <p:nvSpPr>
            <p:cNvPr id="597" name="Google Shape;597;p13"/>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13"/>
          <p:cNvGrpSpPr/>
          <p:nvPr/>
        </p:nvGrpSpPr>
        <p:grpSpPr>
          <a:xfrm>
            <a:off x="20412" y="-786"/>
            <a:ext cx="1767505" cy="6854040"/>
            <a:chOff x="6627813" y="194833"/>
            <a:chExt cx="1952625" cy="5678918"/>
          </a:xfrm>
        </p:grpSpPr>
        <p:sp>
          <p:nvSpPr>
            <p:cNvPr id="610" name="Google Shape;610;p13"/>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3"/>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3"/>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3"/>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13"/>
          <p:cNvSpPr/>
          <p:nvPr/>
        </p:nvSpPr>
        <p:spPr>
          <a:xfrm>
            <a:off x="0" y="0"/>
            <a:ext cx="13716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3"/>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3"/>
          <p:cNvSpPr/>
          <p:nvPr/>
        </p:nvSpPr>
        <p:spPr>
          <a:xfrm>
            <a:off x="0" y="0"/>
            <a:ext cx="9144000" cy="6858000"/>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25" name="Google Shape;625;p13"/>
          <p:cNvSpPr/>
          <p:nvPr/>
        </p:nvSpPr>
        <p:spPr>
          <a:xfrm>
            <a:off x="0" y="0"/>
            <a:ext cx="9144000" cy="2306695"/>
          </a:xfrm>
          <a:prstGeom prst="rect">
            <a:avLst/>
          </a:prstGeom>
          <a:solidFill>
            <a:srgbClr val="3B3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3"/>
          <p:cNvSpPr txBox="1">
            <a:spLocks noGrp="1"/>
          </p:cNvSpPr>
          <p:nvPr>
            <p:ph type="title"/>
          </p:nvPr>
        </p:nvSpPr>
        <p:spPr>
          <a:xfrm>
            <a:off x="1382543" y="624110"/>
            <a:ext cx="7037556" cy="128089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lt1"/>
              </a:buClr>
              <a:buSzPct val="100000"/>
              <a:buFont typeface="Arial"/>
              <a:buNone/>
            </a:pPr>
            <a:r>
              <a:rPr lang="es-ES" sz="3600" b="1" i="0" u="none" strike="noStrike">
                <a:solidFill>
                  <a:schemeClr val="lt1"/>
                </a:solidFill>
                <a:latin typeface="Arial"/>
                <a:ea typeface="Arial"/>
                <a:cs typeface="Arial"/>
                <a:sym typeface="Arial"/>
              </a:rPr>
              <a:t>Métodos de Control</a:t>
            </a:r>
            <a:br>
              <a:rPr lang="es-ES" sz="3600" b="1" i="0" u="none" strike="noStrike">
                <a:solidFill>
                  <a:schemeClr val="lt1"/>
                </a:solidFill>
                <a:latin typeface="Arial"/>
                <a:ea typeface="Arial"/>
                <a:cs typeface="Arial"/>
                <a:sym typeface="Arial"/>
              </a:rPr>
            </a:br>
            <a:r>
              <a:rPr lang="es-ES" sz="3600" b="1" i="0" u="none" strike="noStrike">
                <a:solidFill>
                  <a:schemeClr val="lt1"/>
                </a:solidFill>
                <a:latin typeface="Arial"/>
                <a:ea typeface="Arial"/>
                <a:cs typeface="Arial"/>
                <a:sym typeface="Arial"/>
              </a:rPr>
              <a:t>3- </a:t>
            </a:r>
            <a:r>
              <a:rPr lang="es-ES" sz="3600" b="1">
                <a:solidFill>
                  <a:schemeClr val="lt1"/>
                </a:solidFill>
              </a:rPr>
              <a:t>Limitaciones a los Servicios</a:t>
            </a:r>
            <a:br>
              <a:rPr lang="es-ES" sz="3600"/>
            </a:br>
            <a:endParaRPr sz="3600" b="1">
              <a:solidFill>
                <a:schemeClr val="lt1"/>
              </a:solidFill>
            </a:endParaRPr>
          </a:p>
        </p:txBody>
      </p:sp>
      <p:sp>
        <p:nvSpPr>
          <p:cNvPr id="628" name="Google Shape;628;p13"/>
          <p:cNvSpPr txBox="1">
            <a:spLocks noGrp="1"/>
          </p:cNvSpPr>
          <p:nvPr>
            <p:ph type="body" idx="1"/>
          </p:nvPr>
        </p:nvSpPr>
        <p:spPr>
          <a:xfrm>
            <a:off x="391157" y="3301710"/>
            <a:ext cx="5713468" cy="166383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800"/>
              <a:buNone/>
            </a:pPr>
            <a:r>
              <a:rPr lang="es-ES">
                <a:latin typeface="georgia"/>
                <a:ea typeface="georgia"/>
                <a:cs typeface="georgia"/>
                <a:sym typeface="georgia"/>
              </a:rPr>
              <a:t>Restricciones que dependen de parámetros propios de la utilización de la aplicación o preestablecidos por el administrador del sistema. </a:t>
            </a:r>
            <a:endParaRPr>
              <a:latin typeface="georgia"/>
              <a:ea typeface="georgia"/>
              <a:cs typeface="georgia"/>
              <a:sym typeface="georgia"/>
            </a:endParaRPr>
          </a:p>
        </p:txBody>
      </p:sp>
      <p:sp>
        <p:nvSpPr>
          <p:cNvPr id="627" name="Google Shape;627;p13"/>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29" name="Google Shape;629;p13"/>
          <p:cNvPicPr preferRelativeResize="0"/>
          <p:nvPr/>
        </p:nvPicPr>
        <p:blipFill rotWithShape="1">
          <a:blip r:embed="rId3">
            <a:alphaModFix/>
          </a:blip>
          <a:srcRect/>
          <a:stretch/>
        </p:blipFill>
        <p:spPr>
          <a:xfrm>
            <a:off x="6220603" y="3249447"/>
            <a:ext cx="2466975" cy="1857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633"/>
        <p:cNvGrpSpPr/>
        <p:nvPr/>
      </p:nvGrpSpPr>
      <p:grpSpPr>
        <a:xfrm>
          <a:off x="0" y="0"/>
          <a:ext cx="0" cy="0"/>
          <a:chOff x="0" y="0"/>
          <a:chExt cx="0" cy="0"/>
        </a:xfrm>
      </p:grpSpPr>
      <p:grpSp>
        <p:nvGrpSpPr>
          <p:cNvPr id="634" name="Google Shape;634;p14"/>
          <p:cNvGrpSpPr/>
          <p:nvPr/>
        </p:nvGrpSpPr>
        <p:grpSpPr>
          <a:xfrm>
            <a:off x="-10" y="228600"/>
            <a:ext cx="2138628" cy="6638625"/>
            <a:chOff x="2487613" y="285750"/>
            <a:chExt cx="2428875" cy="5654676"/>
          </a:xfrm>
        </p:grpSpPr>
        <p:sp>
          <p:nvSpPr>
            <p:cNvPr id="635" name="Google Shape;635;p14"/>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4"/>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4"/>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4"/>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4"/>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14"/>
          <p:cNvGrpSpPr/>
          <p:nvPr/>
        </p:nvGrpSpPr>
        <p:grpSpPr>
          <a:xfrm>
            <a:off x="20412" y="-786"/>
            <a:ext cx="1767505" cy="6854040"/>
            <a:chOff x="6627813" y="194833"/>
            <a:chExt cx="1952625" cy="5678918"/>
          </a:xfrm>
        </p:grpSpPr>
        <p:sp>
          <p:nvSpPr>
            <p:cNvPr id="648" name="Google Shape;648;p14"/>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4"/>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4"/>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4"/>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4"/>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4"/>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0" name="Google Shape;660;p14"/>
          <p:cNvSpPr/>
          <p:nvPr/>
        </p:nvSpPr>
        <p:spPr>
          <a:xfrm>
            <a:off x="0" y="0"/>
            <a:ext cx="13716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0" y="0"/>
            <a:ext cx="9144000" cy="6858000"/>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663" name="Google Shape;663;p14"/>
          <p:cNvSpPr/>
          <p:nvPr/>
        </p:nvSpPr>
        <p:spPr>
          <a:xfrm>
            <a:off x="0" y="0"/>
            <a:ext cx="9144000" cy="2306695"/>
          </a:xfrm>
          <a:prstGeom prst="rect">
            <a:avLst/>
          </a:prstGeom>
          <a:solidFill>
            <a:srgbClr val="3B3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txBox="1">
            <a:spLocks noGrp="1"/>
          </p:cNvSpPr>
          <p:nvPr>
            <p:ph type="title"/>
          </p:nvPr>
        </p:nvSpPr>
        <p:spPr>
          <a:xfrm>
            <a:off x="1382543" y="624110"/>
            <a:ext cx="7037556"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3600"/>
              <a:buFont typeface="Arial"/>
              <a:buNone/>
            </a:pPr>
            <a:r>
              <a:rPr lang="es-ES" sz="3600" b="1" i="0" u="none" strike="noStrike">
                <a:solidFill>
                  <a:schemeClr val="lt1"/>
                </a:solidFill>
                <a:latin typeface="Arial"/>
                <a:ea typeface="Arial"/>
                <a:cs typeface="Arial"/>
                <a:sym typeface="Arial"/>
              </a:rPr>
              <a:t>Métodos de Control</a:t>
            </a:r>
            <a:br>
              <a:rPr lang="es-ES" sz="3600" b="1" i="0" u="none" strike="noStrike">
                <a:solidFill>
                  <a:schemeClr val="lt1"/>
                </a:solidFill>
                <a:latin typeface="Arial"/>
                <a:ea typeface="Arial"/>
                <a:cs typeface="Arial"/>
                <a:sym typeface="Arial"/>
              </a:rPr>
            </a:br>
            <a:r>
              <a:rPr lang="es-ES" sz="3600" b="1" i="0" u="none" strike="noStrike">
                <a:solidFill>
                  <a:schemeClr val="lt1"/>
                </a:solidFill>
                <a:latin typeface="Arial"/>
                <a:ea typeface="Arial"/>
                <a:cs typeface="Arial"/>
                <a:sym typeface="Arial"/>
              </a:rPr>
              <a:t>4- </a:t>
            </a:r>
            <a:r>
              <a:rPr lang="es-ES" sz="3600" b="1">
                <a:solidFill>
                  <a:schemeClr val="lt1"/>
                </a:solidFill>
              </a:rPr>
              <a:t>Modalidad de Acceso</a:t>
            </a:r>
            <a:endParaRPr sz="3600" b="1">
              <a:solidFill>
                <a:schemeClr val="lt1"/>
              </a:solidFill>
            </a:endParaRPr>
          </a:p>
        </p:txBody>
      </p:sp>
      <p:sp>
        <p:nvSpPr>
          <p:cNvPr id="666" name="Google Shape;666;p14"/>
          <p:cNvSpPr txBox="1">
            <a:spLocks noGrp="1"/>
          </p:cNvSpPr>
          <p:nvPr>
            <p:ph type="body" idx="1"/>
          </p:nvPr>
        </p:nvSpPr>
        <p:spPr>
          <a:xfrm>
            <a:off x="391157" y="2394291"/>
            <a:ext cx="8522024" cy="4177310"/>
          </a:xfrm>
          <a:prstGeom prst="rect">
            <a:avLst/>
          </a:prstGeom>
          <a:noFill/>
          <a:ln>
            <a:noFill/>
          </a:ln>
        </p:spPr>
        <p:txBody>
          <a:bodyPr spcFirstLastPara="1" wrap="square" lIns="91425" tIns="45700" rIns="91425" bIns="45700" anchor="ctr" anchorCtr="0">
            <a:noAutofit/>
          </a:bodyPr>
          <a:lstStyle/>
          <a:p>
            <a:pPr marL="171450" lvl="0" indent="-171450" algn="l" rtl="0">
              <a:spcBef>
                <a:spcPts val="0"/>
              </a:spcBef>
              <a:spcAft>
                <a:spcPts val="0"/>
              </a:spcAft>
              <a:buSzPts val="1400"/>
              <a:buFont typeface="Noto Sans Symbols"/>
              <a:buChar char="❖"/>
            </a:pPr>
            <a:r>
              <a:rPr lang="es-ES" sz="1400">
                <a:solidFill>
                  <a:srgbClr val="000000"/>
                </a:solidFill>
                <a:latin typeface="georgia"/>
                <a:ea typeface="georgia"/>
                <a:cs typeface="georgia"/>
                <a:sym typeface="georgia"/>
              </a:rPr>
              <a:t>Este método de control  toma en cuenta el modo de acceso que se permite al usuario sobre los recursos y a la información. </a:t>
            </a:r>
            <a:br>
              <a:rPr lang="es-ES" sz="1400"/>
            </a:br>
            <a:br>
              <a:rPr lang="es-ES" sz="1400"/>
            </a:br>
            <a:r>
              <a:rPr lang="es-ES" sz="1400" b="1">
                <a:solidFill>
                  <a:srgbClr val="000000"/>
                </a:solidFill>
                <a:latin typeface="georgia"/>
                <a:ea typeface="georgia"/>
                <a:cs typeface="georgia"/>
                <a:sym typeface="georgia"/>
              </a:rPr>
              <a:t>Esta modalidad puede ser:</a:t>
            </a:r>
            <a:endParaRPr/>
          </a:p>
          <a:p>
            <a:pPr marL="171450" lvl="0" indent="-171450" algn="l" rtl="0">
              <a:spcBef>
                <a:spcPts val="1000"/>
              </a:spcBef>
              <a:spcAft>
                <a:spcPts val="0"/>
              </a:spcAft>
              <a:buSzPts val="1400"/>
              <a:buFont typeface="Noto Sans Symbols"/>
              <a:buChar char="❖"/>
            </a:pPr>
            <a:r>
              <a:rPr lang="es-ES" sz="1400" b="1">
                <a:solidFill>
                  <a:srgbClr val="000000"/>
                </a:solidFill>
                <a:latin typeface="georgia"/>
                <a:ea typeface="georgia"/>
                <a:cs typeface="georgia"/>
                <a:sym typeface="georgia"/>
              </a:rPr>
              <a:t>Lectura</a:t>
            </a:r>
            <a:r>
              <a:rPr lang="es-ES" sz="1400">
                <a:solidFill>
                  <a:srgbClr val="000000"/>
                </a:solidFill>
                <a:latin typeface="georgia"/>
                <a:ea typeface="georgia"/>
                <a:cs typeface="georgia"/>
                <a:sym typeface="georgia"/>
              </a:rPr>
              <a:t>: el usuario puede únicamente leer o visualizar la información pero no puede alterarla. Debe considerarse que la información puede ser copiada o impresa.</a:t>
            </a:r>
            <a:endParaRPr/>
          </a:p>
          <a:p>
            <a:pPr marL="171450" lvl="0" indent="-171450" algn="l" rtl="0">
              <a:spcBef>
                <a:spcPts val="1000"/>
              </a:spcBef>
              <a:spcAft>
                <a:spcPts val="0"/>
              </a:spcAft>
              <a:buSzPts val="1400"/>
              <a:buFont typeface="Noto Sans Symbols"/>
              <a:buChar char="❖"/>
            </a:pPr>
            <a:r>
              <a:rPr lang="es-ES" sz="1400" b="1">
                <a:solidFill>
                  <a:srgbClr val="000000"/>
                </a:solidFill>
                <a:latin typeface="georgia"/>
                <a:ea typeface="georgia"/>
                <a:cs typeface="georgia"/>
                <a:sym typeface="georgia"/>
              </a:rPr>
              <a:t>Escritura</a:t>
            </a:r>
            <a:r>
              <a:rPr lang="es-ES" sz="1400">
                <a:solidFill>
                  <a:srgbClr val="000000"/>
                </a:solidFill>
                <a:latin typeface="georgia"/>
                <a:ea typeface="georgia"/>
                <a:cs typeface="georgia"/>
                <a:sym typeface="georgia"/>
              </a:rPr>
              <a:t>: este tipo de acceso permite agregar datos, modificar o borrar información. Ejecución: este acceso otorga al usuario el privilegio de ejecutar programas.</a:t>
            </a:r>
            <a:endParaRPr/>
          </a:p>
          <a:p>
            <a:pPr marL="171450" lvl="0" indent="-171450" algn="l" rtl="0">
              <a:spcBef>
                <a:spcPts val="1000"/>
              </a:spcBef>
              <a:spcAft>
                <a:spcPts val="0"/>
              </a:spcAft>
              <a:buSzPts val="1400"/>
              <a:buFont typeface="Noto Sans Symbols"/>
              <a:buChar char="❖"/>
            </a:pPr>
            <a:r>
              <a:rPr lang="es-ES" sz="1400" b="1">
                <a:solidFill>
                  <a:srgbClr val="000000"/>
                </a:solidFill>
                <a:latin typeface="georgia"/>
                <a:ea typeface="georgia"/>
                <a:cs typeface="georgia"/>
                <a:sym typeface="georgia"/>
              </a:rPr>
              <a:t>Borrado</a:t>
            </a:r>
            <a:r>
              <a:rPr lang="es-ES" sz="1400">
                <a:solidFill>
                  <a:srgbClr val="000000"/>
                </a:solidFill>
                <a:latin typeface="georgia"/>
                <a:ea typeface="georgia"/>
                <a:cs typeface="georgia"/>
                <a:sym typeface="georgia"/>
              </a:rPr>
              <a:t>: permite al usuario eliminar recursos del sistema (como programas, campos de datos o archivos). El borrado es considerado una forma de modificación.</a:t>
            </a:r>
            <a:br>
              <a:rPr lang="es-ES" sz="1400"/>
            </a:br>
            <a:br>
              <a:rPr lang="es-ES" sz="1400"/>
            </a:br>
            <a:r>
              <a:rPr lang="es-ES" sz="1400">
                <a:solidFill>
                  <a:srgbClr val="000000"/>
                </a:solidFill>
                <a:latin typeface="georgia"/>
                <a:ea typeface="georgia"/>
                <a:cs typeface="georgia"/>
                <a:sym typeface="georgia"/>
              </a:rPr>
              <a:t>Todas las anteriores.</a:t>
            </a:r>
            <a:br>
              <a:rPr lang="es-ES" sz="1400"/>
            </a:br>
            <a:br>
              <a:rPr lang="es-ES" sz="1400"/>
            </a:br>
            <a:r>
              <a:rPr lang="es-ES" sz="1400">
                <a:solidFill>
                  <a:srgbClr val="000000"/>
                </a:solidFill>
                <a:latin typeface="georgia"/>
                <a:ea typeface="georgia"/>
                <a:cs typeface="georgia"/>
                <a:sym typeface="georgia"/>
              </a:rPr>
              <a:t>Además existen otras modalidades de acceso especiales, que generalmente se incluyen en los sistemas de aplicación:</a:t>
            </a:r>
            <a:endParaRPr sz="1400">
              <a:latin typeface="georgia"/>
              <a:ea typeface="georgia"/>
              <a:cs typeface="georgia"/>
              <a:sym typeface="georgia"/>
            </a:endParaRPr>
          </a:p>
          <a:p>
            <a:pPr marL="171450" lvl="0" indent="-171450" algn="l" rtl="0">
              <a:spcBef>
                <a:spcPts val="1000"/>
              </a:spcBef>
              <a:spcAft>
                <a:spcPts val="0"/>
              </a:spcAft>
              <a:buSzPts val="1400"/>
              <a:buFont typeface="Noto Sans Symbols"/>
              <a:buChar char="❖"/>
            </a:pPr>
            <a:r>
              <a:rPr lang="es-ES" sz="1400" b="1">
                <a:solidFill>
                  <a:srgbClr val="000000"/>
                </a:solidFill>
                <a:latin typeface="georgia"/>
                <a:ea typeface="georgia"/>
                <a:cs typeface="georgia"/>
                <a:sym typeface="georgia"/>
              </a:rPr>
              <a:t>Creación</a:t>
            </a:r>
            <a:r>
              <a:rPr lang="es-ES" sz="1400">
                <a:solidFill>
                  <a:srgbClr val="000000"/>
                </a:solidFill>
                <a:latin typeface="georgia"/>
                <a:ea typeface="georgia"/>
                <a:cs typeface="georgia"/>
                <a:sym typeface="georgia"/>
              </a:rPr>
              <a:t>: permite al usuario crear nuevos archivos, registros o campos.</a:t>
            </a:r>
            <a:endParaRPr/>
          </a:p>
          <a:p>
            <a:pPr marL="171450" lvl="0" indent="-171450" algn="l" rtl="0">
              <a:spcBef>
                <a:spcPts val="1000"/>
              </a:spcBef>
              <a:spcAft>
                <a:spcPts val="0"/>
              </a:spcAft>
              <a:buSzPts val="1400"/>
              <a:buFont typeface="Noto Sans Symbols"/>
              <a:buChar char="❖"/>
            </a:pPr>
            <a:r>
              <a:rPr lang="es-ES" sz="1400" b="1">
                <a:solidFill>
                  <a:srgbClr val="000000"/>
                </a:solidFill>
                <a:latin typeface="georgia"/>
                <a:ea typeface="georgia"/>
                <a:cs typeface="georgia"/>
                <a:sym typeface="georgia"/>
              </a:rPr>
              <a:t>Búsqueda</a:t>
            </a:r>
            <a:r>
              <a:rPr lang="es-ES" sz="1400">
                <a:solidFill>
                  <a:srgbClr val="000000"/>
                </a:solidFill>
                <a:latin typeface="georgia"/>
                <a:ea typeface="georgia"/>
                <a:cs typeface="georgia"/>
                <a:sym typeface="georgia"/>
              </a:rPr>
              <a:t>: permite listar los archivos de un directorio determinado.</a:t>
            </a:r>
            <a:endParaRPr sz="1400"/>
          </a:p>
        </p:txBody>
      </p:sp>
      <p:sp>
        <p:nvSpPr>
          <p:cNvPr id="665" name="Google Shape;665;p14"/>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670"/>
        <p:cNvGrpSpPr/>
        <p:nvPr/>
      </p:nvGrpSpPr>
      <p:grpSpPr>
        <a:xfrm>
          <a:off x="0" y="0"/>
          <a:ext cx="0" cy="0"/>
          <a:chOff x="0" y="0"/>
          <a:chExt cx="0" cy="0"/>
        </a:xfrm>
      </p:grpSpPr>
      <p:grpSp>
        <p:nvGrpSpPr>
          <p:cNvPr id="671" name="Google Shape;671;p15"/>
          <p:cNvGrpSpPr/>
          <p:nvPr/>
        </p:nvGrpSpPr>
        <p:grpSpPr>
          <a:xfrm>
            <a:off x="-10" y="228600"/>
            <a:ext cx="2138628" cy="6638625"/>
            <a:chOff x="2487613" y="285750"/>
            <a:chExt cx="2428875" cy="5654676"/>
          </a:xfrm>
        </p:grpSpPr>
        <p:sp>
          <p:nvSpPr>
            <p:cNvPr id="672" name="Google Shape;672;p15"/>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5"/>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5"/>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5"/>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5"/>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5"/>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5"/>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5"/>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5"/>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15"/>
          <p:cNvGrpSpPr/>
          <p:nvPr/>
        </p:nvGrpSpPr>
        <p:grpSpPr>
          <a:xfrm>
            <a:off x="20412" y="-786"/>
            <a:ext cx="1767505" cy="6854040"/>
            <a:chOff x="6627813" y="194833"/>
            <a:chExt cx="1952625" cy="5678918"/>
          </a:xfrm>
        </p:grpSpPr>
        <p:sp>
          <p:nvSpPr>
            <p:cNvPr id="685" name="Google Shape;685;p15"/>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5"/>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5"/>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5"/>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5"/>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5"/>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15"/>
          <p:cNvSpPr/>
          <p:nvPr/>
        </p:nvSpPr>
        <p:spPr>
          <a:xfrm>
            <a:off x="0" y="0"/>
            <a:ext cx="13716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0" y="0"/>
            <a:ext cx="9144000" cy="6858000"/>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00" name="Google Shape;700;p15"/>
          <p:cNvSpPr/>
          <p:nvPr/>
        </p:nvSpPr>
        <p:spPr>
          <a:xfrm>
            <a:off x="0" y="0"/>
            <a:ext cx="9144000" cy="2306695"/>
          </a:xfrm>
          <a:prstGeom prst="rect">
            <a:avLst/>
          </a:prstGeom>
          <a:solidFill>
            <a:srgbClr val="3B3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txBox="1">
            <a:spLocks noGrp="1"/>
          </p:cNvSpPr>
          <p:nvPr>
            <p:ph type="title"/>
          </p:nvPr>
        </p:nvSpPr>
        <p:spPr>
          <a:xfrm>
            <a:off x="1382543" y="624110"/>
            <a:ext cx="7037556" cy="128089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lt1"/>
              </a:buClr>
              <a:buSzPct val="100000"/>
              <a:buFont typeface="Arial"/>
              <a:buNone/>
            </a:pPr>
            <a:r>
              <a:rPr lang="es-ES" sz="3600" b="1" i="0" u="none" strike="noStrike">
                <a:solidFill>
                  <a:schemeClr val="lt1"/>
                </a:solidFill>
                <a:latin typeface="Arial"/>
                <a:ea typeface="Arial"/>
                <a:cs typeface="Arial"/>
                <a:sym typeface="Arial"/>
              </a:rPr>
              <a:t>Métodos de Control</a:t>
            </a:r>
            <a:br>
              <a:rPr lang="es-ES" sz="3600" b="1" i="0" u="none" strike="noStrike">
                <a:solidFill>
                  <a:schemeClr val="lt1"/>
                </a:solidFill>
                <a:latin typeface="Arial"/>
                <a:ea typeface="Arial"/>
                <a:cs typeface="Arial"/>
                <a:sym typeface="Arial"/>
              </a:rPr>
            </a:br>
            <a:r>
              <a:rPr lang="es-ES" sz="3600" b="1" i="0" u="none" strike="noStrike">
                <a:solidFill>
                  <a:schemeClr val="lt1"/>
                </a:solidFill>
                <a:latin typeface="Arial"/>
                <a:ea typeface="Arial"/>
                <a:cs typeface="Arial"/>
                <a:sym typeface="Arial"/>
              </a:rPr>
              <a:t>5- </a:t>
            </a:r>
            <a:r>
              <a:rPr lang="es-ES" sz="3600" b="1">
                <a:solidFill>
                  <a:schemeClr val="lt1"/>
                </a:solidFill>
                <a:latin typeface="Times New Roman"/>
                <a:ea typeface="Times New Roman"/>
                <a:cs typeface="Times New Roman"/>
                <a:sym typeface="Times New Roman"/>
              </a:rPr>
              <a:t>Ubicación y Horario </a:t>
            </a:r>
            <a:br>
              <a:rPr lang="es-ES" sz="3600">
                <a:latin typeface="Calibri"/>
                <a:ea typeface="Calibri"/>
                <a:cs typeface="Calibri"/>
                <a:sym typeface="Calibri"/>
              </a:rPr>
            </a:br>
            <a:br>
              <a:rPr lang="es-ES" sz="3600"/>
            </a:br>
            <a:endParaRPr sz="3600" b="1">
              <a:solidFill>
                <a:schemeClr val="lt1"/>
              </a:solidFill>
            </a:endParaRPr>
          </a:p>
        </p:txBody>
      </p:sp>
      <p:sp>
        <p:nvSpPr>
          <p:cNvPr id="703" name="Google Shape;703;p15"/>
          <p:cNvSpPr txBox="1">
            <a:spLocks noGrp="1"/>
          </p:cNvSpPr>
          <p:nvPr>
            <p:ph type="body" idx="1"/>
          </p:nvPr>
        </p:nvSpPr>
        <p:spPr>
          <a:xfrm>
            <a:off x="391157" y="2436881"/>
            <a:ext cx="5713468" cy="3550198"/>
          </a:xfrm>
          <a:prstGeom prst="rect">
            <a:avLst/>
          </a:prstGeom>
          <a:noFill/>
          <a:ln>
            <a:noFill/>
          </a:ln>
        </p:spPr>
        <p:txBody>
          <a:bodyPr spcFirstLastPara="1" wrap="square" lIns="91425" tIns="45700" rIns="91425" bIns="45700" anchor="ctr" anchorCtr="0">
            <a:noAutofit/>
          </a:bodyPr>
          <a:lstStyle/>
          <a:p>
            <a:pPr marL="0" lvl="0" indent="0" algn="l" rtl="0">
              <a:lnSpc>
                <a:spcPct val="107000"/>
              </a:lnSpc>
              <a:spcBef>
                <a:spcPts val="0"/>
              </a:spcBef>
              <a:spcAft>
                <a:spcPts val="0"/>
              </a:spcAft>
              <a:buSzPts val="1800"/>
              <a:buNone/>
            </a:pPr>
            <a:r>
              <a:rPr lang="es-ES" sz="1800">
                <a:latin typeface="Georgia"/>
                <a:ea typeface="Georgia"/>
                <a:cs typeface="Georgia"/>
                <a:sym typeface="Georgia"/>
              </a:rPr>
              <a:t>Permite limitar el acceso de los usuarios a determinadas horas de día o a determinados días de la semana. De esta forma se mantiene un control más restringido de los usuarios y zonas de ingreso.</a:t>
            </a:r>
            <a:endParaRPr sz="1800">
              <a:latin typeface="Calibri"/>
              <a:ea typeface="Calibri"/>
              <a:cs typeface="Calibri"/>
              <a:sym typeface="Calibri"/>
            </a:endParaRPr>
          </a:p>
          <a:p>
            <a:pPr marL="0" lvl="0" indent="0" algn="l" rtl="0">
              <a:lnSpc>
                <a:spcPct val="107000"/>
              </a:lnSpc>
              <a:spcBef>
                <a:spcPts val="1800"/>
              </a:spcBef>
              <a:spcAft>
                <a:spcPts val="0"/>
              </a:spcAft>
              <a:buSzPts val="1800"/>
              <a:buNone/>
            </a:pPr>
            <a:r>
              <a:rPr lang="es-ES" sz="1800">
                <a:latin typeface="Times New Roman"/>
                <a:ea typeface="Times New Roman"/>
                <a:cs typeface="Times New Roman"/>
                <a:sym typeface="Times New Roman"/>
              </a:rPr>
              <a:t> </a:t>
            </a:r>
            <a:endParaRPr sz="1800">
              <a:latin typeface="Calibri"/>
              <a:ea typeface="Calibri"/>
              <a:cs typeface="Calibri"/>
              <a:sym typeface="Calibri"/>
            </a:endParaRPr>
          </a:p>
          <a:p>
            <a:pPr marL="0" lvl="0" indent="0" algn="l" rtl="0">
              <a:lnSpc>
                <a:spcPct val="107000"/>
              </a:lnSpc>
              <a:spcBef>
                <a:spcPts val="1800"/>
              </a:spcBef>
              <a:spcAft>
                <a:spcPts val="0"/>
              </a:spcAft>
              <a:buSzPts val="1800"/>
              <a:buNone/>
            </a:pPr>
            <a:r>
              <a:rPr lang="es-ES" sz="1800">
                <a:latin typeface="Georgia"/>
                <a:ea typeface="Georgia"/>
                <a:cs typeface="Georgia"/>
                <a:sym typeface="Georgia"/>
              </a:rPr>
              <a:t>Se debe mencionar que estos dos tipos de controles siempre deben ir acompañados de alguno de los controles anteriormente mencionados.</a:t>
            </a:r>
            <a:endParaRPr sz="1800">
              <a:latin typeface="Calibri"/>
              <a:ea typeface="Calibri"/>
              <a:cs typeface="Calibri"/>
              <a:sym typeface="Calibri"/>
            </a:endParaRPr>
          </a:p>
        </p:txBody>
      </p:sp>
      <p:sp>
        <p:nvSpPr>
          <p:cNvPr id="702" name="Google Shape;702;p15"/>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04" name="Google Shape;704;p15" descr="Icono De Límite De Tiempo, Horas Apretado Horario Limitado Y La Fecha Límite  Urgente, Cuenta Atrás Del Reloj Que Indica Fotos, Retratos, Imágenes Y  Fotografía De Archivo Libres De Derecho. Image 10806627."/>
          <p:cNvPicPr preferRelativeResize="0"/>
          <p:nvPr/>
        </p:nvPicPr>
        <p:blipFill rotWithShape="1">
          <a:blip r:embed="rId3">
            <a:alphaModFix/>
          </a:blip>
          <a:srcRect/>
          <a:stretch/>
        </p:blipFill>
        <p:spPr>
          <a:xfrm>
            <a:off x="6204410" y="2802835"/>
            <a:ext cx="2343150" cy="25092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708"/>
        <p:cNvGrpSpPr/>
        <p:nvPr/>
      </p:nvGrpSpPr>
      <p:grpSpPr>
        <a:xfrm>
          <a:off x="0" y="0"/>
          <a:ext cx="0" cy="0"/>
          <a:chOff x="0" y="0"/>
          <a:chExt cx="0" cy="0"/>
        </a:xfrm>
      </p:grpSpPr>
      <p:grpSp>
        <p:nvGrpSpPr>
          <p:cNvPr id="709" name="Google Shape;709;p16"/>
          <p:cNvGrpSpPr/>
          <p:nvPr/>
        </p:nvGrpSpPr>
        <p:grpSpPr>
          <a:xfrm>
            <a:off x="-10" y="228600"/>
            <a:ext cx="2138628" cy="6638625"/>
            <a:chOff x="2487613" y="285750"/>
            <a:chExt cx="2428875" cy="5654676"/>
          </a:xfrm>
        </p:grpSpPr>
        <p:sp>
          <p:nvSpPr>
            <p:cNvPr id="710" name="Google Shape;710;p16"/>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6"/>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6"/>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6"/>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6"/>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6"/>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2" name="Google Shape;722;p16"/>
          <p:cNvGrpSpPr/>
          <p:nvPr/>
        </p:nvGrpSpPr>
        <p:grpSpPr>
          <a:xfrm>
            <a:off x="20412" y="-786"/>
            <a:ext cx="1767505" cy="6854040"/>
            <a:chOff x="6627813" y="194833"/>
            <a:chExt cx="1952625" cy="5678918"/>
          </a:xfrm>
        </p:grpSpPr>
        <p:sp>
          <p:nvSpPr>
            <p:cNvPr id="723" name="Google Shape;723;p16"/>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6"/>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6"/>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5" name="Google Shape;735;p16"/>
          <p:cNvSpPr/>
          <p:nvPr/>
        </p:nvSpPr>
        <p:spPr>
          <a:xfrm>
            <a:off x="0" y="0"/>
            <a:ext cx="13716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6"/>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0" y="0"/>
            <a:ext cx="9144000" cy="6858000"/>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38" name="Google Shape;738;p16"/>
          <p:cNvSpPr/>
          <p:nvPr/>
        </p:nvSpPr>
        <p:spPr>
          <a:xfrm>
            <a:off x="0" y="0"/>
            <a:ext cx="9144000" cy="2306695"/>
          </a:xfrm>
          <a:prstGeom prst="rect">
            <a:avLst/>
          </a:prstGeom>
          <a:solidFill>
            <a:srgbClr val="3B3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txBox="1">
            <a:spLocks noGrp="1"/>
          </p:cNvSpPr>
          <p:nvPr>
            <p:ph type="title"/>
          </p:nvPr>
        </p:nvSpPr>
        <p:spPr>
          <a:xfrm>
            <a:off x="1382543" y="624110"/>
            <a:ext cx="7037556" cy="128089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lt1"/>
              </a:buClr>
              <a:buSzPct val="100000"/>
              <a:buFont typeface="Arial"/>
              <a:buNone/>
            </a:pPr>
            <a:r>
              <a:rPr lang="es-ES" sz="3600" b="1" i="0" u="none" strike="noStrike">
                <a:solidFill>
                  <a:schemeClr val="lt1"/>
                </a:solidFill>
                <a:latin typeface="Arial"/>
                <a:ea typeface="Arial"/>
                <a:cs typeface="Arial"/>
                <a:sym typeface="Arial"/>
              </a:rPr>
              <a:t>Métodos de Control</a:t>
            </a:r>
            <a:br>
              <a:rPr lang="es-ES" sz="3600" b="1" i="0" u="none" strike="noStrike">
                <a:solidFill>
                  <a:schemeClr val="lt1"/>
                </a:solidFill>
                <a:latin typeface="Arial"/>
                <a:ea typeface="Arial"/>
                <a:cs typeface="Arial"/>
                <a:sym typeface="Arial"/>
              </a:rPr>
            </a:br>
            <a:r>
              <a:rPr lang="es-ES" sz="3600" b="1">
                <a:solidFill>
                  <a:schemeClr val="lt1"/>
                </a:solidFill>
                <a:latin typeface="Arial"/>
                <a:ea typeface="Arial"/>
                <a:cs typeface="Arial"/>
                <a:sym typeface="Arial"/>
              </a:rPr>
              <a:t>6</a:t>
            </a:r>
            <a:r>
              <a:rPr lang="es-ES" sz="3600" b="1" i="0" u="none" strike="noStrike">
                <a:solidFill>
                  <a:schemeClr val="lt1"/>
                </a:solidFill>
                <a:latin typeface="Arial"/>
                <a:ea typeface="Arial"/>
                <a:cs typeface="Arial"/>
                <a:sym typeface="Arial"/>
              </a:rPr>
              <a:t>- </a:t>
            </a:r>
            <a:r>
              <a:rPr lang="es-ES" sz="3600" b="1">
                <a:solidFill>
                  <a:schemeClr val="lt1"/>
                </a:solidFill>
              </a:rPr>
              <a:t>Control de Acceso Interno</a:t>
            </a:r>
            <a:br>
              <a:rPr lang="es-ES" sz="3600"/>
            </a:br>
            <a:br>
              <a:rPr lang="es-ES" sz="3600" b="1">
                <a:solidFill>
                  <a:schemeClr val="lt1"/>
                </a:solidFill>
              </a:rPr>
            </a:br>
            <a:endParaRPr sz="3600" b="1">
              <a:solidFill>
                <a:schemeClr val="lt1"/>
              </a:solidFill>
            </a:endParaRPr>
          </a:p>
        </p:txBody>
      </p:sp>
      <p:sp>
        <p:nvSpPr>
          <p:cNvPr id="741" name="Google Shape;741;p16"/>
          <p:cNvSpPr txBox="1">
            <a:spLocks noGrp="1"/>
          </p:cNvSpPr>
          <p:nvPr>
            <p:ph type="body" idx="1"/>
          </p:nvPr>
        </p:nvSpPr>
        <p:spPr>
          <a:xfrm>
            <a:off x="1335526" y="2582189"/>
            <a:ext cx="7203238" cy="3280494"/>
          </a:xfrm>
          <a:prstGeom prst="rect">
            <a:avLst/>
          </a:prstGeom>
          <a:noFill/>
          <a:ln>
            <a:noFill/>
          </a:ln>
        </p:spPr>
        <p:txBody>
          <a:bodyPr spcFirstLastPara="1" wrap="square" lIns="91425" tIns="45700" rIns="91425" bIns="45700" anchor="ctr" anchorCtr="0">
            <a:noAutofit/>
          </a:bodyPr>
          <a:lstStyle/>
          <a:p>
            <a:pPr marL="285750" lvl="0" indent="-285750" algn="l" rtl="0">
              <a:spcBef>
                <a:spcPts val="0"/>
              </a:spcBef>
              <a:spcAft>
                <a:spcPts val="0"/>
              </a:spcAft>
              <a:buSzPts val="1800"/>
              <a:buFont typeface="Noto Sans Symbols"/>
              <a:buChar char="❖"/>
            </a:pPr>
            <a:r>
              <a:rPr lang="es-ES" i="1">
                <a:solidFill>
                  <a:schemeClr val="dk1"/>
                </a:solidFill>
              </a:rPr>
              <a:t>Palabras Clave(Passwords):</a:t>
            </a:r>
            <a:endParaRPr>
              <a:solidFill>
                <a:schemeClr val="dk1"/>
              </a:solidFill>
            </a:endParaRPr>
          </a:p>
          <a:p>
            <a:pPr marL="285750" lvl="0" indent="-285750" algn="l" rtl="0">
              <a:spcBef>
                <a:spcPts val="1000"/>
              </a:spcBef>
              <a:spcAft>
                <a:spcPts val="0"/>
              </a:spcAft>
              <a:buSzPts val="1800"/>
              <a:buFont typeface="Noto Sans Symbols"/>
              <a:buChar char="❖"/>
            </a:pPr>
            <a:r>
              <a:rPr lang="es-ES" i="1">
                <a:solidFill>
                  <a:schemeClr val="dk1"/>
                </a:solidFill>
              </a:rPr>
              <a:t>Sincronización de passwords.</a:t>
            </a:r>
            <a:endParaRPr>
              <a:solidFill>
                <a:schemeClr val="dk1"/>
              </a:solidFill>
            </a:endParaRPr>
          </a:p>
          <a:p>
            <a:pPr marL="285750" lvl="0" indent="-285750" algn="l" rtl="0">
              <a:spcBef>
                <a:spcPts val="1000"/>
              </a:spcBef>
              <a:spcAft>
                <a:spcPts val="0"/>
              </a:spcAft>
              <a:buSzPts val="1800"/>
              <a:buFont typeface="Noto Sans Symbols"/>
              <a:buChar char="❖"/>
            </a:pPr>
            <a:r>
              <a:rPr lang="es-ES" i="1">
                <a:solidFill>
                  <a:schemeClr val="dk1"/>
                </a:solidFill>
              </a:rPr>
              <a:t>Caducidad y control.</a:t>
            </a:r>
            <a:endParaRPr/>
          </a:p>
          <a:p>
            <a:pPr marL="285750" lvl="0" indent="-285750" algn="l" rtl="0">
              <a:spcBef>
                <a:spcPts val="1000"/>
              </a:spcBef>
              <a:spcAft>
                <a:spcPts val="0"/>
              </a:spcAft>
              <a:buSzPts val="1800"/>
              <a:buFont typeface="Noto Sans Symbols"/>
              <a:buChar char="❖"/>
            </a:pPr>
            <a:r>
              <a:rPr lang="es-ES" i="1">
                <a:solidFill>
                  <a:schemeClr val="dk1"/>
                </a:solidFill>
              </a:rPr>
              <a:t>Encriptación (</a:t>
            </a:r>
            <a:r>
              <a:rPr lang="es-ES" b="1"/>
              <a:t>Encriptación simétrica (</a:t>
            </a:r>
            <a:r>
              <a:rPr lang="es-ES"/>
              <a:t>AES, DES, 3DES</a:t>
            </a:r>
            <a:r>
              <a:rPr lang="es-ES" b="1"/>
              <a:t>), Encriptación asimétrica (</a:t>
            </a:r>
            <a:r>
              <a:rPr lang="es-ES"/>
              <a:t>ElGamal y RSA</a:t>
            </a:r>
            <a:r>
              <a:rPr lang="es-ES" b="1"/>
              <a:t>), Encriptación en flujo, Encriptación por bloques (</a:t>
            </a:r>
            <a:r>
              <a:rPr lang="es-ES"/>
              <a:t>DES y 3DES)</a:t>
            </a:r>
            <a:r>
              <a:rPr lang="es-ES" b="1"/>
              <a:t>)</a:t>
            </a:r>
            <a:endParaRPr/>
          </a:p>
          <a:p>
            <a:pPr marL="285750" lvl="0" indent="-285750" algn="l" rtl="0">
              <a:spcBef>
                <a:spcPts val="1000"/>
              </a:spcBef>
              <a:spcAft>
                <a:spcPts val="0"/>
              </a:spcAft>
              <a:buSzPts val="1800"/>
              <a:buFont typeface="Noto Sans Symbols"/>
              <a:buChar char="❖"/>
            </a:pPr>
            <a:r>
              <a:rPr lang="es-ES" i="1">
                <a:solidFill>
                  <a:schemeClr val="dk1"/>
                </a:solidFill>
              </a:rPr>
              <a:t>Listas de Control de Acceso.</a:t>
            </a:r>
            <a:endParaRPr/>
          </a:p>
          <a:p>
            <a:pPr marL="285750" lvl="0" indent="-285750" algn="l" rtl="0">
              <a:spcBef>
                <a:spcPts val="1000"/>
              </a:spcBef>
              <a:spcAft>
                <a:spcPts val="0"/>
              </a:spcAft>
              <a:buSzPts val="1800"/>
              <a:buFont typeface="Noto Sans Symbols"/>
              <a:buChar char="❖"/>
            </a:pPr>
            <a:r>
              <a:rPr lang="es-ES" i="1">
                <a:solidFill>
                  <a:schemeClr val="dk1"/>
                </a:solidFill>
              </a:rPr>
              <a:t>Límites Sobre La Interfase De Usuario.</a:t>
            </a:r>
            <a:endParaRPr/>
          </a:p>
          <a:p>
            <a:pPr marL="285750" lvl="0" indent="-285750" algn="l" rtl="0">
              <a:spcBef>
                <a:spcPts val="1000"/>
              </a:spcBef>
              <a:spcAft>
                <a:spcPts val="0"/>
              </a:spcAft>
              <a:buSzPts val="1800"/>
              <a:buFont typeface="Noto Sans Symbols"/>
              <a:buChar char="❖"/>
            </a:pPr>
            <a:r>
              <a:rPr lang="es-ES" i="1">
                <a:solidFill>
                  <a:schemeClr val="dk1"/>
                </a:solidFill>
              </a:rPr>
              <a:t>Etiquetas de Seguridad.</a:t>
            </a:r>
            <a:endParaRPr/>
          </a:p>
        </p:txBody>
      </p:sp>
      <p:sp>
        <p:nvSpPr>
          <p:cNvPr id="740" name="Google Shape;740;p16"/>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745"/>
        <p:cNvGrpSpPr/>
        <p:nvPr/>
      </p:nvGrpSpPr>
      <p:grpSpPr>
        <a:xfrm>
          <a:off x="0" y="0"/>
          <a:ext cx="0" cy="0"/>
          <a:chOff x="0" y="0"/>
          <a:chExt cx="0" cy="0"/>
        </a:xfrm>
      </p:grpSpPr>
      <p:grpSp>
        <p:nvGrpSpPr>
          <p:cNvPr id="746" name="Google Shape;746;p17"/>
          <p:cNvGrpSpPr/>
          <p:nvPr/>
        </p:nvGrpSpPr>
        <p:grpSpPr>
          <a:xfrm>
            <a:off x="-10" y="228600"/>
            <a:ext cx="2138628" cy="6638625"/>
            <a:chOff x="2487613" y="285750"/>
            <a:chExt cx="2428875" cy="5654676"/>
          </a:xfrm>
        </p:grpSpPr>
        <p:sp>
          <p:nvSpPr>
            <p:cNvPr id="747" name="Google Shape;747;p1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17"/>
          <p:cNvGrpSpPr/>
          <p:nvPr/>
        </p:nvGrpSpPr>
        <p:grpSpPr>
          <a:xfrm>
            <a:off x="20412" y="-786"/>
            <a:ext cx="1767505" cy="6854040"/>
            <a:chOff x="6627813" y="194833"/>
            <a:chExt cx="1952625" cy="5678918"/>
          </a:xfrm>
        </p:grpSpPr>
        <p:sp>
          <p:nvSpPr>
            <p:cNvPr id="760" name="Google Shape;760;p17"/>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17"/>
          <p:cNvSpPr/>
          <p:nvPr/>
        </p:nvSpPr>
        <p:spPr>
          <a:xfrm>
            <a:off x="0" y="0"/>
            <a:ext cx="13716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7"/>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7"/>
          <p:cNvSpPr/>
          <p:nvPr/>
        </p:nvSpPr>
        <p:spPr>
          <a:xfrm>
            <a:off x="0" y="0"/>
            <a:ext cx="9144000" cy="6858000"/>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775" name="Google Shape;775;p17"/>
          <p:cNvSpPr/>
          <p:nvPr/>
        </p:nvSpPr>
        <p:spPr>
          <a:xfrm>
            <a:off x="0" y="0"/>
            <a:ext cx="9144000" cy="2306695"/>
          </a:xfrm>
          <a:prstGeom prst="rect">
            <a:avLst/>
          </a:prstGeom>
          <a:solidFill>
            <a:srgbClr val="3B3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7"/>
          <p:cNvSpPr txBox="1">
            <a:spLocks noGrp="1"/>
          </p:cNvSpPr>
          <p:nvPr>
            <p:ph type="title"/>
          </p:nvPr>
        </p:nvSpPr>
        <p:spPr>
          <a:xfrm>
            <a:off x="1382543" y="624110"/>
            <a:ext cx="7037556" cy="128089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lt1"/>
              </a:buClr>
              <a:buSzPct val="100000"/>
              <a:buFont typeface="Arial"/>
              <a:buNone/>
            </a:pPr>
            <a:r>
              <a:rPr lang="es-ES" sz="3600" b="1" i="0" u="none" strike="noStrike">
                <a:solidFill>
                  <a:schemeClr val="lt1"/>
                </a:solidFill>
                <a:latin typeface="Arial"/>
                <a:ea typeface="Arial"/>
                <a:cs typeface="Arial"/>
                <a:sym typeface="Arial"/>
              </a:rPr>
              <a:t>Métodos de Control</a:t>
            </a:r>
            <a:br>
              <a:rPr lang="es-ES" sz="3600" b="1" i="0" u="none" strike="noStrike">
                <a:solidFill>
                  <a:schemeClr val="lt1"/>
                </a:solidFill>
                <a:latin typeface="Arial"/>
                <a:ea typeface="Arial"/>
                <a:cs typeface="Arial"/>
                <a:sym typeface="Arial"/>
              </a:rPr>
            </a:br>
            <a:r>
              <a:rPr lang="es-ES" sz="3600" b="1" i="0" u="none" strike="noStrike">
                <a:solidFill>
                  <a:schemeClr val="lt1"/>
                </a:solidFill>
                <a:latin typeface="Arial"/>
                <a:ea typeface="Arial"/>
                <a:cs typeface="Arial"/>
                <a:sym typeface="Arial"/>
              </a:rPr>
              <a:t>7- </a:t>
            </a:r>
            <a:r>
              <a:rPr lang="es-ES" sz="3600" b="1">
                <a:solidFill>
                  <a:schemeClr val="lt1"/>
                </a:solidFill>
              </a:rPr>
              <a:t>Control de Acceso Externo</a:t>
            </a:r>
            <a:br>
              <a:rPr lang="es-ES" sz="3600"/>
            </a:br>
            <a:br>
              <a:rPr lang="es-ES" sz="3600" b="1">
                <a:solidFill>
                  <a:schemeClr val="lt1"/>
                </a:solidFill>
              </a:rPr>
            </a:br>
            <a:endParaRPr sz="3600" b="1">
              <a:solidFill>
                <a:schemeClr val="lt1"/>
              </a:solidFill>
            </a:endParaRPr>
          </a:p>
        </p:txBody>
      </p:sp>
      <p:sp>
        <p:nvSpPr>
          <p:cNvPr id="778" name="Google Shape;778;p17"/>
          <p:cNvSpPr txBox="1">
            <a:spLocks noGrp="1"/>
          </p:cNvSpPr>
          <p:nvPr>
            <p:ph type="body" idx="1"/>
          </p:nvPr>
        </p:nvSpPr>
        <p:spPr>
          <a:xfrm>
            <a:off x="412124" y="2582189"/>
            <a:ext cx="8126640" cy="3482676"/>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SzPts val="1400"/>
              <a:buNone/>
            </a:pPr>
            <a:r>
              <a:rPr lang="es-ES" sz="1400" b="1"/>
              <a:t>Dispositivos de Control de Puertos: </a:t>
            </a:r>
            <a:r>
              <a:rPr lang="es-ES" sz="1400"/>
              <a:t>Estos dispositivos autorizan el acceso a un puerto determinado y pueden estar físicamente separados o incluidos en otro dispositivo de comunicaciones</a:t>
            </a:r>
            <a:endParaRPr/>
          </a:p>
          <a:p>
            <a:pPr marL="0" lvl="0" indent="0" algn="just" rtl="0">
              <a:spcBef>
                <a:spcPts val="1000"/>
              </a:spcBef>
              <a:spcAft>
                <a:spcPts val="0"/>
              </a:spcAft>
              <a:buSzPts val="1400"/>
              <a:buNone/>
            </a:pPr>
            <a:r>
              <a:rPr lang="es-ES" sz="1400" b="1"/>
              <a:t>FireWalls o Puertas de Seguridad: </a:t>
            </a:r>
            <a:r>
              <a:rPr lang="es-ES" sz="1400"/>
              <a:t>Permiten bloquear o filtrar el acceso entre dos redes, usualmente una privada y otra externa (por ejemplo Internet). previenen la intromisión de atacantes o virus a los sistemas de la organización.</a:t>
            </a:r>
            <a:endParaRPr/>
          </a:p>
          <a:p>
            <a:pPr marL="0" lvl="0" indent="0" algn="just" rtl="0">
              <a:spcBef>
                <a:spcPts val="1000"/>
              </a:spcBef>
              <a:spcAft>
                <a:spcPts val="0"/>
              </a:spcAft>
              <a:buSzPts val="1400"/>
              <a:buNone/>
            </a:pPr>
            <a:r>
              <a:rPr lang="es-ES" sz="1400" b="1"/>
              <a:t>Acceso de Personal Contratado o Consultores: </a:t>
            </a:r>
            <a:r>
              <a:rPr lang="es-ES" sz="1400"/>
              <a:t>Debido a que este tipo de personal en general presta servicios temporarios, debe ponerse especial consideración en la política y administración de sus perfiles de acceso.</a:t>
            </a:r>
            <a:endParaRPr sz="1400"/>
          </a:p>
          <a:p>
            <a:pPr marL="0" lvl="0" indent="0" algn="just" rtl="0">
              <a:spcBef>
                <a:spcPts val="1000"/>
              </a:spcBef>
              <a:spcAft>
                <a:spcPts val="0"/>
              </a:spcAft>
              <a:buSzPts val="1400"/>
              <a:buNone/>
            </a:pPr>
            <a:r>
              <a:rPr lang="es-ES" sz="1400" b="1"/>
              <a:t>Accesos Públicos: </a:t>
            </a:r>
            <a:r>
              <a:rPr lang="es-ES" sz="1400"/>
              <a:t>Para los sistemas de información consultados por el público deben tenerse en cuenta medidas especiales de seguridad, ya que se incrementa el riesgo y se dificulta su administración.</a:t>
            </a:r>
            <a:endParaRPr sz="1400"/>
          </a:p>
        </p:txBody>
      </p:sp>
      <p:sp>
        <p:nvSpPr>
          <p:cNvPr id="777" name="Google Shape;777;p17"/>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782"/>
        <p:cNvGrpSpPr/>
        <p:nvPr/>
      </p:nvGrpSpPr>
      <p:grpSpPr>
        <a:xfrm>
          <a:off x="0" y="0"/>
          <a:ext cx="0" cy="0"/>
          <a:chOff x="0" y="0"/>
          <a:chExt cx="0" cy="0"/>
        </a:xfrm>
      </p:grpSpPr>
      <p:grpSp>
        <p:nvGrpSpPr>
          <p:cNvPr id="783" name="Google Shape;783;p18"/>
          <p:cNvGrpSpPr/>
          <p:nvPr/>
        </p:nvGrpSpPr>
        <p:grpSpPr>
          <a:xfrm>
            <a:off x="-10" y="228600"/>
            <a:ext cx="2138628" cy="6638625"/>
            <a:chOff x="2487613" y="285750"/>
            <a:chExt cx="2428875" cy="5654676"/>
          </a:xfrm>
        </p:grpSpPr>
        <p:sp>
          <p:nvSpPr>
            <p:cNvPr id="784" name="Google Shape;784;p18"/>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8"/>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8"/>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8"/>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8"/>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8"/>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8"/>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8"/>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8"/>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8"/>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8"/>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8"/>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 name="Google Shape;796;p18"/>
          <p:cNvGrpSpPr/>
          <p:nvPr/>
        </p:nvGrpSpPr>
        <p:grpSpPr>
          <a:xfrm>
            <a:off x="20412" y="-786"/>
            <a:ext cx="1767505" cy="6854040"/>
            <a:chOff x="6627813" y="194833"/>
            <a:chExt cx="1952625" cy="5678918"/>
          </a:xfrm>
        </p:grpSpPr>
        <p:sp>
          <p:nvSpPr>
            <p:cNvPr id="797" name="Google Shape;797;p18"/>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8"/>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8"/>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8"/>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8"/>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8"/>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8"/>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8"/>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8"/>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8"/>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8"/>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8"/>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9" name="Google Shape;809;p18"/>
          <p:cNvSpPr/>
          <p:nvPr/>
        </p:nvSpPr>
        <p:spPr>
          <a:xfrm>
            <a:off x="0" y="0"/>
            <a:ext cx="13716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8"/>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8"/>
          <p:cNvSpPr/>
          <p:nvPr/>
        </p:nvSpPr>
        <p:spPr>
          <a:xfrm>
            <a:off x="0" y="0"/>
            <a:ext cx="9144000" cy="6858000"/>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812" name="Google Shape;812;p18"/>
          <p:cNvSpPr/>
          <p:nvPr/>
        </p:nvSpPr>
        <p:spPr>
          <a:xfrm>
            <a:off x="0" y="0"/>
            <a:ext cx="9144000" cy="2306695"/>
          </a:xfrm>
          <a:prstGeom prst="rect">
            <a:avLst/>
          </a:prstGeom>
          <a:solidFill>
            <a:srgbClr val="3B3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8"/>
          <p:cNvSpPr txBox="1">
            <a:spLocks noGrp="1"/>
          </p:cNvSpPr>
          <p:nvPr>
            <p:ph type="title"/>
          </p:nvPr>
        </p:nvSpPr>
        <p:spPr>
          <a:xfrm>
            <a:off x="1382543" y="624110"/>
            <a:ext cx="7037556"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3200"/>
              <a:buFont typeface="Century Gothic"/>
              <a:buNone/>
            </a:pPr>
            <a:r>
              <a:rPr lang="es-ES" sz="3200" b="1">
                <a:solidFill>
                  <a:schemeClr val="lt1"/>
                </a:solidFill>
              </a:rPr>
              <a:t>Controles en la entrada de datos</a:t>
            </a:r>
            <a:endParaRPr sz="3200" b="1">
              <a:solidFill>
                <a:schemeClr val="lt1"/>
              </a:solidFill>
            </a:endParaRPr>
          </a:p>
        </p:txBody>
      </p:sp>
      <p:sp>
        <p:nvSpPr>
          <p:cNvPr id="815" name="Google Shape;815;p18"/>
          <p:cNvSpPr txBox="1">
            <a:spLocks noGrp="1"/>
          </p:cNvSpPr>
          <p:nvPr>
            <p:ph type="body" idx="1"/>
          </p:nvPr>
        </p:nvSpPr>
        <p:spPr>
          <a:xfrm>
            <a:off x="412124" y="2582189"/>
            <a:ext cx="8126640" cy="3482676"/>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SzPts val="1400"/>
              <a:buNone/>
            </a:pPr>
            <a:r>
              <a:rPr lang="es-ES" sz="1400"/>
              <a:t>Se hace necesario efectuar el control de ingreso para asegurar que cada transacción a ser procesada cumpla con los siguientes requisitos:</a:t>
            </a:r>
            <a:endParaRPr/>
          </a:p>
          <a:p>
            <a:pPr marL="342900" lvl="0" indent="-342900" algn="just" rtl="0">
              <a:spcBef>
                <a:spcPts val="1000"/>
              </a:spcBef>
              <a:spcAft>
                <a:spcPts val="0"/>
              </a:spcAft>
              <a:buSzPts val="1400"/>
              <a:buFont typeface="Noto Sans Symbols"/>
              <a:buChar char="❖"/>
            </a:pPr>
            <a:r>
              <a:rPr lang="es-ES" sz="1400"/>
              <a:t>Se debe recibir y registrar con exactitud e íntegramente.</a:t>
            </a:r>
            <a:endParaRPr/>
          </a:p>
          <a:p>
            <a:pPr marL="342900" lvl="0" indent="-342900" algn="just" rtl="0">
              <a:spcBef>
                <a:spcPts val="1000"/>
              </a:spcBef>
              <a:spcAft>
                <a:spcPts val="0"/>
              </a:spcAft>
              <a:buSzPts val="1400"/>
              <a:buFont typeface="Noto Sans Symbols"/>
              <a:buChar char="❖"/>
            </a:pPr>
            <a:r>
              <a:rPr lang="es-ES" sz="1400"/>
              <a:t>Se deben procesar solamente datos válidos y autorizados.</a:t>
            </a:r>
            <a:endParaRPr/>
          </a:p>
          <a:p>
            <a:pPr marL="342900" lvl="0" indent="-342900" algn="just" rtl="0">
              <a:spcBef>
                <a:spcPts val="1000"/>
              </a:spcBef>
              <a:spcAft>
                <a:spcPts val="0"/>
              </a:spcAft>
              <a:buSzPts val="1400"/>
              <a:buFont typeface="Noto Sans Symbols"/>
              <a:buChar char="❖"/>
            </a:pPr>
            <a:r>
              <a:rPr lang="es-ES" sz="1400"/>
              <a:t>Se deben ingresar los datos una vez por cada transacción.</a:t>
            </a:r>
            <a:endParaRPr/>
          </a:p>
          <a:p>
            <a:pPr marL="0" lvl="0" indent="0" algn="just" rtl="0">
              <a:spcBef>
                <a:spcPts val="1000"/>
              </a:spcBef>
              <a:spcAft>
                <a:spcPts val="0"/>
              </a:spcAft>
              <a:buSzPts val="1400"/>
              <a:buNone/>
            </a:pPr>
            <a:r>
              <a:rPr lang="es-ES" sz="1400"/>
              <a:t>Las pantallas (formularios) de datos deben ser diseñadas de manera similar consistente con los documentos fuente que son ingresados al sistema. El orden de los campos, en la pantalla y el documento, deben ser iguales para evitar errores de digitación</a:t>
            </a:r>
            <a:endParaRPr/>
          </a:p>
        </p:txBody>
      </p:sp>
      <p:sp>
        <p:nvSpPr>
          <p:cNvPr id="814" name="Google Shape;814;p18"/>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19"/>
          <p:cNvSpPr txBox="1">
            <a:spLocks noGrp="1"/>
          </p:cNvSpPr>
          <p:nvPr>
            <p:ph type="title"/>
          </p:nvPr>
        </p:nvSpPr>
        <p:spPr>
          <a:xfrm>
            <a:off x="1942415" y="2503954"/>
            <a:ext cx="6591985" cy="14596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62626"/>
              </a:buClr>
              <a:buSzPts val="4800"/>
              <a:buFont typeface="Century Gothic"/>
              <a:buNone/>
            </a:pPr>
            <a:r>
              <a:rPr lang="es-ES" b="1"/>
              <a:t>Controles de salida</a:t>
            </a:r>
            <a:endParaRPr/>
          </a:p>
        </p:txBody>
      </p:sp>
      <p:sp>
        <p:nvSpPr>
          <p:cNvPr id="821" name="Google Shape;821;p19"/>
          <p:cNvSpPr txBox="1">
            <a:spLocks noGrp="1"/>
          </p:cNvSpPr>
          <p:nvPr>
            <p:ph type="body" idx="1"/>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675586" y="1524000"/>
            <a:ext cx="7502435" cy="670560"/>
          </a:xfrm>
        </p:spPr>
        <p:txBody>
          <a:bodyPr>
            <a:normAutofit/>
          </a:bodyPr>
          <a:lstStyle/>
          <a:p>
            <a:r>
              <a:rPr lang="es-ES" sz="3200" b="1" dirty="0">
                <a:solidFill>
                  <a:schemeClr val="tx1"/>
                </a:solidFill>
              </a:rPr>
              <a:t>Evaluando la Integridad de los Datos</a:t>
            </a:r>
            <a:endParaRPr lang="en-US" sz="3200" b="1" dirty="0">
              <a:solidFill>
                <a:schemeClr val="tx1"/>
              </a:solidFill>
            </a:endParaRPr>
          </a:p>
        </p:txBody>
      </p:sp>
      <p:sp>
        <p:nvSpPr>
          <p:cNvPr id="5" name="Marcador de contenido 4"/>
          <p:cNvSpPr>
            <a:spLocks noGrp="1"/>
          </p:cNvSpPr>
          <p:nvPr>
            <p:ph idx="1"/>
          </p:nvPr>
        </p:nvSpPr>
        <p:spPr>
          <a:xfrm>
            <a:off x="772884" y="2378248"/>
            <a:ext cx="7175864" cy="4676503"/>
          </a:xfrm>
        </p:spPr>
        <p:txBody>
          <a:bodyPr>
            <a:normAutofit/>
          </a:bodyPr>
          <a:lstStyle/>
          <a:p>
            <a:pPr algn="just"/>
            <a:r>
              <a:rPr lang="es-ES" sz="1500" b="1" dirty="0"/>
              <a:t>La integridad de datos se refiere a la precisión, integralidad y coherencia general de los datos.</a:t>
            </a:r>
            <a:endParaRPr lang="es-ES" sz="1500" dirty="0"/>
          </a:p>
          <a:p>
            <a:pPr algn="just"/>
            <a:r>
              <a:rPr lang="es-ES" sz="1500" dirty="0"/>
              <a:t>Es uno de los puntos que pueden presentar un alto riesgo y generar problemas de vulnerabilidad graves si no se gestiona de forma correcta</a:t>
            </a:r>
          </a:p>
          <a:p>
            <a:pPr algn="just"/>
            <a:r>
              <a:rPr lang="es-ES" sz="1500" dirty="0"/>
              <a:t>Es necesario revisar y evaluar el cumplimiento de las condiciones adecuadas y recomendar elementos de mejora.</a:t>
            </a:r>
          </a:p>
          <a:p>
            <a:pPr algn="just"/>
            <a:r>
              <a:rPr lang="es-ES" sz="1500" dirty="0"/>
              <a:t>Mantener un datos integro no es una tarea fácil máxime con la automatización en la era digital donde los riesgos presentes son variados:</a:t>
            </a:r>
          </a:p>
          <a:p>
            <a:pPr lvl="1" algn="just">
              <a:buFont typeface="Wingdings" panose="05000000000000000000" pitchFamily="2" charset="2"/>
              <a:buChar char="q"/>
            </a:pPr>
            <a:r>
              <a:rPr lang="es-ES" sz="1500" dirty="0" err="1"/>
              <a:t>Rasomware</a:t>
            </a:r>
            <a:r>
              <a:rPr lang="es-ES" sz="1500" dirty="0"/>
              <a:t>, accesos remotos no autorizados, el número de personas que pueden acceder a la información, virus, eventos naturales, daños en dispositivos de almacenamiento, </a:t>
            </a:r>
            <a:r>
              <a:rPr lang="es-ES" sz="1500" dirty="0" err="1"/>
              <a:t>etc</a:t>
            </a:r>
            <a:r>
              <a:rPr lang="es-ES" sz="1500" dirty="0"/>
              <a:t>, etc.</a:t>
            </a:r>
            <a:endParaRPr lang="en-US" sz="1500" dirty="0"/>
          </a:p>
          <a:p>
            <a:pPr algn="just">
              <a:buFont typeface="Wingdings" panose="05000000000000000000" pitchFamily="2" charset="2"/>
              <a:buChar char="q"/>
            </a:pPr>
            <a:r>
              <a:rPr lang="es-ES" sz="1500" dirty="0"/>
              <a:t>A medida que los datos son introducidos, almacenados, accedidos, movidos y actualizados, los puntos débiles en un sistema pueden comprometer los datos.</a:t>
            </a:r>
          </a:p>
        </p:txBody>
      </p:sp>
    </p:spTree>
    <p:extLst>
      <p:ext uri="{BB962C8B-B14F-4D97-AF65-F5344CB8AC3E}">
        <p14:creationId xmlns:p14="http://schemas.microsoft.com/office/powerpoint/2010/main" val="4265594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2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ES" b="1"/>
              <a:t>Controles de salida de datos</a:t>
            </a:r>
            <a:endParaRPr/>
          </a:p>
        </p:txBody>
      </p:sp>
      <p:sp>
        <p:nvSpPr>
          <p:cNvPr id="827" name="Google Shape;827;p2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a:spcBef>
                <a:spcPts val="0"/>
              </a:spcBef>
              <a:spcAft>
                <a:spcPts val="0"/>
              </a:spcAft>
              <a:buSzPts val="1800"/>
            </a:pPr>
            <a:r>
              <a:rPr lang="es-ES" b="1" dirty="0"/>
              <a:t>Los controles de salida de datos permiten asegurar la exactitud</a:t>
            </a:r>
            <a:r>
              <a:rPr lang="es-ES" dirty="0"/>
              <a:t>, </a:t>
            </a:r>
            <a:r>
              <a:rPr lang="es-ES" b="1" dirty="0"/>
              <a:t>integridad</a:t>
            </a:r>
            <a:r>
              <a:rPr lang="es-ES" dirty="0"/>
              <a:t>, </a:t>
            </a:r>
            <a:r>
              <a:rPr lang="es-ES" b="1" dirty="0"/>
              <a:t>oportunidad</a:t>
            </a:r>
            <a:r>
              <a:rPr lang="es-ES" dirty="0"/>
              <a:t>, y distribución correcta de la salida, por pantalla,  impresa o en medios magnéticos. </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21"/>
          <p:cNvSpPr txBox="1">
            <a:spLocks noGrp="1"/>
          </p:cNvSpPr>
          <p:nvPr>
            <p:ph type="title"/>
          </p:nvPr>
        </p:nvSpPr>
        <p:spPr>
          <a:xfrm>
            <a:off x="1277400" y="1352137"/>
            <a:ext cx="6589199" cy="101174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800"/>
              <a:buFont typeface="Century Gothic"/>
              <a:buNone/>
            </a:pPr>
            <a:r>
              <a:rPr lang="es-ES" sz="2800" b="1" dirty="0"/>
              <a:t>Procedimientos de control se referentes a salida:</a:t>
            </a:r>
            <a:endParaRPr sz="2800" b="1" dirty="0"/>
          </a:p>
        </p:txBody>
      </p:sp>
      <p:sp>
        <p:nvSpPr>
          <p:cNvPr id="833" name="Google Shape;833;p21"/>
          <p:cNvSpPr txBox="1">
            <a:spLocks noGrp="1"/>
          </p:cNvSpPr>
          <p:nvPr>
            <p:ph idx="1"/>
          </p:nvPr>
        </p:nvSpPr>
        <p:spPr>
          <a:xfrm>
            <a:off x="867266" y="2750377"/>
            <a:ext cx="7428322" cy="3329911"/>
          </a:xfrm>
          <a:prstGeom prst="rect">
            <a:avLst/>
          </a:prstGeom>
          <a:noFill/>
          <a:ln>
            <a:noFill/>
          </a:ln>
        </p:spPr>
        <p:txBody>
          <a:bodyPr spcFirstLastPara="1" wrap="square" lIns="91425" tIns="45700" rIns="91425" bIns="45700" anchor="t" anchorCtr="0">
            <a:noAutofit/>
          </a:bodyPr>
          <a:lstStyle/>
          <a:p>
            <a:pPr algn="just">
              <a:spcBef>
                <a:spcPts val="0"/>
              </a:spcBef>
              <a:spcAft>
                <a:spcPts val="0"/>
              </a:spcAft>
              <a:buSzPts val="1100"/>
              <a:buFont typeface="Wingdings" panose="05000000000000000000" pitchFamily="2" charset="2"/>
              <a:buChar char="v"/>
            </a:pPr>
            <a:r>
              <a:rPr lang="es-ES" sz="1800" dirty="0"/>
              <a:t>Realización de  una auditoria de Bases de Datos, mediante un filtrado inicial para detectar errores obvios.</a:t>
            </a:r>
            <a:endParaRPr lang="es-ES" sz="4000" dirty="0"/>
          </a:p>
          <a:p>
            <a:pPr algn="just">
              <a:spcBef>
                <a:spcPts val="1000"/>
              </a:spcBef>
              <a:spcAft>
                <a:spcPts val="0"/>
              </a:spcAft>
              <a:buSzPts val="1100"/>
              <a:buFont typeface="Wingdings" panose="05000000000000000000" pitchFamily="2" charset="2"/>
              <a:buChar char="v"/>
            </a:pPr>
            <a:r>
              <a:rPr lang="es-ES" sz="1800" dirty="0"/>
              <a:t>Dirigir la salida a un área controlada, y esa distribución solamente por personas autorizadas a personas autorizadas.</a:t>
            </a:r>
            <a:endParaRPr lang="es-ES" sz="4000" dirty="0"/>
          </a:p>
          <a:p>
            <a:pPr algn="just">
              <a:spcBef>
                <a:spcPts val="1000"/>
              </a:spcBef>
              <a:spcAft>
                <a:spcPts val="0"/>
              </a:spcAft>
              <a:buSzPts val="1100"/>
              <a:buFont typeface="Wingdings" panose="05000000000000000000" pitchFamily="2" charset="2"/>
              <a:buChar char="v"/>
            </a:pPr>
            <a:r>
              <a:rPr lang="es-ES" sz="1800" dirty="0"/>
              <a:t>Los totales de control de salida deberán reconciliarse con lo totales de control de entrada para asegurar que ningún dato haya sido modificado, perdido o agregado durante el procesamiento o la </a:t>
            </a:r>
            <a:r>
              <a:rPr lang="es-ES" sz="1800" b="1" dirty="0"/>
              <a:t>transmisión</a:t>
            </a:r>
            <a:r>
              <a:rPr lang="es-ES" sz="1800" dirty="0"/>
              <a:t>, en caso de haber irregularidades, es decir, que no cuadren los totales de control, se aplicarán las sanciones correspondientes, para evitar futuros errores.</a:t>
            </a:r>
            <a:endParaRPr lang="es-ES" sz="4000" dirty="0"/>
          </a:p>
          <a:p>
            <a:pPr algn="just">
              <a:spcBef>
                <a:spcPts val="1000"/>
              </a:spcBef>
              <a:spcAft>
                <a:spcPts val="0"/>
              </a:spcAft>
              <a:buSzPts val="1100"/>
              <a:buFont typeface="Wingdings" panose="05000000000000000000" pitchFamily="2" charset="2"/>
              <a:buChar char="v"/>
            </a:pPr>
            <a:r>
              <a:rPr lang="es-ES" sz="1800" dirty="0"/>
              <a:t>Todas las formas vitales deberán estar </a:t>
            </a:r>
            <a:r>
              <a:rPr lang="es-ES" sz="1800" dirty="0" err="1"/>
              <a:t>prenumeradas</a:t>
            </a:r>
            <a:r>
              <a:rPr lang="es-ES" sz="1800" dirty="0"/>
              <a:t> y tener un responsable.</a:t>
            </a:r>
            <a:endParaRPr sz="4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21"/>
          <p:cNvSpPr txBox="1">
            <a:spLocks noGrp="1"/>
          </p:cNvSpPr>
          <p:nvPr>
            <p:ph type="title"/>
          </p:nvPr>
        </p:nvSpPr>
        <p:spPr>
          <a:xfrm>
            <a:off x="1436154" y="1401519"/>
            <a:ext cx="6589199" cy="101174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800"/>
              <a:buFont typeface="Century Gothic"/>
              <a:buNone/>
            </a:pPr>
            <a:r>
              <a:rPr lang="es-ES" sz="2800" b="1" dirty="0"/>
              <a:t>Procedimientos de control se referentes a salida:</a:t>
            </a:r>
            <a:endParaRPr sz="2800" b="1" dirty="0"/>
          </a:p>
        </p:txBody>
      </p:sp>
      <p:sp>
        <p:nvSpPr>
          <p:cNvPr id="833" name="Google Shape;833;p21"/>
          <p:cNvSpPr txBox="1">
            <a:spLocks noGrp="1"/>
          </p:cNvSpPr>
          <p:nvPr>
            <p:ph idx="1"/>
          </p:nvPr>
        </p:nvSpPr>
        <p:spPr>
          <a:xfrm>
            <a:off x="744717" y="2413262"/>
            <a:ext cx="7663991" cy="3497344"/>
          </a:xfrm>
          <a:prstGeom prst="rect">
            <a:avLst/>
          </a:prstGeom>
          <a:noFill/>
          <a:ln>
            <a:noFill/>
          </a:ln>
        </p:spPr>
        <p:txBody>
          <a:bodyPr spcFirstLastPara="1" wrap="square" lIns="91425" tIns="45700" rIns="91425" bIns="45700" anchor="t" anchorCtr="0">
            <a:noAutofit/>
          </a:bodyPr>
          <a:lstStyle/>
          <a:p>
            <a:pPr algn="just">
              <a:spcBef>
                <a:spcPts val="1000"/>
              </a:spcBef>
              <a:spcAft>
                <a:spcPts val="0"/>
              </a:spcAft>
              <a:buSzPts val="1100"/>
              <a:buFont typeface="Wingdings" panose="05000000000000000000" pitchFamily="2" charset="2"/>
              <a:buChar char="v"/>
            </a:pPr>
            <a:r>
              <a:rPr lang="es-ES" sz="1800" dirty="0"/>
              <a:t>Las salidas delicada y que no deba ser vista por el personal de TI, deberá ser generada por un dispositivo de salida en un lugar seguro alejado de TI.</a:t>
            </a:r>
            <a:endParaRPr sz="1800" dirty="0"/>
          </a:p>
          <a:p>
            <a:pPr algn="just">
              <a:spcBef>
                <a:spcPts val="1000"/>
              </a:spcBef>
              <a:spcAft>
                <a:spcPts val="0"/>
              </a:spcAft>
              <a:buSzPts val="1100"/>
              <a:buFont typeface="Wingdings" panose="05000000000000000000" pitchFamily="2" charset="2"/>
              <a:buChar char="v"/>
            </a:pPr>
            <a:r>
              <a:rPr lang="es-ES" sz="1800" dirty="0"/>
              <a:t>Se deben establecer responsables cuando se a imprimen instrumentos negociables, y si es necesario realizarse convenios de custodia dual (entre el departamento de sistemas y el del usuario para asegurar que todos los instrumentos tengan un responsable y queden salvaguardados adecuadamente) deberá quedar en firme .</a:t>
            </a:r>
            <a:endParaRPr sz="1800" dirty="0"/>
          </a:p>
          <a:p>
            <a:pPr algn="just">
              <a:spcBef>
                <a:spcPts val="1000"/>
              </a:spcBef>
              <a:spcAft>
                <a:spcPts val="0"/>
              </a:spcAft>
              <a:buSzPts val="1100"/>
              <a:buFont typeface="Wingdings" panose="05000000000000000000" pitchFamily="2" charset="2"/>
              <a:buChar char="v"/>
            </a:pPr>
            <a:r>
              <a:rPr lang="es-ES" sz="1800" dirty="0"/>
              <a:t>El </a:t>
            </a:r>
            <a:r>
              <a:rPr lang="es-ES" sz="1800" b="1" dirty="0"/>
              <a:t>auditor</a:t>
            </a:r>
            <a:r>
              <a:rPr lang="es-ES" sz="1800" dirty="0"/>
              <a:t> debe fijar los procedimientos para establecer un canal entre el usuario y el grupo de control para el reporte sistemático de la ocurrencia de errores o de incongruencias.</a:t>
            </a:r>
            <a:endParaRPr sz="1800" dirty="0"/>
          </a:p>
        </p:txBody>
      </p:sp>
    </p:spTree>
    <p:extLst>
      <p:ext uri="{BB962C8B-B14F-4D97-AF65-F5344CB8AC3E}">
        <p14:creationId xmlns:p14="http://schemas.microsoft.com/office/powerpoint/2010/main" val="2175631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22"/>
          <p:cNvSpPr txBox="1">
            <a:spLocks noGrp="1"/>
          </p:cNvSpPr>
          <p:nvPr>
            <p:ph type="ctrTitle"/>
          </p:nvPr>
        </p:nvSpPr>
        <p:spPr>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rgbClr val="262626"/>
              </a:buClr>
              <a:buSzPts val="5400"/>
              <a:buFont typeface="Century Gothic"/>
              <a:buNone/>
            </a:pPr>
            <a:r>
              <a:rPr lang="es-ES" b="1"/>
              <a:t>Continuidad de negocio</a:t>
            </a:r>
            <a:endParaRPr b="1"/>
          </a:p>
        </p:txBody>
      </p:sp>
      <p:sp>
        <p:nvSpPr>
          <p:cNvPr id="839" name="Google Shape;839;p22"/>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23"/>
          <p:cNvSpPr txBox="1">
            <a:spLocks noGrp="1"/>
          </p:cNvSpPr>
          <p:nvPr>
            <p:ph type="title"/>
          </p:nvPr>
        </p:nvSpPr>
        <p:spPr>
          <a:xfrm>
            <a:off x="1176866" y="1564849"/>
            <a:ext cx="6798734" cy="654355"/>
          </a:xfrm>
          <a:prstGeom prst="rect">
            <a:avLst/>
          </a:prstGeom>
          <a:noFill/>
          <a:ln>
            <a:noFill/>
          </a:ln>
        </p:spPr>
        <p:txBody>
          <a:bodyPr spcFirstLastPara="1" wrap="square" lIns="91425" tIns="45700" rIns="91425" bIns="45700" anchor="t" anchorCtr="0">
            <a:normAutofit fontScale="90000"/>
          </a:bodyPr>
          <a:lstStyle/>
          <a:p>
            <a:pPr marL="0" lvl="0" indent="0" rtl="0">
              <a:spcBef>
                <a:spcPts val="0"/>
              </a:spcBef>
              <a:spcAft>
                <a:spcPts val="0"/>
              </a:spcAft>
              <a:buClr>
                <a:srgbClr val="262626"/>
              </a:buClr>
              <a:buSzPts val="3600"/>
              <a:buFont typeface="Century Gothic"/>
              <a:buNone/>
            </a:pPr>
            <a:r>
              <a:rPr lang="es-ES" b="1" dirty="0"/>
              <a:t>Continuidad de negocio</a:t>
            </a:r>
            <a:endParaRPr b="1" dirty="0"/>
          </a:p>
        </p:txBody>
      </p:sp>
      <p:sp>
        <p:nvSpPr>
          <p:cNvPr id="845" name="Google Shape;845;p23"/>
          <p:cNvSpPr txBox="1">
            <a:spLocks noGrp="1"/>
          </p:cNvSpPr>
          <p:nvPr>
            <p:ph idx="1"/>
          </p:nvPr>
        </p:nvSpPr>
        <p:spPr>
          <a:xfrm>
            <a:off x="1176864" y="2490135"/>
            <a:ext cx="7071589" cy="3854104"/>
          </a:xfrm>
          <a:prstGeom prst="rect">
            <a:avLst/>
          </a:prstGeom>
          <a:noFill/>
          <a:ln>
            <a:noFill/>
          </a:ln>
        </p:spPr>
        <p:txBody>
          <a:bodyPr spcFirstLastPara="1" wrap="square" lIns="91425" tIns="45700" rIns="91425" bIns="45700" anchor="t" anchorCtr="0">
            <a:normAutofit fontScale="55000" lnSpcReduction="20000"/>
          </a:bodyPr>
          <a:lstStyle/>
          <a:p>
            <a:pPr algn="just">
              <a:spcBef>
                <a:spcPts val="0"/>
              </a:spcBef>
              <a:spcAft>
                <a:spcPts val="0"/>
              </a:spcAft>
              <a:buSzPct val="100000"/>
              <a:buFont typeface="Arial" panose="020B0604020202020204" pitchFamily="34" charset="0"/>
              <a:buChar char="•"/>
            </a:pPr>
            <a:r>
              <a:rPr lang="es-ES" sz="2900" b="1" dirty="0"/>
              <a:t>Es la capacidad que tienen las empresas para sobrevivir</a:t>
            </a:r>
            <a:r>
              <a:rPr lang="es-ES" sz="2900" dirty="0"/>
              <a:t> ante un riesgo que se materialice de manera interna o externa, afectando el normal desarrollo de las actividades y la habilidad para reaccionar de manera inmediata frente a dicha amenaza y continuar prestando sus servicios de manera normal. </a:t>
            </a:r>
            <a:endParaRPr sz="2900" dirty="0"/>
          </a:p>
          <a:p>
            <a:pPr lvl="0" algn="just" rtl="0">
              <a:spcBef>
                <a:spcPts val="1000"/>
              </a:spcBef>
              <a:spcAft>
                <a:spcPts val="0"/>
              </a:spcAft>
              <a:buSzPct val="100000"/>
              <a:buFont typeface="Arial" panose="020B0604020202020204" pitchFamily="34" charset="0"/>
              <a:buChar char="•"/>
            </a:pPr>
            <a:r>
              <a:rPr lang="es-ES" sz="2900" dirty="0"/>
              <a:t>Entre las normas que tenemos La norma ISO 22301 reúne todos los requisitos para llevar a cabo la correcta y adecuada implementación de un Sistema de Gestión de Continuidad de Negocio, que debe </a:t>
            </a:r>
            <a:r>
              <a:rPr lang="es-ES" sz="2900" b="1" dirty="0"/>
              <a:t>identificar las capacidades que tiene una organización para enfrentar algún tipo de incidente que se pueda presentar</a:t>
            </a:r>
            <a:r>
              <a:rPr lang="es-ES" sz="2900" dirty="0"/>
              <a:t> . </a:t>
            </a:r>
            <a:endParaRPr sz="2900" dirty="0"/>
          </a:p>
          <a:p>
            <a:pPr lvl="0" algn="just" rtl="0">
              <a:spcBef>
                <a:spcPts val="1000"/>
              </a:spcBef>
              <a:spcAft>
                <a:spcPts val="0"/>
              </a:spcAft>
              <a:buSzPct val="100000"/>
              <a:buFont typeface="Arial" panose="020B0604020202020204" pitchFamily="34" charset="0"/>
              <a:buChar char="•"/>
            </a:pPr>
            <a:r>
              <a:rPr lang="es-ES" sz="2900" dirty="0"/>
              <a:t>“Busca sostener en niveles previamente definidos y aceptados los productos y servicios críticos del negocio a través de la estructuración de procedimientos, tecnología e información, los cuales son desarrollados, compilados y mantenidos en preparación para su uso durante y después de una interrupción o desastre, con el fin de proteger los intereses de las partes interesadas, la reputación, las finanzas, los activos críticos y otros aspectos generadores de valor".</a:t>
            </a:r>
            <a:endParaRPr sz="2900" dirty="0"/>
          </a:p>
          <a:p>
            <a:pPr marL="1714500" lvl="4" indent="0" algn="r" rtl="0">
              <a:spcBef>
                <a:spcPts val="1000"/>
              </a:spcBef>
              <a:spcAft>
                <a:spcPts val="0"/>
              </a:spcAft>
              <a:buSzPct val="100000"/>
              <a:buNone/>
            </a:pPr>
            <a:r>
              <a:rPr lang="es-ES" sz="1900" dirty="0"/>
              <a:t>Rodrigo Ferrer, </a:t>
            </a:r>
            <a:r>
              <a:rPr lang="es-ES" sz="1900" b="1" dirty="0"/>
              <a:t>Metodología para la Gestión de la Continuidad del Negocio</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49"/>
        <p:cNvGrpSpPr/>
        <p:nvPr/>
      </p:nvGrpSpPr>
      <p:grpSpPr>
        <a:xfrm>
          <a:off x="0" y="0"/>
          <a:ext cx="0" cy="0"/>
          <a:chOff x="0" y="0"/>
          <a:chExt cx="0" cy="0"/>
        </a:xfrm>
      </p:grpSpPr>
      <p:sp>
        <p:nvSpPr>
          <p:cNvPr id="850" name="Google Shape;850;p24"/>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rgbClr val="262626"/>
              </a:buClr>
              <a:buSzPts val="3600"/>
              <a:buFont typeface="Century Gothic"/>
              <a:buNone/>
            </a:pPr>
            <a:r>
              <a:rPr lang="es-ES" b="1"/>
              <a:t>Información que se debe documentar</a:t>
            </a:r>
            <a:endParaRPr/>
          </a:p>
        </p:txBody>
      </p:sp>
      <p:sp>
        <p:nvSpPr>
          <p:cNvPr id="851" name="Google Shape;851;p24"/>
          <p:cNvSpPr txBox="1">
            <a:spLocks noGrp="1"/>
          </p:cNvSpPr>
          <p:nvPr>
            <p:ph idx="1"/>
          </p:nvPr>
        </p:nvSpPr>
        <p:spPr>
          <a:xfrm>
            <a:off x="801278" y="2667787"/>
            <a:ext cx="7545947" cy="3355942"/>
          </a:xfrm>
          <a:prstGeom prst="rect">
            <a:avLst/>
          </a:prstGeom>
          <a:noFill/>
          <a:ln>
            <a:noFill/>
          </a:ln>
        </p:spPr>
        <p:txBody>
          <a:bodyPr spcFirstLastPara="1" wrap="square" lIns="91425" tIns="45700" rIns="91425" bIns="45700" numCol="2" anchor="t" anchorCtr="0">
            <a:noAutofit/>
          </a:bodyPr>
          <a:lstStyle/>
          <a:p>
            <a:pPr lvl="0" algn="l" rtl="0">
              <a:spcBef>
                <a:spcPts val="0"/>
              </a:spcBef>
              <a:spcAft>
                <a:spcPts val="0"/>
              </a:spcAft>
              <a:buSzPts val="1300"/>
              <a:buFont typeface="Wingdings" panose="05000000000000000000" pitchFamily="2" charset="2"/>
              <a:buChar char="v"/>
            </a:pPr>
            <a:r>
              <a:rPr lang="es-ES" sz="1600" dirty="0"/>
              <a:t>El alcance.</a:t>
            </a:r>
            <a:endParaRPr sz="1600" dirty="0"/>
          </a:p>
          <a:p>
            <a:pPr lvl="0" algn="l" rtl="0">
              <a:spcBef>
                <a:spcPts val="1000"/>
              </a:spcBef>
              <a:spcAft>
                <a:spcPts val="0"/>
              </a:spcAft>
              <a:buSzPts val="1300"/>
              <a:buFont typeface="Wingdings" panose="05000000000000000000" pitchFamily="2" charset="2"/>
              <a:buChar char="v"/>
            </a:pPr>
            <a:r>
              <a:rPr lang="es-ES" sz="1600" dirty="0"/>
              <a:t>La lista de requisitos legales, normativos y de otra índole.</a:t>
            </a:r>
            <a:endParaRPr sz="1600" dirty="0"/>
          </a:p>
          <a:p>
            <a:pPr lvl="0" algn="l" rtl="0">
              <a:spcBef>
                <a:spcPts val="1000"/>
              </a:spcBef>
              <a:spcAft>
                <a:spcPts val="0"/>
              </a:spcAft>
              <a:buSzPts val="1300"/>
              <a:buFont typeface="Wingdings" panose="05000000000000000000" pitchFamily="2" charset="2"/>
              <a:buChar char="v"/>
            </a:pPr>
            <a:r>
              <a:rPr lang="es-ES" sz="1600" dirty="0"/>
              <a:t>Política de la continuidad de negocio.</a:t>
            </a:r>
            <a:endParaRPr sz="1600" dirty="0"/>
          </a:p>
          <a:p>
            <a:pPr lvl="0" algn="l" rtl="0">
              <a:spcBef>
                <a:spcPts val="1000"/>
              </a:spcBef>
              <a:spcAft>
                <a:spcPts val="0"/>
              </a:spcAft>
              <a:buSzPts val="1300"/>
              <a:buFont typeface="Wingdings" panose="05000000000000000000" pitchFamily="2" charset="2"/>
              <a:buChar char="v"/>
            </a:pPr>
            <a:r>
              <a:rPr lang="es-ES" sz="1600" dirty="0"/>
              <a:t>Objetivos de la continuidad del negocio.</a:t>
            </a:r>
            <a:endParaRPr sz="1600" dirty="0"/>
          </a:p>
          <a:p>
            <a:pPr lvl="0" algn="l" rtl="0">
              <a:spcBef>
                <a:spcPts val="1000"/>
              </a:spcBef>
              <a:spcAft>
                <a:spcPts val="0"/>
              </a:spcAft>
              <a:buSzPts val="1300"/>
              <a:buFont typeface="Wingdings" panose="05000000000000000000" pitchFamily="2" charset="2"/>
              <a:buChar char="v"/>
            </a:pPr>
            <a:r>
              <a:rPr lang="es-ES" sz="1600" dirty="0"/>
              <a:t>Competencias del personal.</a:t>
            </a:r>
            <a:endParaRPr sz="1600" dirty="0"/>
          </a:p>
          <a:p>
            <a:pPr lvl="0" algn="l" rtl="0">
              <a:spcBef>
                <a:spcPts val="1000"/>
              </a:spcBef>
              <a:spcAft>
                <a:spcPts val="0"/>
              </a:spcAft>
              <a:buSzPts val="1300"/>
              <a:buFont typeface="Wingdings" panose="05000000000000000000" pitchFamily="2" charset="2"/>
              <a:buChar char="v"/>
            </a:pPr>
            <a:r>
              <a:rPr lang="es-ES" sz="1600" dirty="0"/>
              <a:t>Comunicación con las partes interesadas.</a:t>
            </a:r>
            <a:endParaRPr sz="1600" dirty="0"/>
          </a:p>
          <a:p>
            <a:pPr lvl="0" algn="l" rtl="0">
              <a:spcBef>
                <a:spcPts val="1000"/>
              </a:spcBef>
              <a:spcAft>
                <a:spcPts val="0"/>
              </a:spcAft>
              <a:buSzPts val="1300"/>
              <a:buFont typeface="Wingdings" panose="05000000000000000000" pitchFamily="2" charset="2"/>
              <a:buChar char="v"/>
            </a:pPr>
            <a:r>
              <a:rPr lang="es-ES" sz="1600" dirty="0"/>
              <a:t>Análisis del impacto en el negocio.</a:t>
            </a:r>
            <a:endParaRPr sz="1600" dirty="0"/>
          </a:p>
          <a:p>
            <a:pPr lvl="0" algn="l" rtl="0">
              <a:spcBef>
                <a:spcPts val="1000"/>
              </a:spcBef>
              <a:spcAft>
                <a:spcPts val="0"/>
              </a:spcAft>
              <a:buSzPts val="1300"/>
              <a:buFont typeface="Wingdings" panose="05000000000000000000" pitchFamily="2" charset="2"/>
              <a:buChar char="v"/>
            </a:pPr>
            <a:r>
              <a:rPr lang="es-ES" sz="1600" dirty="0"/>
              <a:t>Evaluar el riesgo.</a:t>
            </a:r>
            <a:endParaRPr sz="1600" dirty="0"/>
          </a:p>
          <a:p>
            <a:pPr lvl="0" algn="l" rtl="0">
              <a:spcBef>
                <a:spcPts val="1000"/>
              </a:spcBef>
              <a:spcAft>
                <a:spcPts val="0"/>
              </a:spcAft>
              <a:buSzPts val="1300"/>
              <a:buFont typeface="Wingdings" panose="05000000000000000000" pitchFamily="2" charset="2"/>
              <a:buChar char="v"/>
            </a:pPr>
            <a:r>
              <a:rPr lang="es-ES" sz="1600" dirty="0"/>
              <a:t>Estructura de la respuesta ante incidentes.</a:t>
            </a:r>
            <a:endParaRPr sz="1600" dirty="0"/>
          </a:p>
          <a:p>
            <a:pPr lvl="0" algn="l" rtl="0">
              <a:spcBef>
                <a:spcPts val="1000"/>
              </a:spcBef>
              <a:spcAft>
                <a:spcPts val="0"/>
              </a:spcAft>
              <a:buSzPts val="1300"/>
              <a:buFont typeface="Wingdings" panose="05000000000000000000" pitchFamily="2" charset="2"/>
              <a:buChar char="v"/>
            </a:pPr>
            <a:r>
              <a:rPr lang="es-ES" sz="1600" dirty="0"/>
              <a:t>Planes de continuidad del negocio.</a:t>
            </a:r>
            <a:endParaRPr sz="1600" dirty="0"/>
          </a:p>
          <a:p>
            <a:pPr lvl="0" algn="l" rtl="0">
              <a:spcBef>
                <a:spcPts val="1000"/>
              </a:spcBef>
              <a:spcAft>
                <a:spcPts val="0"/>
              </a:spcAft>
              <a:buSzPts val="1300"/>
              <a:buFont typeface="Wingdings" panose="05000000000000000000" pitchFamily="2" charset="2"/>
              <a:buChar char="v"/>
            </a:pPr>
            <a:r>
              <a:rPr lang="es-ES" sz="1600" dirty="0"/>
              <a:t>Procedimientos de recuperación.</a:t>
            </a:r>
            <a:endParaRPr sz="1600" dirty="0"/>
          </a:p>
          <a:p>
            <a:pPr lvl="0" algn="l" rtl="0">
              <a:spcBef>
                <a:spcPts val="1000"/>
              </a:spcBef>
              <a:spcAft>
                <a:spcPts val="0"/>
              </a:spcAft>
              <a:buSzPts val="1300"/>
              <a:buFont typeface="Wingdings" panose="05000000000000000000" pitchFamily="2" charset="2"/>
              <a:buChar char="v"/>
            </a:pPr>
            <a:r>
              <a:rPr lang="es-ES" sz="1600" dirty="0"/>
              <a:t>Resultados de acciones preventivas.</a:t>
            </a:r>
            <a:endParaRPr sz="1600" dirty="0"/>
          </a:p>
          <a:p>
            <a:pPr lvl="0" algn="l" rtl="0">
              <a:spcBef>
                <a:spcPts val="1000"/>
              </a:spcBef>
              <a:spcAft>
                <a:spcPts val="0"/>
              </a:spcAft>
              <a:buSzPts val="1300"/>
              <a:buFont typeface="Wingdings" panose="05000000000000000000" pitchFamily="2" charset="2"/>
              <a:buChar char="v"/>
            </a:pPr>
            <a:r>
              <a:rPr lang="es-ES" sz="1600" dirty="0"/>
              <a:t>Auditoría interna.</a:t>
            </a:r>
            <a:endParaRPr sz="1600" dirty="0"/>
          </a:p>
          <a:p>
            <a:pPr lvl="0" algn="l" rtl="0">
              <a:spcBef>
                <a:spcPts val="1000"/>
              </a:spcBef>
              <a:spcAft>
                <a:spcPts val="0"/>
              </a:spcAft>
              <a:buSzPts val="1300"/>
              <a:buFont typeface="Wingdings" panose="05000000000000000000" pitchFamily="2" charset="2"/>
              <a:buChar char="v"/>
            </a:pPr>
            <a:r>
              <a:rPr lang="es-ES" sz="1600" dirty="0"/>
              <a:t>Revisión de la dirección.</a:t>
            </a:r>
            <a:endParaRPr sz="1600" dirty="0"/>
          </a:p>
          <a:p>
            <a:pPr lvl="0" algn="l" rtl="0">
              <a:spcBef>
                <a:spcPts val="1000"/>
              </a:spcBef>
              <a:spcAft>
                <a:spcPts val="0"/>
              </a:spcAft>
              <a:buSzPts val="1300"/>
              <a:buFont typeface="Wingdings" panose="05000000000000000000" pitchFamily="2" charset="2"/>
              <a:buChar char="v"/>
            </a:pPr>
            <a:r>
              <a:rPr lang="es-ES" sz="1600" dirty="0"/>
              <a:t>Acciones correctivas.</a:t>
            </a:r>
            <a:endParaRPr sz="1600" dirty="0"/>
          </a:p>
          <a:p>
            <a:pPr lvl="0" algn="l" rtl="0">
              <a:spcBef>
                <a:spcPts val="1000"/>
              </a:spcBef>
              <a:spcAft>
                <a:spcPts val="0"/>
              </a:spcAft>
              <a:buSzPts val="1300"/>
              <a:buFont typeface="Wingdings" panose="05000000000000000000" pitchFamily="2" charset="2"/>
              <a:buChar char="v"/>
            </a:pPr>
            <a:r>
              <a:rPr lang="es-ES" sz="1600" dirty="0"/>
              <a:t>Mejora continua.</a:t>
            </a:r>
            <a:endParaRPr sz="1600" dirty="0"/>
          </a:p>
          <a:p>
            <a:pPr marL="368300" lvl="0" algn="l" rtl="0">
              <a:spcBef>
                <a:spcPts val="1000"/>
              </a:spcBef>
              <a:spcAft>
                <a:spcPts val="0"/>
              </a:spcAft>
              <a:buSzPts val="1300"/>
              <a:buFont typeface="Wingdings" panose="05000000000000000000" pitchFamily="2" charset="2"/>
              <a:buChar char="v"/>
            </a:pPr>
            <a:endParaRPr sz="13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25"/>
          <p:cNvSpPr txBox="1">
            <a:spLocks noGrp="1"/>
          </p:cNvSpPr>
          <p:nvPr>
            <p:ph type="title"/>
          </p:nvPr>
        </p:nvSpPr>
        <p:spPr>
          <a:xfrm>
            <a:off x="1942415" y="2608975"/>
            <a:ext cx="6591985" cy="139450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262626"/>
              </a:buClr>
              <a:buSzPts val="4800"/>
              <a:buFont typeface="Century Gothic"/>
              <a:buNone/>
            </a:pPr>
            <a:r>
              <a:rPr lang="es-ES" b="1"/>
              <a:t>Respaldos</a:t>
            </a:r>
            <a:endParaRPr b="1"/>
          </a:p>
        </p:txBody>
      </p:sp>
      <p:sp>
        <p:nvSpPr>
          <p:cNvPr id="857" name="Google Shape;857;p25"/>
          <p:cNvSpPr txBox="1">
            <a:spLocks noGrp="1"/>
          </p:cNvSpPr>
          <p:nvPr>
            <p:ph type="body" idx="1"/>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8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26"/>
          <p:cNvSpPr txBox="1">
            <a:spLocks noGrp="1"/>
          </p:cNvSpPr>
          <p:nvPr>
            <p:ph type="title"/>
          </p:nvPr>
        </p:nvSpPr>
        <p:spPr>
          <a:xfrm>
            <a:off x="1619075" y="601210"/>
            <a:ext cx="6915325" cy="57995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262626"/>
              </a:buClr>
              <a:buSzPts val="1800"/>
              <a:buFont typeface="Century Gothic"/>
              <a:buNone/>
            </a:pPr>
            <a:r>
              <a:rPr lang="es-ES" sz="1800"/>
              <a:t>Los respaldos de información se puede resumir que es una copia exacta de la información en un medio de almacenamiento diferente (espacio diferente).</a:t>
            </a:r>
            <a:br>
              <a:rPr lang="es-ES" sz="1800"/>
            </a:br>
            <a:br>
              <a:rPr lang="es-ES" sz="1800"/>
            </a:br>
            <a:r>
              <a:rPr lang="es-ES" sz="1800"/>
              <a:t>"Backup" es una copia de los datos de un  fichero automatizado en un soporte que posibilite su recuperación.</a:t>
            </a:r>
            <a:br>
              <a:rPr lang="es-ES" sz="1800"/>
            </a:br>
            <a:br>
              <a:rPr lang="es-ES" sz="1800"/>
            </a:br>
            <a:r>
              <a:rPr lang="es-ES" sz="1800"/>
              <a:t>Primer equipo en la historia fue la Eniac diseñada por John Von Neuman, realizaba los respaldos por medio de tarjetas perforadas.</a:t>
            </a:r>
            <a:br>
              <a:rPr lang="es-ES" sz="1800"/>
            </a:br>
            <a:br>
              <a:rPr lang="es-ES" sz="1800"/>
            </a:br>
            <a:r>
              <a:rPr lang="es-ES" sz="1800"/>
              <a:t>ISO 27000: “Cualquier cosa que tenga valor para la </a:t>
            </a:r>
            <a:br>
              <a:rPr lang="es-ES" sz="1800"/>
            </a:br>
            <a:r>
              <a:rPr lang="es-ES" sz="1800"/>
              <a:t>organización (ISO/IEC 13335-1:2004); por tal motivo emos hecho hincapié en que la información es un activo muy importante de la empresa durante todo el curso y necesita ser respaldada.</a:t>
            </a:r>
            <a:br>
              <a:rPr lang="es-ES" sz="1800"/>
            </a:br>
            <a:br>
              <a:rPr lang="es-ES" sz="1800"/>
            </a:br>
            <a:r>
              <a:rPr lang="es-ES" sz="1800"/>
              <a:t>Entre los factores involucrados en dicha continuidad, quizá el más importante sea tener un sistema de copias de seguridad y asegurarse de que esté diseñado para ajustarse al modelo de datos de la organización.</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27"/>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ES" b="1"/>
              <a:t>Plan de Contingencia:</a:t>
            </a:r>
            <a:endParaRPr/>
          </a:p>
        </p:txBody>
      </p:sp>
      <p:sp>
        <p:nvSpPr>
          <p:cNvPr id="868" name="Google Shape;868;p27"/>
          <p:cNvSpPr txBox="1">
            <a:spLocks noGrp="1"/>
          </p:cNvSpPr>
          <p:nvPr>
            <p:ph idx="1"/>
          </p:nvPr>
        </p:nvSpPr>
        <p:spPr>
          <a:xfrm>
            <a:off x="933500" y="2428991"/>
            <a:ext cx="7277000" cy="3777622"/>
          </a:xfrm>
          <a:prstGeom prst="rect">
            <a:avLst/>
          </a:prstGeom>
          <a:noFill/>
          <a:ln>
            <a:noFill/>
          </a:ln>
        </p:spPr>
        <p:txBody>
          <a:bodyPr spcFirstLastPara="1" wrap="square" lIns="91425" tIns="45700" rIns="91425" bIns="45700" anchor="t" anchorCtr="0">
            <a:normAutofit/>
          </a:bodyPr>
          <a:lstStyle/>
          <a:p>
            <a:pPr algn="just">
              <a:spcBef>
                <a:spcPts val="1000"/>
              </a:spcBef>
              <a:spcAft>
                <a:spcPts val="0"/>
              </a:spcAft>
              <a:buSzPct val="100000"/>
            </a:pPr>
            <a:r>
              <a:rPr lang="es-ES" sz="1800" dirty="0"/>
              <a:t>Cualquier organización ha de ser capaz de restaurar los servicios de los que dispone y hacerlo a un nivel de calidad (fijado a prioridades) ante cualquier interrupción. </a:t>
            </a:r>
            <a:endParaRPr sz="1800" dirty="0"/>
          </a:p>
          <a:p>
            <a:pPr algn="just">
              <a:spcBef>
                <a:spcPts val="1000"/>
              </a:spcBef>
              <a:spcAft>
                <a:spcPts val="0"/>
              </a:spcAft>
              <a:buSzPct val="100000"/>
            </a:pPr>
            <a:r>
              <a:rPr lang="es-ES" sz="1800" dirty="0"/>
              <a:t>Podríamos decir que un plan de contingencia es el proceso para desarrollar, comunicar y mantener documentados y probados los planes de continuidad de operaciones y procesos de Sistemas de Información </a:t>
            </a:r>
            <a:endParaRPr sz="1800" dirty="0"/>
          </a:p>
          <a:p>
            <a:pPr algn="just">
              <a:spcBef>
                <a:spcPts val="1000"/>
              </a:spcBef>
              <a:spcAft>
                <a:spcPts val="0"/>
              </a:spcAft>
              <a:buSzPct val="100000"/>
            </a:pPr>
            <a:r>
              <a:rPr lang="es-ES" sz="1800" dirty="0"/>
              <a:t>(SI). Los planes de continuidad vienen a ser los procedimientos para poder restablecer el funcionamiento de los sistemas informáticos con el menor impacto para la organización</a:t>
            </a:r>
            <a:endParaRPr sz="1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28"/>
          <p:cNvSpPr txBox="1">
            <a:spLocks noGrp="1"/>
          </p:cNvSpPr>
          <p:nvPr>
            <p:ph type="title"/>
          </p:nvPr>
        </p:nvSpPr>
        <p:spPr>
          <a:xfrm>
            <a:off x="1021374" y="1432913"/>
            <a:ext cx="7302494" cy="103691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262626"/>
              </a:buClr>
              <a:buSzPts val="2800"/>
              <a:buFont typeface="Century Gothic"/>
              <a:buNone/>
            </a:pPr>
            <a:r>
              <a:rPr lang="es-ES" sz="2800" b="1" dirty="0"/>
              <a:t>Áreas que un plan de contingencia ha de ser capaz de cubrir:</a:t>
            </a:r>
            <a:endParaRPr dirty="0"/>
          </a:p>
        </p:txBody>
      </p:sp>
      <p:sp>
        <p:nvSpPr>
          <p:cNvPr id="874" name="Google Shape;874;p28"/>
          <p:cNvSpPr txBox="1">
            <a:spLocks noGrp="1"/>
          </p:cNvSpPr>
          <p:nvPr>
            <p:ph idx="1"/>
          </p:nvPr>
        </p:nvSpPr>
        <p:spPr>
          <a:xfrm>
            <a:off x="1176865" y="2469823"/>
            <a:ext cx="6798736" cy="3465309"/>
          </a:xfrm>
          <a:prstGeom prst="rect">
            <a:avLst/>
          </a:prstGeom>
          <a:noFill/>
          <a:ln>
            <a:noFill/>
          </a:ln>
        </p:spPr>
        <p:txBody>
          <a:bodyPr spcFirstLastPara="1" wrap="square" lIns="91425" tIns="45700" rIns="91425" bIns="45700" anchor="t" anchorCtr="0">
            <a:normAutofit/>
          </a:bodyPr>
          <a:lstStyle/>
          <a:p>
            <a:pPr marL="457200" lvl="0" indent="-342900" algn="l" rtl="0">
              <a:spcBef>
                <a:spcPts val="0"/>
              </a:spcBef>
              <a:spcAft>
                <a:spcPts val="0"/>
              </a:spcAft>
              <a:buSzPts val="1800"/>
              <a:buFont typeface="Arial" panose="020B0604020202020204" pitchFamily="34" charset="0"/>
              <a:buChar char="•"/>
            </a:pPr>
            <a:endParaRPr sz="1600" dirty="0"/>
          </a:p>
          <a:p>
            <a:pPr lvl="0" algn="l" rtl="0">
              <a:spcBef>
                <a:spcPts val="1000"/>
              </a:spcBef>
              <a:spcAft>
                <a:spcPts val="0"/>
              </a:spcAft>
              <a:buSzPts val="1800"/>
              <a:buFont typeface="Arial" panose="020B0604020202020204" pitchFamily="34" charset="0"/>
              <a:buChar char="•"/>
            </a:pPr>
            <a:r>
              <a:rPr lang="es-ES" sz="1600" dirty="0"/>
              <a:t>Contar con planes de respaldo y recuperación capaces de asegurar la reanudación del proceso normal del procesamiento de la información en caso de cualquier tipo de interrupción o de la necesidad de re arrancar algún proceso. </a:t>
            </a:r>
            <a:endParaRPr sz="1600" dirty="0"/>
          </a:p>
          <a:p>
            <a:pPr lvl="0" algn="l" rtl="0">
              <a:spcBef>
                <a:spcPts val="1000"/>
              </a:spcBef>
              <a:spcAft>
                <a:spcPts val="0"/>
              </a:spcAft>
              <a:buSzPts val="1800"/>
              <a:buFont typeface="Arial" panose="020B0604020202020204" pitchFamily="34" charset="0"/>
              <a:buChar char="•"/>
            </a:pPr>
            <a:r>
              <a:rPr lang="es-ES" sz="1600" dirty="0"/>
              <a:t>Tener la habilidad suficiente para continuar suministrando capacidades de procesamiento de la información en caso de que las instalaciones habituales no estén disponibles.</a:t>
            </a:r>
            <a:endParaRPr sz="1600" dirty="0"/>
          </a:p>
          <a:p>
            <a:pPr lvl="0" algn="l" rtl="0">
              <a:spcBef>
                <a:spcPts val="1000"/>
              </a:spcBef>
              <a:spcAft>
                <a:spcPts val="0"/>
              </a:spcAft>
              <a:buSzPts val="1800"/>
              <a:buFont typeface="Arial" panose="020B0604020202020204" pitchFamily="34" charset="0"/>
              <a:buChar char="•"/>
            </a:pPr>
            <a:r>
              <a:rPr lang="es-ES" sz="1600" dirty="0"/>
              <a:t>Tener la habilidad de asegurar la continuidad del negocio en caso de una interrupción del mismo.</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R" sz="3200" b="1" dirty="0"/>
              <a:t>Tipos de integridad de datos</a:t>
            </a:r>
            <a:br>
              <a:rPr lang="es-CR" sz="3200" b="1" dirty="0"/>
            </a:br>
            <a:r>
              <a:rPr lang="es-CR" sz="3200" b="1" dirty="0"/>
              <a:t>-Integridad lógica</a:t>
            </a:r>
            <a:endParaRPr lang="es-CR" sz="3200" dirty="0"/>
          </a:p>
        </p:txBody>
      </p:sp>
      <p:sp>
        <p:nvSpPr>
          <p:cNvPr id="3" name="Marcador de contenido 2"/>
          <p:cNvSpPr>
            <a:spLocks noGrp="1"/>
          </p:cNvSpPr>
          <p:nvPr>
            <p:ph idx="1"/>
          </p:nvPr>
        </p:nvSpPr>
        <p:spPr/>
        <p:txBody>
          <a:bodyPr/>
          <a:lstStyle/>
          <a:p>
            <a:r>
              <a:rPr lang="en-US" b="1" dirty="0" err="1"/>
              <a:t>Integridad</a:t>
            </a:r>
            <a:r>
              <a:rPr lang="en-US" b="1" dirty="0"/>
              <a:t> </a:t>
            </a:r>
            <a:r>
              <a:rPr lang="en-US" b="1" dirty="0" err="1"/>
              <a:t>física</a:t>
            </a:r>
            <a:endParaRPr lang="en-US" b="1" dirty="0"/>
          </a:p>
          <a:p>
            <a:r>
              <a:rPr lang="en-US" b="1" dirty="0" err="1"/>
              <a:t>Integridad</a:t>
            </a:r>
            <a:r>
              <a:rPr lang="en-US" b="1" dirty="0"/>
              <a:t> </a:t>
            </a:r>
            <a:r>
              <a:rPr lang="en-US" b="1" dirty="0" err="1"/>
              <a:t>lógica</a:t>
            </a:r>
            <a:endParaRPr lang="en-US" dirty="0"/>
          </a:p>
        </p:txBody>
      </p:sp>
    </p:spTree>
    <p:extLst>
      <p:ext uri="{BB962C8B-B14F-4D97-AF65-F5344CB8AC3E}">
        <p14:creationId xmlns:p14="http://schemas.microsoft.com/office/powerpoint/2010/main" val="3151500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29"/>
          <p:cNvSpPr txBox="1">
            <a:spLocks noGrp="1"/>
          </p:cNvSpPr>
          <p:nvPr>
            <p:ph type="title"/>
          </p:nvPr>
        </p:nvSpPr>
        <p:spPr>
          <a:xfrm>
            <a:off x="1945201" y="624110"/>
            <a:ext cx="6770960"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800"/>
              <a:buFont typeface="Century Gothic"/>
              <a:buNone/>
            </a:pPr>
            <a:r>
              <a:rPr lang="es-ES" sz="2800" b="1"/>
              <a:t>Copias de seguridad (respaldos (backup))</a:t>
            </a:r>
            <a:endParaRPr sz="2800"/>
          </a:p>
        </p:txBody>
      </p:sp>
      <p:sp>
        <p:nvSpPr>
          <p:cNvPr id="880" name="Google Shape;880;p29"/>
          <p:cNvSpPr txBox="1">
            <a:spLocks noGrp="1"/>
          </p:cNvSpPr>
          <p:nvPr>
            <p:ph idx="1"/>
          </p:nvPr>
        </p:nvSpPr>
        <p:spPr>
          <a:xfrm>
            <a:off x="958460" y="2422689"/>
            <a:ext cx="7227080" cy="3811202"/>
          </a:xfrm>
          <a:prstGeom prst="rect">
            <a:avLst/>
          </a:prstGeom>
          <a:noFill/>
          <a:ln>
            <a:noFill/>
          </a:ln>
        </p:spPr>
        <p:txBody>
          <a:bodyPr spcFirstLastPara="1" wrap="square" lIns="91425" tIns="45700" rIns="91425" bIns="45700" anchor="t" anchorCtr="0">
            <a:noAutofit/>
          </a:bodyPr>
          <a:lstStyle/>
          <a:p>
            <a:pPr lvl="0" algn="l" rtl="0">
              <a:spcBef>
                <a:spcPts val="0"/>
              </a:spcBef>
              <a:spcAft>
                <a:spcPts val="0"/>
              </a:spcAft>
              <a:buSzPts val="1300"/>
              <a:buFont typeface="Arial" panose="020B0604020202020204" pitchFamily="34" charset="0"/>
              <a:buChar char="•"/>
            </a:pPr>
            <a:r>
              <a:rPr lang="es-ES" sz="1500" dirty="0"/>
              <a:t>Debemos conocer </a:t>
            </a:r>
            <a:endParaRPr sz="1500" dirty="0"/>
          </a:p>
          <a:p>
            <a:pPr lvl="1" algn="l" rtl="0">
              <a:spcBef>
                <a:spcPts val="0"/>
              </a:spcBef>
              <a:spcAft>
                <a:spcPts val="0"/>
              </a:spcAft>
              <a:buSzPts val="1300"/>
              <a:buFont typeface="Arial" panose="020B0604020202020204" pitchFamily="34" charset="0"/>
              <a:buChar char="•"/>
            </a:pPr>
            <a:r>
              <a:rPr lang="es-ES" sz="1500" dirty="0"/>
              <a:t>qué es lo que se ha de guardar en ella,  cómo guardarlo, dónde hacerlo,  cómo recuperar la información, etc. </a:t>
            </a:r>
            <a:endParaRPr sz="1500" dirty="0"/>
          </a:p>
          <a:p>
            <a:pPr lvl="0" algn="l" rtl="0">
              <a:spcBef>
                <a:spcPts val="1000"/>
              </a:spcBef>
              <a:spcAft>
                <a:spcPts val="0"/>
              </a:spcAft>
              <a:buSzPts val="1300"/>
              <a:buFont typeface="Arial" panose="020B0604020202020204" pitchFamily="34" charset="0"/>
              <a:buChar char="•"/>
            </a:pPr>
            <a:r>
              <a:rPr lang="es-ES" sz="1500" dirty="0"/>
              <a:t>Conforme el volumen de datos va en aumento, las dificultades para almacenar la información se hacen mayores por lo que tenemos que tener muy claros ciertos aspectos antes de realizar una copia de seguridad: </a:t>
            </a:r>
            <a:endParaRPr sz="1500" dirty="0"/>
          </a:p>
          <a:p>
            <a:pPr lvl="1">
              <a:spcBef>
                <a:spcPts val="1000"/>
              </a:spcBef>
              <a:spcAft>
                <a:spcPts val="0"/>
              </a:spcAft>
              <a:buSzPts val="1300"/>
              <a:buFont typeface="Arial" panose="020B0604020202020204" pitchFamily="34" charset="0"/>
              <a:buChar char="•"/>
            </a:pPr>
            <a:r>
              <a:rPr lang="es-ES" sz="1500" b="1" dirty="0"/>
              <a:t>Riesgos a los que se enfrenta la integridad y conservación de la información. </a:t>
            </a:r>
            <a:endParaRPr sz="1500" dirty="0"/>
          </a:p>
          <a:p>
            <a:pPr lvl="1">
              <a:spcBef>
                <a:spcPts val="1000"/>
              </a:spcBef>
              <a:spcAft>
                <a:spcPts val="0"/>
              </a:spcAft>
              <a:buSzPts val="1300"/>
              <a:buFont typeface="Arial" panose="020B0604020202020204" pitchFamily="34" charset="0"/>
              <a:buChar char="•"/>
            </a:pPr>
            <a:r>
              <a:rPr lang="es-ES" sz="1500" b="1" dirty="0"/>
              <a:t>Importancia de la información. </a:t>
            </a:r>
            <a:endParaRPr sz="1500" dirty="0"/>
          </a:p>
          <a:p>
            <a:pPr lvl="1">
              <a:spcBef>
                <a:spcPts val="1000"/>
              </a:spcBef>
              <a:spcAft>
                <a:spcPts val="0"/>
              </a:spcAft>
              <a:buSzPts val="1300"/>
              <a:buFont typeface="Arial" panose="020B0604020202020204" pitchFamily="34" charset="0"/>
              <a:buChar char="•"/>
            </a:pPr>
            <a:r>
              <a:rPr lang="es-ES" sz="1500" b="1" dirty="0"/>
              <a:t>Tipos de </a:t>
            </a:r>
            <a:r>
              <a:rPr lang="es-ES" sz="1500" b="1" dirty="0" err="1"/>
              <a:t>backup</a:t>
            </a:r>
            <a:r>
              <a:rPr lang="es-ES" sz="1500" b="1" dirty="0"/>
              <a:t>. </a:t>
            </a:r>
            <a:endParaRPr sz="1500" dirty="0"/>
          </a:p>
          <a:p>
            <a:pPr lvl="1">
              <a:spcBef>
                <a:spcPts val="1000"/>
              </a:spcBef>
              <a:spcAft>
                <a:spcPts val="0"/>
              </a:spcAft>
              <a:buSzPts val="1300"/>
              <a:buFont typeface="Arial" panose="020B0604020202020204" pitchFamily="34" charset="0"/>
              <a:buChar char="•"/>
            </a:pPr>
            <a:r>
              <a:rPr lang="es-ES" sz="1500" b="1" dirty="0"/>
              <a:t>Dispositivos y tecnologías de almacenamiento. </a:t>
            </a:r>
            <a:endParaRPr sz="1500" dirty="0"/>
          </a:p>
          <a:p>
            <a:pPr lvl="1">
              <a:spcBef>
                <a:spcPts val="1000"/>
              </a:spcBef>
              <a:spcAft>
                <a:spcPts val="0"/>
              </a:spcAft>
              <a:buSzPts val="1300"/>
              <a:buFont typeface="Arial" panose="020B0604020202020204" pitchFamily="34" charset="0"/>
              <a:buChar char="•"/>
            </a:pPr>
            <a:r>
              <a:rPr lang="es-ES" sz="1500" b="1" dirty="0"/>
              <a:t>Seguridad de las copias realizadas. </a:t>
            </a:r>
            <a:endParaRPr sz="1500" dirty="0"/>
          </a:p>
          <a:p>
            <a:pPr lvl="1">
              <a:spcBef>
                <a:spcPts val="1000"/>
              </a:spcBef>
              <a:spcAft>
                <a:spcPts val="0"/>
              </a:spcAft>
              <a:buSzPts val="1300"/>
              <a:buFont typeface="Arial" panose="020B0604020202020204" pitchFamily="34" charset="0"/>
              <a:buChar char="•"/>
            </a:pPr>
            <a:r>
              <a:rPr lang="es-ES" sz="1500" b="1" dirty="0"/>
              <a:t>Acceso a la información guardada</a:t>
            </a:r>
            <a:endParaRPr sz="15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30"/>
          <p:cNvSpPr txBox="1">
            <a:spLocks noGrp="1"/>
          </p:cNvSpPr>
          <p:nvPr>
            <p:ph type="title"/>
          </p:nvPr>
        </p:nvSpPr>
        <p:spPr>
          <a:xfrm>
            <a:off x="1001924" y="1475736"/>
            <a:ext cx="7284440" cy="78524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200"/>
              <a:buFont typeface="Century Gothic"/>
              <a:buNone/>
            </a:pPr>
            <a:r>
              <a:rPr lang="es-ES" sz="3200" b="1" dirty="0"/>
              <a:t>Tipos de respaldo de información</a:t>
            </a:r>
            <a:endParaRPr sz="3200" b="1" dirty="0"/>
          </a:p>
        </p:txBody>
      </p:sp>
      <p:sp>
        <p:nvSpPr>
          <p:cNvPr id="886" name="Google Shape;886;p30"/>
          <p:cNvSpPr txBox="1">
            <a:spLocks noGrp="1"/>
          </p:cNvSpPr>
          <p:nvPr>
            <p:ph idx="1"/>
          </p:nvPr>
        </p:nvSpPr>
        <p:spPr>
          <a:xfrm>
            <a:off x="829559" y="2587304"/>
            <a:ext cx="5448693" cy="2220286"/>
          </a:xfrm>
          <a:prstGeom prst="rect">
            <a:avLst/>
          </a:prstGeom>
          <a:noFill/>
          <a:ln>
            <a:noFill/>
          </a:ln>
        </p:spPr>
        <p:txBody>
          <a:bodyPr spcFirstLastPara="1" wrap="square" lIns="91425" tIns="45700" rIns="91425" bIns="45700" anchor="t" anchorCtr="0">
            <a:normAutofit lnSpcReduction="10000"/>
          </a:bodyPr>
          <a:lstStyle/>
          <a:p>
            <a:pPr lvl="0" algn="just" rtl="0">
              <a:spcBef>
                <a:spcPts val="0"/>
              </a:spcBef>
              <a:spcAft>
                <a:spcPts val="0"/>
              </a:spcAft>
              <a:buSzPts val="1800"/>
              <a:buFont typeface="Arial" panose="020B0604020202020204" pitchFamily="34" charset="0"/>
              <a:buChar char="•"/>
            </a:pPr>
            <a:r>
              <a:rPr lang="es-ES" b="1" dirty="0" err="1"/>
              <a:t>Backup</a:t>
            </a:r>
            <a:r>
              <a:rPr lang="es-ES" b="1" dirty="0"/>
              <a:t> Completo (Copia de  seguridad completa)</a:t>
            </a:r>
            <a:endParaRPr dirty="0"/>
          </a:p>
          <a:p>
            <a:pPr lvl="0" algn="just" rtl="0">
              <a:spcBef>
                <a:spcPts val="1000"/>
              </a:spcBef>
              <a:spcAft>
                <a:spcPts val="0"/>
              </a:spcAft>
              <a:buSzPts val="1800"/>
              <a:buFont typeface="Arial" panose="020B0604020202020204" pitchFamily="34" charset="0"/>
              <a:buChar char="•"/>
            </a:pPr>
            <a:r>
              <a:rPr lang="es-ES" b="1" dirty="0" err="1"/>
              <a:t>Backup</a:t>
            </a:r>
            <a:r>
              <a:rPr lang="es-ES" b="1" dirty="0"/>
              <a:t> incremental</a:t>
            </a:r>
            <a:endParaRPr dirty="0"/>
          </a:p>
          <a:p>
            <a:pPr lvl="0" algn="just" rtl="0">
              <a:spcBef>
                <a:spcPts val="1000"/>
              </a:spcBef>
              <a:spcAft>
                <a:spcPts val="0"/>
              </a:spcAft>
              <a:buSzPts val="1800"/>
              <a:buFont typeface="Arial" panose="020B0604020202020204" pitchFamily="34" charset="0"/>
              <a:buChar char="•"/>
            </a:pPr>
            <a:r>
              <a:rPr lang="es-ES" b="1" dirty="0" err="1"/>
              <a:t>Backup</a:t>
            </a:r>
            <a:r>
              <a:rPr lang="es-ES" b="1" dirty="0"/>
              <a:t> diferencial </a:t>
            </a:r>
            <a:endParaRPr dirty="0"/>
          </a:p>
          <a:p>
            <a:pPr lvl="0" algn="just" rtl="0">
              <a:spcBef>
                <a:spcPts val="1000"/>
              </a:spcBef>
              <a:spcAft>
                <a:spcPts val="0"/>
              </a:spcAft>
              <a:buSzPts val="1800"/>
              <a:buFont typeface="Arial" panose="020B0604020202020204" pitchFamily="34" charset="0"/>
              <a:buChar char="•"/>
            </a:pPr>
            <a:r>
              <a:rPr lang="es-ES" b="1" dirty="0" err="1"/>
              <a:t>Backup</a:t>
            </a:r>
            <a:r>
              <a:rPr lang="es-ES" b="1" dirty="0"/>
              <a:t> espejo</a:t>
            </a:r>
            <a:endParaRPr dirty="0"/>
          </a:p>
        </p:txBody>
      </p:sp>
      <p:pic>
        <p:nvPicPr>
          <p:cNvPr id="887" name="Google Shape;887;p30"/>
          <p:cNvPicPr preferRelativeResize="0"/>
          <p:nvPr/>
        </p:nvPicPr>
        <p:blipFill rotWithShape="1">
          <a:blip r:embed="rId3">
            <a:alphaModFix/>
          </a:blip>
          <a:srcRect/>
          <a:stretch/>
        </p:blipFill>
        <p:spPr>
          <a:xfrm>
            <a:off x="6461751" y="2625885"/>
            <a:ext cx="2143125" cy="21431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31"/>
          <p:cNvSpPr txBox="1">
            <a:spLocks noGrp="1"/>
          </p:cNvSpPr>
          <p:nvPr>
            <p:ph type="title"/>
          </p:nvPr>
        </p:nvSpPr>
        <p:spPr>
          <a:xfrm>
            <a:off x="1005194" y="1342846"/>
            <a:ext cx="7284440" cy="985576"/>
          </a:xfrm>
          <a:prstGeom prst="rect">
            <a:avLst/>
          </a:prstGeom>
          <a:noFill/>
          <a:ln>
            <a:noFill/>
          </a:ln>
        </p:spPr>
        <p:txBody>
          <a:bodyPr spcFirstLastPara="1" wrap="square" lIns="91425" tIns="45700" rIns="91425" bIns="45700" anchor="t" anchorCtr="0">
            <a:normAutofit fontScale="90000"/>
          </a:bodyPr>
          <a:lstStyle/>
          <a:p>
            <a:pPr lvl="0" algn="l">
              <a:spcBef>
                <a:spcPts val="0"/>
              </a:spcBef>
              <a:buClr>
                <a:srgbClr val="262626"/>
              </a:buClr>
              <a:buSzPts val="3200"/>
            </a:pPr>
            <a:r>
              <a:rPr lang="es-ES" sz="3200" b="1" dirty="0"/>
              <a:t>Tipos de respaldo de información.</a:t>
            </a:r>
            <a:br>
              <a:rPr lang="es-ES" sz="3200" b="1" dirty="0"/>
            </a:br>
            <a:r>
              <a:rPr lang="es-ES" sz="3200" dirty="0"/>
              <a:t>Copia de  seguridad completa:</a:t>
            </a:r>
            <a:endParaRPr sz="3200" b="1" dirty="0"/>
          </a:p>
        </p:txBody>
      </p:sp>
      <p:sp>
        <p:nvSpPr>
          <p:cNvPr id="893" name="Google Shape;893;p31"/>
          <p:cNvSpPr txBox="1">
            <a:spLocks noGrp="1"/>
          </p:cNvSpPr>
          <p:nvPr>
            <p:ph idx="1"/>
          </p:nvPr>
        </p:nvSpPr>
        <p:spPr>
          <a:xfrm>
            <a:off x="1219605" y="2484118"/>
            <a:ext cx="6887448" cy="185017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1800"/>
              <a:buNone/>
            </a:pPr>
            <a:r>
              <a:rPr lang="es-ES" sz="1500" dirty="0"/>
              <a:t>Es el punto de partida para el resto de las copias de seguridad y contiene todos los datos de las carpetas y los archivos que se han seleccionado para la copia de seguridad es </a:t>
            </a:r>
            <a:r>
              <a:rPr lang="es-ES" sz="1500" b="1" dirty="0"/>
              <a:t>decir previamente considerado importante y que no puede perderse. </a:t>
            </a:r>
            <a:r>
              <a:rPr lang="es-ES" sz="1500" dirty="0"/>
              <a:t>Debido a que la copia de seguridad completa almacena todos los archivos y carpetas, copias de seguridad completas frecuentes resultan en operaciones de restauración más rápida y más simple.</a:t>
            </a:r>
            <a:endParaRPr sz="1500" dirty="0"/>
          </a:p>
          <a:p>
            <a:pPr marL="114300" lvl="0" indent="0" algn="just" rtl="0">
              <a:spcBef>
                <a:spcPts val="1000"/>
              </a:spcBef>
              <a:spcAft>
                <a:spcPts val="0"/>
              </a:spcAft>
              <a:buSzPts val="1800"/>
              <a:buNone/>
            </a:pPr>
            <a:endParaRPr sz="1500" dirty="0"/>
          </a:p>
        </p:txBody>
      </p:sp>
      <p:pic>
        <p:nvPicPr>
          <p:cNvPr id="894" name="Google Shape;894;p31"/>
          <p:cNvPicPr preferRelativeResize="0"/>
          <p:nvPr/>
        </p:nvPicPr>
        <p:blipFill rotWithShape="1">
          <a:blip r:embed="rId3">
            <a:alphaModFix/>
          </a:blip>
          <a:srcRect/>
          <a:stretch/>
        </p:blipFill>
        <p:spPr>
          <a:xfrm>
            <a:off x="2074366" y="4334288"/>
            <a:ext cx="4995268" cy="1850170"/>
          </a:xfrm>
          <a:prstGeom prst="round2DiagRect">
            <a:avLst>
              <a:gd name="adj1" fmla="val 16667"/>
              <a:gd name="adj2" fmla="val 0"/>
            </a:avLst>
          </a:prstGeom>
          <a:noFill/>
          <a:ln w="88900" cap="sq" cmpd="sng">
            <a:solidFill>
              <a:srgbClr val="FFFFFF"/>
            </a:solidFill>
            <a:prstDash val="solid"/>
            <a:miter lim="800000"/>
            <a:headEnd type="none" w="sm" len="sm"/>
            <a:tailEnd type="none" w="sm" len="sm"/>
          </a:ln>
          <a:effectLst>
            <a:outerShdw blurRad="254000" algn="tl" rotWithShape="0">
              <a:srgbClr val="000000">
                <a:alpha val="42745"/>
              </a:srgbClr>
            </a:outerShdw>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32"/>
          <p:cNvSpPr txBox="1">
            <a:spLocks noGrp="1"/>
          </p:cNvSpPr>
          <p:nvPr>
            <p:ph type="title"/>
          </p:nvPr>
        </p:nvSpPr>
        <p:spPr>
          <a:xfrm>
            <a:off x="1277400" y="1519657"/>
            <a:ext cx="6589199" cy="82718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ES" b="1" dirty="0" err="1"/>
              <a:t>Backup</a:t>
            </a:r>
            <a:r>
              <a:rPr lang="es-ES" b="1" dirty="0"/>
              <a:t> incremental</a:t>
            </a:r>
            <a:endParaRPr dirty="0"/>
          </a:p>
        </p:txBody>
      </p:sp>
      <p:sp>
        <p:nvSpPr>
          <p:cNvPr id="900" name="Google Shape;900;p32"/>
          <p:cNvSpPr txBox="1">
            <a:spLocks noGrp="1"/>
          </p:cNvSpPr>
          <p:nvPr>
            <p:ph idx="1"/>
          </p:nvPr>
        </p:nvSpPr>
        <p:spPr>
          <a:xfrm>
            <a:off x="1486642" y="2486153"/>
            <a:ext cx="6591985" cy="1378837"/>
          </a:xfrm>
          <a:prstGeom prst="rect">
            <a:avLst/>
          </a:prstGeom>
          <a:noFill/>
          <a:ln>
            <a:noFill/>
          </a:ln>
        </p:spPr>
        <p:txBody>
          <a:bodyPr spcFirstLastPara="1" wrap="square" lIns="91425" tIns="45700" rIns="91425" bIns="45700" anchor="t" anchorCtr="0">
            <a:noAutofit/>
          </a:bodyPr>
          <a:lstStyle/>
          <a:p>
            <a:pPr algn="just">
              <a:spcBef>
                <a:spcPts val="0"/>
              </a:spcBef>
              <a:spcAft>
                <a:spcPts val="0"/>
              </a:spcAft>
              <a:buSzPts val="1800"/>
            </a:pPr>
            <a:r>
              <a:rPr lang="es-ES" sz="1800" dirty="0"/>
              <a:t>Solo copia los datos que han variado desde el último proceso de guardado. Tiene la ventaja de que es un sistema automatizado que detecta los nuevos archivos y los modificados desde el último </a:t>
            </a:r>
            <a:r>
              <a:rPr lang="es-ES" sz="1800" dirty="0" err="1"/>
              <a:t>backup</a:t>
            </a:r>
            <a:r>
              <a:rPr lang="es-ES" sz="1800" dirty="0"/>
              <a:t> completo. Este proceso de copia requiere mayor atención a los procesos. Es un tipo más complejo pero más efectivo en cuanto a la usabilidad.</a:t>
            </a:r>
            <a:endParaRPr sz="1800" dirty="0"/>
          </a:p>
        </p:txBody>
      </p:sp>
      <p:pic>
        <p:nvPicPr>
          <p:cNvPr id="901" name="Google Shape;901;p32"/>
          <p:cNvPicPr preferRelativeResize="0"/>
          <p:nvPr/>
        </p:nvPicPr>
        <p:blipFill rotWithShape="1">
          <a:blip r:embed="rId3">
            <a:alphaModFix/>
          </a:blip>
          <a:srcRect/>
          <a:stretch/>
        </p:blipFill>
        <p:spPr>
          <a:xfrm>
            <a:off x="2313352" y="4255839"/>
            <a:ext cx="5020702" cy="184330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05"/>
        <p:cNvGrpSpPr/>
        <p:nvPr/>
      </p:nvGrpSpPr>
      <p:grpSpPr>
        <a:xfrm>
          <a:off x="0" y="0"/>
          <a:ext cx="0" cy="0"/>
          <a:chOff x="0" y="0"/>
          <a:chExt cx="0" cy="0"/>
        </a:xfrm>
      </p:grpSpPr>
      <p:sp>
        <p:nvSpPr>
          <p:cNvPr id="906" name="Google Shape;906;p33"/>
          <p:cNvSpPr txBox="1">
            <a:spLocks noGrp="1"/>
          </p:cNvSpPr>
          <p:nvPr>
            <p:ph type="title"/>
          </p:nvPr>
        </p:nvSpPr>
        <p:spPr>
          <a:xfrm>
            <a:off x="697583" y="1376132"/>
            <a:ext cx="6798734" cy="102770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ES" b="1" dirty="0" err="1"/>
              <a:t>Backup</a:t>
            </a:r>
            <a:r>
              <a:rPr lang="es-ES" b="1" dirty="0"/>
              <a:t> diferencial</a:t>
            </a:r>
            <a:endParaRPr dirty="0"/>
          </a:p>
        </p:txBody>
      </p:sp>
      <p:sp>
        <p:nvSpPr>
          <p:cNvPr id="907" name="Google Shape;907;p33"/>
          <p:cNvSpPr txBox="1">
            <a:spLocks noGrp="1"/>
          </p:cNvSpPr>
          <p:nvPr>
            <p:ph idx="1"/>
          </p:nvPr>
        </p:nvSpPr>
        <p:spPr>
          <a:xfrm>
            <a:off x="883241" y="2499429"/>
            <a:ext cx="7487761" cy="3590286"/>
          </a:xfrm>
          <a:prstGeom prst="rect">
            <a:avLst/>
          </a:prstGeom>
          <a:noFill/>
          <a:ln>
            <a:noFill/>
          </a:ln>
        </p:spPr>
        <p:txBody>
          <a:bodyPr spcFirstLastPara="1" wrap="square" lIns="91425" tIns="45700" rIns="91425" bIns="45700" anchor="t" anchorCtr="0">
            <a:noAutofit/>
          </a:bodyPr>
          <a:lstStyle/>
          <a:p>
            <a:pPr lvl="0" algn="just" rtl="0">
              <a:spcBef>
                <a:spcPts val="0"/>
              </a:spcBef>
              <a:spcAft>
                <a:spcPts val="0"/>
              </a:spcAft>
              <a:buSzPct val="100000"/>
              <a:buFont typeface="Arial" panose="020B0604020202020204" pitchFamily="34" charset="0"/>
              <a:buChar char="•"/>
            </a:pPr>
            <a:r>
              <a:rPr lang="es-ES" sz="1800" dirty="0"/>
              <a:t>Es similar al </a:t>
            </a:r>
            <a:r>
              <a:rPr lang="es-ES" sz="1800" dirty="0" err="1"/>
              <a:t>backup</a:t>
            </a:r>
            <a:r>
              <a:rPr lang="es-ES" sz="1800" dirty="0"/>
              <a:t> incremental, pero empieza a diferenciarse a partir de la tercera copia de seguridad que hagamos. </a:t>
            </a:r>
            <a:endParaRPr sz="1800" dirty="0"/>
          </a:p>
          <a:p>
            <a:pPr lvl="0" algn="just" rtl="0">
              <a:spcBef>
                <a:spcPts val="1000"/>
              </a:spcBef>
              <a:spcAft>
                <a:spcPts val="0"/>
              </a:spcAft>
              <a:buSzPct val="100000"/>
              <a:buFont typeface="Arial" panose="020B0604020202020204" pitchFamily="34" charset="0"/>
              <a:buChar char="•"/>
            </a:pPr>
            <a:r>
              <a:rPr lang="es-ES" sz="1800" dirty="0"/>
              <a:t>Copiará todos los datos que hayan cambiado desde la copia de seguridad anterior. </a:t>
            </a:r>
            <a:endParaRPr sz="1800" dirty="0"/>
          </a:p>
          <a:p>
            <a:pPr lvl="0" algn="just" rtl="0">
              <a:spcBef>
                <a:spcPts val="1000"/>
              </a:spcBef>
              <a:spcAft>
                <a:spcPts val="0"/>
              </a:spcAft>
              <a:buSzPct val="100000"/>
              <a:buFont typeface="Arial" panose="020B0604020202020204" pitchFamily="34" charset="0"/>
              <a:buChar char="•"/>
            </a:pPr>
            <a:r>
              <a:rPr lang="es-ES" sz="1800" dirty="0"/>
              <a:t>Sin embargo, cada vez que se vuelva a ejecutar, seguirá copiando todos los datos que hayan cambiado desde el respaldo completo anterior. </a:t>
            </a:r>
            <a:endParaRPr sz="1800" dirty="0"/>
          </a:p>
          <a:p>
            <a:pPr lvl="0" algn="just" rtl="0">
              <a:spcBef>
                <a:spcPts val="1000"/>
              </a:spcBef>
              <a:spcAft>
                <a:spcPts val="0"/>
              </a:spcAft>
              <a:buSzPct val="100000"/>
              <a:buFont typeface="Arial" panose="020B0604020202020204" pitchFamily="34" charset="0"/>
              <a:buChar char="•"/>
            </a:pPr>
            <a:r>
              <a:rPr lang="es-ES" sz="1800" dirty="0"/>
              <a:t>Almacenará más datos que un </a:t>
            </a:r>
            <a:r>
              <a:rPr lang="es-ES" sz="1800" dirty="0" err="1"/>
              <a:t>backup</a:t>
            </a:r>
            <a:r>
              <a:rPr lang="es-ES" sz="1800" dirty="0"/>
              <a:t> incremental, pero menos datos que un </a:t>
            </a:r>
            <a:r>
              <a:rPr lang="es-ES" sz="1800" dirty="0" err="1"/>
              <a:t>backup</a:t>
            </a:r>
            <a:r>
              <a:rPr lang="es-ES" sz="1800" dirty="0"/>
              <a:t> completo.</a:t>
            </a:r>
            <a:endParaRPr sz="1800" dirty="0"/>
          </a:p>
          <a:p>
            <a:pPr lvl="0" algn="just" rtl="0">
              <a:spcBef>
                <a:spcPts val="1000"/>
              </a:spcBef>
              <a:spcAft>
                <a:spcPts val="0"/>
              </a:spcAft>
              <a:buSzPct val="100000"/>
              <a:buFont typeface="Arial" panose="020B0604020202020204" pitchFamily="34" charset="0"/>
              <a:buChar char="•"/>
            </a:pPr>
            <a:r>
              <a:rPr lang="es-ES" sz="1800" dirty="0"/>
              <a:t>La restauración es más lenta, si hubiese un fallo en la copia completa o en la diferencial, no podríamos restaurar la copia.</a:t>
            </a:r>
            <a:endParaRPr sz="1800" dirty="0"/>
          </a:p>
        </p:txBody>
      </p:sp>
      <p:pic>
        <p:nvPicPr>
          <p:cNvPr id="908" name="Google Shape;908;p33"/>
          <p:cNvPicPr preferRelativeResize="0"/>
          <p:nvPr/>
        </p:nvPicPr>
        <p:blipFill rotWithShape="1">
          <a:blip r:embed="rId3">
            <a:alphaModFix/>
          </a:blip>
          <a:srcRect/>
          <a:stretch/>
        </p:blipFill>
        <p:spPr>
          <a:xfrm>
            <a:off x="5150662" y="611454"/>
            <a:ext cx="3295755" cy="1529356"/>
          </a:xfrm>
          <a:prstGeom prst="round2DiagRect">
            <a:avLst>
              <a:gd name="adj1" fmla="val 16667"/>
              <a:gd name="adj2" fmla="val 0"/>
            </a:avLst>
          </a:prstGeom>
          <a:noFill/>
          <a:ln w="88900" cap="sq" cmpd="sng">
            <a:solidFill>
              <a:srgbClr val="FFFFFF"/>
            </a:solidFill>
            <a:prstDash val="solid"/>
            <a:miter lim="800000"/>
            <a:headEnd type="none" w="sm" len="sm"/>
            <a:tailEnd type="none" w="sm" len="sm"/>
          </a:ln>
          <a:effectLst>
            <a:outerShdw blurRad="254000" algn="tl" rotWithShape="0">
              <a:srgbClr val="000000">
                <a:alpha val="42745"/>
              </a:srgbClr>
            </a:outerShdw>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3" name="Google Shape;913;p34"/>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ES" b="1"/>
              <a:t>Backup espejo</a:t>
            </a:r>
            <a:endParaRPr/>
          </a:p>
        </p:txBody>
      </p:sp>
      <p:sp>
        <p:nvSpPr>
          <p:cNvPr id="914" name="Google Shape;914;p34"/>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20000"/>
          </a:bodyPr>
          <a:lstStyle/>
          <a:p>
            <a:pPr lvl="0" algn="just" rtl="0">
              <a:spcBef>
                <a:spcPts val="0"/>
              </a:spcBef>
              <a:spcAft>
                <a:spcPts val="0"/>
              </a:spcAft>
              <a:buSzPts val="1800"/>
              <a:buFont typeface="Arial" panose="020B0604020202020204" pitchFamily="34" charset="0"/>
              <a:buChar char="•"/>
            </a:pPr>
            <a:r>
              <a:rPr lang="es-ES" dirty="0"/>
              <a:t>Respaldo idóneo para empresas que requieran una rápida disponibilidad de los datos en caso de catástrofe. </a:t>
            </a:r>
            <a:endParaRPr dirty="0"/>
          </a:p>
          <a:p>
            <a:pPr lvl="0" algn="just" rtl="0">
              <a:spcBef>
                <a:spcPts val="1000"/>
              </a:spcBef>
              <a:spcAft>
                <a:spcPts val="0"/>
              </a:spcAft>
              <a:buSzPts val="1800"/>
              <a:buFont typeface="Arial" panose="020B0604020202020204" pitchFamily="34" charset="0"/>
              <a:buChar char="•"/>
            </a:pPr>
            <a:r>
              <a:rPr lang="es-ES" dirty="0"/>
              <a:t>Solo guarda en el repositorio la última copia realizada, </a:t>
            </a:r>
            <a:r>
              <a:rPr lang="es-ES" b="1" dirty="0"/>
              <a:t>lo que supone un peligro de réplica en caso de borrado del contenido original</a:t>
            </a:r>
            <a:r>
              <a:rPr lang="es-ES" dirty="0"/>
              <a:t>. Además la cantidad de </a:t>
            </a:r>
            <a:r>
              <a:rPr lang="es-ES" b="1" dirty="0"/>
              <a:t>espacio de almacenamiento es bastante elevada</a:t>
            </a:r>
            <a:r>
              <a:rPr lang="es-ES" dirty="0"/>
              <a:t>.</a:t>
            </a:r>
            <a:endParaRPr dirty="0"/>
          </a:p>
          <a:p>
            <a:pPr lvl="0" algn="just" rtl="0">
              <a:spcBef>
                <a:spcPts val="1000"/>
              </a:spcBef>
              <a:spcAft>
                <a:spcPts val="0"/>
              </a:spcAft>
              <a:buSzPts val="1800"/>
              <a:buFont typeface="Arial" panose="020B0604020202020204" pitchFamily="34" charset="0"/>
              <a:buChar char="•"/>
            </a:pPr>
            <a:r>
              <a:rPr lang="es-ES" dirty="0"/>
              <a:t>La principal diferencia es que los archivos no se comprimen, por lo que aumenta todavía más el espacio necesario para su almacenamiento y no se pueden proteger de forma sencilla con una contraseña, por lo que la seguridad se puede vulnerar de una manera más fácil.  </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35"/>
          <p:cNvSpPr txBox="1"/>
          <p:nvPr/>
        </p:nvSpPr>
        <p:spPr>
          <a:xfrm>
            <a:off x="659878" y="2341325"/>
            <a:ext cx="7661916" cy="392718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600"/>
              <a:buFont typeface="Noto Sans Symbols"/>
              <a:buNone/>
            </a:pPr>
            <a:endParaRPr b="1" i="0" u="none" strike="noStrike" cap="none" dirty="0">
              <a:solidFill>
                <a:schemeClr val="dk1"/>
              </a:solidFill>
              <a:latin typeface="Century Gothic"/>
              <a:ea typeface="Century Gothic"/>
              <a:cs typeface="Century Gothic"/>
              <a:sym typeface="Century Gothic"/>
            </a:endParaRPr>
          </a:p>
          <a:p>
            <a:pPr marL="663575" marR="0" lvl="1" indent="-288925" algn="just" rtl="0">
              <a:lnSpc>
                <a:spcPct val="120000"/>
              </a:lnSpc>
              <a:spcBef>
                <a:spcPts val="0"/>
              </a:spcBef>
              <a:spcAft>
                <a:spcPts val="0"/>
              </a:spcAft>
              <a:buClr>
                <a:schemeClr val="dk1"/>
              </a:buClr>
              <a:buSzPts val="1600"/>
              <a:buFont typeface="Noto Sans Symbols"/>
              <a:buChar char="●"/>
            </a:pPr>
            <a:r>
              <a:rPr lang="es-ES" b="0" i="0" u="none" strike="noStrike" cap="none" dirty="0">
                <a:solidFill>
                  <a:schemeClr val="dk1"/>
                </a:solidFill>
                <a:latin typeface="Century Gothic"/>
                <a:ea typeface="Century Gothic"/>
                <a:cs typeface="Century Gothic"/>
                <a:sym typeface="Century Gothic"/>
              </a:rPr>
              <a:t>Diseñar, establecer (si no existe) y verificar que se lleve a cabo métodos de respaldo y control que garanticen la continuidad de los servicios a los usuarios.</a:t>
            </a:r>
            <a:endParaRPr dirty="0"/>
          </a:p>
          <a:p>
            <a:pPr marL="0" marR="0" lvl="0" indent="0" algn="just" rtl="0">
              <a:lnSpc>
                <a:spcPct val="120000"/>
              </a:lnSpc>
              <a:spcBef>
                <a:spcPts val="0"/>
              </a:spcBef>
              <a:spcAft>
                <a:spcPts val="0"/>
              </a:spcAft>
              <a:buClr>
                <a:schemeClr val="dk1"/>
              </a:buClr>
              <a:buSzPts val="1600"/>
              <a:buFont typeface="Noto Sans Symbols"/>
              <a:buNone/>
            </a:pPr>
            <a:endParaRPr b="0" i="0" u="none" strike="noStrike" cap="none" dirty="0">
              <a:solidFill>
                <a:schemeClr val="dk1"/>
              </a:solidFill>
              <a:latin typeface="Century Gothic"/>
              <a:ea typeface="Century Gothic"/>
              <a:cs typeface="Century Gothic"/>
              <a:sym typeface="Century Gothic"/>
            </a:endParaRPr>
          </a:p>
          <a:p>
            <a:pPr marL="663575" marR="0" lvl="1" indent="-288925" algn="just" rtl="0">
              <a:lnSpc>
                <a:spcPct val="120000"/>
              </a:lnSpc>
              <a:spcBef>
                <a:spcPts val="0"/>
              </a:spcBef>
              <a:spcAft>
                <a:spcPts val="0"/>
              </a:spcAft>
              <a:buClr>
                <a:schemeClr val="dk1"/>
              </a:buClr>
              <a:buSzPts val="1600"/>
              <a:buFont typeface="Noto Sans Symbols"/>
              <a:buChar char="●"/>
            </a:pPr>
            <a:r>
              <a:rPr lang="es-ES" b="0" i="0" u="none" strike="noStrike" cap="none" dirty="0">
                <a:solidFill>
                  <a:schemeClr val="dk1"/>
                </a:solidFill>
                <a:latin typeface="Century Gothic"/>
                <a:ea typeface="Century Gothic"/>
                <a:cs typeface="Century Gothic"/>
                <a:sym typeface="Century Gothic"/>
              </a:rPr>
              <a:t>Elaborar (si no existe) y verificar que sea adecuado  el plan de contingencia de todo el procesamiento electrónico de datos.</a:t>
            </a:r>
            <a:endParaRPr dirty="0"/>
          </a:p>
          <a:p>
            <a:pPr marL="663575" marR="0" lvl="1" indent="-187325" algn="just" rtl="0">
              <a:lnSpc>
                <a:spcPct val="120000"/>
              </a:lnSpc>
              <a:spcBef>
                <a:spcPts val="0"/>
              </a:spcBef>
              <a:spcAft>
                <a:spcPts val="0"/>
              </a:spcAft>
              <a:buClr>
                <a:schemeClr val="dk1"/>
              </a:buClr>
              <a:buSzPts val="1600"/>
              <a:buFont typeface="Noto Sans Symbols"/>
              <a:buNone/>
            </a:pPr>
            <a:endParaRPr b="0" i="0" u="none" strike="noStrike" cap="none" dirty="0">
              <a:solidFill>
                <a:schemeClr val="dk1"/>
              </a:solidFill>
              <a:latin typeface="Century Gothic"/>
              <a:ea typeface="Century Gothic"/>
              <a:cs typeface="Century Gothic"/>
              <a:sym typeface="Century Gothic"/>
            </a:endParaRPr>
          </a:p>
          <a:p>
            <a:pPr marL="663575" marR="0" lvl="1" indent="-288925" algn="just" rtl="0">
              <a:lnSpc>
                <a:spcPct val="120000"/>
              </a:lnSpc>
              <a:spcBef>
                <a:spcPts val="0"/>
              </a:spcBef>
              <a:spcAft>
                <a:spcPts val="0"/>
              </a:spcAft>
              <a:buClr>
                <a:schemeClr val="dk1"/>
              </a:buClr>
              <a:buSzPts val="1600"/>
              <a:buFont typeface="Noto Sans Symbols"/>
              <a:buChar char="●"/>
            </a:pPr>
            <a:r>
              <a:rPr lang="es-ES" b="0" i="0" u="none" strike="noStrike" cap="none" dirty="0">
                <a:solidFill>
                  <a:schemeClr val="dk1"/>
                </a:solidFill>
                <a:latin typeface="Century Gothic"/>
                <a:ea typeface="Century Gothic"/>
                <a:cs typeface="Century Gothic"/>
                <a:sym typeface="Century Gothic"/>
              </a:rPr>
              <a:t>Establecer los controles adecuados que garanticen la completa protección de todos los recursos de cómputo.</a:t>
            </a:r>
            <a:endParaRPr dirty="0"/>
          </a:p>
          <a:p>
            <a:pPr marL="663575" marR="0" lvl="1" indent="-187325" algn="just" rtl="0">
              <a:lnSpc>
                <a:spcPct val="120000"/>
              </a:lnSpc>
              <a:spcBef>
                <a:spcPts val="0"/>
              </a:spcBef>
              <a:spcAft>
                <a:spcPts val="0"/>
              </a:spcAft>
              <a:buClr>
                <a:schemeClr val="dk1"/>
              </a:buClr>
              <a:buSzPts val="1600"/>
              <a:buFont typeface="Noto Sans Symbols"/>
              <a:buNone/>
            </a:pPr>
            <a:endParaRPr b="0" i="0" u="none" strike="noStrike" cap="none" dirty="0">
              <a:solidFill>
                <a:schemeClr val="dk1"/>
              </a:solidFill>
              <a:latin typeface="Century Gothic"/>
              <a:ea typeface="Century Gothic"/>
              <a:cs typeface="Century Gothic"/>
              <a:sym typeface="Century Gothic"/>
            </a:endParaRPr>
          </a:p>
          <a:p>
            <a:pPr marL="663575" marR="0" lvl="1" indent="-288925" algn="just" rtl="0">
              <a:spcBef>
                <a:spcPts val="0"/>
              </a:spcBef>
              <a:spcAft>
                <a:spcPts val="0"/>
              </a:spcAft>
              <a:buClr>
                <a:schemeClr val="dk1"/>
              </a:buClr>
              <a:buSzPts val="1600"/>
              <a:buFont typeface="Noto Sans Symbols"/>
              <a:buChar char="●"/>
            </a:pPr>
            <a:r>
              <a:rPr lang="es-ES" b="0" i="0" u="none" strike="noStrike" cap="none" dirty="0">
                <a:solidFill>
                  <a:schemeClr val="dk1"/>
                </a:solidFill>
                <a:latin typeface="Century Gothic"/>
                <a:ea typeface="Century Gothic"/>
                <a:cs typeface="Century Gothic"/>
                <a:sym typeface="Century Gothic"/>
              </a:rPr>
              <a:t>Investigar , estudiar y  proponer la adquisición y utilización de nuevos equipos  de cómputo.</a:t>
            </a:r>
            <a:endParaRPr dirty="0"/>
          </a:p>
          <a:p>
            <a:pPr marL="663575" marR="0" lvl="1" indent="-187325" algn="just" rtl="0">
              <a:spcBef>
                <a:spcPts val="0"/>
              </a:spcBef>
              <a:spcAft>
                <a:spcPts val="0"/>
              </a:spcAft>
              <a:buClr>
                <a:schemeClr val="dk1"/>
              </a:buClr>
              <a:buSzPts val="1600"/>
              <a:buFont typeface="Noto Sans Symbols"/>
              <a:buNone/>
            </a:pPr>
            <a:endParaRPr b="0" i="0" u="none" strike="noStrike" cap="none" dirty="0">
              <a:solidFill>
                <a:schemeClr val="dk1"/>
              </a:solidFill>
              <a:latin typeface="Century Gothic"/>
              <a:ea typeface="Century Gothic"/>
              <a:cs typeface="Century Gothic"/>
              <a:sym typeface="Century Gothic"/>
            </a:endParaRPr>
          </a:p>
          <a:p>
            <a:pPr marL="663575" marR="0" lvl="1" indent="-288925" algn="just" rtl="0">
              <a:spcBef>
                <a:spcPts val="0"/>
              </a:spcBef>
              <a:spcAft>
                <a:spcPts val="0"/>
              </a:spcAft>
              <a:buClr>
                <a:schemeClr val="dk1"/>
              </a:buClr>
              <a:buSzPts val="1600"/>
              <a:buFont typeface="Noto Sans Symbols"/>
              <a:buChar char="●"/>
            </a:pPr>
            <a:r>
              <a:rPr lang="es-ES" b="0" i="0" u="none" strike="noStrike" cap="none" dirty="0">
                <a:solidFill>
                  <a:schemeClr val="dk1"/>
                </a:solidFill>
                <a:latin typeface="Century Gothic"/>
                <a:ea typeface="Century Gothic"/>
                <a:cs typeface="Century Gothic"/>
                <a:sym typeface="Century Gothic"/>
              </a:rPr>
              <a:t>Mantener y actualizar la configuración de los equipos electrónicos y redes de comunicación para satisfacer las necesidades de crecimiento, implantación de nuevas aplicaciones y niveles de servicio ofrecidos a los usuarios.  </a:t>
            </a:r>
            <a:endParaRPr dirty="0"/>
          </a:p>
        </p:txBody>
      </p:sp>
      <p:sp>
        <p:nvSpPr>
          <p:cNvPr id="921" name="Google Shape;921;p35"/>
          <p:cNvSpPr txBox="1"/>
          <p:nvPr/>
        </p:nvSpPr>
        <p:spPr>
          <a:xfrm>
            <a:off x="1366636" y="1205137"/>
            <a:ext cx="6248400" cy="5794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3200"/>
              <a:buFont typeface="Noto Sans Symbols"/>
              <a:buNone/>
            </a:pPr>
            <a:r>
              <a:rPr lang="es-ES" sz="3200" b="1" i="0" u="none" strike="noStrike" cap="none" dirty="0">
                <a:solidFill>
                  <a:schemeClr val="dk1"/>
                </a:solidFill>
                <a:latin typeface="Garamond"/>
                <a:ea typeface="Garamond"/>
                <a:cs typeface="Garamond"/>
                <a:sym typeface="Garamond"/>
              </a:rPr>
              <a:t>Funciones generales de Auditor</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36"/>
          <p:cNvSpPr txBox="1">
            <a:spLocks noGrp="1"/>
          </p:cNvSpPr>
          <p:nvPr>
            <p:ph type="title"/>
          </p:nvPr>
        </p:nvSpPr>
        <p:spPr>
          <a:xfrm>
            <a:off x="1277399" y="1750454"/>
            <a:ext cx="6589199" cy="54196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2800"/>
              <a:buFont typeface="Century Gothic"/>
              <a:buNone/>
            </a:pPr>
            <a:r>
              <a:rPr lang="es-ES" sz="2800" b="1" dirty="0"/>
              <a:t>¿Qué debemos exigir a un </a:t>
            </a:r>
            <a:r>
              <a:rPr lang="es-ES" sz="2800" b="1" dirty="0" err="1"/>
              <a:t>backup</a:t>
            </a:r>
            <a:r>
              <a:rPr lang="es-ES" sz="2800" b="1" dirty="0"/>
              <a:t>?</a:t>
            </a:r>
            <a:endParaRPr dirty="0"/>
          </a:p>
        </p:txBody>
      </p:sp>
      <p:sp>
        <p:nvSpPr>
          <p:cNvPr id="927" name="Google Shape;927;p36"/>
          <p:cNvSpPr txBox="1">
            <a:spLocks noGrp="1"/>
          </p:cNvSpPr>
          <p:nvPr>
            <p:ph idx="1"/>
          </p:nvPr>
        </p:nvSpPr>
        <p:spPr>
          <a:xfrm>
            <a:off x="831504" y="2389652"/>
            <a:ext cx="7480991" cy="3652930"/>
          </a:xfrm>
          <a:prstGeom prst="rect">
            <a:avLst/>
          </a:prstGeom>
          <a:noFill/>
          <a:ln>
            <a:noFill/>
          </a:ln>
        </p:spPr>
        <p:txBody>
          <a:bodyPr spcFirstLastPara="1" wrap="square" lIns="91425" tIns="45700" rIns="91425" bIns="45700" anchor="t" anchorCtr="0">
            <a:noAutofit/>
          </a:bodyPr>
          <a:lstStyle/>
          <a:p>
            <a:pPr algn="just">
              <a:spcBef>
                <a:spcPts val="0"/>
              </a:spcBef>
              <a:spcAft>
                <a:spcPts val="0"/>
              </a:spcAft>
              <a:buSzPts val="1400"/>
            </a:pPr>
            <a:r>
              <a:rPr lang="es-ES" sz="1400" b="1" dirty="0"/>
              <a:t>Poseer la información planificada.- </a:t>
            </a:r>
            <a:r>
              <a:rPr lang="es-ES" sz="1400" dirty="0"/>
              <a:t>Cuando se planifica una política de </a:t>
            </a:r>
            <a:r>
              <a:rPr lang="es-ES" sz="1400" dirty="0" err="1"/>
              <a:t>backup</a:t>
            </a:r>
            <a:r>
              <a:rPr lang="es-ES" sz="1400" dirty="0"/>
              <a:t>, no siempre se guarda lo mismo, por lo que se nos obliga a tener la información planificada.</a:t>
            </a:r>
            <a:endParaRPr sz="1400" dirty="0"/>
          </a:p>
          <a:p>
            <a:pPr algn="just">
              <a:spcBef>
                <a:spcPts val="1000"/>
              </a:spcBef>
              <a:spcAft>
                <a:spcPts val="0"/>
              </a:spcAft>
              <a:buSzPts val="1400"/>
            </a:pPr>
            <a:r>
              <a:rPr lang="es-ES" sz="1400" b="1" dirty="0"/>
              <a:t>Tener una mínima probabilidad de error.  </a:t>
            </a:r>
            <a:r>
              <a:rPr lang="es-ES" sz="1400" dirty="0"/>
              <a:t>Para cumplir este requisito hay que tener en cuenta 2 factores. Por un lado, la integridad de los datos guardados, ya que hacer una copia de seguridad de </a:t>
            </a:r>
            <a:r>
              <a:rPr lang="es-ES" sz="1400" b="1" dirty="0"/>
              <a:t>datos corruptos no sirve de nada</a:t>
            </a:r>
            <a:r>
              <a:rPr lang="es-ES" sz="1400" dirty="0"/>
              <a:t>. Y por otro lado utilizar soportes de </a:t>
            </a:r>
            <a:r>
              <a:rPr lang="es-ES" sz="1400" b="1" dirty="0"/>
              <a:t>almacenamiento en buen estado</a:t>
            </a:r>
            <a:r>
              <a:rPr lang="es-ES" sz="1400" dirty="0"/>
              <a:t>. </a:t>
            </a:r>
            <a:endParaRPr sz="1400" dirty="0"/>
          </a:p>
          <a:p>
            <a:pPr algn="just">
              <a:spcBef>
                <a:spcPts val="1000"/>
              </a:spcBef>
              <a:spcAft>
                <a:spcPts val="0"/>
              </a:spcAft>
              <a:buSzPts val="1400"/>
            </a:pPr>
            <a:r>
              <a:rPr lang="es-ES" sz="1400" b="1" dirty="0"/>
              <a:t>Estar en un lugar seguro y bajo acceso autorizado. </a:t>
            </a:r>
            <a:r>
              <a:rPr lang="es-ES" sz="1400" dirty="0"/>
              <a:t>Es conveniente que el soporte o soportes utilizados para la copia estén </a:t>
            </a:r>
            <a:r>
              <a:rPr lang="es-ES" sz="1400" b="1" dirty="0"/>
              <a:t>desconectados del sistema del cual se han sacado los datos e inmediatamente sean guardados en un lugar seguro</a:t>
            </a:r>
            <a:r>
              <a:rPr lang="es-ES" sz="1400" dirty="0"/>
              <a:t>. </a:t>
            </a:r>
            <a:endParaRPr sz="1400" dirty="0"/>
          </a:p>
          <a:p>
            <a:pPr marL="571500" lvl="1" indent="-171450" algn="just">
              <a:spcBef>
                <a:spcPts val="1000"/>
              </a:spcBef>
              <a:spcAft>
                <a:spcPts val="0"/>
              </a:spcAft>
              <a:buSzPts val="1100"/>
            </a:pPr>
            <a:r>
              <a:rPr lang="es-ES" sz="1400" dirty="0"/>
              <a:t>Cuando se habló de lugar seguro nos referimos a un lugar con acceso restringido y protegido de ciertos peligros como incendios o inundaciones. Y por supuesto para completar esta seguridad no se puede olvidar proteger los soportes con la pestaña que impide que puedan ser borrados. </a:t>
            </a:r>
            <a:endParaRPr sz="1400" dirty="0"/>
          </a:p>
          <a:p>
            <a:pPr algn="just">
              <a:spcBef>
                <a:spcPts val="1000"/>
              </a:spcBef>
              <a:spcAft>
                <a:spcPts val="0"/>
              </a:spcAft>
              <a:buSzPts val="1400"/>
            </a:pPr>
            <a:r>
              <a:rPr lang="es-ES" sz="1400" b="1" dirty="0"/>
              <a:t>Rápida y eficiente recuperación de la información</a:t>
            </a:r>
            <a:r>
              <a:rPr lang="es-ES" sz="1400" dirty="0"/>
              <a:t>. debemos estar seguros de que ante una posible necesidad de recuperar la información que almacena, se va a poder realizar en el menor tiempo posible y que después de la restauración tengamos todos los datos previstos.</a:t>
            </a:r>
            <a:endParaRPr sz="1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37"/>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s-ES"/>
              <a:t>Dudas de Auditoria</a:t>
            </a:r>
            <a:endParaRPr/>
          </a:p>
        </p:txBody>
      </p:sp>
      <p:sp>
        <p:nvSpPr>
          <p:cNvPr id="933" name="Google Shape;933;p3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lvl="0" algn="l" rtl="0">
              <a:spcBef>
                <a:spcPts val="0"/>
              </a:spcBef>
              <a:spcAft>
                <a:spcPts val="0"/>
              </a:spcAft>
              <a:buSzPts val="1800"/>
              <a:buFont typeface="Arial" panose="020B0604020202020204" pitchFamily="34" charset="0"/>
              <a:buChar char="•"/>
            </a:pPr>
            <a:r>
              <a:rPr lang="es-ES" dirty="0"/>
              <a:t>¿Qué debemos exigir a un </a:t>
            </a:r>
            <a:r>
              <a:rPr lang="es-ES" dirty="0" err="1"/>
              <a:t>backup</a:t>
            </a:r>
            <a:r>
              <a:rPr lang="es-ES" dirty="0"/>
              <a:t>? </a:t>
            </a:r>
            <a:endParaRPr dirty="0"/>
          </a:p>
          <a:p>
            <a:pPr lvl="0" algn="l" rtl="0">
              <a:spcBef>
                <a:spcPts val="1000"/>
              </a:spcBef>
              <a:spcAft>
                <a:spcPts val="0"/>
              </a:spcAft>
              <a:buSzPts val="1800"/>
              <a:buFont typeface="Arial" panose="020B0604020202020204" pitchFamily="34" charset="0"/>
              <a:buChar char="•"/>
            </a:pPr>
            <a:r>
              <a:rPr lang="es-ES" dirty="0"/>
              <a:t>¿Que Tipos de copias de seguridad se crearan y cada cuando se realizaran copias de seguridad?</a:t>
            </a:r>
            <a:endParaRPr dirty="0"/>
          </a:p>
          <a:p>
            <a:pPr lvl="0" algn="l" rtl="0">
              <a:spcBef>
                <a:spcPts val="1000"/>
              </a:spcBef>
              <a:spcAft>
                <a:spcPts val="0"/>
              </a:spcAft>
              <a:buSzPts val="1800"/>
              <a:buFont typeface="Arial" panose="020B0604020202020204" pitchFamily="34" charset="0"/>
              <a:buChar char="•"/>
            </a:pPr>
            <a:r>
              <a:rPr lang="es-ES" dirty="0"/>
              <a:t>¿Que tipo de Soportes de almacenamiento utilizaran?</a:t>
            </a:r>
            <a:endParaRPr dirty="0"/>
          </a:p>
          <a:p>
            <a:pPr lvl="0" algn="l" rtl="0">
              <a:spcBef>
                <a:spcPts val="1000"/>
              </a:spcBef>
              <a:spcAft>
                <a:spcPts val="0"/>
              </a:spcAft>
              <a:buSzPts val="1800"/>
              <a:buFont typeface="Arial" panose="020B0604020202020204" pitchFamily="34" charset="0"/>
              <a:buChar char="•"/>
            </a:pPr>
            <a:r>
              <a:rPr lang="es-ES" dirty="0"/>
              <a:t>Se realizan pruebas de integridad de los respaldos para verificar que están funcionando</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38"/>
          <p:cNvSpPr/>
          <p:nvPr/>
        </p:nvSpPr>
        <p:spPr>
          <a:xfrm>
            <a:off x="1937799" y="1553638"/>
            <a:ext cx="6358913" cy="2705869"/>
          </a:xfrm>
          <a:prstGeom prst="rect">
            <a:avLst/>
          </a:prstGeom>
          <a:noFill/>
          <a:ln>
            <a:noFill/>
          </a:ln>
        </p:spPr>
        <p:txBody>
          <a:bodyPr spcFirstLastPara="1" wrap="square" lIns="90475" tIns="44450" rIns="90475" bIns="44450" anchor="t" anchorCtr="0">
            <a:spAutoFit/>
          </a:bodyPr>
          <a:lstStyle/>
          <a:p>
            <a:pPr marL="457200" marR="0" lvl="0" indent="-457200" algn="just" rtl="0">
              <a:spcBef>
                <a:spcPts val="0"/>
              </a:spcBef>
              <a:spcAft>
                <a:spcPts val="0"/>
              </a:spcAft>
              <a:buClr>
                <a:schemeClr val="dk1"/>
              </a:buClr>
              <a:buSzPts val="2000"/>
              <a:buFont typeface="Noto Sans Symbols"/>
              <a:buChar char="❖"/>
            </a:pPr>
            <a:r>
              <a:rPr lang="es-ES" sz="2000" b="0" i="0" u="none" strike="noStrike" cap="none">
                <a:solidFill>
                  <a:schemeClr val="dk1"/>
                </a:solidFill>
                <a:latin typeface="Century Gothic"/>
                <a:ea typeface="Century Gothic"/>
                <a:cs typeface="Century Gothic"/>
                <a:sym typeface="Century Gothic"/>
              </a:rPr>
              <a:t>Existen todo tipo de software para auxiliar al auditor para hacer sus funciones, desde simples hojas de calculo hasta sofisticados sistemas.</a:t>
            </a:r>
            <a:endParaRPr/>
          </a:p>
          <a:p>
            <a:pPr marL="457200" marR="0" lvl="0" indent="-457200" algn="just" rtl="0">
              <a:spcBef>
                <a:spcPts val="1000"/>
              </a:spcBef>
              <a:spcAft>
                <a:spcPts val="0"/>
              </a:spcAft>
              <a:buClr>
                <a:schemeClr val="dk1"/>
              </a:buClr>
              <a:buSzPts val="2000"/>
              <a:buFont typeface="Noto Sans Symbols"/>
              <a:buChar char="❖"/>
            </a:pPr>
            <a:r>
              <a:rPr lang="es-ES" sz="2000" b="0" i="0" u="none" strike="noStrike" cap="none">
                <a:solidFill>
                  <a:schemeClr val="dk1"/>
                </a:solidFill>
                <a:latin typeface="Century Gothic"/>
                <a:ea typeface="Century Gothic"/>
                <a:cs typeface="Century Gothic"/>
                <a:sym typeface="Century Gothic"/>
              </a:rPr>
              <a:t>El objetivo será seleccionar la herramienta apropiada basándose en el tipo de sistema a auditar y la funcionalidad y resultados que se esperan obtener.</a:t>
            </a:r>
            <a:endParaRPr/>
          </a:p>
        </p:txBody>
      </p:sp>
      <p:sp>
        <p:nvSpPr>
          <p:cNvPr id="940" name="Google Shape;940;p38"/>
          <p:cNvSpPr txBox="1"/>
          <p:nvPr/>
        </p:nvSpPr>
        <p:spPr>
          <a:xfrm>
            <a:off x="1371600" y="658812"/>
            <a:ext cx="6781800" cy="5794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Noto Sans Symbols"/>
              <a:buNone/>
            </a:pPr>
            <a:r>
              <a:rPr lang="es-ES" sz="3200" b="1" i="0" u="none" strike="noStrike" cap="none">
                <a:solidFill>
                  <a:schemeClr val="dk1"/>
                </a:solidFill>
                <a:latin typeface="Garamond"/>
                <a:ea typeface="Garamond"/>
                <a:cs typeface="Garamond"/>
                <a:sym typeface="Garamond"/>
              </a:rPr>
              <a:t>Software de auditoría en el mercado</a:t>
            </a:r>
            <a:endParaRPr/>
          </a:p>
        </p:txBody>
      </p:sp>
      <p:pic>
        <p:nvPicPr>
          <p:cNvPr id="941" name="Google Shape;941;p38" descr="Calaméo - Auditoria Control Interno 2 (1)"/>
          <p:cNvPicPr preferRelativeResize="0"/>
          <p:nvPr/>
        </p:nvPicPr>
        <p:blipFill rotWithShape="1">
          <a:blip r:embed="rId3">
            <a:alphaModFix/>
          </a:blip>
          <a:srcRect/>
          <a:stretch/>
        </p:blipFill>
        <p:spPr>
          <a:xfrm>
            <a:off x="5857875" y="4660609"/>
            <a:ext cx="2295525" cy="1714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R" sz="3200" b="1" dirty="0"/>
              <a:t>Tipos de integridad de datos</a:t>
            </a:r>
            <a:br>
              <a:rPr lang="es-CR" sz="3200" b="1" dirty="0"/>
            </a:br>
            <a:r>
              <a:rPr lang="es-CR" sz="3200" b="1" dirty="0"/>
              <a:t>- Integridad física</a:t>
            </a:r>
            <a:br>
              <a:rPr lang="en-US" sz="3200" b="1" dirty="0"/>
            </a:br>
            <a:endParaRPr lang="en-US" sz="3200" dirty="0"/>
          </a:p>
        </p:txBody>
      </p:sp>
      <p:sp>
        <p:nvSpPr>
          <p:cNvPr id="3" name="Marcador de contenido 2"/>
          <p:cNvSpPr>
            <a:spLocks noGrp="1"/>
          </p:cNvSpPr>
          <p:nvPr>
            <p:ph idx="1"/>
          </p:nvPr>
        </p:nvSpPr>
        <p:spPr>
          <a:xfrm>
            <a:off x="769855" y="2467728"/>
            <a:ext cx="6927670" cy="3880773"/>
          </a:xfrm>
        </p:spPr>
        <p:txBody>
          <a:bodyPr>
            <a:normAutofit fontScale="85000" lnSpcReduction="10000"/>
          </a:bodyPr>
          <a:lstStyle/>
          <a:p>
            <a:pPr marL="0" indent="0" algn="just">
              <a:buNone/>
            </a:pPr>
            <a:r>
              <a:rPr lang="es-ES" dirty="0"/>
              <a:t>Se refiere a la exactitud y fiabilidad de los datos, estos datos deben estar completos, sin variaciones o compromisos del original, que se considera confiable y exacto; es decir es  proteger la integridad y la precisión de los datos tal y como están almacenados y como son extraídos. </a:t>
            </a:r>
          </a:p>
          <a:p>
            <a:pPr marL="0" indent="0" algn="just">
              <a:buNone/>
            </a:pPr>
            <a:r>
              <a:rPr lang="es-ES" dirty="0"/>
              <a:t>Ejemplos cuando se dice que se compromete la integridad de datos:</a:t>
            </a:r>
          </a:p>
          <a:p>
            <a:pPr algn="just"/>
            <a:r>
              <a:rPr lang="es-ES" dirty="0"/>
              <a:t>Cuando tiene lugar una catástrofe natural</a:t>
            </a:r>
          </a:p>
          <a:p>
            <a:pPr algn="just"/>
            <a:r>
              <a:rPr lang="es-ES" dirty="0"/>
              <a:t>Cuando se produce un apagón</a:t>
            </a:r>
          </a:p>
          <a:p>
            <a:pPr algn="just"/>
            <a:r>
              <a:rPr lang="es-ES" dirty="0"/>
              <a:t>Cuando unos hackers alteran las funciones de una base de datos.</a:t>
            </a:r>
          </a:p>
          <a:p>
            <a:pPr algn="just"/>
            <a:r>
              <a:rPr lang="es-ES" dirty="0"/>
              <a:t>Cuando se corrompe la información almacenada.</a:t>
            </a:r>
          </a:p>
        </p:txBody>
      </p:sp>
    </p:spTree>
    <p:extLst>
      <p:ext uri="{BB962C8B-B14F-4D97-AF65-F5344CB8AC3E}">
        <p14:creationId xmlns:p14="http://schemas.microsoft.com/office/powerpoint/2010/main" val="14952835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39"/>
          <p:cNvSpPr/>
          <p:nvPr/>
        </p:nvSpPr>
        <p:spPr>
          <a:xfrm>
            <a:off x="1652631" y="2027135"/>
            <a:ext cx="6686026" cy="3684598"/>
          </a:xfrm>
          <a:prstGeom prst="rect">
            <a:avLst/>
          </a:prstGeom>
          <a:noFill/>
          <a:ln>
            <a:noFill/>
          </a:ln>
        </p:spPr>
        <p:txBody>
          <a:bodyPr spcFirstLastPara="1" wrap="square" lIns="90475" tIns="44450" rIns="90475" bIns="44450" anchor="t" anchorCtr="0">
            <a:spAutoFit/>
          </a:bodyPr>
          <a:lstStyle/>
          <a:p>
            <a:pPr marL="0" marR="0" lvl="0" indent="0" algn="just" rtl="0">
              <a:spcBef>
                <a:spcPts val="0"/>
              </a:spcBef>
              <a:spcAft>
                <a:spcPts val="0"/>
              </a:spcAft>
              <a:buClr>
                <a:schemeClr val="dk1"/>
              </a:buClr>
              <a:buSzPts val="1600"/>
              <a:buFont typeface="Noto Sans Symbols"/>
              <a:buNone/>
            </a:pPr>
            <a:r>
              <a:rPr lang="es-ES" sz="1600" b="0" i="0" u="none" strike="noStrike" cap="none">
                <a:solidFill>
                  <a:schemeClr val="dk1"/>
                </a:solidFill>
                <a:latin typeface="Century Gothic"/>
                <a:ea typeface="Century Gothic"/>
                <a:cs typeface="Century Gothic"/>
                <a:sym typeface="Century Gothic"/>
              </a:rPr>
              <a:t>Algunas herramientas, programas o software se ubican en dos o más categorías, esto implica que son más completas, frecuentemente este software esta dividido en módulos y cada uno corresponde a una de las categorías. </a:t>
            </a:r>
            <a:endParaRPr/>
          </a:p>
          <a:p>
            <a:pPr marL="0" marR="0" lvl="0" indent="0" algn="just" rtl="0">
              <a:spcBef>
                <a:spcPts val="800"/>
              </a:spcBef>
              <a:spcAft>
                <a:spcPts val="0"/>
              </a:spcAft>
              <a:buClr>
                <a:schemeClr val="dk1"/>
              </a:buClr>
              <a:buSzPts val="1600"/>
              <a:buFont typeface="Noto Sans Symbols"/>
              <a:buNone/>
            </a:pPr>
            <a:endParaRPr sz="1600" b="0" i="0" u="none" strike="noStrike" cap="none">
              <a:solidFill>
                <a:schemeClr val="dk1"/>
              </a:solidFill>
              <a:latin typeface="Century Gothic"/>
              <a:ea typeface="Century Gothic"/>
              <a:cs typeface="Century Gothic"/>
              <a:sym typeface="Century Gothic"/>
            </a:endParaRPr>
          </a:p>
          <a:p>
            <a:pPr marL="342900" marR="0" lvl="0" indent="-342900" algn="just" rtl="0">
              <a:lnSpc>
                <a:spcPct val="80000"/>
              </a:lnSpc>
              <a:spcBef>
                <a:spcPts val="800"/>
              </a:spcBef>
              <a:spcAft>
                <a:spcPts val="0"/>
              </a:spcAft>
              <a:buClr>
                <a:schemeClr val="dk1"/>
              </a:buClr>
              <a:buSzPts val="1600"/>
              <a:buFont typeface="Century Gothic"/>
              <a:buAutoNum type="arabicPeriod"/>
            </a:pPr>
            <a:r>
              <a:rPr lang="es-ES" sz="1600" b="0" i="0" u="none" strike="noStrike" cap="none">
                <a:solidFill>
                  <a:schemeClr val="dk1"/>
                </a:solidFill>
                <a:latin typeface="Century Gothic"/>
                <a:ea typeface="Century Gothic"/>
                <a:cs typeface="Century Gothic"/>
                <a:sym typeface="Century Gothic"/>
              </a:rPr>
              <a:t>Facilitan el entendimiento del auditor de sistemas dentro de la organización</a:t>
            </a:r>
            <a:endParaRPr/>
          </a:p>
          <a:p>
            <a:pPr marL="342900" marR="0" lvl="0" indent="-342900" algn="just" rtl="0">
              <a:lnSpc>
                <a:spcPct val="80000"/>
              </a:lnSpc>
              <a:spcBef>
                <a:spcPts val="800"/>
              </a:spcBef>
              <a:spcAft>
                <a:spcPts val="0"/>
              </a:spcAft>
              <a:buClr>
                <a:schemeClr val="dk1"/>
              </a:buClr>
              <a:buSzPts val="1600"/>
              <a:buFont typeface="Century Gothic"/>
              <a:buAutoNum type="arabicPeriod"/>
            </a:pPr>
            <a:r>
              <a:rPr lang="es-ES" sz="1600" b="0" i="0" u="none" strike="noStrike" cap="none">
                <a:solidFill>
                  <a:schemeClr val="dk1"/>
                </a:solidFill>
                <a:latin typeface="Century Gothic"/>
                <a:ea typeface="Century Gothic"/>
                <a:cs typeface="Century Gothic"/>
                <a:sym typeface="Century Gothic"/>
              </a:rPr>
              <a:t>Facilitan la recolección de pruebas sobre la calidad  e integridad de los datos</a:t>
            </a:r>
            <a:endParaRPr/>
          </a:p>
          <a:p>
            <a:pPr marL="342900" marR="0" lvl="0" indent="-342900" algn="just" rtl="0">
              <a:lnSpc>
                <a:spcPct val="80000"/>
              </a:lnSpc>
              <a:spcBef>
                <a:spcPts val="800"/>
              </a:spcBef>
              <a:spcAft>
                <a:spcPts val="0"/>
              </a:spcAft>
              <a:buClr>
                <a:schemeClr val="dk1"/>
              </a:buClr>
              <a:buSzPts val="1600"/>
              <a:buFont typeface="Century Gothic"/>
              <a:buAutoNum type="arabicPeriod"/>
            </a:pPr>
            <a:r>
              <a:rPr lang="es-ES" sz="1600" b="0" i="0" u="none" strike="noStrike" cap="none">
                <a:solidFill>
                  <a:schemeClr val="dk1"/>
                </a:solidFill>
                <a:latin typeface="Century Gothic"/>
                <a:ea typeface="Century Gothic"/>
                <a:cs typeface="Century Gothic"/>
                <a:sym typeface="Century Gothic"/>
              </a:rPr>
              <a:t>Permiten evaluar la calidad y robustez de la programación</a:t>
            </a:r>
            <a:endParaRPr/>
          </a:p>
          <a:p>
            <a:pPr marL="342900" marR="0" lvl="0" indent="-342900" algn="just" rtl="0">
              <a:lnSpc>
                <a:spcPct val="80000"/>
              </a:lnSpc>
              <a:spcBef>
                <a:spcPts val="800"/>
              </a:spcBef>
              <a:spcAft>
                <a:spcPts val="0"/>
              </a:spcAft>
              <a:buClr>
                <a:schemeClr val="dk1"/>
              </a:buClr>
              <a:buSzPts val="1600"/>
              <a:buFont typeface="Century Gothic"/>
              <a:buAutoNum type="arabicPeriod"/>
            </a:pPr>
            <a:r>
              <a:rPr lang="es-ES" sz="1600" b="0" i="0" u="none" strike="noStrike" cap="none">
                <a:solidFill>
                  <a:schemeClr val="dk1"/>
                </a:solidFill>
                <a:latin typeface="Century Gothic"/>
                <a:ea typeface="Century Gothic"/>
                <a:cs typeface="Century Gothic"/>
                <a:sym typeface="Century Gothic"/>
              </a:rPr>
              <a:t>Recolectan información sobre la eficiencia (productividad)  de una instalación.</a:t>
            </a:r>
            <a:endParaRPr/>
          </a:p>
          <a:p>
            <a:pPr marL="0" marR="0" lvl="0" indent="0" algn="just" rtl="0">
              <a:spcBef>
                <a:spcPts val="800"/>
              </a:spcBef>
              <a:spcAft>
                <a:spcPts val="0"/>
              </a:spcAft>
              <a:buClr>
                <a:schemeClr val="dk1"/>
              </a:buClr>
              <a:buSzPts val="1600"/>
              <a:buFont typeface="Noto Sans Symbols"/>
              <a:buNone/>
            </a:pPr>
            <a:endParaRPr sz="1600" b="0" i="0" u="none" strike="noStrike" cap="none">
              <a:solidFill>
                <a:schemeClr val="dk1"/>
              </a:solidFill>
              <a:latin typeface="Century Gothic"/>
              <a:ea typeface="Century Gothic"/>
              <a:cs typeface="Century Gothic"/>
              <a:sym typeface="Century Gothic"/>
            </a:endParaRPr>
          </a:p>
        </p:txBody>
      </p:sp>
      <p:sp>
        <p:nvSpPr>
          <p:cNvPr id="948" name="Google Shape;948;p39"/>
          <p:cNvSpPr txBox="1"/>
          <p:nvPr/>
        </p:nvSpPr>
        <p:spPr>
          <a:xfrm>
            <a:off x="1181100" y="566829"/>
            <a:ext cx="6781800" cy="5794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Noto Sans Symbols"/>
              <a:buNone/>
            </a:pPr>
            <a:r>
              <a:rPr lang="es-ES" sz="3200" b="1" i="0" u="none" strike="noStrike" cap="none">
                <a:solidFill>
                  <a:schemeClr val="dk1"/>
                </a:solidFill>
                <a:latin typeface="Garamond"/>
                <a:ea typeface="Garamond"/>
                <a:cs typeface="Garamond"/>
                <a:sym typeface="Garamond"/>
              </a:rPr>
              <a:t>Software de auditoría en el mercado</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40"/>
          <p:cNvSpPr/>
          <p:nvPr/>
        </p:nvSpPr>
        <p:spPr>
          <a:xfrm>
            <a:off x="684213" y="1773238"/>
            <a:ext cx="7924800" cy="1720984"/>
          </a:xfrm>
          <a:prstGeom prst="rect">
            <a:avLst/>
          </a:prstGeom>
          <a:noFill/>
          <a:ln>
            <a:noFill/>
          </a:ln>
        </p:spPr>
        <p:txBody>
          <a:bodyPr spcFirstLastPara="1" wrap="square" lIns="90475" tIns="44450" rIns="90475" bIns="44450" anchor="t" anchorCtr="0">
            <a:spAutoFit/>
          </a:bodyPr>
          <a:lstStyle/>
          <a:p>
            <a:pPr marL="190500" marR="0" lvl="0" indent="-190500" algn="just" rtl="0">
              <a:spcBef>
                <a:spcPts val="0"/>
              </a:spcBef>
              <a:spcAft>
                <a:spcPts val="0"/>
              </a:spcAft>
              <a:buClr>
                <a:schemeClr val="dk1"/>
              </a:buClr>
              <a:buSzPts val="2400"/>
              <a:buFont typeface="Noto Sans Symbols"/>
              <a:buChar char="●"/>
            </a:pPr>
            <a:r>
              <a:rPr lang="es-ES" sz="2400" b="0" i="0" u="none" strike="noStrike" cap="none" dirty="0">
                <a:solidFill>
                  <a:schemeClr val="dk1"/>
                </a:solidFill>
                <a:latin typeface="+mn-lt"/>
                <a:ea typeface="Arial"/>
                <a:cs typeface="Arial"/>
                <a:sym typeface="Arial"/>
              </a:rPr>
              <a:t>La eficiencia del auditor depende de su capacidad de entender los programas y los datos en un tiempo mínimo.</a:t>
            </a:r>
            <a:endParaRPr dirty="0">
              <a:latin typeface="+mn-lt"/>
            </a:endParaRPr>
          </a:p>
          <a:p>
            <a:pPr marL="190500" marR="0" lvl="0" indent="-190500" algn="just" rtl="0">
              <a:spcBef>
                <a:spcPts val="1200"/>
              </a:spcBef>
              <a:spcAft>
                <a:spcPts val="0"/>
              </a:spcAft>
              <a:buClr>
                <a:schemeClr val="dk1"/>
              </a:buClr>
              <a:buSzPts val="2400"/>
              <a:buFont typeface="Noto Sans Symbols"/>
              <a:buChar char="●"/>
            </a:pPr>
            <a:r>
              <a:rPr lang="es-ES" sz="2400" b="0" i="0" u="none" strike="noStrike" cap="none" dirty="0">
                <a:solidFill>
                  <a:schemeClr val="dk1"/>
                </a:solidFill>
                <a:latin typeface="+mn-lt"/>
                <a:ea typeface="Arial"/>
                <a:cs typeface="Arial"/>
                <a:sym typeface="Arial"/>
              </a:rPr>
              <a:t>Esto se complica si no se tienen especificaciones robustas, estándares, programación estructurada o archivos planos.</a:t>
            </a:r>
            <a:endParaRPr dirty="0">
              <a:latin typeface="+mn-lt"/>
            </a:endParaRPr>
          </a:p>
        </p:txBody>
      </p:sp>
      <p:grpSp>
        <p:nvGrpSpPr>
          <p:cNvPr id="955" name="Google Shape;955;p40"/>
          <p:cNvGrpSpPr/>
          <p:nvPr/>
        </p:nvGrpSpPr>
        <p:grpSpPr>
          <a:xfrm>
            <a:off x="3173005" y="5157016"/>
            <a:ext cx="4756150" cy="914400"/>
            <a:chOff x="2749" y="3648"/>
            <a:chExt cx="2996" cy="576"/>
          </a:xfrm>
        </p:grpSpPr>
        <p:sp>
          <p:nvSpPr>
            <p:cNvPr id="956" name="Google Shape;956;p40"/>
            <p:cNvSpPr/>
            <p:nvPr/>
          </p:nvSpPr>
          <p:spPr>
            <a:xfrm>
              <a:off x="2749" y="3648"/>
              <a:ext cx="2963" cy="576"/>
            </a:xfrm>
            <a:prstGeom prst="roundRect">
              <a:avLst>
                <a:gd name="adj" fmla="val 16667"/>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Noto Sans Symbols"/>
                <a:buNone/>
              </a:pPr>
              <a:endParaRPr sz="1800" b="0" i="0" u="none" strike="noStrike" cap="none">
                <a:solidFill>
                  <a:schemeClr val="dk1"/>
                </a:solidFill>
                <a:latin typeface="Times New Roman"/>
                <a:ea typeface="Times New Roman"/>
                <a:cs typeface="Times New Roman"/>
                <a:sym typeface="Times New Roman"/>
              </a:endParaRPr>
            </a:p>
          </p:txBody>
        </p:sp>
        <p:sp>
          <p:nvSpPr>
            <p:cNvPr id="957" name="Google Shape;957;p40"/>
            <p:cNvSpPr txBox="1"/>
            <p:nvPr/>
          </p:nvSpPr>
          <p:spPr>
            <a:xfrm>
              <a:off x="2832" y="3744"/>
              <a:ext cx="2913" cy="404"/>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dk1"/>
                </a:buClr>
                <a:buSzPts val="2000"/>
                <a:buFont typeface="Noto Sans Symbols"/>
                <a:buNone/>
              </a:pPr>
              <a:r>
                <a:rPr lang="es-ES" sz="2000" b="0" i="0" u="none" strike="noStrike" cap="none">
                  <a:solidFill>
                    <a:schemeClr val="dk1"/>
                  </a:solidFill>
                  <a:latin typeface="Times New Roman"/>
                  <a:ea typeface="Times New Roman"/>
                  <a:cs typeface="Times New Roman"/>
                  <a:sym typeface="Times New Roman"/>
                </a:rPr>
                <a:t>Facilitan el entendimiento del auditor dentro de la organización </a:t>
              </a:r>
              <a:endParaRPr/>
            </a:p>
          </p:txBody>
        </p:sp>
      </p:grpSp>
      <p:sp>
        <p:nvSpPr>
          <p:cNvPr id="958" name="Google Shape;958;p40"/>
          <p:cNvSpPr txBox="1"/>
          <p:nvPr/>
        </p:nvSpPr>
        <p:spPr>
          <a:xfrm>
            <a:off x="1255713" y="645884"/>
            <a:ext cx="6781800" cy="5794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Noto Sans Symbols"/>
              <a:buNone/>
            </a:pPr>
            <a:r>
              <a:rPr lang="es-ES" sz="3200" b="1" i="0" u="none" strike="noStrike" cap="none">
                <a:solidFill>
                  <a:schemeClr val="dk1"/>
                </a:solidFill>
                <a:latin typeface="Garamond"/>
                <a:ea typeface="Garamond"/>
                <a:cs typeface="Garamond"/>
                <a:sym typeface="Garamond"/>
              </a:rPr>
              <a:t>Software de auditoría en el mercado</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sp>
        <p:nvSpPr>
          <p:cNvPr id="964" name="Google Shape;964;p41"/>
          <p:cNvSpPr/>
          <p:nvPr/>
        </p:nvSpPr>
        <p:spPr>
          <a:xfrm>
            <a:off x="879118" y="3455245"/>
            <a:ext cx="7616825" cy="2806700"/>
          </a:xfrm>
          <a:prstGeom prst="rect">
            <a:avLst/>
          </a:prstGeom>
          <a:noFill/>
          <a:ln>
            <a:noFill/>
          </a:ln>
        </p:spPr>
        <p:txBody>
          <a:bodyPr spcFirstLastPara="1" wrap="square" lIns="90475" tIns="44450" rIns="90475" bIns="44450" anchor="t" anchorCtr="0">
            <a:spAutoFit/>
          </a:bodyPr>
          <a:lstStyle/>
          <a:p>
            <a:pPr marL="185738" marR="0" lvl="0" indent="-185738" algn="l" rtl="0">
              <a:lnSpc>
                <a:spcPct val="80000"/>
              </a:lnSpc>
              <a:spcBef>
                <a:spcPts val="0"/>
              </a:spcBef>
              <a:spcAft>
                <a:spcPts val="0"/>
              </a:spcAft>
              <a:buClr>
                <a:schemeClr val="dk1"/>
              </a:buClr>
              <a:buSzPts val="2000"/>
              <a:buFont typeface="Noto Sans Symbols"/>
              <a:buChar char="●"/>
            </a:pPr>
            <a:r>
              <a:rPr lang="es-ES" sz="2000" b="0" i="0" u="none" strike="noStrike" cap="none" dirty="0">
                <a:solidFill>
                  <a:schemeClr val="dk1"/>
                </a:solidFill>
                <a:latin typeface="+mn-lt"/>
                <a:ea typeface="Arial"/>
                <a:cs typeface="Arial"/>
                <a:sym typeface="Arial"/>
              </a:rPr>
              <a:t>Contexto</a:t>
            </a:r>
            <a:endParaRPr dirty="0">
              <a:latin typeface="+mn-lt"/>
            </a:endParaRPr>
          </a:p>
          <a:p>
            <a:pPr marL="185738" marR="0" lvl="0" indent="-185738" algn="l" rtl="0">
              <a:lnSpc>
                <a:spcPct val="80000"/>
              </a:lnSpc>
              <a:spcBef>
                <a:spcPts val="1000"/>
              </a:spcBef>
              <a:spcAft>
                <a:spcPts val="0"/>
              </a:spcAft>
              <a:buClr>
                <a:schemeClr val="dk1"/>
              </a:buClr>
              <a:buSzPts val="2000"/>
              <a:buFont typeface="Noto Sans Symbols"/>
              <a:buChar char="●"/>
            </a:pPr>
            <a:r>
              <a:rPr lang="es-ES" sz="2000" b="0" i="0" u="none" strike="noStrike" cap="none" dirty="0">
                <a:solidFill>
                  <a:schemeClr val="dk1"/>
                </a:solidFill>
                <a:latin typeface="+mn-lt"/>
                <a:ea typeface="Arial"/>
                <a:cs typeface="Arial"/>
                <a:sym typeface="Arial"/>
              </a:rPr>
              <a:t>Jerarquía HIPO Entrada-Proceso-Salida. </a:t>
            </a:r>
            <a:endParaRPr dirty="0">
              <a:latin typeface="+mn-lt"/>
            </a:endParaRPr>
          </a:p>
          <a:p>
            <a:pPr marL="185738" marR="0" lvl="0" indent="-185738" algn="l" rtl="0">
              <a:lnSpc>
                <a:spcPct val="80000"/>
              </a:lnSpc>
              <a:spcBef>
                <a:spcPts val="1000"/>
              </a:spcBef>
              <a:spcAft>
                <a:spcPts val="0"/>
              </a:spcAft>
              <a:buClr>
                <a:schemeClr val="dk1"/>
              </a:buClr>
              <a:buSzPts val="2000"/>
              <a:buFont typeface="Noto Sans Symbols"/>
              <a:buChar char="●"/>
            </a:pPr>
            <a:r>
              <a:rPr lang="es-ES" sz="2000" b="0" i="0" u="none" strike="noStrike" cap="none" dirty="0">
                <a:solidFill>
                  <a:schemeClr val="dk1"/>
                </a:solidFill>
                <a:latin typeface="+mn-lt"/>
                <a:ea typeface="Arial"/>
                <a:cs typeface="Arial"/>
                <a:sym typeface="Arial"/>
              </a:rPr>
              <a:t>Estructura de la base de datos</a:t>
            </a:r>
            <a:endParaRPr dirty="0">
              <a:latin typeface="+mn-lt"/>
            </a:endParaRPr>
          </a:p>
          <a:p>
            <a:pPr marL="185738" marR="0" lvl="0" indent="-185738" algn="l" rtl="0">
              <a:lnSpc>
                <a:spcPct val="80000"/>
              </a:lnSpc>
              <a:spcBef>
                <a:spcPts val="1000"/>
              </a:spcBef>
              <a:spcAft>
                <a:spcPts val="0"/>
              </a:spcAft>
              <a:buClr>
                <a:schemeClr val="dk1"/>
              </a:buClr>
              <a:buSzPts val="2000"/>
              <a:buFont typeface="Noto Sans Symbols"/>
              <a:buChar char="●"/>
            </a:pPr>
            <a:r>
              <a:rPr lang="es-ES" sz="2000" b="0" i="0" u="none" strike="noStrike" cap="none" dirty="0">
                <a:solidFill>
                  <a:schemeClr val="dk1"/>
                </a:solidFill>
                <a:latin typeface="+mn-lt"/>
                <a:ea typeface="Arial"/>
                <a:cs typeface="Arial"/>
                <a:sym typeface="Arial"/>
              </a:rPr>
              <a:t>Transición de estados  (distintos estados que puede estar un modulo o función)</a:t>
            </a:r>
            <a:endParaRPr dirty="0">
              <a:latin typeface="+mn-lt"/>
            </a:endParaRPr>
          </a:p>
          <a:p>
            <a:pPr marL="185738" marR="0" lvl="0" indent="-185738" algn="l" rtl="0">
              <a:lnSpc>
                <a:spcPct val="80000"/>
              </a:lnSpc>
              <a:spcBef>
                <a:spcPts val="1000"/>
              </a:spcBef>
              <a:spcAft>
                <a:spcPts val="0"/>
              </a:spcAft>
              <a:buClr>
                <a:schemeClr val="dk1"/>
              </a:buClr>
              <a:buSzPts val="2000"/>
              <a:buFont typeface="Noto Sans Symbols"/>
              <a:buChar char="●"/>
            </a:pPr>
            <a:r>
              <a:rPr lang="es-ES" sz="2000" b="0" i="0" u="none" strike="noStrike" cap="none" dirty="0">
                <a:solidFill>
                  <a:schemeClr val="dk1"/>
                </a:solidFill>
                <a:latin typeface="+mn-lt"/>
                <a:ea typeface="Arial"/>
                <a:cs typeface="Arial"/>
                <a:sym typeface="Arial"/>
              </a:rPr>
              <a:t>Estado o autómatas (describen protocolos o gramáticas de transición a nivel muy bajo)</a:t>
            </a:r>
            <a:endParaRPr dirty="0">
              <a:latin typeface="+mn-lt"/>
            </a:endParaRPr>
          </a:p>
          <a:p>
            <a:pPr marL="185738" marR="0" lvl="0" indent="-185738" algn="l" rtl="0">
              <a:lnSpc>
                <a:spcPct val="80000"/>
              </a:lnSpc>
              <a:spcBef>
                <a:spcPts val="1000"/>
              </a:spcBef>
              <a:spcAft>
                <a:spcPts val="0"/>
              </a:spcAft>
              <a:buClr>
                <a:schemeClr val="dk1"/>
              </a:buClr>
              <a:buSzPts val="2000"/>
              <a:buFont typeface="Noto Sans Symbols"/>
              <a:buChar char="●"/>
            </a:pPr>
            <a:r>
              <a:rPr lang="es-ES" sz="2000" b="0" i="0" u="none" strike="noStrike" cap="none" dirty="0">
                <a:solidFill>
                  <a:schemeClr val="dk1"/>
                </a:solidFill>
                <a:latin typeface="+mn-lt"/>
                <a:ea typeface="Arial"/>
                <a:cs typeface="Arial"/>
                <a:sym typeface="Arial"/>
              </a:rPr>
              <a:t>Flujo de  datos</a:t>
            </a:r>
            <a:endParaRPr dirty="0">
              <a:latin typeface="+mn-lt"/>
            </a:endParaRPr>
          </a:p>
        </p:txBody>
      </p:sp>
      <p:sp>
        <p:nvSpPr>
          <p:cNvPr id="965" name="Google Shape;965;p41"/>
          <p:cNvSpPr/>
          <p:nvPr/>
        </p:nvSpPr>
        <p:spPr>
          <a:xfrm>
            <a:off x="1106138" y="2713037"/>
            <a:ext cx="5180012" cy="515938"/>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Clr>
                <a:schemeClr val="dk1"/>
              </a:buClr>
              <a:buSzPts val="2800"/>
              <a:buFont typeface="Noto Sans Symbols"/>
              <a:buNone/>
            </a:pPr>
            <a:r>
              <a:rPr lang="es-ES" sz="2800" b="1" i="0" u="none" strike="noStrike" cap="none">
                <a:solidFill>
                  <a:schemeClr val="dk1"/>
                </a:solidFill>
                <a:latin typeface="+mn-lt"/>
                <a:ea typeface="Times New Roman"/>
                <a:cs typeface="Times New Roman"/>
                <a:sym typeface="Times New Roman"/>
              </a:rPr>
              <a:t>Herramientas - Diagramas</a:t>
            </a:r>
            <a:endParaRPr>
              <a:latin typeface="+mn-lt"/>
            </a:endParaRPr>
          </a:p>
        </p:txBody>
      </p:sp>
      <p:sp>
        <p:nvSpPr>
          <p:cNvPr id="966" name="Google Shape;966;p41"/>
          <p:cNvSpPr/>
          <p:nvPr/>
        </p:nvSpPr>
        <p:spPr>
          <a:xfrm>
            <a:off x="1032851" y="1480292"/>
            <a:ext cx="6096000" cy="10064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2000"/>
              <a:buFont typeface="Noto Sans Symbols"/>
              <a:buNone/>
            </a:pPr>
            <a:r>
              <a:rPr lang="es-ES" sz="2000" b="0" i="0" u="none" strike="noStrike" cap="none">
                <a:solidFill>
                  <a:schemeClr val="dk1"/>
                </a:solidFill>
                <a:latin typeface="+mn-lt"/>
                <a:ea typeface="Arial"/>
                <a:cs typeface="Arial"/>
                <a:sym typeface="Arial"/>
              </a:rPr>
              <a:t>Para entender la lógica y relaciónes entre programas y datos el auditor se basa en las mismas herramientas  que auxilian al diseñador del sistema</a:t>
            </a:r>
            <a:endParaRPr>
              <a:latin typeface="+mn-lt"/>
            </a:endParaRPr>
          </a:p>
        </p:txBody>
      </p:sp>
      <p:sp>
        <p:nvSpPr>
          <p:cNvPr id="967" name="Google Shape;967;p41"/>
          <p:cNvSpPr txBox="1"/>
          <p:nvPr/>
        </p:nvSpPr>
        <p:spPr>
          <a:xfrm>
            <a:off x="1201737" y="617537"/>
            <a:ext cx="6781800" cy="5794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Noto Sans Symbols"/>
              <a:buNone/>
            </a:pPr>
            <a:r>
              <a:rPr lang="es-ES" sz="3200" b="1" i="0" u="none" strike="noStrike" cap="none">
                <a:solidFill>
                  <a:schemeClr val="dk1"/>
                </a:solidFill>
                <a:latin typeface="+mn-lt"/>
                <a:ea typeface="Garamond"/>
                <a:cs typeface="Garamond"/>
                <a:sym typeface="Garamond"/>
              </a:rPr>
              <a:t>Software de auditoría en el mercado</a:t>
            </a:r>
            <a:endParaRPr>
              <a:latin typeface="+mn-l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42"/>
          <p:cNvSpPr/>
          <p:nvPr/>
        </p:nvSpPr>
        <p:spPr>
          <a:xfrm>
            <a:off x="1183919" y="1756789"/>
            <a:ext cx="5180012" cy="515938"/>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Clr>
                <a:schemeClr val="dk1"/>
              </a:buClr>
              <a:buSzPts val="2800"/>
              <a:buFont typeface="Noto Sans Symbols"/>
              <a:buNone/>
            </a:pPr>
            <a:r>
              <a:rPr lang="es-ES" sz="2800" b="1" i="0" u="none" strike="noStrike" cap="none" dirty="0">
                <a:solidFill>
                  <a:schemeClr val="dk1"/>
                </a:solidFill>
                <a:latin typeface="+mn-lt"/>
                <a:ea typeface="Times New Roman"/>
                <a:cs typeface="Times New Roman"/>
                <a:sym typeface="Times New Roman"/>
              </a:rPr>
              <a:t>Herramientas Generales</a:t>
            </a:r>
            <a:endParaRPr dirty="0">
              <a:latin typeface="+mn-lt"/>
            </a:endParaRPr>
          </a:p>
        </p:txBody>
      </p:sp>
      <p:sp>
        <p:nvSpPr>
          <p:cNvPr id="974" name="Google Shape;974;p42"/>
          <p:cNvSpPr/>
          <p:nvPr/>
        </p:nvSpPr>
        <p:spPr>
          <a:xfrm>
            <a:off x="1089651" y="2670189"/>
            <a:ext cx="6781800" cy="3040319"/>
          </a:xfrm>
          <a:prstGeom prst="rect">
            <a:avLst/>
          </a:prstGeom>
          <a:noFill/>
          <a:ln>
            <a:noFill/>
          </a:ln>
        </p:spPr>
        <p:txBody>
          <a:bodyPr spcFirstLastPara="1" wrap="square" lIns="90475" tIns="44450" rIns="90475" bIns="44450" anchor="t" anchorCtr="0">
            <a:spAutoFit/>
          </a:bodyPr>
          <a:lstStyle/>
          <a:p>
            <a:pPr marL="185738" marR="0" lvl="0" indent="-185738" algn="l" rtl="0">
              <a:lnSpc>
                <a:spcPct val="80000"/>
              </a:lnSpc>
              <a:spcBef>
                <a:spcPts val="0"/>
              </a:spcBef>
              <a:spcAft>
                <a:spcPts val="0"/>
              </a:spcAft>
              <a:buClr>
                <a:schemeClr val="dk1"/>
              </a:buClr>
              <a:buSzPts val="1800"/>
              <a:buFont typeface="Noto Sans Symbols"/>
              <a:buChar char="●"/>
            </a:pPr>
            <a:r>
              <a:rPr lang="es-ES" sz="1800" b="0" i="0" u="none" strike="noStrike" cap="none" dirty="0">
                <a:solidFill>
                  <a:schemeClr val="dk1"/>
                </a:solidFill>
                <a:latin typeface="+mn-lt"/>
                <a:ea typeface="Century Gothic"/>
                <a:cs typeface="Century Gothic"/>
                <a:sym typeface="Century Gothic"/>
              </a:rPr>
              <a:t>Diccionario de datos.</a:t>
            </a:r>
            <a:endParaRPr sz="1800" dirty="0">
              <a:latin typeface="+mn-lt"/>
            </a:endParaRPr>
          </a:p>
          <a:p>
            <a:pPr marL="185738" marR="0" lvl="0" indent="-185738" algn="l" rtl="0">
              <a:lnSpc>
                <a:spcPct val="80000"/>
              </a:lnSpc>
              <a:spcBef>
                <a:spcPts val="486"/>
              </a:spcBef>
              <a:spcAft>
                <a:spcPts val="0"/>
              </a:spcAft>
              <a:buClr>
                <a:schemeClr val="dk1"/>
              </a:buClr>
              <a:buSzPts val="1800"/>
              <a:buFont typeface="Noto Sans Symbols"/>
              <a:buChar char="●"/>
            </a:pPr>
            <a:r>
              <a:rPr lang="es-ES" sz="1800" b="0" i="0" u="none" strike="noStrike" cap="none" dirty="0">
                <a:solidFill>
                  <a:schemeClr val="dk1"/>
                </a:solidFill>
                <a:latin typeface="+mn-lt"/>
                <a:ea typeface="Century Gothic"/>
                <a:cs typeface="Century Gothic"/>
                <a:sym typeface="Century Gothic"/>
              </a:rPr>
              <a:t>Reglas de negocio</a:t>
            </a:r>
            <a:endParaRPr sz="1800" dirty="0">
              <a:latin typeface="+mn-lt"/>
            </a:endParaRPr>
          </a:p>
          <a:p>
            <a:pPr marL="185738" marR="0" lvl="0" indent="-185738" algn="l" rtl="0">
              <a:lnSpc>
                <a:spcPct val="80000"/>
              </a:lnSpc>
              <a:spcBef>
                <a:spcPts val="486"/>
              </a:spcBef>
              <a:spcAft>
                <a:spcPts val="0"/>
              </a:spcAft>
              <a:buClr>
                <a:schemeClr val="dk1"/>
              </a:buClr>
              <a:buSzPts val="1800"/>
              <a:buFont typeface="Noto Sans Symbols"/>
              <a:buChar char="●"/>
            </a:pPr>
            <a:r>
              <a:rPr lang="es-ES" sz="1800" b="0" i="0" u="none" strike="noStrike" cap="none" dirty="0">
                <a:solidFill>
                  <a:schemeClr val="dk1"/>
                </a:solidFill>
                <a:latin typeface="+mn-lt"/>
                <a:ea typeface="Century Gothic"/>
                <a:cs typeface="Century Gothic"/>
                <a:sym typeface="Century Gothic"/>
              </a:rPr>
              <a:t>Referencias cruzadas entre Bases de Datos</a:t>
            </a:r>
            <a:endParaRPr sz="1800" dirty="0">
              <a:latin typeface="+mn-lt"/>
            </a:endParaRPr>
          </a:p>
          <a:p>
            <a:pPr marL="185738" marR="0" lvl="0" indent="-185738" algn="l" rtl="0">
              <a:lnSpc>
                <a:spcPct val="80000"/>
              </a:lnSpc>
              <a:spcBef>
                <a:spcPts val="486"/>
              </a:spcBef>
              <a:spcAft>
                <a:spcPts val="0"/>
              </a:spcAft>
              <a:buClr>
                <a:schemeClr val="dk1"/>
              </a:buClr>
              <a:buSzPts val="1800"/>
              <a:buFont typeface="Noto Sans Symbols"/>
              <a:buChar char="●"/>
            </a:pPr>
            <a:r>
              <a:rPr lang="es-ES" sz="1800" b="0" i="0" u="none" strike="noStrike" cap="none" dirty="0">
                <a:solidFill>
                  <a:schemeClr val="dk1"/>
                </a:solidFill>
                <a:latin typeface="+mn-lt"/>
                <a:ea typeface="Century Gothic"/>
                <a:cs typeface="Century Gothic"/>
                <a:sym typeface="Century Gothic"/>
              </a:rPr>
              <a:t>Analizador del perfil de transacciones (frecuencia con  la que se actualizan los datos y los índices que mantienen la integridad).  </a:t>
            </a:r>
            <a:endParaRPr sz="1800" dirty="0">
              <a:latin typeface="+mn-lt"/>
            </a:endParaRPr>
          </a:p>
          <a:p>
            <a:pPr marL="185738" marR="0" lvl="0" indent="-185738" algn="l" rtl="0">
              <a:lnSpc>
                <a:spcPct val="80000"/>
              </a:lnSpc>
              <a:spcBef>
                <a:spcPts val="486"/>
              </a:spcBef>
              <a:spcAft>
                <a:spcPts val="0"/>
              </a:spcAft>
              <a:buClr>
                <a:schemeClr val="dk1"/>
              </a:buClr>
              <a:buSzPts val="1800"/>
              <a:buFont typeface="Noto Sans Symbols"/>
              <a:buChar char="●"/>
            </a:pPr>
            <a:r>
              <a:rPr lang="es-ES" sz="1800" b="0" i="0" u="none" strike="noStrike" cap="none" dirty="0">
                <a:solidFill>
                  <a:schemeClr val="dk1"/>
                </a:solidFill>
                <a:latin typeface="+mn-lt"/>
                <a:ea typeface="Century Gothic"/>
                <a:cs typeface="Century Gothic"/>
                <a:sym typeface="Century Gothic"/>
              </a:rPr>
              <a:t>Cartas descriptivas (flujo de datos y control de cada programa, modulo o función).</a:t>
            </a:r>
            <a:endParaRPr sz="1800" dirty="0">
              <a:latin typeface="+mn-lt"/>
            </a:endParaRPr>
          </a:p>
          <a:p>
            <a:pPr marL="185738" marR="0" lvl="0" indent="-185738" algn="l" rtl="0">
              <a:lnSpc>
                <a:spcPct val="80000"/>
              </a:lnSpc>
              <a:spcBef>
                <a:spcPts val="486"/>
              </a:spcBef>
              <a:spcAft>
                <a:spcPts val="0"/>
              </a:spcAft>
              <a:buClr>
                <a:schemeClr val="dk1"/>
              </a:buClr>
              <a:buSzPts val="1800"/>
              <a:buFont typeface="Noto Sans Symbols"/>
              <a:buChar char="●"/>
            </a:pPr>
            <a:r>
              <a:rPr lang="es-ES" sz="1800" b="0" i="0" u="none" strike="noStrike" cap="none" dirty="0">
                <a:solidFill>
                  <a:schemeClr val="dk1"/>
                </a:solidFill>
                <a:latin typeface="+mn-lt"/>
                <a:ea typeface="Century Gothic"/>
                <a:cs typeface="Century Gothic"/>
                <a:sym typeface="Century Gothic"/>
              </a:rPr>
              <a:t>Pantallas o </a:t>
            </a:r>
            <a:r>
              <a:rPr lang="es-ES" sz="1800" b="0" i="0" u="none" strike="noStrike" cap="none" dirty="0" err="1">
                <a:solidFill>
                  <a:schemeClr val="dk1"/>
                </a:solidFill>
                <a:latin typeface="+mn-lt"/>
                <a:ea typeface="Century Gothic"/>
                <a:cs typeface="Century Gothic"/>
                <a:sym typeface="Century Gothic"/>
              </a:rPr>
              <a:t>Gui’s</a:t>
            </a:r>
            <a:r>
              <a:rPr lang="es-ES" sz="1800" b="0" i="0" u="none" strike="noStrike" cap="none" dirty="0">
                <a:solidFill>
                  <a:schemeClr val="dk1"/>
                </a:solidFill>
                <a:latin typeface="+mn-lt"/>
                <a:ea typeface="Century Gothic"/>
                <a:cs typeface="Century Gothic"/>
                <a:sym typeface="Century Gothic"/>
              </a:rPr>
              <a:t> (Pantallas de captura y    presentación de datos).</a:t>
            </a:r>
            <a:endParaRPr sz="1800" dirty="0">
              <a:latin typeface="+mn-lt"/>
            </a:endParaRPr>
          </a:p>
          <a:p>
            <a:pPr marL="185738" marR="0" lvl="0" indent="-185738" algn="l" rtl="0">
              <a:lnSpc>
                <a:spcPct val="80000"/>
              </a:lnSpc>
              <a:spcBef>
                <a:spcPts val="486"/>
              </a:spcBef>
              <a:spcAft>
                <a:spcPts val="0"/>
              </a:spcAft>
              <a:buClr>
                <a:schemeClr val="dk1"/>
              </a:buClr>
              <a:buSzPts val="1800"/>
              <a:buFont typeface="Noto Sans Symbols"/>
              <a:buChar char="●"/>
            </a:pPr>
            <a:r>
              <a:rPr lang="es-ES" sz="1800" b="0" i="0" u="none" strike="noStrike" cap="none" dirty="0">
                <a:solidFill>
                  <a:schemeClr val="dk1"/>
                </a:solidFill>
                <a:latin typeface="+mn-lt"/>
                <a:ea typeface="Century Gothic"/>
                <a:cs typeface="Century Gothic"/>
                <a:sym typeface="Century Gothic"/>
              </a:rPr>
              <a:t>Reportes de Salida</a:t>
            </a:r>
            <a:endParaRPr sz="1800" dirty="0">
              <a:latin typeface="+mn-lt"/>
            </a:endParaRPr>
          </a:p>
          <a:p>
            <a:pPr marL="185738" marR="0" lvl="0" indent="-185738" algn="l" rtl="0">
              <a:lnSpc>
                <a:spcPct val="80000"/>
              </a:lnSpc>
              <a:spcBef>
                <a:spcPts val="486"/>
              </a:spcBef>
              <a:spcAft>
                <a:spcPts val="0"/>
              </a:spcAft>
              <a:buClr>
                <a:schemeClr val="dk1"/>
              </a:buClr>
              <a:buSzPts val="1800"/>
              <a:buFont typeface="Noto Sans Symbols"/>
              <a:buChar char="●"/>
            </a:pPr>
            <a:r>
              <a:rPr lang="es-ES" sz="1800" b="0" i="0" u="none" strike="noStrike" cap="none" dirty="0">
                <a:solidFill>
                  <a:schemeClr val="dk1"/>
                </a:solidFill>
                <a:latin typeface="+mn-lt"/>
                <a:ea typeface="Century Gothic"/>
                <a:cs typeface="Century Gothic"/>
                <a:sym typeface="Century Gothic"/>
              </a:rPr>
              <a:t>Mapas de ejecución</a:t>
            </a:r>
            <a:endParaRPr sz="1800" dirty="0">
              <a:latin typeface="+mn-lt"/>
            </a:endParaRPr>
          </a:p>
          <a:p>
            <a:pPr marL="185738" marR="0" lvl="0" indent="-185738" algn="l" rtl="0">
              <a:lnSpc>
                <a:spcPct val="80000"/>
              </a:lnSpc>
              <a:spcBef>
                <a:spcPts val="486"/>
              </a:spcBef>
              <a:spcAft>
                <a:spcPts val="0"/>
              </a:spcAft>
              <a:buClr>
                <a:schemeClr val="dk1"/>
              </a:buClr>
              <a:buSzPts val="1800"/>
              <a:buFont typeface="Noto Sans Symbols"/>
              <a:buChar char="●"/>
            </a:pPr>
            <a:r>
              <a:rPr lang="es-ES" sz="1800" b="0" i="0" u="none" strike="noStrike" cap="none" dirty="0">
                <a:solidFill>
                  <a:schemeClr val="dk1"/>
                </a:solidFill>
                <a:latin typeface="+mn-lt"/>
                <a:ea typeface="Century Gothic"/>
                <a:cs typeface="Century Gothic"/>
                <a:sym typeface="Century Gothic"/>
              </a:rPr>
              <a:t>Listado de referencias cruzadas</a:t>
            </a:r>
            <a:endParaRPr sz="1800" dirty="0">
              <a:latin typeface="+mn-lt"/>
            </a:endParaRPr>
          </a:p>
        </p:txBody>
      </p:sp>
      <p:sp>
        <p:nvSpPr>
          <p:cNvPr id="975" name="Google Shape;975;p42"/>
          <p:cNvSpPr txBox="1"/>
          <p:nvPr/>
        </p:nvSpPr>
        <p:spPr>
          <a:xfrm>
            <a:off x="1329531" y="515937"/>
            <a:ext cx="6781800" cy="5794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Noto Sans Symbols"/>
              <a:buNone/>
            </a:pPr>
            <a:r>
              <a:rPr lang="es-ES" sz="3200" b="1" i="0" u="none" strike="noStrike" cap="none">
                <a:solidFill>
                  <a:schemeClr val="dk1"/>
                </a:solidFill>
                <a:latin typeface="Garamond"/>
                <a:ea typeface="Garamond"/>
                <a:cs typeface="Garamond"/>
                <a:sym typeface="Garamond"/>
              </a:rPr>
              <a:t>Software de auditoría en el mercado</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3"/>
          <p:cNvSpPr/>
          <p:nvPr/>
        </p:nvSpPr>
        <p:spPr>
          <a:xfrm>
            <a:off x="533400" y="1709738"/>
            <a:ext cx="7620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800"/>
              <a:buFont typeface="Noto Sans Symbols"/>
              <a:buNone/>
            </a:pPr>
            <a:endParaRPr sz="1800" b="0" i="0" u="none" strike="noStrike" cap="none">
              <a:solidFill>
                <a:schemeClr val="dk1"/>
              </a:solidFill>
              <a:latin typeface="Arial"/>
              <a:ea typeface="Arial"/>
              <a:cs typeface="Arial"/>
              <a:sym typeface="Arial"/>
            </a:endParaRPr>
          </a:p>
        </p:txBody>
      </p:sp>
      <p:sp>
        <p:nvSpPr>
          <p:cNvPr id="982" name="Google Shape;982;p43"/>
          <p:cNvSpPr/>
          <p:nvPr/>
        </p:nvSpPr>
        <p:spPr>
          <a:xfrm>
            <a:off x="755650" y="2349500"/>
            <a:ext cx="7616825" cy="2080057"/>
          </a:xfrm>
          <a:prstGeom prst="rect">
            <a:avLst/>
          </a:prstGeom>
          <a:noFill/>
          <a:ln>
            <a:noFill/>
          </a:ln>
        </p:spPr>
        <p:txBody>
          <a:bodyPr spcFirstLastPara="1" wrap="square" lIns="90475" tIns="44450" rIns="90475" bIns="44450" anchor="t" anchorCtr="0">
            <a:spAutoFit/>
          </a:bodyPr>
          <a:lstStyle/>
          <a:p>
            <a:pPr marL="279400" marR="0" lvl="0" indent="-279400" algn="l" rtl="0">
              <a:lnSpc>
                <a:spcPct val="80000"/>
              </a:lnSpc>
              <a:spcBef>
                <a:spcPts val="0"/>
              </a:spcBef>
              <a:spcAft>
                <a:spcPts val="0"/>
              </a:spcAft>
              <a:buClr>
                <a:schemeClr val="dk1"/>
              </a:buClr>
              <a:buSzPts val="2000"/>
              <a:buFont typeface="Noto Sans Symbols"/>
              <a:buChar char="●"/>
            </a:pPr>
            <a:r>
              <a:rPr lang="es-ES" sz="2000" b="0" i="0" u="none" strike="noStrike" cap="none" dirty="0">
                <a:solidFill>
                  <a:schemeClr val="dk1"/>
                </a:solidFill>
                <a:latin typeface="+mn-lt"/>
                <a:ea typeface="Arial"/>
                <a:cs typeface="Arial"/>
                <a:sym typeface="Arial"/>
              </a:rPr>
              <a:t>De especificaciones del comportamiento de los objetos definidos por el usuario</a:t>
            </a:r>
            <a:endParaRPr dirty="0">
              <a:latin typeface="+mn-lt"/>
            </a:endParaRPr>
          </a:p>
          <a:p>
            <a:pPr marL="279400" marR="0" lvl="0" indent="-279400" algn="l" rtl="0">
              <a:lnSpc>
                <a:spcPct val="80000"/>
              </a:lnSpc>
              <a:spcBef>
                <a:spcPts val="1000"/>
              </a:spcBef>
              <a:spcAft>
                <a:spcPts val="0"/>
              </a:spcAft>
              <a:buClr>
                <a:schemeClr val="dk1"/>
              </a:buClr>
              <a:buSzPts val="2000"/>
              <a:buFont typeface="Noto Sans Symbols"/>
              <a:buChar char="●"/>
            </a:pPr>
            <a:r>
              <a:rPr lang="es-ES" sz="2000" b="0" i="0" u="none" strike="noStrike" cap="none" dirty="0">
                <a:solidFill>
                  <a:schemeClr val="dk1"/>
                </a:solidFill>
                <a:latin typeface="+mn-lt"/>
                <a:ea typeface="Arial"/>
                <a:cs typeface="Arial"/>
                <a:sym typeface="Arial"/>
              </a:rPr>
              <a:t>De herencia </a:t>
            </a:r>
            <a:endParaRPr dirty="0">
              <a:latin typeface="+mn-lt"/>
            </a:endParaRPr>
          </a:p>
          <a:p>
            <a:pPr marL="279400" marR="0" lvl="0" indent="-279400" algn="l" rtl="0">
              <a:lnSpc>
                <a:spcPct val="80000"/>
              </a:lnSpc>
              <a:spcBef>
                <a:spcPts val="1000"/>
              </a:spcBef>
              <a:spcAft>
                <a:spcPts val="0"/>
              </a:spcAft>
              <a:buClr>
                <a:schemeClr val="dk1"/>
              </a:buClr>
              <a:buSzPts val="2000"/>
              <a:buFont typeface="Noto Sans Symbols"/>
              <a:buChar char="●"/>
            </a:pPr>
            <a:r>
              <a:rPr lang="es-ES" sz="2000" b="0" i="0" u="none" strike="noStrike" cap="none" dirty="0">
                <a:solidFill>
                  <a:schemeClr val="dk1"/>
                </a:solidFill>
                <a:latin typeface="+mn-lt"/>
                <a:ea typeface="Arial"/>
                <a:cs typeface="Arial"/>
                <a:sym typeface="Arial"/>
              </a:rPr>
              <a:t>De llamadas entre objetos</a:t>
            </a:r>
            <a:endParaRPr dirty="0">
              <a:latin typeface="+mn-lt"/>
            </a:endParaRPr>
          </a:p>
          <a:p>
            <a:pPr marL="279400" marR="0" lvl="0" indent="-279400" algn="l" rtl="0">
              <a:lnSpc>
                <a:spcPct val="80000"/>
              </a:lnSpc>
              <a:spcBef>
                <a:spcPts val="1000"/>
              </a:spcBef>
              <a:spcAft>
                <a:spcPts val="0"/>
              </a:spcAft>
              <a:buClr>
                <a:schemeClr val="dk1"/>
              </a:buClr>
              <a:buSzPts val="2000"/>
              <a:buFont typeface="Noto Sans Symbols"/>
              <a:buChar char="●"/>
            </a:pPr>
            <a:r>
              <a:rPr lang="es-ES" sz="2000" b="0" i="0" u="none" strike="noStrike" cap="none" dirty="0">
                <a:solidFill>
                  <a:schemeClr val="dk1"/>
                </a:solidFill>
                <a:latin typeface="+mn-lt"/>
                <a:ea typeface="Arial"/>
                <a:cs typeface="Arial"/>
                <a:sym typeface="Arial"/>
              </a:rPr>
              <a:t>De relación con el Back-</a:t>
            </a:r>
            <a:r>
              <a:rPr lang="es-ES" sz="2000" b="0" i="0" u="none" strike="noStrike" cap="none" dirty="0" err="1">
                <a:solidFill>
                  <a:schemeClr val="dk1"/>
                </a:solidFill>
                <a:latin typeface="+mn-lt"/>
                <a:ea typeface="Arial"/>
                <a:cs typeface="Arial"/>
                <a:sym typeface="Arial"/>
              </a:rPr>
              <a:t>end</a:t>
            </a:r>
            <a:endParaRPr sz="2000" b="0" i="0" u="none" strike="noStrike" cap="none" dirty="0">
              <a:solidFill>
                <a:schemeClr val="dk1"/>
              </a:solidFill>
              <a:latin typeface="+mn-lt"/>
              <a:ea typeface="Arial"/>
              <a:cs typeface="Arial"/>
              <a:sym typeface="Arial"/>
            </a:endParaRPr>
          </a:p>
          <a:p>
            <a:pPr marL="279400" marR="0" lvl="0" indent="-279400" algn="l" rtl="0">
              <a:lnSpc>
                <a:spcPct val="80000"/>
              </a:lnSpc>
              <a:spcBef>
                <a:spcPts val="1000"/>
              </a:spcBef>
              <a:spcAft>
                <a:spcPts val="0"/>
              </a:spcAft>
              <a:buClr>
                <a:schemeClr val="dk1"/>
              </a:buClr>
              <a:buSzPts val="2000"/>
              <a:buFont typeface="Noto Sans Symbols"/>
              <a:buChar char="●"/>
            </a:pPr>
            <a:r>
              <a:rPr lang="es-ES" sz="2000" b="0" i="0" u="none" strike="noStrike" cap="none" dirty="0">
                <a:solidFill>
                  <a:schemeClr val="dk1"/>
                </a:solidFill>
                <a:latin typeface="+mn-lt"/>
                <a:ea typeface="Arial"/>
                <a:cs typeface="Arial"/>
                <a:sym typeface="Arial"/>
              </a:rPr>
              <a:t>De especificaciones del comportamiento de  los objetos.</a:t>
            </a:r>
            <a:endParaRPr dirty="0">
              <a:latin typeface="+mn-lt"/>
            </a:endParaRPr>
          </a:p>
        </p:txBody>
      </p:sp>
      <p:sp>
        <p:nvSpPr>
          <p:cNvPr id="983" name="Google Shape;983;p43"/>
          <p:cNvSpPr/>
          <p:nvPr/>
        </p:nvSpPr>
        <p:spPr>
          <a:xfrm>
            <a:off x="755650" y="1268413"/>
            <a:ext cx="7620000" cy="52065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Clr>
                <a:schemeClr val="dk1"/>
              </a:buClr>
              <a:buSzPts val="2800"/>
              <a:buFont typeface="Noto Sans Symbols"/>
              <a:buNone/>
            </a:pPr>
            <a:r>
              <a:rPr lang="es-ES" sz="2800" b="1" i="0" u="none" strike="noStrike" cap="none" dirty="0">
                <a:solidFill>
                  <a:schemeClr val="dk1"/>
                </a:solidFill>
                <a:latin typeface="+mn-lt"/>
                <a:ea typeface="Times New Roman"/>
                <a:cs typeface="Times New Roman"/>
                <a:sym typeface="Times New Roman"/>
              </a:rPr>
              <a:t>Diagramas de la programación basada en objetos</a:t>
            </a:r>
            <a:endParaRPr sz="2800" dirty="0">
              <a:latin typeface="+mn-lt"/>
            </a:endParaRPr>
          </a:p>
        </p:txBody>
      </p:sp>
      <p:sp>
        <p:nvSpPr>
          <p:cNvPr id="984" name="Google Shape;984;p43"/>
          <p:cNvSpPr/>
          <p:nvPr/>
        </p:nvSpPr>
        <p:spPr>
          <a:xfrm>
            <a:off x="827088" y="4724400"/>
            <a:ext cx="6934200" cy="515938"/>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Clr>
                <a:schemeClr val="dk1"/>
              </a:buClr>
              <a:buSzPts val="2800"/>
              <a:buFont typeface="Noto Sans Symbols"/>
              <a:buNone/>
            </a:pPr>
            <a:r>
              <a:rPr lang="es-ES" sz="2800" b="1" i="0" u="none" strike="noStrike" cap="none" dirty="0">
                <a:solidFill>
                  <a:schemeClr val="dk1"/>
                </a:solidFill>
                <a:latin typeface="+mn-lt"/>
                <a:ea typeface="Times New Roman"/>
                <a:cs typeface="Times New Roman"/>
                <a:sym typeface="Times New Roman"/>
              </a:rPr>
              <a:t>Herramientas generales basada en objetos</a:t>
            </a:r>
            <a:endParaRPr sz="2800" dirty="0">
              <a:latin typeface="+mn-lt"/>
            </a:endParaRPr>
          </a:p>
        </p:txBody>
      </p:sp>
      <p:sp>
        <p:nvSpPr>
          <p:cNvPr id="985" name="Google Shape;985;p43"/>
          <p:cNvSpPr/>
          <p:nvPr/>
        </p:nvSpPr>
        <p:spPr>
          <a:xfrm>
            <a:off x="914400" y="5410200"/>
            <a:ext cx="5330825" cy="730250"/>
          </a:xfrm>
          <a:prstGeom prst="rect">
            <a:avLst/>
          </a:prstGeom>
          <a:noFill/>
          <a:ln>
            <a:noFill/>
          </a:ln>
        </p:spPr>
        <p:txBody>
          <a:bodyPr spcFirstLastPara="1" wrap="square" lIns="90475" tIns="44450" rIns="90475" bIns="44450" anchor="t" anchorCtr="0">
            <a:spAutoFit/>
          </a:bodyPr>
          <a:lstStyle/>
          <a:p>
            <a:pPr marL="279400" marR="0" lvl="0" indent="-279400" algn="l" rtl="0">
              <a:lnSpc>
                <a:spcPct val="80000"/>
              </a:lnSpc>
              <a:spcBef>
                <a:spcPts val="0"/>
              </a:spcBef>
              <a:spcAft>
                <a:spcPts val="0"/>
              </a:spcAft>
              <a:buClr>
                <a:schemeClr val="dk1"/>
              </a:buClr>
              <a:buSzPts val="2000"/>
              <a:buFont typeface="Noto Sans Symbols"/>
              <a:buChar char="●"/>
            </a:pPr>
            <a:r>
              <a:rPr lang="es-ES" sz="2000" b="0" i="0" u="none" strike="noStrike" cap="none" dirty="0">
                <a:solidFill>
                  <a:schemeClr val="dk1"/>
                </a:solidFill>
                <a:latin typeface="+mn-lt"/>
                <a:ea typeface="Arial"/>
                <a:cs typeface="Arial"/>
                <a:sym typeface="Arial"/>
              </a:rPr>
              <a:t>Catalogo de objetos</a:t>
            </a:r>
            <a:endParaRPr dirty="0">
              <a:latin typeface="+mn-lt"/>
            </a:endParaRPr>
          </a:p>
          <a:p>
            <a:pPr marL="279400" marR="0" lvl="0" indent="-279400" algn="l" rtl="0">
              <a:lnSpc>
                <a:spcPct val="80000"/>
              </a:lnSpc>
              <a:spcBef>
                <a:spcPts val="1000"/>
              </a:spcBef>
              <a:spcAft>
                <a:spcPts val="0"/>
              </a:spcAft>
              <a:buClr>
                <a:schemeClr val="dk1"/>
              </a:buClr>
              <a:buSzPts val="2000"/>
              <a:buFont typeface="Noto Sans Symbols"/>
              <a:buChar char="●"/>
            </a:pPr>
            <a:r>
              <a:rPr lang="es-ES" sz="2000" b="0" i="0" u="none" strike="noStrike" cap="none" dirty="0">
                <a:solidFill>
                  <a:schemeClr val="dk1"/>
                </a:solidFill>
                <a:latin typeface="+mn-lt"/>
                <a:ea typeface="Arial"/>
                <a:cs typeface="Arial"/>
                <a:sym typeface="Arial"/>
              </a:rPr>
              <a:t>Tablas declarativas</a:t>
            </a:r>
            <a:endParaRPr dirty="0">
              <a:latin typeface="+mn-lt"/>
            </a:endParaRPr>
          </a:p>
        </p:txBody>
      </p:sp>
      <p:sp>
        <p:nvSpPr>
          <p:cNvPr id="986" name="Google Shape;986;p43"/>
          <p:cNvSpPr txBox="1"/>
          <p:nvPr/>
        </p:nvSpPr>
        <p:spPr>
          <a:xfrm>
            <a:off x="1296578" y="628400"/>
            <a:ext cx="678180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Noto Sans Symbols"/>
              <a:buNone/>
            </a:pPr>
            <a:r>
              <a:rPr lang="es-ES" sz="2800" b="1" i="0" u="none" strike="noStrike" cap="none" dirty="0">
                <a:solidFill>
                  <a:schemeClr val="dk1"/>
                </a:solidFill>
                <a:latin typeface="+mn-lt"/>
                <a:ea typeface="Garamond"/>
                <a:cs typeface="Garamond"/>
                <a:sym typeface="Garamond"/>
              </a:rPr>
              <a:t>Software de auditoría en el mercado</a:t>
            </a:r>
            <a:endParaRPr sz="2800" dirty="0">
              <a:latin typeface="+mn-l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44"/>
          <p:cNvSpPr/>
          <p:nvPr/>
        </p:nvSpPr>
        <p:spPr>
          <a:xfrm>
            <a:off x="1898242" y="1405981"/>
            <a:ext cx="6814683" cy="4275529"/>
          </a:xfrm>
          <a:prstGeom prst="rect">
            <a:avLst/>
          </a:prstGeom>
          <a:noFill/>
          <a:ln>
            <a:noFill/>
          </a:ln>
        </p:spPr>
        <p:txBody>
          <a:bodyPr spcFirstLastPara="1" wrap="square" lIns="90475" tIns="44450" rIns="90475" bIns="44450" anchor="t" anchorCtr="0">
            <a:spAutoFit/>
          </a:bodyPr>
          <a:lstStyle/>
          <a:p>
            <a:pPr marL="279400" marR="0" lvl="0" indent="-279400" algn="l" rtl="0">
              <a:spcBef>
                <a:spcPts val="0"/>
              </a:spcBef>
              <a:spcAft>
                <a:spcPts val="0"/>
              </a:spcAft>
              <a:buClr>
                <a:schemeClr val="dk1"/>
              </a:buClr>
              <a:buSzPts val="2400"/>
              <a:buFont typeface="Noto Sans Symbols"/>
              <a:buNone/>
            </a:pPr>
            <a:r>
              <a:rPr lang="es-ES" sz="2400" b="1" i="0" u="none" strike="noStrike" cap="none">
                <a:solidFill>
                  <a:schemeClr val="dk1"/>
                </a:solidFill>
                <a:latin typeface="Century Gothic"/>
                <a:ea typeface="Century Gothic"/>
                <a:cs typeface="Century Gothic"/>
                <a:sym typeface="Century Gothic"/>
              </a:rPr>
              <a:t>Este software apoya  al auditor como:</a:t>
            </a:r>
            <a:endParaRPr sz="2400" b="1" i="0" u="none" strike="noStrike" cap="none">
              <a:solidFill>
                <a:schemeClr val="dk1"/>
              </a:solidFill>
              <a:latin typeface="Century Gothic"/>
              <a:ea typeface="Century Gothic"/>
              <a:cs typeface="Century Gothic"/>
              <a:sym typeface="Century Gothic"/>
            </a:endParaRPr>
          </a:p>
          <a:p>
            <a:pPr marL="279400" marR="0" lvl="0" indent="-279400" algn="just" rtl="0">
              <a:lnSpc>
                <a:spcPct val="90000"/>
              </a:lnSpc>
              <a:spcBef>
                <a:spcPts val="1000"/>
              </a:spcBef>
              <a:spcAft>
                <a:spcPts val="0"/>
              </a:spcAft>
              <a:buClr>
                <a:schemeClr val="dk1"/>
              </a:buClr>
              <a:buSzPts val="2000"/>
              <a:buFont typeface="Noto Sans Symbols"/>
              <a:buNone/>
            </a:pPr>
            <a:r>
              <a:rPr lang="es-ES" sz="2000" b="0" i="0" u="none" strike="noStrike" cap="none">
                <a:solidFill>
                  <a:schemeClr val="dk1"/>
                </a:solidFill>
                <a:latin typeface="Century Gothic"/>
                <a:ea typeface="Century Gothic"/>
                <a:cs typeface="Century Gothic"/>
                <a:sym typeface="Century Gothic"/>
              </a:rPr>
              <a:t>Generador de limites o parámetros frontera de pruebas (los valores frontera son los que se alimentaran al generador de datos prueba).</a:t>
            </a:r>
            <a:endParaRPr/>
          </a:p>
          <a:p>
            <a:pPr marL="279400" marR="0" lvl="0" indent="-279400" algn="just" rtl="0">
              <a:lnSpc>
                <a:spcPct val="90000"/>
              </a:lnSpc>
              <a:spcBef>
                <a:spcPts val="1000"/>
              </a:spcBef>
              <a:spcAft>
                <a:spcPts val="0"/>
              </a:spcAft>
              <a:buClr>
                <a:schemeClr val="dk1"/>
              </a:buClr>
              <a:buSzPts val="2000"/>
              <a:buFont typeface="Noto Sans Symbols"/>
              <a:buChar char="●"/>
            </a:pPr>
            <a:r>
              <a:rPr lang="es-ES" sz="2000" b="0" i="0" u="none" strike="noStrike" cap="none">
                <a:solidFill>
                  <a:schemeClr val="dk1"/>
                </a:solidFill>
                <a:latin typeface="Century Gothic"/>
                <a:ea typeface="Century Gothic"/>
                <a:cs typeface="Century Gothic"/>
                <a:sym typeface="Century Gothic"/>
              </a:rPr>
              <a:t>Generador de datos de prueba.</a:t>
            </a:r>
            <a:endParaRPr/>
          </a:p>
          <a:p>
            <a:pPr marL="279400" marR="0" lvl="0" indent="-279400" algn="just" rtl="0">
              <a:lnSpc>
                <a:spcPct val="90000"/>
              </a:lnSpc>
              <a:spcBef>
                <a:spcPts val="1000"/>
              </a:spcBef>
              <a:spcAft>
                <a:spcPts val="0"/>
              </a:spcAft>
              <a:buClr>
                <a:schemeClr val="dk1"/>
              </a:buClr>
              <a:buSzPts val="2000"/>
              <a:buFont typeface="Noto Sans Symbols"/>
              <a:buChar char="●"/>
            </a:pPr>
            <a:r>
              <a:rPr lang="es-ES" sz="2000" b="0" i="0" u="none" strike="noStrike" cap="none">
                <a:solidFill>
                  <a:schemeClr val="dk1"/>
                </a:solidFill>
                <a:latin typeface="Century Gothic"/>
                <a:ea typeface="Century Gothic"/>
                <a:cs typeface="Century Gothic"/>
                <a:sym typeface="Century Gothic"/>
              </a:rPr>
              <a:t>Trace o Debugger</a:t>
            </a:r>
            <a:endParaRPr sz="2000" b="0" i="0" u="none" strike="noStrike" cap="none">
              <a:solidFill>
                <a:schemeClr val="dk1"/>
              </a:solidFill>
              <a:latin typeface="Century Gothic"/>
              <a:ea typeface="Century Gothic"/>
              <a:cs typeface="Century Gothic"/>
              <a:sym typeface="Century Gothic"/>
            </a:endParaRPr>
          </a:p>
          <a:p>
            <a:pPr marL="279400" marR="0" lvl="0" indent="-279400" algn="just" rtl="0">
              <a:lnSpc>
                <a:spcPct val="90000"/>
              </a:lnSpc>
              <a:spcBef>
                <a:spcPts val="1000"/>
              </a:spcBef>
              <a:spcAft>
                <a:spcPts val="0"/>
              </a:spcAft>
              <a:buClr>
                <a:schemeClr val="dk1"/>
              </a:buClr>
              <a:buSzPts val="2000"/>
              <a:buFont typeface="Noto Sans Symbols"/>
              <a:buChar char="●"/>
            </a:pPr>
            <a:r>
              <a:rPr lang="es-ES" sz="2000" b="0" i="0" u="none" strike="noStrike" cap="none">
                <a:solidFill>
                  <a:schemeClr val="dk1"/>
                </a:solidFill>
                <a:latin typeface="Century Gothic"/>
                <a:ea typeface="Century Gothic"/>
                <a:cs typeface="Century Gothic"/>
                <a:sym typeface="Century Gothic"/>
              </a:rPr>
              <a:t>Monitoreo de ejecución (Rastreo del camino de ejecución, para poder detectar con mayor facilidad la fuente de error).</a:t>
            </a:r>
            <a:endParaRPr/>
          </a:p>
          <a:p>
            <a:pPr marL="279400" marR="0" lvl="0" indent="-279400" algn="just" rtl="0">
              <a:lnSpc>
                <a:spcPct val="90000"/>
              </a:lnSpc>
              <a:spcBef>
                <a:spcPts val="1000"/>
              </a:spcBef>
              <a:spcAft>
                <a:spcPts val="0"/>
              </a:spcAft>
              <a:buClr>
                <a:schemeClr val="dk1"/>
              </a:buClr>
              <a:buSzPts val="2000"/>
              <a:buFont typeface="Noto Sans Symbols"/>
              <a:buChar char="●"/>
            </a:pPr>
            <a:r>
              <a:rPr lang="es-ES" sz="2000" b="0" i="0" u="none" strike="noStrike" cap="none">
                <a:solidFill>
                  <a:schemeClr val="dk1"/>
                </a:solidFill>
                <a:latin typeface="Century Gothic"/>
                <a:ea typeface="Century Gothic"/>
                <a:cs typeface="Century Gothic"/>
                <a:sym typeface="Century Gothic"/>
              </a:rPr>
              <a:t>Simulador de entradas y salidas (Simular la comunicación con otros programas o sistemas para poder detectar fallas de comunicación).  </a:t>
            </a:r>
            <a:endParaRPr/>
          </a:p>
        </p:txBody>
      </p:sp>
      <p:sp>
        <p:nvSpPr>
          <p:cNvPr id="993" name="Google Shape;993;p44"/>
          <p:cNvSpPr txBox="1"/>
          <p:nvPr/>
        </p:nvSpPr>
        <p:spPr>
          <a:xfrm>
            <a:off x="1231311" y="617537"/>
            <a:ext cx="6781800" cy="5794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Noto Sans Symbols"/>
              <a:buNone/>
            </a:pPr>
            <a:r>
              <a:rPr lang="es-ES" sz="3200" b="1" i="0" u="none" strike="noStrike" cap="none">
                <a:solidFill>
                  <a:schemeClr val="dk1"/>
                </a:solidFill>
                <a:latin typeface="Garamond"/>
                <a:ea typeface="Garamond"/>
                <a:cs typeface="Garamond"/>
                <a:sym typeface="Garamond"/>
              </a:rPr>
              <a:t>Software de auditoría en el mercado</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45"/>
          <p:cNvSpPr/>
          <p:nvPr/>
        </p:nvSpPr>
        <p:spPr>
          <a:xfrm>
            <a:off x="2230000" y="1404500"/>
            <a:ext cx="5481637" cy="4260850"/>
          </a:xfrm>
          <a:prstGeom prst="rect">
            <a:avLst/>
          </a:prstGeom>
          <a:noFill/>
          <a:ln>
            <a:noFill/>
          </a:ln>
        </p:spPr>
        <p:txBody>
          <a:bodyPr spcFirstLastPara="1" wrap="square" lIns="90475" tIns="44450" rIns="90475" bIns="44450" anchor="t" anchorCtr="0">
            <a:spAutoFit/>
          </a:bodyPr>
          <a:lstStyle/>
          <a:p>
            <a:pPr marL="279400" marR="0" lvl="0" indent="-279400" algn="l" rtl="0">
              <a:spcBef>
                <a:spcPts val="0"/>
              </a:spcBef>
              <a:spcAft>
                <a:spcPts val="0"/>
              </a:spcAft>
              <a:buClr>
                <a:schemeClr val="dk1"/>
              </a:buClr>
              <a:buSzPts val="2400"/>
              <a:buFont typeface="Noto Sans Symbols"/>
              <a:buNone/>
            </a:pPr>
            <a:r>
              <a:rPr lang="es-ES" sz="2400" b="1" i="0" u="none" strike="noStrike" cap="none">
                <a:solidFill>
                  <a:schemeClr val="dk1"/>
                </a:solidFill>
                <a:latin typeface="Times New Roman"/>
                <a:ea typeface="Times New Roman"/>
                <a:cs typeface="Times New Roman"/>
                <a:sym typeface="Times New Roman"/>
              </a:rPr>
              <a:t>Este software apoya  al auditor como:</a:t>
            </a:r>
            <a:endParaRPr sz="2000" b="0" i="0" u="none" strike="noStrike" cap="none">
              <a:solidFill>
                <a:schemeClr val="dk1"/>
              </a:solidFill>
              <a:latin typeface="Arial"/>
              <a:ea typeface="Arial"/>
              <a:cs typeface="Arial"/>
              <a:sym typeface="Arial"/>
            </a:endParaRPr>
          </a:p>
          <a:p>
            <a:pPr marL="279400" marR="0" lvl="0" indent="-279400" algn="just" rtl="0">
              <a:lnSpc>
                <a:spcPct val="110000"/>
              </a:lnSpc>
              <a:spcBef>
                <a:spcPts val="1000"/>
              </a:spcBef>
              <a:spcAft>
                <a:spcPts val="0"/>
              </a:spcAft>
              <a:buClr>
                <a:schemeClr val="dk1"/>
              </a:buClr>
              <a:buSzPts val="2000"/>
              <a:buFont typeface="Noto Sans Symbols"/>
              <a:buChar char="●"/>
            </a:pPr>
            <a:r>
              <a:rPr lang="es-ES" sz="2000" b="0" i="0" u="none" strike="noStrike" cap="none">
                <a:solidFill>
                  <a:schemeClr val="dk1"/>
                </a:solidFill>
                <a:latin typeface="Arial"/>
                <a:ea typeface="Arial"/>
                <a:cs typeface="Arial"/>
                <a:sym typeface="Arial"/>
              </a:rPr>
              <a:t>Diagramador de pruebas (actúa como agenda de las prueba, registra las pruebas efectuadas y las faltantes,  las anomalías detectadas y procesos correctos).</a:t>
            </a:r>
            <a:endParaRPr/>
          </a:p>
          <a:p>
            <a:pPr marL="279400" marR="0" lvl="0" indent="-279400" algn="just" rtl="0">
              <a:lnSpc>
                <a:spcPct val="110000"/>
              </a:lnSpc>
              <a:spcBef>
                <a:spcPts val="1000"/>
              </a:spcBef>
              <a:spcAft>
                <a:spcPts val="0"/>
              </a:spcAft>
              <a:buClr>
                <a:schemeClr val="dk1"/>
              </a:buClr>
              <a:buSzPts val="2000"/>
              <a:buFont typeface="Noto Sans Symbols"/>
              <a:buChar char="●"/>
            </a:pPr>
            <a:r>
              <a:rPr lang="es-ES" sz="2000" b="0" i="0" u="none" strike="noStrike" cap="none">
                <a:solidFill>
                  <a:schemeClr val="dk1"/>
                </a:solidFill>
                <a:latin typeface="Arial"/>
                <a:ea typeface="Arial"/>
                <a:cs typeface="Arial"/>
                <a:sym typeface="Arial"/>
              </a:rPr>
              <a:t>Monitor de concurrencias (evalúa el performance del sistema y cuanto tiempo ocupa de CPU).</a:t>
            </a:r>
            <a:endParaRPr/>
          </a:p>
          <a:p>
            <a:pPr marL="279400" marR="0" lvl="0" indent="-279400" algn="just" rtl="0">
              <a:lnSpc>
                <a:spcPct val="110000"/>
              </a:lnSpc>
              <a:spcBef>
                <a:spcPts val="1000"/>
              </a:spcBef>
              <a:spcAft>
                <a:spcPts val="0"/>
              </a:spcAft>
              <a:buClr>
                <a:schemeClr val="dk1"/>
              </a:buClr>
              <a:buSzPts val="2000"/>
              <a:buFont typeface="Noto Sans Symbols"/>
              <a:buChar char="●"/>
            </a:pPr>
            <a:r>
              <a:rPr lang="es-ES" sz="2000" b="0" i="0" u="none" strike="noStrike" cap="none">
                <a:solidFill>
                  <a:schemeClr val="dk1"/>
                </a:solidFill>
                <a:latin typeface="Arial"/>
                <a:ea typeface="Arial"/>
                <a:cs typeface="Arial"/>
                <a:sym typeface="Arial"/>
              </a:rPr>
              <a:t>Comparación de código (compara los programas que se dejaron para instalación y los que están en producción). </a:t>
            </a:r>
            <a:endParaRPr/>
          </a:p>
        </p:txBody>
      </p:sp>
      <p:sp>
        <p:nvSpPr>
          <p:cNvPr id="1000" name="Google Shape;1000;p45"/>
          <p:cNvSpPr txBox="1"/>
          <p:nvPr/>
        </p:nvSpPr>
        <p:spPr>
          <a:xfrm>
            <a:off x="1231311" y="521607"/>
            <a:ext cx="6781800" cy="5794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Noto Sans Symbols"/>
              <a:buNone/>
            </a:pPr>
            <a:r>
              <a:rPr lang="es-ES" sz="3200" b="1" i="0" u="none" strike="noStrike" cap="none">
                <a:solidFill>
                  <a:schemeClr val="dk1"/>
                </a:solidFill>
                <a:latin typeface="Garamond"/>
                <a:ea typeface="Garamond"/>
                <a:cs typeface="Garamond"/>
                <a:sym typeface="Garamond"/>
              </a:rPr>
              <a:t>Software de auditoría en el mercado</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46"/>
          <p:cNvSpPr/>
          <p:nvPr/>
        </p:nvSpPr>
        <p:spPr>
          <a:xfrm>
            <a:off x="1439862" y="3194419"/>
            <a:ext cx="6264275" cy="2690993"/>
          </a:xfrm>
          <a:prstGeom prst="rect">
            <a:avLst/>
          </a:prstGeom>
          <a:noFill/>
          <a:ln>
            <a:noFill/>
          </a:ln>
        </p:spPr>
        <p:txBody>
          <a:bodyPr spcFirstLastPara="1" wrap="square" lIns="90475" tIns="44450" rIns="90475" bIns="44450" anchor="t" anchorCtr="0">
            <a:spAutoFit/>
          </a:bodyPr>
          <a:lstStyle/>
          <a:p>
            <a:pPr marL="279400" marR="0" lvl="0" indent="-279400" algn="just" rtl="0">
              <a:lnSpc>
                <a:spcPct val="110000"/>
              </a:lnSpc>
              <a:spcBef>
                <a:spcPts val="0"/>
              </a:spcBef>
              <a:spcAft>
                <a:spcPts val="0"/>
              </a:spcAft>
              <a:buClr>
                <a:schemeClr val="dk1"/>
              </a:buClr>
              <a:buSzPts val="2900"/>
              <a:buFont typeface="Noto Sans Symbols"/>
              <a:buNone/>
            </a:pPr>
            <a:r>
              <a:rPr lang="es-ES" b="0" i="0" u="none" strike="noStrike" cap="none" dirty="0">
                <a:solidFill>
                  <a:schemeClr val="dk1"/>
                </a:solidFill>
                <a:latin typeface="+mn-lt"/>
                <a:ea typeface="Times New Roman"/>
                <a:cs typeface="Times New Roman"/>
                <a:sym typeface="Times New Roman"/>
              </a:rPr>
              <a:t>Este software apoya  al auditor como:</a:t>
            </a:r>
            <a:endParaRPr b="0" i="0" u="none" strike="noStrike" cap="none" dirty="0">
              <a:solidFill>
                <a:schemeClr val="dk1"/>
              </a:solidFill>
              <a:latin typeface="+mn-lt"/>
              <a:ea typeface="Arial"/>
              <a:cs typeface="Arial"/>
              <a:sym typeface="Arial"/>
            </a:endParaRPr>
          </a:p>
          <a:p>
            <a:pPr marL="279400" marR="0" lvl="0" indent="-279400" algn="just" rtl="0">
              <a:lnSpc>
                <a:spcPct val="110000"/>
              </a:lnSpc>
              <a:spcBef>
                <a:spcPts val="1050"/>
              </a:spcBef>
              <a:spcAft>
                <a:spcPts val="0"/>
              </a:spcAft>
              <a:buClr>
                <a:schemeClr val="dk1"/>
              </a:buClr>
              <a:buSzPts val="2100"/>
              <a:buFont typeface="Noto Sans Symbols"/>
              <a:buChar char="●"/>
            </a:pPr>
            <a:r>
              <a:rPr lang="es-ES" b="0" i="0" u="none" strike="noStrike" cap="none" dirty="0">
                <a:solidFill>
                  <a:schemeClr val="dk1"/>
                </a:solidFill>
                <a:latin typeface="+mn-lt"/>
                <a:ea typeface="Arial"/>
                <a:cs typeface="Arial"/>
                <a:sym typeface="Arial"/>
              </a:rPr>
              <a:t>Utilización del CPU (detecta errores y limites).</a:t>
            </a:r>
            <a:endParaRPr dirty="0">
              <a:latin typeface="+mn-lt"/>
            </a:endParaRPr>
          </a:p>
          <a:p>
            <a:pPr marL="279400" marR="0" lvl="0" indent="-279400" algn="just" rtl="0">
              <a:lnSpc>
                <a:spcPct val="110000"/>
              </a:lnSpc>
              <a:spcBef>
                <a:spcPts val="1050"/>
              </a:spcBef>
              <a:spcAft>
                <a:spcPts val="0"/>
              </a:spcAft>
              <a:buClr>
                <a:schemeClr val="dk1"/>
              </a:buClr>
              <a:buSzPts val="2100"/>
              <a:buFont typeface="Noto Sans Symbols"/>
              <a:buChar char="●"/>
            </a:pPr>
            <a:r>
              <a:rPr lang="es-ES" b="0" i="0" u="none" strike="noStrike" cap="none" dirty="0">
                <a:solidFill>
                  <a:schemeClr val="dk1"/>
                </a:solidFill>
                <a:latin typeface="+mn-lt"/>
                <a:ea typeface="Arial"/>
                <a:cs typeface="Arial"/>
                <a:sym typeface="Arial"/>
              </a:rPr>
              <a:t>Utilización de memoria expandida (detectar errores y limites).</a:t>
            </a:r>
            <a:endParaRPr dirty="0">
              <a:latin typeface="+mn-lt"/>
            </a:endParaRPr>
          </a:p>
          <a:p>
            <a:pPr marL="279400" marR="0" lvl="0" indent="-279400" algn="just" rtl="0">
              <a:lnSpc>
                <a:spcPct val="110000"/>
              </a:lnSpc>
              <a:spcBef>
                <a:spcPts val="1050"/>
              </a:spcBef>
              <a:spcAft>
                <a:spcPts val="0"/>
              </a:spcAft>
              <a:buClr>
                <a:schemeClr val="dk1"/>
              </a:buClr>
              <a:buSzPts val="2100"/>
              <a:buFont typeface="Noto Sans Symbols"/>
              <a:buChar char="●"/>
            </a:pPr>
            <a:r>
              <a:rPr lang="es-ES" b="0" i="0" u="none" strike="noStrike" cap="none" dirty="0">
                <a:solidFill>
                  <a:schemeClr val="dk1"/>
                </a:solidFill>
                <a:latin typeface="+mn-lt"/>
                <a:ea typeface="Arial"/>
                <a:cs typeface="Arial"/>
                <a:sym typeface="Arial"/>
              </a:rPr>
              <a:t>Utilización de almacenamiento (Que tanto se almacena en disco y que tanto se utiliza).</a:t>
            </a:r>
            <a:endParaRPr dirty="0">
              <a:latin typeface="+mn-lt"/>
            </a:endParaRPr>
          </a:p>
          <a:p>
            <a:pPr marL="279400" marR="0" lvl="0" indent="-279400" algn="just" rtl="0">
              <a:lnSpc>
                <a:spcPct val="110000"/>
              </a:lnSpc>
              <a:spcBef>
                <a:spcPts val="1050"/>
              </a:spcBef>
              <a:spcAft>
                <a:spcPts val="0"/>
              </a:spcAft>
              <a:buClr>
                <a:schemeClr val="dk1"/>
              </a:buClr>
              <a:buSzPts val="2100"/>
              <a:buFont typeface="Noto Sans Symbols"/>
              <a:buChar char="●"/>
            </a:pPr>
            <a:r>
              <a:rPr lang="es-ES" b="0" i="0" u="none" strike="noStrike" cap="none" dirty="0">
                <a:solidFill>
                  <a:schemeClr val="dk1"/>
                </a:solidFill>
                <a:latin typeface="+mn-lt"/>
                <a:ea typeface="Arial"/>
                <a:cs typeface="Arial"/>
                <a:sym typeface="Arial"/>
              </a:rPr>
              <a:t>Utilización de canales de comunicación (detectar fuentes de envío, destino y si un elemento extraño esta haciendo uso del sistema).</a:t>
            </a:r>
            <a:endParaRPr dirty="0">
              <a:latin typeface="+mn-lt"/>
            </a:endParaRPr>
          </a:p>
          <a:p>
            <a:pPr marL="279400" marR="0" lvl="0" indent="-279400" algn="just" rtl="0">
              <a:lnSpc>
                <a:spcPct val="110000"/>
              </a:lnSpc>
              <a:spcBef>
                <a:spcPts val="1050"/>
              </a:spcBef>
              <a:spcAft>
                <a:spcPts val="0"/>
              </a:spcAft>
              <a:buClr>
                <a:schemeClr val="dk1"/>
              </a:buClr>
              <a:buSzPts val="2100"/>
              <a:buFont typeface="Noto Sans Symbols"/>
              <a:buChar char="●"/>
            </a:pPr>
            <a:r>
              <a:rPr lang="es-ES" b="0" i="0" u="none" strike="noStrike" cap="none" dirty="0">
                <a:solidFill>
                  <a:schemeClr val="dk1"/>
                </a:solidFill>
                <a:latin typeface="+mn-lt"/>
                <a:ea typeface="Arial"/>
                <a:cs typeface="Arial"/>
                <a:sym typeface="Arial"/>
              </a:rPr>
              <a:t>Utilización de periféricos (Proporciona estadísticas del uso de los periféricos).  </a:t>
            </a:r>
            <a:endParaRPr dirty="0">
              <a:latin typeface="+mn-lt"/>
            </a:endParaRPr>
          </a:p>
        </p:txBody>
      </p:sp>
      <p:sp>
        <p:nvSpPr>
          <p:cNvPr id="1007" name="Google Shape;1007;p46"/>
          <p:cNvSpPr txBox="1"/>
          <p:nvPr/>
        </p:nvSpPr>
        <p:spPr>
          <a:xfrm>
            <a:off x="1322502" y="1957519"/>
            <a:ext cx="6781800" cy="5794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accent2"/>
              </a:buClr>
              <a:buSzPts val="3200"/>
              <a:buFont typeface="Noto Sans Symbols"/>
              <a:buNone/>
            </a:pPr>
            <a:r>
              <a:rPr lang="es-ES" sz="3200" b="1" i="0" u="none" strike="noStrike" cap="none" dirty="0">
                <a:solidFill>
                  <a:schemeClr val="tx1"/>
                </a:solidFill>
                <a:latin typeface="Garamond"/>
                <a:ea typeface="Garamond"/>
                <a:cs typeface="Garamond"/>
                <a:sym typeface="Garamond"/>
              </a:rPr>
              <a:t>Software de auditoría en el mercado</a:t>
            </a:r>
            <a:endParaRPr dirty="0">
              <a:solidFill>
                <a:schemeClr val="tx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47"/>
          <p:cNvSpPr/>
          <p:nvPr/>
        </p:nvSpPr>
        <p:spPr>
          <a:xfrm>
            <a:off x="1082180" y="2855911"/>
            <a:ext cx="6979640" cy="3095719"/>
          </a:xfrm>
          <a:prstGeom prst="rect">
            <a:avLst/>
          </a:prstGeom>
          <a:noFill/>
          <a:ln>
            <a:noFill/>
          </a:ln>
        </p:spPr>
        <p:txBody>
          <a:bodyPr spcFirstLastPara="1" wrap="square" lIns="90475" tIns="44450" rIns="90475" bIns="44450" anchor="t" anchorCtr="0">
            <a:spAutoFit/>
          </a:bodyPr>
          <a:lstStyle/>
          <a:p>
            <a:pPr marL="371475" marR="0" lvl="0" indent="-371475" algn="l" rtl="0">
              <a:lnSpc>
                <a:spcPct val="90000"/>
              </a:lnSpc>
              <a:spcBef>
                <a:spcPts val="0"/>
              </a:spcBef>
              <a:spcAft>
                <a:spcPts val="0"/>
              </a:spcAft>
              <a:buClr>
                <a:schemeClr val="dk1"/>
              </a:buClr>
              <a:buSzPts val="2000"/>
              <a:buFont typeface="Noto Sans Symbols"/>
              <a:buNone/>
            </a:pPr>
            <a:r>
              <a:rPr lang="es-ES" sz="1800" b="0" i="0" u="none" strike="noStrike" cap="none" dirty="0">
                <a:solidFill>
                  <a:schemeClr val="dk1"/>
                </a:solidFill>
                <a:latin typeface="+mn-lt"/>
                <a:ea typeface="Arial"/>
                <a:cs typeface="Arial"/>
                <a:sym typeface="Arial"/>
              </a:rPr>
              <a:t>Este software apoya  al auditor como:</a:t>
            </a:r>
            <a:endParaRPr sz="1800" dirty="0">
              <a:latin typeface="+mn-lt"/>
            </a:endParaRPr>
          </a:p>
          <a:p>
            <a:pPr marL="371475" marR="0" lvl="0" indent="-371475" algn="just" rtl="0">
              <a:lnSpc>
                <a:spcPct val="90000"/>
              </a:lnSpc>
              <a:spcBef>
                <a:spcPts val="1000"/>
              </a:spcBef>
              <a:spcAft>
                <a:spcPts val="0"/>
              </a:spcAft>
              <a:buClr>
                <a:schemeClr val="dk1"/>
              </a:buClr>
              <a:buSzPts val="2000"/>
              <a:buFont typeface="Noto Sans Symbols"/>
              <a:buChar char="●"/>
            </a:pPr>
            <a:r>
              <a:rPr lang="es-ES" sz="1800" b="0" i="0" u="none" strike="noStrike" cap="none" dirty="0">
                <a:solidFill>
                  <a:schemeClr val="dk1"/>
                </a:solidFill>
                <a:latin typeface="+mn-lt"/>
                <a:ea typeface="Arial"/>
                <a:cs typeface="Arial"/>
                <a:sym typeface="Arial"/>
              </a:rPr>
              <a:t>Tiempo de respuesta (detectar la causa por la que el tiempo de respuesta es bajo o alto, si es por la comunicación o por el sistema mismo).</a:t>
            </a:r>
            <a:endParaRPr sz="1800" dirty="0">
              <a:latin typeface="+mn-lt"/>
            </a:endParaRPr>
          </a:p>
          <a:p>
            <a:pPr marL="371475" marR="0" lvl="0" indent="-371475" algn="just" rtl="0">
              <a:lnSpc>
                <a:spcPct val="90000"/>
              </a:lnSpc>
              <a:spcBef>
                <a:spcPts val="1000"/>
              </a:spcBef>
              <a:spcAft>
                <a:spcPts val="0"/>
              </a:spcAft>
              <a:buClr>
                <a:schemeClr val="dk1"/>
              </a:buClr>
              <a:buSzPts val="2000"/>
              <a:buFont typeface="Noto Sans Symbols"/>
              <a:buChar char="●"/>
            </a:pPr>
            <a:r>
              <a:rPr lang="es-ES" sz="1800" b="0" i="0" u="none" strike="noStrike" cap="none" dirty="0">
                <a:solidFill>
                  <a:schemeClr val="dk1"/>
                </a:solidFill>
                <a:latin typeface="+mn-lt"/>
                <a:ea typeface="Arial"/>
                <a:cs typeface="Arial"/>
                <a:sym typeface="Arial"/>
              </a:rPr>
              <a:t>Pruebas de contención (detectar el origen de la contención, identificando los accesos de todos los usuarios y disparando una alarma cuando se tenga contención).</a:t>
            </a:r>
            <a:endParaRPr sz="1800" dirty="0">
              <a:latin typeface="+mn-lt"/>
            </a:endParaRPr>
          </a:p>
          <a:p>
            <a:pPr marL="371475" marR="0" lvl="0" indent="-371475" algn="just" rtl="0">
              <a:lnSpc>
                <a:spcPct val="90000"/>
              </a:lnSpc>
              <a:spcBef>
                <a:spcPts val="1000"/>
              </a:spcBef>
              <a:spcAft>
                <a:spcPts val="0"/>
              </a:spcAft>
              <a:buClr>
                <a:schemeClr val="dk1"/>
              </a:buClr>
              <a:buSzPts val="2000"/>
              <a:buFont typeface="Noto Sans Symbols"/>
              <a:buChar char="●"/>
            </a:pPr>
            <a:r>
              <a:rPr lang="es-ES" sz="1800" b="0" i="0" u="none" strike="noStrike" cap="none" dirty="0">
                <a:solidFill>
                  <a:schemeClr val="dk1"/>
                </a:solidFill>
                <a:latin typeface="+mn-lt"/>
                <a:ea typeface="Arial"/>
                <a:cs typeface="Arial"/>
                <a:sym typeface="Arial"/>
              </a:rPr>
              <a:t>Largo de los </a:t>
            </a:r>
            <a:r>
              <a:rPr lang="es-ES" sz="1800" b="0" i="0" u="none" strike="noStrike" cap="none" dirty="0" err="1">
                <a:solidFill>
                  <a:schemeClr val="dk1"/>
                </a:solidFill>
                <a:latin typeface="+mn-lt"/>
                <a:ea typeface="Arial"/>
                <a:cs typeface="Arial"/>
                <a:sym typeface="Arial"/>
              </a:rPr>
              <a:t>querys</a:t>
            </a:r>
            <a:r>
              <a:rPr lang="es-ES" sz="1800" b="0" i="0" u="none" strike="noStrike" cap="none" dirty="0">
                <a:solidFill>
                  <a:schemeClr val="dk1"/>
                </a:solidFill>
                <a:latin typeface="+mn-lt"/>
                <a:ea typeface="Arial"/>
                <a:cs typeface="Arial"/>
                <a:sym typeface="Arial"/>
              </a:rPr>
              <a:t> (Identificar si usan las llaves apropiadas y si no hacen exceso de lecturas)</a:t>
            </a:r>
            <a:endParaRPr sz="1800" dirty="0">
              <a:latin typeface="+mn-lt"/>
            </a:endParaRPr>
          </a:p>
          <a:p>
            <a:pPr marL="371475" marR="0" lvl="0" indent="-371475" algn="just" rtl="0">
              <a:lnSpc>
                <a:spcPct val="90000"/>
              </a:lnSpc>
              <a:spcBef>
                <a:spcPts val="1000"/>
              </a:spcBef>
              <a:spcAft>
                <a:spcPts val="0"/>
              </a:spcAft>
              <a:buClr>
                <a:schemeClr val="dk1"/>
              </a:buClr>
              <a:buSzPts val="2000"/>
              <a:buFont typeface="Noto Sans Symbols"/>
              <a:buChar char="●"/>
            </a:pPr>
            <a:r>
              <a:rPr lang="es-ES" sz="1800" b="0" i="0" u="none" strike="noStrike" cap="none" dirty="0">
                <a:solidFill>
                  <a:schemeClr val="dk1"/>
                </a:solidFill>
                <a:latin typeface="+mn-lt"/>
                <a:ea typeface="Arial"/>
                <a:cs typeface="Arial"/>
                <a:sym typeface="Arial"/>
              </a:rPr>
              <a:t>Tiempos de búsqueda (Detectar si los algoritmos de búsqueda son los apropiados, que la búsqueda no sea lenta) </a:t>
            </a:r>
            <a:endParaRPr sz="1800" dirty="0">
              <a:latin typeface="+mn-lt"/>
            </a:endParaRPr>
          </a:p>
        </p:txBody>
      </p:sp>
      <p:sp>
        <p:nvSpPr>
          <p:cNvPr id="1014" name="Google Shape;1014;p47"/>
          <p:cNvSpPr txBox="1"/>
          <p:nvPr/>
        </p:nvSpPr>
        <p:spPr>
          <a:xfrm>
            <a:off x="1082180" y="1755120"/>
            <a:ext cx="6781800" cy="5794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Noto Sans Symbols"/>
              <a:buNone/>
            </a:pPr>
            <a:r>
              <a:rPr lang="es-ES" sz="3200" b="1" i="0" u="none" strike="noStrike" cap="none" dirty="0">
                <a:solidFill>
                  <a:schemeClr val="dk1"/>
                </a:solidFill>
                <a:latin typeface="Garamond"/>
                <a:ea typeface="Garamond"/>
                <a:cs typeface="Garamond"/>
                <a:sym typeface="Garamond"/>
              </a:rPr>
              <a:t>Software de auditoría en el mercado</a:t>
            </a:r>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48"/>
          <p:cNvSpPr/>
          <p:nvPr/>
        </p:nvSpPr>
        <p:spPr>
          <a:xfrm>
            <a:off x="1418745" y="2697758"/>
            <a:ext cx="6602376" cy="2033890"/>
          </a:xfrm>
          <a:prstGeom prst="rect">
            <a:avLst/>
          </a:prstGeom>
          <a:noFill/>
          <a:ln>
            <a:noFill/>
          </a:ln>
        </p:spPr>
        <p:txBody>
          <a:bodyPr spcFirstLastPara="1" wrap="square" lIns="90475" tIns="44450" rIns="90475" bIns="44450" anchor="t" anchorCtr="0">
            <a:spAutoFit/>
          </a:bodyPr>
          <a:lstStyle/>
          <a:p>
            <a:pPr marL="285750" marR="0" lvl="0" indent="-285750" algn="l" rtl="0">
              <a:lnSpc>
                <a:spcPct val="120000"/>
              </a:lnSpc>
              <a:spcBef>
                <a:spcPts val="0"/>
              </a:spcBef>
              <a:spcAft>
                <a:spcPts val="0"/>
              </a:spcAft>
              <a:buClr>
                <a:schemeClr val="dk1"/>
              </a:buClr>
              <a:buSzPts val="2200"/>
              <a:buFont typeface="Noto Sans Symbols"/>
              <a:buNone/>
            </a:pPr>
            <a:r>
              <a:rPr lang="es-ES" sz="1800" b="0" i="0" u="none" strike="noStrike" cap="none" dirty="0">
                <a:solidFill>
                  <a:schemeClr val="dk1"/>
                </a:solidFill>
                <a:latin typeface="+mn-lt"/>
                <a:ea typeface="Arial"/>
                <a:cs typeface="Arial"/>
                <a:sym typeface="Arial"/>
              </a:rPr>
              <a:t>Este software apoya  al auditor como:</a:t>
            </a:r>
            <a:endParaRPr sz="1800" dirty="0">
              <a:latin typeface="+mn-lt"/>
            </a:endParaRPr>
          </a:p>
          <a:p>
            <a:pPr marL="285750" marR="0" lvl="0" indent="-285750" algn="l" rtl="0">
              <a:lnSpc>
                <a:spcPct val="120000"/>
              </a:lnSpc>
              <a:spcBef>
                <a:spcPts val="1100"/>
              </a:spcBef>
              <a:spcAft>
                <a:spcPts val="0"/>
              </a:spcAft>
              <a:buClr>
                <a:schemeClr val="dk1"/>
              </a:buClr>
              <a:buSzPts val="2200"/>
              <a:buFont typeface="Noto Sans Symbols"/>
              <a:buChar char="●"/>
            </a:pPr>
            <a:r>
              <a:rPr lang="es-ES" sz="1800" b="0" i="0" u="none" strike="noStrike" cap="none" dirty="0">
                <a:solidFill>
                  <a:schemeClr val="dk1"/>
                </a:solidFill>
                <a:latin typeface="+mn-lt"/>
                <a:ea typeface="Arial"/>
                <a:cs typeface="Arial"/>
                <a:sym typeface="Arial"/>
              </a:rPr>
              <a:t>Monitoreo de paginación (saber que aplicaciones consumen más recursos de disco).</a:t>
            </a:r>
            <a:endParaRPr sz="1800" dirty="0">
              <a:latin typeface="+mn-lt"/>
            </a:endParaRPr>
          </a:p>
          <a:p>
            <a:pPr marL="285750" marR="0" lvl="0" indent="-285750" algn="l" rtl="0">
              <a:lnSpc>
                <a:spcPct val="120000"/>
              </a:lnSpc>
              <a:spcBef>
                <a:spcPts val="1100"/>
              </a:spcBef>
              <a:spcAft>
                <a:spcPts val="0"/>
              </a:spcAft>
              <a:buClr>
                <a:schemeClr val="dk1"/>
              </a:buClr>
              <a:buSzPts val="2200"/>
              <a:buFont typeface="Noto Sans Symbols"/>
              <a:buChar char="●"/>
            </a:pPr>
            <a:r>
              <a:rPr lang="es-ES" sz="1800" b="0" i="0" u="none" strike="noStrike" cap="none" dirty="0">
                <a:solidFill>
                  <a:schemeClr val="dk1"/>
                </a:solidFill>
                <a:latin typeface="+mn-lt"/>
                <a:ea typeface="Arial"/>
                <a:cs typeface="Arial"/>
                <a:sym typeface="Arial"/>
              </a:rPr>
              <a:t>Frecuencia de </a:t>
            </a:r>
            <a:r>
              <a:rPr lang="es-ES" sz="1800" b="0" i="0" u="none" strike="noStrike" cap="none" dirty="0" err="1">
                <a:solidFill>
                  <a:schemeClr val="dk1"/>
                </a:solidFill>
                <a:latin typeface="+mn-lt"/>
                <a:ea typeface="Arial"/>
                <a:cs typeface="Arial"/>
                <a:sym typeface="Arial"/>
              </a:rPr>
              <a:t>checkpoints</a:t>
            </a:r>
            <a:r>
              <a:rPr lang="es-ES" sz="1800" b="0" i="0" u="none" strike="noStrike" cap="none" dirty="0">
                <a:solidFill>
                  <a:schemeClr val="dk1"/>
                </a:solidFill>
                <a:latin typeface="+mn-lt"/>
                <a:ea typeface="Arial"/>
                <a:cs typeface="Arial"/>
                <a:sym typeface="Arial"/>
              </a:rPr>
              <a:t> (Puntos de chequeo que permiten ver como andan los recursos).</a:t>
            </a:r>
            <a:endParaRPr sz="1800" dirty="0">
              <a:latin typeface="+mn-lt"/>
            </a:endParaRPr>
          </a:p>
        </p:txBody>
      </p:sp>
      <p:sp>
        <p:nvSpPr>
          <p:cNvPr id="1021" name="Google Shape;1021;p48"/>
          <p:cNvSpPr txBox="1"/>
          <p:nvPr/>
        </p:nvSpPr>
        <p:spPr>
          <a:xfrm>
            <a:off x="1069954" y="1646522"/>
            <a:ext cx="6781800" cy="5794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3200"/>
              <a:buFont typeface="Noto Sans Symbols"/>
              <a:buNone/>
            </a:pPr>
            <a:r>
              <a:rPr lang="es-ES" sz="3200" b="1" i="0" u="none" strike="noStrike" cap="none" dirty="0">
                <a:solidFill>
                  <a:schemeClr val="dk1"/>
                </a:solidFill>
                <a:latin typeface="Garamond"/>
                <a:ea typeface="Garamond"/>
                <a:cs typeface="Garamond"/>
                <a:sym typeface="Garamond"/>
              </a:rPr>
              <a:t>Software de auditoría en el mercado</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R" sz="3200" b="1" dirty="0"/>
              <a:t>Tipos de integridad de datos</a:t>
            </a:r>
            <a:br>
              <a:rPr lang="es-CR" sz="3200" b="1" dirty="0"/>
            </a:br>
            <a:r>
              <a:rPr lang="es-CR" sz="3200" b="1" dirty="0"/>
              <a:t>Integridad lógica</a:t>
            </a:r>
            <a:br>
              <a:rPr lang="en-US" sz="3200" dirty="0"/>
            </a:br>
            <a:endParaRPr lang="en-US" sz="3200" dirty="0"/>
          </a:p>
        </p:txBody>
      </p:sp>
      <p:sp>
        <p:nvSpPr>
          <p:cNvPr id="3" name="Marcador de contenido 2"/>
          <p:cNvSpPr>
            <a:spLocks noGrp="1"/>
          </p:cNvSpPr>
          <p:nvPr>
            <p:ph idx="1"/>
          </p:nvPr>
        </p:nvSpPr>
        <p:spPr>
          <a:xfrm>
            <a:off x="1176865" y="2490135"/>
            <a:ext cx="6798736" cy="3444997"/>
          </a:xfrm>
        </p:spPr>
        <p:txBody>
          <a:bodyPr/>
          <a:lstStyle/>
          <a:p>
            <a:r>
              <a:rPr lang="es-ES" dirty="0"/>
              <a:t>Conserva los datos sin ningún cambio, puesto que se emplean de forma distinta en una base de datos relacional. La integridad lógica protege a los datos del error humano y también de los hackers, pero de una forma muy distinta a la integridad física. Existen cuatro tipos de integridad lógica.</a:t>
            </a:r>
            <a:endParaRPr lang="en-US" dirty="0"/>
          </a:p>
        </p:txBody>
      </p:sp>
    </p:spTree>
    <p:extLst>
      <p:ext uri="{BB962C8B-B14F-4D97-AF65-F5344CB8AC3E}">
        <p14:creationId xmlns:p14="http://schemas.microsoft.com/office/powerpoint/2010/main" val="31477858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49"/>
          <p:cNvSpPr/>
          <p:nvPr/>
        </p:nvSpPr>
        <p:spPr>
          <a:xfrm>
            <a:off x="1007114" y="2090688"/>
            <a:ext cx="5473700" cy="3573463"/>
          </a:xfrm>
          <a:prstGeom prst="rect">
            <a:avLst/>
          </a:prstGeom>
          <a:noFill/>
          <a:ln>
            <a:noFill/>
          </a:ln>
        </p:spPr>
        <p:txBody>
          <a:bodyPr spcFirstLastPara="1" wrap="square" lIns="90475" tIns="44450" rIns="90475" bIns="44450" anchor="t" anchorCtr="0">
            <a:spAutoFit/>
          </a:bodyPr>
          <a:lstStyle/>
          <a:p>
            <a:pPr marL="190500" marR="0" lvl="0" indent="-190500" algn="l" rtl="0">
              <a:lnSpc>
                <a:spcPct val="120000"/>
              </a:lnSpc>
              <a:spcBef>
                <a:spcPts val="0"/>
              </a:spcBef>
              <a:spcAft>
                <a:spcPts val="0"/>
              </a:spcAft>
              <a:buClr>
                <a:schemeClr val="dk1"/>
              </a:buClr>
              <a:buSzPts val="2200"/>
              <a:buFont typeface="Noto Sans Symbols"/>
              <a:buNone/>
            </a:pPr>
            <a:r>
              <a:rPr lang="es-ES" sz="2200" b="0" i="0" u="none" strike="noStrike" cap="none" dirty="0">
                <a:solidFill>
                  <a:schemeClr val="dk1"/>
                </a:solidFill>
                <a:latin typeface="+mn-lt"/>
                <a:ea typeface="Arial"/>
                <a:cs typeface="Arial"/>
                <a:sym typeface="Arial"/>
              </a:rPr>
              <a:t>Este software apoya  al auditor como:</a:t>
            </a:r>
            <a:endParaRPr dirty="0">
              <a:latin typeface="+mn-lt"/>
            </a:endParaRPr>
          </a:p>
          <a:p>
            <a:pPr marL="190500" marR="0" lvl="0" indent="-190500" algn="l" rtl="0">
              <a:lnSpc>
                <a:spcPct val="120000"/>
              </a:lnSpc>
              <a:spcBef>
                <a:spcPts val="1100"/>
              </a:spcBef>
              <a:spcAft>
                <a:spcPts val="0"/>
              </a:spcAft>
              <a:buClr>
                <a:schemeClr val="dk1"/>
              </a:buClr>
              <a:buSzPts val="2200"/>
              <a:buFont typeface="Noto Sans Symbols"/>
              <a:buChar char="●"/>
            </a:pPr>
            <a:r>
              <a:rPr lang="es-ES" sz="2200" b="0" i="0" u="none" strike="noStrike" cap="none" dirty="0">
                <a:solidFill>
                  <a:schemeClr val="dk1"/>
                </a:solidFill>
                <a:latin typeface="+mn-lt"/>
                <a:ea typeface="Arial"/>
                <a:cs typeface="Arial"/>
                <a:sym typeface="Arial"/>
              </a:rPr>
              <a:t>Pistas de auditoría. </a:t>
            </a:r>
            <a:endParaRPr dirty="0">
              <a:latin typeface="+mn-lt"/>
            </a:endParaRPr>
          </a:p>
          <a:p>
            <a:pPr marL="190500" marR="0" lvl="0" indent="-190500" algn="l" rtl="0">
              <a:lnSpc>
                <a:spcPct val="120000"/>
              </a:lnSpc>
              <a:spcBef>
                <a:spcPts val="1100"/>
              </a:spcBef>
              <a:spcAft>
                <a:spcPts val="0"/>
              </a:spcAft>
              <a:buClr>
                <a:schemeClr val="dk1"/>
              </a:buClr>
              <a:buSzPts val="2200"/>
              <a:buFont typeface="Noto Sans Symbols"/>
              <a:buChar char="●"/>
            </a:pPr>
            <a:r>
              <a:rPr lang="es-ES" sz="2200" b="0" i="0" u="none" strike="noStrike" cap="none" dirty="0">
                <a:solidFill>
                  <a:schemeClr val="dk1"/>
                </a:solidFill>
                <a:latin typeface="+mn-lt"/>
                <a:ea typeface="Arial"/>
                <a:cs typeface="Arial"/>
                <a:sym typeface="Arial"/>
              </a:rPr>
              <a:t>Uso de archivos de log.</a:t>
            </a:r>
            <a:endParaRPr dirty="0">
              <a:latin typeface="+mn-lt"/>
            </a:endParaRPr>
          </a:p>
          <a:p>
            <a:pPr marL="190500" marR="0" lvl="0" indent="-190500" algn="l" rtl="0">
              <a:lnSpc>
                <a:spcPct val="120000"/>
              </a:lnSpc>
              <a:spcBef>
                <a:spcPts val="1100"/>
              </a:spcBef>
              <a:spcAft>
                <a:spcPts val="0"/>
              </a:spcAft>
              <a:buClr>
                <a:schemeClr val="dk1"/>
              </a:buClr>
              <a:buSzPts val="2200"/>
              <a:buFont typeface="Noto Sans Symbols"/>
              <a:buChar char="●"/>
            </a:pPr>
            <a:r>
              <a:rPr lang="es-ES" sz="2200" b="0" i="0" u="none" strike="noStrike" cap="none" dirty="0">
                <a:solidFill>
                  <a:schemeClr val="dk1"/>
                </a:solidFill>
                <a:latin typeface="+mn-lt"/>
                <a:ea typeface="Arial"/>
                <a:cs typeface="Arial"/>
                <a:sym typeface="Arial"/>
              </a:rPr>
              <a:t>Utilizar de metodologías bien definidas para el desarrollo de aplicaciones.</a:t>
            </a:r>
            <a:endParaRPr dirty="0">
              <a:latin typeface="+mn-lt"/>
            </a:endParaRPr>
          </a:p>
          <a:p>
            <a:pPr marL="190500" marR="0" lvl="0" indent="-190500" algn="l" rtl="0">
              <a:lnSpc>
                <a:spcPct val="120000"/>
              </a:lnSpc>
              <a:spcBef>
                <a:spcPts val="1100"/>
              </a:spcBef>
              <a:spcAft>
                <a:spcPts val="0"/>
              </a:spcAft>
              <a:buClr>
                <a:schemeClr val="dk1"/>
              </a:buClr>
              <a:buSzPts val="2200"/>
              <a:buFont typeface="Noto Sans Symbols"/>
              <a:buChar char="●"/>
            </a:pPr>
            <a:r>
              <a:rPr lang="es-ES" sz="2200" b="0" i="0" u="none" strike="noStrike" cap="none" dirty="0">
                <a:solidFill>
                  <a:schemeClr val="dk1"/>
                </a:solidFill>
                <a:latin typeface="+mn-lt"/>
                <a:ea typeface="Arial"/>
                <a:cs typeface="Arial"/>
                <a:sym typeface="Arial"/>
              </a:rPr>
              <a:t>Uso de una estructura del sistema  que permita crear ambientes de prueba. </a:t>
            </a:r>
            <a:endParaRPr dirty="0">
              <a:latin typeface="+mn-lt"/>
            </a:endParaRPr>
          </a:p>
        </p:txBody>
      </p:sp>
      <p:graphicFrame>
        <p:nvGraphicFramePr>
          <p:cNvPr id="1028" name="Google Shape;1028;p49"/>
          <p:cNvGraphicFramePr/>
          <p:nvPr>
            <p:extLst>
              <p:ext uri="{D42A27DB-BD31-4B8C-83A1-F6EECF244321}">
                <p14:modId xmlns:p14="http://schemas.microsoft.com/office/powerpoint/2010/main" val="4232420953"/>
              </p:ext>
            </p:extLst>
          </p:nvPr>
        </p:nvGraphicFramePr>
        <p:xfrm>
          <a:off x="6816512" y="2773706"/>
          <a:ext cx="1403350" cy="1600200"/>
        </p:xfrm>
        <a:graphic>
          <a:graphicData uri="http://schemas.openxmlformats.org/presentationml/2006/ole">
            <mc:AlternateContent xmlns:mc="http://schemas.openxmlformats.org/markup-compatibility/2006">
              <mc:Choice xmlns:v="urn:schemas-microsoft-com:vml" Requires="v">
                <p:oleObj spid="_x0000_s1031" r:id="rId4" imgW="1403350" imgH="1600200" progId="MS_ClipArt_Gallery.2">
                  <p:embed/>
                </p:oleObj>
              </mc:Choice>
              <mc:Fallback>
                <p:oleObj r:id="rId4" imgW="1403350" imgH="1600200" progId="MS_ClipArt_Gallery.2">
                  <p:embed/>
                  <p:pic>
                    <p:nvPicPr>
                      <p:cNvPr id="1028" name="Google Shape;1028;p49"/>
                      <p:cNvPicPr preferRelativeResize="0"/>
                      <p:nvPr/>
                    </p:nvPicPr>
                    <p:blipFill rotWithShape="1">
                      <a:blip r:embed="rId5">
                        <a:alphaModFix/>
                      </a:blip>
                      <a:srcRect/>
                      <a:stretch/>
                    </p:blipFill>
                    <p:spPr>
                      <a:xfrm>
                        <a:off x="6816512" y="2773706"/>
                        <a:ext cx="1403350" cy="1600200"/>
                      </a:xfrm>
                      <a:prstGeom prst="rect">
                        <a:avLst/>
                      </a:prstGeom>
                      <a:noFill/>
                      <a:ln>
                        <a:noFill/>
                      </a:ln>
                    </p:spPr>
                  </p:pic>
                </p:oleObj>
              </mc:Fallback>
            </mc:AlternateContent>
          </a:graphicData>
        </a:graphic>
      </p:graphicFrame>
      <p:sp>
        <p:nvSpPr>
          <p:cNvPr id="1029" name="Google Shape;1029;p49"/>
          <p:cNvSpPr txBox="1"/>
          <p:nvPr/>
        </p:nvSpPr>
        <p:spPr>
          <a:xfrm>
            <a:off x="1111726" y="1049337"/>
            <a:ext cx="6781800" cy="5794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accent2"/>
              </a:buClr>
              <a:buSzPts val="3200"/>
              <a:buFont typeface="Noto Sans Symbols"/>
              <a:buNone/>
            </a:pPr>
            <a:r>
              <a:rPr lang="es-ES" sz="3200" b="1" i="0" u="none" strike="noStrike" cap="none" dirty="0">
                <a:solidFill>
                  <a:schemeClr val="tx1"/>
                </a:solidFill>
                <a:latin typeface="Garamond"/>
                <a:ea typeface="Garamond"/>
                <a:cs typeface="Garamond"/>
                <a:sym typeface="Garamond"/>
              </a:rPr>
              <a:t>Software de auditoría en el mercado</a:t>
            </a:r>
            <a:endParaRPr dirty="0">
              <a:solidFill>
                <a:schemeClr val="tx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5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endParaRPr/>
          </a:p>
        </p:txBody>
      </p:sp>
      <p:sp>
        <p:nvSpPr>
          <p:cNvPr id="1036" name="Google Shape;1036;p50"/>
          <p:cNvSpPr txBox="1">
            <a:spLocks noGrp="1"/>
          </p:cNvSpPr>
          <p:nvPr>
            <p:ph idx="1"/>
          </p:nvPr>
        </p:nvSpPr>
        <p:spPr>
          <a:xfrm>
            <a:off x="1063625" y="2322513"/>
            <a:ext cx="7091363" cy="2465387"/>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3400"/>
              <a:buFont typeface="Noto Sans Symbols"/>
              <a:buNone/>
            </a:pPr>
            <a:r>
              <a:rPr lang="es-ES" sz="3400" dirty="0"/>
              <a:t>Ejemplo de software comercial existente en el mercado para efectuar evaluaciones</a:t>
            </a:r>
            <a:endParaRPr sz="3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51"/>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Garamond"/>
              <a:buNone/>
            </a:pPr>
            <a:r>
              <a:rPr lang="es-ES" b="1">
                <a:latin typeface="Garamond"/>
                <a:ea typeface="Garamond"/>
                <a:cs typeface="Garamond"/>
                <a:sym typeface="Garamond"/>
              </a:rPr>
              <a:t>Pruebas comparativas</a:t>
            </a:r>
            <a:endParaRPr/>
          </a:p>
        </p:txBody>
      </p:sp>
      <p:sp>
        <p:nvSpPr>
          <p:cNvPr id="1043" name="Google Shape;1043;p51"/>
          <p:cNvSpPr txBox="1">
            <a:spLocks noGrp="1"/>
          </p:cNvSpPr>
          <p:nvPr>
            <p:ph idx="1"/>
          </p:nvPr>
        </p:nvSpPr>
        <p:spPr>
          <a:xfrm>
            <a:off x="1176866" y="2488676"/>
            <a:ext cx="6823166" cy="3619757"/>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000"/>
              <a:buNone/>
            </a:pPr>
            <a:r>
              <a:rPr lang="es-ES" sz="2000" dirty="0">
                <a:solidFill>
                  <a:schemeClr val="dk1"/>
                </a:solidFill>
              </a:rPr>
              <a:t>Software que mide el rendimiento de una aplicación (sistema de información), computadora, componente. </a:t>
            </a:r>
            <a:endParaRPr dirty="0"/>
          </a:p>
          <a:p>
            <a:pPr marL="342900" lvl="0" indent="-342900" algn="just" rtl="0">
              <a:spcBef>
                <a:spcPts val="1000"/>
              </a:spcBef>
              <a:spcAft>
                <a:spcPts val="0"/>
              </a:spcAft>
              <a:buClr>
                <a:schemeClr val="dk1"/>
              </a:buClr>
              <a:buSzPts val="2000"/>
              <a:buNone/>
            </a:pPr>
            <a:r>
              <a:rPr lang="es-ES" sz="2000" dirty="0">
                <a:solidFill>
                  <a:schemeClr val="dk1"/>
                </a:solidFill>
              </a:rPr>
              <a:t>Ayuda también a evaluar procesos bajo diferentes configuraciones de Hardware y Software.</a:t>
            </a:r>
            <a:endParaRPr dirty="0"/>
          </a:p>
          <a:p>
            <a:pPr marL="342900" lvl="0" indent="-342900" algn="just" rtl="0">
              <a:spcBef>
                <a:spcPts val="1000"/>
              </a:spcBef>
              <a:spcAft>
                <a:spcPts val="0"/>
              </a:spcAft>
              <a:buClr>
                <a:schemeClr val="dk1"/>
              </a:buClr>
              <a:buSzPts val="2000"/>
              <a:buNone/>
            </a:pPr>
            <a:r>
              <a:rPr lang="es-ES" sz="2000" b="1" dirty="0">
                <a:solidFill>
                  <a:schemeClr val="dk1"/>
                </a:solidFill>
                <a:latin typeface="Garamond"/>
                <a:ea typeface="Garamond"/>
                <a:cs typeface="Garamond"/>
                <a:sym typeface="Garamond"/>
              </a:rPr>
              <a:t>Pruebas de Sistema</a:t>
            </a:r>
            <a:r>
              <a:rPr lang="es-ES" sz="2000" dirty="0">
                <a:solidFill>
                  <a:schemeClr val="dk1"/>
                </a:solidFill>
                <a:latin typeface="Garamond"/>
                <a:ea typeface="Garamond"/>
                <a:cs typeface="Garamond"/>
                <a:sym typeface="Garamond"/>
              </a:rPr>
              <a:t>.-</a:t>
            </a:r>
            <a:r>
              <a:rPr lang="es-ES" sz="2000" dirty="0">
                <a:solidFill>
                  <a:schemeClr val="dk1"/>
                </a:solidFill>
                <a:latin typeface="Times New Roman"/>
                <a:ea typeface="Times New Roman"/>
                <a:cs typeface="Times New Roman"/>
                <a:sym typeface="Times New Roman"/>
              </a:rPr>
              <a:t> </a:t>
            </a:r>
            <a:r>
              <a:rPr lang="es-ES" sz="2000" dirty="0">
                <a:solidFill>
                  <a:schemeClr val="dk1"/>
                </a:solidFill>
              </a:rPr>
              <a:t>Evalúan el rendimiento global o parte del sistema, ejecuta y cronometra el tiempo de respuesta.</a:t>
            </a:r>
            <a:endParaRPr dirty="0"/>
          </a:p>
          <a:p>
            <a:pPr marL="342900" lvl="0" indent="-342900" algn="just" rtl="0">
              <a:spcBef>
                <a:spcPts val="1000"/>
              </a:spcBef>
              <a:spcAft>
                <a:spcPts val="0"/>
              </a:spcAft>
              <a:buClr>
                <a:schemeClr val="dk1"/>
              </a:buClr>
              <a:buSzPts val="2000"/>
              <a:buNone/>
            </a:pPr>
            <a:r>
              <a:rPr lang="es-ES" sz="2000" b="1" dirty="0">
                <a:solidFill>
                  <a:schemeClr val="dk1"/>
                </a:solidFill>
              </a:rPr>
              <a:t>Pruebas de aplicación o Aplicación-Base (</a:t>
            </a:r>
            <a:r>
              <a:rPr lang="es-ES" sz="2000" b="1" dirty="0" err="1">
                <a:solidFill>
                  <a:schemeClr val="dk1"/>
                </a:solidFill>
              </a:rPr>
              <a:t>Application-based</a:t>
            </a:r>
            <a:r>
              <a:rPr lang="es-ES" sz="2000" b="1" dirty="0">
                <a:solidFill>
                  <a:schemeClr val="dk1"/>
                </a:solidFill>
              </a:rPr>
              <a:t>)</a:t>
            </a:r>
            <a:r>
              <a:rPr lang="es-ES" sz="2000" dirty="0">
                <a:solidFill>
                  <a:schemeClr val="dk1"/>
                </a:solidFill>
              </a:rPr>
              <a:t>.- Evalúan el rendimiento de una aplicación en ejecución, como esta operando. Ejecuta y cronometra. </a:t>
            </a:r>
            <a:r>
              <a:rPr lang="es-ES" sz="2000" dirty="0" err="1">
                <a:solidFill>
                  <a:schemeClr val="dk1"/>
                </a:solidFill>
              </a:rPr>
              <a:t>Winstone</a:t>
            </a:r>
            <a:r>
              <a:rPr lang="es-ES" sz="2000" dirty="0">
                <a:solidFill>
                  <a:schemeClr val="dk1"/>
                </a:solidFill>
              </a:rPr>
              <a:t> de </a:t>
            </a:r>
            <a:r>
              <a:rPr lang="es-ES" sz="2000" dirty="0" err="1">
                <a:solidFill>
                  <a:schemeClr val="dk1"/>
                </a:solidFill>
              </a:rPr>
              <a:t>ZDnet</a:t>
            </a:r>
            <a:r>
              <a:rPr lang="es-ES" sz="2000" dirty="0">
                <a:solidFill>
                  <a:schemeClr val="dk1"/>
                </a:solidFill>
              </a:rPr>
              <a:t> </a:t>
            </a:r>
            <a:endParaRPr dirty="0"/>
          </a:p>
          <a:p>
            <a:pPr marL="342900" lvl="0" indent="-342900" algn="just" rtl="0">
              <a:spcBef>
                <a:spcPts val="1000"/>
              </a:spcBef>
              <a:spcAft>
                <a:spcPts val="0"/>
              </a:spcAft>
              <a:buClr>
                <a:srgbClr val="3F3F3F"/>
              </a:buClr>
              <a:buSzPts val="2000"/>
              <a:buNone/>
            </a:pPr>
            <a:endParaRPr sz="2000" dirty="0"/>
          </a:p>
          <a:p>
            <a:pPr marL="342900" lvl="0" indent="-215900" algn="l" rtl="0">
              <a:spcBef>
                <a:spcPts val="1000"/>
              </a:spcBef>
              <a:spcAft>
                <a:spcPts val="0"/>
              </a:spcAft>
              <a:buSzPts val="2000"/>
              <a:buNone/>
            </a:pPr>
            <a:endParaRPr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48"/>
        <p:cNvGrpSpPr/>
        <p:nvPr/>
      </p:nvGrpSpPr>
      <p:grpSpPr>
        <a:xfrm>
          <a:off x="0" y="0"/>
          <a:ext cx="0" cy="0"/>
          <a:chOff x="0" y="0"/>
          <a:chExt cx="0" cy="0"/>
        </a:xfrm>
      </p:grpSpPr>
      <p:sp>
        <p:nvSpPr>
          <p:cNvPr id="1049" name="Google Shape;1049;p5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Garamond"/>
              <a:buNone/>
            </a:pPr>
            <a:r>
              <a:rPr lang="es-ES" b="1">
                <a:latin typeface="Garamond"/>
                <a:ea typeface="Garamond"/>
                <a:cs typeface="Garamond"/>
                <a:sym typeface="Garamond"/>
              </a:rPr>
              <a:t>Pruebas comparativas</a:t>
            </a:r>
            <a:endParaRPr/>
          </a:p>
        </p:txBody>
      </p:sp>
      <p:sp>
        <p:nvSpPr>
          <p:cNvPr id="1050" name="Google Shape;1050;p52"/>
          <p:cNvSpPr txBox="1">
            <a:spLocks noGrp="1"/>
          </p:cNvSpPr>
          <p:nvPr>
            <p:ph idx="1"/>
          </p:nvPr>
        </p:nvSpPr>
        <p:spPr>
          <a:xfrm>
            <a:off x="881676" y="2388580"/>
            <a:ext cx="6923314" cy="3229795"/>
          </a:xfrm>
          <a:prstGeom prst="rect">
            <a:avLst/>
          </a:prstGeom>
          <a:noFill/>
          <a:ln>
            <a:noFill/>
          </a:ln>
        </p:spPr>
        <p:txBody>
          <a:bodyPr spcFirstLastPara="1" wrap="square" lIns="91425" tIns="45700" rIns="91425" bIns="45700" anchor="t" anchorCtr="0">
            <a:normAutofit/>
          </a:bodyPr>
          <a:lstStyle/>
          <a:p>
            <a:pPr marL="342900" lvl="0" indent="-342900" algn="just" rtl="0">
              <a:lnSpc>
                <a:spcPct val="120000"/>
              </a:lnSpc>
              <a:spcBef>
                <a:spcPts val="0"/>
              </a:spcBef>
              <a:spcAft>
                <a:spcPts val="0"/>
              </a:spcAft>
              <a:buClr>
                <a:srgbClr val="3F3F3F"/>
              </a:buClr>
              <a:buSzPts val="2000"/>
              <a:buNone/>
            </a:pPr>
            <a:r>
              <a:rPr lang="es-ES" sz="1800" b="1" dirty="0">
                <a:latin typeface="Times New Roman"/>
                <a:ea typeface="Times New Roman"/>
                <a:cs typeface="Times New Roman"/>
                <a:sym typeface="Times New Roman"/>
              </a:rPr>
              <a:t>b) </a:t>
            </a:r>
            <a:r>
              <a:rPr lang="es-ES" sz="1800" b="1" dirty="0"/>
              <a:t>Pruebas </a:t>
            </a:r>
            <a:r>
              <a:rPr lang="es-ES" sz="1800" b="1" dirty="0" err="1"/>
              <a:t>PlayBack</a:t>
            </a:r>
            <a:r>
              <a:rPr lang="es-ES" sz="1800" b="1" dirty="0"/>
              <a:t> </a:t>
            </a:r>
            <a:r>
              <a:rPr lang="es-ES" sz="1800" dirty="0"/>
              <a:t>(Test Playback).- Usan llamadas al sistema durante actividades especificas de una aplicación y la ejecutan de forma aislada, ejemplo uso de memoria, generación de gráficos, etc. Mide como funciona una parte del sistema.(</a:t>
            </a:r>
            <a:r>
              <a:rPr lang="es-ES" sz="1800" dirty="0" err="1"/>
              <a:t>Winbench</a:t>
            </a:r>
            <a:r>
              <a:rPr lang="es-ES" sz="1800" dirty="0"/>
              <a:t> de </a:t>
            </a:r>
            <a:r>
              <a:rPr lang="es-ES" sz="1800" dirty="0" err="1"/>
              <a:t>Zdnet</a:t>
            </a:r>
            <a:r>
              <a:rPr lang="es-ES" sz="1800" dirty="0"/>
              <a:t> prueba gráficos, </a:t>
            </a:r>
            <a:r>
              <a:rPr lang="es-ES" sz="1800" dirty="0" err="1"/>
              <a:t>Cd-Rom</a:t>
            </a:r>
            <a:r>
              <a:rPr lang="es-ES" sz="1800" dirty="0"/>
              <a:t>, acceso a disco duro, etc.).</a:t>
            </a:r>
            <a:endParaRPr sz="1800" dirty="0"/>
          </a:p>
          <a:p>
            <a:pPr marL="342900" lvl="0" indent="-342900" algn="just" rtl="0">
              <a:lnSpc>
                <a:spcPct val="120000"/>
              </a:lnSpc>
              <a:spcBef>
                <a:spcPts val="900"/>
              </a:spcBef>
              <a:spcAft>
                <a:spcPts val="0"/>
              </a:spcAft>
              <a:buClr>
                <a:srgbClr val="3F3F3F"/>
              </a:buClr>
              <a:buSzPts val="1800"/>
              <a:buNone/>
            </a:pPr>
            <a:r>
              <a:rPr lang="es-ES" sz="1800" b="1" dirty="0"/>
              <a:t>c)</a:t>
            </a:r>
            <a:r>
              <a:rPr lang="es-ES" sz="1800" dirty="0"/>
              <a:t> </a:t>
            </a:r>
            <a:r>
              <a:rPr lang="es-ES" sz="1800" b="1" dirty="0"/>
              <a:t>Prueba sintética (</a:t>
            </a:r>
            <a:r>
              <a:rPr lang="es-ES" sz="1800" b="1" dirty="0" err="1"/>
              <a:t>Synthetic</a:t>
            </a:r>
            <a:r>
              <a:rPr lang="es-ES" sz="1800" b="1" dirty="0"/>
              <a:t> Test).-</a:t>
            </a:r>
            <a:r>
              <a:rPr lang="es-ES" sz="1800" dirty="0"/>
              <a:t> Enlaza actividades de aplicación en subsistemas específicos. </a:t>
            </a:r>
            <a:r>
              <a:rPr lang="es-ES" sz="1800" dirty="0" err="1"/>
              <a:t>Winbench</a:t>
            </a:r>
            <a:r>
              <a:rPr lang="es-ES" sz="1800" dirty="0"/>
              <a:t> usa las pruebas de procesadores y  SPEC 92, Norton SI 32*, </a:t>
            </a:r>
            <a:r>
              <a:rPr lang="es-ES" sz="1800" dirty="0" err="1"/>
              <a:t>CPUmark</a:t>
            </a:r>
            <a:r>
              <a:rPr lang="es-ES" sz="1800" dirty="0"/>
              <a:t> 32*, </a:t>
            </a:r>
            <a:r>
              <a:rPr lang="es-ES" sz="1800" dirty="0" err="1"/>
              <a:t>Indice</a:t>
            </a:r>
            <a:r>
              <a:rPr lang="es-ES" sz="1800" dirty="0"/>
              <a:t> iCOMP®2.0 (para aplicaciones de 32</a:t>
            </a:r>
            <a:r>
              <a:rPr lang="es-ES" sz="1800" dirty="0">
                <a:latin typeface="Times New Roman"/>
                <a:ea typeface="Times New Roman"/>
                <a:cs typeface="Times New Roman"/>
                <a:sym typeface="Times New Roman"/>
              </a:rPr>
              <a:t> </a:t>
            </a:r>
            <a:r>
              <a:rPr lang="es-ES" sz="1800" dirty="0" err="1">
                <a:latin typeface="Times New Roman"/>
                <a:ea typeface="Times New Roman"/>
                <a:cs typeface="Times New Roman"/>
                <a:sym typeface="Times New Roman"/>
              </a:rPr>
              <a:t>bit´s</a:t>
            </a:r>
            <a:r>
              <a:rPr lang="es-ES" sz="1800" dirty="0">
                <a:latin typeface="Times New Roman"/>
                <a:ea typeface="Times New Roman"/>
                <a:cs typeface="Times New Roman"/>
                <a:sym typeface="Times New Roman"/>
              </a:rPr>
              <a:t>). </a:t>
            </a:r>
            <a:endParaRPr sz="18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6" name="Google Shape;1056;p53"/>
          <p:cNvSpPr txBox="1"/>
          <p:nvPr/>
        </p:nvSpPr>
        <p:spPr>
          <a:xfrm>
            <a:off x="1342752" y="717550"/>
            <a:ext cx="4783727" cy="424732"/>
          </a:xfrm>
          <a:prstGeom prst="rect">
            <a:avLst/>
          </a:prstGeom>
          <a:noFill/>
          <a:ln>
            <a:noFill/>
          </a:ln>
        </p:spPr>
        <p:txBody>
          <a:bodyPr spcFirstLastPara="1" wrap="square" lIns="91425" tIns="45700" rIns="91425" bIns="45700" anchor="t" anchorCtr="0">
            <a:spAutoFit/>
          </a:bodyPr>
          <a:lstStyle/>
          <a:p>
            <a:pPr marL="0" marR="0" lvl="0" indent="0" algn="l" rtl="0">
              <a:lnSpc>
                <a:spcPct val="60000"/>
              </a:lnSpc>
              <a:spcBef>
                <a:spcPts val="0"/>
              </a:spcBef>
              <a:spcAft>
                <a:spcPts val="0"/>
              </a:spcAft>
              <a:buClr>
                <a:schemeClr val="dk1"/>
              </a:buClr>
              <a:buSzPts val="3600"/>
              <a:buFont typeface="Noto Sans Symbols"/>
              <a:buNone/>
            </a:pPr>
            <a:r>
              <a:rPr lang="es-ES" sz="3600" b="1" i="0" u="none" strike="noStrike" cap="none">
                <a:solidFill>
                  <a:schemeClr val="dk1"/>
                </a:solidFill>
                <a:latin typeface="Garamond"/>
                <a:ea typeface="Garamond"/>
                <a:cs typeface="Garamond"/>
                <a:sym typeface="Garamond"/>
              </a:rPr>
              <a:t>Pruebas comparativas</a:t>
            </a:r>
            <a:endParaRPr sz="3500" b="1" i="0" u="none" strike="noStrike" cap="none">
              <a:solidFill>
                <a:schemeClr val="dk1"/>
              </a:solidFill>
              <a:latin typeface="Garamond"/>
              <a:ea typeface="Garamond"/>
              <a:cs typeface="Garamond"/>
              <a:sym typeface="Garamond"/>
            </a:endParaRPr>
          </a:p>
        </p:txBody>
      </p:sp>
      <p:sp>
        <p:nvSpPr>
          <p:cNvPr id="1057" name="Google Shape;1057;p53"/>
          <p:cNvSpPr txBox="1"/>
          <p:nvPr/>
        </p:nvSpPr>
        <p:spPr>
          <a:xfrm>
            <a:off x="884301" y="1592620"/>
            <a:ext cx="7375397" cy="3672760"/>
          </a:xfrm>
          <a:prstGeom prst="rect">
            <a:avLst/>
          </a:prstGeom>
          <a:noFill/>
          <a:ln>
            <a:noFill/>
          </a:ln>
        </p:spPr>
        <p:txBody>
          <a:bodyPr spcFirstLastPara="1" wrap="square" lIns="91425" tIns="45700" rIns="91425" bIns="45700" anchor="t" anchorCtr="0">
            <a:spAutoFit/>
          </a:bodyPr>
          <a:lstStyle/>
          <a:p>
            <a:pPr marL="361950" marR="0" lvl="0" indent="-361950" algn="just" rtl="0">
              <a:lnSpc>
                <a:spcPct val="120000"/>
              </a:lnSpc>
              <a:spcBef>
                <a:spcPts val="0"/>
              </a:spcBef>
              <a:spcAft>
                <a:spcPts val="0"/>
              </a:spcAft>
              <a:buClr>
                <a:schemeClr val="dk1"/>
              </a:buClr>
              <a:buSzPts val="2200"/>
              <a:buFont typeface="Noto Sans Symbols"/>
              <a:buNone/>
            </a:pPr>
            <a:r>
              <a:rPr lang="es-ES" sz="1800" b="1" i="0" u="none" strike="noStrike" cap="none" dirty="0">
                <a:solidFill>
                  <a:schemeClr val="dk1"/>
                </a:solidFill>
                <a:latin typeface="+mn-lt"/>
                <a:ea typeface="Times New Roman"/>
                <a:cs typeface="Times New Roman"/>
                <a:sym typeface="Times New Roman"/>
              </a:rPr>
              <a:t>d</a:t>
            </a:r>
            <a:r>
              <a:rPr lang="es-ES" sz="1800" b="1" i="0" u="none" strike="noStrike" cap="none" dirty="0">
                <a:solidFill>
                  <a:schemeClr val="dk1"/>
                </a:solidFill>
                <a:latin typeface="+mn-lt"/>
                <a:ea typeface="Arial"/>
                <a:cs typeface="Arial"/>
                <a:sym typeface="Arial"/>
              </a:rPr>
              <a:t>) Pruebas de Inspección-</a:t>
            </a:r>
            <a:r>
              <a:rPr lang="es-ES" sz="1800" b="0" i="0" u="none" strike="noStrike" cap="none" dirty="0">
                <a:solidFill>
                  <a:schemeClr val="dk1"/>
                </a:solidFill>
                <a:latin typeface="+mn-lt"/>
                <a:ea typeface="Arial"/>
                <a:cs typeface="Arial"/>
                <a:sym typeface="Arial"/>
              </a:rPr>
              <a:t> </a:t>
            </a:r>
            <a:r>
              <a:rPr lang="es-ES" sz="1800" b="1" i="0" u="none" strike="noStrike" cap="none" dirty="0">
                <a:solidFill>
                  <a:schemeClr val="dk1"/>
                </a:solidFill>
                <a:latin typeface="+mn-lt"/>
                <a:ea typeface="Arial"/>
                <a:cs typeface="Arial"/>
                <a:sym typeface="Arial"/>
              </a:rPr>
              <a:t>-</a:t>
            </a:r>
            <a:r>
              <a:rPr lang="es-ES" sz="1800" b="0" i="0" u="none" strike="noStrike" cap="none" dirty="0">
                <a:solidFill>
                  <a:schemeClr val="dk1"/>
                </a:solidFill>
                <a:latin typeface="+mn-lt"/>
                <a:ea typeface="Arial"/>
                <a:cs typeface="Arial"/>
                <a:sym typeface="Arial"/>
              </a:rPr>
              <a:t> Evalúan a la aplicación bajo simulación de  cargas de trabajo. Verifican comportamiento, mide rendimiento operación por operación (Test </a:t>
            </a:r>
            <a:r>
              <a:rPr lang="es-ES" sz="1800" b="0" i="0" u="none" strike="noStrike" cap="none" dirty="0" err="1">
                <a:solidFill>
                  <a:schemeClr val="dk1"/>
                </a:solidFill>
                <a:latin typeface="+mn-lt"/>
                <a:ea typeface="Arial"/>
                <a:cs typeface="Arial"/>
                <a:sym typeface="Arial"/>
              </a:rPr>
              <a:t>Inspect</a:t>
            </a:r>
            <a:r>
              <a:rPr lang="es-ES" sz="1800" b="0" i="0" u="none" strike="noStrike" cap="none" dirty="0">
                <a:solidFill>
                  <a:schemeClr val="dk1"/>
                </a:solidFill>
                <a:latin typeface="+mn-lt"/>
                <a:ea typeface="Arial"/>
                <a:cs typeface="Arial"/>
                <a:sym typeface="Arial"/>
              </a:rPr>
              <a:t> </a:t>
            </a:r>
            <a:r>
              <a:rPr lang="es-ES" sz="1800" b="0" i="0" u="none" strike="noStrike" cap="none" dirty="0" err="1">
                <a:solidFill>
                  <a:schemeClr val="dk1"/>
                </a:solidFill>
                <a:latin typeface="+mn-lt"/>
                <a:ea typeface="Arial"/>
                <a:cs typeface="Arial"/>
                <a:sym typeface="Arial"/>
              </a:rPr>
              <a:t>WinBench</a:t>
            </a:r>
            <a:r>
              <a:rPr lang="es-ES" sz="1800" b="0" i="0" u="none" strike="noStrike" cap="none" dirty="0">
                <a:solidFill>
                  <a:schemeClr val="dk1"/>
                </a:solidFill>
                <a:latin typeface="+mn-lt"/>
                <a:ea typeface="Arial"/>
                <a:cs typeface="Arial"/>
                <a:sym typeface="Arial"/>
              </a:rPr>
              <a:t> de </a:t>
            </a:r>
            <a:r>
              <a:rPr lang="es-ES" sz="1800" b="0" i="0" u="none" strike="noStrike" cap="none" dirty="0" err="1">
                <a:solidFill>
                  <a:schemeClr val="dk1"/>
                </a:solidFill>
                <a:latin typeface="+mn-lt"/>
                <a:ea typeface="Arial"/>
                <a:cs typeface="Arial"/>
                <a:sym typeface="Arial"/>
              </a:rPr>
              <a:t>ZDnet</a:t>
            </a:r>
            <a:r>
              <a:rPr lang="es-ES" sz="1800" b="0" i="0" u="none" strike="noStrike" cap="none" dirty="0">
                <a:solidFill>
                  <a:schemeClr val="dk1"/>
                </a:solidFill>
                <a:latin typeface="+mn-lt"/>
                <a:ea typeface="Arial"/>
                <a:cs typeface="Arial"/>
                <a:sym typeface="Arial"/>
              </a:rPr>
              <a:t>,).  </a:t>
            </a:r>
            <a:endParaRPr sz="1800" dirty="0">
              <a:latin typeface="+mn-lt"/>
            </a:endParaRPr>
          </a:p>
          <a:p>
            <a:pPr marL="361950" marR="0" lvl="0" indent="-361950" algn="just" rtl="0">
              <a:lnSpc>
                <a:spcPct val="120000"/>
              </a:lnSpc>
              <a:spcBef>
                <a:spcPts val="1000"/>
              </a:spcBef>
              <a:spcAft>
                <a:spcPts val="0"/>
              </a:spcAft>
              <a:buClr>
                <a:schemeClr val="dk1"/>
              </a:buClr>
              <a:buSzPts val="2000"/>
              <a:buFont typeface="Noto Sans Symbols"/>
              <a:buNone/>
            </a:pPr>
            <a:r>
              <a:rPr lang="es-ES" sz="1800" b="1" i="0" u="none" strike="noStrike" cap="none" dirty="0">
                <a:solidFill>
                  <a:schemeClr val="dk1"/>
                </a:solidFill>
                <a:latin typeface="+mn-lt"/>
                <a:ea typeface="Arial"/>
                <a:cs typeface="Arial"/>
                <a:sym typeface="Arial"/>
              </a:rPr>
              <a:t>Pruebas modernas de sistema</a:t>
            </a:r>
            <a:endParaRPr sz="1800" dirty="0">
              <a:latin typeface="+mn-lt"/>
            </a:endParaRPr>
          </a:p>
          <a:p>
            <a:pPr marL="361950" marR="0" lvl="0" indent="-361950" algn="l" rtl="0">
              <a:lnSpc>
                <a:spcPct val="120000"/>
              </a:lnSpc>
              <a:spcBef>
                <a:spcPts val="1000"/>
              </a:spcBef>
              <a:spcAft>
                <a:spcPts val="0"/>
              </a:spcAft>
              <a:buClr>
                <a:schemeClr val="dk1"/>
              </a:buClr>
              <a:buSzPts val="2000"/>
              <a:buFont typeface="Noto Sans Symbols"/>
              <a:buNone/>
            </a:pPr>
            <a:r>
              <a:rPr lang="es-ES" sz="1800" b="0" i="0" u="none" strike="noStrike" cap="none" dirty="0">
                <a:solidFill>
                  <a:schemeClr val="dk1"/>
                </a:solidFill>
                <a:latin typeface="+mn-lt"/>
                <a:ea typeface="Arial"/>
                <a:cs typeface="Arial"/>
                <a:sym typeface="Arial"/>
              </a:rPr>
              <a:t>	Evalúan la ejecución de una aplicación con varias aplicaciones corriendo simultáneamente, varios procesadores, requerimiento de mucha memoria, velocidades mas rápidas de transmisión de datos en red, </a:t>
            </a:r>
            <a:r>
              <a:rPr lang="es-ES" sz="1800" b="0" i="0" u="none" strike="noStrike" cap="none" dirty="0" err="1">
                <a:solidFill>
                  <a:schemeClr val="dk1"/>
                </a:solidFill>
                <a:latin typeface="+mn-lt"/>
                <a:ea typeface="Arial"/>
                <a:cs typeface="Arial"/>
                <a:sym typeface="Arial"/>
              </a:rPr>
              <a:t>API`s</a:t>
            </a:r>
            <a:r>
              <a:rPr lang="es-ES" sz="1800" b="0" i="0" u="none" strike="noStrike" cap="none" dirty="0">
                <a:solidFill>
                  <a:schemeClr val="dk1"/>
                </a:solidFill>
                <a:latin typeface="+mn-lt"/>
                <a:ea typeface="Arial"/>
                <a:cs typeface="Arial"/>
                <a:sym typeface="Arial"/>
              </a:rPr>
              <a:t> (interfaces), reconocimiento de voz, uso intensivo de video, audio y/o gráficos. 	</a:t>
            </a:r>
            <a:r>
              <a:rPr lang="es-ES" sz="1800" b="0" i="0" u="none" strike="noStrike" cap="none" dirty="0" err="1">
                <a:solidFill>
                  <a:schemeClr val="dk1"/>
                </a:solidFill>
                <a:latin typeface="+mn-lt"/>
                <a:ea typeface="Arial"/>
                <a:cs typeface="Arial"/>
                <a:sym typeface="Arial"/>
              </a:rPr>
              <a:t>SYSmark</a:t>
            </a:r>
            <a:r>
              <a:rPr lang="es-ES" sz="1800" b="0" i="0" u="none" strike="noStrike" cap="none" dirty="0">
                <a:solidFill>
                  <a:schemeClr val="dk1"/>
                </a:solidFill>
                <a:latin typeface="+mn-lt"/>
                <a:ea typeface="Arial"/>
                <a:cs typeface="Arial"/>
                <a:sym typeface="Arial"/>
              </a:rPr>
              <a:t>*32 para Windows 95, </a:t>
            </a:r>
            <a:r>
              <a:rPr lang="es-ES" sz="1800" b="0" i="0" u="none" strike="noStrike" cap="none" dirty="0" err="1">
                <a:solidFill>
                  <a:schemeClr val="dk1"/>
                </a:solidFill>
                <a:latin typeface="+mn-lt"/>
                <a:ea typeface="Arial"/>
                <a:cs typeface="Arial"/>
                <a:sym typeface="Arial"/>
              </a:rPr>
              <a:t>SYSmark</a:t>
            </a:r>
            <a:r>
              <a:rPr lang="es-ES" sz="1800" b="0" i="0" u="none" strike="noStrike" cap="none" dirty="0">
                <a:solidFill>
                  <a:schemeClr val="dk1"/>
                </a:solidFill>
                <a:latin typeface="+mn-lt"/>
                <a:ea typeface="Arial"/>
                <a:cs typeface="Arial"/>
                <a:sym typeface="Arial"/>
              </a:rPr>
              <a:t> para Windows NT (32 bits, aplicaciones reales y multitarea).</a:t>
            </a:r>
            <a:endParaRPr sz="1800" dirty="0">
              <a:latin typeface="+mn-l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54"/>
          <p:cNvSpPr txBox="1"/>
          <p:nvPr/>
        </p:nvSpPr>
        <p:spPr>
          <a:xfrm>
            <a:off x="1286148" y="513442"/>
            <a:ext cx="8128000" cy="7016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4000"/>
              <a:buFont typeface="Noto Sans Symbols"/>
              <a:buNone/>
            </a:pPr>
            <a:r>
              <a:rPr lang="es-ES" sz="4000" b="1" i="0" u="none" strike="noStrike" cap="none">
                <a:solidFill>
                  <a:schemeClr val="dk1"/>
                </a:solidFill>
                <a:latin typeface="Garamond"/>
                <a:ea typeface="Garamond"/>
                <a:cs typeface="Garamond"/>
                <a:sym typeface="Garamond"/>
              </a:rPr>
              <a:t>Pruebas comparativas</a:t>
            </a:r>
            <a:endParaRPr sz="3800" b="1" i="0" u="none" strike="noStrike" cap="none">
              <a:solidFill>
                <a:schemeClr val="dk1"/>
              </a:solidFill>
              <a:latin typeface="Garamond"/>
              <a:ea typeface="Garamond"/>
              <a:cs typeface="Garamond"/>
              <a:sym typeface="Garamond"/>
            </a:endParaRPr>
          </a:p>
        </p:txBody>
      </p:sp>
      <p:sp>
        <p:nvSpPr>
          <p:cNvPr id="1064" name="Google Shape;1064;p54"/>
          <p:cNvSpPr txBox="1"/>
          <p:nvPr/>
        </p:nvSpPr>
        <p:spPr>
          <a:xfrm>
            <a:off x="971550" y="981075"/>
            <a:ext cx="7272338" cy="5303838"/>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200"/>
              <a:buFont typeface="Noto Sans Symbols"/>
              <a:buNone/>
            </a:pPr>
            <a:endParaRPr sz="2200" b="0" i="0" u="none" strike="noStrike" cap="none">
              <a:solidFill>
                <a:schemeClr val="dk1"/>
              </a:solidFill>
              <a:latin typeface="Times New Roman"/>
              <a:ea typeface="Times New Roman"/>
              <a:cs typeface="Times New Roman"/>
              <a:sym typeface="Times New Roman"/>
            </a:endParaRPr>
          </a:p>
          <a:p>
            <a:pPr marL="457200" marR="0" lvl="0" indent="-457200" algn="just" rtl="0">
              <a:spcBef>
                <a:spcPts val="0"/>
              </a:spcBef>
              <a:spcAft>
                <a:spcPts val="0"/>
              </a:spcAft>
              <a:buClr>
                <a:schemeClr val="dk1"/>
              </a:buClr>
              <a:buSzPts val="2000"/>
              <a:buFont typeface="Noto Sans Symbols"/>
              <a:buNone/>
            </a:pPr>
            <a:r>
              <a:rPr lang="es-ES" sz="2000" b="0" i="0" u="none" strike="noStrike" cap="none">
                <a:solidFill>
                  <a:schemeClr val="dk1"/>
                </a:solidFill>
                <a:latin typeface="Arial"/>
                <a:ea typeface="Arial"/>
                <a:cs typeface="Arial"/>
                <a:sym typeface="Arial"/>
              </a:rPr>
              <a:t>Evalúan solamente partes especificas de la computadora. Son software de prueba que avalúa el rendimiento del procesador, acceso a memoria,  etc.</a:t>
            </a:r>
            <a:endParaRPr/>
          </a:p>
          <a:p>
            <a:pPr marL="457200" marR="0" lvl="0" indent="-457200" algn="just" rtl="0">
              <a:spcBef>
                <a:spcPts val="0"/>
              </a:spcBef>
              <a:spcAft>
                <a:spcPts val="0"/>
              </a:spcAft>
              <a:buClr>
                <a:schemeClr val="dk1"/>
              </a:buClr>
              <a:buSzPts val="2000"/>
              <a:buFont typeface="Noto Sans Symbols"/>
              <a:buNone/>
            </a:pPr>
            <a:endParaRPr sz="2000" b="0" i="0" u="none" strike="noStrike" cap="none">
              <a:solidFill>
                <a:schemeClr val="dk1"/>
              </a:solidFill>
              <a:latin typeface="Arial"/>
              <a:ea typeface="Arial"/>
              <a:cs typeface="Arial"/>
              <a:sym typeface="Arial"/>
            </a:endParaRPr>
          </a:p>
          <a:p>
            <a:pPr marL="457200" marR="0" lvl="0" indent="-457200" algn="just" rtl="0">
              <a:spcBef>
                <a:spcPts val="0"/>
              </a:spcBef>
              <a:spcAft>
                <a:spcPts val="0"/>
              </a:spcAft>
              <a:buClr>
                <a:schemeClr val="dk1"/>
              </a:buClr>
              <a:buSzPts val="2000"/>
              <a:buFont typeface="Noto Sans Symbols"/>
              <a:buNone/>
            </a:pPr>
            <a:r>
              <a:rPr lang="es-ES" sz="2000" b="1" i="0" u="none" strike="noStrike" cap="none">
                <a:solidFill>
                  <a:schemeClr val="dk1"/>
                </a:solidFill>
                <a:latin typeface="Arial"/>
                <a:ea typeface="Arial"/>
                <a:cs typeface="Arial"/>
                <a:sym typeface="Arial"/>
              </a:rPr>
              <a:t>Dhrystone, PowerMeter MIPS y Wintune (</a:t>
            </a:r>
            <a:r>
              <a:rPr lang="es-ES" sz="2000" b="0" i="0" u="none" strike="noStrike" cap="none">
                <a:solidFill>
                  <a:schemeClr val="dk1"/>
                </a:solidFill>
                <a:latin typeface="Arial"/>
                <a:ea typeface="Arial"/>
                <a:cs typeface="Arial"/>
                <a:sym typeface="Arial"/>
              </a:rPr>
              <a:t>versión modificada de Dhrystone</a:t>
            </a:r>
            <a:r>
              <a:rPr lang="es-ES" sz="2000" b="1" i="0" u="none" strike="noStrike" cap="none">
                <a:solidFill>
                  <a:schemeClr val="dk1"/>
                </a:solidFill>
                <a:latin typeface="Arial"/>
                <a:ea typeface="Arial"/>
                <a:cs typeface="Arial"/>
                <a:sym typeface="Arial"/>
              </a:rPr>
              <a:t>).-</a:t>
            </a:r>
            <a:r>
              <a:rPr lang="es-ES" sz="2000" b="0" i="0" u="none" strike="noStrike" cap="none">
                <a:solidFill>
                  <a:schemeClr val="dk1"/>
                </a:solidFill>
                <a:latin typeface="Arial"/>
                <a:ea typeface="Arial"/>
                <a:cs typeface="Arial"/>
                <a:sym typeface="Arial"/>
              </a:rPr>
              <a:t> Prueba de rendimiento del procesador. Evalúa millones de instrucciones por minuto (MIPS).</a:t>
            </a:r>
            <a:endParaRPr/>
          </a:p>
          <a:p>
            <a:pPr marL="457200" marR="0" lvl="0" indent="-457200" algn="just" rtl="0">
              <a:spcBef>
                <a:spcPts val="0"/>
              </a:spcBef>
              <a:spcAft>
                <a:spcPts val="0"/>
              </a:spcAft>
              <a:buClr>
                <a:schemeClr val="dk1"/>
              </a:buClr>
              <a:buSzPts val="2000"/>
              <a:buFont typeface="Noto Sans Symbols"/>
              <a:buNone/>
            </a:pPr>
            <a:endParaRPr sz="2000" b="0" i="0" u="none" strike="noStrike" cap="none">
              <a:solidFill>
                <a:schemeClr val="dk1"/>
              </a:solidFill>
              <a:latin typeface="Arial"/>
              <a:ea typeface="Arial"/>
              <a:cs typeface="Arial"/>
              <a:sym typeface="Arial"/>
            </a:endParaRPr>
          </a:p>
          <a:p>
            <a:pPr marL="457200" marR="0" lvl="0" indent="-457200" algn="just" rtl="0">
              <a:spcBef>
                <a:spcPts val="0"/>
              </a:spcBef>
              <a:spcAft>
                <a:spcPts val="0"/>
              </a:spcAft>
              <a:buClr>
                <a:schemeClr val="dk1"/>
              </a:buClr>
              <a:buSzPts val="2000"/>
              <a:buFont typeface="Noto Sans Symbols"/>
              <a:buNone/>
            </a:pPr>
            <a:r>
              <a:rPr lang="es-ES" sz="2000" b="0" i="0" u="none" strike="noStrike" cap="none">
                <a:solidFill>
                  <a:schemeClr val="dk1"/>
                </a:solidFill>
                <a:latin typeface="Arial"/>
                <a:ea typeface="Arial"/>
                <a:cs typeface="Arial"/>
                <a:sym typeface="Arial"/>
              </a:rPr>
              <a:t>Contiene ejemplos representativos de las operaciones requeridas por las aplicaciones, hace complicadas  secuencias de instrucciones usadas por las aplicaciones. Se mide el tiempo que toma la ejecución de esas secuencias de instrucciones. Es un programa que envía cargas de trabajo al procesador. </a:t>
            </a:r>
            <a:endParaRPr/>
          </a:p>
          <a:p>
            <a:pPr marL="457200" marR="0" lvl="0" indent="-330200" algn="l" rtl="0">
              <a:spcBef>
                <a:spcPts val="0"/>
              </a:spcBef>
              <a:spcAft>
                <a:spcPts val="0"/>
              </a:spcAft>
              <a:buClr>
                <a:schemeClr val="dk1"/>
              </a:buClr>
              <a:buSzPts val="2000"/>
              <a:buFont typeface="Noto Sans Symbols"/>
              <a:buNone/>
            </a:pPr>
            <a:endParaRPr sz="2000" b="0" i="0" u="none" strike="noStrike" cap="none">
              <a:solidFill>
                <a:schemeClr val="dk1"/>
              </a:solidFill>
              <a:latin typeface="Arial"/>
              <a:ea typeface="Arial"/>
              <a:cs typeface="Arial"/>
              <a:sym typeface="Arial"/>
            </a:endParaRPr>
          </a:p>
          <a:p>
            <a:pPr marL="457200" marR="0" lvl="0" indent="-330200" algn="l" rtl="0">
              <a:spcBef>
                <a:spcPts val="0"/>
              </a:spcBef>
              <a:spcAft>
                <a:spcPts val="0"/>
              </a:spcAft>
              <a:buClr>
                <a:schemeClr val="dk1"/>
              </a:buClr>
              <a:buSzPts val="2000"/>
              <a:buFont typeface="Noto Sans Symbols"/>
              <a:buNone/>
            </a:pP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55"/>
          <p:cNvSpPr txBox="1"/>
          <p:nvPr/>
        </p:nvSpPr>
        <p:spPr>
          <a:xfrm>
            <a:off x="1329689" y="590776"/>
            <a:ext cx="444409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3600"/>
              <a:buFont typeface="Noto Sans Symbols"/>
              <a:buNone/>
            </a:pPr>
            <a:r>
              <a:rPr lang="es-ES" sz="3600" b="1" i="0" u="none" strike="noStrike" cap="none">
                <a:solidFill>
                  <a:schemeClr val="dk1"/>
                </a:solidFill>
                <a:latin typeface="Garamond"/>
                <a:ea typeface="Garamond"/>
                <a:cs typeface="Garamond"/>
                <a:sym typeface="Garamond"/>
              </a:rPr>
              <a:t>Pruebas comparativas</a:t>
            </a:r>
            <a:r>
              <a:rPr lang="es-ES" sz="3200" b="1" i="0" u="none" strike="noStrike" cap="none">
                <a:solidFill>
                  <a:schemeClr val="dk1"/>
                </a:solidFill>
                <a:latin typeface="Garamond"/>
                <a:ea typeface="Garamond"/>
                <a:cs typeface="Garamond"/>
                <a:sym typeface="Garamond"/>
              </a:rPr>
              <a:t>                           </a:t>
            </a:r>
            <a:endParaRPr sz="3500" b="1" i="0" u="none" strike="noStrike" cap="none">
              <a:solidFill>
                <a:schemeClr val="dk1"/>
              </a:solidFill>
              <a:latin typeface="Garamond"/>
              <a:ea typeface="Garamond"/>
              <a:cs typeface="Garamond"/>
              <a:sym typeface="Garamond"/>
            </a:endParaRPr>
          </a:p>
        </p:txBody>
      </p:sp>
      <p:sp>
        <p:nvSpPr>
          <p:cNvPr id="1071" name="Google Shape;1071;p55"/>
          <p:cNvSpPr txBox="1"/>
          <p:nvPr/>
        </p:nvSpPr>
        <p:spPr>
          <a:xfrm>
            <a:off x="1528354" y="1654175"/>
            <a:ext cx="7075896" cy="5201424"/>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20000"/>
              </a:lnSpc>
              <a:spcBef>
                <a:spcPts val="0"/>
              </a:spcBef>
              <a:spcAft>
                <a:spcPts val="0"/>
              </a:spcAft>
              <a:buClr>
                <a:schemeClr val="dk1"/>
              </a:buClr>
              <a:buSzPts val="2000"/>
              <a:buFont typeface="Noto Sans Symbols"/>
              <a:buNone/>
            </a:pPr>
            <a:r>
              <a:rPr lang="es-ES" sz="2000" b="1" i="0" u="none" strike="noStrike" cap="none">
                <a:solidFill>
                  <a:schemeClr val="dk1"/>
                </a:solidFill>
                <a:latin typeface="Arial"/>
                <a:ea typeface="Arial"/>
                <a:cs typeface="Arial"/>
                <a:sym typeface="Arial"/>
              </a:rPr>
              <a:t>Whestone y Wintune (</a:t>
            </a:r>
            <a:r>
              <a:rPr lang="es-ES" sz="2000" b="0" i="0" u="none" strike="noStrike" cap="none">
                <a:solidFill>
                  <a:schemeClr val="dk1"/>
                </a:solidFill>
                <a:latin typeface="Arial"/>
                <a:ea typeface="Arial"/>
                <a:cs typeface="Arial"/>
                <a:sym typeface="Arial"/>
              </a:rPr>
              <a:t>versión modificada de Whestone</a:t>
            </a:r>
            <a:r>
              <a:rPr lang="es-ES" sz="2000" b="1" i="0" u="none" strike="noStrike" cap="none">
                <a:solidFill>
                  <a:schemeClr val="dk1"/>
                </a:solidFill>
                <a:latin typeface="Arial"/>
                <a:ea typeface="Arial"/>
                <a:cs typeface="Arial"/>
                <a:sym typeface="Arial"/>
              </a:rPr>
              <a:t>).- </a:t>
            </a:r>
            <a:endParaRPr sz="2000" b="0" i="0" u="none" strike="noStrike" cap="none">
              <a:solidFill>
                <a:schemeClr val="dk1"/>
              </a:solidFill>
              <a:latin typeface="Arial"/>
              <a:ea typeface="Arial"/>
              <a:cs typeface="Arial"/>
              <a:sym typeface="Arial"/>
            </a:endParaRPr>
          </a:p>
          <a:p>
            <a:pPr marL="457200" marR="0" lvl="0" indent="-457200" algn="just" rtl="0">
              <a:lnSpc>
                <a:spcPct val="120000"/>
              </a:lnSpc>
              <a:spcBef>
                <a:spcPts val="0"/>
              </a:spcBef>
              <a:spcAft>
                <a:spcPts val="0"/>
              </a:spcAft>
              <a:buClr>
                <a:schemeClr val="dk1"/>
              </a:buClr>
              <a:buSzPts val="2000"/>
              <a:buFont typeface="Noto Sans Symbols"/>
              <a:buNone/>
            </a:pPr>
            <a:r>
              <a:rPr lang="es-ES" sz="2000" b="0" i="0" u="none" strike="noStrike" cap="none">
                <a:solidFill>
                  <a:schemeClr val="dk1"/>
                </a:solidFill>
                <a:latin typeface="Arial"/>
                <a:ea typeface="Arial"/>
                <a:cs typeface="Arial"/>
                <a:sym typeface="Arial"/>
              </a:rPr>
              <a:t>Prueba del rendimiento del procesador con operaciones de punto flotante. Evalúa millones de instrucciones por minuto (MFLOPS). La aritmética de punto flotante es la mas significativa para operaciones científicas, estadísticas, programas de diseño, hoja de calculo, dibujo, movimiento de imagen, etc. Este es muy utilizado para medir rendimiento del procesador. Prueba tambien operaciones con numeros enteros.</a:t>
            </a:r>
            <a:endParaRPr/>
          </a:p>
          <a:p>
            <a:pPr marL="457200" marR="0" lvl="0" indent="-457200" algn="just" rtl="0">
              <a:lnSpc>
                <a:spcPct val="120000"/>
              </a:lnSpc>
              <a:spcBef>
                <a:spcPts val="0"/>
              </a:spcBef>
              <a:spcAft>
                <a:spcPts val="0"/>
              </a:spcAft>
              <a:buClr>
                <a:schemeClr val="dk1"/>
              </a:buClr>
              <a:buSzPts val="2000"/>
              <a:buFont typeface="Noto Sans Symbols"/>
              <a:buNone/>
            </a:pPr>
            <a:endParaRPr sz="2000" b="0" i="0" u="none" strike="noStrike" cap="none">
              <a:solidFill>
                <a:schemeClr val="dk1"/>
              </a:solidFill>
              <a:latin typeface="Arial"/>
              <a:ea typeface="Arial"/>
              <a:cs typeface="Arial"/>
              <a:sym typeface="Arial"/>
            </a:endParaRPr>
          </a:p>
          <a:p>
            <a:pPr marL="457200" marR="0" lvl="0" indent="-457200" algn="just" rtl="0">
              <a:lnSpc>
                <a:spcPct val="120000"/>
              </a:lnSpc>
              <a:spcBef>
                <a:spcPts val="0"/>
              </a:spcBef>
              <a:spcAft>
                <a:spcPts val="0"/>
              </a:spcAft>
              <a:buClr>
                <a:schemeClr val="dk1"/>
              </a:buClr>
              <a:buSzPts val="2000"/>
              <a:buFont typeface="Noto Sans Symbols"/>
              <a:buNone/>
            </a:pPr>
            <a:r>
              <a:rPr lang="es-ES" sz="2000" b="1" i="0" u="none" strike="noStrike" cap="none">
                <a:solidFill>
                  <a:schemeClr val="dk1"/>
                </a:solidFill>
                <a:latin typeface="Arial"/>
                <a:ea typeface="Arial"/>
                <a:cs typeface="Arial"/>
                <a:sym typeface="Arial"/>
              </a:rPr>
              <a:t>SPEC 92, SPECint*95, SPECfp*95</a:t>
            </a:r>
            <a:r>
              <a:rPr lang="es-ES" sz="2000" b="0" i="0" u="none" strike="noStrike" cap="none">
                <a:solidFill>
                  <a:schemeClr val="dk1"/>
                </a:solidFill>
                <a:latin typeface="Arial"/>
                <a:ea typeface="Arial"/>
                <a:cs typeface="Arial"/>
                <a:sym typeface="Arial"/>
              </a:rPr>
              <a:t> .-  Prueba la CPU y el acceso a memoria basado en aplicaciones reales.</a:t>
            </a:r>
            <a:endParaRPr/>
          </a:p>
          <a:p>
            <a:pPr marL="457200" marR="0" lvl="0" indent="-457200" algn="just" rtl="0">
              <a:spcBef>
                <a:spcPts val="0"/>
              </a:spcBef>
              <a:spcAft>
                <a:spcPts val="0"/>
              </a:spcAft>
              <a:buClr>
                <a:schemeClr val="dk1"/>
              </a:buClr>
              <a:buSzPts val="2000"/>
              <a:buFont typeface="Noto Sans Symbols"/>
              <a:buNone/>
            </a:pPr>
            <a:endParaRPr sz="2000" b="0" i="0" u="none" strike="noStrike" cap="none">
              <a:solidFill>
                <a:schemeClr val="dk1"/>
              </a:solidFill>
              <a:latin typeface="Arial"/>
              <a:ea typeface="Arial"/>
              <a:cs typeface="Arial"/>
              <a:sym typeface="Arial"/>
            </a:endParaRPr>
          </a:p>
          <a:p>
            <a:pPr marL="457200" marR="0" lvl="0" indent="-457200" algn="just" rtl="0">
              <a:spcBef>
                <a:spcPts val="0"/>
              </a:spcBef>
              <a:spcAft>
                <a:spcPts val="0"/>
              </a:spcAft>
              <a:buClr>
                <a:schemeClr val="dk1"/>
              </a:buClr>
              <a:buSzPts val="2400"/>
              <a:buFont typeface="Noto Sans Symbols"/>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grpSp>
        <p:nvGrpSpPr>
          <p:cNvPr id="221" name="Google Shape;221;p3"/>
          <p:cNvGrpSpPr/>
          <p:nvPr/>
        </p:nvGrpSpPr>
        <p:grpSpPr>
          <a:xfrm>
            <a:off x="-10" y="228600"/>
            <a:ext cx="2138628" cy="6638625"/>
            <a:chOff x="2487613" y="285750"/>
            <a:chExt cx="2428875" cy="5654676"/>
          </a:xfrm>
        </p:grpSpPr>
        <p:sp>
          <p:nvSpPr>
            <p:cNvPr id="222" name="Google Shape;222;p3"/>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lt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3"/>
          <p:cNvGrpSpPr/>
          <p:nvPr/>
        </p:nvGrpSpPr>
        <p:grpSpPr>
          <a:xfrm>
            <a:off x="20412" y="-786"/>
            <a:ext cx="1767505" cy="6854040"/>
            <a:chOff x="6627813" y="194833"/>
            <a:chExt cx="1952625" cy="5678918"/>
          </a:xfrm>
        </p:grpSpPr>
        <p:sp>
          <p:nvSpPr>
            <p:cNvPr id="235" name="Google Shape;235;p3"/>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3"/>
          <p:cNvSpPr/>
          <p:nvPr/>
        </p:nvSpPr>
        <p:spPr>
          <a:xfrm>
            <a:off x="0" y="0"/>
            <a:ext cx="13716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1" y="0"/>
            <a:ext cx="9143999"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grpSp>
        <p:nvGrpSpPr>
          <p:cNvPr id="250" name="Google Shape;250;p3"/>
          <p:cNvGrpSpPr/>
          <p:nvPr/>
        </p:nvGrpSpPr>
        <p:grpSpPr>
          <a:xfrm flipH="1">
            <a:off x="4507495" y="0"/>
            <a:ext cx="4632727" cy="6853245"/>
            <a:chOff x="2487613" y="285750"/>
            <a:chExt cx="2428876" cy="5654676"/>
          </a:xfrm>
        </p:grpSpPr>
        <p:sp>
          <p:nvSpPr>
            <p:cNvPr id="251" name="Google Shape;251;p3"/>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3148014" y="468286"/>
              <a:ext cx="1768475" cy="4262464"/>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accent1">
                <a:alpha val="29803"/>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3"/>
          <p:cNvSpPr/>
          <p:nvPr/>
        </p:nvSpPr>
        <p:spPr>
          <a:xfrm>
            <a:off x="0" y="643468"/>
            <a:ext cx="5670183" cy="5571066"/>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a:gsLst>
              <a:gs pos="0">
                <a:srgbClr val="922A0E"/>
              </a:gs>
              <a:gs pos="23000">
                <a:srgbClr val="922A0E"/>
              </a:gs>
              <a:gs pos="69000">
                <a:srgbClr val="7B230B"/>
              </a:gs>
              <a:gs pos="97000">
                <a:srgbClr val="73210B"/>
              </a:gs>
              <a:gs pos="100000">
                <a:srgbClr val="73210B"/>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txBox="1">
            <a:spLocks noGrp="1"/>
          </p:cNvSpPr>
          <p:nvPr>
            <p:ph type="title"/>
          </p:nvPr>
        </p:nvSpPr>
        <p:spPr>
          <a:xfrm>
            <a:off x="56601" y="3019935"/>
            <a:ext cx="5807732" cy="1262050"/>
          </a:xfrm>
          <a:prstGeom prst="rect">
            <a:avLst/>
          </a:prstGeom>
          <a:noFill/>
          <a:ln>
            <a:noFill/>
          </a:ln>
        </p:spPr>
        <p:txBody>
          <a:bodyPr spcFirstLastPara="1" wrap="square" lIns="91425" tIns="45700" rIns="91425" bIns="45700" anchor="ctr" anchorCtr="0">
            <a:normAutofit/>
          </a:bodyPr>
          <a:lstStyle/>
          <a:p>
            <a:pPr lvl="0">
              <a:buSzPts val="2800"/>
            </a:pPr>
            <a:r>
              <a:rPr lang="es-ES" sz="2800" dirty="0">
                <a:latin typeface="Arial"/>
                <a:ea typeface="Arial"/>
                <a:cs typeface="Arial"/>
                <a:sym typeface="Arial"/>
              </a:rPr>
              <a:t>5.6.1 </a:t>
            </a:r>
            <a:r>
              <a:rPr lang="es-ES" sz="2800" b="0" i="0" u="none" strike="noStrike" dirty="0">
                <a:latin typeface="Arial"/>
                <a:ea typeface="Arial"/>
                <a:cs typeface="Arial"/>
                <a:sym typeface="Arial"/>
              </a:rPr>
              <a:t>Evaluando la seguridad lógica</a:t>
            </a:r>
            <a:endParaRPr sz="2800" b="1" dirty="0">
              <a:solidFill>
                <a:schemeClr val="lt1"/>
              </a:solidFill>
            </a:endParaRPr>
          </a:p>
        </p:txBody>
      </p:sp>
    </p:spTree>
    <p:extLst>
      <p:ext uri="{BB962C8B-B14F-4D97-AF65-F5344CB8AC3E}">
        <p14:creationId xmlns:p14="http://schemas.microsoft.com/office/powerpoint/2010/main" val="1730252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grpSp>
        <p:nvGrpSpPr>
          <p:cNvPr id="269" name="Google Shape;269;p4"/>
          <p:cNvGrpSpPr/>
          <p:nvPr/>
        </p:nvGrpSpPr>
        <p:grpSpPr>
          <a:xfrm>
            <a:off x="-10" y="228600"/>
            <a:ext cx="2138628" cy="6638625"/>
            <a:chOff x="2487613" y="285750"/>
            <a:chExt cx="2428875" cy="5654676"/>
          </a:xfrm>
        </p:grpSpPr>
        <p:sp>
          <p:nvSpPr>
            <p:cNvPr id="270" name="Google Shape;270;p4"/>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4"/>
          <p:cNvGrpSpPr/>
          <p:nvPr/>
        </p:nvGrpSpPr>
        <p:grpSpPr>
          <a:xfrm>
            <a:off x="20412" y="-786"/>
            <a:ext cx="1767505" cy="6854040"/>
            <a:chOff x="6627813" y="194833"/>
            <a:chExt cx="1952625" cy="5678918"/>
          </a:xfrm>
        </p:grpSpPr>
        <p:sp>
          <p:nvSpPr>
            <p:cNvPr id="283" name="Google Shape;283;p4"/>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4"/>
          <p:cNvSpPr/>
          <p:nvPr/>
        </p:nvSpPr>
        <p:spPr>
          <a:xfrm>
            <a:off x="0" y="0"/>
            <a:ext cx="13716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0" y="0"/>
            <a:ext cx="9144000" cy="6858000"/>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298" name="Google Shape;298;p4"/>
          <p:cNvSpPr/>
          <p:nvPr/>
        </p:nvSpPr>
        <p:spPr>
          <a:xfrm>
            <a:off x="0" y="0"/>
            <a:ext cx="9144000" cy="2306695"/>
          </a:xfrm>
          <a:prstGeom prst="rect">
            <a:avLst/>
          </a:prstGeom>
          <a:solidFill>
            <a:srgbClr val="3B3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txBox="1">
            <a:spLocks noGrp="1"/>
          </p:cNvSpPr>
          <p:nvPr>
            <p:ph type="title"/>
          </p:nvPr>
        </p:nvSpPr>
        <p:spPr>
          <a:xfrm>
            <a:off x="1382543" y="624110"/>
            <a:ext cx="7037556"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3600"/>
              <a:buFont typeface="Arial"/>
              <a:buNone/>
            </a:pPr>
            <a:r>
              <a:rPr lang="es-ES" sz="3600" b="1" i="0" u="none" strike="noStrike">
                <a:solidFill>
                  <a:schemeClr val="lt1"/>
                </a:solidFill>
                <a:latin typeface="Arial"/>
                <a:ea typeface="Arial"/>
                <a:cs typeface="Arial"/>
                <a:sym typeface="Arial"/>
              </a:rPr>
              <a:t>Evaluando la seguridad lógica</a:t>
            </a:r>
            <a:br>
              <a:rPr lang="es-ES" sz="3600" b="1">
                <a:solidFill>
                  <a:schemeClr val="lt1"/>
                </a:solidFill>
              </a:rPr>
            </a:br>
            <a:endParaRPr sz="3600" b="1">
              <a:solidFill>
                <a:schemeClr val="lt1"/>
              </a:solidFill>
            </a:endParaRPr>
          </a:p>
        </p:txBody>
      </p:sp>
      <p:sp>
        <p:nvSpPr>
          <p:cNvPr id="301" name="Google Shape;301;p4"/>
          <p:cNvSpPr txBox="1">
            <a:spLocks noGrp="1"/>
          </p:cNvSpPr>
          <p:nvPr>
            <p:ph type="body" idx="1"/>
          </p:nvPr>
        </p:nvSpPr>
        <p:spPr>
          <a:xfrm>
            <a:off x="412124" y="2582189"/>
            <a:ext cx="8126640" cy="3960671"/>
          </a:xfrm>
          <a:prstGeom prst="rect">
            <a:avLst/>
          </a:prstGeom>
          <a:noFill/>
          <a:ln>
            <a:noFill/>
          </a:ln>
        </p:spPr>
        <p:txBody>
          <a:bodyPr spcFirstLastPara="1" wrap="square" lIns="91425" tIns="45700" rIns="91425" bIns="45700" anchor="ctr" anchorCtr="0">
            <a:noAutofit/>
          </a:bodyPr>
          <a:lstStyle/>
          <a:p>
            <a:pPr marL="285750" lvl="0" indent="-285750" algn="just" rtl="0">
              <a:spcBef>
                <a:spcPts val="0"/>
              </a:spcBef>
              <a:spcAft>
                <a:spcPts val="0"/>
              </a:spcAft>
              <a:buSzPts val="1800"/>
              <a:buFont typeface="Arial" panose="020B0604020202020204" pitchFamily="34" charset="0"/>
              <a:buChar char="•"/>
            </a:pPr>
            <a:r>
              <a:rPr lang="es-ES" dirty="0"/>
              <a:t>Los departamentos de TI son los que se encargan de tomar las precauciones necesarias para salvaguardar y proteger los datos y garantizar que nadie sin acceso autorizado podrá ver, manipular o extraer nuestros datos.</a:t>
            </a:r>
            <a:endParaRPr dirty="0"/>
          </a:p>
          <a:p>
            <a:pPr marL="285750" lvl="0" indent="-285750" algn="just" rtl="0">
              <a:spcBef>
                <a:spcPts val="1000"/>
              </a:spcBef>
              <a:spcAft>
                <a:spcPts val="0"/>
              </a:spcAft>
              <a:buSzPts val="1800"/>
              <a:buFont typeface="Arial" panose="020B0604020202020204" pitchFamily="34" charset="0"/>
              <a:buChar char="•"/>
            </a:pPr>
            <a:r>
              <a:rPr lang="es-ES" dirty="0"/>
              <a:t>La seguridad lógica es la principal frontera que se establece entre nuestros datos y el personal autorizado, por lo que es necesario un buen aseguramiento de información y además de su correcta administración. </a:t>
            </a:r>
          </a:p>
          <a:p>
            <a:pPr marL="285750" lvl="0" indent="-285750" algn="just" rtl="0">
              <a:spcBef>
                <a:spcPts val="1000"/>
              </a:spcBef>
              <a:spcAft>
                <a:spcPts val="0"/>
              </a:spcAft>
              <a:buSzPts val="1800"/>
              <a:buFont typeface="Arial" panose="020B0604020202020204" pitchFamily="34" charset="0"/>
              <a:buChar char="•"/>
            </a:pPr>
            <a:r>
              <a:rPr lang="es-ES" dirty="0"/>
              <a:t>Nota estudios han demostrado que </a:t>
            </a:r>
            <a:r>
              <a:rPr lang="es-ES" b="1" dirty="0"/>
              <a:t>las mayores fuentes de amenazas a la seguridad de la información son internas; aunque esto no quiere decir que no tengamos amenazas externas.</a:t>
            </a:r>
            <a:endParaRPr dirty="0">
              <a:solidFill>
                <a:srgbClr val="3F3F3F"/>
              </a:solidFill>
            </a:endParaRPr>
          </a:p>
        </p:txBody>
      </p:sp>
      <p:sp>
        <p:nvSpPr>
          <p:cNvPr id="300" name="Google Shape;300;p4"/>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4611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grpSp>
        <p:nvGrpSpPr>
          <p:cNvPr id="306" name="Google Shape;306;p5"/>
          <p:cNvGrpSpPr/>
          <p:nvPr/>
        </p:nvGrpSpPr>
        <p:grpSpPr>
          <a:xfrm>
            <a:off x="-10" y="228600"/>
            <a:ext cx="2138628" cy="6638625"/>
            <a:chOff x="2487613" y="285750"/>
            <a:chExt cx="2428875" cy="5654676"/>
          </a:xfrm>
        </p:grpSpPr>
        <p:sp>
          <p:nvSpPr>
            <p:cNvPr id="307" name="Google Shape;307;p5"/>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5"/>
          <p:cNvGrpSpPr/>
          <p:nvPr/>
        </p:nvGrpSpPr>
        <p:grpSpPr>
          <a:xfrm>
            <a:off x="20412" y="-786"/>
            <a:ext cx="1767505" cy="6854040"/>
            <a:chOff x="6627813" y="194833"/>
            <a:chExt cx="1952625" cy="5678918"/>
          </a:xfrm>
        </p:grpSpPr>
        <p:sp>
          <p:nvSpPr>
            <p:cNvPr id="320" name="Google Shape;320;p5"/>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5"/>
          <p:cNvSpPr/>
          <p:nvPr/>
        </p:nvSpPr>
        <p:spPr>
          <a:xfrm>
            <a:off x="0" y="0"/>
            <a:ext cx="13716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0" y="0"/>
            <a:ext cx="9144000" cy="6858000"/>
          </a:xfrm>
          <a:prstGeom prst="rect">
            <a:avLst/>
          </a:prstGeom>
          <a:gradFill>
            <a:gsLst>
              <a:gs pos="0">
                <a:srgbClr val="FFFFFF"/>
              </a:gs>
              <a:gs pos="100000">
                <a:srgbClr val="DDE6C3"/>
              </a:gs>
            </a:gsLst>
            <a:path path="circle">
              <a:fillToRect r="100000" b="100000"/>
            </a:path>
            <a:tileRect l="-100000" t="-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
        <p:nvSpPr>
          <p:cNvPr id="335" name="Google Shape;335;p5"/>
          <p:cNvSpPr/>
          <p:nvPr/>
        </p:nvSpPr>
        <p:spPr>
          <a:xfrm>
            <a:off x="0" y="0"/>
            <a:ext cx="9144000" cy="2306695"/>
          </a:xfrm>
          <a:prstGeom prst="rect">
            <a:avLst/>
          </a:prstGeom>
          <a:solidFill>
            <a:srgbClr val="3B37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txBox="1">
            <a:spLocks noGrp="1"/>
          </p:cNvSpPr>
          <p:nvPr>
            <p:ph type="title"/>
          </p:nvPr>
        </p:nvSpPr>
        <p:spPr>
          <a:xfrm>
            <a:off x="1382543" y="624110"/>
            <a:ext cx="7037556"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lt1"/>
              </a:buClr>
              <a:buSzPts val="3600"/>
              <a:buFont typeface="Arial"/>
              <a:buNone/>
            </a:pPr>
            <a:r>
              <a:rPr lang="es-ES" sz="3600" b="1" i="0" u="none" strike="noStrike">
                <a:solidFill>
                  <a:schemeClr val="lt1"/>
                </a:solidFill>
                <a:latin typeface="Arial"/>
                <a:ea typeface="Arial"/>
                <a:cs typeface="Arial"/>
                <a:sym typeface="Arial"/>
              </a:rPr>
              <a:t>Evaluando la seguridad lógica</a:t>
            </a:r>
            <a:br>
              <a:rPr lang="es-ES" sz="3600" b="1">
                <a:solidFill>
                  <a:schemeClr val="lt1"/>
                </a:solidFill>
              </a:rPr>
            </a:br>
            <a:endParaRPr sz="3600" b="1">
              <a:solidFill>
                <a:schemeClr val="lt1"/>
              </a:solidFill>
            </a:endParaRPr>
          </a:p>
        </p:txBody>
      </p:sp>
      <p:sp>
        <p:nvSpPr>
          <p:cNvPr id="338" name="Google Shape;338;p5"/>
          <p:cNvSpPr txBox="1">
            <a:spLocks noGrp="1"/>
          </p:cNvSpPr>
          <p:nvPr>
            <p:ph type="body" idx="1"/>
          </p:nvPr>
        </p:nvSpPr>
        <p:spPr>
          <a:xfrm>
            <a:off x="412124" y="2582189"/>
            <a:ext cx="8126640" cy="3960671"/>
          </a:xfrm>
          <a:prstGeom prst="rect">
            <a:avLst/>
          </a:prstGeom>
          <a:noFill/>
          <a:ln>
            <a:noFill/>
          </a:ln>
        </p:spPr>
        <p:txBody>
          <a:bodyPr spcFirstLastPara="1" wrap="square" lIns="91425" tIns="45700" rIns="91425" bIns="45700" anchor="ctr" anchorCtr="0">
            <a:noAutofit/>
          </a:bodyPr>
          <a:lstStyle/>
          <a:p>
            <a:pPr marL="53339" marR="53339" lvl="0" indent="0" algn="l" rtl="0">
              <a:spcBef>
                <a:spcPts val="0"/>
              </a:spcBef>
              <a:spcAft>
                <a:spcPts val="0"/>
              </a:spcAft>
              <a:buSzPts val="1800"/>
              <a:buNone/>
            </a:pPr>
            <a:r>
              <a:rPr lang="es-ES" b="1"/>
              <a:t>“El activo más importante que posee una empresa es la información, y por lo tanto deben existir técnicas, más allá de la seguridad física, que la aseguren.”</a:t>
            </a:r>
            <a:endParaRPr b="1">
              <a:solidFill>
                <a:srgbClr val="3F3F3F"/>
              </a:solidFill>
            </a:endParaRPr>
          </a:p>
          <a:p>
            <a:pPr marL="53339" marR="53339" lvl="0" indent="0" algn="l" rtl="0">
              <a:spcBef>
                <a:spcPts val="840"/>
              </a:spcBef>
              <a:spcAft>
                <a:spcPts val="0"/>
              </a:spcAft>
              <a:buSzPts val="1800"/>
              <a:buNone/>
            </a:pPr>
            <a:r>
              <a:rPr lang="es-ES">
                <a:solidFill>
                  <a:srgbClr val="3F3F3F"/>
                </a:solidFill>
              </a:rPr>
              <a:t>Por tal motivo la Seguridad  lógica es </a:t>
            </a:r>
            <a:r>
              <a:rPr lang="es-ES">
                <a:solidFill>
                  <a:srgbClr val="000000"/>
                </a:solidFill>
              </a:rPr>
              <a:t>la "aplicación de barreras y procedimientos que resguarden el acceso a los datos y sólo se permita acceder a ellos a las personas autorizadas para hacerlo."</a:t>
            </a:r>
            <a:endParaRPr/>
          </a:p>
          <a:p>
            <a:pPr marL="53339" marR="53339" lvl="0" indent="0" algn="l" rtl="0">
              <a:spcBef>
                <a:spcPts val="840"/>
              </a:spcBef>
              <a:spcAft>
                <a:spcPts val="0"/>
              </a:spcAft>
              <a:buSzPts val="1800"/>
              <a:buNone/>
            </a:pPr>
            <a:r>
              <a:rPr lang="es-ES">
                <a:solidFill>
                  <a:srgbClr val="000000"/>
                </a:solidFill>
              </a:rPr>
              <a:t>Existe un viejo dicho en la seguridad informática que dicta que "todo lo que no está permitido debe estar prohibido" y esto es lo que debe asegurar la Seguridad Lógica.</a:t>
            </a:r>
            <a:endParaRPr/>
          </a:p>
          <a:p>
            <a:pPr marL="1828800" lvl="4" indent="0" algn="just" rtl="0">
              <a:spcBef>
                <a:spcPts val="1420"/>
              </a:spcBef>
              <a:spcAft>
                <a:spcPts val="0"/>
              </a:spcAft>
              <a:buSzPts val="1100"/>
              <a:buNone/>
            </a:pPr>
            <a:r>
              <a:rPr lang="es-ES" sz="1100"/>
              <a:t>Iza Carate, Miryan Dorila. (2006). Implementación de seguridades lógicas basado en el modelo OSI, para la red del cyber café W&amp;M sobre la plataforma linux.</a:t>
            </a:r>
            <a:endParaRPr sz="1100">
              <a:solidFill>
                <a:srgbClr val="3F3F3F"/>
              </a:solidFill>
            </a:endParaRPr>
          </a:p>
        </p:txBody>
      </p:sp>
      <p:sp>
        <p:nvSpPr>
          <p:cNvPr id="337" name="Google Shape;337;p5"/>
          <p:cNvSpPr/>
          <p:nvPr/>
        </p:nvSpPr>
        <p:spPr>
          <a:xfrm rot="10800000" flipH="1">
            <a:off x="-3141" y="714375"/>
            <a:ext cx="1191394"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0200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5433</Words>
  <Application>Microsoft Office PowerPoint</Application>
  <PresentationFormat>Presentación en pantalla (4:3)</PresentationFormat>
  <Paragraphs>363</Paragraphs>
  <Slides>66</Slides>
  <Notes>55</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1</vt:i4>
      </vt:variant>
      <vt:variant>
        <vt:lpstr>Títulos de diapositiva</vt:lpstr>
      </vt:variant>
      <vt:variant>
        <vt:i4>66</vt:i4>
      </vt:variant>
    </vt:vector>
  </HeadingPairs>
  <TitlesOfParts>
    <vt:vector size="77" baseType="lpstr">
      <vt:lpstr>Garamond</vt:lpstr>
      <vt:lpstr>Noto Sans Symbols</vt:lpstr>
      <vt:lpstr>Arial</vt:lpstr>
      <vt:lpstr>Calibri</vt:lpstr>
      <vt:lpstr>Georgia</vt:lpstr>
      <vt:lpstr>Times New Roman</vt:lpstr>
      <vt:lpstr>Wingdings</vt:lpstr>
      <vt:lpstr>Georgia</vt:lpstr>
      <vt:lpstr>Century Gothic</vt:lpstr>
      <vt:lpstr>Orgánico</vt:lpstr>
      <vt:lpstr>MS_ClipArt_Gallery.2</vt:lpstr>
      <vt:lpstr>IF8200 - AUDITORIA INFORMATICA UNIVERSIDAD DE COSTA RICA  Informática Empresarial  Mati  Javier Hernández González Correo: jhernandez@utn.ac.cr / Javier.hernandez@ucr.ac.cr Movil 8825-8783 </vt:lpstr>
      <vt:lpstr>5.6. Auditora en la seguridad informática para los sistemas en producción 5.6.1 Evaluando la seguridad lógica, controles de entrada de datos, procesamiento, salidas, continuidad y respaldos de sistemas en producción 5.6.2 Evaluando la integridad de datos 5.6.3 Uso del software generalizado de auditoría</vt:lpstr>
      <vt:lpstr>Evaluando la Integridad de los Datos</vt:lpstr>
      <vt:lpstr>Tipos de integridad de datos -Integridad lógica</vt:lpstr>
      <vt:lpstr>Tipos de integridad de datos - Integridad física </vt:lpstr>
      <vt:lpstr>Tipos de integridad de datos Integridad lógica </vt:lpstr>
      <vt:lpstr>5.6.1 Evaluando la seguridad lógica</vt:lpstr>
      <vt:lpstr>Evaluando la seguridad lógica </vt:lpstr>
      <vt:lpstr>Evaluando la seguridad lógica </vt:lpstr>
      <vt:lpstr>Integridad de Datos en la Base de datos</vt:lpstr>
      <vt:lpstr>Integridad de la entidad e  Integridad referencial  </vt:lpstr>
      <vt:lpstr>Integridad del dominio e Integridad definida por el usuario</vt:lpstr>
      <vt:lpstr>Posibles Riesgos de integridad de datos </vt:lpstr>
      <vt:lpstr>Medidas de control</vt:lpstr>
      <vt:lpstr>Beneficio</vt:lpstr>
      <vt:lpstr>Establecer objetivos para la auditoría de integridad de datos </vt:lpstr>
      <vt:lpstr>Presentación de PowerPoint</vt:lpstr>
      <vt:lpstr>Presentación de PowerPoint</vt:lpstr>
      <vt:lpstr>Métodos de Control </vt:lpstr>
      <vt:lpstr>Método de Control 1 - Identificación y Autentificación </vt:lpstr>
      <vt:lpstr>Método de Control 1 - Identificación y Autentificación </vt:lpstr>
      <vt:lpstr>Métodos de Control 2- Roles y Transacciones</vt:lpstr>
      <vt:lpstr>Métodos de Control 3- Limitaciones a los Servicios </vt:lpstr>
      <vt:lpstr>Métodos de Control 4- Modalidad de Acceso</vt:lpstr>
      <vt:lpstr>Métodos de Control 5- Ubicación y Horario   </vt:lpstr>
      <vt:lpstr>Métodos de Control 6- Control de Acceso Interno  </vt:lpstr>
      <vt:lpstr>Métodos de Control 7- Control de Acceso Externo  </vt:lpstr>
      <vt:lpstr>Controles en la entrada de datos</vt:lpstr>
      <vt:lpstr>Controles de salida</vt:lpstr>
      <vt:lpstr>Controles de salida de datos</vt:lpstr>
      <vt:lpstr>Procedimientos de control se referentes a salida:</vt:lpstr>
      <vt:lpstr>Procedimientos de control se referentes a salida:</vt:lpstr>
      <vt:lpstr>Continuidad de negocio</vt:lpstr>
      <vt:lpstr>Continuidad de negocio</vt:lpstr>
      <vt:lpstr>Información que se debe documentar</vt:lpstr>
      <vt:lpstr>Respaldos</vt:lpstr>
      <vt:lpstr>Los respaldos de información se puede resumir que es una copia exacta de la información en un medio de almacenamiento diferente (espacio diferente).  "Backup" es una copia de los datos de un  fichero automatizado en un soporte que posibilite su recuperación.  Primer equipo en la historia fue la Eniac diseñada por John Von Neuman, realizaba los respaldos por medio de tarjetas perforadas.  ISO 27000: “Cualquier cosa que tenga valor para la  organización (ISO/IEC 13335-1:2004); por tal motivo emos hecho hincapié en que la información es un activo muy importante de la empresa durante todo el curso y necesita ser respaldada.  Entre los factores involucrados en dicha continuidad, quizá el más importante sea tener un sistema de copias de seguridad y asegurarse de que esté diseñado para ajustarse al modelo de datos de la organización.</vt:lpstr>
      <vt:lpstr>Plan de Contingencia:</vt:lpstr>
      <vt:lpstr>Áreas que un plan de contingencia ha de ser capaz de cubrir:</vt:lpstr>
      <vt:lpstr>Copias de seguridad (respaldos (backup))</vt:lpstr>
      <vt:lpstr>Tipos de respaldo de información</vt:lpstr>
      <vt:lpstr>Tipos de respaldo de información. Copia de  seguridad completa:</vt:lpstr>
      <vt:lpstr>Backup incremental</vt:lpstr>
      <vt:lpstr>Backup diferencial</vt:lpstr>
      <vt:lpstr>Backup espejo</vt:lpstr>
      <vt:lpstr>Presentación de PowerPoint</vt:lpstr>
      <vt:lpstr>¿Qué debemos exigir a un backup?</vt:lpstr>
      <vt:lpstr>Dudas de Auditoria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Pruebas comparativas</vt:lpstr>
      <vt:lpstr>Pruebas comparativas</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IF8200 - AUDITORIA INFORMATICA UNIVERSIDAD DE COSTA RICA  Informática Empresarial  Mati  Javier Hernández González Correo: jhernandez@utn.ac.cr / Javier.hernandez@ucr.ac.cr Movil 8825-8783 </dc:title>
  <dc:creator>Javier Hernández González</dc:creator>
  <cp:lastModifiedBy>Javier Hernández G</cp:lastModifiedBy>
  <cp:revision>6</cp:revision>
  <dcterms:created xsi:type="dcterms:W3CDTF">2019-10-29T00:00:51Z</dcterms:created>
  <dcterms:modified xsi:type="dcterms:W3CDTF">2022-09-30T22:30:57Z</dcterms:modified>
</cp:coreProperties>
</file>