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20"/>
  </p:notesMasterIdLst>
  <p:sldIdLst>
    <p:sldId id="273" r:id="rId2"/>
    <p:sldId id="274" r:id="rId3"/>
    <p:sldId id="275" r:id="rId4"/>
    <p:sldId id="278" r:id="rId5"/>
    <p:sldId id="276" r:id="rId6"/>
    <p:sldId id="277" r:id="rId7"/>
    <p:sldId id="279" r:id="rId8"/>
    <p:sldId id="280" r:id="rId9"/>
    <p:sldId id="262" r:id="rId10"/>
    <p:sldId id="281" r:id="rId11"/>
    <p:sldId id="282" r:id="rId12"/>
    <p:sldId id="283" r:id="rId13"/>
    <p:sldId id="263" r:id="rId14"/>
    <p:sldId id="284" r:id="rId15"/>
    <p:sldId id="267" r:id="rId16"/>
    <p:sldId id="268" r:id="rId17"/>
    <p:sldId id="270" r:id="rId18"/>
    <p:sldId id="272" r:id="rId19"/>
  </p:sldIdLst>
  <p:sldSz cx="9144000" cy="6858000" type="screen4x3"/>
  <p:notesSz cx="6858000" cy="9144000"/>
  <p:embeddedFontLs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07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19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9b99cd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9b99cd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變成向量：Encodeing</a:t>
            </a:r>
            <a:endParaRPr/>
          </a:p>
        </p:txBody>
      </p:sp>
      <p:sp>
        <p:nvSpPr>
          <p:cNvPr id="105" name="Google Shape;105;g529b99cd10_0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1741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b9d1523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b9d1523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4b9d1523b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5579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b9d1523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b9d1523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4b9d1523b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7817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b9d152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b9d152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4b9d1523b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419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31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71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766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6722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939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806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174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3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0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time_continue=42&amp;v=3liCbRZPrZA&amp;feature=emb_title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i="0" u="none" dirty="0" smtClean="0">
                <a:solidFill>
                  <a:schemeClr val="tx1"/>
                </a:solidFill>
              </a:rPr>
              <a:t>AI / Machine Learning / </a:t>
            </a:r>
            <a:br>
              <a:rPr lang="en-US" i="0" u="none" dirty="0" smtClean="0">
                <a:solidFill>
                  <a:schemeClr val="tx1"/>
                </a:solidFill>
              </a:rPr>
            </a:br>
            <a:r>
              <a:rPr lang="en-US" i="0" u="none" dirty="0" smtClean="0">
                <a:solidFill>
                  <a:schemeClr val="tx1"/>
                </a:solidFill>
              </a:rPr>
              <a:t>Deep Learning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99" name="Google Shape;99;p1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131490" y="1806575"/>
            <a:ext cx="6881019" cy="3873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 smtClean="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79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engineering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40000" y="1865671"/>
            <a:ext cx="7675350" cy="460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altLang="zh-TW" b="1" dirty="0" smtClean="0"/>
              <a:t>Normalization/Standardization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Tx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類別資料處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encoding</a:t>
            </a:r>
          </a:p>
          <a:p>
            <a:pPr lvl="1">
              <a:buClrTx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</a:p>
          <a:p>
            <a:pPr lvl="1">
              <a:buClrTx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encoding</a:t>
            </a:r>
          </a:p>
          <a:p>
            <a:pPr>
              <a:buClrTx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統計特徵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特徵交叉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Tx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額外特徵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</a:t>
            </a:r>
            <a:endParaRPr lang="en-US" altLang="zh-TW" dirty="0" smtClean="0"/>
          </a:p>
          <a:p>
            <a:pPr>
              <a:buClrTx/>
            </a:pPr>
            <a:endParaRPr lang="en-US" altLang="zh-TW" dirty="0" smtClean="0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zh-TW" altLang="en-US" dirty="0"/>
          </a:p>
        </p:txBody>
      </p:sp>
      <p:grpSp>
        <p:nvGrpSpPr>
          <p:cNvPr id="6" name="Google Shape;128;p16"/>
          <p:cNvGrpSpPr/>
          <p:nvPr/>
        </p:nvGrpSpPr>
        <p:grpSpPr>
          <a:xfrm>
            <a:off x="1159642" y="2068360"/>
            <a:ext cx="2454275" cy="1377950"/>
            <a:chOff x="6553425" y="809175"/>
            <a:chExt cx="2453201" cy="1377498"/>
          </a:xfrm>
        </p:grpSpPr>
        <p:pic>
          <p:nvPicPr>
            <p:cNvPr id="7" name="Google Shape;129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53425" y="1093774"/>
              <a:ext cx="2453201" cy="10928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130;p16"/>
            <p:cNvCxnSpPr/>
            <p:nvPr/>
          </p:nvCxnSpPr>
          <p:spPr>
            <a:xfrm>
              <a:off x="7780025" y="1104100"/>
              <a:ext cx="0" cy="981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" name="Google Shape;131;p16"/>
            <p:cNvSpPr txBox="1"/>
            <p:nvPr/>
          </p:nvSpPr>
          <p:spPr>
            <a:xfrm>
              <a:off x="7373725" y="809175"/>
              <a:ext cx="9924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mean =0</a:t>
              </a:r>
              <a:endParaRPr/>
            </a:p>
          </p:txBody>
        </p:sp>
        <p:sp>
          <p:nvSpPr>
            <p:cNvPr id="10" name="Google Shape;132;p16"/>
            <p:cNvSpPr txBox="1"/>
            <p:nvPr/>
          </p:nvSpPr>
          <p:spPr>
            <a:xfrm>
              <a:off x="8088500" y="1470650"/>
              <a:ext cx="875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stdev =1</a:t>
              </a:r>
              <a:endParaRPr/>
            </a:p>
          </p:txBody>
        </p:sp>
        <p:cxnSp>
          <p:nvCxnSpPr>
            <p:cNvPr id="11" name="Google Shape;133;p16"/>
            <p:cNvCxnSpPr/>
            <p:nvPr/>
          </p:nvCxnSpPr>
          <p:spPr>
            <a:xfrm>
              <a:off x="7829475" y="1718050"/>
              <a:ext cx="2880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2" name="Google Shape;134;p16"/>
            <p:cNvCxnSpPr/>
            <p:nvPr/>
          </p:nvCxnSpPr>
          <p:spPr>
            <a:xfrm rot="10800000">
              <a:off x="7449925" y="1716550"/>
              <a:ext cx="288000" cy="3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3" name="Google Shape;135;p16"/>
          <p:cNvGrpSpPr/>
          <p:nvPr/>
        </p:nvGrpSpPr>
        <p:grpSpPr>
          <a:xfrm>
            <a:off x="3570872" y="2276865"/>
            <a:ext cx="3009900" cy="1173162"/>
            <a:chOff x="5997125" y="2537450"/>
            <a:chExt cx="3009501" cy="1173223"/>
          </a:xfrm>
        </p:grpSpPr>
        <p:pic>
          <p:nvPicPr>
            <p:cNvPr id="14" name="Google Shape;136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53425" y="2617774"/>
              <a:ext cx="2453201" cy="10928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" name="Google Shape;137;p16"/>
            <p:cNvCxnSpPr/>
            <p:nvPr/>
          </p:nvCxnSpPr>
          <p:spPr>
            <a:xfrm>
              <a:off x="6872225" y="2628100"/>
              <a:ext cx="0" cy="981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" name="Google Shape;138;p16"/>
            <p:cNvCxnSpPr/>
            <p:nvPr/>
          </p:nvCxnSpPr>
          <p:spPr>
            <a:xfrm>
              <a:off x="8735000" y="2628100"/>
              <a:ext cx="0" cy="981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" name="Google Shape;139;p16"/>
            <p:cNvSpPr txBox="1"/>
            <p:nvPr/>
          </p:nvSpPr>
          <p:spPr>
            <a:xfrm>
              <a:off x="5997125" y="2590800"/>
              <a:ext cx="875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min =0</a:t>
              </a:r>
              <a:endParaRPr/>
            </a:p>
          </p:txBody>
        </p:sp>
        <p:sp>
          <p:nvSpPr>
            <p:cNvPr id="18" name="Google Shape;140;p16"/>
            <p:cNvSpPr txBox="1"/>
            <p:nvPr/>
          </p:nvSpPr>
          <p:spPr>
            <a:xfrm>
              <a:off x="7936100" y="2537450"/>
              <a:ext cx="875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min =1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28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Linear Regression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Logistic Regression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SVM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Tree base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s://lh3.googleusercontent.com/YDfzUbUeEjgTDqG23QPQIJl_AE8KhZUGTVvmmVPHrqVF2q_gvFQ9dqN21LUkegXTmmv7NqO0PT5AwM2bZxPNnmpUz4_NbmTOKzON2O_cj-QAz0DN9-bzzOSQSCwvWTXmt97J4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33" y="1825625"/>
            <a:ext cx="251877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Be5gthYaTx3G5jSIZfMAimvaifdtq8Yw96V7jc30iF-O6GJoP_b9qe6ItqANVDwIeYG-c2bA4Nrsapeq33bf-ALQjQ6g3agqeMnV7Kcr0yQkBqAoJIyZbaAPNxln3_9Z_ZiNTy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31" y="1825625"/>
            <a:ext cx="1958437" cy="13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2053" name="Picture 5" descr="https://lh6.googleusercontent.com/e81O1dVwVmzaVtZ1k9GcSWM2R_ewsGU1el1Kw6oYFZw_AiK7Z6ZWOXl4ps-eFFq527_-zuxnx4aDLcvhUEohMlsvohpfH8CWHbpUyNm7ynVXLe_T0SXi3yNeM3QyKhZ-QAnlB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16" y="2165555"/>
            <a:ext cx="23050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bj9v0LYWnru1px05Vz91iUgb4OpCzUqlJ8hiBXcM4TIjtYXBZlIVL-iOrLYH5qdmV4BbWabf0b7oGImaoYXJgCjxxcXKBTXGPWwlE3Rtab3Ly6C0JOT_oAeCbIwAmQEbe70My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43" y="2279854"/>
            <a:ext cx="22098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3856703" y="3203779"/>
            <a:ext cx="1408471" cy="34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25562" y="282431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????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2057" name="Picture 9" descr="https://lh3.googleusercontent.com/q_pSPxF-6GuAbNSvRnoNNV7tgN15U4dthWET3iooDi0FYSvsCswcvuZc9QcbNG7uXzBHxgG5ATP5i2b1TMV7lvJRhkD3XB7CvKzrQ_P9GnUMfX_K1mnenG-yJ85K-GadqvENqy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60990"/>
            <a:ext cx="2857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232787" y="6215618"/>
            <a:ext cx="763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>
                <a:latin typeface="Arial" panose="020B0604020202020204" pitchFamily="34" charset="0"/>
                <a:hlinkClick r:id="rId5"/>
              </a:rPr>
              <a:t>Kernel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4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87" name="Google Shape;187;p2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916112"/>
            <a:ext cx="7561262" cy="36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6553200" y="6472237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1237" y="4900612"/>
            <a:ext cx="309245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1875" y="4316412"/>
            <a:ext cx="1765300" cy="61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0000" y="1305232"/>
            <a:ext cx="7675350" cy="4871731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一顆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決策樹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容易理解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BUT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效果差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一顆不夠你有試過一大堆嗎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fontAlgn="base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透過抽樣的方式生成樹，每棵樹彼此獨立</a:t>
            </a:r>
          </a:p>
          <a:p>
            <a:pPr fontAlgn="base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透過序列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(additive)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的方式生成樹，後面生成的樹會與前面的樹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有關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一般來說，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的模型會比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來的準確</a:t>
            </a:r>
          </a:p>
          <a:p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ttps://lh6.googleusercontent.com/TyFvYDjiyRC0leG9YoFlwRLkfnwH0EU87QiXYXae9jyoXirRdZ9X-UDEELaXqan9p3ywxrkpbmSG5C6mnxGPb9bmmQQIPn5owMW373TxHEhgXNoU8sg3Dk3MV_R_RLtPT6-Nk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44" y="3804684"/>
            <a:ext cx="3907606" cy="25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2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i="0" u="none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隨機森林</a:t>
            </a:r>
            <a:r>
              <a:rPr lang="en-US" i="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 (Random forest, RF)</a:t>
            </a:r>
            <a:endParaRPr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7" name="Google Shape;217;p2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2565400"/>
            <a:ext cx="2601912" cy="20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6553200" y="6472237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4">
            <a:alphaModFix/>
          </a:blip>
          <a:srcRect l="3262" r="2127" b="10328"/>
          <a:stretch/>
        </p:blipFill>
        <p:spPr>
          <a:xfrm>
            <a:off x="3779837" y="2565400"/>
            <a:ext cx="4537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i="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GBDT(Boosting)</a:t>
            </a:r>
            <a:endParaRPr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5" name="Google Shape;225;p2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2427" t="25642" r="2748" b="11040"/>
          <a:stretch/>
        </p:blipFill>
        <p:spPr>
          <a:xfrm>
            <a:off x="323850" y="1916112"/>
            <a:ext cx="8135937" cy="40751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6553200" y="6472237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rbel"/>
              <a:buNone/>
            </a:pPr>
            <a:r>
              <a:rPr lang="en-US" i="0" u="none" dirty="0" err="1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lang="en-US" i="0" u="none" dirty="0" err="1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lang="en-US" i="0" u="none" dirty="0" err="1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treme</a:t>
            </a:r>
            <a:r>
              <a:rPr lang="en-US" i="0" u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i="0" u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r>
              <a:rPr lang="en-US" i="0" u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radient </a:t>
            </a:r>
            <a:r>
              <a:rPr lang="en-US" i="0" u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r>
              <a:rPr lang="en-US" i="0" u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oosting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6553200" y="6472237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75" y="2675654"/>
            <a:ext cx="49815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8837" y="2886792"/>
            <a:ext cx="2414587" cy="131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6599237" y="4283792"/>
            <a:ext cx="1641475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chemeClr val="tx1"/>
                </a:solidFill>
                <a:sym typeface="Arial"/>
              </a:rPr>
              <a:t>XGBoost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idx="1"/>
          </p:nvPr>
        </p:nvSpPr>
        <p:spPr>
          <a:xfrm>
            <a:off x="468312" y="1052512"/>
            <a:ext cx="8135937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0" i="0" u="none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XGBoost</a:t>
            </a:r>
            <a:r>
              <a:rPr lang="en-US" b="0" i="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 model </a:t>
            </a:r>
            <a:r>
              <a:rPr lang="en-US" b="0" i="0" u="none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非常強大，但也容易</a:t>
            </a:r>
            <a:r>
              <a:rPr lang="en-US" b="0" i="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 </a:t>
            </a:r>
            <a:r>
              <a:rPr lang="en-US" b="0" i="0" u="none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Overfitting，Earlystop</a:t>
            </a:r>
            <a:r>
              <a:rPr lang="en-US" b="0" i="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 </a:t>
            </a:r>
            <a:r>
              <a:rPr lang="en-US" b="0" i="0" u="none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幫助我們在</a:t>
            </a:r>
            <a:r>
              <a:rPr lang="en-US" b="0" i="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 Overfitting </a:t>
            </a:r>
            <a:r>
              <a:rPr lang="en-US" b="0" i="0" u="none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前提早停下來</a:t>
            </a:r>
            <a:endParaRPr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6553200" y="6472237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3">
            <a:alphaModFix/>
          </a:blip>
          <a:srcRect t="11338"/>
          <a:stretch/>
        </p:blipFill>
        <p:spPr>
          <a:xfrm>
            <a:off x="838915" y="2258448"/>
            <a:ext cx="7394729" cy="334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52804" y="782814"/>
            <a:ext cx="78867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tx1"/>
                </a:solidFill>
              </a:rPr>
              <a:t>其實ML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DL都是在學一個函數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1" y="2804618"/>
            <a:ext cx="2610732" cy="17427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55189" y="3291257"/>
            <a:ext cx="1186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F(x)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endCxn id="5" idx="1"/>
          </p:cNvCxnSpPr>
          <p:nvPr/>
        </p:nvCxnSpPr>
        <p:spPr>
          <a:xfrm>
            <a:off x="3361499" y="3675977"/>
            <a:ext cx="59369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</p:cNvCxnSpPr>
          <p:nvPr/>
        </p:nvCxnSpPr>
        <p:spPr>
          <a:xfrm flipV="1">
            <a:off x="5141732" y="3675977"/>
            <a:ext cx="59369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735422" y="3405816"/>
            <a:ext cx="2779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solidFill>
                  <a:schemeClr val="tx1"/>
                </a:solidFill>
              </a:rPr>
              <a:t>Lebron</a:t>
            </a:r>
            <a:r>
              <a:rPr lang="en-US" altLang="zh-TW" sz="3200" dirty="0" smtClean="0">
                <a:solidFill>
                  <a:schemeClr val="tx1"/>
                </a:solidFill>
              </a:rPr>
              <a:t> James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監督式</a:t>
            </a:r>
            <a:r>
              <a:rPr lang="en-US" dirty="0"/>
              <a:t>/</a:t>
            </a:r>
            <a:r>
              <a:rPr lang="en-US" dirty="0" err="1"/>
              <a:t>非監督式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監督式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非監督式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41" y="2509223"/>
            <a:ext cx="1635844" cy="10919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74492" y="3601184"/>
            <a:ext cx="198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tx1"/>
                </a:solidFill>
              </a:rPr>
              <a:t>Lebron</a:t>
            </a:r>
            <a:r>
              <a:rPr lang="en-US" altLang="zh-TW" sz="2000" dirty="0" smtClean="0">
                <a:solidFill>
                  <a:schemeClr val="tx1"/>
                </a:solidFill>
              </a:rPr>
              <a:t> James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05" y="2509223"/>
            <a:ext cx="1638966" cy="10919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41717" y="3601184"/>
            <a:ext cx="198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James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Harden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85391" y="2855148"/>
            <a:ext cx="198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</a:rPr>
              <a:t>是誰</a:t>
            </a:r>
            <a:r>
              <a:rPr lang="en-US" altLang="zh-TW" sz="2000" dirty="0" smtClean="0">
                <a:solidFill>
                  <a:schemeClr val="tx1"/>
                </a:solidFill>
              </a:rPr>
              <a:t>?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41" y="4830762"/>
            <a:ext cx="1635844" cy="10919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05" y="4830762"/>
            <a:ext cx="1638966" cy="109196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385391" y="5176687"/>
            <a:ext cx="198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</a:rPr>
              <a:t>分兩群</a:t>
            </a:r>
            <a:r>
              <a:rPr lang="en-US" altLang="zh-TW" sz="2000" dirty="0" smtClean="0">
                <a:solidFill>
                  <a:schemeClr val="tx1"/>
                </a:solidFill>
              </a:rPr>
              <a:t>?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41" y="2509223"/>
            <a:ext cx="1635844" cy="10919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83561" y="3601184"/>
            <a:ext cx="198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對火箭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mins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05" y="2509223"/>
            <a:ext cx="1638966" cy="10919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385391" y="2855148"/>
            <a:ext cx="198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</a:rPr>
              <a:t>得幾分</a:t>
            </a:r>
            <a:r>
              <a:rPr lang="en-US" altLang="zh-TW" sz="2000" dirty="0" smtClean="0">
                <a:solidFill>
                  <a:schemeClr val="tx1"/>
                </a:solidFill>
              </a:rPr>
              <a:t>?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41" y="4830762"/>
            <a:ext cx="1635844" cy="10919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443" y="4830762"/>
            <a:ext cx="1638966" cy="109196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385391" y="5176687"/>
            <a:ext cx="198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</a:rPr>
              <a:t>贏</a:t>
            </a:r>
            <a:r>
              <a:rPr lang="zh-TW" altLang="en-US" sz="2000" dirty="0" smtClean="0">
                <a:solidFill>
                  <a:schemeClr val="tx1"/>
                </a:solidFill>
              </a:rPr>
              <a:t>還</a:t>
            </a:r>
            <a:r>
              <a:rPr lang="zh-TW" altLang="en-US" sz="2000" dirty="0">
                <a:solidFill>
                  <a:schemeClr val="tx1"/>
                </a:solidFill>
              </a:rPr>
              <a:t>輸</a:t>
            </a:r>
            <a:r>
              <a:rPr lang="en-US" altLang="zh-TW" sz="2000" dirty="0" smtClean="0">
                <a:solidFill>
                  <a:schemeClr val="tx1"/>
                </a:solidFill>
              </a:rPr>
              <a:t>?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04783" y="3577660"/>
            <a:ext cx="198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對湖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mins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56283" y="5902827"/>
            <a:ext cx="2490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 pts 9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10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46822" y="5902827"/>
            <a:ext cx="2490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 pts 5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3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3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關於資料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dirty="0" smtClean="0"/>
              <a:t>：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資料集切分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資料特徵工程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模型驗證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71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r>
              <a:rPr lang="en-US" altLang="zh-TW" dirty="0" smtClean="0"/>
              <a:t>Outlier</a:t>
            </a:r>
          </a:p>
          <a:p>
            <a:endParaRPr lang="en-US" altLang="zh-TW" dirty="0"/>
          </a:p>
          <a:p>
            <a:r>
              <a:rPr lang="en-US" altLang="zh-TW" dirty="0" err="1" smtClean="0"/>
              <a:t>NaN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44" y="1870077"/>
            <a:ext cx="5386541" cy="32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向下箭號 32"/>
          <p:cNvSpPr/>
          <p:nvPr/>
        </p:nvSpPr>
        <p:spPr>
          <a:xfrm rot="16702807">
            <a:off x="2822008" y="2583040"/>
            <a:ext cx="873227" cy="5616178"/>
          </a:xfrm>
          <a:prstGeom prst="downArrow">
            <a:avLst>
              <a:gd name="adj1" fmla="val 100000"/>
              <a:gd name="adj2" fmla="val 53388"/>
            </a:avLst>
          </a:prstGeom>
          <a:solidFill>
            <a:srgbClr val="C1F2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3226935" y="5050557"/>
            <a:ext cx="2454519" cy="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717437" y="513615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epoch4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11113" y="4835873"/>
            <a:ext cx="2454519" cy="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801615" y="492146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epoch3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358569" y="4633348"/>
            <a:ext cx="2454519" cy="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00900" y="4707102"/>
            <a:ext cx="103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epoch2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資料集切分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8460" y="1784924"/>
            <a:ext cx="8209740" cy="461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All </a:t>
            </a:r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8460" y="2539109"/>
            <a:ext cx="6020968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Train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69428" y="2539109"/>
            <a:ext cx="2188772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Test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8461" y="3293294"/>
            <a:ext cx="4497916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Train set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46376" y="3293293"/>
            <a:ext cx="152305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Valid set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2383119" y="3849787"/>
            <a:ext cx="228600" cy="44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406025" y="4393842"/>
            <a:ext cx="2454519" cy="66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6025" y="4536703"/>
            <a:ext cx="245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Model training epoch1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16907" y="5106134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…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42314" y="4147690"/>
            <a:ext cx="91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Stop!!!!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5388307" y="3896694"/>
            <a:ext cx="228600" cy="10247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136554" y="5530346"/>
            <a:ext cx="2454519" cy="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675163" y="564990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Final Model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向下箭號 30"/>
          <p:cNvSpPr/>
          <p:nvPr/>
        </p:nvSpPr>
        <p:spPr>
          <a:xfrm>
            <a:off x="7249514" y="3151022"/>
            <a:ext cx="228600" cy="228776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414148" y="4046522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Evaluate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Overfitting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93" y="1614948"/>
            <a:ext cx="5410413" cy="18804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3780401"/>
            <a:ext cx="2857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i="0" u="none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防止資料過度擬合方法</a:t>
            </a:r>
            <a:endParaRPr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553200" y="6472237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554" y="5261865"/>
            <a:ext cx="2414350" cy="4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9553" y="5692915"/>
            <a:ext cx="2414351" cy="4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過頭：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Early stopping</a:t>
            </a:r>
          </a:p>
          <a:p>
            <a:pPr>
              <a:buClrTx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訓練資料太少：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找更多啊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augmentation</a:t>
            </a:r>
          </a:p>
          <a:p>
            <a:pPr>
              <a:buClrTx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太複雜：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Tx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Regularization</a:t>
            </a:r>
          </a:p>
          <a:p>
            <a:pPr lvl="1">
              <a:buClrTx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  <a:endParaRPr lang="en-US" altLang="zh-TW" dirty="0" smtClean="0"/>
          </a:p>
          <a:p>
            <a:pPr>
              <a:buClrTx/>
            </a:pPr>
            <a:endParaRPr lang="en-US" altLang="zh-TW" dirty="0" smtClean="0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39" y="4763729"/>
            <a:ext cx="2771922" cy="141323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390" y="2288125"/>
            <a:ext cx="2007620" cy="1713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272</TotalTime>
  <Words>298</Words>
  <Application>Microsoft Office PowerPoint</Application>
  <PresentationFormat>如螢幕大小 (4:3)</PresentationFormat>
  <Paragraphs>142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Corbel</vt:lpstr>
      <vt:lpstr>新細明體</vt:lpstr>
      <vt:lpstr>微軟正黑體</vt:lpstr>
      <vt:lpstr>深度</vt:lpstr>
      <vt:lpstr>AI / Machine Learning /  Deep Learning</vt:lpstr>
      <vt:lpstr>其實ML/DL都是在學一個函數</vt:lpstr>
      <vt:lpstr>監督式/非監督式</vt:lpstr>
      <vt:lpstr>連續/非連續</vt:lpstr>
      <vt:lpstr>關於資料處理：</vt:lpstr>
      <vt:lpstr>資料前處理</vt:lpstr>
      <vt:lpstr>資料集切分</vt:lpstr>
      <vt:lpstr>Overfitting</vt:lpstr>
      <vt:lpstr>防止資料過度擬合方法</vt:lpstr>
      <vt:lpstr>Feature engineering</vt:lpstr>
      <vt:lpstr>ML演算法們</vt:lpstr>
      <vt:lpstr>SVM</vt:lpstr>
      <vt:lpstr>Decision tree</vt:lpstr>
      <vt:lpstr>PowerPoint 簡報</vt:lpstr>
      <vt:lpstr>隨機森林 (Random forest, RF)</vt:lpstr>
      <vt:lpstr>GBDT(Boosting)</vt:lpstr>
      <vt:lpstr>eXtreme Gradient Boosting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and Application of Intelligent Disaster Prevention</dc:title>
  <dc:creator>Funskie</dc:creator>
  <cp:lastModifiedBy>Funskie</cp:lastModifiedBy>
  <cp:revision>21</cp:revision>
  <dcterms:modified xsi:type="dcterms:W3CDTF">2020-04-17T10:42:57Z</dcterms:modified>
</cp:coreProperties>
</file>