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Tahom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why, how, what (and why again)</a:t>
            </a: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888274" y="548249"/>
            <a:ext cx="1737600" cy="5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type="ctrTitle"/>
          </p:nvPr>
        </p:nvSpPr>
        <p:spPr>
          <a:xfrm>
            <a:off x="888274" y="548249"/>
            <a:ext cx="1743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3(a)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3226800" y="1312012"/>
            <a:ext cx="51783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79400" lvl="0" marL="342900" rtl="0" algn="l">
              <a:spcBef>
                <a:spcPts val="0"/>
              </a:spcBef>
              <a:buSzPct val="1000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FM Radio</a:t>
            </a:r>
          </a:p>
          <a:p>
            <a:pPr indent="-279400" lvl="0" marL="342900" rtl="0" algn="l">
              <a:spcBef>
                <a:spcPts val="0"/>
              </a:spcBef>
              <a:buSzPct val="1000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Encoder</a:t>
            </a:r>
          </a:p>
          <a:p>
            <a:pPr indent="-279400" lvl="0" marL="342900" rtl="0" algn="l">
              <a:spcBef>
                <a:spcPts val="0"/>
              </a:spcBef>
              <a:buSzPct val="1000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Inertial Measurement Unit (IMU)</a:t>
            </a:r>
          </a:p>
          <a:p>
            <a:pPr indent="-279400" lvl="0" marL="342900" rtl="0" algn="l">
              <a:spcBef>
                <a:spcPts val="0"/>
              </a:spcBef>
              <a:buSzPct val="1000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Triangulation</a:t>
            </a: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TIA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723605" y="548249"/>
            <a:ext cx="5584200" cy="574800"/>
          </a:xfrm>
          <a:prstGeom prst="rect">
            <a:avLst/>
          </a:prstGeom>
          <a:solidFill>
            <a:srgbClr val="86A1C8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Caleb Teague - Responsibilities</a:t>
            </a:r>
          </a:p>
        </p:txBody>
      </p:sp>
      <p:pic>
        <p:nvPicPr>
          <p:cNvPr descr="Image result for raspberry pi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25" y="1474346"/>
            <a:ext cx="1743975" cy="219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888274" y="548249"/>
            <a:ext cx="1737600" cy="5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type="ctrTitle"/>
          </p:nvPr>
        </p:nvSpPr>
        <p:spPr>
          <a:xfrm>
            <a:off x="888274" y="548249"/>
            <a:ext cx="1743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3(a)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3129750" y="1882872"/>
            <a:ext cx="51783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Spi communication</a:t>
            </a:r>
          </a:p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Up to 500m range</a:t>
            </a:r>
          </a:p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Error correction</a:t>
            </a:r>
          </a:p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Acknowledgement system</a:t>
            </a:r>
          </a:p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Pre-existing Python library</a:t>
            </a:r>
          </a:p>
        </p:txBody>
      </p:sp>
      <p:sp>
        <p:nvSpPr>
          <p:cNvPr id="141" name="Shape 141"/>
          <p:cNvSpPr/>
          <p:nvPr/>
        </p:nvSpPr>
        <p:spPr>
          <a:xfrm>
            <a:off x="2723605" y="548249"/>
            <a:ext cx="5584200" cy="574800"/>
          </a:xfrm>
          <a:prstGeom prst="rect">
            <a:avLst/>
          </a:prstGeom>
          <a:solidFill>
            <a:srgbClr val="86A1C8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FM Radio</a:t>
            </a:r>
          </a:p>
        </p:txBody>
      </p:sp>
      <p:pic>
        <p:nvPicPr>
          <p:cNvPr descr="Adafruit RFM69HCW Transceiver Radio Breakout - 868 or 915 MHz" id="142" name="Shape 142"/>
          <p:cNvPicPr preferRelativeResize="0"/>
          <p:nvPr/>
        </p:nvPicPr>
        <p:blipFill rotWithShape="1">
          <a:blip r:embed="rId3">
            <a:alphaModFix/>
          </a:blip>
          <a:srcRect b="18013" l="21631" r="22370" t="20527"/>
          <a:stretch/>
        </p:blipFill>
        <p:spPr>
          <a:xfrm>
            <a:off x="569124" y="1882875"/>
            <a:ext cx="2482075" cy="20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888274" y="548249"/>
            <a:ext cx="1737600" cy="5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type="ctrTitle"/>
          </p:nvPr>
        </p:nvSpPr>
        <p:spPr>
          <a:xfrm>
            <a:off x="888274" y="548249"/>
            <a:ext cx="1743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3(a)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29750" y="1943247"/>
            <a:ext cx="51783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Interrupt based encoder</a:t>
            </a: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3 RPM at max speed</a:t>
            </a: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3600 counts per revolution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2723605" y="548249"/>
            <a:ext cx="5584200" cy="574800"/>
          </a:xfrm>
          <a:prstGeom prst="rect">
            <a:avLst/>
          </a:prstGeom>
          <a:solidFill>
            <a:srgbClr val="86A1C8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Encoder</a:t>
            </a:r>
          </a:p>
        </p:txBody>
      </p:sp>
      <p:pic>
        <p:nvPicPr>
          <p:cNvPr id="151" name="Shape 151" title="Click to zoom"/>
          <p:cNvPicPr preferRelativeResize="0"/>
          <p:nvPr/>
        </p:nvPicPr>
        <p:blipFill rotWithShape="1">
          <a:blip r:embed="rId3">
            <a:alphaModFix/>
          </a:blip>
          <a:srcRect b="10601" l="5185" r="6326" t="8406"/>
          <a:stretch/>
        </p:blipFill>
        <p:spPr>
          <a:xfrm rot="-5400000">
            <a:off x="93925" y="2040300"/>
            <a:ext cx="3036199" cy="2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888274" y="548249"/>
            <a:ext cx="1737600" cy="5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type="ctrTitle"/>
          </p:nvPr>
        </p:nvSpPr>
        <p:spPr>
          <a:xfrm>
            <a:off x="888274" y="548249"/>
            <a:ext cx="1743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3(a)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129750" y="1655447"/>
            <a:ext cx="51783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Accelerometer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, Gyro, and Magnetometer</a:t>
            </a: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I2c 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communication</a:t>
            </a:r>
          </a:p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Complementary filter</a:t>
            </a:r>
          </a:p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Values update at 400Hz</a:t>
            </a:r>
          </a:p>
        </p:txBody>
      </p:sp>
      <p:sp>
        <p:nvSpPr>
          <p:cNvPr id="159" name="Shape 159"/>
          <p:cNvSpPr/>
          <p:nvPr/>
        </p:nvSpPr>
        <p:spPr>
          <a:xfrm>
            <a:off x="2723605" y="548249"/>
            <a:ext cx="5584200" cy="574800"/>
          </a:xfrm>
          <a:prstGeom prst="rect">
            <a:avLst/>
          </a:prstGeom>
          <a:solidFill>
            <a:srgbClr val="86A1C8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IMU</a:t>
            </a:r>
          </a:p>
        </p:txBody>
      </p:sp>
      <p:pic>
        <p:nvPicPr>
          <p:cNvPr id="160" name="Shape 160" title="Click to zoom"/>
          <p:cNvPicPr preferRelativeResize="0"/>
          <p:nvPr/>
        </p:nvPicPr>
        <p:blipFill rotWithShape="1">
          <a:blip r:embed="rId3">
            <a:alphaModFix/>
          </a:blip>
          <a:srcRect b="7335" l="3632" r="3937" t="7760"/>
          <a:stretch/>
        </p:blipFill>
        <p:spPr>
          <a:xfrm>
            <a:off x="270425" y="1812625"/>
            <a:ext cx="2859325" cy="21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888274" y="548249"/>
            <a:ext cx="1737600" cy="5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type="ctrTitle"/>
          </p:nvPr>
        </p:nvSpPr>
        <p:spPr>
          <a:xfrm>
            <a:off x="888274" y="548249"/>
            <a:ext cx="1743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3(a)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3129750" y="1860075"/>
            <a:ext cx="51783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Matrices used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 for low overhead</a:t>
            </a: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Runs in &lt;1 ms  with 3 transponders</a:t>
            </a:r>
          </a:p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Corrects for limited constant errors</a:t>
            </a:r>
          </a:p>
        </p:txBody>
      </p:sp>
      <p:sp>
        <p:nvSpPr>
          <p:cNvPr id="168" name="Shape 168"/>
          <p:cNvSpPr/>
          <p:nvPr/>
        </p:nvSpPr>
        <p:spPr>
          <a:xfrm>
            <a:off x="2723605" y="548249"/>
            <a:ext cx="5584200" cy="574800"/>
          </a:xfrm>
          <a:prstGeom prst="rect">
            <a:avLst/>
          </a:prstGeom>
          <a:solidFill>
            <a:srgbClr val="86A1C8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Triangulation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63" y="1750723"/>
            <a:ext cx="2842025" cy="16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888274" y="548249"/>
            <a:ext cx="1737600" cy="5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type="ctrTitle"/>
          </p:nvPr>
        </p:nvSpPr>
        <p:spPr>
          <a:xfrm>
            <a:off x="888274" y="548249"/>
            <a:ext cx="1743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3(a)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3129750" y="1812625"/>
            <a:ext cx="51783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Highly sensitive</a:t>
            </a: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2us rise time</a:t>
            </a:r>
          </a:p>
          <a:p>
            <a:pPr indent="-165100" lvl="0" marL="342900" rtl="0" algn="l">
              <a:spcBef>
                <a:spcPts val="0"/>
              </a:spcBef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Difference amplifier</a:t>
            </a:r>
          </a:p>
        </p:txBody>
      </p:sp>
      <p:sp>
        <p:nvSpPr>
          <p:cNvPr id="177" name="Shape 177"/>
          <p:cNvSpPr/>
          <p:nvPr/>
        </p:nvSpPr>
        <p:spPr>
          <a:xfrm>
            <a:off x="2723605" y="548249"/>
            <a:ext cx="5584200" cy="574800"/>
          </a:xfrm>
          <a:prstGeom prst="rect">
            <a:avLst/>
          </a:prstGeom>
          <a:solidFill>
            <a:srgbClr val="86A1C8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Trans-Impedance Amplifier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