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1"/>
  </p:sldMasterIdLst>
  <p:notesMasterIdLst>
    <p:notesMasterId r:id="rId57"/>
  </p:notesMasterIdLst>
  <p:handoutMasterIdLst>
    <p:handoutMasterId r:id="rId58"/>
  </p:handoutMasterIdLst>
  <p:sldIdLst>
    <p:sldId id="258" r:id="rId2"/>
    <p:sldId id="259" r:id="rId3"/>
    <p:sldId id="260" r:id="rId4"/>
    <p:sldId id="269" r:id="rId5"/>
    <p:sldId id="270" r:id="rId6"/>
    <p:sldId id="281" r:id="rId7"/>
    <p:sldId id="282" r:id="rId8"/>
    <p:sldId id="284" r:id="rId9"/>
    <p:sldId id="283" r:id="rId10"/>
    <p:sldId id="274" r:id="rId11"/>
    <p:sldId id="271" r:id="rId12"/>
    <p:sldId id="288" r:id="rId13"/>
    <p:sldId id="273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261" r:id="rId51"/>
    <p:sldId id="262" r:id="rId52"/>
    <p:sldId id="263" r:id="rId53"/>
    <p:sldId id="265" r:id="rId54"/>
    <p:sldId id="266" r:id="rId55"/>
    <p:sldId id="267" r:id="rId5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9"/>
      <p:bold r:id="rId60"/>
      <p:italic r:id="rId61"/>
      <p:boldItalic r:id="rId62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BD"/>
    <a:srgbClr val="0273C1"/>
    <a:srgbClr val="0070C0"/>
    <a:srgbClr val="006AC3"/>
    <a:srgbClr val="0066CC"/>
    <a:srgbClr val="0052A4"/>
    <a:srgbClr val="FFFFCC"/>
    <a:srgbClr val="00366C"/>
    <a:srgbClr val="000D8A"/>
    <a:srgbClr val="001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0" autoAdjust="0"/>
    <p:restoredTop sz="84929" autoAdjust="0"/>
  </p:normalViewPr>
  <p:slideViewPr>
    <p:cSldViewPr snapToGrid="0">
      <p:cViewPr varScale="1">
        <p:scale>
          <a:sx n="63" d="100"/>
          <a:sy n="63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09/07/2015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908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09/07/2015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673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058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905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80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268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089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139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494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173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227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76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44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platzhalter 1"/>
          <p:cNvSpPr>
            <a:spLocks noGrp="1"/>
          </p:cNvSpPr>
          <p:nvPr>
            <p:ph type="ctrTitle" hasCustomPrompt="1"/>
          </p:nvPr>
        </p:nvSpPr>
        <p:spPr>
          <a:xfrm>
            <a:off x="358775" y="2130425"/>
            <a:ext cx="8421688" cy="1470025"/>
          </a:xfrm>
        </p:spPr>
        <p:txBody>
          <a:bodyPr/>
          <a:lstStyle>
            <a:lvl1pPr algn="l">
              <a:defRPr sz="2800" baseline="0" smtClean="0">
                <a:latin typeface="+mj-lt"/>
              </a:defRPr>
            </a:lvl1pPr>
          </a:lstStyle>
          <a:p>
            <a:r>
              <a:rPr lang="en-US" noProof="0" dirty="0" smtClean="0"/>
              <a:t>Add your title</a:t>
            </a:r>
            <a:endParaRPr lang="de-DE" noProof="0" dirty="0" smtClean="0"/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 hasCustomPrompt="1"/>
          </p:nvPr>
        </p:nvSpPr>
        <p:spPr>
          <a:xfrm>
            <a:off x="358775" y="3886200"/>
            <a:ext cx="552608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smtClean="0"/>
            </a:lvl1pPr>
          </a:lstStyle>
          <a:p>
            <a:r>
              <a:rPr lang="en-US" noProof="0" dirty="0" smtClean="0"/>
              <a:t>Your name</a:t>
            </a:r>
          </a:p>
          <a:p>
            <a:r>
              <a:rPr lang="de-DE" noProof="0" dirty="0" smtClean="0"/>
              <a:t>Your.name@tum.de</a:t>
            </a:r>
            <a:endParaRPr lang="en-US" noProof="0" dirty="0" smtClean="0"/>
          </a:p>
        </p:txBody>
      </p:sp>
      <p:pic>
        <p:nvPicPr>
          <p:cNvPr id="8200" name="Picture 8" descr="TUMLogo_oZ_Vollfl_blau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7838" y="358775"/>
            <a:ext cx="682625" cy="360363"/>
          </a:xfrm>
          <a:prstGeom prst="rect">
            <a:avLst/>
          </a:prstGeom>
          <a:noFill/>
        </p:spPr>
      </p:pic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>
          <a:xfrm>
            <a:off x="6646863" y="6356348"/>
            <a:ext cx="2133600" cy="365125"/>
          </a:xfrm>
        </p:spPr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‹#›</a:t>
            </a:fld>
            <a:endParaRPr lang="de-DE" noProof="0" dirty="0"/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2962275" y="192881"/>
            <a:ext cx="321468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de-DE" sz="1300" b="1" dirty="0" smtClean="0">
                <a:solidFill>
                  <a:srgbClr val="003359"/>
                </a:solidFill>
                <a:latin typeface="+mj-lt"/>
              </a:rPr>
              <a:t>Technische Universität München</a:t>
            </a:r>
            <a:br>
              <a:rPr lang="de-DE" sz="1300" b="1" dirty="0" smtClean="0">
                <a:solidFill>
                  <a:srgbClr val="003359"/>
                </a:solidFill>
                <a:latin typeface="+mj-lt"/>
              </a:rPr>
            </a:br>
            <a:r>
              <a:rPr lang="de-DE" sz="1300" b="1" dirty="0" smtClean="0">
                <a:solidFill>
                  <a:srgbClr val="003359"/>
                </a:solidFill>
                <a:latin typeface="+mj-lt"/>
              </a:rPr>
              <a:t>Lehrstuhl für Kommunikationsnetze</a:t>
            </a:r>
            <a:br>
              <a:rPr lang="de-DE" sz="1300" b="1" dirty="0" smtClean="0">
                <a:solidFill>
                  <a:srgbClr val="003359"/>
                </a:solidFill>
                <a:latin typeface="+mj-lt"/>
              </a:rPr>
            </a:br>
            <a:r>
              <a:rPr lang="de-DE" sz="1300" b="1" dirty="0" smtClean="0">
                <a:solidFill>
                  <a:srgbClr val="003359"/>
                </a:solidFill>
                <a:latin typeface="+mj-lt"/>
              </a:rPr>
              <a:t>Prof. Dr.-Ing. W. Kellerer</a:t>
            </a:r>
          </a:p>
        </p:txBody>
      </p:sp>
      <p:sp>
        <p:nvSpPr>
          <p:cNvPr id="13" name="Foliennummernplatzhalter 8"/>
          <p:cNvSpPr txBox="1">
            <a:spLocks/>
          </p:cNvSpPr>
          <p:nvPr userDrawn="1"/>
        </p:nvSpPr>
        <p:spPr>
          <a:xfrm>
            <a:off x="358774" y="6356349"/>
            <a:ext cx="28892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DE" dirty="0" smtClean="0">
                <a:latin typeface="+mj-lt"/>
              </a:rPr>
              <a:t>©</a:t>
            </a:r>
            <a:r>
              <a:rPr lang="de-DE" sz="1200" kern="1200" dirty="0" smtClean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2015 Technische Universität München</a:t>
            </a:r>
            <a:endParaRPr lang="de-DE" dirty="0">
              <a:latin typeface="+mj-lt"/>
            </a:endParaRPr>
          </a:p>
        </p:txBody>
      </p:sp>
      <p:pic>
        <p:nvPicPr>
          <p:cNvPr id="10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281558"/>
            <a:ext cx="555153" cy="55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23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6092"/>
            <a:ext cx="8421688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‹#›</a:t>
            </a:fld>
            <a:endParaRPr lang="de-DE" noProof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2400"/>
            </a:lvl1pPr>
          </a:lstStyle>
          <a:p>
            <a:r>
              <a:rPr lang="en-US" noProof="0" dirty="0" smtClean="0"/>
              <a:t>Click to edit Master title style</a:t>
            </a:r>
            <a:endParaRPr lang="de-DE" noProof="0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786011"/>
            <a:ext cx="8420463" cy="308513"/>
          </a:xfrm>
          <a:prstGeom prst="rect">
            <a:avLst/>
          </a:prstGeom>
        </p:spPr>
        <p:txBody>
          <a:bodyPr lIns="0" tIns="36000"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ln>
                  <a:noFill/>
                </a:ln>
              </a:defRPr>
            </a:lvl1pPr>
          </a:lstStyle>
          <a:p>
            <a:pPr lvl="0"/>
            <a:r>
              <a:rPr lang="de-DE" noProof="0" dirty="0" smtClean="0"/>
              <a:t>Untertitel durch Klicken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87891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‹#›</a:t>
            </a:fld>
            <a:endParaRPr lang="de-DE" noProof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39304" cy="360000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400"/>
            </a:lvl1pPr>
          </a:lstStyle>
          <a:p>
            <a:r>
              <a:rPr lang="en-US" noProof="0" dirty="0" smtClean="0"/>
              <a:t>Click to edit Master title style</a:t>
            </a:r>
            <a:endParaRPr lang="de-DE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6092"/>
            <a:ext cx="8421688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12939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‹#›</a:t>
            </a:fld>
            <a:endParaRPr lang="de-DE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39304" cy="360000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400"/>
            </a:lvl1pPr>
          </a:lstStyle>
          <a:p>
            <a:r>
              <a:rPr lang="en-US" noProof="0" dirty="0" smtClean="0"/>
              <a:t>Click to edit Master title style</a:t>
            </a:r>
            <a:endParaRPr lang="de-DE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6092"/>
            <a:ext cx="4213225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3" hasCustomPrompt="1"/>
          </p:nvPr>
        </p:nvSpPr>
        <p:spPr>
          <a:xfrm>
            <a:off x="4572000" y="1266092"/>
            <a:ext cx="4213225" cy="5003795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80005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8897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‹#›</a:t>
            </a:fld>
            <a:endParaRPr lang="de-DE" noProof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 bwMode="auto">
          <a:xfrm>
            <a:off x="358775" y="367145"/>
            <a:ext cx="701494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7552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Titelplatzhalter 1"/>
          <p:cNvSpPr>
            <a:spLocks noGrp="1"/>
          </p:cNvSpPr>
          <p:nvPr>
            <p:ph type="ctrTitle" hasCustomPrompt="1"/>
          </p:nvPr>
        </p:nvSpPr>
        <p:spPr>
          <a:xfrm>
            <a:off x="351686" y="3416596"/>
            <a:ext cx="8421688" cy="1027371"/>
          </a:xfrm>
        </p:spPr>
        <p:txBody>
          <a:bodyPr/>
          <a:lstStyle>
            <a:lvl1pPr algn="l">
              <a:defRPr sz="2800" baseline="0" smtClean="0">
                <a:latin typeface="+mj-lt"/>
              </a:defRPr>
            </a:lvl1pPr>
          </a:lstStyle>
          <a:p>
            <a:r>
              <a:rPr lang="en-US" noProof="0" dirty="0" smtClean="0"/>
              <a:t>Add your title</a:t>
            </a:r>
            <a:endParaRPr lang="de-DE" noProof="0" dirty="0" smtClean="0"/>
          </a:p>
        </p:txBody>
      </p:sp>
    </p:spTree>
    <p:extLst>
      <p:ext uri="{BB962C8B-B14F-4D97-AF65-F5344CB8AC3E}">
        <p14:creationId xmlns:p14="http://schemas.microsoft.com/office/powerpoint/2010/main" val="1961012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tif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58775" y="367145"/>
            <a:ext cx="7163375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58775" y="1276309"/>
            <a:ext cx="8421688" cy="499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5877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2613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468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9" name="Picture 9" descr="TUMLogo_oZ_Vollfl_blau_RGB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097838" y="358775"/>
            <a:ext cx="682625" cy="360363"/>
          </a:xfrm>
          <a:prstGeom prst="rect">
            <a:avLst/>
          </a:prstGeom>
          <a:noFill/>
        </p:spPr>
      </p:pic>
      <p:pic>
        <p:nvPicPr>
          <p:cNvPr id="11" name="Grafik 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624" y="350317"/>
            <a:ext cx="362147" cy="36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5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5" r:id="rId2"/>
    <p:sldLayoutId id="2147483657" r:id="rId3"/>
    <p:sldLayoutId id="2147483668" r:id="rId4"/>
    <p:sldLayoutId id="2147483670" r:id="rId5"/>
    <p:sldLayoutId id="2147483672" r:id="rId6"/>
    <p:sldLayoutId id="2147483671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79388" indent="-179388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2913" indent="-179388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ukas.obkircher@tum.de" TargetMode="External"/><Relationship Id="rId2" Type="http://schemas.openxmlformats.org/officeDocument/2006/relationships/hyperlink" Target="mailto:leo.dumas@tum.d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amuele.zoppi@tum.de" TargetMode="External"/><Relationship Id="rId5" Type="http://schemas.openxmlformats.org/officeDocument/2006/relationships/hyperlink" Target="mailto:mikhail.vilgelm@tum.de" TargetMode="External"/><Relationship Id="rId4" Type="http://schemas.openxmlformats.org/officeDocument/2006/relationships/hyperlink" Target="mailto:filippo.fuochi@tum.d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Museum Alarm System</a:t>
            </a:r>
            <a:br>
              <a:rPr lang="de-DE" dirty="0" smtClean="0"/>
            </a:br>
            <a:r>
              <a:rPr lang="de-DE" sz="1600" b="0" dirty="0" smtClean="0"/>
              <a:t>Final Presentation – Group 4</a:t>
            </a:r>
            <a:endParaRPr lang="en-US" sz="160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e-DE" altLang="de-DE" b="1" dirty="0" smtClean="0"/>
              <a:t>Léo Dumas</a:t>
            </a:r>
            <a:r>
              <a:rPr lang="de-DE" altLang="de-DE" b="1" dirty="0"/>
              <a:t> </a:t>
            </a:r>
            <a:r>
              <a:rPr lang="de-DE" altLang="de-DE" b="1" dirty="0" smtClean="0"/>
              <a:t>- </a:t>
            </a:r>
            <a:r>
              <a:rPr lang="de-DE" altLang="de-DE" dirty="0" smtClean="0">
                <a:hlinkClick r:id="rId2"/>
              </a:rPr>
              <a:t>leo.dumas@tum.de</a:t>
            </a:r>
            <a:endParaRPr lang="de-DE" altLang="de-DE" dirty="0" smtClean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fr-FR" b="1" dirty="0"/>
              <a:t>Lukas </a:t>
            </a:r>
            <a:r>
              <a:rPr lang="fr-FR" b="1" dirty="0" err="1"/>
              <a:t>Obkircher</a:t>
            </a:r>
            <a:r>
              <a:rPr lang="fr-FR" b="1" dirty="0"/>
              <a:t>  </a:t>
            </a:r>
            <a:r>
              <a:rPr lang="fr-FR" b="1" dirty="0" smtClean="0"/>
              <a:t>- </a:t>
            </a:r>
            <a:r>
              <a:rPr lang="de-DE" altLang="de-DE" dirty="0" smtClean="0">
                <a:hlinkClick r:id="rId3"/>
              </a:rPr>
              <a:t>lukas.obkircher@tum.de</a:t>
            </a:r>
            <a:endParaRPr lang="de-DE" altLang="de-DE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fr-FR" b="1" dirty="0" smtClean="0"/>
              <a:t>Filippo </a:t>
            </a:r>
            <a:r>
              <a:rPr lang="fr-FR" b="1" dirty="0" err="1"/>
              <a:t>Fuochi</a:t>
            </a:r>
            <a:r>
              <a:rPr lang="fr-FR" b="1" dirty="0"/>
              <a:t> </a:t>
            </a:r>
            <a:r>
              <a:rPr lang="fr-FR" b="1" dirty="0" smtClean="0">
                <a:hlinkClick r:id="rId3"/>
              </a:rPr>
              <a:t>–</a:t>
            </a:r>
            <a:r>
              <a:rPr lang="fr-FR" b="1" dirty="0" smtClean="0"/>
              <a:t> </a:t>
            </a:r>
            <a:r>
              <a:rPr lang="de-DE" dirty="0" smtClean="0">
                <a:hlinkClick r:id="rId4"/>
              </a:rPr>
              <a:t>filippo.fuochi</a:t>
            </a:r>
            <a:r>
              <a:rPr lang="de-DE" altLang="de-DE" dirty="0" smtClean="0">
                <a:hlinkClick r:id="rId4"/>
              </a:rPr>
              <a:t>@tum.de</a:t>
            </a:r>
            <a:endParaRPr lang="de-DE" altLang="de-DE" dirty="0" smtClean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e-DE" altLang="de-DE" b="1" dirty="0" smtClean="0"/>
              <a:t>Advisors: </a:t>
            </a:r>
            <a:r>
              <a:rPr lang="fr-FR" b="1" dirty="0" err="1" smtClean="0"/>
              <a:t>Vilgelm</a:t>
            </a:r>
            <a:r>
              <a:rPr lang="fr-FR" b="1" dirty="0" smtClean="0"/>
              <a:t> </a:t>
            </a:r>
            <a:r>
              <a:rPr lang="fr-FR" b="1" dirty="0" err="1"/>
              <a:t>Mikhail</a:t>
            </a:r>
            <a:r>
              <a:rPr lang="fr-FR" dirty="0"/>
              <a:t>: </a:t>
            </a:r>
            <a:r>
              <a:rPr lang="fr-FR" dirty="0" smtClean="0">
                <a:hlinkClick r:id="rId5"/>
              </a:rPr>
              <a:t>mikhail.vilgelm@tum.de</a:t>
            </a:r>
            <a:endParaRPr lang="fr-FR" dirty="0" smtClean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fr-FR" dirty="0" smtClean="0"/>
              <a:t>	 </a:t>
            </a:r>
            <a:r>
              <a:rPr lang="fr-FR" b="1" dirty="0" err="1" smtClean="0"/>
              <a:t>Samuele</a:t>
            </a:r>
            <a:r>
              <a:rPr lang="fr-FR" b="1" dirty="0" smtClean="0"/>
              <a:t> </a:t>
            </a:r>
            <a:r>
              <a:rPr lang="fr-FR" b="1" dirty="0" err="1"/>
              <a:t>Zoppi</a:t>
            </a:r>
            <a:r>
              <a:rPr lang="fr-FR" dirty="0"/>
              <a:t>: </a:t>
            </a:r>
            <a:r>
              <a:rPr lang="fr-FR" dirty="0" smtClean="0">
                <a:hlinkClick r:id="rId6"/>
              </a:rPr>
              <a:t>samuele.zoppi@tum.de</a:t>
            </a:r>
            <a:endParaRPr lang="fr-FR" dirty="0" smtClean="0"/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de-DE" altLang="de-D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070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10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r>
              <a:rPr lang="fr-FR" dirty="0" smtClean="0"/>
              <a:t> </a:t>
            </a:r>
            <a:r>
              <a:rPr lang="fr-FR" dirty="0" smtClean="0"/>
              <a:t>Protocol - </a:t>
            </a:r>
            <a:r>
              <a:rPr lang="fr-FR" dirty="0" err="1" smtClean="0"/>
              <a:t>Principle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1456056" y="2638722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3085613" y="1586725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4978816" y="1288642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3927256" y="3968918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6692583" y="1392217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4549140" y="2602160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6030376" y="3377862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 smtClean="0">
                <a:solidFill>
                  <a:srgbClr val="FF0000"/>
                </a:solidFill>
              </a:rPr>
              <a:t>Principle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004" y="4650640"/>
            <a:ext cx="82423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F</a:t>
            </a:r>
            <a:r>
              <a:rPr lang="fr-FR" dirty="0" err="1" smtClean="0"/>
              <a:t>looding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r>
              <a:rPr lang="fr-FR" dirty="0" smtClean="0"/>
              <a:t> for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motes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the best </a:t>
            </a:r>
            <a:r>
              <a:rPr lang="fr-FR" dirty="0" err="1" smtClean="0"/>
              <a:t>path</a:t>
            </a:r>
            <a:endParaRPr lang="fr-F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Messages for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targeted</a:t>
            </a:r>
            <a:r>
              <a:rPr lang="fr-FR" dirty="0" smtClean="0"/>
              <a:t> </a:t>
            </a:r>
            <a:r>
              <a:rPr lang="fr-FR" dirty="0" err="1" smtClean="0"/>
              <a:t>mote</a:t>
            </a:r>
            <a:r>
              <a:rPr lang="fr-FR" dirty="0" smtClean="0"/>
              <a:t> </a:t>
            </a:r>
            <a:r>
              <a:rPr lang="fr-FR" dirty="0" smtClean="0"/>
              <a:t>have </a:t>
            </a:r>
            <a:r>
              <a:rPr lang="fr-FR" dirty="0" smtClean="0"/>
              <a:t>a </a:t>
            </a:r>
            <a:r>
              <a:rPr lang="fr-FR" dirty="0" err="1" smtClean="0"/>
              <a:t>different</a:t>
            </a:r>
            <a:r>
              <a:rPr lang="fr-FR" dirty="0" smtClean="0"/>
              <a:t> message ID (</a:t>
            </a:r>
            <a:r>
              <a:rPr lang="fr-FR" dirty="0" err="1" smtClean="0"/>
              <a:t>incrementation</a:t>
            </a:r>
            <a:r>
              <a:rPr lang="fr-FR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The </a:t>
            </a:r>
            <a:r>
              <a:rPr lang="fr-FR" dirty="0" err="1" smtClean="0"/>
              <a:t>targeted</a:t>
            </a:r>
            <a:r>
              <a:rPr lang="fr-FR" dirty="0" smtClean="0"/>
              <a:t> </a:t>
            </a:r>
            <a:r>
              <a:rPr lang="fr-FR" dirty="0" err="1" smtClean="0"/>
              <a:t>mote</a:t>
            </a:r>
            <a:r>
              <a:rPr lang="fr-FR" dirty="0" smtClean="0"/>
              <a:t> </a:t>
            </a:r>
            <a:r>
              <a:rPr lang="fr-FR" dirty="0" err="1" smtClean="0"/>
              <a:t>responds</a:t>
            </a:r>
            <a:r>
              <a:rPr lang="fr-FR" dirty="0" smtClean="0"/>
              <a:t> to the first message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receives</a:t>
            </a:r>
            <a:r>
              <a:rPr lang="fr-FR" dirty="0" smtClean="0"/>
              <a:t> by a </a:t>
            </a:r>
            <a:r>
              <a:rPr lang="fr-FR" dirty="0" err="1" smtClean="0"/>
              <a:t>flooding</a:t>
            </a:r>
            <a:r>
              <a:rPr lang="fr-FR" dirty="0" smtClean="0"/>
              <a:t> to central station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Central station </a:t>
            </a:r>
            <a:r>
              <a:rPr lang="fr-FR" dirty="0" err="1" smtClean="0"/>
              <a:t>build</a:t>
            </a:r>
            <a:r>
              <a:rPr lang="fr-FR" dirty="0" smtClean="0"/>
              <a:t> the </a:t>
            </a:r>
            <a:r>
              <a:rPr lang="fr-FR" dirty="0" err="1" smtClean="0"/>
              <a:t>routing</a:t>
            </a:r>
            <a:r>
              <a:rPr lang="fr-FR" dirty="0" smtClean="0"/>
              <a:t> table, </a:t>
            </a:r>
            <a:r>
              <a:rPr lang="fr-FR" dirty="0" err="1" smtClean="0"/>
              <a:t>taking</a:t>
            </a:r>
            <a:r>
              <a:rPr lang="fr-FR" dirty="0" smtClean="0"/>
              <a:t> the best </a:t>
            </a:r>
            <a:r>
              <a:rPr lang="fr-FR" dirty="0" err="1" smtClean="0"/>
              <a:t>path</a:t>
            </a:r>
            <a:r>
              <a:rPr lang="fr-FR" dirty="0" smtClean="0"/>
              <a:t> for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mote</a:t>
            </a:r>
            <a:r>
              <a:rPr lang="fr-FR" dirty="0" smtClean="0"/>
              <a:t> </a:t>
            </a:r>
            <a:r>
              <a:rPr lang="fr-FR" dirty="0" err="1" smtClean="0"/>
              <a:t>according</a:t>
            </a:r>
            <a:r>
              <a:rPr lang="fr-FR" dirty="0" smtClean="0"/>
              <a:t> to </a:t>
            </a:r>
            <a:r>
              <a:rPr lang="fr-FR" dirty="0" err="1" smtClean="0"/>
              <a:t>our</a:t>
            </a:r>
            <a:r>
              <a:rPr lang="fr-FR" dirty="0" smtClean="0"/>
              <a:t> standards : </a:t>
            </a:r>
            <a:r>
              <a:rPr lang="fr-FR" b="1" dirty="0" err="1" smtClean="0"/>
              <a:t>reliability</a:t>
            </a:r>
            <a:r>
              <a:rPr lang="fr-FR" dirty="0" smtClean="0"/>
              <a:t> and </a:t>
            </a:r>
            <a:r>
              <a:rPr lang="fr-FR" b="1" dirty="0" err="1" smtClean="0"/>
              <a:t>fastness</a:t>
            </a:r>
            <a:endParaRPr lang="fr-FR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5204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11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r>
              <a:rPr lang="fr-FR" dirty="0" smtClean="0"/>
              <a:t> </a:t>
            </a:r>
            <a:r>
              <a:rPr lang="fr-FR" dirty="0" smtClean="0"/>
              <a:t>Protocol – </a:t>
            </a:r>
            <a:r>
              <a:rPr lang="fr-FR" dirty="0" err="1" smtClean="0"/>
              <a:t>FSearch</a:t>
            </a:r>
            <a:r>
              <a:rPr lang="fr-FR" dirty="0" smtClean="0"/>
              <a:t> Mode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cxnSp>
        <p:nvCxnSpPr>
          <p:cNvPr id="13" name="Curved Connector 12"/>
          <p:cNvCxnSpPr>
            <a:endCxn id="5" idx="2"/>
          </p:cNvCxnSpPr>
          <p:nvPr/>
        </p:nvCxnSpPr>
        <p:spPr>
          <a:xfrm rot="5400000" flipH="1" flipV="1">
            <a:off x="1280467" y="2333193"/>
            <a:ext cx="753914" cy="661817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endCxn id="7" idx="2"/>
          </p:cNvCxnSpPr>
          <p:nvPr/>
        </p:nvCxnSpPr>
        <p:spPr>
          <a:xfrm rot="16200000" flipH="1">
            <a:off x="2237150" y="4076511"/>
            <a:ext cx="366488" cy="81916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endCxn id="9" idx="2"/>
          </p:cNvCxnSpPr>
          <p:nvPr/>
        </p:nvCxnSpPr>
        <p:spPr>
          <a:xfrm rot="16200000" flipH="1">
            <a:off x="2708820" y="2559539"/>
            <a:ext cx="45032" cy="1441048"/>
          </a:xfrm>
          <a:prstGeom prst="curvedConnector4">
            <a:avLst>
              <a:gd name="adj1" fmla="val -507639"/>
              <a:gd name="adj2" fmla="val 5983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8228" y="894859"/>
            <a:ext cx="3629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Flooding</a:t>
            </a:r>
            <a:r>
              <a:rPr lang="fr-FR" sz="2000" dirty="0" smtClean="0">
                <a:solidFill>
                  <a:srgbClr val="FF0000"/>
                </a:solidFill>
              </a:rPr>
              <a:t> to </a:t>
            </a:r>
            <a:r>
              <a:rPr lang="fr-FR" sz="2000" dirty="0" err="1" smtClean="0">
                <a:solidFill>
                  <a:srgbClr val="FF0000"/>
                </a:solidFill>
              </a:rPr>
              <a:t>Mote</a:t>
            </a:r>
            <a:r>
              <a:rPr lang="fr-FR" sz="2000" dirty="0" smtClean="0">
                <a:solidFill>
                  <a:srgbClr val="FF0000"/>
                </a:solidFill>
              </a:rPr>
              <a:t> 1 – Step1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30609" y="2657381"/>
            <a:ext cx="2566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Controlled</a:t>
            </a:r>
            <a:r>
              <a:rPr lang="fr-FR" dirty="0" smtClean="0"/>
              <a:t> </a:t>
            </a:r>
            <a:r>
              <a:rPr lang="fr-FR" dirty="0" err="1" smtClean="0"/>
              <a:t>flooding</a:t>
            </a:r>
            <a:r>
              <a:rPr lang="fr-FR" dirty="0" smtClean="0"/>
              <a:t> =&gt; check if message ID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newer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the </a:t>
            </a:r>
            <a:r>
              <a:rPr lang="fr-FR" dirty="0" err="1" smtClean="0"/>
              <a:t>previous</a:t>
            </a:r>
            <a:r>
              <a:rPr lang="fr-FR" dirty="0" smtClean="0"/>
              <a:t> one  </a:t>
            </a:r>
            <a:endParaRPr lang="fr-FR" dirty="0" smtClean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575324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968367"/>
                <a:gridCol w="1067840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4 =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</a:rPr>
                        <a:t>FSearch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MSG-ID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5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12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r>
              <a:rPr lang="fr-FR" dirty="0" smtClean="0"/>
              <a:t> </a:t>
            </a:r>
            <a:r>
              <a:rPr lang="fr-FR" dirty="0" smtClean="0"/>
              <a:t>Protocol – </a:t>
            </a:r>
            <a:r>
              <a:rPr lang="fr-FR" dirty="0" err="1" smtClean="0"/>
              <a:t>FSearch</a:t>
            </a:r>
            <a:r>
              <a:rPr lang="fr-FR" dirty="0" smtClean="0"/>
              <a:t> Mode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3629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=&gt; </a:t>
            </a:r>
            <a:r>
              <a:rPr lang="fr-FR" sz="2000" dirty="0" err="1">
                <a:solidFill>
                  <a:srgbClr val="FF0000"/>
                </a:solidFill>
              </a:rPr>
              <a:t>Flooding</a:t>
            </a:r>
            <a:r>
              <a:rPr lang="fr-FR" sz="2000" dirty="0">
                <a:solidFill>
                  <a:srgbClr val="FF0000"/>
                </a:solidFill>
              </a:rPr>
              <a:t> to </a:t>
            </a:r>
            <a:r>
              <a:rPr lang="fr-FR" sz="2000" dirty="0" err="1">
                <a:solidFill>
                  <a:srgbClr val="FF0000"/>
                </a:solidFill>
              </a:rPr>
              <a:t>Mote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 smtClean="0">
                <a:solidFill>
                  <a:srgbClr val="FF0000"/>
                </a:solidFill>
              </a:rPr>
              <a:t>1 – Step2</a:t>
            </a:r>
            <a:endParaRPr lang="fr-FR" sz="2000" dirty="0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40796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968367"/>
                <a:gridCol w="1067840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4 =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</a:rPr>
                        <a:t>FSearch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MSG-ID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Curved Connector 11"/>
          <p:cNvCxnSpPr>
            <a:stCxn id="5" idx="7"/>
            <a:endCxn id="6" idx="1"/>
          </p:cNvCxnSpPr>
          <p:nvPr/>
        </p:nvCxnSpPr>
        <p:spPr>
          <a:xfrm rot="5400000" flipH="1" flipV="1">
            <a:off x="3311673" y="1352508"/>
            <a:ext cx="298083" cy="1149637"/>
          </a:xfrm>
          <a:prstGeom prst="curvedConnector3">
            <a:avLst>
              <a:gd name="adj1" fmla="val 20597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6"/>
            <a:endCxn id="9" idx="1"/>
          </p:cNvCxnSpPr>
          <p:nvPr/>
        </p:nvCxnSpPr>
        <p:spPr>
          <a:xfrm>
            <a:off x="3039893" y="2287144"/>
            <a:ext cx="565964" cy="80465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5" idx="4"/>
            <a:endCxn id="7" idx="0"/>
          </p:cNvCxnSpPr>
          <p:nvPr/>
        </p:nvCxnSpPr>
        <p:spPr>
          <a:xfrm rot="16200000" flipH="1">
            <a:off x="2041921" y="3057418"/>
            <a:ext cx="1786027" cy="841643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9" idx="0"/>
            <a:endCxn id="6" idx="4"/>
          </p:cNvCxnSpPr>
          <p:nvPr/>
        </p:nvCxnSpPr>
        <p:spPr>
          <a:xfrm rot="5400000" flipH="1" flipV="1">
            <a:off x="3833802" y="2430982"/>
            <a:ext cx="717352" cy="429676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9" idx="7"/>
            <a:endCxn id="8" idx="2"/>
          </p:cNvCxnSpPr>
          <p:nvPr/>
        </p:nvCxnSpPr>
        <p:spPr>
          <a:xfrm rot="5400000" flipH="1" flipV="1">
            <a:off x="4472780" y="1969279"/>
            <a:ext cx="999166" cy="124588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9" idx="6"/>
            <a:endCxn id="10" idx="0"/>
          </p:cNvCxnSpPr>
          <p:nvPr/>
        </p:nvCxnSpPr>
        <p:spPr>
          <a:xfrm>
            <a:off x="4503420" y="3302579"/>
            <a:ext cx="955456" cy="47761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9" idx="3"/>
            <a:endCxn id="7" idx="7"/>
          </p:cNvCxnSpPr>
          <p:nvPr/>
        </p:nvCxnSpPr>
        <p:spPr>
          <a:xfrm rot="16200000" flipH="1">
            <a:off x="3194096" y="3925117"/>
            <a:ext cx="945204" cy="121682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7" idx="6"/>
            <a:endCxn id="9" idx="4"/>
          </p:cNvCxnSpPr>
          <p:nvPr/>
        </p:nvCxnSpPr>
        <p:spPr>
          <a:xfrm flipV="1">
            <a:off x="3881536" y="3600662"/>
            <a:ext cx="96104" cy="106867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9" idx="2"/>
            <a:endCxn id="5" idx="5"/>
          </p:cNvCxnSpPr>
          <p:nvPr/>
        </p:nvCxnSpPr>
        <p:spPr>
          <a:xfrm rot="10800000">
            <a:off x="2885896" y="2497921"/>
            <a:ext cx="565964" cy="80465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430609" y="2657381"/>
            <a:ext cx="2566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Controlled</a:t>
            </a:r>
            <a:r>
              <a:rPr lang="fr-FR" dirty="0" smtClean="0"/>
              <a:t> </a:t>
            </a:r>
            <a:r>
              <a:rPr lang="fr-FR" dirty="0" err="1" smtClean="0"/>
              <a:t>flooding</a:t>
            </a:r>
            <a:r>
              <a:rPr lang="fr-FR" dirty="0" smtClean="0"/>
              <a:t> =&gt; Message </a:t>
            </a:r>
            <a:r>
              <a:rPr lang="fr-FR" dirty="0" err="1" smtClean="0"/>
              <a:t>received</a:t>
            </a:r>
            <a:r>
              <a:rPr lang="fr-FR" dirty="0" smtClean="0"/>
              <a:t>, </a:t>
            </a:r>
            <a:r>
              <a:rPr lang="fr-FR" dirty="0" err="1" smtClean="0"/>
              <a:t>FSearch</a:t>
            </a:r>
            <a:r>
              <a:rPr lang="fr-FR" dirty="0" smtClean="0"/>
              <a:t> for </a:t>
            </a:r>
            <a:r>
              <a:rPr lang="fr-FR" dirty="0" err="1" smtClean="0"/>
              <a:t>mote</a:t>
            </a:r>
            <a:r>
              <a:rPr lang="fr-FR" dirty="0" smtClean="0"/>
              <a:t> 1 </a:t>
            </a:r>
            <a:r>
              <a:rPr lang="fr-FR" dirty="0" err="1" smtClean="0"/>
              <a:t>finished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2058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13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r>
              <a:rPr lang="fr-FR" dirty="0" smtClean="0"/>
              <a:t> </a:t>
            </a:r>
            <a:r>
              <a:rPr lang="fr-FR" dirty="0" smtClean="0"/>
              <a:t>Protocol – </a:t>
            </a:r>
            <a:r>
              <a:rPr lang="fr-FR" dirty="0" err="1" smtClean="0"/>
              <a:t>FAck</a:t>
            </a:r>
            <a:r>
              <a:rPr lang="fr-FR" dirty="0" smtClean="0"/>
              <a:t> Mode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461682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  <a:endParaRPr lang="fr-FR" dirty="0"/>
          </a:p>
        </p:txBody>
      </p:sp>
      <p:sp>
        <p:nvSpPr>
          <p:cNvPr id="5" name="Oval 4"/>
          <p:cNvSpPr/>
          <p:nvPr/>
        </p:nvSpPr>
        <p:spPr>
          <a:xfrm>
            <a:off x="1988333" y="2409685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2111602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791878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2215177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425120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4200822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4955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 </a:t>
            </a:r>
            <a:r>
              <a:rPr lang="fr-FR" sz="2000" dirty="0" err="1" smtClean="0">
                <a:solidFill>
                  <a:srgbClr val="FF0000"/>
                </a:solidFill>
              </a:rPr>
              <a:t>Flooding</a:t>
            </a:r>
            <a:r>
              <a:rPr lang="fr-FR" sz="2000" dirty="0" smtClean="0">
                <a:solidFill>
                  <a:srgbClr val="FF0000"/>
                </a:solidFill>
              </a:rPr>
              <a:t> to central </a:t>
            </a:r>
            <a:r>
              <a:rPr lang="fr-FR" sz="2000" dirty="0" err="1" smtClean="0">
                <a:solidFill>
                  <a:srgbClr val="FF0000"/>
                </a:solidFill>
              </a:rPr>
              <a:t>mote</a:t>
            </a:r>
            <a:r>
              <a:rPr lang="fr-FR" sz="2000" dirty="0" smtClean="0">
                <a:solidFill>
                  <a:srgbClr val="FF0000"/>
                </a:solidFill>
              </a:rPr>
              <a:t> : </a:t>
            </a:r>
            <a:r>
              <a:rPr lang="fr-FR" sz="2000" dirty="0" err="1" smtClean="0">
                <a:solidFill>
                  <a:srgbClr val="FF0000"/>
                </a:solidFill>
              </a:rPr>
              <a:t>general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view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cxnSp>
        <p:nvCxnSpPr>
          <p:cNvPr id="12" name="Curved Connector 11"/>
          <p:cNvCxnSpPr>
            <a:stCxn id="10" idx="7"/>
            <a:endCxn id="8" idx="5"/>
          </p:cNvCxnSpPr>
          <p:nvPr/>
        </p:nvCxnSpPr>
        <p:spPr>
          <a:xfrm rot="5400000" flipH="1" flipV="1">
            <a:off x="5379717" y="3174980"/>
            <a:ext cx="1564091" cy="66220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0"/>
            <a:endCxn id="6" idx="5"/>
          </p:cNvCxnSpPr>
          <p:nvPr/>
        </p:nvCxnSpPr>
        <p:spPr>
          <a:xfrm rot="16200000" flipV="1">
            <a:off x="4328808" y="3070753"/>
            <a:ext cx="1580360" cy="67977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0" idx="1"/>
            <a:endCxn id="9" idx="6"/>
          </p:cNvCxnSpPr>
          <p:nvPr/>
        </p:nvCxnSpPr>
        <p:spPr>
          <a:xfrm rot="16200000" flipV="1">
            <a:off x="4512795" y="3713829"/>
            <a:ext cx="564925" cy="58367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0" idx="3"/>
            <a:endCxn id="7" idx="6"/>
          </p:cNvCxnSpPr>
          <p:nvPr/>
        </p:nvCxnSpPr>
        <p:spPr>
          <a:xfrm rot="5400000">
            <a:off x="4294176" y="4297043"/>
            <a:ext cx="380279" cy="1205557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2"/>
            <a:endCxn id="2" idx="5"/>
          </p:cNvCxnSpPr>
          <p:nvPr/>
        </p:nvCxnSpPr>
        <p:spPr>
          <a:xfrm rot="10800000">
            <a:off x="2010812" y="4723473"/>
            <a:ext cx="819164" cy="366488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7" idx="0"/>
            <a:endCxn id="9" idx="3"/>
          </p:cNvCxnSpPr>
          <p:nvPr/>
        </p:nvCxnSpPr>
        <p:spPr>
          <a:xfrm rot="5400000" flipH="1" flipV="1">
            <a:off x="3051857" y="4237879"/>
            <a:ext cx="857898" cy="25010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9" idx="7"/>
            <a:endCxn id="8" idx="3"/>
          </p:cNvCxnSpPr>
          <p:nvPr/>
        </p:nvCxnSpPr>
        <p:spPr>
          <a:xfrm rot="5400000" flipH="1" flipV="1">
            <a:off x="4655167" y="2418294"/>
            <a:ext cx="788389" cy="139987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9" idx="0"/>
            <a:endCxn id="6" idx="4"/>
          </p:cNvCxnSpPr>
          <p:nvPr/>
        </p:nvCxnSpPr>
        <p:spPr>
          <a:xfrm rot="5400000" flipH="1" flipV="1">
            <a:off x="3833802" y="2851606"/>
            <a:ext cx="717352" cy="429676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8" idx="1"/>
            <a:endCxn id="6" idx="7"/>
          </p:cNvCxnSpPr>
          <p:nvPr/>
        </p:nvCxnSpPr>
        <p:spPr>
          <a:xfrm rot="16200000" flipV="1">
            <a:off x="5212413" y="1765595"/>
            <a:ext cx="103575" cy="970201"/>
          </a:xfrm>
          <a:prstGeom prst="curvedConnector3">
            <a:avLst>
              <a:gd name="adj1" fmla="val 40500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6" idx="1"/>
            <a:endCxn id="5" idx="0"/>
          </p:cNvCxnSpPr>
          <p:nvPr/>
        </p:nvCxnSpPr>
        <p:spPr>
          <a:xfrm rot="16200000" flipH="1" flipV="1">
            <a:off x="3169434" y="1543586"/>
            <a:ext cx="210777" cy="1521420"/>
          </a:xfrm>
          <a:prstGeom prst="curvedConnector3">
            <a:avLst>
              <a:gd name="adj1" fmla="val -14987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5" idx="2"/>
            <a:endCxn id="2" idx="0"/>
          </p:cNvCxnSpPr>
          <p:nvPr/>
        </p:nvCxnSpPr>
        <p:spPr>
          <a:xfrm rot="10800000" flipV="1">
            <a:off x="1326517" y="2707768"/>
            <a:ext cx="661817" cy="75391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6" idx="3"/>
            <a:endCxn id="2" idx="7"/>
          </p:cNvCxnSpPr>
          <p:nvPr/>
        </p:nvCxnSpPr>
        <p:spPr>
          <a:xfrm rot="5400000">
            <a:off x="2494319" y="2136956"/>
            <a:ext cx="1057709" cy="202472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9" idx="2"/>
            <a:endCxn id="2" idx="6"/>
          </p:cNvCxnSpPr>
          <p:nvPr/>
        </p:nvCxnSpPr>
        <p:spPr>
          <a:xfrm rot="10800000" flipV="1">
            <a:off x="2294256" y="3723202"/>
            <a:ext cx="1157604" cy="477619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14400" y="5683110"/>
            <a:ext cx="742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SUM-RSSI</a:t>
            </a:r>
            <a:r>
              <a:rPr lang="fr-FR" dirty="0" smtClean="0"/>
              <a:t> :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message ride,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add</a:t>
            </a:r>
            <a:r>
              <a:rPr lang="fr-FR" dirty="0" smtClean="0"/>
              <a:t> in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packet</a:t>
            </a:r>
            <a:r>
              <a:rPr lang="fr-FR" dirty="0" smtClean="0"/>
              <a:t> the </a:t>
            </a:r>
            <a:r>
              <a:rPr lang="fr-FR" dirty="0" err="1" smtClean="0"/>
              <a:t>RSSIs</a:t>
            </a:r>
            <a:r>
              <a:rPr lang="fr-FR" dirty="0" smtClean="0"/>
              <a:t> </a:t>
            </a:r>
            <a:r>
              <a:rPr lang="fr-FR" dirty="0" err="1" smtClean="0"/>
              <a:t>greater</a:t>
            </a:r>
            <a:r>
              <a:rPr lang="fr-FR" dirty="0" smtClean="0"/>
              <a:t> </a:t>
            </a:r>
            <a:r>
              <a:rPr lang="fr-FR" dirty="0" err="1" smtClean="0"/>
              <a:t>than</a:t>
            </a:r>
            <a:r>
              <a:rPr lang="fr-FR" dirty="0" smtClean="0"/>
              <a:t> a </a:t>
            </a:r>
            <a:r>
              <a:rPr lang="fr-FR" dirty="0" err="1" smtClean="0"/>
              <a:t>threshold</a:t>
            </a:r>
            <a:r>
              <a:rPr lang="fr-FR" dirty="0" smtClean="0"/>
              <a:t> (70) 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1736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14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r>
              <a:rPr lang="fr-FR" dirty="0" smtClean="0"/>
              <a:t> </a:t>
            </a:r>
            <a:r>
              <a:rPr lang="fr-FR" dirty="0" smtClean="0"/>
              <a:t>Protocol – </a:t>
            </a:r>
            <a:r>
              <a:rPr lang="fr-FR" dirty="0" err="1" smtClean="0"/>
              <a:t>FAck</a:t>
            </a:r>
            <a:r>
              <a:rPr lang="fr-FR" dirty="0" smtClean="0"/>
              <a:t> Mode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6016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=&gt; </a:t>
            </a:r>
            <a:r>
              <a:rPr lang="fr-FR" sz="2000" dirty="0" err="1" smtClean="0">
                <a:solidFill>
                  <a:srgbClr val="FF0000"/>
                </a:solidFill>
              </a:rPr>
              <a:t>Ack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from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Mote</a:t>
            </a:r>
            <a:r>
              <a:rPr lang="fr-FR" sz="2000" dirty="0" smtClean="0">
                <a:solidFill>
                  <a:srgbClr val="FF0000"/>
                </a:solidFill>
              </a:rPr>
              <a:t> 1 – Exemple for one </a:t>
            </a:r>
            <a:r>
              <a:rPr lang="fr-FR" sz="2000" dirty="0" err="1" smtClean="0">
                <a:solidFill>
                  <a:srgbClr val="FF0000"/>
                </a:solidFill>
              </a:rPr>
              <a:t>path</a:t>
            </a:r>
            <a:r>
              <a:rPr lang="fr-FR" sz="2000" dirty="0" smtClean="0">
                <a:solidFill>
                  <a:srgbClr val="FF0000"/>
                </a:solidFill>
              </a:rPr>
              <a:t> – Step1</a:t>
            </a:r>
            <a:endParaRPr lang="fr-FR" sz="2000" dirty="0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591970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968367"/>
                <a:gridCol w="1067840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5 =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</a:rPr>
                        <a:t>FAck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SUM-RSSI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Curved Connector 22"/>
          <p:cNvCxnSpPr/>
          <p:nvPr/>
        </p:nvCxnSpPr>
        <p:spPr>
          <a:xfrm rot="5400000">
            <a:off x="4313280" y="3905375"/>
            <a:ext cx="380279" cy="1205557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70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15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r>
              <a:rPr lang="fr-FR" dirty="0" smtClean="0"/>
              <a:t> </a:t>
            </a:r>
            <a:r>
              <a:rPr lang="fr-FR" dirty="0" smtClean="0"/>
              <a:t>Protocol – </a:t>
            </a:r>
            <a:r>
              <a:rPr lang="fr-FR" dirty="0" err="1" smtClean="0"/>
              <a:t>FAck</a:t>
            </a:r>
            <a:r>
              <a:rPr lang="fr-FR" dirty="0" smtClean="0"/>
              <a:t> Mode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6016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=&gt; </a:t>
            </a:r>
            <a:r>
              <a:rPr lang="fr-FR" sz="2000" dirty="0" err="1" smtClean="0">
                <a:solidFill>
                  <a:srgbClr val="FF0000"/>
                </a:solidFill>
              </a:rPr>
              <a:t>Ack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from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Mote</a:t>
            </a:r>
            <a:r>
              <a:rPr lang="fr-FR" sz="2000" dirty="0" smtClean="0">
                <a:solidFill>
                  <a:srgbClr val="FF0000"/>
                </a:solidFill>
              </a:rPr>
              <a:t> 1 – Exemple for one </a:t>
            </a:r>
            <a:r>
              <a:rPr lang="fr-FR" sz="2000" dirty="0" err="1" smtClean="0">
                <a:solidFill>
                  <a:srgbClr val="FF0000"/>
                </a:solidFill>
              </a:rPr>
              <a:t>path</a:t>
            </a:r>
            <a:r>
              <a:rPr lang="fr-FR" sz="2000" dirty="0" smtClean="0">
                <a:solidFill>
                  <a:srgbClr val="FF0000"/>
                </a:solidFill>
              </a:rPr>
              <a:t> – Step2</a:t>
            </a:r>
            <a:endParaRPr lang="fr-FR" sz="2000" dirty="0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33682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968367"/>
                <a:gridCol w="1067840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5 =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</a:rPr>
                        <a:t>FAck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SUM-RSSI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Curved Connector 22"/>
          <p:cNvCxnSpPr/>
          <p:nvPr/>
        </p:nvCxnSpPr>
        <p:spPr>
          <a:xfrm rot="5400000">
            <a:off x="4313280" y="3905375"/>
            <a:ext cx="380279" cy="1205557"/>
          </a:xfrm>
          <a:prstGeom prst="curvedConnector2">
            <a:avLst/>
          </a:prstGeom>
          <a:ln w="38100">
            <a:solidFill>
              <a:srgbClr val="0066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 flipH="1" flipV="1">
            <a:off x="3051858" y="3813360"/>
            <a:ext cx="857898" cy="25010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27696" y="4215419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RSSI=60&lt;70</a:t>
            </a:r>
            <a:endParaRPr lang="fr-FR" sz="14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0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16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r>
              <a:rPr lang="fr-FR" dirty="0" smtClean="0"/>
              <a:t> </a:t>
            </a:r>
            <a:r>
              <a:rPr lang="fr-FR" dirty="0" smtClean="0"/>
              <a:t>Protocol – </a:t>
            </a:r>
            <a:r>
              <a:rPr lang="fr-FR" dirty="0" err="1" smtClean="0"/>
              <a:t>FAck</a:t>
            </a:r>
            <a:r>
              <a:rPr lang="fr-FR" dirty="0" smtClean="0"/>
              <a:t> Mode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6016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=&gt; </a:t>
            </a:r>
            <a:r>
              <a:rPr lang="fr-FR" sz="2000" dirty="0" err="1" smtClean="0">
                <a:solidFill>
                  <a:srgbClr val="FF0000"/>
                </a:solidFill>
              </a:rPr>
              <a:t>Ack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from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Mote</a:t>
            </a:r>
            <a:r>
              <a:rPr lang="fr-FR" sz="2000" dirty="0" smtClean="0">
                <a:solidFill>
                  <a:srgbClr val="FF0000"/>
                </a:solidFill>
              </a:rPr>
              <a:t> 1 – Exemple for one </a:t>
            </a:r>
            <a:r>
              <a:rPr lang="fr-FR" sz="2000" dirty="0" err="1" smtClean="0">
                <a:solidFill>
                  <a:srgbClr val="FF0000"/>
                </a:solidFill>
              </a:rPr>
              <a:t>path</a:t>
            </a:r>
            <a:r>
              <a:rPr lang="fr-FR" sz="2000" dirty="0" smtClean="0">
                <a:solidFill>
                  <a:srgbClr val="FF0000"/>
                </a:solidFill>
              </a:rPr>
              <a:t> – Step3</a:t>
            </a:r>
            <a:endParaRPr lang="fr-FR" sz="2000" dirty="0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223650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968367"/>
                <a:gridCol w="1067840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5 =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</a:rPr>
                        <a:t>FAck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SUM-RSSI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C000"/>
                          </a:solidFill>
                        </a:rPr>
                        <a:t>0+5</a:t>
                      </a:r>
                      <a:endParaRPr lang="fr-FR" sz="16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6430609" y="2657381"/>
            <a:ext cx="2566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Controlled</a:t>
            </a:r>
            <a:r>
              <a:rPr lang="fr-FR" dirty="0" smtClean="0"/>
              <a:t> </a:t>
            </a:r>
            <a:r>
              <a:rPr lang="fr-FR" dirty="0" err="1" smtClean="0"/>
              <a:t>flooding</a:t>
            </a:r>
            <a:r>
              <a:rPr lang="fr-FR" dirty="0" smtClean="0"/>
              <a:t> =&gt; Message </a:t>
            </a:r>
            <a:r>
              <a:rPr lang="fr-FR" dirty="0" err="1" smtClean="0"/>
              <a:t>received</a:t>
            </a:r>
            <a:r>
              <a:rPr lang="fr-FR" dirty="0" smtClean="0"/>
              <a:t>, </a:t>
            </a:r>
            <a:r>
              <a:rPr lang="fr-FR" dirty="0" err="1" smtClean="0"/>
              <a:t>FSearch</a:t>
            </a:r>
            <a:r>
              <a:rPr lang="fr-FR" dirty="0" smtClean="0"/>
              <a:t> for </a:t>
            </a:r>
            <a:r>
              <a:rPr lang="fr-FR" dirty="0" err="1" smtClean="0"/>
              <a:t>mote</a:t>
            </a:r>
            <a:r>
              <a:rPr lang="fr-FR" dirty="0" smtClean="0"/>
              <a:t> 1 </a:t>
            </a:r>
            <a:r>
              <a:rPr lang="fr-FR" dirty="0" err="1" smtClean="0"/>
              <a:t>finished</a:t>
            </a:r>
            <a:endParaRPr lang="fr-FR" dirty="0" smtClean="0"/>
          </a:p>
        </p:txBody>
      </p:sp>
      <p:cxnSp>
        <p:nvCxnSpPr>
          <p:cNvPr id="23" name="Curved Connector 22"/>
          <p:cNvCxnSpPr/>
          <p:nvPr/>
        </p:nvCxnSpPr>
        <p:spPr>
          <a:xfrm rot="5400000">
            <a:off x="4313280" y="3905375"/>
            <a:ext cx="380279" cy="1205557"/>
          </a:xfrm>
          <a:prstGeom prst="curvedConnector2">
            <a:avLst/>
          </a:prstGeom>
          <a:ln w="38100">
            <a:solidFill>
              <a:srgbClr val="00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 flipH="1" flipV="1">
            <a:off x="3051858" y="3813360"/>
            <a:ext cx="857898" cy="250101"/>
          </a:xfrm>
          <a:prstGeom prst="curvedConnector3">
            <a:avLst/>
          </a:prstGeom>
          <a:ln w="38100">
            <a:solidFill>
              <a:srgbClr val="006A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0800000" flipV="1">
            <a:off x="2294256" y="3266757"/>
            <a:ext cx="1157604" cy="477619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51860" y="3863904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RSSI=75&gt;70</a:t>
            </a:r>
            <a:endParaRPr lang="fr-FR" sz="14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17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r>
              <a:rPr lang="fr-FR" dirty="0" smtClean="0"/>
              <a:t> </a:t>
            </a:r>
            <a:r>
              <a:rPr lang="fr-FR" dirty="0" smtClean="0"/>
              <a:t>Protocol – </a:t>
            </a:r>
            <a:r>
              <a:rPr lang="fr-FR" dirty="0" err="1" smtClean="0"/>
              <a:t>FAck</a:t>
            </a:r>
            <a:r>
              <a:rPr lang="fr-FR" dirty="0" smtClean="0"/>
              <a:t> Mode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6016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=&gt; </a:t>
            </a:r>
            <a:r>
              <a:rPr lang="fr-FR" sz="2000" dirty="0" err="1" smtClean="0">
                <a:solidFill>
                  <a:srgbClr val="FF0000"/>
                </a:solidFill>
              </a:rPr>
              <a:t>Ack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from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Mote</a:t>
            </a:r>
            <a:r>
              <a:rPr lang="fr-FR" sz="2000" dirty="0" smtClean="0">
                <a:solidFill>
                  <a:srgbClr val="FF0000"/>
                </a:solidFill>
              </a:rPr>
              <a:t> 1 – Exemple for one </a:t>
            </a:r>
            <a:r>
              <a:rPr lang="fr-FR" sz="2000" dirty="0" err="1" smtClean="0">
                <a:solidFill>
                  <a:srgbClr val="FF0000"/>
                </a:solidFill>
              </a:rPr>
              <a:t>path</a:t>
            </a:r>
            <a:r>
              <a:rPr lang="fr-FR" sz="2000" dirty="0" smtClean="0">
                <a:solidFill>
                  <a:srgbClr val="FF0000"/>
                </a:solidFill>
              </a:rPr>
              <a:t> – Step4</a:t>
            </a:r>
            <a:endParaRPr lang="fr-FR" sz="2000" dirty="0">
              <a:solidFill>
                <a:srgbClr val="FF0000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221492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968367"/>
                <a:gridCol w="1067840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5 =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</a:rPr>
                        <a:t>FAck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SUM-RSSI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C000"/>
                          </a:solidFill>
                        </a:rPr>
                        <a:t>5+2</a:t>
                      </a:r>
                      <a:endParaRPr lang="fr-FR" sz="1600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6430609" y="2657381"/>
            <a:ext cx="2566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Controlled</a:t>
            </a:r>
            <a:r>
              <a:rPr lang="fr-FR" dirty="0" smtClean="0"/>
              <a:t> </a:t>
            </a:r>
            <a:r>
              <a:rPr lang="fr-FR" dirty="0" err="1" smtClean="0"/>
              <a:t>flooding</a:t>
            </a:r>
            <a:r>
              <a:rPr lang="fr-FR" dirty="0" smtClean="0"/>
              <a:t> =&gt; Message </a:t>
            </a:r>
            <a:r>
              <a:rPr lang="fr-FR" dirty="0" err="1" smtClean="0"/>
              <a:t>received</a:t>
            </a:r>
            <a:r>
              <a:rPr lang="fr-FR" dirty="0" smtClean="0"/>
              <a:t>, </a:t>
            </a:r>
            <a:r>
              <a:rPr lang="fr-FR" dirty="0" err="1" smtClean="0"/>
              <a:t>FSearch</a:t>
            </a:r>
            <a:r>
              <a:rPr lang="fr-FR" dirty="0" smtClean="0"/>
              <a:t> for </a:t>
            </a:r>
            <a:r>
              <a:rPr lang="fr-FR" dirty="0" err="1" smtClean="0"/>
              <a:t>mote</a:t>
            </a:r>
            <a:r>
              <a:rPr lang="fr-FR" dirty="0" smtClean="0"/>
              <a:t> 1 </a:t>
            </a:r>
            <a:r>
              <a:rPr lang="fr-FR" dirty="0" err="1" smtClean="0"/>
              <a:t>finished</a:t>
            </a:r>
            <a:endParaRPr lang="fr-FR" dirty="0" smtClean="0"/>
          </a:p>
        </p:txBody>
      </p:sp>
      <p:cxnSp>
        <p:nvCxnSpPr>
          <p:cNvPr id="23" name="Curved Connector 22"/>
          <p:cNvCxnSpPr/>
          <p:nvPr/>
        </p:nvCxnSpPr>
        <p:spPr>
          <a:xfrm rot="5400000">
            <a:off x="4313280" y="3905375"/>
            <a:ext cx="380279" cy="1205557"/>
          </a:xfrm>
          <a:prstGeom prst="curvedConnector2">
            <a:avLst/>
          </a:prstGeom>
          <a:ln w="38100">
            <a:solidFill>
              <a:srgbClr val="00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 flipH="1" flipV="1">
            <a:off x="3051858" y="3813360"/>
            <a:ext cx="857898" cy="250101"/>
          </a:xfrm>
          <a:prstGeom prst="curvedConnector3">
            <a:avLst/>
          </a:prstGeom>
          <a:ln w="38100">
            <a:solidFill>
              <a:srgbClr val="006A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0800000" flipV="1">
            <a:off x="2294256" y="3266757"/>
            <a:ext cx="1157604" cy="477619"/>
          </a:xfrm>
          <a:prstGeom prst="curved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87274" y="3014376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RSSI=72&gt;70</a:t>
            </a:r>
            <a:endParaRPr lang="fr-FR" sz="14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8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18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r>
              <a:rPr lang="fr-FR" dirty="0" smtClean="0"/>
              <a:t> Protocol – </a:t>
            </a:r>
            <a:r>
              <a:rPr lang="fr-FR" dirty="0" err="1" smtClean="0"/>
              <a:t>Routing</a:t>
            </a:r>
            <a:r>
              <a:rPr lang="fr-FR" dirty="0" smtClean="0"/>
              <a:t> table construction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4312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 </a:t>
            </a:r>
            <a:r>
              <a:rPr lang="fr-FR" sz="2000" dirty="0" err="1" smtClean="0">
                <a:solidFill>
                  <a:srgbClr val="FF0000"/>
                </a:solidFill>
              </a:rPr>
              <a:t>Received</a:t>
            </a:r>
            <a:r>
              <a:rPr lang="fr-FR" sz="2000" dirty="0" smtClean="0">
                <a:solidFill>
                  <a:srgbClr val="FF0000"/>
                </a:solidFill>
              </a:rPr>
              <a:t> Message 1 </a:t>
            </a:r>
            <a:r>
              <a:rPr lang="fr-FR" sz="2000" dirty="0" err="1" smtClean="0">
                <a:solidFill>
                  <a:srgbClr val="FF0000"/>
                </a:solidFill>
              </a:rPr>
              <a:t>from</a:t>
            </a:r>
            <a:r>
              <a:rPr lang="fr-FR" sz="2000" dirty="0" smtClean="0">
                <a:solidFill>
                  <a:srgbClr val="FF0000"/>
                </a:solidFill>
              </a:rPr>
              <a:t> Mote1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706626"/>
              </p:ext>
            </p:extLst>
          </p:nvPr>
        </p:nvGraphicFramePr>
        <p:xfrm>
          <a:off x="237743" y="1422851"/>
          <a:ext cx="8542720" cy="12846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968367"/>
                <a:gridCol w="1067840"/>
                <a:gridCol w="1067840"/>
                <a:gridCol w="1067840"/>
              </a:tblGrid>
              <a:tr h="320571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0757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5 =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</a:rPr>
                        <a:t>FAck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SUM-RSSI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3980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5+2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443593"/>
              </p:ext>
            </p:extLst>
          </p:nvPr>
        </p:nvGraphicFramePr>
        <p:xfrm>
          <a:off x="237743" y="3368189"/>
          <a:ext cx="8542720" cy="128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890"/>
                <a:gridCol w="1024128"/>
                <a:gridCol w="969264"/>
                <a:gridCol w="987551"/>
                <a:gridCol w="968367"/>
                <a:gridCol w="1067840"/>
                <a:gridCol w="1067840"/>
                <a:gridCol w="1067840"/>
              </a:tblGrid>
              <a:tr h="320571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0757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Mote</a:t>
                      </a:r>
                      <a:r>
                        <a:rPr lang="fr-FR" sz="1600" dirty="0" smtClean="0"/>
                        <a:t>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Found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SUM-RSSI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Hops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3980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58776" y="2799859"/>
            <a:ext cx="2118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 </a:t>
            </a:r>
            <a:r>
              <a:rPr lang="fr-FR" sz="2000" dirty="0" err="1" smtClean="0">
                <a:solidFill>
                  <a:srgbClr val="FF0000"/>
                </a:solidFill>
              </a:rPr>
              <a:t>Routing</a:t>
            </a:r>
            <a:r>
              <a:rPr lang="fr-FR" sz="2000" dirty="0" smtClean="0">
                <a:solidFill>
                  <a:srgbClr val="FF0000"/>
                </a:solidFill>
              </a:rPr>
              <a:t> Table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68819" y="5440680"/>
            <a:ext cx="414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First </a:t>
            </a:r>
            <a:r>
              <a:rPr lang="fr-FR" dirty="0" err="1" smtClean="0"/>
              <a:t>Ack</a:t>
            </a:r>
            <a:r>
              <a:rPr lang="fr-FR" dirty="0" smtClean="0"/>
              <a:t> </a:t>
            </a:r>
            <a:r>
              <a:rPr lang="fr-FR" dirty="0" err="1" smtClean="0"/>
              <a:t>answer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1 =&gt; </a:t>
            </a:r>
            <a:r>
              <a:rPr lang="fr-FR" dirty="0" err="1" smtClean="0"/>
              <a:t>path</a:t>
            </a:r>
            <a:r>
              <a:rPr lang="fr-FR" dirty="0" smtClean="0"/>
              <a:t> </a:t>
            </a:r>
            <a:r>
              <a:rPr lang="fr-FR" dirty="0" err="1" smtClean="0"/>
              <a:t>stored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5060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19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r>
              <a:rPr lang="fr-FR" dirty="0" smtClean="0"/>
              <a:t> Protocol – </a:t>
            </a:r>
            <a:r>
              <a:rPr lang="fr-FR" dirty="0" err="1" smtClean="0"/>
              <a:t>Routing</a:t>
            </a:r>
            <a:r>
              <a:rPr lang="fr-FR" dirty="0" smtClean="0"/>
              <a:t> table construction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4312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 </a:t>
            </a:r>
            <a:r>
              <a:rPr lang="fr-FR" sz="2000" dirty="0" err="1" smtClean="0">
                <a:solidFill>
                  <a:srgbClr val="FF0000"/>
                </a:solidFill>
              </a:rPr>
              <a:t>Received</a:t>
            </a:r>
            <a:r>
              <a:rPr lang="fr-FR" sz="2000" dirty="0" smtClean="0">
                <a:solidFill>
                  <a:srgbClr val="FF0000"/>
                </a:solidFill>
              </a:rPr>
              <a:t> Message 2 </a:t>
            </a:r>
            <a:r>
              <a:rPr lang="fr-FR" sz="2000" dirty="0" err="1" smtClean="0">
                <a:solidFill>
                  <a:srgbClr val="FF0000"/>
                </a:solidFill>
              </a:rPr>
              <a:t>from</a:t>
            </a:r>
            <a:r>
              <a:rPr lang="fr-FR" sz="2000" dirty="0" smtClean="0">
                <a:solidFill>
                  <a:srgbClr val="FF0000"/>
                </a:solidFill>
              </a:rPr>
              <a:t> Mote2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2689"/>
              </p:ext>
            </p:extLst>
          </p:nvPr>
        </p:nvGraphicFramePr>
        <p:xfrm>
          <a:off x="237743" y="1422851"/>
          <a:ext cx="8542720" cy="12846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968367"/>
                <a:gridCol w="1067840"/>
                <a:gridCol w="1067840"/>
                <a:gridCol w="1067840"/>
              </a:tblGrid>
              <a:tr h="320571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0757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5 =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</a:rPr>
                        <a:t>FAck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SUM-RSSI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3980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30386"/>
              </p:ext>
            </p:extLst>
          </p:nvPr>
        </p:nvGraphicFramePr>
        <p:xfrm>
          <a:off x="237743" y="3368189"/>
          <a:ext cx="8542720" cy="128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890"/>
                <a:gridCol w="1024128"/>
                <a:gridCol w="969264"/>
                <a:gridCol w="987551"/>
                <a:gridCol w="968367"/>
                <a:gridCol w="1067840"/>
                <a:gridCol w="1067840"/>
                <a:gridCol w="1067840"/>
              </a:tblGrid>
              <a:tr h="320571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0757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Mote</a:t>
                      </a:r>
                      <a:r>
                        <a:rPr lang="fr-FR" sz="1600" dirty="0" smtClean="0"/>
                        <a:t>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Found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SUM-RSSI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Hops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3980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58776" y="2799859"/>
            <a:ext cx="2118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 </a:t>
            </a:r>
            <a:r>
              <a:rPr lang="fr-FR" sz="2000" dirty="0" err="1" smtClean="0">
                <a:solidFill>
                  <a:srgbClr val="FF0000"/>
                </a:solidFill>
              </a:rPr>
              <a:t>Routing</a:t>
            </a:r>
            <a:r>
              <a:rPr lang="fr-FR" sz="2000" dirty="0" smtClean="0">
                <a:solidFill>
                  <a:srgbClr val="FF0000"/>
                </a:solidFill>
              </a:rPr>
              <a:t> Table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06101" y="5440680"/>
            <a:ext cx="367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SUM-RSSI </a:t>
            </a:r>
            <a:r>
              <a:rPr lang="fr-FR" dirty="0" err="1" smtClean="0"/>
              <a:t>smaller</a:t>
            </a:r>
            <a:r>
              <a:rPr lang="fr-FR" dirty="0" smtClean="0"/>
              <a:t> =&gt; </a:t>
            </a:r>
            <a:r>
              <a:rPr lang="fr-FR" dirty="0" err="1" smtClean="0"/>
              <a:t>path</a:t>
            </a:r>
            <a:r>
              <a:rPr lang="fr-FR" dirty="0" smtClean="0"/>
              <a:t> </a:t>
            </a:r>
            <a:r>
              <a:rPr lang="fr-FR" dirty="0" err="1" smtClean="0"/>
              <a:t>stored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77878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Wireless alarm network for a museum</a:t>
            </a:r>
          </a:p>
          <a:p>
            <a:pPr lvl="1"/>
            <a:r>
              <a:rPr lang="de-DE" dirty="0" smtClean="0"/>
              <a:t>Protect from thefts during closed hours </a:t>
            </a:r>
            <a:r>
              <a:rPr lang="de-DE" dirty="0" smtClean="0"/>
              <a:t>(Movement detection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Protect from vandalism during open hours  </a:t>
            </a:r>
            <a:r>
              <a:rPr lang="de-DE" dirty="0" smtClean="0"/>
              <a:t>(Close </a:t>
            </a:r>
            <a:r>
              <a:rPr lang="de-DE" dirty="0" smtClean="0"/>
              <a:t>detection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Avoid system failures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A </a:t>
            </a:r>
          </a:p>
          <a:p>
            <a:pPr lvl="1"/>
            <a:r>
              <a:rPr lang="de-DE" dirty="0" smtClean="0"/>
              <a:t>Give background on the topic</a:t>
            </a:r>
          </a:p>
          <a:p>
            <a:pPr lvl="1"/>
            <a:r>
              <a:rPr lang="de-DE" dirty="0" smtClean="0"/>
              <a:t>What are the common problems?</a:t>
            </a:r>
          </a:p>
          <a:p>
            <a:pPr lvl="1"/>
            <a:r>
              <a:rPr lang="de-DE" dirty="0" smtClean="0"/>
              <a:t>What are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-</a:t>
            </a:r>
            <a:r>
              <a:rPr lang="de-DE" dirty="0" err="1" smtClean="0"/>
              <a:t>of</a:t>
            </a:r>
            <a:r>
              <a:rPr lang="de-DE" dirty="0" smtClean="0"/>
              <a:t>-</a:t>
            </a:r>
            <a:r>
              <a:rPr lang="de-DE" dirty="0" err="1" smtClean="0"/>
              <a:t>the</a:t>
            </a:r>
            <a:r>
              <a:rPr lang="de-DE" dirty="0" smtClean="0"/>
              <a:t>-art </a:t>
            </a:r>
            <a:r>
              <a:rPr lang="de-DE" dirty="0" err="1" smtClean="0"/>
              <a:t>solutions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approaches?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2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20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r>
              <a:rPr lang="fr-FR" dirty="0" smtClean="0"/>
              <a:t> Protocol – </a:t>
            </a:r>
            <a:r>
              <a:rPr lang="fr-FR" dirty="0" err="1" smtClean="0"/>
              <a:t>Routing</a:t>
            </a:r>
            <a:r>
              <a:rPr lang="fr-FR" dirty="0" smtClean="0"/>
              <a:t> table construction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4312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 </a:t>
            </a:r>
            <a:r>
              <a:rPr lang="fr-FR" sz="2000" dirty="0" err="1" smtClean="0">
                <a:solidFill>
                  <a:srgbClr val="FF0000"/>
                </a:solidFill>
              </a:rPr>
              <a:t>Received</a:t>
            </a:r>
            <a:r>
              <a:rPr lang="fr-FR" sz="2000" dirty="0" smtClean="0">
                <a:solidFill>
                  <a:srgbClr val="FF0000"/>
                </a:solidFill>
              </a:rPr>
              <a:t> Message 3 </a:t>
            </a:r>
            <a:r>
              <a:rPr lang="fr-FR" sz="2000" dirty="0" err="1" smtClean="0">
                <a:solidFill>
                  <a:srgbClr val="FF0000"/>
                </a:solidFill>
              </a:rPr>
              <a:t>from</a:t>
            </a:r>
            <a:r>
              <a:rPr lang="fr-FR" sz="2000" dirty="0" smtClean="0">
                <a:solidFill>
                  <a:srgbClr val="FF0000"/>
                </a:solidFill>
              </a:rPr>
              <a:t> Mote1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654729"/>
              </p:ext>
            </p:extLst>
          </p:nvPr>
        </p:nvGraphicFramePr>
        <p:xfrm>
          <a:off x="237743" y="1422851"/>
          <a:ext cx="8542720" cy="12846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968367"/>
                <a:gridCol w="1067840"/>
                <a:gridCol w="1067840"/>
                <a:gridCol w="1067840"/>
              </a:tblGrid>
              <a:tr h="320571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0757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5 =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</a:rPr>
                        <a:t>FAck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SUM-RSSI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3980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466919"/>
              </p:ext>
            </p:extLst>
          </p:nvPr>
        </p:nvGraphicFramePr>
        <p:xfrm>
          <a:off x="237743" y="3368189"/>
          <a:ext cx="8542720" cy="128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890"/>
                <a:gridCol w="1024128"/>
                <a:gridCol w="969264"/>
                <a:gridCol w="987551"/>
                <a:gridCol w="968367"/>
                <a:gridCol w="1067840"/>
                <a:gridCol w="1067840"/>
                <a:gridCol w="1067840"/>
              </a:tblGrid>
              <a:tr h="320571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0757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Mote</a:t>
                      </a:r>
                      <a:r>
                        <a:rPr lang="fr-FR" sz="1600" dirty="0" smtClean="0"/>
                        <a:t>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Found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SUM-RSSI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Hops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3980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58776" y="2799859"/>
            <a:ext cx="2118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 </a:t>
            </a:r>
            <a:r>
              <a:rPr lang="fr-FR" sz="2000" dirty="0" err="1" smtClean="0">
                <a:solidFill>
                  <a:srgbClr val="FF0000"/>
                </a:solidFill>
              </a:rPr>
              <a:t>Routing</a:t>
            </a:r>
            <a:r>
              <a:rPr lang="fr-FR" sz="2000" dirty="0" smtClean="0">
                <a:solidFill>
                  <a:srgbClr val="FF0000"/>
                </a:solidFill>
              </a:rPr>
              <a:t> Table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0744" y="5440680"/>
            <a:ext cx="726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SUM-RSSI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equal</a:t>
            </a:r>
            <a:r>
              <a:rPr lang="fr-FR" dirty="0" smtClean="0"/>
              <a:t>  but the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hops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smaller</a:t>
            </a:r>
            <a:r>
              <a:rPr lang="fr-FR" dirty="0" smtClean="0"/>
              <a:t> =&gt; </a:t>
            </a:r>
            <a:r>
              <a:rPr lang="fr-FR" dirty="0" err="1" smtClean="0"/>
              <a:t>path</a:t>
            </a:r>
            <a:r>
              <a:rPr lang="fr-FR" dirty="0" smtClean="0"/>
              <a:t> </a:t>
            </a:r>
            <a:r>
              <a:rPr lang="fr-FR" dirty="0" err="1" smtClean="0"/>
              <a:t>stored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284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21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Routing</a:t>
            </a:r>
            <a:r>
              <a:rPr lang="fr-FR" dirty="0" smtClean="0"/>
              <a:t> Protocol – </a:t>
            </a:r>
            <a:r>
              <a:rPr lang="fr-FR" dirty="0" err="1" smtClean="0"/>
              <a:t>Routing</a:t>
            </a:r>
            <a:r>
              <a:rPr lang="fr-FR" dirty="0" smtClean="0"/>
              <a:t> table construction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4312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 </a:t>
            </a:r>
            <a:r>
              <a:rPr lang="fr-FR" sz="2000" dirty="0" err="1" smtClean="0">
                <a:solidFill>
                  <a:srgbClr val="FF0000"/>
                </a:solidFill>
              </a:rPr>
              <a:t>Received</a:t>
            </a:r>
            <a:r>
              <a:rPr lang="fr-FR" sz="2000" dirty="0" smtClean="0">
                <a:solidFill>
                  <a:srgbClr val="FF0000"/>
                </a:solidFill>
              </a:rPr>
              <a:t> Message 4 </a:t>
            </a:r>
            <a:r>
              <a:rPr lang="fr-FR" sz="2000" dirty="0" err="1" smtClean="0">
                <a:solidFill>
                  <a:srgbClr val="FF0000"/>
                </a:solidFill>
              </a:rPr>
              <a:t>from</a:t>
            </a:r>
            <a:r>
              <a:rPr lang="fr-FR" sz="2000" dirty="0" smtClean="0">
                <a:solidFill>
                  <a:srgbClr val="FF0000"/>
                </a:solidFill>
              </a:rPr>
              <a:t> Mote1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583544"/>
              </p:ext>
            </p:extLst>
          </p:nvPr>
        </p:nvGraphicFramePr>
        <p:xfrm>
          <a:off x="237743" y="1422851"/>
          <a:ext cx="8542720" cy="12846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968367"/>
                <a:gridCol w="1067840"/>
                <a:gridCol w="1067840"/>
                <a:gridCol w="1067840"/>
              </a:tblGrid>
              <a:tr h="320571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0757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5 =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</a:rPr>
                        <a:t>FAck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SUM-RSSI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3980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62325"/>
              </p:ext>
            </p:extLst>
          </p:nvPr>
        </p:nvGraphicFramePr>
        <p:xfrm>
          <a:off x="237743" y="3368189"/>
          <a:ext cx="8542720" cy="128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890"/>
                <a:gridCol w="1024128"/>
                <a:gridCol w="969264"/>
                <a:gridCol w="987551"/>
                <a:gridCol w="968367"/>
                <a:gridCol w="1067840"/>
                <a:gridCol w="1067840"/>
                <a:gridCol w="1067840"/>
              </a:tblGrid>
              <a:tr h="320571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0757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Mote</a:t>
                      </a:r>
                      <a:r>
                        <a:rPr lang="fr-FR" sz="1600" dirty="0" smtClean="0"/>
                        <a:t>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Found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SUM-RSSI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Hops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3980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58776" y="2799859"/>
            <a:ext cx="2118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 </a:t>
            </a:r>
            <a:r>
              <a:rPr lang="fr-FR" sz="2000" dirty="0" err="1" smtClean="0">
                <a:solidFill>
                  <a:srgbClr val="FF0000"/>
                </a:solidFill>
              </a:rPr>
              <a:t>Routing</a:t>
            </a:r>
            <a:r>
              <a:rPr lang="fr-FR" sz="2000" dirty="0" smtClean="0">
                <a:solidFill>
                  <a:srgbClr val="FF0000"/>
                </a:solidFill>
              </a:rPr>
              <a:t> Table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586" y="5440680"/>
            <a:ext cx="658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SUM-RSSI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worst</a:t>
            </a:r>
            <a:r>
              <a:rPr lang="fr-FR" dirty="0" smtClean="0"/>
              <a:t> </a:t>
            </a:r>
            <a:r>
              <a:rPr lang="fr-FR" dirty="0" err="1" smtClean="0"/>
              <a:t>even</a:t>
            </a:r>
            <a:r>
              <a:rPr lang="fr-FR" dirty="0" smtClean="0"/>
              <a:t> if direct </a:t>
            </a:r>
            <a:r>
              <a:rPr lang="fr-FR" dirty="0" err="1" smtClean="0"/>
              <a:t>connection</a:t>
            </a:r>
            <a:r>
              <a:rPr lang="fr-FR" dirty="0" smtClean="0"/>
              <a:t>=&gt; </a:t>
            </a:r>
            <a:r>
              <a:rPr lang="fr-FR" dirty="0" err="1" smtClean="0"/>
              <a:t>path</a:t>
            </a:r>
            <a:r>
              <a:rPr lang="fr-FR" dirty="0" smtClean="0"/>
              <a:t> not </a:t>
            </a:r>
            <a:r>
              <a:rPr lang="fr-FR" dirty="0" err="1" smtClean="0"/>
              <a:t>stored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118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22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System </a:t>
            </a:r>
            <a:r>
              <a:rPr lang="fr-FR" dirty="0" err="1" smtClean="0"/>
              <a:t>Behavior</a:t>
            </a:r>
            <a:r>
              <a:rPr lang="fr-FR" dirty="0" smtClean="0"/>
              <a:t> (</a:t>
            </a:r>
            <a:r>
              <a:rPr lang="fr-FR" dirty="0" err="1" smtClean="0"/>
              <a:t>closing</a:t>
            </a:r>
            <a:r>
              <a:rPr lang="fr-FR" dirty="0" smtClean="0"/>
              <a:t> </a:t>
            </a:r>
            <a:r>
              <a:rPr lang="fr-FR" dirty="0" err="1" smtClean="0"/>
              <a:t>hours</a:t>
            </a:r>
            <a:r>
              <a:rPr lang="fr-FR" dirty="0" smtClean="0"/>
              <a:t>) – </a:t>
            </a:r>
            <a:r>
              <a:rPr lang="fr-FR" dirty="0" err="1" smtClean="0"/>
              <a:t>Step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3073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Search</a:t>
            </a:r>
            <a:r>
              <a:rPr lang="fr-FR" sz="2000" dirty="0" smtClean="0">
                <a:solidFill>
                  <a:srgbClr val="FF0000"/>
                </a:solidFill>
              </a:rPr>
              <a:t> mode – Mote1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30609" y="2657381"/>
            <a:ext cx="25661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Routing</a:t>
            </a:r>
            <a:r>
              <a:rPr lang="fr-FR" dirty="0" smtClean="0"/>
              <a:t> table has been </a:t>
            </a:r>
            <a:r>
              <a:rPr lang="fr-FR" dirty="0" err="1" smtClean="0"/>
              <a:t>built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unicast </a:t>
            </a:r>
            <a:r>
              <a:rPr lang="fr-FR" dirty="0" err="1" smtClean="0"/>
              <a:t>Mote</a:t>
            </a:r>
            <a:r>
              <a:rPr lang="fr-FR" dirty="0" smtClean="0"/>
              <a:t> 1 : </a:t>
            </a:r>
            <a:r>
              <a:rPr lang="fr-FR" b="1" dirty="0" smtClean="0"/>
              <a:t>the </a:t>
            </a:r>
            <a:r>
              <a:rPr lang="fr-FR" b="1" dirty="0" err="1" smtClean="0"/>
              <a:t>stored</a:t>
            </a:r>
            <a:r>
              <a:rPr lang="fr-FR" b="1" dirty="0" smtClean="0"/>
              <a:t> </a:t>
            </a:r>
            <a:r>
              <a:rPr lang="fr-FR" b="1" dirty="0" err="1" smtClean="0"/>
              <a:t>path</a:t>
            </a:r>
            <a:r>
              <a:rPr lang="fr-FR" b="1" dirty="0" smtClean="0"/>
              <a:t> </a:t>
            </a:r>
            <a:r>
              <a:rPr lang="fr-FR" b="1" dirty="0" err="1" smtClean="0"/>
              <a:t>is</a:t>
            </a:r>
            <a:r>
              <a:rPr lang="fr-FR" b="1" dirty="0" smtClean="0"/>
              <a:t> 2.</a:t>
            </a:r>
            <a:endParaRPr lang="fr-FR" b="1" dirty="0" smtClean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239188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1167384"/>
                <a:gridCol w="868823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0 =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</a:rPr>
                        <a:t>Search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Hopcounts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Curved Connector 23"/>
          <p:cNvCxnSpPr/>
          <p:nvPr/>
        </p:nvCxnSpPr>
        <p:spPr>
          <a:xfrm rot="16200000" flipH="1">
            <a:off x="2237150" y="4076511"/>
            <a:ext cx="366488" cy="81916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5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23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System </a:t>
            </a:r>
            <a:r>
              <a:rPr lang="fr-FR" dirty="0" err="1" smtClean="0"/>
              <a:t>Behavior</a:t>
            </a:r>
            <a:r>
              <a:rPr lang="fr-FR" dirty="0" smtClean="0"/>
              <a:t> – </a:t>
            </a:r>
            <a:r>
              <a:rPr lang="fr-FR" dirty="0" err="1" smtClean="0"/>
              <a:t>Step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3073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Search</a:t>
            </a:r>
            <a:r>
              <a:rPr lang="fr-FR" sz="2000" dirty="0" smtClean="0">
                <a:solidFill>
                  <a:srgbClr val="FF0000"/>
                </a:solidFill>
              </a:rPr>
              <a:t> mode – Mote1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30609" y="2657381"/>
            <a:ext cx="25661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When</a:t>
            </a:r>
            <a:r>
              <a:rPr lang="fr-FR" dirty="0"/>
              <a:t> </a:t>
            </a:r>
            <a:r>
              <a:rPr lang="fr-FR" dirty="0" smtClean="0"/>
              <a:t>a </a:t>
            </a:r>
            <a:r>
              <a:rPr lang="fr-FR" dirty="0" err="1" smtClean="0"/>
              <a:t>mote</a:t>
            </a:r>
            <a:r>
              <a:rPr lang="fr-FR" dirty="0" smtClean="0"/>
              <a:t> </a:t>
            </a:r>
            <a:r>
              <a:rPr lang="fr-FR" dirty="0" err="1" smtClean="0"/>
              <a:t>forwards</a:t>
            </a:r>
            <a:r>
              <a:rPr lang="fr-FR" dirty="0" smtClean="0"/>
              <a:t> a message</a:t>
            </a:r>
            <a:r>
              <a:rPr lang="fr-FR" b="1" dirty="0" smtClean="0"/>
              <a:t>, the </a:t>
            </a:r>
            <a:r>
              <a:rPr lang="fr-FR" b="1" dirty="0" err="1" smtClean="0"/>
              <a:t>hopcount</a:t>
            </a:r>
            <a:r>
              <a:rPr lang="fr-FR" b="1" dirty="0" smtClean="0"/>
              <a:t> </a:t>
            </a:r>
            <a:r>
              <a:rPr lang="fr-FR" b="1" dirty="0" err="1" smtClean="0"/>
              <a:t>is</a:t>
            </a:r>
            <a:r>
              <a:rPr lang="fr-FR" b="1" dirty="0" smtClean="0"/>
              <a:t> </a:t>
            </a:r>
            <a:r>
              <a:rPr lang="fr-FR" b="1" dirty="0" err="1" smtClean="0"/>
              <a:t>decreased</a:t>
            </a:r>
            <a:r>
              <a:rPr lang="fr-FR" dirty="0" smtClean="0"/>
              <a:t>.</a:t>
            </a:r>
          </a:p>
          <a:p>
            <a:r>
              <a:rPr lang="fr-FR" dirty="0" smtClean="0"/>
              <a:t>=&gt; </a:t>
            </a:r>
            <a:r>
              <a:rPr lang="fr-FR" dirty="0" err="1" smtClean="0"/>
              <a:t>Hopcount</a:t>
            </a:r>
            <a:r>
              <a:rPr lang="fr-FR" dirty="0" smtClean="0"/>
              <a:t> = 0 signifies direct </a:t>
            </a:r>
            <a:r>
              <a:rPr lang="fr-FR" dirty="0" err="1" smtClean="0"/>
              <a:t>connection</a:t>
            </a:r>
            <a:endParaRPr lang="fr-FR" dirty="0" smtClean="0"/>
          </a:p>
          <a:p>
            <a:endParaRPr lang="fr-FR" dirty="0" smtClean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556178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1167384"/>
                <a:gridCol w="868823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0 =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</a:rPr>
                        <a:t>Search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Hopcount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Curved Connector 14"/>
          <p:cNvCxnSpPr/>
          <p:nvPr/>
        </p:nvCxnSpPr>
        <p:spPr>
          <a:xfrm rot="16200000" flipH="1">
            <a:off x="2237150" y="4076511"/>
            <a:ext cx="366488" cy="819164"/>
          </a:xfrm>
          <a:prstGeom prst="curvedConnector2">
            <a:avLst/>
          </a:prstGeom>
          <a:ln w="38100">
            <a:solidFill>
              <a:srgbClr val="0066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6"/>
            <a:endCxn id="10" idx="3"/>
          </p:cNvCxnSpPr>
          <p:nvPr/>
        </p:nvCxnSpPr>
        <p:spPr>
          <a:xfrm flipV="1">
            <a:off x="3881536" y="4289058"/>
            <a:ext cx="1205557" cy="38027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4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24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System </a:t>
            </a:r>
            <a:r>
              <a:rPr lang="fr-FR" dirty="0" err="1" smtClean="0"/>
              <a:t>Behavior</a:t>
            </a:r>
            <a:r>
              <a:rPr lang="fr-FR" dirty="0" smtClean="0"/>
              <a:t> – </a:t>
            </a:r>
            <a:r>
              <a:rPr lang="fr-FR" dirty="0" err="1" smtClean="0"/>
              <a:t>Step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280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</a:t>
            </a:r>
            <a:r>
              <a:rPr lang="fr-FR" sz="2000" dirty="0" smtClean="0">
                <a:solidFill>
                  <a:srgbClr val="FF0000"/>
                </a:solidFill>
              </a:rPr>
              <a:t> Alive mode – Mote1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259848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1167384"/>
                <a:gridCol w="868823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1 = Alive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Hopcount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Curved Connector 12"/>
          <p:cNvCxnSpPr>
            <a:stCxn id="10" idx="3"/>
            <a:endCxn id="7" idx="6"/>
          </p:cNvCxnSpPr>
          <p:nvPr/>
        </p:nvCxnSpPr>
        <p:spPr>
          <a:xfrm rot="5400000">
            <a:off x="4294176" y="3876419"/>
            <a:ext cx="380279" cy="1205557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9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25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System </a:t>
            </a:r>
            <a:r>
              <a:rPr lang="fr-FR" dirty="0" err="1" smtClean="0"/>
              <a:t>Behavior</a:t>
            </a:r>
            <a:r>
              <a:rPr lang="fr-FR" dirty="0" smtClean="0"/>
              <a:t> – </a:t>
            </a:r>
            <a:r>
              <a:rPr lang="fr-FR" dirty="0" err="1" smtClean="0"/>
              <a:t>Step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280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</a:t>
            </a:r>
            <a:r>
              <a:rPr lang="fr-FR" sz="2000" dirty="0" smtClean="0">
                <a:solidFill>
                  <a:srgbClr val="FF0000"/>
                </a:solidFill>
              </a:rPr>
              <a:t> Alive mode – Mote1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235725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1167384"/>
                <a:gridCol w="868823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1 = Alive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Hopcount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Curved Connector 12"/>
          <p:cNvCxnSpPr>
            <a:stCxn id="10" idx="3"/>
            <a:endCxn id="7" idx="6"/>
          </p:cNvCxnSpPr>
          <p:nvPr/>
        </p:nvCxnSpPr>
        <p:spPr>
          <a:xfrm rot="5400000">
            <a:off x="4294176" y="3876419"/>
            <a:ext cx="380279" cy="1205557"/>
          </a:xfrm>
          <a:prstGeom prst="curvedConnector2">
            <a:avLst/>
          </a:prstGeom>
          <a:ln w="38100">
            <a:solidFill>
              <a:srgbClr val="00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2"/>
            <a:endCxn id="2" idx="5"/>
          </p:cNvCxnSpPr>
          <p:nvPr/>
        </p:nvCxnSpPr>
        <p:spPr>
          <a:xfrm rot="10800000">
            <a:off x="2010812" y="4321137"/>
            <a:ext cx="819164" cy="34820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6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26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System </a:t>
            </a:r>
            <a:r>
              <a:rPr lang="fr-FR" dirty="0" err="1" smtClean="0"/>
              <a:t>Behavior</a:t>
            </a:r>
            <a:r>
              <a:rPr lang="fr-FR" dirty="0" smtClean="0"/>
              <a:t> – </a:t>
            </a:r>
            <a:r>
              <a:rPr lang="fr-FR" dirty="0" err="1" smtClean="0"/>
              <a:t>Step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3073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Search</a:t>
            </a:r>
            <a:r>
              <a:rPr lang="fr-FR" sz="2000" dirty="0" smtClean="0">
                <a:solidFill>
                  <a:srgbClr val="FF0000"/>
                </a:solidFill>
              </a:rPr>
              <a:t> mode – Mote2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56114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1167384"/>
                <a:gridCol w="868823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0 =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</a:rPr>
                        <a:t>Search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Hopcount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Curved Connector 14"/>
          <p:cNvCxnSpPr>
            <a:stCxn id="2" idx="5"/>
            <a:endCxn id="7" idx="2"/>
          </p:cNvCxnSpPr>
          <p:nvPr/>
        </p:nvCxnSpPr>
        <p:spPr>
          <a:xfrm rot="16200000" flipH="1">
            <a:off x="2246294" y="4085655"/>
            <a:ext cx="348200" cy="81916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7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27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System </a:t>
            </a:r>
            <a:r>
              <a:rPr lang="fr-FR" dirty="0" err="1" smtClean="0"/>
              <a:t>Behavior</a:t>
            </a:r>
            <a:r>
              <a:rPr lang="fr-FR" dirty="0" smtClean="0"/>
              <a:t> – </a:t>
            </a:r>
            <a:r>
              <a:rPr lang="fr-FR" dirty="0" err="1" smtClean="0"/>
              <a:t>Step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280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</a:t>
            </a:r>
            <a:r>
              <a:rPr lang="fr-FR" sz="2000" dirty="0" smtClean="0">
                <a:solidFill>
                  <a:srgbClr val="FF0000"/>
                </a:solidFill>
              </a:rPr>
              <a:t> Alive mode – Mote2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964507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1167384"/>
                <a:gridCol w="868823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1 = Alive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Hopcount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Curved Connector 11"/>
          <p:cNvCxnSpPr>
            <a:stCxn id="7" idx="2"/>
            <a:endCxn id="2" idx="5"/>
          </p:cNvCxnSpPr>
          <p:nvPr/>
        </p:nvCxnSpPr>
        <p:spPr>
          <a:xfrm rot="10800000">
            <a:off x="2010812" y="4321137"/>
            <a:ext cx="819164" cy="34820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5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28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System </a:t>
            </a:r>
            <a:r>
              <a:rPr lang="fr-FR" dirty="0" err="1" smtClean="0"/>
              <a:t>Behavior</a:t>
            </a:r>
            <a:r>
              <a:rPr lang="fr-FR" dirty="0" smtClean="0"/>
              <a:t> – </a:t>
            </a:r>
            <a:r>
              <a:rPr lang="fr-FR" dirty="0" err="1" smtClean="0"/>
              <a:t>Step</a:t>
            </a:r>
            <a:r>
              <a:rPr lang="fr-FR" dirty="0" smtClean="0"/>
              <a:t> 7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3073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Search</a:t>
            </a:r>
            <a:r>
              <a:rPr lang="fr-FR" sz="2000" dirty="0" smtClean="0">
                <a:solidFill>
                  <a:srgbClr val="FF0000"/>
                </a:solidFill>
              </a:rPr>
              <a:t> mode – Mote3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736229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1167384"/>
                <a:gridCol w="868823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0 =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</a:rPr>
                        <a:t>Search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Hopcount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Curved Connector 12"/>
          <p:cNvCxnSpPr>
            <a:stCxn id="2" idx="6"/>
            <a:endCxn id="9" idx="2"/>
          </p:cNvCxnSpPr>
          <p:nvPr/>
        </p:nvCxnSpPr>
        <p:spPr>
          <a:xfrm flipV="1">
            <a:off x="2294256" y="3302579"/>
            <a:ext cx="1157604" cy="49590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96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29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System </a:t>
            </a:r>
            <a:r>
              <a:rPr lang="fr-FR" dirty="0" err="1" smtClean="0"/>
              <a:t>Behavior</a:t>
            </a:r>
            <a:r>
              <a:rPr lang="fr-FR" dirty="0" smtClean="0"/>
              <a:t> – </a:t>
            </a:r>
            <a:r>
              <a:rPr lang="fr-FR" dirty="0" err="1" smtClean="0"/>
              <a:t>Step</a:t>
            </a:r>
            <a:r>
              <a:rPr lang="fr-FR" dirty="0" smtClean="0"/>
              <a:t> 8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280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</a:t>
            </a:r>
            <a:r>
              <a:rPr lang="fr-FR" sz="2000" dirty="0" smtClean="0">
                <a:solidFill>
                  <a:srgbClr val="FF0000"/>
                </a:solidFill>
              </a:rPr>
              <a:t> Alive mode – Mote3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8079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1167384"/>
                <a:gridCol w="868823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1 = Alive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Hopcount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Curved Connector 11"/>
          <p:cNvCxnSpPr>
            <a:stCxn id="9" idx="2"/>
            <a:endCxn id="2" idx="6"/>
          </p:cNvCxnSpPr>
          <p:nvPr/>
        </p:nvCxnSpPr>
        <p:spPr>
          <a:xfrm rot="10800000" flipV="1">
            <a:off x="2294256" y="3302578"/>
            <a:ext cx="1157604" cy="49590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0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Network principle</a:t>
            </a:r>
          </a:p>
          <a:p>
            <a:r>
              <a:rPr lang="de-DE" sz="2800" dirty="0" smtClean="0"/>
              <a:t>Material</a:t>
            </a:r>
          </a:p>
          <a:p>
            <a:pPr lvl="1"/>
            <a:r>
              <a:rPr lang="de-DE" sz="2600" dirty="0" smtClean="0"/>
              <a:t>Motes</a:t>
            </a:r>
          </a:p>
          <a:p>
            <a:pPr lvl="1"/>
            <a:r>
              <a:rPr lang="de-DE" sz="2600" dirty="0" smtClean="0"/>
              <a:t>Sensors</a:t>
            </a:r>
          </a:p>
          <a:p>
            <a:r>
              <a:rPr lang="de-DE" sz="2800" dirty="0" smtClean="0"/>
              <a:t>Routing protocol</a:t>
            </a:r>
          </a:p>
          <a:p>
            <a:r>
              <a:rPr lang="de-DE" sz="2800" dirty="0" smtClean="0"/>
              <a:t>System behavior</a:t>
            </a:r>
          </a:p>
          <a:p>
            <a:r>
              <a:rPr lang="de-DE" sz="2800" dirty="0" smtClean="0"/>
              <a:t>Addition features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3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7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30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System </a:t>
            </a:r>
            <a:r>
              <a:rPr lang="fr-FR" dirty="0" err="1" smtClean="0"/>
              <a:t>Behavior</a:t>
            </a:r>
            <a:r>
              <a:rPr lang="fr-FR" dirty="0" smtClean="0"/>
              <a:t> – </a:t>
            </a:r>
            <a:r>
              <a:rPr lang="fr-FR" dirty="0" err="1" smtClean="0"/>
              <a:t>Step</a:t>
            </a:r>
            <a:r>
              <a:rPr lang="fr-FR" dirty="0" smtClean="0"/>
              <a:t> 9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3073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Search</a:t>
            </a:r>
            <a:r>
              <a:rPr lang="fr-FR" sz="2000" dirty="0" smtClean="0">
                <a:solidFill>
                  <a:srgbClr val="FF0000"/>
                </a:solidFill>
              </a:rPr>
              <a:t> mode – Mote4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818833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1167384"/>
                <a:gridCol w="868823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0 =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</a:rPr>
                        <a:t>Search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Hopcount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Curved Connector 12"/>
          <p:cNvCxnSpPr>
            <a:stCxn id="2" idx="6"/>
            <a:endCxn id="9" idx="3"/>
          </p:cNvCxnSpPr>
          <p:nvPr/>
        </p:nvCxnSpPr>
        <p:spPr>
          <a:xfrm flipV="1">
            <a:off x="2294256" y="3513356"/>
            <a:ext cx="1311601" cy="285130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25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31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System </a:t>
            </a:r>
            <a:r>
              <a:rPr lang="fr-FR" dirty="0" err="1" smtClean="0"/>
              <a:t>Behavior</a:t>
            </a:r>
            <a:r>
              <a:rPr lang="fr-FR" dirty="0" smtClean="0"/>
              <a:t> – </a:t>
            </a:r>
            <a:r>
              <a:rPr lang="fr-FR" dirty="0" err="1" smtClean="0"/>
              <a:t>Step</a:t>
            </a:r>
            <a:r>
              <a:rPr lang="fr-FR" dirty="0" smtClean="0"/>
              <a:t> 10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3073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Search</a:t>
            </a:r>
            <a:r>
              <a:rPr lang="fr-FR" sz="2000" dirty="0" smtClean="0">
                <a:solidFill>
                  <a:srgbClr val="FF0000"/>
                </a:solidFill>
              </a:rPr>
              <a:t> mode – Mote4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220733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1167384"/>
                <a:gridCol w="868823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0 =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</a:rPr>
                        <a:t>Search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Hopcount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Curved Connector 12"/>
          <p:cNvCxnSpPr>
            <a:stCxn id="2" idx="6"/>
            <a:endCxn id="9" idx="3"/>
          </p:cNvCxnSpPr>
          <p:nvPr/>
        </p:nvCxnSpPr>
        <p:spPr>
          <a:xfrm flipV="1">
            <a:off x="2294256" y="3513356"/>
            <a:ext cx="1311601" cy="285130"/>
          </a:xfrm>
          <a:prstGeom prst="curvedConnector2">
            <a:avLst/>
          </a:prstGeom>
          <a:ln w="38100">
            <a:solidFill>
              <a:srgbClr val="006A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0"/>
            <a:endCxn id="6" idx="4"/>
          </p:cNvCxnSpPr>
          <p:nvPr/>
        </p:nvCxnSpPr>
        <p:spPr>
          <a:xfrm rot="5400000" flipH="1" flipV="1">
            <a:off x="3833802" y="2430982"/>
            <a:ext cx="717352" cy="429676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90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32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System </a:t>
            </a:r>
            <a:r>
              <a:rPr lang="fr-FR" dirty="0" err="1" smtClean="0"/>
              <a:t>Behavior</a:t>
            </a:r>
            <a:r>
              <a:rPr lang="fr-FR" dirty="0" smtClean="0"/>
              <a:t> – </a:t>
            </a:r>
            <a:r>
              <a:rPr lang="fr-FR" dirty="0" err="1" smtClean="0"/>
              <a:t>Step</a:t>
            </a:r>
            <a:r>
              <a:rPr lang="fr-FR" dirty="0" smtClean="0"/>
              <a:t> 11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3073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Search</a:t>
            </a:r>
            <a:r>
              <a:rPr lang="fr-FR" sz="2000" dirty="0" smtClean="0">
                <a:solidFill>
                  <a:srgbClr val="FF0000"/>
                </a:solidFill>
              </a:rPr>
              <a:t> mode – Mote4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887321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1167384"/>
                <a:gridCol w="868823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0 =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</a:rPr>
                        <a:t>Search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Hopcount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Curved Connector 12"/>
          <p:cNvCxnSpPr>
            <a:stCxn id="2" idx="6"/>
            <a:endCxn id="9" idx="3"/>
          </p:cNvCxnSpPr>
          <p:nvPr/>
        </p:nvCxnSpPr>
        <p:spPr>
          <a:xfrm flipV="1">
            <a:off x="2294256" y="3513356"/>
            <a:ext cx="1311601" cy="285130"/>
          </a:xfrm>
          <a:prstGeom prst="curvedConnector2">
            <a:avLst/>
          </a:prstGeom>
          <a:ln w="38100">
            <a:solidFill>
              <a:srgbClr val="006A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0"/>
            <a:endCxn id="6" idx="4"/>
          </p:cNvCxnSpPr>
          <p:nvPr/>
        </p:nvCxnSpPr>
        <p:spPr>
          <a:xfrm rot="5400000" flipH="1" flipV="1">
            <a:off x="3833802" y="2430982"/>
            <a:ext cx="717352" cy="429676"/>
          </a:xfrm>
          <a:prstGeom prst="curved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7"/>
            <a:endCxn id="8" idx="1"/>
          </p:cNvCxnSpPr>
          <p:nvPr/>
        </p:nvCxnSpPr>
        <p:spPr>
          <a:xfrm rot="16200000" flipH="1">
            <a:off x="5212411" y="1344971"/>
            <a:ext cx="103575" cy="970201"/>
          </a:xfrm>
          <a:prstGeom prst="curvedConnector3">
            <a:avLst>
              <a:gd name="adj1" fmla="val -30500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88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33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System </a:t>
            </a:r>
            <a:r>
              <a:rPr lang="fr-FR" dirty="0" err="1" smtClean="0"/>
              <a:t>Behavior</a:t>
            </a:r>
            <a:r>
              <a:rPr lang="fr-FR" dirty="0" smtClean="0"/>
              <a:t> – </a:t>
            </a:r>
            <a:r>
              <a:rPr lang="fr-FR" dirty="0" err="1" smtClean="0"/>
              <a:t>Step</a:t>
            </a:r>
            <a:r>
              <a:rPr lang="fr-FR" dirty="0" smtClean="0"/>
              <a:t> 12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280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</a:t>
            </a:r>
            <a:r>
              <a:rPr lang="fr-FR" sz="2000" dirty="0" smtClean="0">
                <a:solidFill>
                  <a:srgbClr val="FF0000"/>
                </a:solidFill>
              </a:rPr>
              <a:t> Alive mode – Mote4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140148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1167384"/>
                <a:gridCol w="868823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1 = Alive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Hopcount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Curved Connector 13"/>
          <p:cNvCxnSpPr>
            <a:stCxn id="8" idx="1"/>
            <a:endCxn id="6" idx="7"/>
          </p:cNvCxnSpPr>
          <p:nvPr/>
        </p:nvCxnSpPr>
        <p:spPr>
          <a:xfrm rot="16200000" flipV="1">
            <a:off x="5212413" y="1344971"/>
            <a:ext cx="103575" cy="970201"/>
          </a:xfrm>
          <a:prstGeom prst="curvedConnector3">
            <a:avLst>
              <a:gd name="adj1" fmla="val 40500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8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34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System </a:t>
            </a:r>
            <a:r>
              <a:rPr lang="fr-FR" dirty="0" err="1" smtClean="0"/>
              <a:t>Behavior</a:t>
            </a:r>
            <a:r>
              <a:rPr lang="fr-FR" dirty="0" smtClean="0"/>
              <a:t> – </a:t>
            </a:r>
            <a:r>
              <a:rPr lang="fr-FR" dirty="0" err="1" smtClean="0"/>
              <a:t>Step</a:t>
            </a:r>
            <a:r>
              <a:rPr lang="fr-FR" dirty="0" smtClean="0"/>
              <a:t> 13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280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</a:t>
            </a:r>
            <a:r>
              <a:rPr lang="fr-FR" sz="2000" dirty="0" smtClean="0">
                <a:solidFill>
                  <a:srgbClr val="FF0000"/>
                </a:solidFill>
              </a:rPr>
              <a:t> Alive mode – Mote4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617136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1167384"/>
                <a:gridCol w="868823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1 = Alive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Hopcount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Curved Connector 13"/>
          <p:cNvCxnSpPr>
            <a:stCxn id="8" idx="1"/>
            <a:endCxn id="6" idx="7"/>
          </p:cNvCxnSpPr>
          <p:nvPr/>
        </p:nvCxnSpPr>
        <p:spPr>
          <a:xfrm rot="16200000" flipV="1">
            <a:off x="5212413" y="1344971"/>
            <a:ext cx="103575" cy="970201"/>
          </a:xfrm>
          <a:prstGeom prst="curvedConnector3">
            <a:avLst>
              <a:gd name="adj1" fmla="val 405002"/>
            </a:avLst>
          </a:prstGeom>
          <a:ln w="38100">
            <a:solidFill>
              <a:srgbClr val="0273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4"/>
            <a:endCxn id="9" idx="0"/>
          </p:cNvCxnSpPr>
          <p:nvPr/>
        </p:nvCxnSpPr>
        <p:spPr>
          <a:xfrm rot="5400000">
            <a:off x="3833802" y="2430982"/>
            <a:ext cx="717352" cy="429676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65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35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System </a:t>
            </a:r>
            <a:r>
              <a:rPr lang="fr-FR" dirty="0" err="1" smtClean="0"/>
              <a:t>Behavior</a:t>
            </a:r>
            <a:r>
              <a:rPr lang="fr-FR" dirty="0" smtClean="0"/>
              <a:t> – </a:t>
            </a:r>
            <a:r>
              <a:rPr lang="fr-FR" dirty="0" err="1" smtClean="0"/>
              <a:t>Step</a:t>
            </a:r>
            <a:r>
              <a:rPr lang="fr-FR" dirty="0" smtClean="0"/>
              <a:t> 14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280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</a:t>
            </a:r>
            <a:r>
              <a:rPr lang="fr-FR" sz="2000" dirty="0" smtClean="0">
                <a:solidFill>
                  <a:srgbClr val="FF0000"/>
                </a:solidFill>
              </a:rPr>
              <a:t> Alive mode – Mote4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928396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1167384"/>
                <a:gridCol w="868823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1 = Alive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Hopcount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Curved Connector 13"/>
          <p:cNvCxnSpPr>
            <a:stCxn id="8" idx="1"/>
            <a:endCxn id="6" idx="7"/>
          </p:cNvCxnSpPr>
          <p:nvPr/>
        </p:nvCxnSpPr>
        <p:spPr>
          <a:xfrm rot="16200000" flipV="1">
            <a:off x="5212413" y="1344971"/>
            <a:ext cx="103575" cy="970201"/>
          </a:xfrm>
          <a:prstGeom prst="curvedConnector3">
            <a:avLst>
              <a:gd name="adj1" fmla="val 405002"/>
            </a:avLst>
          </a:prstGeom>
          <a:ln w="38100">
            <a:solidFill>
              <a:srgbClr val="0273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4"/>
            <a:endCxn id="9" idx="0"/>
          </p:cNvCxnSpPr>
          <p:nvPr/>
        </p:nvCxnSpPr>
        <p:spPr>
          <a:xfrm rot="5400000">
            <a:off x="3833802" y="2430982"/>
            <a:ext cx="717352" cy="429676"/>
          </a:xfrm>
          <a:prstGeom prst="curvedConnector3">
            <a:avLst/>
          </a:prstGeom>
          <a:ln w="38100">
            <a:solidFill>
              <a:srgbClr val="0066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9" idx="2"/>
            <a:endCxn id="2" idx="7"/>
          </p:cNvCxnSpPr>
          <p:nvPr/>
        </p:nvCxnSpPr>
        <p:spPr>
          <a:xfrm rot="10800000">
            <a:off x="2010812" y="3275835"/>
            <a:ext cx="1441048" cy="26744"/>
          </a:xfrm>
          <a:prstGeom prst="curvedConnector4">
            <a:avLst>
              <a:gd name="adj1" fmla="val 40165"/>
              <a:gd name="adj2" fmla="val 95477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69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36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System </a:t>
            </a:r>
            <a:r>
              <a:rPr lang="fr-FR" dirty="0" err="1" smtClean="0"/>
              <a:t>Behavior</a:t>
            </a:r>
            <a:r>
              <a:rPr lang="fr-FR" dirty="0" smtClean="0"/>
              <a:t> – </a:t>
            </a:r>
            <a:r>
              <a:rPr lang="fr-FR" dirty="0" err="1" smtClean="0"/>
              <a:t>Step</a:t>
            </a:r>
            <a:r>
              <a:rPr lang="fr-FR" dirty="0" smtClean="0"/>
              <a:t> 15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3073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Search</a:t>
            </a:r>
            <a:r>
              <a:rPr lang="fr-FR" sz="2000" dirty="0" smtClean="0">
                <a:solidFill>
                  <a:srgbClr val="FF0000"/>
                </a:solidFill>
              </a:rPr>
              <a:t> mode – Mote5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79208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1167384"/>
                <a:gridCol w="868823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0 =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</a:rPr>
                        <a:t>Search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Hopcount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Curved Connector 14"/>
          <p:cNvCxnSpPr>
            <a:stCxn id="2" idx="0"/>
            <a:endCxn id="5" idx="2"/>
          </p:cNvCxnSpPr>
          <p:nvPr/>
        </p:nvCxnSpPr>
        <p:spPr>
          <a:xfrm rot="5400000" flipH="1" flipV="1">
            <a:off x="1271323" y="2342337"/>
            <a:ext cx="772202" cy="661817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5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37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System </a:t>
            </a:r>
            <a:r>
              <a:rPr lang="fr-FR" dirty="0" err="1" smtClean="0"/>
              <a:t>Behavior</a:t>
            </a:r>
            <a:r>
              <a:rPr lang="fr-FR" dirty="0" smtClean="0"/>
              <a:t> – </a:t>
            </a:r>
            <a:r>
              <a:rPr lang="fr-FR" dirty="0" err="1" smtClean="0"/>
              <a:t>Step</a:t>
            </a:r>
            <a:r>
              <a:rPr lang="fr-FR" dirty="0" smtClean="0"/>
              <a:t> 16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3073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Search</a:t>
            </a:r>
            <a:r>
              <a:rPr lang="fr-FR" sz="2000" dirty="0" smtClean="0">
                <a:solidFill>
                  <a:srgbClr val="FF0000"/>
                </a:solidFill>
              </a:rPr>
              <a:t> mode – Mote5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694893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1167384"/>
                <a:gridCol w="868823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0 =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</a:rPr>
                        <a:t>Search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Hopcount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Curved Connector 14"/>
          <p:cNvCxnSpPr>
            <a:stCxn id="2" idx="0"/>
            <a:endCxn id="5" idx="2"/>
          </p:cNvCxnSpPr>
          <p:nvPr/>
        </p:nvCxnSpPr>
        <p:spPr>
          <a:xfrm rot="5400000" flipH="1" flipV="1">
            <a:off x="1271323" y="2342337"/>
            <a:ext cx="772202" cy="661817"/>
          </a:xfrm>
          <a:prstGeom prst="curvedConnector2">
            <a:avLst/>
          </a:prstGeom>
          <a:ln w="38100">
            <a:solidFill>
              <a:srgbClr val="00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7"/>
            <a:endCxn id="6" idx="1"/>
          </p:cNvCxnSpPr>
          <p:nvPr/>
        </p:nvCxnSpPr>
        <p:spPr>
          <a:xfrm rot="5400000" flipH="1" flipV="1">
            <a:off x="3311673" y="1352508"/>
            <a:ext cx="298083" cy="1149637"/>
          </a:xfrm>
          <a:prstGeom prst="curvedConnector3">
            <a:avLst>
              <a:gd name="adj1" fmla="val 20597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5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38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System </a:t>
            </a:r>
            <a:r>
              <a:rPr lang="fr-FR" dirty="0" err="1" smtClean="0"/>
              <a:t>Behavior</a:t>
            </a:r>
            <a:r>
              <a:rPr lang="fr-FR" dirty="0" smtClean="0"/>
              <a:t> – </a:t>
            </a:r>
            <a:r>
              <a:rPr lang="fr-FR" dirty="0" err="1" smtClean="0"/>
              <a:t>Step</a:t>
            </a:r>
            <a:r>
              <a:rPr lang="fr-FR" dirty="0" smtClean="0"/>
              <a:t> 17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280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</a:t>
            </a:r>
            <a:r>
              <a:rPr lang="fr-FR" sz="2000" dirty="0" smtClean="0">
                <a:solidFill>
                  <a:srgbClr val="FF0000"/>
                </a:solidFill>
              </a:rPr>
              <a:t> Alive mode – Mote5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791670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1167384"/>
                <a:gridCol w="868823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1 = Alive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Hopcount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Curved Connector 12"/>
          <p:cNvCxnSpPr>
            <a:stCxn id="6" idx="1"/>
            <a:endCxn id="5" idx="7"/>
          </p:cNvCxnSpPr>
          <p:nvPr/>
        </p:nvCxnSpPr>
        <p:spPr>
          <a:xfrm rot="16200000" flipH="1" flipV="1">
            <a:off x="3311673" y="1352506"/>
            <a:ext cx="298083" cy="1149637"/>
          </a:xfrm>
          <a:prstGeom prst="curvedConnector3">
            <a:avLst>
              <a:gd name="adj1" fmla="val -10597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169390" y="1188505"/>
            <a:ext cx="914400" cy="696242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3431083" y="1195684"/>
            <a:ext cx="380310" cy="62899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77892" y="2875156"/>
            <a:ext cx="25661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occurs</a:t>
            </a:r>
            <a:r>
              <a:rPr lang="fr-FR" dirty="0" smtClean="0"/>
              <a:t> !</a:t>
            </a:r>
          </a:p>
          <a:p>
            <a:r>
              <a:rPr lang="fr-FR" dirty="0" err="1" smtClean="0"/>
              <a:t>Maybe</a:t>
            </a:r>
            <a:r>
              <a:rPr lang="fr-FR" dirty="0" smtClean="0"/>
              <a:t> </a:t>
            </a:r>
            <a:r>
              <a:rPr lang="fr-FR" dirty="0" err="1" smtClean="0"/>
              <a:t>it’s</a:t>
            </a:r>
            <a:r>
              <a:rPr lang="fr-FR" dirty="0" smtClean="0"/>
              <a:t> due to the </a:t>
            </a:r>
            <a:r>
              <a:rPr lang="fr-FR" dirty="0" err="1" smtClean="0"/>
              <a:t>mote</a:t>
            </a:r>
            <a:r>
              <a:rPr lang="fr-FR" dirty="0" smtClean="0"/>
              <a:t>, congestion, cross-</a:t>
            </a:r>
            <a:r>
              <a:rPr lang="fr-FR" dirty="0" err="1" smtClean="0"/>
              <a:t>traffic</a:t>
            </a:r>
            <a:r>
              <a:rPr lang="fr-FR" dirty="0" smtClean="0"/>
              <a:t> or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to slow (the </a:t>
            </a:r>
            <a:r>
              <a:rPr lang="fr-FR" dirty="0" err="1" smtClean="0"/>
              <a:t>timer</a:t>
            </a:r>
            <a:r>
              <a:rPr lang="fr-FR" dirty="0" smtClean="0"/>
              <a:t> for the unicast </a:t>
            </a:r>
            <a:r>
              <a:rPr lang="fr-FR" dirty="0" err="1" smtClean="0"/>
              <a:t>is</a:t>
            </a:r>
            <a:r>
              <a:rPr lang="fr-FR" dirty="0" smtClean="0"/>
              <a:t> 2 seconds).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2696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39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System </a:t>
            </a:r>
            <a:r>
              <a:rPr lang="fr-FR" dirty="0" err="1" smtClean="0"/>
              <a:t>Behavior</a:t>
            </a:r>
            <a:r>
              <a:rPr lang="fr-FR" dirty="0" smtClean="0"/>
              <a:t> – </a:t>
            </a:r>
            <a:r>
              <a:rPr lang="fr-FR" dirty="0" err="1" smtClean="0"/>
              <a:t>Step</a:t>
            </a:r>
            <a:r>
              <a:rPr lang="fr-FR" dirty="0" smtClean="0"/>
              <a:t> 18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3230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FSearch</a:t>
            </a:r>
            <a:r>
              <a:rPr lang="fr-FR" sz="2000" dirty="0" smtClean="0">
                <a:solidFill>
                  <a:srgbClr val="FF0000"/>
                </a:solidFill>
              </a:rPr>
              <a:t> mode – Mote5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854885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1167384"/>
                <a:gridCol w="868823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4 =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</a:rPr>
                        <a:t>FSearch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MSG-ID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520376" y="2535873"/>
            <a:ext cx="25661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After</a:t>
            </a:r>
            <a:r>
              <a:rPr lang="fr-FR" dirty="0" smtClean="0"/>
              <a:t> 2 seconds, Alive not </a:t>
            </a:r>
            <a:r>
              <a:rPr lang="fr-FR" dirty="0" err="1" smtClean="0"/>
              <a:t>received</a:t>
            </a:r>
            <a:endParaRPr lang="fr-FR" dirty="0" smtClean="0"/>
          </a:p>
          <a:p>
            <a:r>
              <a:rPr lang="fr-FR" dirty="0" smtClean="0"/>
              <a:t>=&gt; </a:t>
            </a:r>
            <a:r>
              <a:rPr lang="fr-FR" dirty="0" err="1" smtClean="0"/>
              <a:t>Recovery</a:t>
            </a:r>
            <a:r>
              <a:rPr lang="fr-FR" dirty="0" smtClean="0"/>
              <a:t> </a:t>
            </a:r>
            <a:r>
              <a:rPr lang="fr-FR" dirty="0" err="1" smtClean="0"/>
              <a:t>Procedure</a:t>
            </a:r>
            <a:r>
              <a:rPr lang="fr-FR" dirty="0" smtClean="0"/>
              <a:t> :</a:t>
            </a:r>
          </a:p>
          <a:p>
            <a:r>
              <a:rPr lang="fr-FR" dirty="0" err="1" smtClean="0"/>
              <a:t>again</a:t>
            </a:r>
            <a:r>
              <a:rPr lang="fr-FR" dirty="0" smtClean="0"/>
              <a:t> </a:t>
            </a:r>
            <a:r>
              <a:rPr lang="fr-FR" dirty="0" err="1" smtClean="0"/>
              <a:t>Dynamic</a:t>
            </a:r>
            <a:r>
              <a:rPr lang="fr-FR" dirty="0" smtClean="0"/>
              <a:t> Source </a:t>
            </a:r>
            <a:r>
              <a:rPr lang="fr-FR" dirty="0" err="1" smtClean="0"/>
              <a:t>Routing</a:t>
            </a:r>
            <a:r>
              <a:rPr lang="fr-FR" dirty="0" smtClean="0"/>
              <a:t> for Mote5 and display a warning.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418853" y="1023720"/>
            <a:ext cx="2203046" cy="3693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!! Warning Mote5 !!</a:t>
            </a:r>
            <a:endParaRPr lang="fr-FR" dirty="0" smtClean="0">
              <a:solidFill>
                <a:srgbClr val="FFC000"/>
              </a:solidFill>
            </a:endParaRPr>
          </a:p>
        </p:txBody>
      </p:sp>
      <p:cxnSp>
        <p:nvCxnSpPr>
          <p:cNvPr id="14" name="Curved Connector 13"/>
          <p:cNvCxnSpPr>
            <a:stCxn id="2" idx="0"/>
            <a:endCxn id="5" idx="2"/>
          </p:cNvCxnSpPr>
          <p:nvPr/>
        </p:nvCxnSpPr>
        <p:spPr>
          <a:xfrm rot="5400000" flipH="1" flipV="1">
            <a:off x="1271323" y="2342337"/>
            <a:ext cx="772202" cy="661817"/>
          </a:xfrm>
          <a:prstGeom prst="curved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2" idx="7"/>
            <a:endCxn id="9" idx="1"/>
          </p:cNvCxnSpPr>
          <p:nvPr/>
        </p:nvCxnSpPr>
        <p:spPr>
          <a:xfrm rot="5400000" flipH="1" flipV="1">
            <a:off x="2716318" y="2386297"/>
            <a:ext cx="184033" cy="1595045"/>
          </a:xfrm>
          <a:prstGeom prst="curvedConnector3">
            <a:avLst>
              <a:gd name="adj1" fmla="val 27165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2" idx="6"/>
          </p:cNvCxnSpPr>
          <p:nvPr/>
        </p:nvCxnSpPr>
        <p:spPr>
          <a:xfrm>
            <a:off x="2294256" y="3798486"/>
            <a:ext cx="921384" cy="572768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80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One central </a:t>
            </a:r>
            <a:r>
              <a:rPr lang="fr-FR" dirty="0" err="1" smtClean="0"/>
              <a:t>mote</a:t>
            </a:r>
            <a:r>
              <a:rPr lang="fr-FR" dirty="0" smtClean="0"/>
              <a:t> </a:t>
            </a:r>
            <a:r>
              <a:rPr lang="fr-FR" dirty="0" err="1" smtClean="0"/>
              <a:t>connected</a:t>
            </a:r>
            <a:r>
              <a:rPr lang="fr-FR" dirty="0" smtClean="0"/>
              <a:t> to a computer</a:t>
            </a:r>
          </a:p>
          <a:p>
            <a:pPr lvl="1"/>
            <a:r>
              <a:rPr lang="fr-FR" dirty="0" smtClean="0"/>
              <a:t>Manage the network state</a:t>
            </a:r>
            <a:endParaRPr lang="fr-FR" dirty="0"/>
          </a:p>
          <a:p>
            <a:pPr lvl="2"/>
            <a:r>
              <a:rPr lang="fr-FR" dirty="0" smtClean="0"/>
              <a:t>If an </a:t>
            </a:r>
            <a:r>
              <a:rPr lang="fr-FR" dirty="0" err="1" smtClean="0"/>
              <a:t>alarm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launched</a:t>
            </a:r>
            <a:endParaRPr lang="fr-FR" dirty="0" smtClean="0"/>
          </a:p>
          <a:p>
            <a:pPr lvl="2"/>
            <a:r>
              <a:rPr lang="fr-FR" dirty="0" smtClean="0"/>
              <a:t>If all the </a:t>
            </a:r>
            <a:r>
              <a:rPr lang="fr-FR" dirty="0" err="1" smtClean="0"/>
              <a:t>motes</a:t>
            </a:r>
            <a:r>
              <a:rPr lang="fr-FR" dirty="0" smtClean="0"/>
              <a:t> are alive </a:t>
            </a:r>
          </a:p>
          <a:p>
            <a:pPr lvl="1"/>
            <a:r>
              <a:rPr lang="fr-FR" dirty="0" smtClean="0"/>
              <a:t>Manage the </a:t>
            </a:r>
            <a:r>
              <a:rPr lang="fr-FR" dirty="0" err="1" smtClean="0"/>
              <a:t>entire</a:t>
            </a:r>
            <a:r>
              <a:rPr lang="fr-FR" dirty="0" smtClean="0"/>
              <a:t> </a:t>
            </a:r>
            <a:r>
              <a:rPr lang="fr-FR" dirty="0" err="1" smtClean="0"/>
              <a:t>routing</a:t>
            </a:r>
            <a:r>
              <a:rPr lang="fr-FR" dirty="0" smtClean="0"/>
              <a:t> </a:t>
            </a:r>
            <a:r>
              <a:rPr lang="fr-FR" dirty="0" err="1" smtClean="0"/>
              <a:t>protocol</a:t>
            </a:r>
            <a:endParaRPr lang="fr-FR" dirty="0" smtClean="0"/>
          </a:p>
          <a:p>
            <a:pPr lvl="1"/>
            <a:r>
              <a:rPr lang="fr-FR" dirty="0" err="1" smtClean="0"/>
              <a:t>Recovery</a:t>
            </a:r>
            <a:r>
              <a:rPr lang="fr-FR" dirty="0" smtClean="0"/>
              <a:t> </a:t>
            </a:r>
            <a:r>
              <a:rPr lang="fr-FR" dirty="0" err="1" smtClean="0"/>
              <a:t>procedures</a:t>
            </a:r>
            <a:endParaRPr lang="fr-FR" dirty="0" smtClean="0"/>
          </a:p>
          <a:p>
            <a:pPr lvl="1"/>
            <a:r>
              <a:rPr lang="fr-FR" dirty="0" smtClean="0"/>
              <a:t>Configuration of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mote</a:t>
            </a:r>
            <a:r>
              <a:rPr lang="fr-FR" dirty="0" smtClean="0"/>
              <a:t> </a:t>
            </a:r>
          </a:p>
          <a:p>
            <a:pPr lvl="1"/>
            <a:r>
              <a:rPr lang="fr-FR" dirty="0"/>
              <a:t>Visual </a:t>
            </a:r>
            <a:r>
              <a:rPr lang="fr-FR" dirty="0" smtClean="0"/>
              <a:t>Interface for </a:t>
            </a:r>
            <a:r>
              <a:rPr lang="fr-FR" dirty="0" smtClean="0"/>
              <a:t>a </a:t>
            </a:r>
            <a:r>
              <a:rPr lang="fr-FR" dirty="0" err="1" smtClean="0"/>
              <a:t>complete</a:t>
            </a:r>
            <a:r>
              <a:rPr lang="fr-FR" dirty="0" smtClean="0"/>
              <a:t> </a:t>
            </a:r>
            <a:r>
              <a:rPr lang="fr-FR" dirty="0" err="1" smtClean="0"/>
              <a:t>visualization</a:t>
            </a:r>
            <a:r>
              <a:rPr lang="fr-FR" dirty="0" smtClean="0"/>
              <a:t> in real </a:t>
            </a:r>
            <a:r>
              <a:rPr lang="fr-FR" dirty="0" smtClean="0"/>
              <a:t>time </a:t>
            </a:r>
          </a:p>
          <a:p>
            <a:pPr lvl="1"/>
            <a:endParaRPr lang="fr-FR" dirty="0"/>
          </a:p>
          <a:p>
            <a:r>
              <a:rPr lang="fr-FR" dirty="0"/>
              <a:t>6</a:t>
            </a:r>
            <a:r>
              <a:rPr lang="fr-FR" dirty="0" smtClean="0"/>
              <a:t> </a:t>
            </a:r>
            <a:r>
              <a:rPr lang="fr-FR" dirty="0" err="1" smtClean="0"/>
              <a:t>motes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embedded</a:t>
            </a:r>
            <a:r>
              <a:rPr lang="fr-FR" dirty="0" smtClean="0"/>
              <a:t> </a:t>
            </a:r>
            <a:r>
              <a:rPr lang="fr-FR" dirty="0" err="1" smtClean="0"/>
              <a:t>sensors</a:t>
            </a:r>
            <a:endParaRPr lang="fr-FR" dirty="0" smtClean="0"/>
          </a:p>
          <a:p>
            <a:pPr lvl="1"/>
            <a:r>
              <a:rPr lang="fr-FR" dirty="0" err="1" smtClean="0"/>
              <a:t>Connected</a:t>
            </a:r>
            <a:r>
              <a:rPr lang="fr-FR" dirty="0" smtClean="0"/>
              <a:t> to the power </a:t>
            </a:r>
            <a:r>
              <a:rPr lang="fr-FR" dirty="0" err="1" smtClean="0"/>
              <a:t>supply</a:t>
            </a:r>
            <a:endParaRPr lang="fr-FR" dirty="0" smtClean="0"/>
          </a:p>
          <a:p>
            <a:pPr lvl="1"/>
            <a:r>
              <a:rPr lang="fr-FR" dirty="0" smtClean="0"/>
              <a:t>Manage</a:t>
            </a:r>
          </a:p>
          <a:p>
            <a:pPr lvl="2"/>
            <a:r>
              <a:rPr lang="fr-FR" dirty="0" smtClean="0"/>
              <a:t>Close </a:t>
            </a:r>
            <a:r>
              <a:rPr lang="fr-FR" dirty="0" err="1" smtClean="0"/>
              <a:t>detection</a:t>
            </a:r>
            <a:r>
              <a:rPr lang="fr-FR" dirty="0" smtClean="0"/>
              <a:t> : if </a:t>
            </a:r>
            <a:r>
              <a:rPr lang="fr-FR" dirty="0" err="1" smtClean="0"/>
              <a:t>someone</a:t>
            </a:r>
            <a:r>
              <a:rPr lang="fr-FR" dirty="0" smtClean="0"/>
              <a:t> tries to </a:t>
            </a:r>
            <a:r>
              <a:rPr lang="fr-FR" dirty="0" err="1" smtClean="0"/>
              <a:t>touch</a:t>
            </a:r>
            <a:r>
              <a:rPr lang="fr-FR" dirty="0" smtClean="0"/>
              <a:t>/</a:t>
            </a:r>
            <a:r>
              <a:rPr lang="fr-FR" dirty="0" err="1" smtClean="0"/>
              <a:t>steal</a:t>
            </a:r>
            <a:r>
              <a:rPr lang="fr-FR" dirty="0" smtClean="0"/>
              <a:t> a painting</a:t>
            </a:r>
          </a:p>
          <a:p>
            <a:pPr lvl="2"/>
            <a:r>
              <a:rPr lang="fr-FR" dirty="0" err="1" smtClean="0"/>
              <a:t>Movement</a:t>
            </a:r>
            <a:r>
              <a:rPr lang="fr-FR" dirty="0" smtClean="0"/>
              <a:t> </a:t>
            </a:r>
            <a:r>
              <a:rPr lang="fr-FR" dirty="0" err="1" smtClean="0"/>
              <a:t>detection</a:t>
            </a:r>
            <a:endParaRPr lang="fr-FR" dirty="0" smtClean="0"/>
          </a:p>
          <a:p>
            <a:pPr lvl="1"/>
            <a:r>
              <a:rPr lang="fr-FR" dirty="0" err="1" smtClean="0"/>
              <a:t>Form</a:t>
            </a:r>
            <a:r>
              <a:rPr lang="fr-FR" dirty="0" smtClean="0"/>
              <a:t> an </a:t>
            </a:r>
            <a:r>
              <a:rPr lang="fr-FR" dirty="0" err="1" smtClean="0"/>
              <a:t>interconnected</a:t>
            </a:r>
            <a:r>
              <a:rPr lang="fr-FR" dirty="0" smtClean="0"/>
              <a:t> multi-hop network</a:t>
            </a:r>
          </a:p>
          <a:p>
            <a:pPr lvl="1"/>
            <a:r>
              <a:rPr lang="fr-FR" dirty="0" err="1" smtClean="0"/>
              <a:t>Don’t</a:t>
            </a:r>
            <a:r>
              <a:rPr lang="fr-FR" dirty="0" smtClean="0"/>
              <a:t> store </a:t>
            </a:r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routing</a:t>
            </a:r>
            <a:r>
              <a:rPr lang="fr-FR" dirty="0" smtClean="0"/>
              <a:t> table/</a:t>
            </a:r>
            <a:r>
              <a:rPr lang="fr-FR" dirty="0" err="1" smtClean="0"/>
              <a:t>knowledge</a:t>
            </a:r>
            <a:r>
              <a:rPr lang="fr-FR" dirty="0" smtClean="0"/>
              <a:t> of the network</a:t>
            </a:r>
            <a:endParaRPr lang="fr-FR" dirty="0" smtClean="0"/>
          </a:p>
          <a:p>
            <a:pPr marL="263525" lvl="2" indent="0">
              <a:buNone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179388" lvl="1" indent="0">
              <a:buNone/>
            </a:pPr>
            <a:endParaRPr lang="fr-FR" dirty="0" smtClean="0"/>
          </a:p>
          <a:p>
            <a:pPr lvl="2"/>
            <a:endParaRPr lang="fr-FR" dirty="0"/>
          </a:p>
          <a:p>
            <a:pPr marL="263525" lvl="2" indent="0">
              <a:buNone/>
            </a:pPr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4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Network </a:t>
            </a:r>
            <a:r>
              <a:rPr lang="fr-FR" dirty="0" err="1" smtClean="0"/>
              <a:t>Overview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1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40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System </a:t>
            </a:r>
            <a:r>
              <a:rPr lang="fr-FR" dirty="0" err="1" smtClean="0"/>
              <a:t>Behavior</a:t>
            </a:r>
            <a:r>
              <a:rPr lang="fr-FR" dirty="0" smtClean="0"/>
              <a:t> – </a:t>
            </a:r>
            <a:r>
              <a:rPr lang="fr-FR" dirty="0" err="1" smtClean="0"/>
              <a:t>Step</a:t>
            </a:r>
            <a:r>
              <a:rPr lang="fr-FR" dirty="0" smtClean="0"/>
              <a:t> 19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3230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FSearch</a:t>
            </a:r>
            <a:r>
              <a:rPr lang="fr-FR" sz="2000" dirty="0" smtClean="0">
                <a:solidFill>
                  <a:srgbClr val="FF0000"/>
                </a:solidFill>
              </a:rPr>
              <a:t> mode – Mote5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051490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1167384"/>
                <a:gridCol w="868823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4 =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</a:rPr>
                        <a:t>FSearch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MSG-ID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18853" y="1023720"/>
            <a:ext cx="2203046" cy="3693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!! Warning Mote5 !!</a:t>
            </a:r>
            <a:endParaRPr lang="fr-FR" dirty="0" smtClean="0">
              <a:solidFill>
                <a:srgbClr val="FFC000"/>
              </a:solidFill>
            </a:endParaRPr>
          </a:p>
        </p:txBody>
      </p:sp>
      <p:cxnSp>
        <p:nvCxnSpPr>
          <p:cNvPr id="17" name="Curved Connector 16"/>
          <p:cNvCxnSpPr>
            <a:stCxn id="2" idx="7"/>
            <a:endCxn id="9" idx="1"/>
          </p:cNvCxnSpPr>
          <p:nvPr/>
        </p:nvCxnSpPr>
        <p:spPr>
          <a:xfrm rot="5400000" flipH="1" flipV="1">
            <a:off x="2716318" y="2386297"/>
            <a:ext cx="184033" cy="1595045"/>
          </a:xfrm>
          <a:prstGeom prst="curvedConnector3">
            <a:avLst>
              <a:gd name="adj1" fmla="val 271657"/>
            </a:avLst>
          </a:prstGeom>
          <a:ln w="38100">
            <a:solidFill>
              <a:srgbClr val="0066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9" idx="0"/>
            <a:endCxn id="6" idx="4"/>
          </p:cNvCxnSpPr>
          <p:nvPr/>
        </p:nvCxnSpPr>
        <p:spPr>
          <a:xfrm rot="5400000" flipH="1" flipV="1">
            <a:off x="3833802" y="2430982"/>
            <a:ext cx="717352" cy="429676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9" idx="7"/>
            <a:endCxn id="8" idx="3"/>
          </p:cNvCxnSpPr>
          <p:nvPr/>
        </p:nvCxnSpPr>
        <p:spPr>
          <a:xfrm rot="5400000" flipH="1" flipV="1">
            <a:off x="4655167" y="1997670"/>
            <a:ext cx="788389" cy="1399877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9" idx="6"/>
            <a:endCxn id="10" idx="0"/>
          </p:cNvCxnSpPr>
          <p:nvPr/>
        </p:nvCxnSpPr>
        <p:spPr>
          <a:xfrm>
            <a:off x="4503420" y="3302579"/>
            <a:ext cx="955456" cy="477619"/>
          </a:xfrm>
          <a:prstGeom prst="curved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9" idx="4"/>
            <a:endCxn id="7" idx="7"/>
          </p:cNvCxnSpPr>
          <p:nvPr/>
        </p:nvCxnSpPr>
        <p:spPr>
          <a:xfrm rot="5400000">
            <a:off x="3423641" y="3904561"/>
            <a:ext cx="857898" cy="250101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9" idx="0"/>
            <a:endCxn id="5" idx="6"/>
          </p:cNvCxnSpPr>
          <p:nvPr/>
        </p:nvCxnSpPr>
        <p:spPr>
          <a:xfrm rot="16200000" flipV="1">
            <a:off x="3150091" y="2176946"/>
            <a:ext cx="717352" cy="937747"/>
          </a:xfrm>
          <a:prstGeom prst="curved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87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41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System </a:t>
            </a:r>
            <a:r>
              <a:rPr lang="fr-FR" dirty="0" err="1" smtClean="0"/>
              <a:t>Behavior</a:t>
            </a:r>
            <a:r>
              <a:rPr lang="fr-FR" dirty="0" smtClean="0"/>
              <a:t> – </a:t>
            </a:r>
            <a:r>
              <a:rPr lang="fr-FR" dirty="0" err="1" smtClean="0"/>
              <a:t>Step</a:t>
            </a:r>
            <a:r>
              <a:rPr lang="fr-FR" dirty="0" smtClean="0"/>
              <a:t> 20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2831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FAck</a:t>
            </a:r>
            <a:r>
              <a:rPr lang="fr-FR" sz="2000" dirty="0" smtClean="0">
                <a:solidFill>
                  <a:srgbClr val="FF0000"/>
                </a:solidFill>
              </a:rPr>
              <a:t> mode – Mote5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52190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1167384"/>
                <a:gridCol w="868823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5 =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</a:rPr>
                        <a:t>FAck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SUM-RSSI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18853" y="1023720"/>
            <a:ext cx="2203046" cy="3693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!! Warning Mote5 !!</a:t>
            </a:r>
            <a:endParaRPr lang="fr-FR" dirty="0" smtClean="0">
              <a:solidFill>
                <a:srgbClr val="FFC000"/>
              </a:solidFill>
            </a:endParaRPr>
          </a:p>
        </p:txBody>
      </p:sp>
      <p:cxnSp>
        <p:nvCxnSpPr>
          <p:cNvPr id="18" name="Curved Connector 17"/>
          <p:cNvCxnSpPr>
            <a:stCxn id="6" idx="1"/>
            <a:endCxn id="5" idx="0"/>
          </p:cNvCxnSpPr>
          <p:nvPr/>
        </p:nvCxnSpPr>
        <p:spPr>
          <a:xfrm rot="16200000" flipH="1" flipV="1">
            <a:off x="3169434" y="1122962"/>
            <a:ext cx="210777" cy="1521420"/>
          </a:xfrm>
          <a:prstGeom prst="curvedConnector3">
            <a:avLst>
              <a:gd name="adj1" fmla="val -14987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6" idx="3"/>
            <a:endCxn id="9" idx="1"/>
          </p:cNvCxnSpPr>
          <p:nvPr/>
        </p:nvCxnSpPr>
        <p:spPr>
          <a:xfrm rot="5400000">
            <a:off x="3374713" y="2430982"/>
            <a:ext cx="891964" cy="429676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" idx="7"/>
            <a:endCxn id="8" idx="1"/>
          </p:cNvCxnSpPr>
          <p:nvPr/>
        </p:nvCxnSpPr>
        <p:spPr>
          <a:xfrm rot="16200000" flipH="1">
            <a:off x="5212411" y="1344971"/>
            <a:ext cx="103575" cy="970201"/>
          </a:xfrm>
          <a:prstGeom prst="curvedConnector3">
            <a:avLst>
              <a:gd name="adj1" fmla="val -305002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6" idx="5"/>
            <a:endCxn id="10" idx="0"/>
          </p:cNvCxnSpPr>
          <p:nvPr/>
        </p:nvCxnSpPr>
        <p:spPr>
          <a:xfrm rot="16200000" flipH="1">
            <a:off x="4328807" y="2650129"/>
            <a:ext cx="1580360" cy="679777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40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42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System </a:t>
            </a:r>
            <a:r>
              <a:rPr lang="fr-FR" dirty="0" err="1" smtClean="0"/>
              <a:t>Behavior</a:t>
            </a:r>
            <a:r>
              <a:rPr lang="fr-FR" dirty="0" smtClean="0"/>
              <a:t> – </a:t>
            </a:r>
            <a:r>
              <a:rPr lang="fr-FR" dirty="0" err="1" smtClean="0"/>
              <a:t>Step</a:t>
            </a:r>
            <a:r>
              <a:rPr lang="fr-FR" dirty="0" smtClean="0"/>
              <a:t> 21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2831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FAck</a:t>
            </a:r>
            <a:r>
              <a:rPr lang="fr-FR" sz="2000" dirty="0" smtClean="0">
                <a:solidFill>
                  <a:srgbClr val="FF0000"/>
                </a:solidFill>
              </a:rPr>
              <a:t> mode – Mote5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723574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1167384"/>
                <a:gridCol w="868823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5 =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</a:rPr>
                        <a:t>FAck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SUM-RSSI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18853" y="1023720"/>
            <a:ext cx="2203046" cy="3693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!! Warning Mote5 !!</a:t>
            </a:r>
            <a:endParaRPr lang="fr-FR" dirty="0" smtClean="0">
              <a:solidFill>
                <a:srgbClr val="FFC000"/>
              </a:solidFill>
            </a:endParaRPr>
          </a:p>
        </p:txBody>
      </p:sp>
      <p:cxnSp>
        <p:nvCxnSpPr>
          <p:cNvPr id="18" name="Curved Connector 17"/>
          <p:cNvCxnSpPr>
            <a:stCxn id="6" idx="1"/>
            <a:endCxn id="5" idx="0"/>
          </p:cNvCxnSpPr>
          <p:nvPr/>
        </p:nvCxnSpPr>
        <p:spPr>
          <a:xfrm rot="16200000" flipH="1" flipV="1">
            <a:off x="3169434" y="1122962"/>
            <a:ext cx="210777" cy="1521420"/>
          </a:xfrm>
          <a:prstGeom prst="curvedConnector3">
            <a:avLst>
              <a:gd name="adj1" fmla="val -149877"/>
            </a:avLst>
          </a:prstGeom>
          <a:ln w="38100">
            <a:solidFill>
              <a:srgbClr val="00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5" idx="2"/>
            <a:endCxn id="2" idx="0"/>
          </p:cNvCxnSpPr>
          <p:nvPr/>
        </p:nvCxnSpPr>
        <p:spPr>
          <a:xfrm rot="10800000" flipV="1">
            <a:off x="1326517" y="2287144"/>
            <a:ext cx="661817" cy="772202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6"/>
            <a:endCxn id="9" idx="0"/>
          </p:cNvCxnSpPr>
          <p:nvPr/>
        </p:nvCxnSpPr>
        <p:spPr>
          <a:xfrm>
            <a:off x="3039893" y="2287144"/>
            <a:ext cx="937747" cy="717352"/>
          </a:xfrm>
          <a:prstGeom prst="curved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4"/>
            <a:endCxn id="10" idx="7"/>
          </p:cNvCxnSpPr>
          <p:nvPr/>
        </p:nvCxnSpPr>
        <p:spPr>
          <a:xfrm rot="5400000">
            <a:off x="5237479" y="2983899"/>
            <a:ext cx="1476785" cy="290424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6"/>
            <a:endCxn id="10" idx="0"/>
          </p:cNvCxnSpPr>
          <p:nvPr/>
        </p:nvCxnSpPr>
        <p:spPr>
          <a:xfrm>
            <a:off x="4503420" y="3302579"/>
            <a:ext cx="955456" cy="477619"/>
          </a:xfrm>
          <a:prstGeom prst="curved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3"/>
            <a:endCxn id="9" idx="7"/>
          </p:cNvCxnSpPr>
          <p:nvPr/>
        </p:nvCxnSpPr>
        <p:spPr>
          <a:xfrm rot="5400000">
            <a:off x="4655168" y="1997669"/>
            <a:ext cx="788389" cy="1399877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9" idx="4"/>
            <a:endCxn id="7" idx="7"/>
          </p:cNvCxnSpPr>
          <p:nvPr/>
        </p:nvCxnSpPr>
        <p:spPr>
          <a:xfrm rot="5400000">
            <a:off x="3423641" y="3904561"/>
            <a:ext cx="857898" cy="250101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9" idx="3"/>
          </p:cNvCxnSpPr>
          <p:nvPr/>
        </p:nvCxnSpPr>
        <p:spPr>
          <a:xfrm rot="5400000">
            <a:off x="2772983" y="3034630"/>
            <a:ext cx="354148" cy="1311601"/>
          </a:xfrm>
          <a:prstGeom prst="curved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9" idx="2"/>
            <a:endCxn id="5" idx="4"/>
          </p:cNvCxnSpPr>
          <p:nvPr/>
        </p:nvCxnSpPr>
        <p:spPr>
          <a:xfrm rot="10800000">
            <a:off x="2514114" y="2585227"/>
            <a:ext cx="937747" cy="717352"/>
          </a:xfrm>
          <a:prstGeom prst="curved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28221" y="1690133"/>
            <a:ext cx="25018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Central Station </a:t>
            </a:r>
            <a:r>
              <a:rPr lang="fr-FR" dirty="0" err="1" smtClean="0"/>
              <a:t>receives</a:t>
            </a:r>
            <a:r>
              <a:rPr lang="fr-FR" dirty="0" smtClean="0"/>
              <a:t> </a:t>
            </a:r>
            <a:r>
              <a:rPr lang="fr-FR" dirty="0" err="1" smtClean="0"/>
              <a:t>several</a:t>
            </a:r>
            <a:r>
              <a:rPr lang="fr-FR" dirty="0" smtClean="0"/>
              <a:t> messages and store the best </a:t>
            </a:r>
            <a:r>
              <a:rPr lang="fr-FR" dirty="0" err="1" smtClean="0"/>
              <a:t>path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receive</a:t>
            </a:r>
            <a:r>
              <a:rPr lang="fr-FR" dirty="0" smtClean="0"/>
              <a:t> </a:t>
            </a:r>
            <a:r>
              <a:rPr lang="fr-FR" dirty="0" err="1" smtClean="0"/>
              <a:t>something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Mote5, the warning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removed</a:t>
            </a:r>
            <a:r>
              <a:rPr lang="fr-FR" dirty="0" smtClean="0"/>
              <a:t> by the user if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wants</a:t>
            </a:r>
            <a:r>
              <a:rPr lang="fr-FR" dirty="0" smtClean="0"/>
              <a:t> (or </a:t>
            </a:r>
            <a:r>
              <a:rPr lang="fr-FR" dirty="0" err="1" smtClean="0"/>
              <a:t>maybe</a:t>
            </a:r>
            <a:r>
              <a:rPr lang="fr-FR" dirty="0" smtClean="0"/>
              <a:t>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do a </a:t>
            </a:r>
            <a:r>
              <a:rPr lang="fr-FR" dirty="0" err="1" smtClean="0"/>
              <a:t>security</a:t>
            </a:r>
            <a:r>
              <a:rPr lang="fr-FR" dirty="0" smtClean="0"/>
              <a:t> check).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406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43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System </a:t>
            </a:r>
            <a:r>
              <a:rPr lang="fr-FR" dirty="0" err="1" smtClean="0"/>
              <a:t>Behavior</a:t>
            </a:r>
            <a:r>
              <a:rPr lang="fr-FR" dirty="0" smtClean="0"/>
              <a:t> – </a:t>
            </a:r>
            <a:r>
              <a:rPr lang="fr-FR" dirty="0" err="1" smtClean="0"/>
              <a:t>Step</a:t>
            </a:r>
            <a:r>
              <a:rPr lang="fr-FR" dirty="0" smtClean="0"/>
              <a:t> 22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3073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Search</a:t>
            </a:r>
            <a:r>
              <a:rPr lang="fr-FR" sz="2000" dirty="0" smtClean="0">
                <a:solidFill>
                  <a:srgbClr val="FF0000"/>
                </a:solidFill>
              </a:rPr>
              <a:t> mode – Mote6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299755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1167384"/>
                <a:gridCol w="868823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0 =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</a:rPr>
                        <a:t>Search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Hopcount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6880621" y="2451017"/>
            <a:ext cx="2263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continue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security</a:t>
            </a:r>
            <a:r>
              <a:rPr lang="fr-FR" dirty="0" smtClean="0"/>
              <a:t> unicast check </a:t>
            </a:r>
            <a:r>
              <a:rPr lang="fr-FR" dirty="0" err="1" smtClean="0"/>
              <a:t>where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stopped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.</a:t>
            </a:r>
            <a:endParaRPr lang="fr-FR" dirty="0" smtClean="0"/>
          </a:p>
        </p:txBody>
      </p:sp>
      <p:cxnSp>
        <p:nvCxnSpPr>
          <p:cNvPr id="14" name="Curved Connector 13"/>
          <p:cNvCxnSpPr>
            <a:stCxn id="2" idx="0"/>
            <a:endCxn id="5" idx="2"/>
          </p:cNvCxnSpPr>
          <p:nvPr/>
        </p:nvCxnSpPr>
        <p:spPr>
          <a:xfrm rot="5400000" flipH="1" flipV="1">
            <a:off x="1271323" y="2342337"/>
            <a:ext cx="772202" cy="661817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1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44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System </a:t>
            </a:r>
            <a:r>
              <a:rPr lang="fr-FR" dirty="0" err="1" smtClean="0"/>
              <a:t>Behavior</a:t>
            </a:r>
            <a:r>
              <a:rPr lang="fr-FR" dirty="0" smtClean="0"/>
              <a:t> – </a:t>
            </a:r>
            <a:r>
              <a:rPr lang="fr-FR" dirty="0" err="1" smtClean="0"/>
              <a:t>Step</a:t>
            </a:r>
            <a:r>
              <a:rPr lang="fr-FR" dirty="0" smtClean="0"/>
              <a:t> 23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2804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</a:t>
            </a:r>
            <a:r>
              <a:rPr lang="fr-FR" sz="2000" dirty="0" smtClean="0">
                <a:solidFill>
                  <a:srgbClr val="FF0000"/>
                </a:solidFill>
              </a:rPr>
              <a:t> Alive mode – Mote6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443452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1167384"/>
                <a:gridCol w="868823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1 = Alive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Hopcount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Curved Connector 11"/>
          <p:cNvCxnSpPr>
            <a:stCxn id="5" idx="2"/>
          </p:cNvCxnSpPr>
          <p:nvPr/>
        </p:nvCxnSpPr>
        <p:spPr>
          <a:xfrm rot="10800000" flipV="1">
            <a:off x="1447801" y="2287144"/>
            <a:ext cx="540533" cy="772202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94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45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System </a:t>
            </a:r>
            <a:r>
              <a:rPr lang="fr-FR" dirty="0" err="1" smtClean="0"/>
              <a:t>Behavior</a:t>
            </a:r>
            <a:r>
              <a:rPr lang="fr-FR" dirty="0" smtClean="0"/>
              <a:t> – </a:t>
            </a:r>
            <a:r>
              <a:rPr lang="fr-FR" dirty="0" err="1" smtClean="0"/>
              <a:t>Step</a:t>
            </a:r>
            <a:r>
              <a:rPr lang="fr-FR" dirty="0" smtClean="0"/>
              <a:t> 24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3073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Search</a:t>
            </a:r>
            <a:r>
              <a:rPr lang="fr-FR" sz="2000" dirty="0" smtClean="0">
                <a:solidFill>
                  <a:srgbClr val="FF0000"/>
                </a:solidFill>
              </a:rPr>
              <a:t> mode – Mote1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325943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1167384"/>
                <a:gridCol w="868823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0 =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</a:rPr>
                        <a:t>Search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Hopcount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46863" y="2710060"/>
            <a:ext cx="2263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over the unicast alive check.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paths</a:t>
            </a:r>
            <a:r>
              <a:rPr lang="fr-FR" dirty="0" smtClean="0"/>
              <a:t> have not </a:t>
            </a:r>
            <a:r>
              <a:rPr lang="fr-FR" dirty="0" err="1" smtClean="0"/>
              <a:t>changed</a:t>
            </a:r>
            <a:r>
              <a:rPr lang="fr-FR" dirty="0" smtClean="0"/>
              <a:t> if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wasn’t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issue.</a:t>
            </a:r>
            <a:endParaRPr lang="fr-FR" dirty="0" smtClean="0"/>
          </a:p>
        </p:txBody>
      </p:sp>
      <p:cxnSp>
        <p:nvCxnSpPr>
          <p:cNvPr id="16" name="Curved Connector 15"/>
          <p:cNvCxnSpPr>
            <a:stCxn id="2" idx="5"/>
            <a:endCxn id="7" idx="2"/>
          </p:cNvCxnSpPr>
          <p:nvPr/>
        </p:nvCxnSpPr>
        <p:spPr>
          <a:xfrm rot="16200000" flipH="1">
            <a:off x="2246294" y="4085655"/>
            <a:ext cx="348200" cy="81916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4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46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System </a:t>
            </a:r>
            <a:r>
              <a:rPr lang="fr-FR" dirty="0" err="1" smtClean="0"/>
              <a:t>Behavior</a:t>
            </a:r>
            <a:r>
              <a:rPr lang="fr-FR" dirty="0" smtClean="0"/>
              <a:t> – </a:t>
            </a:r>
            <a:r>
              <a:rPr lang="fr-FR" dirty="0" err="1" smtClean="0"/>
              <a:t>Step</a:t>
            </a:r>
            <a:r>
              <a:rPr lang="fr-FR" dirty="0" smtClean="0"/>
              <a:t> 25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894859"/>
            <a:ext cx="3073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=&gt;</a:t>
            </a:r>
            <a:r>
              <a:rPr lang="fr-FR" sz="2000" dirty="0" smtClean="0"/>
              <a:t> </a:t>
            </a:r>
            <a:r>
              <a:rPr lang="fr-FR" sz="2000" dirty="0" err="1" smtClean="0"/>
              <a:t>Search</a:t>
            </a:r>
            <a:r>
              <a:rPr lang="fr-FR" sz="2000" dirty="0" smtClean="0"/>
              <a:t> mode – Mote1</a:t>
            </a:r>
            <a:endParaRPr lang="fr-FR" sz="2000" dirty="0" smtClean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422915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1167384"/>
                <a:gridCol w="868823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3 =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</a:rPr>
                        <a:t>FAlarm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MSG-ID</a:t>
                      </a:r>
                    </a:p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 smtClean="0"/>
                        <a:t>Sensor</a:t>
                      </a:r>
                      <a:r>
                        <a:rPr lang="fr-FR" sz="1600" dirty="0" smtClean="0"/>
                        <a:t/>
                      </a:r>
                      <a:br>
                        <a:rPr lang="fr-FR" sz="1600" dirty="0" smtClean="0"/>
                      </a:br>
                      <a:r>
                        <a:rPr lang="fr-FR" sz="1600" dirty="0" smtClean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Distance-H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Distance-L</a:t>
                      </a:r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812028" y="2534732"/>
            <a:ext cx="2263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Alarm</a:t>
            </a:r>
            <a:r>
              <a:rPr lang="fr-FR" dirty="0" smtClean="0"/>
              <a:t> </a:t>
            </a:r>
            <a:r>
              <a:rPr lang="fr-FR" dirty="0" err="1" smtClean="0"/>
              <a:t>launched</a:t>
            </a:r>
            <a:r>
              <a:rPr lang="fr-FR" dirty="0" smtClean="0"/>
              <a:t> by Mote5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controlled</a:t>
            </a:r>
            <a:r>
              <a:rPr lang="fr-FR" dirty="0" smtClean="0"/>
              <a:t> </a:t>
            </a:r>
            <a:r>
              <a:rPr lang="fr-FR" dirty="0" err="1" smtClean="0"/>
              <a:t>flooding</a:t>
            </a:r>
            <a:r>
              <a:rPr lang="fr-FR" dirty="0" smtClean="0"/>
              <a:t>.</a:t>
            </a:r>
          </a:p>
          <a:p>
            <a:r>
              <a:rPr lang="fr-FR" dirty="0" smtClean="0"/>
              <a:t>Mote5 has a Sonar </a:t>
            </a:r>
            <a:r>
              <a:rPr lang="fr-FR" dirty="0" err="1" smtClean="0"/>
              <a:t>sensor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movement</a:t>
            </a:r>
            <a:r>
              <a:rPr lang="fr-FR" dirty="0" smtClean="0"/>
              <a:t> </a:t>
            </a:r>
            <a:r>
              <a:rPr lang="fr-FR" dirty="0" err="1" smtClean="0"/>
              <a:t>detected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5.4m).</a:t>
            </a:r>
          </a:p>
        </p:txBody>
      </p:sp>
      <p:cxnSp>
        <p:nvCxnSpPr>
          <p:cNvPr id="16" name="Curved Connector 15"/>
          <p:cNvCxnSpPr>
            <a:stCxn id="2" idx="5"/>
            <a:endCxn id="7" idx="2"/>
          </p:cNvCxnSpPr>
          <p:nvPr/>
        </p:nvCxnSpPr>
        <p:spPr>
          <a:xfrm rot="16200000" flipH="1">
            <a:off x="2246294" y="4085655"/>
            <a:ext cx="348200" cy="819164"/>
          </a:xfrm>
          <a:prstGeom prst="curvedConnector2">
            <a:avLst/>
          </a:prstGeom>
          <a:ln w="38100">
            <a:solidFill>
              <a:srgbClr val="006A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8228" y="1243956"/>
            <a:ext cx="3058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Falarm</a:t>
            </a:r>
            <a:r>
              <a:rPr lang="fr-FR" sz="2000" dirty="0" smtClean="0">
                <a:solidFill>
                  <a:srgbClr val="FF0000"/>
                </a:solidFill>
              </a:rPr>
              <a:t> mode – Mote5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cxnSp>
        <p:nvCxnSpPr>
          <p:cNvPr id="12" name="Curved Connector 11"/>
          <p:cNvCxnSpPr>
            <a:stCxn id="7" idx="6"/>
            <a:endCxn id="10" idx="3"/>
          </p:cNvCxnSpPr>
          <p:nvPr/>
        </p:nvCxnSpPr>
        <p:spPr>
          <a:xfrm flipV="1">
            <a:off x="3881536" y="4289058"/>
            <a:ext cx="1205557" cy="380279"/>
          </a:xfrm>
          <a:prstGeom prst="curved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6" idx="2"/>
            <a:endCxn id="5" idx="7"/>
          </p:cNvCxnSpPr>
          <p:nvPr/>
        </p:nvCxnSpPr>
        <p:spPr>
          <a:xfrm rot="10800000" flipV="1">
            <a:off x="2885896" y="1989061"/>
            <a:ext cx="995640" cy="87306"/>
          </a:xfrm>
          <a:prstGeom prst="curvedConnector4">
            <a:avLst>
              <a:gd name="adj1" fmla="val 42266"/>
              <a:gd name="adj2" fmla="val -161838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6" idx="3"/>
            <a:endCxn id="9" idx="1"/>
          </p:cNvCxnSpPr>
          <p:nvPr/>
        </p:nvCxnSpPr>
        <p:spPr>
          <a:xfrm rot="5400000">
            <a:off x="3374713" y="2430982"/>
            <a:ext cx="891964" cy="429676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6" idx="6"/>
            <a:endCxn id="8" idx="2"/>
          </p:cNvCxnSpPr>
          <p:nvPr/>
        </p:nvCxnSpPr>
        <p:spPr>
          <a:xfrm>
            <a:off x="4933096" y="1989061"/>
            <a:ext cx="662207" cy="103575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6" idx="5"/>
            <a:endCxn id="10" idx="0"/>
          </p:cNvCxnSpPr>
          <p:nvPr/>
        </p:nvCxnSpPr>
        <p:spPr>
          <a:xfrm rot="16200000" flipH="1">
            <a:off x="4328807" y="2650129"/>
            <a:ext cx="1580360" cy="679777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4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47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System </a:t>
            </a:r>
            <a:r>
              <a:rPr lang="fr-FR" dirty="0" err="1" smtClean="0"/>
              <a:t>Behavior</a:t>
            </a:r>
            <a:r>
              <a:rPr lang="fr-FR" dirty="0" smtClean="0"/>
              <a:t> – </a:t>
            </a:r>
            <a:r>
              <a:rPr lang="fr-FR" dirty="0" err="1" smtClean="0"/>
              <a:t>Step</a:t>
            </a:r>
            <a:r>
              <a:rPr lang="fr-FR" dirty="0" smtClean="0"/>
              <a:t> 26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519633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1167384"/>
                <a:gridCol w="868823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3 =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</a:rPr>
                        <a:t>FAlarm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MSG-ID</a:t>
                      </a:r>
                    </a:p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 smtClean="0"/>
                        <a:t>Sensor</a:t>
                      </a:r>
                      <a:r>
                        <a:rPr lang="fr-FR" sz="1600" dirty="0" smtClean="0"/>
                        <a:t/>
                      </a:r>
                      <a:br>
                        <a:rPr lang="fr-FR" sz="1600" dirty="0" smtClean="0"/>
                      </a:br>
                      <a:r>
                        <a:rPr lang="fr-FR" sz="1600" dirty="0" smtClean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Distance-H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Distance-L</a:t>
                      </a:r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28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3009" y="957740"/>
            <a:ext cx="3058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err="1" smtClean="0">
                <a:solidFill>
                  <a:srgbClr val="FF0000"/>
                </a:solidFill>
              </a:rPr>
              <a:t>Falarm</a:t>
            </a:r>
            <a:r>
              <a:rPr lang="fr-FR" sz="2000" dirty="0" smtClean="0">
                <a:solidFill>
                  <a:srgbClr val="FF0000"/>
                </a:solidFill>
              </a:rPr>
              <a:t> mode – Mote5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cxnSp>
        <p:nvCxnSpPr>
          <p:cNvPr id="13" name="Curved Connector 12"/>
          <p:cNvCxnSpPr>
            <a:stCxn id="5" idx="2"/>
            <a:endCxn id="2" idx="0"/>
          </p:cNvCxnSpPr>
          <p:nvPr/>
        </p:nvCxnSpPr>
        <p:spPr>
          <a:xfrm rot="10800000" flipV="1">
            <a:off x="1326517" y="2287144"/>
            <a:ext cx="661817" cy="772202"/>
          </a:xfrm>
          <a:prstGeom prst="curved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9" idx="2"/>
            <a:endCxn id="2" idx="7"/>
          </p:cNvCxnSpPr>
          <p:nvPr/>
        </p:nvCxnSpPr>
        <p:spPr>
          <a:xfrm rot="10800000">
            <a:off x="2010812" y="3275835"/>
            <a:ext cx="1441048" cy="26744"/>
          </a:xfrm>
          <a:prstGeom prst="curvedConnector4">
            <a:avLst>
              <a:gd name="adj1" fmla="val 40165"/>
              <a:gd name="adj2" fmla="val 95477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5" idx="5"/>
            <a:endCxn id="9" idx="1"/>
          </p:cNvCxnSpPr>
          <p:nvPr/>
        </p:nvCxnSpPr>
        <p:spPr>
          <a:xfrm rot="16200000" flipH="1">
            <a:off x="2948936" y="2434880"/>
            <a:ext cx="593881" cy="719961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9" idx="4"/>
            <a:endCxn id="7" idx="7"/>
          </p:cNvCxnSpPr>
          <p:nvPr/>
        </p:nvCxnSpPr>
        <p:spPr>
          <a:xfrm rot="5400000">
            <a:off x="3423641" y="3904561"/>
            <a:ext cx="857898" cy="250101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6" idx="3"/>
            <a:endCxn id="9" idx="1"/>
          </p:cNvCxnSpPr>
          <p:nvPr/>
        </p:nvCxnSpPr>
        <p:spPr>
          <a:xfrm rot="5400000">
            <a:off x="3374713" y="2430982"/>
            <a:ext cx="891964" cy="429676"/>
          </a:xfrm>
          <a:prstGeom prst="curvedConnector3">
            <a:avLst/>
          </a:prstGeom>
          <a:ln w="38100">
            <a:solidFill>
              <a:srgbClr val="0273C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9" idx="7"/>
            <a:endCxn id="8" idx="3"/>
          </p:cNvCxnSpPr>
          <p:nvPr/>
        </p:nvCxnSpPr>
        <p:spPr>
          <a:xfrm rot="5400000" flipH="1" flipV="1">
            <a:off x="4655167" y="1997670"/>
            <a:ext cx="788389" cy="1399877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8" idx="5"/>
            <a:endCxn id="9" idx="6"/>
          </p:cNvCxnSpPr>
          <p:nvPr/>
        </p:nvCxnSpPr>
        <p:spPr>
          <a:xfrm rot="5400000">
            <a:off x="4998560" y="1808273"/>
            <a:ext cx="999166" cy="1989446"/>
          </a:xfrm>
          <a:prstGeom prst="curved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0" idx="2"/>
            <a:endCxn id="9" idx="4"/>
          </p:cNvCxnSpPr>
          <p:nvPr/>
        </p:nvCxnSpPr>
        <p:spPr>
          <a:xfrm rot="10800000">
            <a:off x="3977640" y="3600663"/>
            <a:ext cx="955456" cy="477619"/>
          </a:xfrm>
          <a:prstGeom prst="curved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9" idx="5"/>
            <a:endCxn id="10" idx="1"/>
          </p:cNvCxnSpPr>
          <p:nvPr/>
        </p:nvCxnSpPr>
        <p:spPr>
          <a:xfrm rot="16200000" flipH="1">
            <a:off x="4541184" y="3321595"/>
            <a:ext cx="354148" cy="737670"/>
          </a:xfrm>
          <a:prstGeom prst="curved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74343" y="1035149"/>
            <a:ext cx="1942067" cy="369332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!! </a:t>
            </a:r>
            <a:r>
              <a:rPr lang="fr-FR" dirty="0" err="1" smtClean="0">
                <a:solidFill>
                  <a:srgbClr val="FF0000"/>
                </a:solidFill>
              </a:rPr>
              <a:t>Alarm</a:t>
            </a:r>
            <a:r>
              <a:rPr lang="fr-FR" dirty="0" smtClean="0">
                <a:solidFill>
                  <a:srgbClr val="FF0000"/>
                </a:solidFill>
              </a:rPr>
              <a:t> Mote5 !!</a:t>
            </a:r>
            <a:endParaRPr lang="fr-F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88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48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System </a:t>
            </a:r>
            <a:r>
              <a:rPr lang="fr-FR" dirty="0" err="1" smtClean="0"/>
              <a:t>Behavior</a:t>
            </a:r>
            <a:r>
              <a:rPr lang="fr-FR" dirty="0" smtClean="0"/>
              <a:t> – </a:t>
            </a:r>
            <a:r>
              <a:rPr lang="fr-FR" dirty="0" err="1" smtClean="0"/>
              <a:t>Step</a:t>
            </a:r>
            <a:r>
              <a:rPr lang="fr-FR" dirty="0" smtClean="0"/>
              <a:t> 27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2549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1167384"/>
                <a:gridCol w="868823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Status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2 = Config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 smtClean="0"/>
                        <a:t>Hopcount</a:t>
                      </a:r>
                      <a:endParaRPr lang="fr-FR" sz="1600" dirty="0" smtClean="0"/>
                    </a:p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 smtClean="0"/>
                        <a:t>Path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 smtClean="0"/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3009" y="957740"/>
            <a:ext cx="3002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</a:t>
            </a:r>
            <a:r>
              <a:rPr lang="fr-FR" sz="2000" dirty="0" smtClean="0">
                <a:solidFill>
                  <a:srgbClr val="FF0000"/>
                </a:solidFill>
              </a:rPr>
              <a:t> Config mode – Mote5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46863" y="2476586"/>
            <a:ext cx="2263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After</a:t>
            </a:r>
            <a:r>
              <a:rPr lang="fr-FR" dirty="0" smtClean="0"/>
              <a:t> a </a:t>
            </a:r>
            <a:r>
              <a:rPr lang="fr-FR" dirty="0" err="1" smtClean="0"/>
              <a:t>while</a:t>
            </a:r>
            <a:r>
              <a:rPr lang="fr-FR" dirty="0" smtClean="0"/>
              <a:t>, </a:t>
            </a:r>
            <a:r>
              <a:rPr lang="fr-FR" dirty="0" err="1" smtClean="0"/>
              <a:t>it’s</a:t>
            </a:r>
            <a:r>
              <a:rPr lang="fr-FR" dirty="0" smtClean="0"/>
              <a:t> the </a:t>
            </a:r>
            <a:r>
              <a:rPr lang="fr-FR" dirty="0" err="1" smtClean="0"/>
              <a:t>opening</a:t>
            </a:r>
            <a:r>
              <a:rPr lang="fr-FR" dirty="0" smtClean="0"/>
              <a:t> </a:t>
            </a:r>
            <a:r>
              <a:rPr lang="fr-FR" dirty="0" err="1" smtClean="0"/>
              <a:t>hours</a:t>
            </a:r>
            <a:r>
              <a:rPr lang="fr-FR" dirty="0" smtClean="0"/>
              <a:t> 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change to NO-SENSOR the SONAR </a:t>
            </a:r>
            <a:r>
              <a:rPr lang="fr-FR" dirty="0" err="1" smtClean="0"/>
              <a:t>motes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For </a:t>
            </a:r>
            <a:r>
              <a:rPr lang="fr-FR" dirty="0" err="1" smtClean="0"/>
              <a:t>example</a:t>
            </a:r>
            <a:r>
              <a:rPr lang="fr-FR" dirty="0" smtClean="0"/>
              <a:t> mote5.</a:t>
            </a:r>
          </a:p>
        </p:txBody>
      </p:sp>
      <p:cxnSp>
        <p:nvCxnSpPr>
          <p:cNvPr id="12" name="Curved Connector 11"/>
          <p:cNvCxnSpPr>
            <a:stCxn id="2" idx="0"/>
            <a:endCxn id="5" idx="2"/>
          </p:cNvCxnSpPr>
          <p:nvPr/>
        </p:nvCxnSpPr>
        <p:spPr>
          <a:xfrm rot="5400000" flipH="1" flipV="1">
            <a:off x="1271323" y="2342337"/>
            <a:ext cx="772202" cy="661817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0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49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System </a:t>
            </a:r>
            <a:r>
              <a:rPr lang="fr-FR" dirty="0" err="1" smtClean="0"/>
              <a:t>Behavior</a:t>
            </a:r>
            <a:r>
              <a:rPr lang="fr-FR" dirty="0" smtClean="0"/>
              <a:t> – </a:t>
            </a:r>
            <a:r>
              <a:rPr lang="fr-FR" dirty="0" err="1" smtClean="0"/>
              <a:t>Step</a:t>
            </a:r>
            <a:r>
              <a:rPr lang="fr-FR" dirty="0" smtClean="0"/>
              <a:t> 28</a:t>
            </a:r>
            <a:endParaRPr lang="fr-FR" dirty="0"/>
          </a:p>
        </p:txBody>
      </p:sp>
      <p:sp>
        <p:nvSpPr>
          <p:cNvPr id="2" name="Oval 1"/>
          <p:cNvSpPr/>
          <p:nvPr/>
        </p:nvSpPr>
        <p:spPr>
          <a:xfrm>
            <a:off x="358776" y="3059346"/>
            <a:ext cx="1935480" cy="147828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Central Station</a:t>
            </a:r>
          </a:p>
          <a:p>
            <a:pPr algn="ctr"/>
            <a:r>
              <a:rPr lang="fr-FR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988333" y="1989061"/>
            <a:ext cx="1051560" cy="5961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6" name="Oval 5"/>
          <p:cNvSpPr/>
          <p:nvPr/>
        </p:nvSpPr>
        <p:spPr>
          <a:xfrm>
            <a:off x="3881536" y="1690978"/>
            <a:ext cx="1051560" cy="596166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5</a:t>
            </a:r>
            <a:endParaRPr lang="fr-FR" dirty="0"/>
          </a:p>
        </p:txBody>
      </p:sp>
      <p:sp>
        <p:nvSpPr>
          <p:cNvPr id="7" name="Oval 6"/>
          <p:cNvSpPr/>
          <p:nvPr/>
        </p:nvSpPr>
        <p:spPr>
          <a:xfrm>
            <a:off x="2829976" y="4371254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2</a:t>
            </a:r>
            <a:endParaRPr lang="fr-FR" dirty="0"/>
          </a:p>
        </p:txBody>
      </p:sp>
      <p:sp>
        <p:nvSpPr>
          <p:cNvPr id="8" name="Oval 7"/>
          <p:cNvSpPr/>
          <p:nvPr/>
        </p:nvSpPr>
        <p:spPr>
          <a:xfrm>
            <a:off x="5595303" y="1794553"/>
            <a:ext cx="1051560" cy="5961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4</a:t>
            </a:r>
            <a:endParaRPr lang="fr-FR" dirty="0"/>
          </a:p>
        </p:txBody>
      </p:sp>
      <p:sp>
        <p:nvSpPr>
          <p:cNvPr id="9" name="Oval 8"/>
          <p:cNvSpPr/>
          <p:nvPr/>
        </p:nvSpPr>
        <p:spPr>
          <a:xfrm>
            <a:off x="3451860" y="3004496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3</a:t>
            </a:r>
            <a:endParaRPr lang="fr-FR" dirty="0"/>
          </a:p>
        </p:txBody>
      </p:sp>
      <p:sp>
        <p:nvSpPr>
          <p:cNvPr id="10" name="Oval 9"/>
          <p:cNvSpPr/>
          <p:nvPr/>
        </p:nvSpPr>
        <p:spPr>
          <a:xfrm>
            <a:off x="4933096" y="3780198"/>
            <a:ext cx="1051560" cy="59616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Mote</a:t>
            </a:r>
            <a:r>
              <a:rPr lang="fr-FR" dirty="0" smtClean="0"/>
              <a:t> 1</a:t>
            </a:r>
            <a:endParaRPr lang="fr-FR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90909"/>
              </p:ext>
            </p:extLst>
          </p:nvPr>
        </p:nvGraphicFramePr>
        <p:xfrm>
          <a:off x="237743" y="5065211"/>
          <a:ext cx="8542720" cy="1332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1167384"/>
                <a:gridCol w="868823"/>
                <a:gridCol w="1067840"/>
                <a:gridCol w="1067840"/>
              </a:tblGrid>
              <a:tr h="3497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55371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Status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2 = Config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 smtClean="0"/>
                        <a:t>Hopcount</a:t>
                      </a:r>
                      <a:endParaRPr lang="fr-FR" sz="1600" dirty="0" smtClean="0"/>
                    </a:p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 smtClean="0"/>
                        <a:t>Path</a:t>
                      </a: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 smtClean="0"/>
                    </a:p>
                  </a:txBody>
                  <a:tcPr/>
                </a:tc>
              </a:tr>
              <a:tr h="38770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Content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3009" y="957740"/>
            <a:ext cx="3002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=&gt;</a:t>
            </a:r>
            <a:r>
              <a:rPr lang="fr-FR" sz="2000" dirty="0" smtClean="0">
                <a:solidFill>
                  <a:srgbClr val="FF0000"/>
                </a:solidFill>
              </a:rPr>
              <a:t> Config mode – Mote5</a:t>
            </a:r>
            <a:endParaRPr lang="fr-FR" sz="2000" dirty="0" smtClean="0">
              <a:solidFill>
                <a:srgbClr val="FF0000"/>
              </a:solidFill>
            </a:endParaRPr>
          </a:p>
        </p:txBody>
      </p:sp>
      <p:cxnSp>
        <p:nvCxnSpPr>
          <p:cNvPr id="12" name="Curved Connector 11"/>
          <p:cNvCxnSpPr>
            <a:stCxn id="2" idx="0"/>
            <a:endCxn id="5" idx="2"/>
          </p:cNvCxnSpPr>
          <p:nvPr/>
        </p:nvCxnSpPr>
        <p:spPr>
          <a:xfrm rot="5400000" flipH="1" flipV="1">
            <a:off x="1271323" y="2342337"/>
            <a:ext cx="772202" cy="661817"/>
          </a:xfrm>
          <a:prstGeom prst="curvedConnector2">
            <a:avLst/>
          </a:prstGeom>
          <a:ln w="38100">
            <a:solidFill>
              <a:srgbClr val="0066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5" idx="7"/>
            <a:endCxn id="6" idx="1"/>
          </p:cNvCxnSpPr>
          <p:nvPr/>
        </p:nvCxnSpPr>
        <p:spPr>
          <a:xfrm rot="5400000" flipH="1" flipV="1">
            <a:off x="3311673" y="1352508"/>
            <a:ext cx="298083" cy="1149637"/>
          </a:xfrm>
          <a:prstGeom prst="curvedConnector3">
            <a:avLst>
              <a:gd name="adj1" fmla="val 20597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42760" y="3004496"/>
            <a:ext cx="1780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Mote5 sonar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desactivated</a:t>
            </a:r>
            <a:r>
              <a:rPr lang="fr-FR" dirty="0" smtClean="0"/>
              <a:t>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4692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5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Material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88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b="1" dirty="0" smtClean="0"/>
              <a:t>Prior </a:t>
            </a:r>
            <a:r>
              <a:rPr lang="de-DE" altLang="de-DE" b="1" dirty="0" err="1" smtClean="0"/>
              <a:t>Work</a:t>
            </a:r>
            <a:r>
              <a:rPr lang="de-DE" altLang="de-DE" b="1" dirty="0" smtClean="0"/>
              <a:t> </a:t>
            </a:r>
            <a:r>
              <a:rPr lang="de-DE" altLang="de-DE" b="1" dirty="0" err="1" smtClean="0"/>
              <a:t>and</a:t>
            </a:r>
            <a:r>
              <a:rPr lang="de-DE" altLang="de-DE" b="1" dirty="0" smtClean="0"/>
              <a:t> Open </a:t>
            </a:r>
            <a:r>
              <a:rPr lang="de-DE" altLang="de-DE" b="1" dirty="0" err="1" smtClean="0"/>
              <a:t>Issues</a:t>
            </a:r>
            <a:r>
              <a:rPr lang="de-DE" altLang="de-DE" b="1" dirty="0" smtClean="0"/>
              <a:t> </a:t>
            </a:r>
            <a:endParaRPr lang="de-DE" altLang="de-DE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de-DE" dirty="0" smtClean="0"/>
              <a:t>This work is based on:</a:t>
            </a:r>
          </a:p>
          <a:p>
            <a:pPr lvl="1"/>
            <a:r>
              <a:rPr lang="en-US" altLang="de-DE" dirty="0" smtClean="0"/>
              <a:t>Previous Master/Diploma/Bachelor Thesis</a:t>
            </a:r>
          </a:p>
          <a:p>
            <a:pPr lvl="1"/>
            <a:r>
              <a:rPr lang="en-US" altLang="de-DE" dirty="0" smtClean="0"/>
              <a:t>Papers …</a:t>
            </a:r>
          </a:p>
          <a:p>
            <a:pPr lvl="1"/>
            <a:r>
              <a:rPr lang="en-US" altLang="de-DE" dirty="0" smtClean="0"/>
              <a:t>Advisor’s proposal …</a:t>
            </a:r>
          </a:p>
          <a:p>
            <a:r>
              <a:rPr lang="en-US" altLang="de-DE" dirty="0" smtClean="0"/>
              <a:t>What has been done before – what is available: </a:t>
            </a:r>
          </a:p>
          <a:p>
            <a:pPr lvl="1"/>
            <a:r>
              <a:rPr lang="en-US" altLang="de-DE" dirty="0" smtClean="0"/>
              <a:t>Earlier results</a:t>
            </a:r>
          </a:p>
          <a:p>
            <a:pPr lvl="1"/>
            <a:r>
              <a:rPr lang="en-US" altLang="de-DE" dirty="0" smtClean="0"/>
              <a:t>Available models</a:t>
            </a:r>
          </a:p>
          <a:p>
            <a:pPr lvl="1"/>
            <a:r>
              <a:rPr lang="en-US" altLang="de-DE" dirty="0" smtClean="0"/>
              <a:t>Available tools</a:t>
            </a:r>
          </a:p>
          <a:p>
            <a:pPr lvl="1"/>
            <a:r>
              <a:rPr lang="en-US" altLang="de-DE" dirty="0" smtClean="0"/>
              <a:t>…</a:t>
            </a:r>
          </a:p>
          <a:p>
            <a:r>
              <a:rPr lang="en-US" altLang="de-DE" dirty="0" smtClean="0"/>
              <a:t>What is new or additionally required:</a:t>
            </a:r>
          </a:p>
          <a:p>
            <a:pPr lvl="1"/>
            <a:r>
              <a:rPr lang="en-US" altLang="de-DE" dirty="0" smtClean="0"/>
              <a:t>Developed, improved models</a:t>
            </a:r>
          </a:p>
          <a:p>
            <a:pPr lvl="1"/>
            <a:r>
              <a:rPr lang="en-US" altLang="de-DE" dirty="0" smtClean="0"/>
              <a:t>Developed, improved software/tools</a:t>
            </a:r>
          </a:p>
          <a:p>
            <a:pPr lvl="1"/>
            <a:r>
              <a:rPr lang="en-US" altLang="de-DE" dirty="0" smtClean="0"/>
              <a:t>Novel results</a:t>
            </a:r>
          </a:p>
        </p:txBody>
      </p:sp>
      <p:sp>
        <p:nvSpPr>
          <p:cNvPr id="4" name="Abgerundete rechteckige Legende 3"/>
          <p:cNvSpPr/>
          <p:nvPr/>
        </p:nvSpPr>
        <p:spPr bwMode="auto">
          <a:xfrm>
            <a:off x="5017746" y="3140968"/>
            <a:ext cx="3448074" cy="1008112"/>
          </a:xfrm>
          <a:prstGeom prst="wedgeRoundRectCallout">
            <a:avLst>
              <a:gd name="adj1" fmla="val -61570"/>
              <a:gd name="adj2" fmla="val -12311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TUM Neue Helvetica 55 Regular" panose="020B0604020202020204" pitchFamily="34" charset="0"/>
              </a:rPr>
              <a:t>f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UM Neue Helvetica 55 Regular" panose="020B0604020202020204" pitchFamily="34" charset="0"/>
              </a:rPr>
              <a:t>or the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UM Neue Helvetica 55 Regular" panose="020B0604020202020204" pitchFamily="34" charset="0"/>
              </a:rPr>
              <a:t>Kick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UM Neue Helvetica 55 Regular" panose="020B0604020202020204" pitchFamily="34" charset="0"/>
              </a:rPr>
              <a:t> </a:t>
            </a:r>
            <a:r>
              <a:rPr lang="en-US" sz="1800" b="1" dirty="0">
                <a:latin typeface="TUM Neue Helvetica 55 Regular" panose="020B0604020202020204" pitchFamily="34" charset="0"/>
              </a:rPr>
              <a:t>O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UM Neue Helvetica 55 Regular" panose="020B0604020202020204" pitchFamily="34" charset="0"/>
              </a:rPr>
              <a:t>ff </a:t>
            </a:r>
            <a:r>
              <a:rPr lang="en-US" sz="1800" b="1" dirty="0">
                <a:latin typeface="TUM Neue Helvetica 55 Regular" panose="020B0604020202020204" pitchFamily="34" charset="0"/>
              </a:rPr>
              <a:t>P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UM Neue Helvetica 55 Regular" panose="020B0604020202020204" pitchFamily="34" charset="0"/>
              </a:rPr>
              <a:t>resentation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UM Neue Helvetica 55 Regular" panose="020B0604020202020204" pitchFamily="34" charset="0"/>
              </a:rPr>
              <a:t>use these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UM Neue Helvetica 55 Regular" panose="020B0604020202020204" pitchFamily="34" charset="0"/>
              </a:rPr>
              <a:t> points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UM Neue Helvetica 55 Regular" panose="020B0604020202020204" pitchFamily="34" charset="0"/>
              </a:rPr>
              <a:t> to narrow down the goal of the thesis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50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347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b="1" dirty="0" smtClean="0"/>
              <a:t>Summary </a:t>
            </a:r>
            <a:r>
              <a:rPr lang="de-DE" altLang="de-DE" b="1" dirty="0" err="1" smtClean="0"/>
              <a:t>of</a:t>
            </a:r>
            <a:r>
              <a:rPr lang="de-DE" altLang="de-DE" b="1" dirty="0" smtClean="0"/>
              <a:t> Thesis </a:t>
            </a:r>
            <a:r>
              <a:rPr lang="de-DE" altLang="de-DE" b="1" dirty="0" err="1" smtClean="0"/>
              <a:t>Results</a:t>
            </a:r>
            <a:endParaRPr lang="de-DE" altLang="de-DE" b="1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66CC"/>
              </a:buClr>
              <a:buFont typeface="Wingdings" pitchFamily="2" charset="2"/>
              <a:buChar char="§"/>
            </a:pPr>
            <a:r>
              <a:rPr lang="de-DE" altLang="de-DE" dirty="0" err="1" smtClean="0"/>
              <a:t>Summarize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your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contribution</a:t>
            </a:r>
            <a:endParaRPr lang="de-DE" altLang="de-DE" dirty="0" smtClean="0"/>
          </a:p>
          <a:p>
            <a:pPr lvl="1"/>
            <a:r>
              <a:rPr lang="de-DE" altLang="de-DE" dirty="0" err="1" smtClean="0"/>
              <a:t>Explain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chosen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approach</a:t>
            </a:r>
            <a:endParaRPr lang="de-DE" altLang="de-DE" dirty="0" smtClean="0"/>
          </a:p>
          <a:p>
            <a:pPr lvl="1"/>
            <a:r>
              <a:rPr lang="de-DE" altLang="de-DE" dirty="0" smtClean="0"/>
              <a:t>Show </a:t>
            </a:r>
            <a:r>
              <a:rPr lang="de-DE" altLang="de-DE" dirty="0" err="1" smtClean="0"/>
              <a:t>results</a:t>
            </a:r>
            <a:r>
              <a:rPr lang="de-DE" altLang="de-DE" dirty="0" smtClean="0"/>
              <a:t>, e.g. </a:t>
            </a:r>
            <a:r>
              <a:rPr lang="de-DE" altLang="de-DE" dirty="0" err="1" smtClean="0"/>
              <a:t>simulations</a:t>
            </a:r>
            <a:endParaRPr lang="de-DE" altLang="de-DE" dirty="0" smtClean="0"/>
          </a:p>
          <a:p>
            <a:pPr lvl="1"/>
            <a:r>
              <a:rPr lang="de-DE" altLang="de-DE" dirty="0" err="1" smtClean="0"/>
              <a:t>What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are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strengths</a:t>
            </a:r>
            <a:r>
              <a:rPr lang="de-DE" altLang="de-DE" dirty="0" smtClean="0"/>
              <a:t>/</a:t>
            </a:r>
            <a:r>
              <a:rPr lang="de-DE" altLang="de-DE" dirty="0" err="1" smtClean="0"/>
              <a:t>weaknesses</a:t>
            </a:r>
            <a:r>
              <a:rPr lang="de-DE" altLang="de-DE" dirty="0" smtClean="0"/>
              <a:t>?</a:t>
            </a:r>
          </a:p>
          <a:p>
            <a:pPr lvl="1"/>
            <a:r>
              <a:rPr lang="de-DE" altLang="de-DE" dirty="0" err="1" smtClean="0"/>
              <a:t>What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are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implications</a:t>
            </a:r>
            <a:r>
              <a:rPr lang="de-DE" altLang="de-DE" dirty="0" smtClean="0"/>
              <a:t>?</a:t>
            </a:r>
          </a:p>
          <a:p>
            <a:pPr>
              <a:buClr>
                <a:srgbClr val="0066CC"/>
              </a:buClr>
              <a:buFont typeface="Wingdings" pitchFamily="2" charset="2"/>
              <a:buChar char="§"/>
            </a:pPr>
            <a:endParaRPr lang="de-DE" altLang="de-DE" sz="2000" b="1" dirty="0" smtClean="0"/>
          </a:p>
          <a:p>
            <a:pPr>
              <a:buClr>
                <a:srgbClr val="0066CC"/>
              </a:buClr>
              <a:buFont typeface="Wingdings" pitchFamily="2" charset="2"/>
              <a:buChar char="§"/>
            </a:pPr>
            <a:endParaRPr lang="de-DE" altLang="de-DE" sz="2000" b="1" dirty="0" smtClean="0"/>
          </a:p>
          <a:p>
            <a:pPr>
              <a:buClr>
                <a:srgbClr val="0066CC"/>
              </a:buClr>
              <a:buFont typeface="Wingdings" pitchFamily="2" charset="2"/>
              <a:buChar char="§"/>
            </a:pPr>
            <a:r>
              <a:rPr lang="de-DE" altLang="de-DE" dirty="0" err="1" smtClean="0"/>
              <a:t>Give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outlook</a:t>
            </a:r>
            <a:r>
              <a:rPr lang="de-DE" altLang="de-DE" dirty="0" smtClean="0"/>
              <a:t>/</a:t>
            </a:r>
            <a:r>
              <a:rPr lang="de-DE" altLang="de-DE" dirty="0" err="1" smtClean="0"/>
              <a:t>make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suggestions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for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further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work</a:t>
            </a:r>
            <a:endParaRPr lang="de-DE" altLang="de-DE" dirty="0" smtClean="0"/>
          </a:p>
          <a:p>
            <a:pPr lvl="1"/>
            <a:r>
              <a:rPr lang="de-DE" altLang="de-DE" dirty="0" err="1" smtClean="0"/>
              <a:t>What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could</a:t>
            </a:r>
            <a:r>
              <a:rPr lang="de-DE" altLang="de-DE" dirty="0" smtClean="0"/>
              <a:t> not </a:t>
            </a:r>
            <a:r>
              <a:rPr lang="de-DE" altLang="de-DE" dirty="0" err="1" smtClean="0"/>
              <a:t>be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done</a:t>
            </a:r>
            <a:r>
              <a:rPr lang="de-DE" altLang="de-DE" dirty="0" smtClean="0"/>
              <a:t> due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time </a:t>
            </a:r>
            <a:r>
              <a:rPr lang="de-DE" altLang="de-DE" dirty="0" err="1" smtClean="0"/>
              <a:t>limitations</a:t>
            </a:r>
            <a:r>
              <a:rPr lang="de-DE" altLang="de-DE" dirty="0" smtClean="0"/>
              <a:t>?</a:t>
            </a:r>
          </a:p>
          <a:p>
            <a:pPr lvl="1"/>
            <a:r>
              <a:rPr lang="de-DE" altLang="de-DE" dirty="0" err="1" smtClean="0"/>
              <a:t>Any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unsolved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problems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that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occurred</a:t>
            </a:r>
            <a:r>
              <a:rPr lang="de-DE" altLang="de-DE" dirty="0" smtClean="0"/>
              <a:t>?</a:t>
            </a:r>
          </a:p>
          <a:p>
            <a:pPr lvl="1"/>
            <a:r>
              <a:rPr lang="de-DE" altLang="de-DE" dirty="0" err="1" smtClean="0"/>
              <a:t>Any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extensions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which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would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be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nice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to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have</a:t>
            </a:r>
            <a:r>
              <a:rPr lang="de-DE" altLang="de-DE" dirty="0" smtClean="0"/>
              <a:t>?</a:t>
            </a:r>
          </a:p>
        </p:txBody>
      </p:sp>
      <p:sp>
        <p:nvSpPr>
          <p:cNvPr id="2" name="Abgerundete rechteckige Legende 1"/>
          <p:cNvSpPr/>
          <p:nvPr/>
        </p:nvSpPr>
        <p:spPr bwMode="auto">
          <a:xfrm>
            <a:off x="4569619" y="714785"/>
            <a:ext cx="3312368" cy="2952328"/>
          </a:xfrm>
          <a:prstGeom prst="wedgeRoundRectCallout">
            <a:avLst>
              <a:gd name="adj1" fmla="val -64293"/>
              <a:gd name="adj2" fmla="val -23634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UM Neue Helvetica 55 Regular" panose="020B0604020202020204" pitchFamily="34" charset="0"/>
              </a:rPr>
              <a:t>Instead of your contribution and an outlook, in the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UM Neue Helvetica 55 Regular" panose="020B0604020202020204" pitchFamily="34" charset="0"/>
              </a:rPr>
              <a:t>Kick Off Presentation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UM Neue Helvetica 55 Regular" panose="020B0604020202020204" pitchFamily="34" charset="0"/>
              </a:rPr>
              <a:t> you can say here, what general findings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UM Neue Helvetica 55 Regular" panose="020B0604020202020204" pitchFamily="34" charset="0"/>
              </a:rPr>
              <a:t> you are expecting, e.g., the new method A is expected to handle more users than the previous method B, but might have more overhead. In the results these findings will be quantified.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UM Neue Helvetica 55 Regular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51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4060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8775" y="1276309"/>
            <a:ext cx="8421688" cy="499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0975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2913" indent="-179388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66CC"/>
              </a:buClr>
            </a:pPr>
            <a:r>
              <a:rPr lang="de-DE" altLang="de-DE" kern="0" dirty="0"/>
              <a:t>Labels for axis and annotations have to be readable! </a:t>
            </a:r>
          </a:p>
          <a:p>
            <a:pPr>
              <a:buClr>
                <a:srgbClr val="0066CC"/>
              </a:buClr>
            </a:pPr>
            <a:r>
              <a:rPr lang="de-DE" altLang="de-DE" kern="0" dirty="0"/>
              <a:t>Fonts should be the same as in the presentation</a:t>
            </a:r>
          </a:p>
          <a:p>
            <a:pPr>
              <a:buClr>
                <a:srgbClr val="0066CC"/>
              </a:buClr>
            </a:pPr>
            <a:r>
              <a:rPr lang="de-DE" altLang="de-DE" kern="0" dirty="0"/>
              <a:t>Consider only colors that are not too bright (Here green is maybe not the best choice</a:t>
            </a:r>
            <a:r>
              <a:rPr lang="de-DE" altLang="de-DE" kern="0" dirty="0" smtClean="0"/>
              <a:t>)</a:t>
            </a:r>
          </a:p>
          <a:p>
            <a:pPr>
              <a:buClr>
                <a:srgbClr val="0066CC"/>
              </a:buClr>
            </a:pPr>
            <a:endParaRPr lang="de-DE" altLang="de-DE" kern="0" dirty="0"/>
          </a:p>
          <a:p>
            <a:pPr>
              <a:buClr>
                <a:srgbClr val="0066CC"/>
              </a:buClr>
            </a:pPr>
            <a:endParaRPr lang="de-DE" altLang="de-DE" kern="0" dirty="0" smtClean="0"/>
          </a:p>
          <a:p>
            <a:pPr>
              <a:buClr>
                <a:srgbClr val="0066CC"/>
              </a:buClr>
            </a:pPr>
            <a:endParaRPr lang="de-DE" altLang="de-DE" kern="0" dirty="0"/>
          </a:p>
          <a:p>
            <a:pPr>
              <a:buClr>
                <a:srgbClr val="0066CC"/>
              </a:buClr>
            </a:pPr>
            <a:endParaRPr lang="de-DE" altLang="de-DE" kern="0" dirty="0" smtClean="0"/>
          </a:p>
          <a:p>
            <a:pPr>
              <a:buClr>
                <a:srgbClr val="0066CC"/>
              </a:buClr>
            </a:pPr>
            <a:endParaRPr lang="de-DE" altLang="de-DE" kern="0" dirty="0"/>
          </a:p>
          <a:p>
            <a:pPr>
              <a:buClr>
                <a:srgbClr val="0066CC"/>
              </a:buClr>
            </a:pPr>
            <a:endParaRPr lang="de-DE" altLang="de-DE" kern="0" dirty="0" smtClean="0"/>
          </a:p>
          <a:p>
            <a:pPr>
              <a:buClr>
                <a:srgbClr val="0066CC"/>
              </a:buClr>
            </a:pPr>
            <a:endParaRPr lang="de-DE" altLang="de-DE" kern="0" dirty="0"/>
          </a:p>
          <a:p>
            <a:pPr>
              <a:buClr>
                <a:srgbClr val="0066CC"/>
              </a:buClr>
            </a:pPr>
            <a:endParaRPr lang="de-DE" altLang="de-DE" kern="0" dirty="0" smtClean="0"/>
          </a:p>
          <a:p>
            <a:pPr>
              <a:buClr>
                <a:srgbClr val="0066CC"/>
              </a:buClr>
            </a:pPr>
            <a:r>
              <a:rPr lang="de-DE" altLang="de-DE" kern="0" dirty="0"/>
              <a:t>Always add one sentence concluding your observations</a:t>
            </a:r>
          </a:p>
          <a:p>
            <a:pPr marL="0" indent="0">
              <a:buClr>
                <a:srgbClr val="0066CC"/>
              </a:buClr>
              <a:buNone/>
            </a:pPr>
            <a:endParaRPr lang="de-DE" altLang="de-DE" kern="0" dirty="0" smtClean="0"/>
          </a:p>
          <a:p>
            <a:pPr>
              <a:buClr>
                <a:srgbClr val="0066CC"/>
              </a:buClr>
            </a:pPr>
            <a:endParaRPr lang="de-DE" altLang="de-DE" kern="0" dirty="0"/>
          </a:p>
          <a:p>
            <a:pPr>
              <a:buClr>
                <a:srgbClr val="0066CC"/>
              </a:buClr>
            </a:pPr>
            <a:endParaRPr lang="de-DE" altLang="de-DE" kern="0" dirty="0" smtClean="0"/>
          </a:p>
          <a:p>
            <a:pPr>
              <a:buClr>
                <a:srgbClr val="0066CC"/>
              </a:buClr>
            </a:pPr>
            <a:endParaRPr lang="de-DE" altLang="de-DE" kern="0" dirty="0"/>
          </a:p>
          <a:p>
            <a:pPr>
              <a:buClr>
                <a:srgbClr val="0066CC"/>
              </a:buClr>
            </a:pPr>
            <a:endParaRPr lang="de-DE" altLang="de-DE" kern="0" dirty="0" smtClean="0"/>
          </a:p>
          <a:p>
            <a:pPr>
              <a:buClr>
                <a:srgbClr val="0066CC"/>
              </a:buClr>
            </a:pPr>
            <a:endParaRPr lang="de-DE" altLang="de-DE" kern="0" dirty="0"/>
          </a:p>
          <a:p>
            <a:pPr>
              <a:buClr>
                <a:srgbClr val="0066CC"/>
              </a:buClr>
            </a:pPr>
            <a:endParaRPr lang="de-DE" altLang="de-DE" kern="0" dirty="0" smtClean="0"/>
          </a:p>
          <a:p>
            <a:pPr>
              <a:buClr>
                <a:srgbClr val="0066CC"/>
              </a:buClr>
            </a:pPr>
            <a:endParaRPr lang="de-DE" altLang="de-DE" kern="0" dirty="0"/>
          </a:p>
          <a:p>
            <a:pPr>
              <a:buClr>
                <a:srgbClr val="0066CC"/>
              </a:buClr>
            </a:pPr>
            <a:endParaRPr lang="de-DE" altLang="de-DE" kern="0" dirty="0" smtClean="0"/>
          </a:p>
          <a:p>
            <a:pPr>
              <a:buClr>
                <a:srgbClr val="0066CC"/>
              </a:buClr>
            </a:pPr>
            <a:endParaRPr lang="de-DE" altLang="de-DE" kern="0" dirty="0"/>
          </a:p>
          <a:p>
            <a:pPr marL="0" indent="0">
              <a:buClr>
                <a:srgbClr val="0066CC"/>
              </a:buClr>
              <a:buNone/>
            </a:pPr>
            <a:endParaRPr lang="de-DE" altLang="de-DE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Figures</a:t>
            </a:r>
            <a:r>
              <a:rPr lang="de-DE" dirty="0" smtClean="0"/>
              <a:t> </a:t>
            </a:r>
            <a:r>
              <a:rPr lang="de-DE" dirty="0" err="1" smtClean="0"/>
              <a:t>Showing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51" y="2864077"/>
            <a:ext cx="6749935" cy="285542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52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069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[1] </a:t>
            </a:r>
            <a:r>
              <a:rPr lang="en-US" dirty="0" err="1"/>
              <a:t>Keshav</a:t>
            </a:r>
            <a:r>
              <a:rPr lang="en-US" dirty="0"/>
              <a:t>, S. (2007). How to read a paper. </a:t>
            </a:r>
            <a:r>
              <a:rPr lang="en-US" i="1" dirty="0"/>
              <a:t>ACM SIGCOMM Computer Communication Review</a:t>
            </a:r>
            <a:r>
              <a:rPr lang="en-US" dirty="0"/>
              <a:t>, </a:t>
            </a:r>
            <a:r>
              <a:rPr lang="en-US" i="1" dirty="0"/>
              <a:t>37</a:t>
            </a:r>
            <a:r>
              <a:rPr lang="en-US" dirty="0"/>
              <a:t>(3), 83</a:t>
            </a:r>
            <a:r>
              <a:rPr lang="en-US" dirty="0" smtClean="0"/>
              <a:t>.</a:t>
            </a:r>
            <a:r>
              <a:rPr lang="de-DE" dirty="0"/>
              <a:t> 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[2] Levin et al. </a:t>
            </a:r>
            <a:r>
              <a:rPr lang="de-DE" dirty="0"/>
              <a:t>(2012). Logically centralized?: state distribution trade-offs in software defined networks. In </a:t>
            </a:r>
            <a:r>
              <a:rPr lang="de-DE" i="1" dirty="0"/>
              <a:t>Proceedings of the first workshop on Hot topics in software defined networks - HotSDN ’12</a:t>
            </a:r>
            <a:r>
              <a:rPr lang="de-DE" dirty="0"/>
              <a:t> (p. 1). </a:t>
            </a:r>
            <a:r>
              <a:rPr lang="de-DE" dirty="0" smtClean="0"/>
              <a:t>Workshop/conference venue</a:t>
            </a:r>
            <a:endParaRPr lang="de-DE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53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5733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80204"/>
            <a:ext cx="3789432" cy="378943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mtClean="0"/>
          </a:p>
          <a:p>
            <a:pPr marL="0" indent="0" algn="ctr">
              <a:buNone/>
            </a:pPr>
            <a:endParaRPr lang="de-DE"/>
          </a:p>
          <a:p>
            <a:pPr marL="0" indent="0" algn="ctr">
              <a:buNone/>
            </a:pPr>
            <a:endParaRPr lang="de-DE" smtClean="0"/>
          </a:p>
          <a:p>
            <a:pPr marL="0" indent="0" algn="ctr">
              <a:buNone/>
            </a:pPr>
            <a:r>
              <a:rPr lang="de-DE" sz="4000" smtClean="0"/>
              <a:t>	</a:t>
            </a:r>
            <a:r>
              <a:rPr lang="de-DE" sz="4000" err="1" smtClean="0"/>
              <a:t>Questions</a:t>
            </a:r>
            <a:r>
              <a:rPr lang="de-DE" sz="4000" smtClean="0"/>
              <a:t>?</a:t>
            </a:r>
          </a:p>
          <a:p>
            <a:pPr marL="0" indent="0" algn="ctr">
              <a:buNone/>
            </a:pPr>
            <a:endParaRPr lang="de-DE"/>
          </a:p>
          <a:p>
            <a:pPr marL="0" indent="0" algn="ctr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98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Notes/</a:t>
            </a:r>
            <a:r>
              <a:rPr lang="en-US" dirty="0" err="1" smtClean="0"/>
              <a:t>Hinweise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template shows only the most important slides to be considered for your presentation</a:t>
            </a:r>
          </a:p>
          <a:p>
            <a:r>
              <a:rPr lang="en-US" dirty="0" smtClean="0"/>
              <a:t>You may add any additional slides to explain the approach, methods, simulation setup, results, evaluation … details</a:t>
            </a:r>
          </a:p>
          <a:p>
            <a:r>
              <a:rPr lang="en-US" dirty="0" smtClean="0"/>
              <a:t>Some indications are given in callouts in the template already</a:t>
            </a:r>
          </a:p>
          <a:p>
            <a:r>
              <a:rPr lang="en-US" dirty="0" smtClean="0"/>
              <a:t>For the Final Presentation it is recommended to have an executive summary at the beginning, e.g. after the motivation, and a summary with an outlook at the end (for both slide 5 could serve as a template).</a:t>
            </a:r>
          </a:p>
          <a:p>
            <a:r>
              <a:rPr lang="en-US" dirty="0" smtClean="0"/>
              <a:t>Always add references!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55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870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 types of </a:t>
            </a:r>
            <a:r>
              <a:rPr lang="fr-FR" dirty="0" err="1" smtClean="0"/>
              <a:t>routing</a:t>
            </a:r>
            <a:r>
              <a:rPr lang="fr-FR" dirty="0" smtClean="0"/>
              <a:t> </a:t>
            </a:r>
            <a:r>
              <a:rPr lang="fr-FR" dirty="0" err="1" smtClean="0"/>
              <a:t>protocols</a:t>
            </a:r>
            <a:r>
              <a:rPr lang="fr-FR" dirty="0" smtClean="0"/>
              <a:t> for </a:t>
            </a:r>
            <a:r>
              <a:rPr lang="fr-FR" dirty="0"/>
              <a:t>transmissions </a:t>
            </a:r>
            <a:r>
              <a:rPr lang="fr-FR" dirty="0" smtClean="0"/>
              <a:t>: </a:t>
            </a:r>
            <a:r>
              <a:rPr lang="fr-FR" dirty="0" err="1" smtClean="0"/>
              <a:t>controlled</a:t>
            </a:r>
            <a:r>
              <a:rPr lang="fr-FR" dirty="0" smtClean="0"/>
              <a:t> </a:t>
            </a:r>
            <a:r>
              <a:rPr lang="fr-FR" dirty="0" err="1" smtClean="0"/>
              <a:t>flooding</a:t>
            </a:r>
            <a:r>
              <a:rPr lang="fr-FR" dirty="0" smtClean="0"/>
              <a:t> and </a:t>
            </a:r>
            <a:r>
              <a:rPr lang="fr-FR" dirty="0" smtClean="0"/>
              <a:t>unicast 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b="1" dirty="0" err="1" smtClean="0"/>
              <a:t>Controlled</a:t>
            </a:r>
            <a:r>
              <a:rPr lang="fr-FR" b="1" dirty="0" smtClean="0"/>
              <a:t> </a:t>
            </a:r>
            <a:r>
              <a:rPr lang="fr-FR" b="1" dirty="0" err="1" smtClean="0"/>
              <a:t>flooding</a:t>
            </a:r>
            <a:r>
              <a:rPr lang="fr-FR" b="1" dirty="0" smtClean="0"/>
              <a:t> </a:t>
            </a:r>
            <a:r>
              <a:rPr lang="fr-FR" dirty="0" smtClean="0"/>
              <a:t>: 3 </a:t>
            </a:r>
            <a:r>
              <a:rPr lang="fr-FR" dirty="0" err="1" smtClean="0"/>
              <a:t>different</a:t>
            </a:r>
            <a:r>
              <a:rPr lang="fr-FR" dirty="0" smtClean="0"/>
              <a:t> modes/packages</a:t>
            </a:r>
          </a:p>
          <a:p>
            <a:pPr marL="0" indent="0">
              <a:buNone/>
            </a:pPr>
            <a:endParaRPr lang="fr-FR" dirty="0" smtClean="0"/>
          </a:p>
          <a:p>
            <a:pPr marL="522288" lvl="1" indent="-342900">
              <a:buFont typeface="+mj-lt"/>
              <a:buAutoNum type="arabicPeriod"/>
            </a:pPr>
            <a:r>
              <a:rPr lang="fr-FR" dirty="0" err="1" smtClean="0"/>
              <a:t>We</a:t>
            </a:r>
            <a:r>
              <a:rPr lang="fr-FR" dirty="0" smtClean="0"/>
              <a:t> use an On-</a:t>
            </a:r>
            <a:r>
              <a:rPr lang="fr-FR" dirty="0" err="1" smtClean="0"/>
              <a:t>Demand</a:t>
            </a:r>
            <a:r>
              <a:rPr lang="fr-FR" dirty="0" smtClean="0"/>
              <a:t>-Protocol to </a:t>
            </a:r>
            <a:r>
              <a:rPr lang="fr-FR" dirty="0" err="1" smtClean="0"/>
              <a:t>build</a:t>
            </a:r>
            <a:r>
              <a:rPr lang="fr-FR" dirty="0" smtClean="0"/>
              <a:t> the </a:t>
            </a:r>
            <a:r>
              <a:rPr lang="fr-FR" dirty="0" err="1" smtClean="0"/>
              <a:t>routing</a:t>
            </a:r>
            <a:r>
              <a:rPr lang="fr-FR" dirty="0" smtClean="0"/>
              <a:t> table : </a:t>
            </a:r>
            <a:r>
              <a:rPr lang="fr-FR" dirty="0" err="1"/>
              <a:t>Dynamic</a:t>
            </a:r>
            <a:r>
              <a:rPr lang="fr-FR" dirty="0"/>
              <a:t> Source </a:t>
            </a:r>
            <a:r>
              <a:rPr lang="fr-FR" dirty="0" err="1"/>
              <a:t>Routing</a:t>
            </a:r>
            <a:r>
              <a:rPr lang="fr-FR" dirty="0"/>
              <a:t> </a:t>
            </a:r>
            <a:r>
              <a:rPr lang="fr-FR" dirty="0" smtClean="0"/>
              <a:t>=&gt; </a:t>
            </a:r>
            <a:r>
              <a:rPr lang="fr-FR" dirty="0"/>
              <a:t>route </a:t>
            </a:r>
            <a:r>
              <a:rPr lang="fr-FR" dirty="0" err="1"/>
              <a:t>request</a:t>
            </a:r>
            <a:r>
              <a:rPr lang="fr-FR" dirty="0"/>
              <a:t> (RREQ</a:t>
            </a:r>
            <a:r>
              <a:rPr lang="fr-FR" dirty="0" smtClean="0"/>
              <a:t>) or </a:t>
            </a:r>
            <a:r>
              <a:rPr lang="fr-FR" b="1" dirty="0" err="1" smtClean="0"/>
              <a:t>FSearch</a:t>
            </a:r>
            <a:r>
              <a:rPr lang="fr-FR" b="1" dirty="0" smtClean="0"/>
              <a:t> Mode</a:t>
            </a:r>
            <a:r>
              <a:rPr lang="fr-FR" dirty="0" smtClean="0"/>
              <a:t> / route </a:t>
            </a:r>
            <a:r>
              <a:rPr lang="fr-FR" dirty="0" err="1"/>
              <a:t>reply</a:t>
            </a:r>
            <a:r>
              <a:rPr lang="fr-FR" dirty="0"/>
              <a:t> (RREP</a:t>
            </a:r>
            <a:r>
              <a:rPr lang="fr-FR" dirty="0" smtClean="0"/>
              <a:t>) or </a:t>
            </a:r>
            <a:r>
              <a:rPr lang="fr-FR" b="1" dirty="0" err="1" smtClean="0"/>
              <a:t>FAck</a:t>
            </a:r>
            <a:r>
              <a:rPr lang="fr-FR" b="1" dirty="0" smtClean="0"/>
              <a:t> Mode</a:t>
            </a:r>
            <a:r>
              <a:rPr lang="fr-FR" dirty="0" smtClean="0"/>
              <a:t> </a:t>
            </a:r>
          </a:p>
          <a:p>
            <a:pPr marL="522288" lvl="1" indent="-342900">
              <a:buFont typeface="+mj-lt"/>
              <a:buAutoNum type="arabicPeriod"/>
            </a:pPr>
            <a:endParaRPr lang="fr-FR" dirty="0" smtClean="0"/>
          </a:p>
          <a:p>
            <a:pPr marL="522288" lvl="1" indent="-342900">
              <a:buFont typeface="+mj-lt"/>
              <a:buAutoNum type="arabicPeriod"/>
            </a:pPr>
            <a:r>
              <a:rPr lang="fr-FR" dirty="0" smtClean="0"/>
              <a:t>If a </a:t>
            </a:r>
            <a:r>
              <a:rPr lang="fr-FR" dirty="0" err="1" smtClean="0"/>
              <a:t>mote</a:t>
            </a:r>
            <a:r>
              <a:rPr lang="fr-FR" dirty="0" smtClean="0"/>
              <a:t> </a:t>
            </a:r>
            <a:r>
              <a:rPr lang="fr-FR" dirty="0" err="1" smtClean="0"/>
              <a:t>launch</a:t>
            </a:r>
            <a:r>
              <a:rPr lang="fr-FR" dirty="0" smtClean="0"/>
              <a:t> an </a:t>
            </a:r>
            <a:r>
              <a:rPr lang="fr-FR" dirty="0" err="1" smtClean="0"/>
              <a:t>alarm</a:t>
            </a:r>
            <a:r>
              <a:rPr lang="fr-FR" dirty="0" smtClean="0"/>
              <a:t>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floods</a:t>
            </a:r>
            <a:r>
              <a:rPr lang="fr-FR" dirty="0" smtClean="0"/>
              <a:t> the network to </a:t>
            </a:r>
            <a:r>
              <a:rPr lang="fr-FR" dirty="0" err="1" smtClean="0"/>
              <a:t>reach</a:t>
            </a:r>
            <a:r>
              <a:rPr lang="fr-FR" dirty="0" smtClean="0"/>
              <a:t> </a:t>
            </a:r>
            <a:r>
              <a:rPr lang="fr-FR" dirty="0" err="1" smtClean="0"/>
              <a:t>quickly</a:t>
            </a:r>
            <a:r>
              <a:rPr lang="fr-FR" dirty="0" smtClean="0"/>
              <a:t> the central </a:t>
            </a:r>
            <a:r>
              <a:rPr lang="fr-FR" dirty="0" err="1" smtClean="0"/>
              <a:t>mote</a:t>
            </a:r>
            <a:r>
              <a:rPr lang="fr-FR" dirty="0" smtClean="0"/>
              <a:t> =&gt; </a:t>
            </a:r>
            <a:r>
              <a:rPr lang="fr-FR" b="1" dirty="0" err="1" smtClean="0"/>
              <a:t>FAlarm</a:t>
            </a:r>
            <a:r>
              <a:rPr lang="fr-FR" b="1" dirty="0" smtClean="0"/>
              <a:t> Mode </a:t>
            </a:r>
          </a:p>
          <a:p>
            <a:pPr marL="606425" lvl="2" indent="-342900">
              <a:buFont typeface="+mj-lt"/>
              <a:buAutoNum type="arabicPeriod"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179388" lvl="1" indent="0">
              <a:buNone/>
            </a:pPr>
            <a:endParaRPr lang="fr-FR" dirty="0" smtClean="0"/>
          </a:p>
          <a:p>
            <a:pPr lvl="2"/>
            <a:endParaRPr lang="fr-FR" dirty="0"/>
          </a:p>
          <a:p>
            <a:pPr marL="263525" lvl="2" indent="0">
              <a:buNone/>
            </a:pPr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6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Network </a:t>
            </a:r>
            <a:r>
              <a:rPr lang="fr-FR" dirty="0" err="1" smtClean="0"/>
              <a:t>Principle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3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b="1" dirty="0" smtClean="0"/>
              <a:t>Unicast</a:t>
            </a:r>
            <a:r>
              <a:rPr lang="fr-FR" dirty="0" smtClean="0"/>
              <a:t> : 3 </a:t>
            </a:r>
            <a:r>
              <a:rPr lang="fr-FR" dirty="0" err="1" smtClean="0"/>
              <a:t>different</a:t>
            </a:r>
            <a:r>
              <a:rPr lang="fr-FR" dirty="0" smtClean="0"/>
              <a:t> modes/packages</a:t>
            </a:r>
          </a:p>
          <a:p>
            <a:pPr marL="0" indent="0">
              <a:buNone/>
            </a:pPr>
            <a:endParaRPr lang="fr-FR" dirty="0" smtClean="0"/>
          </a:p>
          <a:p>
            <a:pPr marL="638175" lvl="1" indent="-457200">
              <a:buFont typeface="+mj-lt"/>
              <a:buAutoNum type="arabicPeriod"/>
            </a:pPr>
            <a:r>
              <a:rPr lang="fr-FR" dirty="0" err="1" smtClean="0"/>
              <a:t>When</a:t>
            </a:r>
            <a:r>
              <a:rPr lang="fr-FR" dirty="0" smtClean="0"/>
              <a:t> the </a:t>
            </a:r>
            <a:r>
              <a:rPr lang="fr-FR" dirty="0" err="1" smtClean="0"/>
              <a:t>routing</a:t>
            </a:r>
            <a:r>
              <a:rPr lang="fr-FR" dirty="0" smtClean="0"/>
              <a:t> table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built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send</a:t>
            </a:r>
            <a:r>
              <a:rPr lang="fr-FR" dirty="0" smtClean="0"/>
              <a:t> a message to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mote</a:t>
            </a:r>
            <a:r>
              <a:rPr lang="fr-FR" dirty="0" smtClean="0"/>
              <a:t> </a:t>
            </a:r>
            <a:r>
              <a:rPr lang="fr-FR" dirty="0" err="1" smtClean="0"/>
              <a:t>according</a:t>
            </a:r>
            <a:r>
              <a:rPr lang="fr-FR" dirty="0" smtClean="0"/>
              <a:t> to the </a:t>
            </a:r>
            <a:r>
              <a:rPr lang="fr-FR" dirty="0" err="1"/>
              <a:t>stored</a:t>
            </a:r>
            <a:r>
              <a:rPr lang="fr-FR" dirty="0"/>
              <a:t> </a:t>
            </a:r>
            <a:r>
              <a:rPr lang="fr-FR" dirty="0" err="1" smtClean="0"/>
              <a:t>path</a:t>
            </a:r>
            <a:r>
              <a:rPr lang="fr-FR" dirty="0" smtClean="0"/>
              <a:t> to check if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alive =&gt; </a:t>
            </a:r>
            <a:r>
              <a:rPr lang="fr-FR" b="1" dirty="0" err="1" smtClean="0"/>
              <a:t>Search</a:t>
            </a:r>
            <a:r>
              <a:rPr lang="fr-FR" b="1" dirty="0" smtClean="0"/>
              <a:t> Mode</a:t>
            </a:r>
          </a:p>
          <a:p>
            <a:pPr marL="638175" lvl="1" indent="-457200">
              <a:buFont typeface="+mj-lt"/>
              <a:buAutoNum type="arabicPeriod"/>
            </a:pPr>
            <a:endParaRPr lang="fr-FR" b="1" dirty="0" smtClean="0"/>
          </a:p>
          <a:p>
            <a:pPr marL="638175" lvl="1" indent="-457200">
              <a:buFont typeface="+mj-lt"/>
              <a:buAutoNum type="arabicPeriod"/>
            </a:pPr>
            <a:r>
              <a:rPr lang="fr-FR" dirty="0" smtClean="0"/>
              <a:t>The </a:t>
            </a:r>
            <a:r>
              <a:rPr lang="fr-FR" dirty="0" err="1" smtClean="0"/>
              <a:t>mote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responds</a:t>
            </a:r>
            <a:r>
              <a:rPr lang="fr-FR" dirty="0"/>
              <a:t> </a:t>
            </a:r>
            <a:r>
              <a:rPr lang="fr-FR" dirty="0" smtClean="0"/>
              <a:t>=&gt; </a:t>
            </a:r>
            <a:r>
              <a:rPr lang="fr-FR" b="1" dirty="0" smtClean="0"/>
              <a:t>Alive Mode </a:t>
            </a:r>
            <a:br>
              <a:rPr lang="fr-FR" b="1" dirty="0" smtClean="0"/>
            </a:br>
            <a:r>
              <a:rPr lang="fr-FR" dirty="0"/>
              <a:t>I</a:t>
            </a:r>
            <a:r>
              <a:rPr lang="fr-FR" dirty="0" smtClean="0"/>
              <a:t>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receive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message in a certain time (</a:t>
            </a:r>
            <a:r>
              <a:rPr lang="fr-FR" dirty="0" err="1" smtClean="0"/>
              <a:t>path</a:t>
            </a:r>
            <a:r>
              <a:rPr lang="fr-FR" dirty="0" smtClean="0"/>
              <a:t>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reliable</a:t>
            </a:r>
            <a:r>
              <a:rPr lang="fr-FR" dirty="0" smtClean="0"/>
              <a:t> or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problems</a:t>
            </a:r>
            <a:r>
              <a:rPr lang="fr-FR" dirty="0" smtClean="0"/>
              <a:t>)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again</a:t>
            </a:r>
            <a:r>
              <a:rPr lang="fr-FR" dirty="0" smtClean="0"/>
              <a:t> use the </a:t>
            </a:r>
            <a:r>
              <a:rPr lang="fr-FR" dirty="0" err="1"/>
              <a:t>Dynamic</a:t>
            </a:r>
            <a:r>
              <a:rPr lang="fr-FR" dirty="0"/>
              <a:t> Source </a:t>
            </a:r>
            <a:r>
              <a:rPr lang="fr-FR" dirty="0" err="1" smtClean="0"/>
              <a:t>Routing</a:t>
            </a:r>
            <a:r>
              <a:rPr lang="fr-FR" dirty="0" smtClean="0"/>
              <a:t> for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mote</a:t>
            </a:r>
            <a:r>
              <a:rPr lang="fr-FR" dirty="0" smtClean="0"/>
              <a:t> and display the indication on the </a:t>
            </a:r>
            <a:r>
              <a:rPr lang="fr-FR" b="1" dirty="0" smtClean="0"/>
              <a:t>Visual Interface.</a:t>
            </a:r>
          </a:p>
          <a:p>
            <a:pPr marL="638175" lvl="1" indent="-457200">
              <a:buFont typeface="+mj-lt"/>
              <a:buAutoNum type="arabicPeriod"/>
            </a:pPr>
            <a:endParaRPr lang="fr-FR" b="1" dirty="0"/>
          </a:p>
          <a:p>
            <a:pPr marL="638175" lvl="1" indent="-457200">
              <a:buFont typeface="+mj-lt"/>
              <a:buAutoNum type="arabicPeriod"/>
            </a:pPr>
            <a:r>
              <a:rPr lang="fr-FR" dirty="0" smtClean="0"/>
              <a:t>For </a:t>
            </a:r>
            <a:r>
              <a:rPr lang="fr-FR" dirty="0" err="1" smtClean="0"/>
              <a:t>opening</a:t>
            </a:r>
            <a:r>
              <a:rPr lang="fr-FR" dirty="0" smtClean="0"/>
              <a:t> </a:t>
            </a:r>
            <a:r>
              <a:rPr lang="fr-FR" dirty="0" err="1" smtClean="0"/>
              <a:t>hours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use Sonar </a:t>
            </a:r>
            <a:r>
              <a:rPr lang="fr-FR" dirty="0" err="1" smtClean="0"/>
              <a:t>sensors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have to </a:t>
            </a:r>
            <a:r>
              <a:rPr lang="fr-FR" dirty="0" err="1" smtClean="0"/>
              <a:t>desactivate</a:t>
            </a:r>
            <a:r>
              <a:rPr lang="fr-FR" dirty="0" smtClean="0"/>
              <a:t> the </a:t>
            </a:r>
            <a:r>
              <a:rPr lang="fr-FR" dirty="0" err="1" smtClean="0"/>
              <a:t>ability</a:t>
            </a:r>
            <a:r>
              <a:rPr lang="fr-FR" dirty="0" smtClean="0"/>
              <a:t> to </a:t>
            </a:r>
            <a:r>
              <a:rPr lang="fr-FR" dirty="0" err="1" smtClean="0"/>
              <a:t>detect</a:t>
            </a:r>
            <a:r>
              <a:rPr lang="fr-FR" dirty="0" smtClean="0"/>
              <a:t> and </a:t>
            </a:r>
            <a:r>
              <a:rPr lang="fr-FR" dirty="0" err="1" smtClean="0"/>
              <a:t>launch</a:t>
            </a:r>
            <a:r>
              <a:rPr lang="fr-FR" dirty="0" smtClean="0"/>
              <a:t> an </a:t>
            </a:r>
            <a:r>
              <a:rPr lang="fr-FR" dirty="0" err="1" smtClean="0"/>
              <a:t>alarm</a:t>
            </a:r>
            <a:r>
              <a:rPr lang="fr-FR" dirty="0" smtClean="0"/>
              <a:t> =&gt; </a:t>
            </a:r>
            <a:r>
              <a:rPr lang="fr-FR" b="1" dirty="0" smtClean="0"/>
              <a:t>Config Mode </a:t>
            </a:r>
          </a:p>
          <a:p>
            <a:pPr marL="638175" lvl="1" indent="-457200">
              <a:buFont typeface="+mj-lt"/>
              <a:buAutoNum type="arabicPeriod"/>
            </a:pPr>
            <a:endParaRPr lang="fr-FR" dirty="0" smtClean="0"/>
          </a:p>
          <a:p>
            <a:pPr marL="606425" lvl="2" indent="-342900">
              <a:buFont typeface="+mj-lt"/>
              <a:buAutoNum type="arabicPeriod"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marL="179388" lvl="1" indent="0">
              <a:buNone/>
            </a:pPr>
            <a:endParaRPr lang="fr-FR" dirty="0" smtClean="0"/>
          </a:p>
          <a:p>
            <a:pPr lvl="2"/>
            <a:endParaRPr lang="fr-FR" dirty="0"/>
          </a:p>
          <a:p>
            <a:pPr marL="263525" lvl="2" indent="0">
              <a:buNone/>
            </a:pPr>
            <a:endParaRPr lang="fr-FR" dirty="0" smtClean="0"/>
          </a:p>
          <a:p>
            <a:pPr lvl="2"/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7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Network </a:t>
            </a:r>
            <a:r>
              <a:rPr lang="fr-FR" dirty="0" err="1" smtClean="0"/>
              <a:t>Principle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83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8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8228" y="330063"/>
            <a:ext cx="7167440" cy="360000"/>
          </a:xfrm>
        </p:spPr>
        <p:txBody>
          <a:bodyPr/>
          <a:lstStyle/>
          <a:p>
            <a:r>
              <a:rPr lang="fr-FR" dirty="0" smtClean="0"/>
              <a:t>Focus on the packages – Unicast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2923041"/>
            <a:ext cx="2166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00B050"/>
                </a:solidFill>
              </a:rPr>
              <a:t>=&gt;</a:t>
            </a:r>
            <a:r>
              <a:rPr lang="fr-FR" sz="2000" dirty="0" smtClean="0">
                <a:solidFill>
                  <a:srgbClr val="00B050"/>
                </a:solidFill>
              </a:rPr>
              <a:t> Alive Package</a:t>
            </a:r>
            <a:endParaRPr lang="fr-FR" sz="2000" dirty="0" smtClean="0">
              <a:solidFill>
                <a:srgbClr val="00B05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82329"/>
              </p:ext>
            </p:extLst>
          </p:nvPr>
        </p:nvGraphicFramePr>
        <p:xfrm>
          <a:off x="237743" y="1556837"/>
          <a:ext cx="8542720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888078"/>
                <a:gridCol w="1067840"/>
                <a:gridCol w="1067840"/>
                <a:gridCol w="1067840"/>
                <a:gridCol w="1067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0 =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</a:rPr>
                        <a:t>Search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Hopcount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68228" y="1120411"/>
            <a:ext cx="243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00B050"/>
                </a:solidFill>
              </a:rPr>
              <a:t>=&gt;</a:t>
            </a:r>
            <a:r>
              <a:rPr lang="fr-FR" sz="2000" dirty="0" smtClean="0">
                <a:solidFill>
                  <a:srgbClr val="00B050"/>
                </a:solidFill>
              </a:rPr>
              <a:t> </a:t>
            </a:r>
            <a:r>
              <a:rPr lang="fr-FR" sz="2000" dirty="0" err="1" smtClean="0">
                <a:solidFill>
                  <a:srgbClr val="00B050"/>
                </a:solidFill>
              </a:rPr>
              <a:t>Search</a:t>
            </a:r>
            <a:r>
              <a:rPr lang="fr-FR" sz="2000" dirty="0" smtClean="0">
                <a:solidFill>
                  <a:srgbClr val="00B050"/>
                </a:solidFill>
              </a:rPr>
              <a:t> Package</a:t>
            </a:r>
            <a:endParaRPr lang="fr-FR" sz="2000" dirty="0" smtClean="0">
              <a:solidFill>
                <a:srgbClr val="00B050"/>
              </a:solidFill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316887"/>
              </p:ext>
            </p:extLst>
          </p:nvPr>
        </p:nvGraphicFramePr>
        <p:xfrm>
          <a:off x="237743" y="3364186"/>
          <a:ext cx="8542720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859535"/>
                <a:gridCol w="1096383"/>
                <a:gridCol w="1067840"/>
                <a:gridCol w="1067840"/>
                <a:gridCol w="1067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1 = Alive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Hopcount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08739"/>
              </p:ext>
            </p:extLst>
          </p:nvPr>
        </p:nvGraphicFramePr>
        <p:xfrm>
          <a:off x="289809" y="5254139"/>
          <a:ext cx="8542720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888078"/>
                <a:gridCol w="1067840"/>
                <a:gridCol w="1067840"/>
                <a:gridCol w="1067840"/>
                <a:gridCol w="1067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Status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2 = Config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Hopcount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89809" y="4725671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00B050"/>
                </a:solidFill>
              </a:rPr>
              <a:t>=&gt;</a:t>
            </a:r>
            <a:r>
              <a:rPr lang="fr-FR" sz="2000" dirty="0" smtClean="0">
                <a:solidFill>
                  <a:srgbClr val="00B050"/>
                </a:solidFill>
              </a:rPr>
              <a:t> Config Package</a:t>
            </a:r>
            <a:endParaRPr lang="fr-FR" sz="2000" dirty="0" smtClean="0">
              <a:solidFill>
                <a:srgbClr val="00B050"/>
              </a:solidFill>
            </a:endParaRPr>
          </a:p>
        </p:txBody>
      </p:sp>
      <p:sp>
        <p:nvSpPr>
          <p:cNvPr id="10" name="Bent Arrow 9"/>
          <p:cNvSpPr/>
          <p:nvPr/>
        </p:nvSpPr>
        <p:spPr>
          <a:xfrm rot="10800000">
            <a:off x="2004145" y="6300971"/>
            <a:ext cx="411480" cy="317001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416" y="6167083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 smtClean="0">
                <a:solidFill>
                  <a:srgbClr val="FFC000"/>
                </a:solidFill>
              </a:rPr>
              <a:t>0 = </a:t>
            </a:r>
            <a:r>
              <a:rPr lang="fr-FR" sz="1600" dirty="0" err="1" smtClean="0">
                <a:solidFill>
                  <a:srgbClr val="FFC000"/>
                </a:solidFill>
              </a:rPr>
              <a:t>nothing</a:t>
            </a:r>
            <a:endParaRPr lang="fr-FR" sz="1600" dirty="0" smtClean="0">
              <a:solidFill>
                <a:srgbClr val="FFC000"/>
              </a:solidFill>
            </a:endParaRPr>
          </a:p>
          <a:p>
            <a:pPr algn="r"/>
            <a:r>
              <a:rPr lang="fr-FR" sz="1600" dirty="0" smtClean="0">
                <a:solidFill>
                  <a:srgbClr val="FFC000"/>
                </a:solidFill>
              </a:rPr>
              <a:t>1 = NO_SENSOR</a:t>
            </a:r>
          </a:p>
        </p:txBody>
      </p:sp>
    </p:spTree>
    <p:extLst>
      <p:ext uri="{BB962C8B-B14F-4D97-AF65-F5344CB8AC3E}">
        <p14:creationId xmlns:p14="http://schemas.microsoft.com/office/powerpoint/2010/main" val="218904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9</a:t>
            </a:fld>
            <a:endParaRPr lang="de-DE" noProof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8228" y="330063"/>
            <a:ext cx="7167440" cy="360000"/>
          </a:xfrm>
        </p:spPr>
        <p:txBody>
          <a:bodyPr/>
          <a:lstStyle/>
          <a:p>
            <a:r>
              <a:rPr lang="fr-FR" dirty="0" smtClean="0"/>
              <a:t>Focus on the packages – </a:t>
            </a:r>
            <a:r>
              <a:rPr lang="fr-FR" dirty="0" err="1" smtClean="0"/>
              <a:t>Controlled</a:t>
            </a:r>
            <a:r>
              <a:rPr lang="fr-FR" dirty="0" smtClean="0"/>
              <a:t> </a:t>
            </a:r>
            <a:r>
              <a:rPr lang="fr-FR" dirty="0" err="1" smtClean="0"/>
              <a:t>Flooding</a:t>
            </a:r>
            <a:endParaRPr lang="fr-FR" dirty="0"/>
          </a:p>
        </p:txBody>
      </p:sp>
      <p:sp>
        <p:nvSpPr>
          <p:cNvPr id="39" name="TextBox 38"/>
          <p:cNvSpPr txBox="1"/>
          <p:nvPr/>
        </p:nvSpPr>
        <p:spPr>
          <a:xfrm>
            <a:off x="368228" y="2923041"/>
            <a:ext cx="2592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00B050"/>
                </a:solidFill>
              </a:rPr>
              <a:t>=&gt;</a:t>
            </a:r>
            <a:r>
              <a:rPr lang="fr-FR" sz="2000" dirty="0" smtClean="0">
                <a:solidFill>
                  <a:srgbClr val="00B050"/>
                </a:solidFill>
              </a:rPr>
              <a:t> </a:t>
            </a:r>
            <a:r>
              <a:rPr lang="fr-FR" sz="2000" dirty="0" err="1" smtClean="0">
                <a:solidFill>
                  <a:srgbClr val="00B050"/>
                </a:solidFill>
              </a:rPr>
              <a:t>FSearch</a:t>
            </a:r>
            <a:r>
              <a:rPr lang="fr-FR" sz="2000" dirty="0" smtClean="0">
                <a:solidFill>
                  <a:srgbClr val="00B050"/>
                </a:solidFill>
              </a:rPr>
              <a:t> Package</a:t>
            </a:r>
            <a:endParaRPr lang="fr-FR" sz="2000" dirty="0" smtClean="0">
              <a:solidFill>
                <a:srgbClr val="00B05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632927"/>
              </p:ext>
            </p:extLst>
          </p:nvPr>
        </p:nvGraphicFramePr>
        <p:xfrm>
          <a:off x="237743" y="1556837"/>
          <a:ext cx="8542720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888078"/>
                <a:gridCol w="1067840"/>
                <a:gridCol w="1067840"/>
                <a:gridCol w="1067840"/>
                <a:gridCol w="1067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3 =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</a:rPr>
                        <a:t>FAlarm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MSG-ID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Sensor</a:t>
                      </a:r>
                      <a:r>
                        <a:rPr lang="fr-FR" sz="1600" dirty="0" smtClean="0"/>
                        <a:t/>
                      </a:r>
                      <a:br>
                        <a:rPr lang="fr-FR" sz="1600" dirty="0" smtClean="0"/>
                      </a:br>
                      <a:r>
                        <a:rPr lang="fr-FR" sz="1600" dirty="0" smtClean="0"/>
                        <a:t>Type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Distance-H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Distance-L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68228" y="1120411"/>
            <a:ext cx="2435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00B050"/>
                </a:solidFill>
              </a:rPr>
              <a:t>=&gt;</a:t>
            </a:r>
            <a:r>
              <a:rPr lang="fr-FR" sz="2000" dirty="0" smtClean="0">
                <a:solidFill>
                  <a:srgbClr val="00B050"/>
                </a:solidFill>
              </a:rPr>
              <a:t> </a:t>
            </a:r>
            <a:r>
              <a:rPr lang="fr-FR" sz="2000" dirty="0" err="1" smtClean="0">
                <a:solidFill>
                  <a:srgbClr val="00B050"/>
                </a:solidFill>
              </a:rPr>
              <a:t>FAlarm</a:t>
            </a:r>
            <a:r>
              <a:rPr lang="fr-FR" sz="2000" dirty="0" smtClean="0">
                <a:solidFill>
                  <a:srgbClr val="00B050"/>
                </a:solidFill>
              </a:rPr>
              <a:t> Package</a:t>
            </a:r>
            <a:endParaRPr lang="fr-FR" sz="2000" dirty="0" smtClean="0">
              <a:solidFill>
                <a:srgbClr val="00B050"/>
              </a:solidFill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699779"/>
              </p:ext>
            </p:extLst>
          </p:nvPr>
        </p:nvGraphicFramePr>
        <p:xfrm>
          <a:off x="237743" y="3364186"/>
          <a:ext cx="8542720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987551"/>
                <a:gridCol w="968367"/>
                <a:gridCol w="1067840"/>
                <a:gridCol w="1067840"/>
                <a:gridCol w="1067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4 =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</a:rPr>
                        <a:t>FSearch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MSG-ID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03914"/>
              </p:ext>
            </p:extLst>
          </p:nvPr>
        </p:nvGraphicFramePr>
        <p:xfrm>
          <a:off x="289809" y="5254139"/>
          <a:ext cx="8542720" cy="94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9890"/>
                <a:gridCol w="1024128"/>
                <a:gridCol w="969264"/>
                <a:gridCol w="888078"/>
                <a:gridCol w="1067840"/>
                <a:gridCol w="1067840"/>
                <a:gridCol w="1067840"/>
                <a:gridCol w="1067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Byte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Description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Source-ID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Dest-ID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0000"/>
                          </a:solidFill>
                        </a:rPr>
                        <a:t>5 = </a:t>
                      </a:r>
                      <a:r>
                        <a:rPr lang="fr-FR" sz="1600" dirty="0" err="1" smtClean="0">
                          <a:solidFill>
                            <a:srgbClr val="FF0000"/>
                          </a:solidFill>
                        </a:rPr>
                        <a:t>FAck</a:t>
                      </a:r>
                      <a:endParaRPr lang="fr-FR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SUM-RSSI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/>
                        <a:t>Path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89809" y="4725671"/>
            <a:ext cx="2193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00B050"/>
                </a:solidFill>
              </a:rPr>
              <a:t>=&gt;</a:t>
            </a:r>
            <a:r>
              <a:rPr lang="fr-FR" sz="2000" dirty="0" smtClean="0">
                <a:solidFill>
                  <a:srgbClr val="00B050"/>
                </a:solidFill>
              </a:rPr>
              <a:t> </a:t>
            </a:r>
            <a:r>
              <a:rPr lang="fr-FR" sz="2000" dirty="0" err="1" smtClean="0">
                <a:solidFill>
                  <a:srgbClr val="00B050"/>
                </a:solidFill>
              </a:rPr>
              <a:t>FAck</a:t>
            </a:r>
            <a:r>
              <a:rPr lang="fr-FR" sz="2000" dirty="0" smtClean="0">
                <a:solidFill>
                  <a:srgbClr val="FF0000"/>
                </a:solidFill>
              </a:rPr>
              <a:t> </a:t>
            </a:r>
            <a:r>
              <a:rPr lang="fr-FR" sz="2000" dirty="0" smtClean="0">
                <a:solidFill>
                  <a:srgbClr val="00B050"/>
                </a:solidFill>
              </a:rPr>
              <a:t>Package</a:t>
            </a:r>
            <a:endParaRPr lang="fr-FR" sz="2000" dirty="0" smtClean="0">
              <a:solidFill>
                <a:srgbClr val="00B050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rot="10800000">
            <a:off x="5829385" y="2606039"/>
            <a:ext cx="411480" cy="317001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1948" y="2507542"/>
            <a:ext cx="1877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 smtClean="0">
                <a:solidFill>
                  <a:srgbClr val="FFC000"/>
                </a:solidFill>
              </a:rPr>
              <a:t>0 = IR</a:t>
            </a:r>
          </a:p>
          <a:p>
            <a:pPr algn="r"/>
            <a:r>
              <a:rPr lang="fr-FR" sz="1600" dirty="0" smtClean="0">
                <a:solidFill>
                  <a:srgbClr val="FFC000"/>
                </a:solidFill>
              </a:rPr>
              <a:t>1 = SONAR</a:t>
            </a:r>
          </a:p>
          <a:p>
            <a:pPr algn="r"/>
            <a:r>
              <a:rPr lang="fr-FR" sz="1600" dirty="0" smtClean="0">
                <a:solidFill>
                  <a:srgbClr val="FFC000"/>
                </a:solidFill>
              </a:rPr>
              <a:t>2 = NO_SENSOR </a:t>
            </a:r>
            <a:endParaRPr lang="fr-FR" sz="1600" dirty="0" smtClean="0">
              <a:solidFill>
                <a:srgbClr val="FFC000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7101840" y="2580702"/>
            <a:ext cx="198120" cy="31700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Down Arrow 40"/>
          <p:cNvSpPr/>
          <p:nvPr/>
        </p:nvSpPr>
        <p:spPr>
          <a:xfrm>
            <a:off x="8160935" y="2580702"/>
            <a:ext cx="198120" cy="31700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/>
          <p:cNvSpPr txBox="1"/>
          <p:nvPr/>
        </p:nvSpPr>
        <p:spPr>
          <a:xfrm>
            <a:off x="6655262" y="2897703"/>
            <a:ext cx="1397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MSB (cm)</a:t>
            </a:r>
            <a:endParaRPr lang="fr-FR" sz="1400" dirty="0" smtClean="0">
              <a:solidFill>
                <a:srgbClr val="FFC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99713" y="2897703"/>
            <a:ext cx="118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LSB (cm)</a:t>
            </a:r>
            <a:endParaRPr lang="fr-FR" sz="14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andarddesign">
  <a:themeElements>
    <a:clrScheme name="TUM">
      <a:dk1>
        <a:srgbClr val="000000"/>
      </a:dk1>
      <a:lt1>
        <a:srgbClr val="FFFFFF"/>
      </a:lt1>
      <a:dk2>
        <a:srgbClr val="0065BD"/>
      </a:dk2>
      <a:lt2>
        <a:srgbClr val="DAD7CB"/>
      </a:lt2>
      <a:accent1>
        <a:srgbClr val="003359"/>
      </a:accent1>
      <a:accent2>
        <a:srgbClr val="005293"/>
      </a:accent2>
      <a:accent3>
        <a:srgbClr val="0073CF"/>
      </a:accent3>
      <a:accent4>
        <a:srgbClr val="64A0C8"/>
      </a:accent4>
      <a:accent5>
        <a:srgbClr val="A2AD00"/>
      </a:accent5>
      <a:accent6>
        <a:srgbClr val="E37222"/>
      </a:accent6>
      <a:hlink>
        <a:srgbClr val="98C6EA"/>
      </a:hlink>
      <a:folHlink>
        <a:srgbClr val="A2AD00"/>
      </a:folHlink>
    </a:clrScheme>
    <a:fontScheme name="TUM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" id="{9509AE1D-D307-471F-90A8-3EBC7D08D088}" vid="{8E67155D-B217-4FE3-9DE5-E5CC51C4AF88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Words>3199</Words>
  <Application>Microsoft Office PowerPoint</Application>
  <PresentationFormat>On-screen Show (4:3)</PresentationFormat>
  <Paragraphs>1561</Paragraphs>
  <Slides>55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Courier New</vt:lpstr>
      <vt:lpstr>TUM Neue Helvetica 55 Regular</vt:lpstr>
      <vt:lpstr>Wingdings</vt:lpstr>
      <vt:lpstr>Symbol</vt:lpstr>
      <vt:lpstr>Calibri</vt:lpstr>
      <vt:lpstr>Arial</vt:lpstr>
      <vt:lpstr>1_Standarddesign</vt:lpstr>
      <vt:lpstr>Museum Alarm System Final Presentation – Group 4</vt:lpstr>
      <vt:lpstr>Idea</vt:lpstr>
      <vt:lpstr>Overview</vt:lpstr>
      <vt:lpstr>Network Overview</vt:lpstr>
      <vt:lpstr>Material</vt:lpstr>
      <vt:lpstr>Network Principle</vt:lpstr>
      <vt:lpstr>Network Principle</vt:lpstr>
      <vt:lpstr>Focus on the packages – Unicast</vt:lpstr>
      <vt:lpstr>Focus on the packages – Controlled Flooding</vt:lpstr>
      <vt:lpstr>Routing Protocol - Principle</vt:lpstr>
      <vt:lpstr>Routing Protocol – FSearch Mode</vt:lpstr>
      <vt:lpstr>Routing Protocol – FSearch Mode</vt:lpstr>
      <vt:lpstr>Routing Protocol – FAck Mode</vt:lpstr>
      <vt:lpstr>Routing Protocol – FAck Mode</vt:lpstr>
      <vt:lpstr>Routing Protocol – FAck Mode</vt:lpstr>
      <vt:lpstr>Routing Protocol – FAck Mode</vt:lpstr>
      <vt:lpstr>Routing Protocol – FAck Mode</vt:lpstr>
      <vt:lpstr>Routing Protocol – Routing table construction</vt:lpstr>
      <vt:lpstr>Routing Protocol – Routing table construction</vt:lpstr>
      <vt:lpstr>Routing Protocol – Routing table construction</vt:lpstr>
      <vt:lpstr>Routing Protocol – Routing table construction</vt:lpstr>
      <vt:lpstr>System Behavior (closing hours) – Step 1</vt:lpstr>
      <vt:lpstr>System Behavior – Step 2</vt:lpstr>
      <vt:lpstr>System Behavior – Step 3</vt:lpstr>
      <vt:lpstr>System Behavior – Step 4</vt:lpstr>
      <vt:lpstr>System Behavior – Step 5</vt:lpstr>
      <vt:lpstr>System Behavior – Step 6</vt:lpstr>
      <vt:lpstr>System Behavior – Step 7</vt:lpstr>
      <vt:lpstr>System Behavior – Step 8</vt:lpstr>
      <vt:lpstr>System Behavior – Step 9</vt:lpstr>
      <vt:lpstr>System Behavior – Step 10</vt:lpstr>
      <vt:lpstr>System Behavior – Step 11</vt:lpstr>
      <vt:lpstr>System Behavior – Step 12</vt:lpstr>
      <vt:lpstr>System Behavior – Step 13</vt:lpstr>
      <vt:lpstr>System Behavior – Step 14</vt:lpstr>
      <vt:lpstr>System Behavior – Step 15</vt:lpstr>
      <vt:lpstr>System Behavior – Step 16</vt:lpstr>
      <vt:lpstr>System Behavior – Step 17</vt:lpstr>
      <vt:lpstr>System Behavior – Step 18</vt:lpstr>
      <vt:lpstr>System Behavior – Step 19</vt:lpstr>
      <vt:lpstr>System Behavior – Step 20</vt:lpstr>
      <vt:lpstr>System Behavior – Step 21</vt:lpstr>
      <vt:lpstr>System Behavior – Step 22</vt:lpstr>
      <vt:lpstr>System Behavior – Step 23</vt:lpstr>
      <vt:lpstr>System Behavior – Step 24</vt:lpstr>
      <vt:lpstr>System Behavior – Step 25</vt:lpstr>
      <vt:lpstr>System Behavior – Step 26</vt:lpstr>
      <vt:lpstr>System Behavior – Step 27</vt:lpstr>
      <vt:lpstr>System Behavior – Step 28</vt:lpstr>
      <vt:lpstr>Prior Work and Open Issues </vt:lpstr>
      <vt:lpstr>Summary of Thesis Results</vt:lpstr>
      <vt:lpstr>Figures Showing Results</vt:lpstr>
      <vt:lpstr>References</vt:lpstr>
      <vt:lpstr>PowerPoint Presentation</vt:lpstr>
      <vt:lpstr>Notes/Hinweise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The Master of the Universe!</dc:title>
  <dc:creator>Blenk, Andreas</dc:creator>
  <cp:lastModifiedBy>Compte Microsoft</cp:lastModifiedBy>
  <cp:revision>190</cp:revision>
  <dcterms:created xsi:type="dcterms:W3CDTF">2014-06-24T14:44:43Z</dcterms:created>
  <dcterms:modified xsi:type="dcterms:W3CDTF">2015-07-09T19:56:13Z</dcterms:modified>
</cp:coreProperties>
</file>