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4" r:id="rId6"/>
    <p:sldId id="272" r:id="rId7"/>
    <p:sldId id="275" r:id="rId8"/>
    <p:sldId id="276" r:id="rId9"/>
    <p:sldId id="278" r:id="rId10"/>
    <p:sldId id="279" r:id="rId11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11D"/>
    <a:srgbClr val="394404"/>
    <a:srgbClr val="5F6F0F"/>
    <a:srgbClr val="718412"/>
    <a:srgbClr val="65741A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 autoAdjust="0"/>
    <p:restoredTop sz="96405" autoAdjust="0"/>
  </p:normalViewPr>
  <p:slideViewPr>
    <p:cSldViewPr>
      <p:cViewPr varScale="1">
        <p:scale>
          <a:sx n="126" d="100"/>
          <a:sy n="126" d="100"/>
        </p:scale>
        <p:origin x="368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16/01/19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16/01/19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err="1" smtClean="0"/>
              <a:t>iDentistCare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 smtClean="0"/>
              <a:t>Riccardo </a:t>
            </a:r>
            <a:r>
              <a:rPr lang="it-IT" dirty="0" err="1" smtClean="0"/>
              <a:t>caprari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francesco</a:t>
            </a:r>
            <a:r>
              <a:rPr lang="it-IT" dirty="0" smtClean="0"/>
              <a:t> Douglas </a:t>
            </a:r>
            <a:r>
              <a:rPr lang="it-IT" dirty="0"/>
              <a:t>Scotti di </a:t>
            </a:r>
            <a:r>
              <a:rPr lang="it-IT" dirty="0" smtClean="0"/>
              <a:t>Vigoleno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L’idea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485900" y="1772816"/>
            <a:ext cx="9505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/>
              <a:t>Il sito riguarda uno studio dentistico e ha come obiettivo principale quello di facilitare e modernizzare la comunicazione fra i pazienti e i medici dello studio. Nel sito sono presenti servizi di informazione (luogo, orari di lavoro, storia dello studio) e un'area personale per i medici e per i pazienti. Infatti, i pazienti possono registrarsi al sito e di conseguenza autenticarsi per prenotare visite o visualizzare la propria cartella clinica, così da essere sempre a contatto con il proprio dottore. Ovviamente anche il dottore dispone di una sezione di login e di un'area personale nella quale può gestire i suoi pazienti.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526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L’architettura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4241392" y="2708921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6" name="CasellaDiTesto 5"/>
          <p:cNvSpPr txBox="1"/>
          <p:nvPr/>
        </p:nvSpPr>
        <p:spPr>
          <a:xfrm>
            <a:off x="4485112" y="2833480"/>
            <a:ext cx="109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Web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5825568" y="2996953"/>
            <a:ext cx="10081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6833680" y="2708921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11" name="CasellaDiTesto 10"/>
          <p:cNvSpPr txBox="1"/>
          <p:nvPr/>
        </p:nvSpPr>
        <p:spPr>
          <a:xfrm>
            <a:off x="6852868" y="2833481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5832652" y="3501009"/>
            <a:ext cx="10081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8398668" y="2996952"/>
            <a:ext cx="10081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9406780" y="2708920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17" name="CasellaDiTesto 16"/>
          <p:cNvSpPr txBox="1"/>
          <p:nvPr/>
        </p:nvSpPr>
        <p:spPr>
          <a:xfrm>
            <a:off x="9425968" y="299695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8405752" y="3501008"/>
            <a:ext cx="10081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9389964" y="4031485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FFFF00"/>
                </a:solidFill>
              </a:rPr>
              <a:t>MongoDB</a:t>
            </a:r>
            <a:endParaRPr lang="it-IT" sz="2800" dirty="0">
              <a:solidFill>
                <a:srgbClr val="FFFF0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037547" y="4031485"/>
            <a:ext cx="131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2D050"/>
                </a:solidFill>
              </a:rPr>
              <a:t>NodeJS</a:t>
            </a:r>
            <a:endParaRPr lang="it-IT" sz="2800" dirty="0">
              <a:solidFill>
                <a:srgbClr val="92D05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4174149" y="3870729"/>
            <a:ext cx="1718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>
                <a:solidFill>
                  <a:srgbClr val="92D050"/>
                </a:solidFill>
              </a:rPr>
              <a:t>NodeJS</a:t>
            </a:r>
            <a:endParaRPr lang="it-IT" sz="2800" dirty="0" smtClean="0">
              <a:solidFill>
                <a:srgbClr val="92D050"/>
              </a:solidFill>
            </a:endParaRPr>
          </a:p>
          <a:p>
            <a:pPr algn="ctr"/>
            <a:r>
              <a:rPr lang="it-IT" sz="2800" dirty="0" smtClean="0">
                <a:solidFill>
                  <a:srgbClr val="92D050"/>
                </a:solidFill>
              </a:rPr>
              <a:t>(Express)</a:t>
            </a:r>
            <a:endParaRPr lang="it-IT" sz="2800" dirty="0">
              <a:solidFill>
                <a:srgbClr val="92D050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1379495" y="2779817"/>
            <a:ext cx="1659045" cy="95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23" name="CasellaDiTesto 22"/>
          <p:cNvSpPr txBox="1"/>
          <p:nvPr/>
        </p:nvSpPr>
        <p:spPr>
          <a:xfrm>
            <a:off x="1367530" y="3001257"/>
            <a:ext cx="163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Richiesta</a:t>
            </a:r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2931913" y="3069980"/>
            <a:ext cx="1299885" cy="3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3202380" y="2746146"/>
            <a:ext cx="756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URI</a:t>
            </a:r>
            <a:endParaRPr lang="it-IT" sz="1600" dirty="0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2931913" y="3501008"/>
            <a:ext cx="12998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3125030" y="3501008"/>
            <a:ext cx="91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smtClean="0"/>
              <a:t>RISORSA</a:t>
            </a:r>
            <a:endParaRPr lang="it-IT" sz="1600" dirty="0"/>
          </a:p>
        </p:txBody>
      </p:sp>
      <p:sp>
        <p:nvSpPr>
          <p:cNvPr id="36" name="Rettangolo 35"/>
          <p:cNvSpPr/>
          <p:nvPr/>
        </p:nvSpPr>
        <p:spPr>
          <a:xfrm>
            <a:off x="4241392" y="4988305"/>
            <a:ext cx="6804756" cy="672943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6852868" y="509394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8152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realizzazione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790621" y="1844824"/>
            <a:ext cx="9217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Il front-end di </a:t>
            </a:r>
            <a:r>
              <a:rPr lang="it-IT" sz="2800" dirty="0" err="1" smtClean="0"/>
              <a:t>iDentistCare</a:t>
            </a:r>
            <a:r>
              <a:rPr lang="it-IT" sz="2800" dirty="0" smtClean="0"/>
              <a:t> è stato realizzato come progetto per il corso di Linguaggi e tecnologie per il web  e verrà utilizzato per fornire un’interfaccia tramite la quale il paziente potrà di fatto comunicare con il server.</a:t>
            </a:r>
          </a:p>
          <a:p>
            <a:endParaRPr lang="it-IT" sz="2800" dirty="0" smtClean="0"/>
          </a:p>
          <a:p>
            <a:r>
              <a:rPr lang="it-IT" sz="2800" dirty="0" smtClean="0"/>
              <a:t>Per la realizzazione del back-end abbiamo utilizzato 3 container </a:t>
            </a:r>
            <a:r>
              <a:rPr lang="it-IT" sz="2800" dirty="0" err="1" smtClean="0"/>
              <a:t>Docker</a:t>
            </a:r>
            <a:r>
              <a:rPr lang="it-IT" sz="2800" dirty="0" smtClean="0"/>
              <a:t> con le rispettive immagini:</a:t>
            </a:r>
          </a:p>
          <a:p>
            <a:r>
              <a:rPr lang="it-IT" sz="2800" dirty="0" smtClean="0"/>
              <a:t>· (x2) </a:t>
            </a:r>
            <a:r>
              <a:rPr lang="it-IT" sz="2800" dirty="0" err="1" smtClean="0"/>
              <a:t>Nodejs</a:t>
            </a:r>
            <a:endParaRPr lang="it-IT" sz="2800" dirty="0" smtClean="0"/>
          </a:p>
          <a:p>
            <a:r>
              <a:rPr lang="it-IT" sz="2800" dirty="0" smtClean="0"/>
              <a:t>· (x1) </a:t>
            </a:r>
            <a:r>
              <a:rPr lang="it-IT" sz="2800" dirty="0" err="1" smtClean="0"/>
              <a:t>MongoDB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8775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tecnologie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90621" y="2060848"/>
            <a:ext cx="9217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Tra le tecnologie utilizzate con </a:t>
            </a:r>
            <a:r>
              <a:rPr lang="it-IT" sz="3600" dirty="0" err="1" smtClean="0"/>
              <a:t>nodejs</a:t>
            </a:r>
            <a:r>
              <a:rPr lang="it-IT" sz="3600" dirty="0" smtClean="0"/>
              <a:t>, le principali sono:</a:t>
            </a:r>
          </a:p>
          <a:p>
            <a:pPr marL="457200" indent="-457200">
              <a:buFont typeface="Arial" charset="0"/>
              <a:buChar char="•"/>
            </a:pPr>
            <a:r>
              <a:rPr lang="it-IT" sz="3600" dirty="0" smtClean="0">
                <a:solidFill>
                  <a:srgbClr val="FFFF00"/>
                </a:solidFill>
              </a:rPr>
              <a:t>Express</a:t>
            </a:r>
            <a:r>
              <a:rPr lang="it-IT" sz="3600" dirty="0" smtClean="0"/>
              <a:t> </a:t>
            </a:r>
            <a:r>
              <a:rPr lang="it-IT" sz="2000" dirty="0" smtClean="0"/>
              <a:t>– </a:t>
            </a:r>
            <a:r>
              <a:rPr lang="it-IT" sz="2000" dirty="0" err="1" smtClean="0"/>
              <a:t>framework</a:t>
            </a:r>
            <a:r>
              <a:rPr lang="it-IT" sz="2000" dirty="0" smtClean="0"/>
              <a:t> per applicazioni web </a:t>
            </a:r>
            <a:r>
              <a:rPr lang="it-IT" sz="2000" dirty="0" err="1" smtClean="0"/>
              <a:t>nodejs</a:t>
            </a:r>
            <a:endParaRPr lang="it-IT" sz="2000" dirty="0" smtClean="0">
              <a:solidFill>
                <a:srgbClr val="FFFF00"/>
              </a:solidFill>
            </a:endParaRPr>
          </a:p>
          <a:p>
            <a:pPr marL="457200" lvl="0" indent="-457200">
              <a:buFont typeface="Arial" charset="0"/>
              <a:buChar char="•"/>
            </a:pPr>
            <a:r>
              <a:rPr lang="it-IT" sz="3600" dirty="0" smtClean="0">
                <a:solidFill>
                  <a:srgbClr val="FFFF00"/>
                </a:solidFill>
              </a:rPr>
              <a:t>Passport </a:t>
            </a:r>
            <a:r>
              <a:rPr lang="it-IT" sz="2000" dirty="0" smtClean="0">
                <a:solidFill>
                  <a:prstClr val="white"/>
                </a:solidFill>
              </a:rPr>
              <a:t>– </a:t>
            </a:r>
            <a:r>
              <a:rPr lang="it-IT" sz="2000" dirty="0" err="1" smtClean="0">
                <a:solidFill>
                  <a:prstClr val="white"/>
                </a:solidFill>
              </a:rPr>
              <a:t>middleware</a:t>
            </a:r>
            <a:r>
              <a:rPr lang="it-IT" sz="2000" dirty="0" smtClean="0">
                <a:solidFill>
                  <a:prstClr val="white"/>
                </a:solidFill>
              </a:rPr>
              <a:t> di autenticazione che offre servizi con </a:t>
            </a:r>
            <a:r>
              <a:rPr lang="it-IT" sz="2000" dirty="0" err="1" smtClean="0">
                <a:solidFill>
                  <a:prstClr val="white"/>
                </a:solidFill>
              </a:rPr>
              <a:t>oAuth</a:t>
            </a:r>
            <a:endParaRPr lang="it-IT" sz="2000" dirty="0" smtClean="0">
              <a:solidFill>
                <a:prstClr val="white"/>
              </a:solidFill>
            </a:endParaRPr>
          </a:p>
          <a:p>
            <a:pPr marL="457200" lvl="0" indent="-457200">
              <a:buFont typeface="Arial" charset="0"/>
              <a:buChar char="•"/>
            </a:pPr>
            <a:r>
              <a:rPr lang="it-IT" sz="3600" dirty="0" err="1" smtClean="0">
                <a:solidFill>
                  <a:srgbClr val="FFFF00"/>
                </a:solidFill>
              </a:rPr>
              <a:t>Jsonwebtoken</a:t>
            </a:r>
            <a:r>
              <a:rPr lang="it-IT" sz="3600" dirty="0" smtClean="0">
                <a:solidFill>
                  <a:srgbClr val="FFFF00"/>
                </a:solidFill>
              </a:rPr>
              <a:t> </a:t>
            </a:r>
            <a:r>
              <a:rPr lang="it-IT" sz="2000" dirty="0">
                <a:solidFill>
                  <a:prstClr val="white"/>
                </a:solidFill>
              </a:rPr>
              <a:t>– </a:t>
            </a:r>
            <a:r>
              <a:rPr lang="it-IT" sz="2000" dirty="0" smtClean="0">
                <a:solidFill>
                  <a:prstClr val="white"/>
                </a:solidFill>
              </a:rPr>
              <a:t>open standard per scambiare dati in maniera sicura</a:t>
            </a:r>
          </a:p>
          <a:p>
            <a:pPr marL="457200" lvl="0" indent="-457200">
              <a:buFont typeface="Arial" charset="0"/>
              <a:buChar char="•"/>
            </a:pPr>
            <a:r>
              <a:rPr lang="it-IT" sz="3600" dirty="0" err="1" smtClean="0">
                <a:solidFill>
                  <a:srgbClr val="FFFF00"/>
                </a:solidFill>
              </a:rPr>
              <a:t>Websocket</a:t>
            </a:r>
            <a:r>
              <a:rPr lang="it-IT" sz="3600" dirty="0" smtClean="0">
                <a:solidFill>
                  <a:srgbClr val="FFFF00"/>
                </a:solidFill>
              </a:rPr>
              <a:t> </a:t>
            </a:r>
            <a:r>
              <a:rPr lang="it-IT" sz="2000" dirty="0">
                <a:solidFill>
                  <a:prstClr val="white"/>
                </a:solidFill>
              </a:rPr>
              <a:t>– </a:t>
            </a:r>
            <a:r>
              <a:rPr lang="it-IT" sz="2000" dirty="0" smtClean="0">
                <a:solidFill>
                  <a:prstClr val="white"/>
                </a:solidFill>
              </a:rPr>
              <a:t>tecnologia web per canali di comunicazione TCP full-duplex</a:t>
            </a:r>
            <a:endParaRPr lang="it-IT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funziona?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413892" y="1700808"/>
            <a:ext cx="941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Il paziente può registrarsi al sito ed effettuare il login oppure effettuare il login tramite </a:t>
            </a:r>
            <a:r>
              <a:rPr lang="it-IT" sz="1800" dirty="0" err="1" smtClean="0"/>
              <a:t>Facebook</a:t>
            </a:r>
            <a:r>
              <a:rPr lang="it-IT" sz="1800" dirty="0" smtClean="0"/>
              <a:t>. L’utente autenticato viene poi serializzato all’interno della sessione</a:t>
            </a:r>
            <a:endParaRPr lang="it-IT" sz="1800" dirty="0"/>
          </a:p>
        </p:txBody>
      </p:sp>
      <p:sp>
        <p:nvSpPr>
          <p:cNvPr id="5" name="Rettangolo 4"/>
          <p:cNvSpPr/>
          <p:nvPr/>
        </p:nvSpPr>
        <p:spPr>
          <a:xfrm>
            <a:off x="4109721" y="2814167"/>
            <a:ext cx="1595580" cy="95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6" name="CasellaDiTesto 5"/>
          <p:cNvSpPr txBox="1"/>
          <p:nvPr/>
        </p:nvSpPr>
        <p:spPr>
          <a:xfrm>
            <a:off x="4092015" y="2814168"/>
            <a:ext cx="1597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Strategia Passport</a:t>
            </a:r>
          </a:p>
          <a:p>
            <a:pPr algn="ctr"/>
            <a:r>
              <a:rPr lang="it-IT" sz="1600" dirty="0" smtClean="0"/>
              <a:t>REGISTRAZIONE</a:t>
            </a:r>
            <a:endParaRPr lang="it-IT" sz="1600" dirty="0"/>
          </a:p>
        </p:txBody>
      </p:sp>
      <p:sp>
        <p:nvSpPr>
          <p:cNvPr id="12" name="Rettangolo 11"/>
          <p:cNvSpPr/>
          <p:nvPr/>
        </p:nvSpPr>
        <p:spPr>
          <a:xfrm>
            <a:off x="7306624" y="3383080"/>
            <a:ext cx="1308248" cy="77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13" name="CasellaDiTesto 12"/>
          <p:cNvSpPr txBox="1"/>
          <p:nvPr/>
        </p:nvSpPr>
        <p:spPr>
          <a:xfrm>
            <a:off x="7168660" y="355036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</a:p>
        </p:txBody>
      </p:sp>
      <p:sp>
        <p:nvSpPr>
          <p:cNvPr id="18" name="Ovale 17"/>
          <p:cNvSpPr/>
          <p:nvPr/>
        </p:nvSpPr>
        <p:spPr>
          <a:xfrm>
            <a:off x="1146916" y="3780095"/>
            <a:ext cx="1659045" cy="95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19" name="CasellaDiTesto 18"/>
          <p:cNvSpPr txBox="1"/>
          <p:nvPr/>
        </p:nvSpPr>
        <p:spPr>
          <a:xfrm>
            <a:off x="1134951" y="4001535"/>
            <a:ext cx="163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Paziente</a:t>
            </a:r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 flipV="1">
            <a:off x="2699334" y="3257686"/>
            <a:ext cx="1396643" cy="8125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 rot="19718047">
            <a:off x="2382696" y="3381085"/>
            <a:ext cx="1776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REGISTRAZIONE</a:t>
            </a:r>
            <a:endParaRPr lang="it-IT" sz="1600" dirty="0"/>
          </a:p>
        </p:txBody>
      </p:sp>
      <p:cxnSp>
        <p:nvCxnSpPr>
          <p:cNvPr id="27" name="Connettore 2 26"/>
          <p:cNvCxnSpPr/>
          <p:nvPr/>
        </p:nvCxnSpPr>
        <p:spPr>
          <a:xfrm>
            <a:off x="2649035" y="4584939"/>
            <a:ext cx="1398618" cy="6487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 rot="1461308">
            <a:off x="3007344" y="4648960"/>
            <a:ext cx="1089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>
                <a:solidFill>
                  <a:prstClr val="white"/>
                </a:solidFill>
              </a:rPr>
              <a:t>LOGIN</a:t>
            </a:r>
            <a:endParaRPr lang="it-IT" dirty="0"/>
          </a:p>
        </p:txBody>
      </p:sp>
      <p:cxnSp>
        <p:nvCxnSpPr>
          <p:cNvPr id="30" name="Connettore 2 29"/>
          <p:cNvCxnSpPr/>
          <p:nvPr/>
        </p:nvCxnSpPr>
        <p:spPr>
          <a:xfrm>
            <a:off x="5718770" y="3166795"/>
            <a:ext cx="1565967" cy="3835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5139385" y="4392815"/>
            <a:ext cx="1579671" cy="8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35" name="CasellaDiTesto 34"/>
          <p:cNvSpPr txBox="1"/>
          <p:nvPr/>
        </p:nvSpPr>
        <p:spPr>
          <a:xfrm>
            <a:off x="5153672" y="4402738"/>
            <a:ext cx="147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Strategia Passport</a:t>
            </a:r>
          </a:p>
          <a:p>
            <a:pPr algn="ctr"/>
            <a:r>
              <a:rPr lang="it-IT" sz="1600" dirty="0" smtClean="0"/>
              <a:t>LOGIN</a:t>
            </a:r>
            <a:endParaRPr lang="it-IT" sz="1600" dirty="0"/>
          </a:p>
        </p:txBody>
      </p:sp>
      <p:sp>
        <p:nvSpPr>
          <p:cNvPr id="36" name="CasellaDiTesto 35"/>
          <p:cNvSpPr txBox="1"/>
          <p:nvPr/>
        </p:nvSpPr>
        <p:spPr>
          <a:xfrm rot="831429">
            <a:off x="5817925" y="3043414"/>
            <a:ext cx="1447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INSERIMENTO</a:t>
            </a:r>
            <a:endParaRPr lang="it-IT" sz="1600" dirty="0"/>
          </a:p>
        </p:txBody>
      </p:sp>
      <p:cxnSp>
        <p:nvCxnSpPr>
          <p:cNvPr id="37" name="Connettore 2 36"/>
          <p:cNvCxnSpPr/>
          <p:nvPr/>
        </p:nvCxnSpPr>
        <p:spPr>
          <a:xfrm flipV="1">
            <a:off x="7960748" y="4189740"/>
            <a:ext cx="0" cy="1027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6852661" y="4468365"/>
            <a:ext cx="1447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CHECK</a:t>
            </a:r>
            <a:endParaRPr lang="it-IT" sz="1600" dirty="0"/>
          </a:p>
        </p:txBody>
      </p:sp>
      <p:sp>
        <p:nvSpPr>
          <p:cNvPr id="45" name="Rettangolo 44"/>
          <p:cNvSpPr/>
          <p:nvPr/>
        </p:nvSpPr>
        <p:spPr>
          <a:xfrm>
            <a:off x="5143638" y="5569898"/>
            <a:ext cx="1579671" cy="8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46" name="CasellaDiTesto 45"/>
          <p:cNvSpPr txBox="1"/>
          <p:nvPr/>
        </p:nvSpPr>
        <p:spPr>
          <a:xfrm>
            <a:off x="5157925" y="5579821"/>
            <a:ext cx="147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Strategia</a:t>
            </a:r>
          </a:p>
          <a:p>
            <a:pPr algn="ctr"/>
            <a:r>
              <a:rPr lang="it-IT" sz="1600" dirty="0" smtClean="0"/>
              <a:t>Passport-</a:t>
            </a:r>
            <a:r>
              <a:rPr lang="it-IT" sz="1600" dirty="0" err="1" smtClean="0"/>
              <a:t>oAuth</a:t>
            </a:r>
            <a:endParaRPr lang="it-IT" sz="1600" dirty="0" smtClean="0"/>
          </a:p>
          <a:p>
            <a:pPr algn="ctr"/>
            <a:r>
              <a:rPr lang="it-IT" sz="1600" dirty="0" smtClean="0"/>
              <a:t>FACEBOOK</a:t>
            </a:r>
            <a:endParaRPr lang="it-IT" sz="1600" dirty="0"/>
          </a:p>
        </p:txBody>
      </p:sp>
      <p:sp>
        <p:nvSpPr>
          <p:cNvPr id="48" name="Ovale 47"/>
          <p:cNvSpPr/>
          <p:nvPr/>
        </p:nvSpPr>
        <p:spPr>
          <a:xfrm>
            <a:off x="4061375" y="5101035"/>
            <a:ext cx="315500" cy="308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cxnSp>
        <p:nvCxnSpPr>
          <p:cNvPr id="49" name="Connettore 2 48"/>
          <p:cNvCxnSpPr>
            <a:endCxn id="34" idx="1"/>
          </p:cNvCxnSpPr>
          <p:nvPr/>
        </p:nvCxnSpPr>
        <p:spPr>
          <a:xfrm flipV="1">
            <a:off x="4365938" y="4808314"/>
            <a:ext cx="773447" cy="388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endCxn id="45" idx="1"/>
          </p:cNvCxnSpPr>
          <p:nvPr/>
        </p:nvCxnSpPr>
        <p:spPr>
          <a:xfrm>
            <a:off x="4345346" y="5367699"/>
            <a:ext cx="798292" cy="617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endCxn id="60" idx="1"/>
          </p:cNvCxnSpPr>
          <p:nvPr/>
        </p:nvCxnSpPr>
        <p:spPr>
          <a:xfrm>
            <a:off x="6736226" y="4775844"/>
            <a:ext cx="1112976" cy="486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/>
          <p:cNvSpPr/>
          <p:nvPr/>
        </p:nvSpPr>
        <p:spPr>
          <a:xfrm>
            <a:off x="7802998" y="5217575"/>
            <a:ext cx="315500" cy="308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cxnSp>
        <p:nvCxnSpPr>
          <p:cNvPr id="62" name="Connettore 2 61"/>
          <p:cNvCxnSpPr>
            <a:endCxn id="60" idx="3"/>
          </p:cNvCxnSpPr>
          <p:nvPr/>
        </p:nvCxnSpPr>
        <p:spPr>
          <a:xfrm flipV="1">
            <a:off x="6741651" y="5480687"/>
            <a:ext cx="1107551" cy="5558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8115816" y="4212075"/>
            <a:ext cx="452" cy="984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8124802" y="4235924"/>
            <a:ext cx="980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smtClean="0">
                <a:solidFill>
                  <a:prstClr val="white"/>
                </a:solidFill>
              </a:rPr>
              <a:t>RISPOSTA</a:t>
            </a:r>
            <a:endParaRPr lang="it-IT" dirty="0"/>
          </a:p>
        </p:txBody>
      </p:sp>
      <p:cxnSp>
        <p:nvCxnSpPr>
          <p:cNvPr id="74" name="Connettore 2 73"/>
          <p:cNvCxnSpPr/>
          <p:nvPr/>
        </p:nvCxnSpPr>
        <p:spPr>
          <a:xfrm flipV="1">
            <a:off x="8113148" y="4764676"/>
            <a:ext cx="1940802" cy="551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tangolo 76"/>
          <p:cNvSpPr/>
          <p:nvPr/>
        </p:nvSpPr>
        <p:spPr>
          <a:xfrm>
            <a:off x="10054081" y="4343659"/>
            <a:ext cx="1579671" cy="8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78" name="CasellaDiTesto 77"/>
          <p:cNvSpPr txBox="1"/>
          <p:nvPr/>
        </p:nvSpPr>
        <p:spPr>
          <a:xfrm>
            <a:off x="10105229" y="4365104"/>
            <a:ext cx="147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Utente</a:t>
            </a:r>
          </a:p>
          <a:p>
            <a:pPr algn="ctr"/>
            <a:r>
              <a:rPr lang="it-IT" sz="1600" dirty="0" smtClean="0"/>
              <a:t>Serializzato</a:t>
            </a:r>
          </a:p>
          <a:p>
            <a:pPr algn="ctr"/>
            <a:r>
              <a:rPr lang="it-IT" sz="1600" dirty="0" smtClean="0"/>
              <a:t>Nella sessione</a:t>
            </a:r>
            <a:endParaRPr lang="it-IT" sz="1600" dirty="0"/>
          </a:p>
        </p:txBody>
      </p:sp>
      <p:sp>
        <p:nvSpPr>
          <p:cNvPr id="81" name="Rettangolo 80"/>
          <p:cNvSpPr/>
          <p:nvPr/>
        </p:nvSpPr>
        <p:spPr>
          <a:xfrm rot="20755701">
            <a:off x="8774118" y="4713719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smtClean="0">
                <a:solidFill>
                  <a:prstClr val="white"/>
                </a:solidFill>
              </a:rPr>
              <a:t>OK</a:t>
            </a:r>
            <a:endParaRPr lang="it-IT" dirty="0"/>
          </a:p>
        </p:txBody>
      </p:sp>
      <p:cxnSp>
        <p:nvCxnSpPr>
          <p:cNvPr id="82" name="Connettore 2 81"/>
          <p:cNvCxnSpPr/>
          <p:nvPr/>
        </p:nvCxnSpPr>
        <p:spPr>
          <a:xfrm>
            <a:off x="8113017" y="5456878"/>
            <a:ext cx="639819" cy="5285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8396194" y="5443381"/>
            <a:ext cx="783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prstClr val="white"/>
                </a:solidFill>
              </a:rPr>
              <a:t>!REGI</a:t>
            </a:r>
            <a:endParaRPr lang="it-IT" dirty="0"/>
          </a:p>
        </p:txBody>
      </p:sp>
      <p:sp>
        <p:nvSpPr>
          <p:cNvPr id="86" name="Rettangolo 85"/>
          <p:cNvSpPr/>
          <p:nvPr/>
        </p:nvSpPr>
        <p:spPr>
          <a:xfrm>
            <a:off x="9030532" y="5617848"/>
            <a:ext cx="2920407" cy="848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charset="2"/>
              <a:buChar char="Ø"/>
            </a:pPr>
            <a:r>
              <a:rPr lang="it-IT" sz="1200" dirty="0" smtClean="0"/>
              <a:t>Se si tratta del primo login con </a:t>
            </a:r>
            <a:r>
              <a:rPr lang="it-IT" sz="1200" dirty="0" err="1" smtClean="0"/>
              <a:t>Facebook</a:t>
            </a:r>
            <a:r>
              <a:rPr lang="it-IT" sz="1200" dirty="0" smtClean="0"/>
              <a:t>, l’utente viene registrato in automatico nel DB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it-IT" sz="1200" dirty="0" smtClean="0"/>
              <a:t>Altrimenti viene negato il login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357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nostre API REST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1106545" y="1844824"/>
            <a:ext cx="105851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Lista dei dottori dello studio (Senza autenticazione, senza </a:t>
            </a:r>
            <a:r>
              <a:rPr lang="it-IT" dirty="0" err="1"/>
              <a:t>token</a:t>
            </a:r>
            <a:r>
              <a:rPr lang="it-IT" dirty="0"/>
              <a:t>) </a:t>
            </a:r>
            <a:endParaRPr lang="it-IT" dirty="0" smtClean="0"/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GET </a:t>
            </a:r>
            <a:r>
              <a:rPr lang="it-IT" dirty="0" smtClean="0">
                <a:solidFill>
                  <a:srgbClr val="FFFF00"/>
                </a:solidFill>
              </a:rPr>
              <a:t>/dottori/(:sesso) </a:t>
            </a:r>
            <a:r>
              <a:rPr lang="it-IT" dirty="0" smtClean="0"/>
              <a:t>-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i="1" dirty="0" smtClean="0"/>
              <a:t>(:</a:t>
            </a:r>
            <a:r>
              <a:rPr lang="it-IT" i="1" dirty="0"/>
              <a:t>sesso)</a:t>
            </a:r>
            <a:r>
              <a:rPr lang="it-IT" dirty="0"/>
              <a:t> può assumere 3 valori: ALL, MALE, FEMALE. Restituisce un </a:t>
            </a:r>
            <a:r>
              <a:rPr lang="it-IT" dirty="0" err="1"/>
              <a:t>json</a:t>
            </a:r>
            <a:r>
              <a:rPr lang="it-IT" dirty="0"/>
              <a:t> con i dottori richiesti.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esempio di utilizzo: </a:t>
            </a:r>
            <a:r>
              <a:rPr lang="it-IT" dirty="0" err="1"/>
              <a:t>curl</a:t>
            </a:r>
            <a:r>
              <a:rPr lang="it-IT" dirty="0"/>
              <a:t> </a:t>
            </a:r>
            <a:r>
              <a:rPr lang="it-IT" dirty="0" err="1"/>
              <a:t>localhost</a:t>
            </a:r>
            <a:r>
              <a:rPr lang="it-IT" dirty="0"/>
              <a:t>/dottori/ALL restituisce </a:t>
            </a:r>
            <a:r>
              <a:rPr lang="it-IT" dirty="0" err="1"/>
              <a:t>json</a:t>
            </a:r>
            <a:r>
              <a:rPr lang="it-IT" dirty="0"/>
              <a:t> {nome:$NOME, cognome:$COGNOME, sesso:$SESSO, </a:t>
            </a:r>
            <a:r>
              <a:rPr lang="it-IT" dirty="0" err="1"/>
              <a:t>dataNascita</a:t>
            </a:r>
            <a:r>
              <a:rPr lang="it-IT" dirty="0"/>
              <a:t>:$DATANASCITA</a:t>
            </a:r>
            <a:r>
              <a:rPr lang="it-IT" dirty="0" smtClean="0"/>
              <a:t>}</a:t>
            </a:r>
          </a:p>
          <a:p>
            <a:endParaRPr lang="it-IT" dirty="0"/>
          </a:p>
          <a:p>
            <a:r>
              <a:rPr lang="it-IT" dirty="0"/>
              <a:t>Cartella clinica del paziente (Autenticazione iniziale per prendere </a:t>
            </a:r>
            <a:r>
              <a:rPr lang="it-IT" dirty="0" err="1"/>
              <a:t>token</a:t>
            </a:r>
            <a:r>
              <a:rPr lang="it-IT" dirty="0"/>
              <a:t>, con </a:t>
            </a:r>
            <a:r>
              <a:rPr lang="it-IT" dirty="0" err="1"/>
              <a:t>token</a:t>
            </a:r>
            <a:r>
              <a:rPr lang="it-IT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GET </a:t>
            </a:r>
            <a:r>
              <a:rPr lang="it-IT" dirty="0">
                <a:solidFill>
                  <a:srgbClr val="FFFF00"/>
                </a:solidFill>
              </a:rPr>
              <a:t>/</a:t>
            </a:r>
            <a:r>
              <a:rPr lang="it-IT" dirty="0" err="1" smtClean="0">
                <a:solidFill>
                  <a:srgbClr val="FFFF00"/>
                </a:solidFill>
              </a:rPr>
              <a:t>apicartellaclinica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smtClean="0"/>
              <a:t>-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smtClean="0"/>
              <a:t>Restituisce </a:t>
            </a:r>
            <a:r>
              <a:rPr lang="it-IT" dirty="0"/>
              <a:t>la cartella clinica </a:t>
            </a:r>
            <a:r>
              <a:rPr lang="it-IT" dirty="0" smtClean="0"/>
              <a:t>(in formato </a:t>
            </a:r>
            <a:r>
              <a:rPr lang="it-IT" dirty="0" err="1" smtClean="0"/>
              <a:t>json</a:t>
            </a:r>
            <a:r>
              <a:rPr lang="it-IT" dirty="0"/>
              <a:t>) del paziente che la richiede.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esempio di utilizzo: </a:t>
            </a:r>
            <a:r>
              <a:rPr lang="it-IT" dirty="0" err="1"/>
              <a:t>curl</a:t>
            </a:r>
            <a:r>
              <a:rPr lang="it-IT" dirty="0"/>
              <a:t> -H "</a:t>
            </a:r>
            <a:r>
              <a:rPr lang="it-IT" dirty="0" err="1"/>
              <a:t>Authorization</a:t>
            </a:r>
            <a:r>
              <a:rPr lang="it-IT" dirty="0"/>
              <a:t>: </a:t>
            </a:r>
            <a:r>
              <a:rPr lang="it-IT" dirty="0" err="1"/>
              <a:t>Bearer</a:t>
            </a:r>
            <a:r>
              <a:rPr lang="it-IT" dirty="0"/>
              <a:t> $TOKEN" </a:t>
            </a:r>
            <a:r>
              <a:rPr lang="it-IT" dirty="0" err="1"/>
              <a:t>localhost</a:t>
            </a:r>
            <a:r>
              <a:rPr lang="it-IT" dirty="0"/>
              <a:t>/</a:t>
            </a:r>
            <a:r>
              <a:rPr lang="it-IT" dirty="0" err="1"/>
              <a:t>apicartellaclinica</a:t>
            </a:r>
            <a:r>
              <a:rPr lang="it-IT" dirty="0"/>
              <a:t> restituisce </a:t>
            </a:r>
            <a:r>
              <a:rPr lang="it-IT" dirty="0" err="1"/>
              <a:t>json</a:t>
            </a:r>
            <a:r>
              <a:rPr lang="it-IT" dirty="0"/>
              <a:t> {info: $DATIPAZIENTE, cartella: $DATICARTELLA}</a:t>
            </a:r>
          </a:p>
          <a:p>
            <a:endParaRPr lang="it-IT" dirty="0"/>
          </a:p>
          <a:p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7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163</TotalTime>
  <Words>451</Words>
  <Application>Microsoft Macintosh PowerPoint</Application>
  <PresentationFormat>Personalizzato</PresentationFormat>
  <Paragraphs>64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Wingdings</vt:lpstr>
      <vt:lpstr>Arial</vt:lpstr>
      <vt:lpstr>Tecnologia 16x9</vt:lpstr>
      <vt:lpstr>iDentistCare</vt:lpstr>
      <vt:lpstr>L’idea</vt:lpstr>
      <vt:lpstr>L’architettura</vt:lpstr>
      <vt:lpstr>La realizzazione</vt:lpstr>
      <vt:lpstr>Le tecnologie</vt:lpstr>
      <vt:lpstr>Come funziona?</vt:lpstr>
      <vt:lpstr>Le nostre API REST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iDentistCare</dc:title>
  <dc:creator>Utente di Microsoft Office</dc:creator>
  <cp:lastModifiedBy>Utente di Microsoft Office</cp:lastModifiedBy>
  <cp:revision>17</cp:revision>
  <dcterms:created xsi:type="dcterms:W3CDTF">2019-01-07T20:35:58Z</dcterms:created>
  <dcterms:modified xsi:type="dcterms:W3CDTF">2019-01-16T23:09:41Z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