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3"/>
    <p:sldId id="293" r:id="rId4"/>
    <p:sldId id="294" r:id="rId5"/>
    <p:sldId id="260" r:id="rId6"/>
    <p:sldId id="257" r:id="rId7"/>
    <p:sldId id="258" r:id="rId8"/>
    <p:sldId id="259" r:id="rId9"/>
    <p:sldId id="261" r:id="rId10"/>
    <p:sldId id="281" r:id="rId11"/>
    <p:sldId id="282" r:id="rId12"/>
    <p:sldId id="265" r:id="rId13"/>
    <p:sldId id="262" r:id="rId14"/>
    <p:sldId id="263" r:id="rId15"/>
    <p:sldId id="267" r:id="rId16"/>
    <p:sldId id="280" r:id="rId17"/>
    <p:sldId id="269" r:id="rId18"/>
    <p:sldId id="264" r:id="rId19"/>
    <p:sldId id="268" r:id="rId20"/>
    <p:sldId id="2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73350" y="2387600"/>
            <a:ext cx="2873375" cy="100584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 fontAlgn="base"/>
            <a:r>
              <a:rPr lang="zh-CN" altLang="en-US" sz="6000" b="1" i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数组</a:t>
            </a:r>
            <a:endParaRPr lang="zh-CN" altLang="en-US" sz="6000" b="1" i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Picture 2" descr="C:\Documents and Settings\nhn\바탕 화면\하늘수채\그림2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1220851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그림 13" descr="낙옆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4981056" flipH="1">
            <a:off x="10843895" y="5457825"/>
            <a:ext cx="1543050" cy="12147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249680" y="1600200"/>
            <a:ext cx="8777605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题目描述：</a:t>
            </a:r>
            <a:endParaRPr lang="zh-CN" altLang="en-US" sz="2400"/>
          </a:p>
          <a:p>
            <a:r>
              <a:rPr lang="zh-CN" altLang="en-US" sz="2400"/>
              <a:t>         输入</a:t>
            </a:r>
            <a:r>
              <a:rPr lang="en-US" altLang="zh-CN" sz="2400"/>
              <a:t>n</a:t>
            </a:r>
            <a:r>
              <a:rPr lang="zh-CN" altLang="en-US" sz="2400"/>
              <a:t>个矩阵的维度和一些矩阵链乘表达式，输出乘法的次数。如果乘法无法进行，输出</a:t>
            </a:r>
            <a:r>
              <a:rPr lang="en-US" altLang="zh-CN" sz="2400"/>
              <a:t>error</a:t>
            </a:r>
            <a:r>
              <a:rPr lang="zh-CN" altLang="en-US" sz="2400"/>
              <a:t>。假定</a:t>
            </a:r>
            <a:r>
              <a:rPr lang="en-US" altLang="zh-CN" sz="2400"/>
              <a:t>A</a:t>
            </a:r>
            <a:r>
              <a:rPr lang="zh-CN" altLang="en-US" sz="2400"/>
              <a:t>是</a:t>
            </a:r>
            <a:r>
              <a:rPr lang="en-US" altLang="zh-CN" sz="2400"/>
              <a:t>m*n</a:t>
            </a:r>
            <a:r>
              <a:rPr lang="zh-CN" altLang="en-US" sz="2400"/>
              <a:t>矩阵，</a:t>
            </a:r>
            <a:r>
              <a:rPr lang="en-US" altLang="zh-CN" sz="2400"/>
              <a:t>B</a:t>
            </a:r>
            <a:r>
              <a:rPr lang="zh-CN" altLang="en-US" sz="2400"/>
              <a:t>是</a:t>
            </a:r>
            <a:r>
              <a:rPr lang="en-US" altLang="zh-CN" sz="2400"/>
              <a:t>n*p</a:t>
            </a:r>
            <a:r>
              <a:rPr lang="zh-CN" altLang="en-US" sz="2400"/>
              <a:t>矩阵，那么</a:t>
            </a:r>
            <a:r>
              <a:rPr lang="en-US" altLang="zh-CN" sz="2400"/>
              <a:t>AB</a:t>
            </a:r>
            <a:r>
              <a:rPr lang="zh-CN" altLang="en-US" sz="2400"/>
              <a:t>是</a:t>
            </a:r>
            <a:r>
              <a:rPr lang="en-US" altLang="zh-CN" sz="2400"/>
              <a:t>m*p</a:t>
            </a:r>
            <a:r>
              <a:rPr lang="zh-CN" altLang="en-US" sz="2400"/>
              <a:t>矩阵，乘法次数为</a:t>
            </a:r>
            <a:r>
              <a:rPr lang="en-US" altLang="zh-CN" sz="2400"/>
              <a:t>m*n*p</a:t>
            </a:r>
            <a:r>
              <a:rPr lang="zh-CN" altLang="en-US" sz="2400"/>
              <a:t>。如果</a:t>
            </a:r>
            <a:r>
              <a:rPr lang="en-US" altLang="zh-CN" sz="2400"/>
              <a:t>A</a:t>
            </a:r>
            <a:r>
              <a:rPr lang="zh-CN" altLang="en-US" sz="2400"/>
              <a:t>的列数不等于</a:t>
            </a:r>
            <a:r>
              <a:rPr lang="en-US" altLang="zh-CN" sz="2400"/>
              <a:t>B</a:t>
            </a:r>
            <a:r>
              <a:rPr lang="zh-CN" altLang="en-US" sz="2400"/>
              <a:t>的行数，则乘法无法进行。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         例如，</a:t>
            </a:r>
            <a:r>
              <a:rPr lang="en-US" altLang="zh-CN" sz="2400"/>
              <a:t>A</a:t>
            </a:r>
            <a:r>
              <a:rPr lang="zh-CN" altLang="en-US" sz="2400"/>
              <a:t>是</a:t>
            </a:r>
            <a:r>
              <a:rPr lang="en-US" altLang="zh-CN" sz="2400"/>
              <a:t>50*10</a:t>
            </a:r>
            <a:r>
              <a:rPr lang="zh-CN" altLang="en-US" sz="2400"/>
              <a:t>，</a:t>
            </a:r>
            <a:r>
              <a:rPr lang="en-US" altLang="zh-CN" sz="2400"/>
              <a:t>B</a:t>
            </a:r>
            <a:r>
              <a:rPr lang="zh-CN" altLang="en-US" sz="2400"/>
              <a:t>是</a:t>
            </a:r>
            <a:r>
              <a:rPr lang="en-US" altLang="zh-CN" sz="2400"/>
              <a:t>10*20</a:t>
            </a:r>
            <a:r>
              <a:rPr lang="zh-CN" altLang="en-US" sz="2400"/>
              <a:t>，</a:t>
            </a:r>
            <a:r>
              <a:rPr lang="en-US" altLang="zh-CN" sz="2400"/>
              <a:t>C</a:t>
            </a:r>
            <a:r>
              <a:rPr lang="zh-CN" altLang="en-US" sz="2400"/>
              <a:t>是</a:t>
            </a:r>
            <a:r>
              <a:rPr lang="en-US" altLang="zh-CN" sz="2400"/>
              <a:t>20*5</a:t>
            </a:r>
            <a:r>
              <a:rPr lang="zh-CN" altLang="en-US" sz="2400"/>
              <a:t>，则</a:t>
            </a:r>
            <a:r>
              <a:rPr lang="en-US" altLang="zh-CN" sz="2400"/>
              <a:t>A(BC)</a:t>
            </a:r>
            <a:r>
              <a:rPr lang="zh-CN" altLang="en-US" sz="2400"/>
              <a:t>的乘法次数为</a:t>
            </a:r>
            <a:r>
              <a:rPr lang="en-US" altLang="zh-CN" sz="2400"/>
              <a:t>10*20*5(BC</a:t>
            </a:r>
            <a:r>
              <a:rPr lang="zh-CN" altLang="en-US" sz="2400"/>
              <a:t>的乘法次数</a:t>
            </a:r>
            <a:r>
              <a:rPr lang="en-US" altLang="zh-CN" sz="2400"/>
              <a:t>)+50*10*5(A(BC)</a:t>
            </a:r>
            <a:r>
              <a:rPr lang="zh-CN" altLang="en-US" sz="2400"/>
              <a:t>的乘法次数</a:t>
            </a:r>
            <a:r>
              <a:rPr lang="en-US" altLang="zh-CN" sz="2400"/>
              <a:t>)=3500.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90" name="Picture 2" descr="C:\Documents and Settings\nhn\바탕 화면\하늘수채\그림2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240" y="0"/>
            <a:ext cx="12191365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2" name="그림 10" descr="pe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336477">
            <a:off x="6611938" y="4016375"/>
            <a:ext cx="3960812" cy="257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그림 12" descr="잉크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3644900"/>
            <a:ext cx="1498600" cy="1320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928235" y="2584450"/>
            <a:ext cx="1167765" cy="2103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>
                <a:latin typeface="楷体" panose="02010609060101010101" charset="-122"/>
                <a:ea typeface="楷体" panose="02010609060101010101" charset="-122"/>
                <a:sym typeface="+mn-ea"/>
              </a:rPr>
              <a:t>队列</a:t>
            </a:r>
            <a:endParaRPr lang="zh-CN" altLang="en-US" sz="660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Picture 2" descr="C:\Documents and Settings\nhn\바탕 화면\하늘수채\그림2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0"/>
            <a:ext cx="12207875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그림 13" descr="낙옆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4981056" flipH="1">
            <a:off x="10819765" y="5342255"/>
            <a:ext cx="1684020" cy="13252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2" name="图片 348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" y="680085"/>
            <a:ext cx="9393555" cy="5162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Picture 2" descr="C:\Documents and Settings\nhn\바탕 화면\하늘수채\그림2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" y="0"/>
            <a:ext cx="1220851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Box 3"/>
          <p:cNvSpPr txBox="1"/>
          <p:nvPr/>
        </p:nvSpPr>
        <p:spPr>
          <a:xfrm>
            <a:off x="3208655" y="2283778"/>
            <a:ext cx="449580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zh-CN" sz="3600" dirty="0">
                <a:solidFill>
                  <a:srgbClr val="33CC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  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            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 Box 4"/>
          <p:cNvSpPr txBox="1"/>
          <p:nvPr/>
        </p:nvSpPr>
        <p:spPr>
          <a:xfrm>
            <a:off x="7841615" y="2024698"/>
            <a:ext cx="10668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入队列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Line 5"/>
          <p:cNvSpPr/>
          <p:nvPr/>
        </p:nvSpPr>
        <p:spPr>
          <a:xfrm flipH="1">
            <a:off x="7658735" y="2573338"/>
            <a:ext cx="11430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4997" name="Line 6"/>
          <p:cNvSpPr/>
          <p:nvPr/>
        </p:nvSpPr>
        <p:spPr>
          <a:xfrm>
            <a:off x="5723255" y="2634933"/>
            <a:ext cx="838200" cy="0"/>
          </a:xfrm>
          <a:prstGeom prst="line">
            <a:avLst/>
          </a:prstGeom>
          <a:ln w="12700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4" name="Line 7"/>
          <p:cNvSpPr/>
          <p:nvPr/>
        </p:nvSpPr>
        <p:spPr>
          <a:xfrm>
            <a:off x="3208655" y="2283778"/>
            <a:ext cx="4343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5" name="Line 9"/>
          <p:cNvSpPr/>
          <p:nvPr/>
        </p:nvSpPr>
        <p:spPr>
          <a:xfrm>
            <a:off x="3665855" y="2909253"/>
            <a:ext cx="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6" name="Line 10"/>
          <p:cNvSpPr/>
          <p:nvPr/>
        </p:nvSpPr>
        <p:spPr>
          <a:xfrm>
            <a:off x="7171055" y="2909253"/>
            <a:ext cx="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7" name="Text Box 11"/>
          <p:cNvSpPr txBox="1"/>
          <p:nvPr/>
        </p:nvSpPr>
        <p:spPr>
          <a:xfrm>
            <a:off x="3438843" y="3502978"/>
            <a:ext cx="455612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队头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 Box 12"/>
          <p:cNvSpPr txBox="1"/>
          <p:nvPr/>
        </p:nvSpPr>
        <p:spPr>
          <a:xfrm>
            <a:off x="6942455" y="3518853"/>
            <a:ext cx="458788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队尾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Text Box 13"/>
          <p:cNvSpPr txBox="1"/>
          <p:nvPr/>
        </p:nvSpPr>
        <p:spPr>
          <a:xfrm>
            <a:off x="2294255" y="2040890"/>
            <a:ext cx="10668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出队列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Line 18"/>
          <p:cNvSpPr/>
          <p:nvPr/>
        </p:nvSpPr>
        <p:spPr>
          <a:xfrm flipH="1">
            <a:off x="2233295" y="2577465"/>
            <a:ext cx="915988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4999" name="Line 8"/>
          <p:cNvSpPr/>
          <p:nvPr/>
        </p:nvSpPr>
        <p:spPr>
          <a:xfrm flipV="1">
            <a:off x="3169920" y="2827338"/>
            <a:ext cx="441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858127" name="AutoShape 15"/>
          <p:cNvSpPr/>
          <p:nvPr/>
        </p:nvSpPr>
        <p:spPr>
          <a:xfrm>
            <a:off x="9295448" y="848995"/>
            <a:ext cx="2286000" cy="1219200"/>
          </a:xfrm>
          <a:prstGeom prst="star24">
            <a:avLst>
              <a:gd name="adj" fmla="val 4360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p>
            <a:pPr lvl="0" algn="ctr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队列的特点</a:t>
            </a:r>
            <a:endParaRPr lang="zh-CN" altLang="en-US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  <a:p>
            <a:pPr lvl="0" algn="ctr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先进先出</a:t>
            </a:r>
            <a:endParaRPr lang="zh-CN" altLang="en-US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58128" name="Text Box 16"/>
          <p:cNvSpPr txBox="1"/>
          <p:nvPr/>
        </p:nvSpPr>
        <p:spPr>
          <a:xfrm>
            <a:off x="653098" y="4486275"/>
            <a:ext cx="4737100" cy="1663700"/>
          </a:xfrm>
          <a:prstGeom prst="rect">
            <a:avLst/>
          </a:prstGeom>
          <a:noFill/>
          <a:ln w="28575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第一个入队的元素在队头，</a:t>
            </a:r>
            <a:b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最后一个入队的元素在队尾，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第一个出队的元素为队头元素，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最后一个出队的元素为队尾元素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Text Box 16"/>
          <p:cNvSpPr txBox="1"/>
          <p:nvPr/>
        </p:nvSpPr>
        <p:spPr>
          <a:xfrm>
            <a:off x="5626735" y="4201795"/>
            <a:ext cx="6397625" cy="2286000"/>
          </a:xfrm>
          <a:prstGeom prst="rect">
            <a:avLst/>
          </a:prstGeom>
          <a:noFill/>
          <a:ln w="28575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STL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队列定义在头文件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&lt;queue&gt;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中，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可以用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queue&lt;int&gt;s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方式定义，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push()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pop()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进行元素的入队和出队操作，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front()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取队首元素（但不删除）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empty() 当队列为空时，返回true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size() 返回队列的长度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85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85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28" grpId="1" bldLvl="0" animBg="1"/>
      <p:bldP spid="858127" grpId="1" animBg="1"/>
      <p:bldP spid="21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Picture 2" descr="C:\Documents and Settings\nhn\바탕 화면\하늘수채\그림2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1220851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497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946150"/>
            <a:ext cx="10652760" cy="15957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4979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3973195"/>
            <a:ext cx="10735945" cy="1631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그림 13" descr="낙옆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4981056" flipH="1">
            <a:off x="10843895" y="5457825"/>
            <a:ext cx="1543050" cy="1214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Picture 2" descr="C:\Documents and Settings\nhn\바탕 화면\하늘수채\그림2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1220851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그림 13" descr="낙옆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4981056" flipH="1">
            <a:off x="10843895" y="5457825"/>
            <a:ext cx="1543050" cy="12147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94715" y="655955"/>
            <a:ext cx="8361045" cy="5212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题目描述：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     有</a:t>
            </a:r>
            <a:r>
              <a:rPr lang="en-US" altLang="zh-CN" sz="2400">
                <a:sym typeface="+mn-ea"/>
              </a:rPr>
              <a:t>t</a:t>
            </a:r>
            <a:r>
              <a:rPr lang="zh-CN" altLang="en-US" sz="2400">
                <a:sym typeface="+mn-ea"/>
              </a:rPr>
              <a:t>个团队的人正在排一个长队。每次新来一个人时，如果他有队友在排队，那么这个新人会插队到最后一个队友的身后。如果没有任何一个队友排队，则他会排到长队的队尾。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   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      输入每个团队中所有队员的编号，要求支持如下</a:t>
            </a: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种指令（前两种可以穿插进行）。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·</a:t>
            </a:r>
            <a:r>
              <a:rPr lang="en-US" altLang="zh-CN" sz="2400">
                <a:sym typeface="+mn-ea"/>
              </a:rPr>
              <a:t>ENQUEUE x :</a:t>
            </a:r>
            <a:r>
              <a:rPr lang="zh-CN" altLang="en-US" sz="2400">
                <a:sym typeface="+mn-ea"/>
              </a:rPr>
              <a:t>编号为</a:t>
            </a:r>
            <a:r>
              <a:rPr lang="en-US" altLang="zh-CN" sz="2400">
                <a:sym typeface="+mn-ea"/>
              </a:rPr>
              <a:t>x</a:t>
            </a:r>
            <a:r>
              <a:rPr lang="zh-CN" altLang="en-US" sz="2400">
                <a:sym typeface="+mn-ea"/>
              </a:rPr>
              <a:t>的人进入长队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·</a:t>
            </a:r>
            <a:r>
              <a:rPr lang="en-US" altLang="zh-CN" sz="2400">
                <a:sym typeface="+mn-ea"/>
              </a:rPr>
              <a:t>DEQUEUE</a:t>
            </a:r>
            <a:r>
              <a:rPr lang="zh-CN" altLang="en-US" sz="2400">
                <a:sym typeface="+mn-ea"/>
              </a:rPr>
              <a:t>：长队的队首出队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·</a:t>
            </a:r>
            <a:r>
              <a:rPr lang="en-US" altLang="zh-CN" sz="2400">
                <a:sym typeface="+mn-ea"/>
              </a:rPr>
              <a:t>STOP</a:t>
            </a:r>
            <a:r>
              <a:rPr lang="zh-CN" altLang="en-US" sz="2400">
                <a:sym typeface="+mn-ea"/>
              </a:rPr>
              <a:t>：停止模拟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对于每个</a:t>
            </a:r>
            <a:r>
              <a:rPr lang="en-US" altLang="zh-CN" sz="2400">
                <a:sym typeface="+mn-ea"/>
              </a:rPr>
              <a:t>DEQUEUE</a:t>
            </a:r>
            <a:r>
              <a:rPr lang="zh-CN" altLang="en-US" sz="2400">
                <a:sym typeface="+mn-ea"/>
              </a:rPr>
              <a:t>指令，输出出队的人编号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Picture 2" descr="C:\Documents and Settings\nhn\바탕 화면\하늘수채\그림2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1220851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그림 13" descr="낙옆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4981056" flipH="1">
            <a:off x="10843895" y="5457825"/>
            <a:ext cx="1543050" cy="12147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393940" y="944880"/>
            <a:ext cx="3001645" cy="283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Sample Output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Scenario #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259001</a:t>
            </a:r>
            <a:endParaRPr lang="zh-CN" altLang="en-US"/>
          </a:p>
          <a:p>
            <a:r>
              <a:rPr lang="zh-CN" altLang="en-US">
                <a:sym typeface="+mn-ea"/>
              </a:rPr>
              <a:t>259002</a:t>
            </a:r>
            <a:endParaRPr lang="zh-CN" altLang="en-US"/>
          </a:p>
          <a:p>
            <a:r>
              <a:rPr lang="zh-CN" altLang="en-US">
                <a:sym typeface="+mn-ea"/>
              </a:rPr>
              <a:t>259003</a:t>
            </a:r>
            <a:endParaRPr lang="zh-CN" altLang="en-US"/>
          </a:p>
          <a:p>
            <a:r>
              <a:rPr lang="zh-CN" altLang="en-US">
                <a:sym typeface="+mn-ea"/>
              </a:rPr>
              <a:t>259004</a:t>
            </a:r>
            <a:endParaRPr lang="zh-CN" altLang="en-US"/>
          </a:p>
          <a:p>
            <a:r>
              <a:rPr lang="zh-CN" altLang="en-US">
                <a:sym typeface="+mn-ea"/>
              </a:rPr>
              <a:t>259005</a:t>
            </a:r>
            <a:endParaRPr lang="zh-CN" altLang="en-US"/>
          </a:p>
          <a:p>
            <a:r>
              <a:rPr lang="zh-CN" altLang="en-US">
                <a:sym typeface="+mn-ea"/>
              </a:rPr>
              <a:t>260001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74115" y="365760"/>
            <a:ext cx="6994525" cy="585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Sample Input</a:t>
            </a:r>
            <a:endParaRPr lang="zh-CN" altLang="en-US"/>
          </a:p>
          <a:p>
            <a:r>
              <a:rPr lang="zh-CN" altLang="en-US"/>
              <a:t>2</a:t>
            </a:r>
            <a:endParaRPr lang="zh-CN" altLang="en-US"/>
          </a:p>
          <a:p>
            <a:r>
              <a:rPr lang="zh-CN" altLang="en-US"/>
              <a:t>5 259001 259002 259003 259004 259005</a:t>
            </a:r>
            <a:endParaRPr lang="zh-CN" altLang="en-US"/>
          </a:p>
          <a:p>
            <a:r>
              <a:rPr lang="zh-CN" altLang="en-US"/>
              <a:t>6 260001 260002 260003 260004 260005 260006</a:t>
            </a:r>
            <a:endParaRPr lang="zh-CN" altLang="en-US"/>
          </a:p>
          <a:p>
            <a:r>
              <a:rPr lang="zh-CN" altLang="en-US"/>
              <a:t>ENQUEUE 259001</a:t>
            </a:r>
            <a:endParaRPr lang="zh-CN" altLang="en-US"/>
          </a:p>
          <a:p>
            <a:r>
              <a:rPr lang="zh-CN" altLang="en-US"/>
              <a:t>ENQUEUE 260001</a:t>
            </a:r>
            <a:endParaRPr lang="zh-CN" altLang="en-US"/>
          </a:p>
          <a:p>
            <a:r>
              <a:rPr lang="zh-CN" altLang="en-US"/>
              <a:t>ENQUEUE 259002</a:t>
            </a:r>
            <a:endParaRPr lang="zh-CN" altLang="en-US"/>
          </a:p>
          <a:p>
            <a:r>
              <a:rPr lang="zh-CN" altLang="en-US"/>
              <a:t>ENQUEUE 259003</a:t>
            </a:r>
            <a:endParaRPr lang="zh-CN" altLang="en-US"/>
          </a:p>
          <a:p>
            <a:r>
              <a:rPr lang="zh-CN" altLang="en-US"/>
              <a:t>ENQUEUE 259004</a:t>
            </a:r>
            <a:endParaRPr lang="zh-CN" altLang="en-US"/>
          </a:p>
          <a:p>
            <a:r>
              <a:rPr lang="zh-CN" altLang="en-US"/>
              <a:t>ENQUEUE 259005</a:t>
            </a:r>
            <a:endParaRPr lang="zh-CN" altLang="en-US"/>
          </a:p>
          <a:p>
            <a:r>
              <a:rPr lang="zh-CN" altLang="en-US"/>
              <a:t>DEQUEUE</a:t>
            </a:r>
            <a:endParaRPr lang="zh-CN" altLang="en-US"/>
          </a:p>
          <a:p>
            <a:r>
              <a:rPr lang="zh-CN" altLang="en-US"/>
              <a:t>DEQUEUE</a:t>
            </a:r>
            <a:endParaRPr lang="zh-CN" altLang="en-US"/>
          </a:p>
          <a:p>
            <a:r>
              <a:rPr lang="zh-CN" altLang="en-US"/>
              <a:t>ENQUEUE 260002</a:t>
            </a:r>
            <a:endParaRPr lang="zh-CN" altLang="en-US"/>
          </a:p>
          <a:p>
            <a:r>
              <a:rPr lang="zh-CN" altLang="en-US"/>
              <a:t>ENQUEUE 260003</a:t>
            </a:r>
            <a:endParaRPr lang="zh-CN" altLang="en-US"/>
          </a:p>
          <a:p>
            <a:r>
              <a:rPr lang="zh-CN" altLang="en-US"/>
              <a:t>DEQUEUE</a:t>
            </a:r>
            <a:endParaRPr lang="zh-CN" altLang="en-US"/>
          </a:p>
          <a:p>
            <a:r>
              <a:rPr lang="zh-CN" altLang="en-US"/>
              <a:t>DEQUEUE</a:t>
            </a:r>
            <a:endParaRPr lang="zh-CN" altLang="en-US"/>
          </a:p>
          <a:p>
            <a:r>
              <a:rPr lang="zh-CN" altLang="en-US"/>
              <a:t>DEQUEUE</a:t>
            </a:r>
            <a:endParaRPr lang="zh-CN" altLang="en-US"/>
          </a:p>
          <a:p>
            <a:r>
              <a:rPr lang="zh-CN" altLang="en-US"/>
              <a:t>DEQUEUE</a:t>
            </a:r>
            <a:endParaRPr lang="zh-CN" altLang="en-US"/>
          </a:p>
          <a:p>
            <a:r>
              <a:rPr lang="zh-CN" altLang="en-US"/>
              <a:t>STOP</a:t>
            </a:r>
            <a:endParaRPr lang="zh-CN" altLang="en-US"/>
          </a:p>
          <a:p>
            <a:r>
              <a:rPr lang="zh-CN" altLang="en-US"/>
              <a:t>0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Picture 2" descr="C:\Documents and Settings\nhn\바탕 화면\하늘수채\그림2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1220851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84175" y="257175"/>
            <a:ext cx="260477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优先队列：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0620" y="1272540"/>
            <a:ext cx="9204960" cy="2289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</a:t>
            </a:r>
            <a:r>
              <a:rPr lang="zh-CN" altLang="en-US" sz="2400"/>
              <a:t>首先它是一个队列，但是它强调了</a:t>
            </a:r>
            <a:r>
              <a:rPr lang="zh-CN" altLang="en-US" sz="2400">
                <a:solidFill>
                  <a:srgbClr val="FF0000"/>
                </a:solidFill>
              </a:rPr>
              <a:t>“优先”</a:t>
            </a:r>
            <a:r>
              <a:rPr lang="zh-CN" altLang="en-US" sz="2400"/>
              <a:t>二字。</a:t>
            </a:r>
            <a:endParaRPr lang="zh-CN" altLang="en-US" sz="2400"/>
          </a:p>
          <a:p>
            <a:r>
              <a:rPr lang="zh-CN" altLang="en-US" sz="2400"/>
              <a:t>      “优先”意指</a:t>
            </a:r>
            <a:r>
              <a:rPr lang="zh-CN" altLang="en-US" sz="2400">
                <a:solidFill>
                  <a:srgbClr val="FF0000"/>
                </a:solidFill>
              </a:rPr>
              <a:t>取队首元素</a:t>
            </a:r>
            <a:r>
              <a:rPr lang="zh-CN" altLang="en-US" sz="2400"/>
              <a:t>时，</a:t>
            </a:r>
            <a:r>
              <a:rPr lang="zh-CN" altLang="en-US" sz="2400">
                <a:solidFill>
                  <a:srgbClr val="FF0000"/>
                </a:solidFill>
              </a:rPr>
              <a:t>有一定的选择性</a:t>
            </a:r>
            <a:r>
              <a:rPr lang="zh-CN" altLang="en-US" sz="2400"/>
              <a:t>，即根据元素的属性选择某一项值最优的出队（</a:t>
            </a:r>
            <a:r>
              <a:rPr lang="zh-CN" altLang="en-US" sz="2400">
                <a:solidFill>
                  <a:srgbClr val="FF0000"/>
                </a:solidFill>
              </a:rPr>
              <a:t>每次从队列中取出的是具有最高优先权的元素</a:t>
            </a:r>
            <a:r>
              <a:rPr lang="zh-CN" altLang="en-US" sz="2400"/>
              <a:t>），</a:t>
            </a:r>
            <a:r>
              <a:rPr lang="zh-CN" altLang="en-US" sz="2400">
                <a:solidFill>
                  <a:schemeClr val="accent1"/>
                </a:solidFill>
              </a:rPr>
              <a:t>类似于</a:t>
            </a:r>
            <a:r>
              <a:rPr lang="en-US" altLang="zh-CN" sz="2400">
                <a:solidFill>
                  <a:schemeClr val="accent1"/>
                </a:solidFill>
              </a:rPr>
              <a:t>“</a:t>
            </a:r>
            <a:r>
              <a:rPr lang="zh-CN" altLang="en-US" sz="2400">
                <a:solidFill>
                  <a:schemeClr val="accent1"/>
                </a:solidFill>
              </a:rPr>
              <a:t>急诊病人插队</a:t>
            </a:r>
            <a:r>
              <a:rPr lang="en-US" altLang="zh-CN" sz="2400">
                <a:solidFill>
                  <a:schemeClr val="accent1"/>
                </a:solidFill>
              </a:rPr>
              <a:t>”</a:t>
            </a:r>
            <a:r>
              <a:rPr lang="zh-CN" altLang="en-US" sz="2400">
                <a:solidFill>
                  <a:schemeClr val="accent1"/>
                </a:solidFill>
              </a:rPr>
              <a:t>的事情。</a:t>
            </a:r>
            <a:r>
              <a:rPr lang="zh-CN" altLang="en-US" sz="2400">
                <a:sym typeface="+mn-ea"/>
              </a:rPr>
              <a:t>其时间复杂度为O(logn)。  n为队列中元素的个数，存取都需要消耗时间。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8197" name="그림 12" descr="낙옆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285" y="5646420"/>
            <a:ext cx="1295400" cy="1079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043940" y="3502660"/>
            <a:ext cx="10210800" cy="2654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·</a:t>
            </a:r>
            <a:r>
              <a:rPr lang="en-US" altLang="zh-CN" sz="2400"/>
              <a:t>STL</a:t>
            </a:r>
            <a:r>
              <a:rPr lang="zh-CN" altLang="en-US" sz="2400"/>
              <a:t>的优先队列也定义在头文件</a:t>
            </a:r>
            <a:r>
              <a:rPr lang="en-US" altLang="zh-CN" sz="2400"/>
              <a:t>&lt;queue&gt;</a:t>
            </a:r>
            <a:r>
              <a:rPr lang="zh-CN" altLang="en-US" sz="2400"/>
              <a:t>里，用</a:t>
            </a:r>
            <a:r>
              <a:rPr lang="en-US" altLang="zh-CN" sz="2400"/>
              <a:t>”priority_queue&lt;int&gt; pq”</a:t>
            </a:r>
            <a:r>
              <a:rPr lang="zh-CN" altLang="en-US" sz="2400"/>
              <a:t>来声明。此</a:t>
            </a:r>
            <a:r>
              <a:rPr lang="en-US" altLang="zh-CN" sz="2400"/>
              <a:t>pq</a:t>
            </a:r>
            <a:r>
              <a:rPr lang="zh-CN" altLang="en-US" sz="2400"/>
              <a:t>是一个</a:t>
            </a:r>
            <a:r>
              <a:rPr lang="en-US" altLang="zh-CN" sz="2400"/>
              <a:t>“</a:t>
            </a:r>
            <a:r>
              <a:rPr lang="zh-CN" altLang="en-US" sz="2400"/>
              <a:t>越小的整数优先级越低的优先队列</a:t>
            </a:r>
            <a:r>
              <a:rPr lang="en-US" altLang="zh-CN" sz="2400"/>
              <a:t>”</a:t>
            </a:r>
            <a:r>
              <a:rPr lang="zh-CN" altLang="en-US" sz="2400"/>
              <a:t>。由于出队元素并不是最先进队的元素，</a:t>
            </a:r>
            <a:r>
              <a:rPr lang="zh-CN" altLang="en-US" sz="2400">
                <a:solidFill>
                  <a:schemeClr val="accent1"/>
                </a:solidFill>
              </a:rPr>
              <a:t>出队的方法由</a:t>
            </a:r>
            <a:r>
              <a:rPr lang="en-US" altLang="zh-CN" sz="2400">
                <a:solidFill>
                  <a:schemeClr val="accent1"/>
                </a:solidFill>
              </a:rPr>
              <a:t>queue</a:t>
            </a:r>
            <a:r>
              <a:rPr lang="zh-CN" altLang="en-US" sz="2400">
                <a:solidFill>
                  <a:schemeClr val="accent1"/>
                </a:solidFill>
              </a:rPr>
              <a:t>的</a:t>
            </a:r>
            <a:r>
              <a:rPr lang="en-US" altLang="zh-CN" sz="2400">
                <a:solidFill>
                  <a:schemeClr val="accent1"/>
                </a:solidFill>
              </a:rPr>
              <a:t>front()</a:t>
            </a:r>
            <a:r>
              <a:rPr lang="zh-CN" altLang="en-US" sz="2400">
                <a:solidFill>
                  <a:schemeClr val="accent1"/>
                </a:solidFill>
              </a:rPr>
              <a:t>变成</a:t>
            </a:r>
            <a:r>
              <a:rPr lang="en-US" altLang="zh-CN" sz="2400">
                <a:solidFill>
                  <a:schemeClr val="accent1"/>
                </a:solidFill>
              </a:rPr>
              <a:t>top()</a:t>
            </a:r>
            <a:r>
              <a:rPr lang="zh-CN" altLang="en-US" sz="2400"/>
              <a:t>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·自定义类型也可以组成优先队列，必须每一个元素定义一个优先级，这些优先级只需要能比较大小即可，特特殊情况下，需用自定义方式比较优先级。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Picture 2" descr="C:\Documents and Settings\nhn\바탕 화면\하늘수채\그림2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240" y="0"/>
            <a:ext cx="1220724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3" name="그림 10" descr="낙옆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674220">
            <a:off x="11144885" y="5756910"/>
            <a:ext cx="1189355" cy="935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그림 11" descr="낙옆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627534">
            <a:off x="10444480" y="4934585"/>
            <a:ext cx="1082675" cy="8851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88620" y="632460"/>
            <a:ext cx="8092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例如，实现一个</a:t>
            </a:r>
            <a:r>
              <a:rPr lang="en-US" altLang="zh-CN" sz="2400"/>
              <a:t>“</a:t>
            </a:r>
            <a:r>
              <a:rPr lang="zh-CN" altLang="en-US" sz="2400"/>
              <a:t>个位数大的整数优先级反而小</a:t>
            </a:r>
            <a:r>
              <a:rPr lang="en-US" altLang="zh-CN" sz="2400"/>
              <a:t>”</a:t>
            </a:r>
            <a:r>
              <a:rPr lang="zh-CN" altLang="en-US" sz="2400"/>
              <a:t>的优先队列：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815340" y="1333500"/>
            <a:ext cx="9676765" cy="283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</a:t>
            </a:r>
            <a:r>
              <a:rPr lang="zh-CN" altLang="en-US" sz="2000"/>
              <a:t>可以定义一个结构体</a:t>
            </a:r>
            <a:r>
              <a:rPr lang="en-US" altLang="zh-CN" sz="2000"/>
              <a:t>cmp</a:t>
            </a:r>
            <a:r>
              <a:rPr lang="zh-CN" altLang="en-US" sz="2000"/>
              <a:t>，重载</a:t>
            </a:r>
            <a:r>
              <a:rPr lang="en-US" altLang="zh-CN" sz="2000"/>
              <a:t>“()”</a:t>
            </a:r>
            <a:r>
              <a:rPr lang="zh-CN" altLang="en-US" sz="2000"/>
              <a:t>运算符，使其</a:t>
            </a:r>
            <a:r>
              <a:rPr lang="en-US" altLang="zh-CN" sz="2000"/>
              <a:t>“</a:t>
            </a:r>
            <a:r>
              <a:rPr lang="zh-CN" altLang="en-US" sz="2000"/>
              <a:t>看上去</a:t>
            </a:r>
            <a:r>
              <a:rPr lang="en-US" altLang="zh-CN" sz="2000"/>
              <a:t>”</a:t>
            </a:r>
            <a:r>
              <a:rPr lang="zh-CN" altLang="en-US" sz="2000"/>
              <a:t>像一个函数，然后用</a:t>
            </a:r>
            <a:r>
              <a:rPr lang="en-US" altLang="zh-CN" sz="2000"/>
              <a:t>priority_queue&lt;int,vector&lt;int&gt;,cmp&gt;pq</a:t>
            </a:r>
            <a:r>
              <a:rPr lang="zh-CN" altLang="en-US" sz="2000"/>
              <a:t>方式定义：</a:t>
            </a:r>
            <a:endParaRPr lang="zh-CN" altLang="en-US" sz="2000"/>
          </a:p>
          <a:p>
            <a:r>
              <a:rPr lang="en-US" altLang="zh-CN" sz="2000"/>
              <a:t>struct cmp{</a:t>
            </a:r>
            <a:endParaRPr lang="en-US" altLang="zh-CN" sz="2000"/>
          </a:p>
          <a:p>
            <a:r>
              <a:rPr lang="en-US" altLang="zh-CN" sz="2000"/>
              <a:t>     bool operator()(const int a,const int b)const{        //a</a:t>
            </a:r>
            <a:r>
              <a:rPr lang="zh-CN" altLang="en-US" sz="2000"/>
              <a:t>的优先级比</a:t>
            </a:r>
            <a:r>
              <a:rPr lang="en-US" altLang="zh-CN" sz="2000"/>
              <a:t>b</a:t>
            </a:r>
            <a:r>
              <a:rPr lang="zh-CN" altLang="en-US" sz="2000"/>
              <a:t>小的时候返回</a:t>
            </a:r>
            <a:r>
              <a:rPr lang="en-US" altLang="zh-CN" sz="2000"/>
              <a:t>true</a:t>
            </a:r>
            <a:endParaRPr lang="en-US" altLang="zh-CN" sz="2000"/>
          </a:p>
          <a:p>
            <a:r>
              <a:rPr lang="en-US" altLang="zh-CN" sz="2000"/>
              <a:t>         </a:t>
            </a:r>
            <a:endParaRPr lang="en-US" altLang="zh-CN" sz="2000"/>
          </a:p>
          <a:p>
            <a:r>
              <a:rPr lang="en-US" altLang="zh-CN" sz="2000"/>
              <a:t>                 return a%10&gt;b%10</a:t>
            </a:r>
            <a:r>
              <a:rPr lang="zh-CN" altLang="en-US" sz="2000"/>
              <a:t>；</a:t>
            </a:r>
            <a:endParaRPr lang="zh-CN" altLang="en-US" sz="2000"/>
          </a:p>
          <a:p>
            <a:r>
              <a:rPr lang="en-US" altLang="zh-CN" sz="2000"/>
              <a:t>    </a:t>
            </a:r>
            <a:endParaRPr lang="en-US" altLang="zh-CN" sz="2000"/>
          </a:p>
          <a:p>
            <a:r>
              <a:rPr lang="en-US" altLang="zh-CN" sz="2000"/>
              <a:t>       } </a:t>
            </a:r>
            <a:endParaRPr lang="en-US" altLang="zh-CN" sz="2000"/>
          </a:p>
          <a:p>
            <a:r>
              <a:rPr lang="en-US" altLang="zh-CN" sz="2000"/>
              <a:t>}</a:t>
            </a:r>
            <a:r>
              <a:rPr lang="zh-CN" altLang="en-US" sz="2000"/>
              <a:t>；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637540" y="4676140"/>
            <a:ext cx="9676765" cy="703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对于一些常见的优先队列，</a:t>
            </a:r>
            <a:r>
              <a:rPr lang="en-US" altLang="zh-CN" sz="2000"/>
              <a:t>STL</a:t>
            </a:r>
            <a:r>
              <a:rPr lang="zh-CN" altLang="en-US" sz="2000"/>
              <a:t>提供了更为简单的定义方法，例如，</a:t>
            </a:r>
            <a:r>
              <a:rPr lang="en-US" altLang="zh-CN" sz="2000"/>
              <a:t>“</a:t>
            </a:r>
            <a:r>
              <a:rPr lang="zh-CN" altLang="en-US" sz="2000"/>
              <a:t>越小的整数优先级越大的优先队列</a:t>
            </a:r>
            <a:r>
              <a:rPr lang="en-US" altLang="zh-CN" sz="2000"/>
              <a:t>”</a:t>
            </a:r>
            <a:r>
              <a:rPr lang="zh-CN" altLang="en-US" sz="2000"/>
              <a:t>可以写成</a:t>
            </a:r>
            <a:r>
              <a:rPr lang="en-US" altLang="zh-CN" sz="2000"/>
              <a:t>“priority_queue&lt;int,vector&lt;int&gt;,greater&lt;int&gt; &gt;pq”</a:t>
            </a:r>
            <a:endParaRPr lang="zh-CN" altLang="en-US" sz="2000"/>
          </a:p>
        </p:txBody>
      </p:sp>
      <p:sp>
        <p:nvSpPr>
          <p:cNvPr id="5" name="云形标注 4"/>
          <p:cNvSpPr/>
          <p:nvPr/>
        </p:nvSpPr>
        <p:spPr>
          <a:xfrm>
            <a:off x="2767330" y="5418455"/>
            <a:ext cx="4159250" cy="1492885"/>
          </a:xfrm>
          <a:prstGeom prst="cloudCallout">
            <a:avLst>
              <a:gd name="adj1" fmla="val 78273"/>
              <a:gd name="adj2" fmla="val -538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此处</a:t>
            </a:r>
            <a:r>
              <a:rPr lang="en-US" altLang="zh-CN"/>
              <a:t>”&gt; &gt;”</a:t>
            </a:r>
            <a:r>
              <a:rPr lang="zh-CN" altLang="en-US"/>
              <a:t>不要些在一起，很多时候编译器会认为是</a:t>
            </a:r>
            <a:r>
              <a:rPr lang="en-US" altLang="zh-CN"/>
              <a:t>‘&gt;&gt;”</a:t>
            </a:r>
            <a:r>
              <a:rPr lang="zh-CN" altLang="en-US"/>
              <a:t>运算符</a:t>
            </a:r>
            <a:r>
              <a:rPr lang="en-US" altLang="zh-CN"/>
              <a:t>,</a:t>
            </a:r>
            <a:r>
              <a:rPr lang="zh-CN" altLang="en-US"/>
              <a:t>容易出现</a:t>
            </a:r>
            <a:r>
              <a:rPr lang="en-US" altLang="zh-CN"/>
              <a:t>compile error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Picture 2" descr="C:\Documents and Settings\nhn\바탕 화면\하늘수채\그림2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1220851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그림 13" descr="낙옆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4981056" flipH="1">
            <a:off x="10843895" y="5457825"/>
            <a:ext cx="1543050" cy="12147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290955" y="1859915"/>
            <a:ext cx="8361045" cy="2286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题目描述：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     丑数是指不能被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5</a:t>
            </a:r>
            <a:r>
              <a:rPr lang="zh-CN" altLang="en-US" sz="2400">
                <a:sym typeface="+mn-ea"/>
              </a:rPr>
              <a:t>以外的其他素数整除的数。将丑数从小到大排起来，结果为：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                                </a:t>
            </a:r>
            <a:r>
              <a:rPr lang="en-US" altLang="zh-CN" sz="2400">
                <a:sym typeface="+mn-ea"/>
              </a:rPr>
              <a:t>1 2 3 4 5 6 8 9 10 12 15 </a:t>
            </a:r>
            <a:r>
              <a:rPr lang="zh-CN" altLang="en-US" sz="2400">
                <a:sym typeface="+mn-ea"/>
              </a:rPr>
              <a:t>·······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/>
              <a:t>求第</a:t>
            </a:r>
            <a:r>
              <a:rPr lang="en-US" altLang="zh-CN" sz="2400"/>
              <a:t>1500</a:t>
            </a:r>
            <a:r>
              <a:rPr lang="zh-CN" altLang="en-US" sz="2400"/>
              <a:t>个丑数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2"/>
          <p:cNvSpPr>
            <a:spLocks noGrp="1"/>
          </p:cNvSpPr>
          <p:nvPr>
            <p:ph type="title"/>
          </p:nvPr>
        </p:nvSpPr>
        <p:spPr>
          <a:xfrm>
            <a:off x="3216275" y="2782888"/>
            <a:ext cx="5400675" cy="677862"/>
          </a:xfrm>
        </p:spPr>
        <p:txBody>
          <a:bodyPr anchor="ctr">
            <a:normAutofit fontScale="90000"/>
          </a:bodyPr>
          <a:p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079875" y="3430588"/>
            <a:ext cx="3455988" cy="334963"/>
          </a:xfrm>
        </p:spPr>
        <p:txBody>
          <a:bodyPr anchor="ctr">
            <a:normAutofit fontScale="60000"/>
          </a:bodyPr>
          <a:p>
            <a:pPr fontAlgn="base"/>
            <a:endParaRPr lang="zh-CN" altLang="en-US" strike="noStrike" noProof="1"/>
          </a:p>
        </p:txBody>
      </p:sp>
      <p:pic>
        <p:nvPicPr>
          <p:cNvPr id="10243" name="图片 81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7800" y="2182813"/>
            <a:ext cx="4635500" cy="3178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2441099" y="1206500"/>
            <a:ext cx="2250440" cy="7086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405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数组插入</a:t>
            </a:r>
            <a:endParaRPr lang="zh-CN" altLang="en-US" sz="405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2"/>
          <p:cNvSpPr>
            <a:spLocks noGrp="1"/>
          </p:cNvSpPr>
          <p:nvPr>
            <p:ph type="title"/>
          </p:nvPr>
        </p:nvSpPr>
        <p:spPr>
          <a:xfrm>
            <a:off x="3216275" y="2782888"/>
            <a:ext cx="5400675" cy="677862"/>
          </a:xfrm>
        </p:spPr>
        <p:txBody>
          <a:bodyPr anchor="ctr">
            <a:normAutofit fontScale="90000"/>
          </a:bodyPr>
          <a:p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079875" y="3430588"/>
            <a:ext cx="3455988" cy="334963"/>
          </a:xfrm>
        </p:spPr>
        <p:txBody>
          <a:bodyPr anchor="ctr">
            <a:normAutofit fontScale="60000"/>
          </a:bodyPr>
          <a:p>
            <a:pPr fontAlgn="base"/>
            <a:endParaRPr lang="zh-CN" altLang="en-US" strike="noStrike" noProof="1"/>
          </a:p>
        </p:txBody>
      </p:sp>
      <p:sp>
        <p:nvSpPr>
          <p:cNvPr id="2" name="矩形 1"/>
          <p:cNvSpPr/>
          <p:nvPr/>
        </p:nvSpPr>
        <p:spPr>
          <a:xfrm>
            <a:off x="2441099" y="1206500"/>
            <a:ext cx="2250440" cy="7086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405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数组删除</a:t>
            </a:r>
            <a:endParaRPr lang="zh-CN" altLang="en-US" sz="405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268" name="图片 92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0" y="1995488"/>
            <a:ext cx="4341813" cy="327183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90" name="Picture 2" descr="C:\Documents and Settings\nhn\바탕 화면\하늘수채\그림2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" y="0"/>
            <a:ext cx="12202795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2" name="그림 10" descr="pe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336477">
            <a:off x="6611938" y="4016375"/>
            <a:ext cx="3960812" cy="257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그림 12" descr="잉크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3644900"/>
            <a:ext cx="1498600" cy="1320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928235" y="2584450"/>
            <a:ext cx="1167765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>
                <a:latin typeface="楷体" panose="02010609060101010101" charset="-122"/>
                <a:ea typeface="楷体" panose="02010609060101010101" charset="-122"/>
                <a:sym typeface="+mn-ea"/>
              </a:rPr>
              <a:t>栈</a:t>
            </a:r>
            <a:endParaRPr lang="zh-CN" altLang="en-US" sz="6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Picture 2" descr="C:\Documents and Settings\nhn\바탕 화면\하늘수채\그림3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-26670"/>
            <a:ext cx="12202795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그림 15" descr="낙옆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72680">
            <a:off x="9335135" y="5489575"/>
            <a:ext cx="1377950" cy="1079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58495" y="257175"/>
            <a:ext cx="260477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定义：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67835" y="1600200"/>
            <a:ext cx="185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37610" y="928370"/>
            <a:ext cx="2967990" cy="748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70960" y="981710"/>
            <a:ext cx="270065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什么是栈？</a:t>
            </a:r>
            <a:endParaRPr lang="zh-CN" altLang="en-US" sz="3200"/>
          </a:p>
        </p:txBody>
      </p:sp>
      <p:sp>
        <p:nvSpPr>
          <p:cNvPr id="7" name="矩形 6"/>
          <p:cNvSpPr/>
          <p:nvPr/>
        </p:nvSpPr>
        <p:spPr>
          <a:xfrm>
            <a:off x="2202180" y="2335530"/>
            <a:ext cx="6067425" cy="1416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92020" y="2468880"/>
            <a:ext cx="598106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盘子的叠放：取出或放入一个盘子，在顶部操作才是最方便的</a:t>
            </a:r>
            <a:endParaRPr lang="zh-CN" altLang="en-US" sz="3200"/>
          </a:p>
        </p:txBody>
      </p:sp>
      <p:cxnSp>
        <p:nvCxnSpPr>
          <p:cNvPr id="9" name="直接箭头连接符 8"/>
          <p:cNvCxnSpPr>
            <a:stCxn id="4" idx="2"/>
            <a:endCxn id="7" idx="0"/>
          </p:cNvCxnSpPr>
          <p:nvPr/>
        </p:nvCxnSpPr>
        <p:spPr>
          <a:xfrm>
            <a:off x="5221605" y="1677035"/>
            <a:ext cx="14605" cy="658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209800" y="4569460"/>
            <a:ext cx="6067425" cy="1416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99640" y="4702810"/>
            <a:ext cx="598106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栈是限定</a:t>
            </a:r>
            <a:r>
              <a:rPr lang="zh-CN" altLang="en-US" sz="3200">
                <a:solidFill>
                  <a:srgbClr val="0070C0"/>
                </a:solidFill>
              </a:rPr>
              <a:t>只能在表的一端进行插入和删除运算</a:t>
            </a:r>
            <a:r>
              <a:rPr lang="zh-CN" altLang="en-US" sz="3200"/>
              <a:t>的</a:t>
            </a:r>
            <a:r>
              <a:rPr lang="zh-CN" altLang="en-US" sz="3200">
                <a:solidFill>
                  <a:srgbClr val="FF0000"/>
                </a:solidFill>
              </a:rPr>
              <a:t>线性表</a:t>
            </a:r>
            <a:endParaRPr lang="zh-CN" altLang="en-US" sz="320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7" idx="2"/>
            <a:endCxn id="10" idx="0"/>
          </p:cNvCxnSpPr>
          <p:nvPr/>
        </p:nvCxnSpPr>
        <p:spPr>
          <a:xfrm>
            <a:off x="5236210" y="3752215"/>
            <a:ext cx="7620" cy="817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Picture 2" descr="C:\Documents and Settings\nhn\바탕 화면\하늘수채\그림2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" y="0"/>
            <a:ext cx="12188825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3" name="그림 10" descr="낙옆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674220">
            <a:off x="11003915" y="5572125"/>
            <a:ext cx="1158240" cy="9118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2" name="图片 297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" y="226695"/>
            <a:ext cx="8677275" cy="5350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그림 11" descr="낙옆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627534">
            <a:off x="10375265" y="5331460"/>
            <a:ext cx="1054735" cy="862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095105" y="2451100"/>
            <a:ext cx="294767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latin typeface="+mn-ea"/>
                <a:sym typeface="+mn-ea"/>
              </a:rPr>
              <a:t>插入、删除的一端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9103995" y="4144010"/>
            <a:ext cx="242697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latin typeface="+mn-ea"/>
                <a:sym typeface="+mn-ea"/>
              </a:rPr>
              <a:t>固定不动的一端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4" name="Picture 2" descr="C:\Documents and Settings\nhn\바탕 화면\하늘수채\그림2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0"/>
            <a:ext cx="1218946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그림 12" descr="낙옆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285" y="5646420"/>
            <a:ext cx="1295400" cy="10795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表格 2"/>
          <p:cNvGraphicFramePr/>
          <p:nvPr/>
        </p:nvGraphicFramePr>
        <p:xfrm>
          <a:off x="1515745" y="1029335"/>
          <a:ext cx="1493520" cy="4203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</a:tblGrid>
              <a:tr h="46672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672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672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67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</a:t>
                      </a:r>
                      <a:endParaRPr lang="en-US" altLang="zh-CN"/>
                    </a:p>
                  </a:txBody>
                  <a:tcPr/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2</a:t>
                      </a:r>
                      <a:endParaRPr lang="en-US" altLang="zh-CN"/>
                    </a:p>
                  </a:txBody>
                  <a:tcPr/>
                </a:tc>
              </a:tr>
              <a:tr h="4667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980440" y="5028565"/>
            <a:ext cx="476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5755" y="4865370"/>
            <a:ext cx="669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栈底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973455" y="4500245"/>
            <a:ext cx="476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4455" y="4316095"/>
            <a:ext cx="102616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栈顶</a:t>
            </a:r>
            <a:r>
              <a:rPr lang="en-US" altLang="zh-CN"/>
              <a:t>top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819650" y="2394585"/>
            <a:ext cx="605917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eaLnBrk="1" hangingPunct="1"/>
            <a:r>
              <a:rPr lang="zh-CN" altLang="en-US" dirty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第一个进栈</a:t>
            </a: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的元素在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栈底</a:t>
            </a: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dirty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最后一个进栈</a:t>
            </a: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的元素在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栈顶</a:t>
            </a:r>
            <a:endParaRPr lang="zh-CN" altLang="en-US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endParaRPr lang="zh-CN" altLang="en-US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endParaRPr lang="zh-CN" altLang="en-US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r>
              <a:rPr lang="zh-CN" altLang="en-US" dirty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第一个出栈</a:t>
            </a: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的元素为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栈顶</a:t>
            </a: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元素，</a:t>
            </a:r>
            <a:r>
              <a:rPr lang="zh-CN" altLang="en-US" dirty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最后一个出栈</a:t>
            </a: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的元素为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栈底</a:t>
            </a: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元素</a:t>
            </a:r>
            <a:endParaRPr lang="zh-CN" altLang="en-US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  <a:p>
            <a:pPr lvl="0" algn="ctr" eaLnBrk="1" hangingPunct="1"/>
            <a:endParaRPr lang="zh-CN" altLang="en-US" b="1" dirty="0">
              <a:solidFill>
                <a:srgbClr val="FFFF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803845" name="Rectangle 5"/>
          <p:cNvSpPr/>
          <p:nvPr/>
        </p:nvSpPr>
        <p:spPr>
          <a:xfrm>
            <a:off x="4819650" y="1106805"/>
            <a:ext cx="6129655" cy="82296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lvl="0" eaLnBrk="1" hangingPunct="1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入栈（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push )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：又称压入，即插入一个元素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  <a:p>
            <a:pPr lvl="0" eaLnBrk="1" hangingPunct="1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出栈（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pop)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： 又称弹出，即删除一个元素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66925" y="3867785"/>
            <a:ext cx="38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2692400" y="4568825"/>
            <a:ext cx="581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204845" y="4394200"/>
            <a:ext cx="102616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栈顶</a:t>
            </a:r>
            <a:r>
              <a:rPr lang="en-US" altLang="zh-CN"/>
              <a:t>top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886960" y="4335780"/>
            <a:ext cx="5806440" cy="2163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17440" y="4457700"/>
            <a:ext cx="5715000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STL</a:t>
            </a:r>
            <a:r>
              <a:rPr lang="zh-CN" altLang="en-US"/>
              <a:t>的栈定义在头文件</a:t>
            </a:r>
            <a:r>
              <a:rPr lang="en-US" altLang="zh-CN"/>
              <a:t>&lt;stack&gt;</a:t>
            </a:r>
            <a:r>
              <a:rPr lang="zh-CN" altLang="en-US"/>
              <a:t>中，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可以用  </a:t>
            </a:r>
            <a:r>
              <a:rPr lang="en-US" altLang="zh-CN"/>
              <a:t>stack&lt;int&gt; s   </a:t>
            </a:r>
            <a:r>
              <a:rPr lang="zh-CN" altLang="en-US"/>
              <a:t>方式声明一个栈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push(),pop()</a:t>
            </a:r>
            <a:r>
              <a:rPr lang="zh-CN" altLang="en-US"/>
              <a:t>实现元素的入栈和出栈操作，</a:t>
            </a:r>
            <a:r>
              <a:rPr lang="en-US" altLang="zh-CN"/>
              <a:t>top()</a:t>
            </a:r>
            <a:r>
              <a:rPr lang="zh-CN" altLang="en-US"/>
              <a:t>取栈顶元素</a:t>
            </a:r>
            <a:r>
              <a:rPr lang="en-US" altLang="zh-CN"/>
              <a:t>(</a:t>
            </a:r>
            <a:r>
              <a:rPr lang="zh-CN" altLang="en-US"/>
              <a:t>但不删除</a:t>
            </a:r>
            <a:r>
              <a:rPr lang="en-US" altLang="zh-CN"/>
              <a:t>),</a:t>
            </a:r>
            <a:r>
              <a:rPr lang="en-US" altLang="zh-CN">
                <a:latin typeface="+mn-ea"/>
              </a:rPr>
              <a:t>size() 返回栈中的元素个数  empty() 当栈为空时，返回 true </a:t>
            </a:r>
            <a:endParaRPr lang="en-US" altLang="zh-CN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80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625 -0.068241 " pathEditMode="relative" rAng="0" ptsTypes="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312 -0.064444 " pathEditMode="relative" rAng="0" ptsTypes="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03845" grpId="0" bldLvl="0" animBg="1"/>
      <p:bldP spid="10" grpId="0"/>
      <p:bldP spid="13" grpId="0"/>
      <p:bldP spid="13" grpId="1"/>
      <p:bldP spid="10" grpId="1"/>
      <p:bldP spid="10" grpId="2"/>
      <p:bldP spid="16" grpId="0"/>
      <p:bldP spid="17" grpId="0" bldLvl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Picture 2" descr="C:\Documents and Settings\nhn\바탕 화면\하늘수채\그림2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1220851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2" name="그림 16" descr="낙옆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0" y="5498465"/>
            <a:ext cx="1377950" cy="1439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99720" y="471805"/>
            <a:ext cx="11682730" cy="5455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buNone/>
            </a:pPr>
            <a:r>
              <a:rPr lang="zh-CN" altLang="en-US" sz="4400" dirty="0">
                <a:latin typeface="+mn-ea"/>
                <a:sym typeface="+mn-ea"/>
              </a:rPr>
              <a:t>假设有</a:t>
            </a:r>
            <a:r>
              <a:rPr lang="en-US" altLang="zh-CN" sz="4400" dirty="0">
                <a:latin typeface="+mn-ea"/>
                <a:sym typeface="+mn-ea"/>
              </a:rPr>
              <a:t>A </a:t>
            </a:r>
            <a:r>
              <a:rPr lang="zh-CN" altLang="en-US" sz="4400" dirty="0">
                <a:latin typeface="+mn-ea"/>
                <a:sym typeface="+mn-ea"/>
              </a:rPr>
              <a:t>，</a:t>
            </a:r>
            <a:r>
              <a:rPr lang="en-US" altLang="zh-CN" sz="4400" dirty="0">
                <a:latin typeface="+mn-ea"/>
                <a:sym typeface="+mn-ea"/>
              </a:rPr>
              <a:t>B , C , D </a:t>
            </a:r>
            <a:r>
              <a:rPr lang="zh-CN" altLang="en-US" sz="4400" dirty="0">
                <a:latin typeface="+mn-ea"/>
                <a:sym typeface="+mn-ea"/>
              </a:rPr>
              <a:t>四个元素；它们入栈次序为</a:t>
            </a:r>
            <a:r>
              <a:rPr lang="en-US" altLang="zh-CN" sz="4400" dirty="0">
                <a:latin typeface="+mn-ea"/>
                <a:sym typeface="+mn-ea"/>
              </a:rPr>
              <a:t>A</a:t>
            </a:r>
            <a:r>
              <a:rPr lang="zh-CN" altLang="en-US" sz="4400" dirty="0">
                <a:latin typeface="+mn-ea"/>
                <a:sym typeface="+mn-ea"/>
              </a:rPr>
              <a:t>一＞ </a:t>
            </a:r>
            <a:r>
              <a:rPr lang="en-US" altLang="zh-CN" sz="4400" dirty="0">
                <a:latin typeface="+mn-ea"/>
                <a:sym typeface="+mn-ea"/>
              </a:rPr>
              <a:t>B </a:t>
            </a:r>
            <a:r>
              <a:rPr lang="zh-CN" altLang="en-US" sz="4400" dirty="0">
                <a:latin typeface="+mn-ea"/>
                <a:sym typeface="+mn-ea"/>
              </a:rPr>
              <a:t>一＞</a:t>
            </a:r>
            <a:r>
              <a:rPr lang="en-US" altLang="zh-CN" sz="4400" dirty="0">
                <a:latin typeface="+mn-ea"/>
                <a:sym typeface="+mn-ea"/>
              </a:rPr>
              <a:t>C </a:t>
            </a:r>
            <a:r>
              <a:rPr lang="zh-CN" altLang="en-US" sz="4400" dirty="0">
                <a:latin typeface="+mn-ea"/>
                <a:sym typeface="+mn-ea"/>
              </a:rPr>
              <a:t>一＞</a:t>
            </a:r>
            <a:r>
              <a:rPr lang="en-US" altLang="zh-CN" sz="4400" dirty="0">
                <a:latin typeface="+mn-ea"/>
                <a:sym typeface="+mn-ea"/>
              </a:rPr>
              <a:t>D </a:t>
            </a:r>
            <a:r>
              <a:rPr lang="zh-CN" altLang="en-US" sz="4400" dirty="0">
                <a:latin typeface="+mn-ea"/>
                <a:sym typeface="+mn-ea"/>
              </a:rPr>
              <a:t>出栈次序任意，请问不可能得到下面哪些出栈序列？</a:t>
            </a:r>
            <a:endParaRPr lang="en-US" altLang="zh-CN" sz="4400" dirty="0">
              <a:latin typeface="+mn-ea"/>
            </a:endParaRPr>
          </a:p>
          <a:p>
            <a:pPr eaLnBrk="1" hangingPunct="1">
              <a:buNone/>
            </a:pPr>
            <a:endParaRPr lang="zh-CN" altLang="en-US" sz="4400" dirty="0">
              <a:latin typeface="+mn-ea"/>
            </a:endParaRPr>
          </a:p>
          <a:p>
            <a:pPr eaLnBrk="1" hangingPunct="1">
              <a:buNone/>
            </a:pPr>
            <a:r>
              <a:rPr lang="en-US" altLang="zh-CN" sz="4400" dirty="0">
                <a:latin typeface="+mn-ea"/>
                <a:sym typeface="+mn-ea"/>
              </a:rPr>
              <a:t>( 1 ) A B C D </a:t>
            </a:r>
            <a:r>
              <a:rPr lang="zh-CN" altLang="en-US" sz="4400" dirty="0">
                <a:latin typeface="+mn-ea"/>
                <a:sym typeface="+mn-ea"/>
              </a:rPr>
              <a:t>   </a:t>
            </a:r>
            <a:r>
              <a:rPr lang="en-US" altLang="zh-CN" sz="4400" dirty="0">
                <a:solidFill>
                  <a:schemeClr val="tx1"/>
                </a:solidFill>
                <a:latin typeface="+mn-ea"/>
                <a:sym typeface="+mn-ea"/>
              </a:rPr>
              <a:t>( 2 ) D B C A</a:t>
            </a:r>
            <a:r>
              <a:rPr lang="zh-CN" altLang="en-US" sz="4400" dirty="0">
                <a:solidFill>
                  <a:schemeClr val="tx1"/>
                </a:solidFill>
                <a:latin typeface="+mn-ea"/>
                <a:sym typeface="+mn-ea"/>
              </a:rPr>
              <a:t>  </a:t>
            </a:r>
            <a:endParaRPr lang="zh-CN" altLang="en-US" sz="4400" dirty="0">
              <a:solidFill>
                <a:schemeClr val="tx1"/>
              </a:solidFill>
              <a:latin typeface="+mn-ea"/>
              <a:sym typeface="+mn-ea"/>
            </a:endParaRPr>
          </a:p>
          <a:p>
            <a:pPr eaLnBrk="1" hangingPunct="1">
              <a:buNone/>
            </a:pPr>
            <a:r>
              <a:rPr lang="en-US" altLang="zh-CN" sz="4400" dirty="0">
                <a:solidFill>
                  <a:schemeClr val="tx1"/>
                </a:solidFill>
                <a:latin typeface="+mn-ea"/>
                <a:sym typeface="+mn-ea"/>
              </a:rPr>
              <a:t>( 3 ) C D B A       ( 4 ) C B A D</a:t>
            </a:r>
            <a:r>
              <a:rPr lang="zh-CN" altLang="en-US" sz="4400" dirty="0">
                <a:solidFill>
                  <a:schemeClr val="tx1"/>
                </a:solidFill>
                <a:latin typeface="+mn-ea"/>
                <a:sym typeface="+mn-ea"/>
              </a:rPr>
              <a:t>   </a:t>
            </a:r>
            <a:endParaRPr lang="zh-CN" altLang="en-US" sz="4400" dirty="0">
              <a:solidFill>
                <a:schemeClr val="tx1"/>
              </a:solidFill>
              <a:latin typeface="+mn-ea"/>
              <a:sym typeface="+mn-ea"/>
            </a:endParaRPr>
          </a:p>
          <a:p>
            <a:pPr eaLnBrk="1" hangingPunct="1">
              <a:buNone/>
            </a:pPr>
            <a:r>
              <a:rPr lang="en-US" altLang="zh-CN" sz="4400" dirty="0">
                <a:solidFill>
                  <a:schemeClr val="tx1"/>
                </a:solidFill>
                <a:latin typeface="+mn-ea"/>
                <a:sym typeface="+mn-ea"/>
              </a:rPr>
              <a:t>( 5 ) A C B D </a:t>
            </a:r>
            <a:r>
              <a:rPr lang="zh-CN" altLang="en-US" sz="4400" dirty="0">
                <a:solidFill>
                  <a:schemeClr val="tx1"/>
                </a:solidFill>
                <a:latin typeface="+mn-ea"/>
                <a:sym typeface="+mn-ea"/>
              </a:rPr>
              <a:t>   </a:t>
            </a:r>
            <a:r>
              <a:rPr lang="en-US" altLang="zh-CN" sz="4400" dirty="0">
                <a:solidFill>
                  <a:schemeClr val="tx1"/>
                </a:solidFill>
                <a:latin typeface="+mn-ea"/>
                <a:sym typeface="+mn-ea"/>
              </a:rPr>
              <a:t>( 6 ) D B A C</a:t>
            </a:r>
            <a:endParaRPr lang="en-US" altLang="zh-CN" sz="4400" dirty="0">
              <a:solidFill>
                <a:schemeClr val="tx1"/>
              </a:solidFill>
              <a:latin typeface="+mn-ea"/>
              <a:sym typeface="+mn-ea"/>
            </a:endParaRPr>
          </a:p>
          <a:p>
            <a:pPr eaLnBrk="1" hangingPunct="1">
              <a:buNone/>
            </a:pPr>
            <a:r>
              <a:rPr lang="en-US" altLang="zh-CN" sz="4400" dirty="0">
                <a:solidFill>
                  <a:schemeClr val="tx1"/>
                </a:solidFill>
                <a:latin typeface="+mn-ea"/>
                <a:sym typeface="+mn-ea"/>
              </a:rPr>
              <a:t>( 7 ) A D C B</a:t>
            </a:r>
            <a:r>
              <a:rPr lang="zh-CN" altLang="en-US" sz="4400" dirty="0">
                <a:solidFill>
                  <a:schemeClr val="tx1"/>
                </a:solidFill>
                <a:latin typeface="+mn-ea"/>
                <a:sym typeface="+mn-ea"/>
              </a:rPr>
              <a:t>    </a:t>
            </a:r>
            <a:r>
              <a:rPr lang="en-US" altLang="zh-CN" sz="4400" dirty="0">
                <a:solidFill>
                  <a:schemeClr val="tx1"/>
                </a:solidFill>
                <a:latin typeface="+mn-ea"/>
                <a:sym typeface="+mn-ea"/>
              </a:rPr>
              <a:t>( 8 ) C A B D </a:t>
            </a:r>
            <a:endParaRPr lang="en-US" altLang="zh-CN" sz="44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3" name="五角星 2"/>
          <p:cNvSpPr/>
          <p:nvPr/>
        </p:nvSpPr>
        <p:spPr>
          <a:xfrm>
            <a:off x="7688580" y="3263265"/>
            <a:ext cx="594360" cy="50292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五角星 3"/>
          <p:cNvSpPr/>
          <p:nvPr/>
        </p:nvSpPr>
        <p:spPr>
          <a:xfrm>
            <a:off x="7647940" y="4639945"/>
            <a:ext cx="594360" cy="50292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7754620" y="5203825"/>
            <a:ext cx="594360" cy="50292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Picture 2" descr="C:\Documents and Settings\nhn\바탕 화면\하늘수채\그림2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1220851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그림 13" descr="낙옆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4981056" flipH="1">
            <a:off x="10843895" y="5457825"/>
            <a:ext cx="1543050" cy="12147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70280" y="746760"/>
            <a:ext cx="9281160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题目描述：</a:t>
            </a:r>
            <a:endParaRPr lang="zh-CN" altLang="en-US" sz="2400"/>
          </a:p>
          <a:p>
            <a:r>
              <a:rPr lang="zh-CN" altLang="en-US" sz="2400"/>
              <a:t>某城市有一个火车站，有n节车厢从A方向驶入车站，按进站的顺序编号为1</a:t>
            </a:r>
            <a:r>
              <a:rPr lang="en-US" altLang="zh-CN" sz="2400"/>
              <a:t>~</a:t>
            </a:r>
            <a:r>
              <a:rPr lang="zh-CN" altLang="en-US" sz="2400"/>
              <a:t>n。你的任务是判断是否能让它们按照某种特定的顺序进入B方向的铁轨并驶入车站。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例如，出栈顺序（5 4 1 2 3）是不可能的，但是（5 4 3 2 1）是可能的。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3596640"/>
            <a:ext cx="5332730" cy="2908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160415"/>
</p:tagLst>
</file>

<file path=ppt/tags/tag2.xml><?xml version="1.0" encoding="utf-8"?>
<p:tagLst xmlns:p="http://schemas.openxmlformats.org/presentationml/2006/main">
  <p:tag name="KSO_WM_TEMPLATE_CATEGORY" val="custom"/>
  <p:tag name="KSO_WM_TEMPLATE_INDEX" val="160415"/>
</p:tagLst>
</file>

<file path=ppt/tags/tag3.xml><?xml version="1.0" encoding="utf-8"?>
<p:tagLst xmlns:p="http://schemas.openxmlformats.org/presentationml/2006/main">
  <p:tag name="KSO_WM_TEMPLATE_CATEGORY" val="custom"/>
  <p:tag name="KSO_WM_TEMPLATE_INDEX" val="16041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2520</Words>
  <Application>WPS 演示</Application>
  <PresentationFormat>宽屏</PresentationFormat>
  <Paragraphs>168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楷体</vt:lpstr>
      <vt:lpstr>Tahoma</vt:lpstr>
      <vt:lpstr>幼圆</vt:lpstr>
      <vt:lpstr>Times New Roman</vt:lpstr>
      <vt:lpstr>Calibri</vt:lpstr>
      <vt:lpstr>微软雅黑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</cp:revision>
  <dcterms:created xsi:type="dcterms:W3CDTF">2016-07-18T07:49:00Z</dcterms:created>
  <dcterms:modified xsi:type="dcterms:W3CDTF">2017-05-05T09:20:39Z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